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8" r:id="rId1"/>
  </p:sldMasterIdLst>
  <p:notesMasterIdLst>
    <p:notesMasterId r:id="rId47"/>
  </p:notesMasterIdLst>
  <p:handoutMasterIdLst>
    <p:handoutMasterId r:id="rId48"/>
  </p:handoutMasterIdLst>
  <p:sldIdLst>
    <p:sldId id="451" r:id="rId2"/>
    <p:sldId id="797" r:id="rId3"/>
    <p:sldId id="800" r:id="rId4"/>
    <p:sldId id="801" r:id="rId5"/>
    <p:sldId id="804" r:id="rId6"/>
    <p:sldId id="805" r:id="rId7"/>
    <p:sldId id="806" r:id="rId8"/>
    <p:sldId id="809" r:id="rId9"/>
    <p:sldId id="835" r:id="rId10"/>
    <p:sldId id="837" r:id="rId11"/>
    <p:sldId id="855" r:id="rId12"/>
    <p:sldId id="834" r:id="rId13"/>
    <p:sldId id="817" r:id="rId14"/>
    <p:sldId id="819" r:id="rId15"/>
    <p:sldId id="836" r:id="rId16"/>
    <p:sldId id="820" r:id="rId17"/>
    <p:sldId id="821" r:id="rId18"/>
    <p:sldId id="856" r:id="rId19"/>
    <p:sldId id="824" r:id="rId20"/>
    <p:sldId id="825" r:id="rId21"/>
    <p:sldId id="826" r:id="rId22"/>
    <p:sldId id="827" r:id="rId23"/>
    <p:sldId id="828" r:id="rId24"/>
    <p:sldId id="829" r:id="rId25"/>
    <p:sldId id="830" r:id="rId26"/>
    <p:sldId id="831" r:id="rId27"/>
    <p:sldId id="832" r:id="rId28"/>
    <p:sldId id="838" r:id="rId29"/>
    <p:sldId id="841" r:id="rId30"/>
    <p:sldId id="839" r:id="rId31"/>
    <p:sldId id="840" r:id="rId32"/>
    <p:sldId id="842" r:id="rId33"/>
    <p:sldId id="843" r:id="rId34"/>
    <p:sldId id="852" r:id="rId35"/>
    <p:sldId id="853" r:id="rId36"/>
    <p:sldId id="854" r:id="rId37"/>
    <p:sldId id="844" r:id="rId38"/>
    <p:sldId id="851" r:id="rId39"/>
    <p:sldId id="845" r:id="rId40"/>
    <p:sldId id="846" r:id="rId41"/>
    <p:sldId id="850" r:id="rId42"/>
    <p:sldId id="857" r:id="rId43"/>
    <p:sldId id="849" r:id="rId44"/>
    <p:sldId id="833" r:id="rId45"/>
    <p:sldId id="567" r:id="rId46"/>
  </p:sldIdLst>
  <p:sldSz cx="9144000" cy="6858000" type="screen4x3"/>
  <p:notesSz cx="7099300" cy="10234613"/>
  <p:custDataLst>
    <p:tags r:id="rId49"/>
  </p:custDataLst>
  <p:defaultTextStyle>
    <a:defPPr>
      <a:defRPr lang="en-GB"/>
    </a:defPPr>
    <a:lvl1pPr algn="l" rtl="0" fontAlgn="base">
      <a:spcBef>
        <a:spcPct val="0"/>
      </a:spcBef>
      <a:spcAft>
        <a:spcPct val="0"/>
      </a:spcAft>
      <a:defRPr sz="2000" kern="1200">
        <a:solidFill>
          <a:srgbClr val="4F2780"/>
        </a:solidFill>
        <a:latin typeface="Arial" charset="0"/>
        <a:ea typeface="+mn-ea"/>
        <a:cs typeface="Arial" charset="0"/>
      </a:defRPr>
    </a:lvl1pPr>
    <a:lvl2pPr marL="457200" algn="l" rtl="0" fontAlgn="base">
      <a:spcBef>
        <a:spcPct val="0"/>
      </a:spcBef>
      <a:spcAft>
        <a:spcPct val="0"/>
      </a:spcAft>
      <a:defRPr sz="2000" kern="1200">
        <a:solidFill>
          <a:srgbClr val="4F2780"/>
        </a:solidFill>
        <a:latin typeface="Arial" charset="0"/>
        <a:ea typeface="+mn-ea"/>
        <a:cs typeface="Arial" charset="0"/>
      </a:defRPr>
    </a:lvl2pPr>
    <a:lvl3pPr marL="914400" algn="l" rtl="0" fontAlgn="base">
      <a:spcBef>
        <a:spcPct val="0"/>
      </a:spcBef>
      <a:spcAft>
        <a:spcPct val="0"/>
      </a:spcAft>
      <a:defRPr sz="2000" kern="1200">
        <a:solidFill>
          <a:srgbClr val="4F2780"/>
        </a:solidFill>
        <a:latin typeface="Arial" charset="0"/>
        <a:ea typeface="+mn-ea"/>
        <a:cs typeface="Arial" charset="0"/>
      </a:defRPr>
    </a:lvl3pPr>
    <a:lvl4pPr marL="1371600" algn="l" rtl="0" fontAlgn="base">
      <a:spcBef>
        <a:spcPct val="0"/>
      </a:spcBef>
      <a:spcAft>
        <a:spcPct val="0"/>
      </a:spcAft>
      <a:defRPr sz="2000" kern="1200">
        <a:solidFill>
          <a:srgbClr val="4F2780"/>
        </a:solidFill>
        <a:latin typeface="Arial" charset="0"/>
        <a:ea typeface="+mn-ea"/>
        <a:cs typeface="Arial" charset="0"/>
      </a:defRPr>
    </a:lvl4pPr>
    <a:lvl5pPr marL="1828800" algn="l" rtl="0" fontAlgn="base">
      <a:spcBef>
        <a:spcPct val="0"/>
      </a:spcBef>
      <a:spcAft>
        <a:spcPct val="0"/>
      </a:spcAft>
      <a:defRPr sz="2000" kern="1200">
        <a:solidFill>
          <a:srgbClr val="4F2780"/>
        </a:solidFill>
        <a:latin typeface="Arial" charset="0"/>
        <a:ea typeface="+mn-ea"/>
        <a:cs typeface="Arial" charset="0"/>
      </a:defRPr>
    </a:lvl5pPr>
    <a:lvl6pPr marL="2286000" algn="l" defTabSz="914400" rtl="0" eaLnBrk="1" latinLnBrk="0" hangingPunct="1">
      <a:defRPr sz="2000" kern="1200">
        <a:solidFill>
          <a:srgbClr val="4F2780"/>
        </a:solidFill>
        <a:latin typeface="Arial" charset="0"/>
        <a:ea typeface="+mn-ea"/>
        <a:cs typeface="Arial" charset="0"/>
      </a:defRPr>
    </a:lvl6pPr>
    <a:lvl7pPr marL="2743200" algn="l" defTabSz="914400" rtl="0" eaLnBrk="1" latinLnBrk="0" hangingPunct="1">
      <a:defRPr sz="2000" kern="1200">
        <a:solidFill>
          <a:srgbClr val="4F2780"/>
        </a:solidFill>
        <a:latin typeface="Arial" charset="0"/>
        <a:ea typeface="+mn-ea"/>
        <a:cs typeface="Arial" charset="0"/>
      </a:defRPr>
    </a:lvl7pPr>
    <a:lvl8pPr marL="3200400" algn="l" defTabSz="914400" rtl="0" eaLnBrk="1" latinLnBrk="0" hangingPunct="1">
      <a:defRPr sz="2000" kern="1200">
        <a:solidFill>
          <a:srgbClr val="4F2780"/>
        </a:solidFill>
        <a:latin typeface="Arial" charset="0"/>
        <a:ea typeface="+mn-ea"/>
        <a:cs typeface="Arial" charset="0"/>
      </a:defRPr>
    </a:lvl8pPr>
    <a:lvl9pPr marL="3657600" algn="l" defTabSz="914400" rtl="0" eaLnBrk="1" latinLnBrk="0" hangingPunct="1">
      <a:defRPr sz="2000" kern="1200">
        <a:solidFill>
          <a:srgbClr val="4F2780"/>
        </a:solidFill>
        <a:latin typeface="Arial" charset="0"/>
        <a:ea typeface="+mn-ea"/>
        <a:cs typeface="Arial" charset="0"/>
      </a:defRPr>
    </a:lvl9pPr>
  </p:defaultTextStyle>
  <p:extLst>
    <p:ext uri="{EFAFB233-063F-42B5-8137-9DF3F51BA10A}">
      <p15:sldGuideLst xmlns:p15="http://schemas.microsoft.com/office/powerpoint/2012/main">
        <p15:guide id="1" orient="horz" pos="662">
          <p15:clr>
            <a:srgbClr val="A4A3A4"/>
          </p15:clr>
        </p15:guide>
        <p15:guide id="2" pos="3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F2780"/>
    <a:srgbClr val="FFFF99"/>
    <a:srgbClr val="FF5050"/>
    <a:srgbClr val="910026"/>
    <a:srgbClr val="CC00CC"/>
    <a:srgbClr val="FF0000"/>
    <a:srgbClr val="0070C0"/>
    <a:srgbClr val="009900"/>
    <a:srgbClr val="0242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52" autoAdjust="0"/>
    <p:restoredTop sz="83059" autoAdjust="0"/>
  </p:normalViewPr>
  <p:slideViewPr>
    <p:cSldViewPr snapToGrid="0">
      <p:cViewPr varScale="1">
        <p:scale>
          <a:sx n="92" d="100"/>
          <a:sy n="92" d="100"/>
        </p:scale>
        <p:origin x="1560" y="96"/>
      </p:cViewPr>
      <p:guideLst>
        <p:guide orient="horz" pos="662"/>
        <p:guide pos="3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68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wmf"/><Relationship Id="rId1" Type="http://schemas.openxmlformats.org/officeDocument/2006/relationships/image" Target="../media/image48.wmf"/></Relationships>
</file>

<file path=ppt/drawings/_rels/vmlDrawing17.v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image" Target="../media/image53.wmf"/><Relationship Id="rId7" Type="http://schemas.openxmlformats.org/officeDocument/2006/relationships/image" Target="../media/image57.wmf"/><Relationship Id="rId12" Type="http://schemas.openxmlformats.org/officeDocument/2006/relationships/image" Target="../media/image62.wmf"/><Relationship Id="rId2" Type="http://schemas.openxmlformats.org/officeDocument/2006/relationships/image" Target="../media/image52.png"/><Relationship Id="rId1" Type="http://schemas.openxmlformats.org/officeDocument/2006/relationships/image" Target="../media/image51.wmf"/><Relationship Id="rId6" Type="http://schemas.openxmlformats.org/officeDocument/2006/relationships/image" Target="../media/image56.png"/><Relationship Id="rId11" Type="http://schemas.openxmlformats.org/officeDocument/2006/relationships/image" Target="../media/image61.wmf"/><Relationship Id="rId5" Type="http://schemas.openxmlformats.org/officeDocument/2006/relationships/image" Target="../media/image55.wmf"/><Relationship Id="rId10" Type="http://schemas.openxmlformats.org/officeDocument/2006/relationships/image" Target="../media/image60.wmf"/><Relationship Id="rId4" Type="http://schemas.openxmlformats.org/officeDocument/2006/relationships/image" Target="../media/image54.wmf"/><Relationship Id="rId9" Type="http://schemas.openxmlformats.org/officeDocument/2006/relationships/image" Target="../media/image59.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image" Target="../media/image63.png"/></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image" Target="../media/image6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 Id="rId4" Type="http://schemas.openxmlformats.org/officeDocument/2006/relationships/image" Target="../media/image70.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 Id="rId5" Type="http://schemas.openxmlformats.org/officeDocument/2006/relationships/image" Target="../media/image77.png"/><Relationship Id="rId4" Type="http://schemas.openxmlformats.org/officeDocument/2006/relationships/image" Target="../media/image76.png"/></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image" Target="../media/image80.png"/></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83.wmf"/><Relationship Id="rId1" Type="http://schemas.openxmlformats.org/officeDocument/2006/relationships/image" Target="../media/image52.png"/><Relationship Id="rId5" Type="http://schemas.openxmlformats.org/officeDocument/2006/relationships/image" Target="../media/image85.png"/><Relationship Id="rId4" Type="http://schemas.openxmlformats.org/officeDocument/2006/relationships/image" Target="../media/image84.png"/></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image" Target="../media/image86.png"/></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image" Target="../media/image95.png"/></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image" Target="../media/image97.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7.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5.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20.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image" Target="../media/image21.png"/><Relationship Id="rId4" Type="http://schemas.openxmlformats.org/officeDocument/2006/relationships/image" Target="../media/image2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eaLnBrk="0" hangingPunct="0">
              <a:spcBef>
                <a:spcPct val="0"/>
              </a:spcBef>
              <a:defRPr sz="1300">
                <a:solidFill>
                  <a:schemeClr val="bg1"/>
                </a:solidFill>
                <a:latin typeface="Times New Roman" pitchFamily="18" charset="0"/>
                <a:cs typeface="+mn-cs"/>
              </a:defRPr>
            </a:lvl1pPr>
          </a:lstStyle>
          <a:p>
            <a:pPr>
              <a:defRPr/>
            </a:pPr>
            <a:endParaRPr lang="en-GB"/>
          </a:p>
        </p:txBody>
      </p:sp>
      <p:sp>
        <p:nvSpPr>
          <p:cNvPr id="18435" name="Rectangle 3"/>
          <p:cNvSpPr>
            <a:spLocks noGrp="1" noChangeArrowheads="1"/>
          </p:cNvSpPr>
          <p:nvPr>
            <p:ph type="dt" sz="quarter" idx="1"/>
          </p:nvPr>
        </p:nvSpPr>
        <p:spPr bwMode="auto">
          <a:xfrm>
            <a:off x="4022725"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spcBef>
                <a:spcPct val="0"/>
              </a:spcBef>
              <a:defRPr sz="1300">
                <a:solidFill>
                  <a:schemeClr val="bg1"/>
                </a:solidFill>
                <a:latin typeface="Times New Roman" pitchFamily="18" charset="0"/>
                <a:cs typeface="+mn-cs"/>
              </a:defRPr>
            </a:lvl1pPr>
          </a:lstStyle>
          <a:p>
            <a:pPr>
              <a:defRPr/>
            </a:pPr>
            <a:endParaRPr lang="en-GB"/>
          </a:p>
        </p:txBody>
      </p:sp>
      <p:sp>
        <p:nvSpPr>
          <p:cNvPr id="18436" name="Rectangle 4"/>
          <p:cNvSpPr>
            <a:spLocks noGrp="1" noChangeArrowheads="1"/>
          </p:cNvSpPr>
          <p:nvPr>
            <p:ph type="ftr" sz="quarter" idx="2"/>
          </p:nvPr>
        </p:nvSpPr>
        <p:spPr bwMode="auto">
          <a:xfrm>
            <a:off x="0" y="9723438"/>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0" hangingPunct="0">
              <a:spcBef>
                <a:spcPct val="0"/>
              </a:spcBef>
              <a:defRPr sz="1300">
                <a:solidFill>
                  <a:schemeClr val="bg1"/>
                </a:solidFill>
                <a:latin typeface="Times New Roman" pitchFamily="18" charset="0"/>
                <a:cs typeface="+mn-cs"/>
              </a:defRPr>
            </a:lvl1pPr>
          </a:lstStyle>
          <a:p>
            <a:pPr>
              <a:defRPr/>
            </a:pPr>
            <a:endParaRPr lang="en-GB"/>
          </a:p>
        </p:txBody>
      </p:sp>
      <p:sp>
        <p:nvSpPr>
          <p:cNvPr id="18437" name="Rectangle 5"/>
          <p:cNvSpPr>
            <a:spLocks noGrp="1" noChangeArrowheads="1"/>
          </p:cNvSpPr>
          <p:nvPr>
            <p:ph type="sldNum" sz="quarter" idx="3"/>
          </p:nvPr>
        </p:nvSpPr>
        <p:spPr bwMode="auto">
          <a:xfrm>
            <a:off x="4022725" y="9723438"/>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spcBef>
                <a:spcPct val="0"/>
              </a:spcBef>
              <a:defRPr sz="1300">
                <a:solidFill>
                  <a:schemeClr val="bg1"/>
                </a:solidFill>
                <a:latin typeface="Times New Roman" pitchFamily="18" charset="0"/>
                <a:cs typeface="+mn-cs"/>
              </a:defRPr>
            </a:lvl1pPr>
          </a:lstStyle>
          <a:p>
            <a:pPr>
              <a:defRPr/>
            </a:pPr>
            <a:fld id="{39CA57D9-E5EA-42CD-A436-B9AC683931AE}"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eaLnBrk="0" hangingPunct="0">
              <a:spcBef>
                <a:spcPct val="0"/>
              </a:spcBef>
              <a:defRPr sz="1300">
                <a:solidFill>
                  <a:schemeClr val="bg1"/>
                </a:solidFill>
                <a:latin typeface="Times New Roman" pitchFamily="18" charset="0"/>
                <a:cs typeface="+mn-cs"/>
              </a:defRPr>
            </a:lvl1pPr>
          </a:lstStyle>
          <a:p>
            <a:pPr>
              <a:defRPr/>
            </a:pPr>
            <a:endParaRPr lang="en-GB"/>
          </a:p>
        </p:txBody>
      </p:sp>
      <p:sp>
        <p:nvSpPr>
          <p:cNvPr id="5123" name="Rectangle 3"/>
          <p:cNvSpPr>
            <a:spLocks noGrp="1" noChangeArrowheads="1"/>
          </p:cNvSpPr>
          <p:nvPr>
            <p:ph type="dt" idx="1"/>
          </p:nvPr>
        </p:nvSpPr>
        <p:spPr bwMode="auto">
          <a:xfrm>
            <a:off x="4022725"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spcBef>
                <a:spcPct val="0"/>
              </a:spcBef>
              <a:defRPr sz="1300">
                <a:solidFill>
                  <a:schemeClr val="bg1"/>
                </a:solidFill>
                <a:latin typeface="Times New Roman" pitchFamily="18" charset="0"/>
                <a:cs typeface="+mn-cs"/>
              </a:defRPr>
            </a:lvl1pPr>
          </a:lstStyle>
          <a:p>
            <a:pPr>
              <a:defRPr/>
            </a:pPr>
            <a:endParaRPr lang="en-GB"/>
          </a:p>
        </p:txBody>
      </p:sp>
      <p:sp>
        <p:nvSpPr>
          <p:cNvPr id="2275332"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46150" y="4862513"/>
            <a:ext cx="5207000" cy="460375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5126" name="Rectangle 6"/>
          <p:cNvSpPr>
            <a:spLocks noGrp="1" noChangeArrowheads="1"/>
          </p:cNvSpPr>
          <p:nvPr>
            <p:ph type="ftr" sz="quarter" idx="4"/>
          </p:nvPr>
        </p:nvSpPr>
        <p:spPr bwMode="auto">
          <a:xfrm>
            <a:off x="0" y="9723438"/>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0" hangingPunct="0">
              <a:spcBef>
                <a:spcPct val="0"/>
              </a:spcBef>
              <a:defRPr sz="1300">
                <a:solidFill>
                  <a:schemeClr val="bg1"/>
                </a:solidFill>
                <a:latin typeface="Times New Roman" pitchFamily="18" charset="0"/>
                <a:cs typeface="+mn-cs"/>
              </a:defRPr>
            </a:lvl1pPr>
          </a:lstStyle>
          <a:p>
            <a:pPr>
              <a:defRPr/>
            </a:pPr>
            <a:endParaRPr lang="en-GB"/>
          </a:p>
        </p:txBody>
      </p:sp>
      <p:sp>
        <p:nvSpPr>
          <p:cNvPr id="5127" name="Rectangle 7"/>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spcBef>
                <a:spcPct val="0"/>
              </a:spcBef>
              <a:defRPr sz="1300">
                <a:solidFill>
                  <a:schemeClr val="bg1"/>
                </a:solidFill>
                <a:latin typeface="Times New Roman" pitchFamily="18" charset="0"/>
                <a:cs typeface="+mn-cs"/>
              </a:defRPr>
            </a:lvl1pPr>
          </a:lstStyle>
          <a:p>
            <a:pPr>
              <a:defRPr/>
            </a:pPr>
            <a:fld id="{8A911A4F-1BE3-45A7-A335-B933C6465967}"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8401" name="Rectangle 7"/>
          <p:cNvSpPr>
            <a:spLocks noGrp="1" noChangeArrowheads="1"/>
          </p:cNvSpPr>
          <p:nvPr>
            <p:ph type="sldNum" sz="quarter" idx="5"/>
          </p:nvPr>
        </p:nvSpPr>
        <p:spPr>
          <a:noFill/>
        </p:spPr>
        <p:txBody>
          <a:bodyPr/>
          <a:lstStyle/>
          <a:p>
            <a:fld id="{303D9F21-65B2-462E-B902-3D2D98E750B0}" type="slidenum">
              <a:rPr lang="en-GB" smtClean="0">
                <a:cs typeface="Arial" charset="0"/>
              </a:rPr>
              <a:pPr/>
              <a:t>1</a:t>
            </a:fld>
            <a:endParaRPr lang="en-GB" smtClean="0">
              <a:cs typeface="Arial" charset="0"/>
            </a:endParaRPr>
          </a:p>
        </p:txBody>
      </p:sp>
      <p:sp>
        <p:nvSpPr>
          <p:cNvPr id="2278402" name="Rectangle 2"/>
          <p:cNvSpPr>
            <a:spLocks noGrp="1" noRot="1" noChangeAspect="1" noChangeArrowheads="1" noTextEdit="1"/>
          </p:cNvSpPr>
          <p:nvPr>
            <p:ph type="sldImg"/>
          </p:nvPr>
        </p:nvSpPr>
        <p:spPr>
          <a:ln/>
        </p:spPr>
      </p:sp>
      <p:sp>
        <p:nvSpPr>
          <p:cNvPr id="2278403" name="Rectangle 3"/>
          <p:cNvSpPr>
            <a:spLocks noGrp="1" noChangeArrowheads="1"/>
          </p:cNvSpPr>
          <p:nvPr>
            <p:ph type="body" idx="1"/>
          </p:nvPr>
        </p:nvSpPr>
        <p:spPr>
          <a:noFill/>
          <a:ln/>
        </p:spPr>
        <p:txBody>
          <a:bodyPr/>
          <a:lstStyle/>
          <a:p>
            <a:pPr eaLnBrk="1" hangingPunct="1"/>
            <a:endParaRPr lang="en-US" smtClean="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2"/>
          <p:cNvSpPr>
            <a:spLocks noGrp="1" noRot="1" noChangeAspect="1" noChangeArrowheads="1" noTextEdit="1"/>
          </p:cNvSpPr>
          <p:nvPr>
            <p:ph type="sldImg"/>
          </p:nvPr>
        </p:nvSpPr>
        <p:spPr>
          <a:ln/>
        </p:spPr>
      </p:sp>
      <p:sp>
        <p:nvSpPr>
          <p:cNvPr id="763906" name="Rectangle 3"/>
          <p:cNvSpPr>
            <a:spLocks noGrp="1" noChangeArrowheads="1"/>
          </p:cNvSpPr>
          <p:nvPr>
            <p:ph type="body" idx="1"/>
          </p:nvPr>
        </p:nvSpPr>
        <p:spPr>
          <a:noFill/>
          <a:ln/>
        </p:spPr>
        <p:txBody>
          <a:bodyPr/>
          <a:lstStyle/>
          <a:p>
            <a:pPr eaLnBrk="1" hangingPunct="1"/>
            <a:endParaRPr lang="en-US" smtClean="0">
              <a:latin typeface="Tahoma" pitchFamily="34" charset="0"/>
              <a:ea typeface="ＭＳ Ｐゴシック" pitchFamily="34" charset="-128"/>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29" name="Rectangle 2"/>
          <p:cNvSpPr>
            <a:spLocks noGrp="1" noRot="1" noChangeAspect="1" noChangeArrowheads="1" noTextEdit="1"/>
          </p:cNvSpPr>
          <p:nvPr>
            <p:ph type="sldImg"/>
          </p:nvPr>
        </p:nvSpPr>
        <p:spPr>
          <a:ln/>
        </p:spPr>
      </p:sp>
      <p:sp>
        <p:nvSpPr>
          <p:cNvPr id="790530" name="Rectangle 3"/>
          <p:cNvSpPr>
            <a:spLocks noGrp="1" noChangeArrowheads="1"/>
          </p:cNvSpPr>
          <p:nvPr>
            <p:ph type="body" idx="1"/>
          </p:nvPr>
        </p:nvSpPr>
        <p:spPr>
          <a:noFill/>
          <a:ln/>
        </p:spPr>
        <p:txBody>
          <a:bodyPr/>
          <a:lstStyle/>
          <a:p>
            <a:pPr eaLnBrk="1" hangingPunct="1"/>
            <a:endParaRPr lang="en-US" smtClean="0">
              <a:latin typeface="Tahoma" pitchFamily="34" charset="0"/>
              <a:ea typeface="ＭＳ Ｐゴシック" pitchFamily="34" charset="-128"/>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1666" name="Rectangle 2"/>
          <p:cNvSpPr>
            <a:spLocks noGrp="1" noRot="1" noChangeAspect="1" noChangeArrowheads="1" noTextEdit="1"/>
          </p:cNvSpPr>
          <p:nvPr>
            <p:ph type="sldImg"/>
          </p:nvPr>
        </p:nvSpPr>
        <p:spPr>
          <a:ln/>
        </p:spPr>
      </p:sp>
      <p:sp>
        <p:nvSpPr>
          <p:cNvPr id="3441667" name="Rectangle 3"/>
          <p:cNvSpPr>
            <a:spLocks noGrp="1" noChangeArrowheads="1"/>
          </p:cNvSpPr>
          <p:nvPr>
            <p:ph type="body" idx="1"/>
          </p:nvPr>
        </p:nvSpPr>
        <p:spPr>
          <a:noFill/>
          <a:ln/>
        </p:spPr>
        <p:txBody>
          <a:bodyPr/>
          <a:lstStyle/>
          <a:p>
            <a:endParaRPr lang="en-US" smtClean="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9265" name="Rectangle 7"/>
          <p:cNvSpPr>
            <a:spLocks noGrp="1" noChangeArrowheads="1"/>
          </p:cNvSpPr>
          <p:nvPr>
            <p:ph type="sldNum" sz="quarter" idx="5"/>
          </p:nvPr>
        </p:nvSpPr>
        <p:spPr>
          <a:noFill/>
        </p:spPr>
        <p:txBody>
          <a:bodyPr/>
          <a:lstStyle/>
          <a:p>
            <a:fld id="{1CF3AFE5-2EEA-4922-B8F7-1EAD0F3B2B33}" type="slidenum">
              <a:rPr lang="en-GB" smtClean="0">
                <a:cs typeface="Arial" charset="0"/>
              </a:rPr>
              <a:pPr/>
              <a:t>14</a:t>
            </a:fld>
            <a:endParaRPr lang="en-GB" smtClean="0">
              <a:cs typeface="Arial" charset="0"/>
            </a:endParaRPr>
          </a:p>
        </p:txBody>
      </p:sp>
      <p:sp>
        <p:nvSpPr>
          <p:cNvPr id="3339266" name="Rectangle 2"/>
          <p:cNvSpPr>
            <a:spLocks noGrp="1" noRot="1" noChangeAspect="1" noChangeArrowheads="1" noTextEdit="1"/>
          </p:cNvSpPr>
          <p:nvPr>
            <p:ph type="sldImg"/>
          </p:nvPr>
        </p:nvSpPr>
        <p:spPr>
          <a:ln/>
        </p:spPr>
      </p:sp>
      <p:sp>
        <p:nvSpPr>
          <p:cNvPr id="3339267" name="Rectangle 3"/>
          <p:cNvSpPr>
            <a:spLocks noGrp="1" noChangeArrowheads="1"/>
          </p:cNvSpPr>
          <p:nvPr>
            <p:ph type="body" idx="1"/>
          </p:nvPr>
        </p:nvSpPr>
        <p:spPr>
          <a:noFill/>
          <a:ln/>
        </p:spPr>
        <p:txBody>
          <a:bodyPr/>
          <a:lstStyle/>
          <a:p>
            <a:pPr eaLnBrk="1" hangingPunct="1"/>
            <a:endParaRPr lang="en-US" smtClean="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3" name="Rectangle 2"/>
          <p:cNvSpPr>
            <a:spLocks noGrp="1" noRot="1" noChangeAspect="1" noChangeArrowheads="1" noTextEdit="1"/>
          </p:cNvSpPr>
          <p:nvPr>
            <p:ph type="sldImg"/>
          </p:nvPr>
        </p:nvSpPr>
        <p:spPr>
          <a:ln/>
        </p:spPr>
      </p:sp>
      <p:sp>
        <p:nvSpPr>
          <p:cNvPr id="755714" name="Rectangle 3"/>
          <p:cNvSpPr>
            <a:spLocks noGrp="1" noChangeArrowheads="1"/>
          </p:cNvSpPr>
          <p:nvPr>
            <p:ph type="body" idx="1"/>
          </p:nvPr>
        </p:nvSpPr>
        <p:spPr>
          <a:noFill/>
          <a:ln/>
        </p:spPr>
        <p:txBody>
          <a:bodyPr/>
          <a:lstStyle/>
          <a:p>
            <a:pPr eaLnBrk="1" hangingPunct="1"/>
            <a:endParaRPr lang="en-US" smtClean="0">
              <a:latin typeface="Tahoma" pitchFamily="34" charset="0"/>
              <a:ea typeface="ＭＳ Ｐゴシック" pitchFamily="34" charset="-128"/>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42" name="Rectangle 2"/>
          <p:cNvSpPr>
            <a:spLocks noGrp="1" noRot="1" noChangeAspect="1" noChangeArrowheads="1" noTextEdit="1"/>
          </p:cNvSpPr>
          <p:nvPr>
            <p:ph type="sldImg"/>
          </p:nvPr>
        </p:nvSpPr>
        <p:spPr>
          <a:ln/>
        </p:spPr>
      </p:sp>
      <p:sp>
        <p:nvSpPr>
          <p:cNvPr id="3440643" name="Rectangle 3"/>
          <p:cNvSpPr>
            <a:spLocks noGrp="1" noChangeArrowheads="1"/>
          </p:cNvSpPr>
          <p:nvPr>
            <p:ph type="body" idx="1"/>
          </p:nvPr>
        </p:nvSpPr>
        <p:spPr>
          <a:noFill/>
          <a:ln/>
        </p:spPr>
        <p:txBody>
          <a:bodyPr/>
          <a:lstStyle/>
          <a:p>
            <a:endParaRPr lang="en-US" smtClean="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3361" name="Rectangle 2"/>
          <p:cNvSpPr>
            <a:spLocks noGrp="1" noRot="1" noChangeAspect="1" noChangeArrowheads="1" noTextEdit="1"/>
          </p:cNvSpPr>
          <p:nvPr>
            <p:ph type="sldImg"/>
          </p:nvPr>
        </p:nvSpPr>
        <p:spPr>
          <a:xfrm>
            <a:off x="992188" y="768350"/>
            <a:ext cx="5114925" cy="3836988"/>
          </a:xfrm>
          <a:ln/>
        </p:spPr>
      </p:sp>
      <p:sp>
        <p:nvSpPr>
          <p:cNvPr id="3343362" name="Rectangle 3"/>
          <p:cNvSpPr>
            <a:spLocks noGrp="1" noChangeArrowheads="1"/>
          </p:cNvSpPr>
          <p:nvPr>
            <p:ph type="body" idx="1"/>
          </p:nvPr>
        </p:nvSpPr>
        <p:spPr>
          <a:noFill/>
          <a:ln/>
        </p:spPr>
        <p:txBody>
          <a:bodyPr/>
          <a:lstStyle/>
          <a:p>
            <a:pPr eaLnBrk="1" hangingPunct="1"/>
            <a:endParaRPr lang="hu-HU" smtClean="0">
              <a:latin typeface="Tahoma" pitchFamily="34" charset="0"/>
              <a:ea typeface="MS PGothic" pitchFamily="34" charset="-128"/>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5409" name="Rectangle 3"/>
          <p:cNvSpPr>
            <a:spLocks noGrp="1" noChangeArrowheads="1"/>
          </p:cNvSpPr>
          <p:nvPr>
            <p:ph type="sldNum" sz="quarter" idx="5"/>
          </p:nvPr>
        </p:nvSpPr>
        <p:spPr>
          <a:noFill/>
        </p:spPr>
        <p:txBody>
          <a:bodyPr/>
          <a:lstStyle/>
          <a:p>
            <a:fld id="{46275EBB-08C0-4531-8118-5035CEDAD616}" type="slidenum">
              <a:rPr lang="en-GB" smtClean="0">
                <a:cs typeface="Arial" charset="0"/>
              </a:rPr>
              <a:pPr/>
              <a:t>18</a:t>
            </a:fld>
            <a:endParaRPr lang="en-GB" smtClean="0">
              <a:cs typeface="Arial" charset="0"/>
            </a:endParaRPr>
          </a:p>
        </p:txBody>
      </p:sp>
      <p:sp>
        <p:nvSpPr>
          <p:cNvPr id="3345410" name="Rectangle 2"/>
          <p:cNvSpPr>
            <a:spLocks noGrp="1" noChangeArrowheads="1"/>
          </p:cNvSpPr>
          <p:nvPr>
            <p:ph type="hdr" sz="quarter"/>
          </p:nvPr>
        </p:nvSpPr>
        <p:spPr>
          <a:xfrm>
            <a:off x="0" y="0"/>
            <a:ext cx="7099300" cy="341313"/>
          </a:xfrm>
          <a:noFill/>
        </p:spPr>
        <p:txBody>
          <a:bodyPr/>
          <a:lstStyle/>
          <a:p>
            <a:pPr>
              <a:spcBef>
                <a:spcPct val="50000"/>
              </a:spcBef>
            </a:pPr>
            <a:r>
              <a:rPr lang="en-US" smtClean="0">
                <a:cs typeface="Arial" charset="0"/>
              </a:rPr>
              <a:t>Notes</a:t>
            </a:r>
          </a:p>
        </p:txBody>
      </p:sp>
      <p:sp>
        <p:nvSpPr>
          <p:cNvPr id="3345411" name="Rectangle 2"/>
          <p:cNvSpPr>
            <a:spLocks noGrp="1" noRot="1" noChangeAspect="1" noChangeArrowheads="1" noTextEdit="1"/>
          </p:cNvSpPr>
          <p:nvPr>
            <p:ph type="sldImg"/>
          </p:nvPr>
        </p:nvSpPr>
        <p:spPr>
          <a:xfrm>
            <a:off x="1328738" y="928688"/>
            <a:ext cx="4725987" cy="3544887"/>
          </a:xfrm>
          <a:ln/>
        </p:spPr>
      </p:sp>
      <p:sp>
        <p:nvSpPr>
          <p:cNvPr id="3345412" name="Rectangle 3"/>
          <p:cNvSpPr>
            <a:spLocks noGrp="1" noChangeArrowheads="1"/>
          </p:cNvSpPr>
          <p:nvPr>
            <p:ph type="body" idx="1"/>
          </p:nvPr>
        </p:nvSpPr>
        <p:spPr>
          <a:xfrm>
            <a:off x="401638" y="4559300"/>
            <a:ext cx="6589712" cy="4919663"/>
          </a:xfrm>
          <a:noFill/>
          <a:ln/>
        </p:spPr>
        <p:txBody>
          <a:bodyPr/>
          <a:lstStyle/>
          <a:p>
            <a:pPr marL="0" marR="0" indent="0" algn="just" defTabSz="914400" rtl="0" eaLnBrk="1" fontAlgn="base" latinLnBrk="0" hangingPunct="1">
              <a:lnSpc>
                <a:spcPct val="100000"/>
              </a:lnSpc>
              <a:spcBef>
                <a:spcPct val="30000"/>
              </a:spcBef>
              <a:spcAft>
                <a:spcPct val="0"/>
              </a:spcAft>
              <a:buClrTx/>
              <a:buSzTx/>
              <a:buFontTx/>
              <a:buNone/>
              <a:tabLst/>
              <a:defRPr/>
            </a:pPr>
            <a:r>
              <a:rPr lang="de-DE" sz="1200" kern="1200" dirty="0" smtClean="0">
                <a:solidFill>
                  <a:schemeClr val="tx1"/>
                </a:solidFill>
                <a:latin typeface="Tahoma" pitchFamily="-112" charset="0"/>
                <a:ea typeface="ＭＳ Ｐゴシック" pitchFamily="-112" charset="-128"/>
                <a:cs typeface="ＭＳ Ｐゴシック"/>
              </a:rPr>
              <a:t>Eine geeignete Messanordnung für solche kombinierten und konsistenten thermischen-optischen Messung ist in diesem Dia dargestellt. Die LED unter Test wird in einer temperatur-und stromstabilizierten Umgebung eingestellt und gemessen, wie es von der statischen Testmethode von JEDEC JSD51-1 Norm und die CIE127-2007 optischen Anforderungen vorgeschrieben wird. Am Ende des Prozesseskönnen der reale thermische Widerstand und die Junction-Temperatur präzis gerechnet werden. Diese kombinierte Testmethode ist für LED-Messungen wurde von JEDEC als Standard publiziert.</a:t>
            </a:r>
            <a:endParaRPr lang="en-US" sz="1200" kern="1200" dirty="0" smtClean="0">
              <a:solidFill>
                <a:schemeClr val="tx1"/>
              </a:solidFill>
              <a:latin typeface="Tahoma" pitchFamily="-112" charset="0"/>
              <a:ea typeface="ＭＳ Ｐゴシック" pitchFamily="-112" charset="-128"/>
              <a:cs typeface="ＭＳ Ｐゴシック"/>
            </a:endParaRPr>
          </a:p>
          <a:p>
            <a:pPr algn="just" eaLnBrk="1" hangingPunct="1"/>
            <a:endParaRPr lang="en-US" dirty="0" smtClean="0">
              <a:ea typeface="MS PGothic" pitchFamily="34" charset="-128"/>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9618" name="Rectangle 2"/>
          <p:cNvSpPr>
            <a:spLocks noGrp="1" noRot="1" noChangeAspect="1" noChangeArrowheads="1" noTextEdit="1"/>
          </p:cNvSpPr>
          <p:nvPr>
            <p:ph type="sldImg"/>
          </p:nvPr>
        </p:nvSpPr>
        <p:spPr>
          <a:ln/>
        </p:spPr>
      </p:sp>
      <p:sp>
        <p:nvSpPr>
          <p:cNvPr id="3439619" name="Rectangle 3"/>
          <p:cNvSpPr>
            <a:spLocks noGrp="1" noChangeArrowheads="1"/>
          </p:cNvSpPr>
          <p:nvPr>
            <p:ph type="body" idx="1"/>
          </p:nvPr>
        </p:nvSpPr>
        <p:spPr>
          <a:noFill/>
          <a:ln/>
        </p:spPr>
        <p:txBody>
          <a:bodyPr/>
          <a:lstStyle/>
          <a:p>
            <a:endParaRPr lang="en-US" dirty="0" smtClean="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6369" name="Rectangle 2"/>
          <p:cNvSpPr>
            <a:spLocks noGrp="1" noRot="1" noChangeAspect="1" noChangeArrowheads="1" noTextEdit="1"/>
          </p:cNvSpPr>
          <p:nvPr>
            <p:ph type="sldImg"/>
          </p:nvPr>
        </p:nvSpPr>
        <p:spPr>
          <a:ln/>
        </p:spPr>
      </p:sp>
      <p:sp>
        <p:nvSpPr>
          <p:cNvPr id="3386370" name="Rectangle 3"/>
          <p:cNvSpPr>
            <a:spLocks noGrp="1" noChangeArrowheads="1"/>
          </p:cNvSpPr>
          <p:nvPr>
            <p:ph type="body" idx="1"/>
          </p:nvPr>
        </p:nvSpPr>
        <p:spPr>
          <a:noFill/>
          <a:ln/>
        </p:spPr>
        <p:txBody>
          <a:bodyPr/>
          <a:lstStyle/>
          <a:p>
            <a:pPr eaLnBrk="1" hangingPunct="1"/>
            <a:endParaRPr lang="en-US" smtClean="0">
              <a:latin typeface="Tahoma" pitchFamily="34" charset="0"/>
              <a:ea typeface="MS PGothic" pitchFamily="34" charset="-128"/>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0946" name="Rectangle 2"/>
          <p:cNvSpPr>
            <a:spLocks noGrp="1" noRot="1" noChangeAspect="1" noChangeArrowheads="1" noTextEdit="1"/>
          </p:cNvSpPr>
          <p:nvPr>
            <p:ph type="sldImg"/>
          </p:nvPr>
        </p:nvSpPr>
        <p:spPr>
          <a:ln/>
        </p:spPr>
      </p:sp>
      <p:sp>
        <p:nvSpPr>
          <p:cNvPr id="3410947" name="Rectangle 3"/>
          <p:cNvSpPr>
            <a:spLocks noGrp="1" noChangeArrowheads="1"/>
          </p:cNvSpPr>
          <p:nvPr>
            <p:ph type="body" idx="1"/>
          </p:nvPr>
        </p:nvSpPr>
        <p:spPr>
          <a:noFill/>
          <a:ln/>
        </p:spPr>
        <p:txBody>
          <a:bodyPr/>
          <a:lstStyle/>
          <a:p>
            <a:endParaRPr lang="en-US" smtClean="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8417" name="Rectangle 7"/>
          <p:cNvSpPr>
            <a:spLocks noGrp="1" noChangeArrowheads="1"/>
          </p:cNvSpPr>
          <p:nvPr>
            <p:ph type="sldNum" sz="quarter" idx="5"/>
          </p:nvPr>
        </p:nvSpPr>
        <p:spPr>
          <a:noFill/>
        </p:spPr>
        <p:txBody>
          <a:bodyPr/>
          <a:lstStyle/>
          <a:p>
            <a:fld id="{FE511504-DE94-407D-8C00-1DA34EAF4D2F}" type="slidenum">
              <a:rPr lang="en-GB" smtClean="0">
                <a:cs typeface="Arial" charset="0"/>
              </a:rPr>
              <a:pPr/>
              <a:t>21</a:t>
            </a:fld>
            <a:endParaRPr lang="en-GB" smtClean="0">
              <a:cs typeface="Arial" charset="0"/>
            </a:endParaRPr>
          </a:p>
        </p:txBody>
      </p:sp>
      <p:sp>
        <p:nvSpPr>
          <p:cNvPr id="3388418" name="Rectangle 2"/>
          <p:cNvSpPr>
            <a:spLocks noGrp="1" noRot="1" noChangeAspect="1" noChangeArrowheads="1" noTextEdit="1"/>
          </p:cNvSpPr>
          <p:nvPr>
            <p:ph type="sldImg"/>
          </p:nvPr>
        </p:nvSpPr>
        <p:spPr>
          <a:ln/>
        </p:spPr>
      </p:sp>
      <p:sp>
        <p:nvSpPr>
          <p:cNvPr id="3388419" name="Rectangle 3"/>
          <p:cNvSpPr>
            <a:spLocks noGrp="1" noChangeArrowheads="1"/>
          </p:cNvSpPr>
          <p:nvPr>
            <p:ph type="body" idx="1"/>
          </p:nvPr>
        </p:nvSpPr>
        <p:spPr>
          <a:noFill/>
          <a:ln/>
        </p:spPr>
        <p:txBody>
          <a:bodyPr/>
          <a:lstStyle/>
          <a:p>
            <a:pPr eaLnBrk="1" hangingPunct="1"/>
            <a:endParaRPr lang="hu-HU" smtClean="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A911A4F-1BE3-45A7-A335-B933C6465967}" type="slidenum">
              <a:rPr lang="en-GB" smtClean="0"/>
              <a:pPr>
                <a:defRPr/>
              </a:pPr>
              <a:t>26</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A911A4F-1BE3-45A7-A335-B933C6465967}" type="slidenum">
              <a:rPr lang="en-GB" smtClean="0"/>
              <a:pPr>
                <a:defRPr/>
              </a:pPr>
              <a:t>27</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1186" name="Rectangle 2"/>
          <p:cNvSpPr>
            <a:spLocks noGrp="1" noRot="1" noChangeAspect="1" noChangeArrowheads="1" noTextEdit="1"/>
          </p:cNvSpPr>
          <p:nvPr>
            <p:ph type="sldImg"/>
          </p:nvPr>
        </p:nvSpPr>
        <p:spPr>
          <a:ln/>
        </p:spPr>
      </p:sp>
      <p:sp>
        <p:nvSpPr>
          <p:cNvPr id="3421187" name="Rectangle 3"/>
          <p:cNvSpPr>
            <a:spLocks noGrp="1" noChangeArrowheads="1"/>
          </p:cNvSpPr>
          <p:nvPr>
            <p:ph type="body" idx="1"/>
          </p:nvPr>
        </p:nvSpPr>
        <p:spPr>
          <a:noFill/>
          <a:ln/>
        </p:spPr>
        <p:txBody>
          <a:bodyPr/>
          <a:lstStyle/>
          <a:p>
            <a:endParaRPr lang="en-US" smtClean="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xfrm>
            <a:off x="993775" y="768350"/>
            <a:ext cx="5113338" cy="3835400"/>
          </a:xfrm>
          <a:ln/>
        </p:spPr>
      </p:sp>
      <p:sp>
        <p:nvSpPr>
          <p:cNvPr id="145411" name="Rectangle 3"/>
          <p:cNvSpPr>
            <a:spLocks noGrp="1" noChangeArrowheads="1"/>
          </p:cNvSpPr>
          <p:nvPr>
            <p:ph type="body" idx="1"/>
          </p:nvPr>
        </p:nvSpPr>
        <p:spPr>
          <a:xfrm>
            <a:off x="945817" y="4861795"/>
            <a:ext cx="5207668" cy="4604518"/>
          </a:xfrm>
          <a:noFill/>
          <a:ln/>
        </p:spPr>
        <p:txBody>
          <a:bodyPr/>
          <a:lstStyle/>
          <a:p>
            <a:r>
              <a:rPr lang="de-DE" sz="1100" dirty="0" smtClean="0">
                <a:latin typeface="Tahoma" pitchFamily="-112" charset="0"/>
                <a:ea typeface="ＭＳ Ｐゴシック" pitchFamily="-112" charset="-128"/>
                <a:cs typeface="ＭＳ Ｐゴシック"/>
              </a:rPr>
              <a:t>Ein wesentliches Resultat einer kombinierten Messung ist die Strukturfunktion, die in einem mathematischen Weg während des Auswertungsprozess der termischen Antwort der LED unter Test kalkuliert wird. Die kumulative Strukturfunktion wird aus dem langen Cauer-Leiter Model des Junction-to-Ambient Wärmeleitpfades in einem aufrichtigen Weg dargestellt: die Elementwerte des Models sind summiert – auf diesem Weg sind sowohl die thermische Kapazität bis zu einem bestimmten Ort in dem Wärmepfad als auch den kumulativen thermischen Widerstand zu berechnen. Die kumulative Strukturfunktion ist nur eine graphische Darstellung der thermischen Kapazität gegenüber dem termischen Widerstand. Der Abstand zwischen dem Nullpunkt (die </a:t>
            </a:r>
            <a:r>
              <a:rPr lang="de-DE" sz="1100" dirty="0" err="1" smtClean="0">
                <a:latin typeface="Tahoma" pitchFamily="-112" charset="0"/>
                <a:ea typeface="ＭＳ Ｐゴシック" pitchFamily="-112" charset="-128"/>
                <a:cs typeface="ＭＳ Ｐゴシック"/>
              </a:rPr>
              <a:t>Junction</a:t>
            </a:r>
            <a:r>
              <a:rPr lang="de-DE" sz="1100" dirty="0" smtClean="0">
                <a:latin typeface="Tahoma" pitchFamily="-112" charset="0"/>
                <a:ea typeface="ＭＳ Ｐゴシック" pitchFamily="-112" charset="-128"/>
                <a:cs typeface="ＭＳ Ｐゴシック"/>
              </a:rPr>
              <a:t>) und der Singularität stellt den totalen </a:t>
            </a:r>
            <a:r>
              <a:rPr lang="de-DE" sz="1100" dirty="0" err="1" smtClean="0">
                <a:latin typeface="Tahoma" pitchFamily="-112" charset="0"/>
                <a:ea typeface="ＭＳ Ｐゴシック" pitchFamily="-112" charset="-128"/>
                <a:cs typeface="ＭＳ Ｐゴシック"/>
              </a:rPr>
              <a:t>junction-to-ambient</a:t>
            </a:r>
            <a:r>
              <a:rPr lang="de-DE" sz="1100" dirty="0" smtClean="0">
                <a:latin typeface="Tahoma" pitchFamily="-112" charset="0"/>
                <a:ea typeface="ＭＳ Ｐゴシック" pitchFamily="-112" charset="-128"/>
                <a:cs typeface="ＭＳ Ｐゴシック"/>
              </a:rPr>
              <a:t> thermischen Widerstand des Gehäuses dar, der in einer bestimmten Testumgebung gemessen wurde. Die Abfälle der Darstellung bedeuten das Verhältnis der thermischen Kapazität und des thermischen Widerstands der verschiedenen Materialschichten in dem Wärmeleitpfad. Einerseits sind hoch-leitende Regionen – mit kleinen thermischen Widerstandwerten mit steilen Abschnitten dargestellt – wie die Halbleiterchip bei dem Nullpunkt. Andererseits, repräsentieren die flachen Regionen, dünne Materialschichten mit einer relativ kleinen thermischen Kapazität, mit Halbleitern oder Metallen verglichen. z.B. Thermisch-Interface-Materialien werden typischerweise mit solchen Abschnitten charakterisiert. Typische Fehlermechanismen von LEDs, die ihre Lebensdauer und Zuverlässigkeit stark beeinflussen, ist die Degradation solcher Materialschichten. Ein Beispiel für Fehlerquellen die Delamination des Die-Attach Schichtes, das mit dem ersten farbigen Viereck in dieser Bespielstrukturfunktion dargestellt ist.</a:t>
            </a:r>
            <a:endParaRPr lang="en-US" sz="1100" dirty="0" smtClean="0">
              <a:latin typeface="Tahoma" pitchFamily="-112" charset="0"/>
              <a:ea typeface="ＭＳ Ｐゴシック" pitchFamily="-112" charset="-128"/>
              <a:cs typeface="ＭＳ Ｐゴシック"/>
            </a:endParaRPr>
          </a:p>
          <a:p>
            <a:pPr eaLnBrk="1" hangingPunct="1"/>
            <a:endParaRPr lang="hu-HU" baseline="0" dirty="0" smtClean="0"/>
          </a:p>
          <a:p>
            <a:endParaRPr lang="en-US" dirty="0" smtClean="0">
              <a:latin typeface="Tahoma" pitchFamily="34"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4999">
              <a:defRPr/>
            </a:pPr>
            <a:r>
              <a:rPr lang="de-DE" sz="1300" dirty="0" smtClean="0">
                <a:latin typeface="Tahoma" pitchFamily="-112" charset="0"/>
                <a:ea typeface="ＭＳ Ｐゴシック" pitchFamily="-112" charset="-128"/>
                <a:cs typeface="ＭＳ Ｐゴシック"/>
              </a:rPr>
              <a:t>Das ist schon ein reales Beispiel: die Testresultate einer 10W weißen LED, wo wir die Wärmeleitpfäde untersucht, bei verschiedenen Temperaturen keine Variation in den thermischen Charakteristiken des Bauteiles innerhalb des LED Gehäuses gesehen haben, aber man findet relativ wesentliche Variation außerhalb der Gehäuseregion. Diese Variation bezieht sich hauptsächlich auf das angewendete TIM2 Material. Durch diese Änderungen wird die optische Leistung der LED zusammen mit ihrer Zuverlässigkeit beeinflusst. </a:t>
            </a:r>
            <a:endParaRPr lang="en-US" sz="1300" dirty="0" smtClean="0">
              <a:latin typeface="Tahoma" pitchFamily="-112" charset="0"/>
              <a:ea typeface="ＭＳ Ｐゴシック" pitchFamily="-112" charset="-128"/>
              <a:cs typeface="ＭＳ Ｐゴシック"/>
            </a:endParaRPr>
          </a:p>
          <a:p>
            <a:endParaRPr lang="hu-HU" baseline="0" noProof="0" dirty="0" smtClean="0"/>
          </a:p>
          <a:p>
            <a:endParaRPr lang="hu-HU" baseline="0" noProof="0" dirty="0" smtClean="0"/>
          </a:p>
        </p:txBody>
      </p:sp>
      <p:sp>
        <p:nvSpPr>
          <p:cNvPr id="4" name="Header Placeholder 3"/>
          <p:cNvSpPr>
            <a:spLocks noGrp="1"/>
          </p:cNvSpPr>
          <p:nvPr>
            <p:ph type="hdr" sz="quarter" idx="10"/>
          </p:nvPr>
        </p:nvSpPr>
        <p:spPr/>
        <p:txBody>
          <a:bodyPr/>
          <a:lstStyle/>
          <a:p>
            <a:pPr>
              <a:defRPr/>
            </a:pPr>
            <a:r>
              <a:rPr lang="en-US" smtClean="0"/>
              <a:t>Presentation Title</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endParaRPr lang="hu-HU" dirty="0" smtClean="0">
              <a:latin typeface="Tahoma" pitchFamily="34" charset="0"/>
              <a:ea typeface="ＭＳ Ｐゴシック" pitchFamily="34" charset="-128"/>
              <a:cs typeface="Arial" charset="0"/>
            </a:endParaRPr>
          </a:p>
        </p:txBody>
      </p:sp>
      <p:sp>
        <p:nvSpPr>
          <p:cNvPr id="4" name="Rectangle 2"/>
          <p:cNvSpPr txBox="1">
            <a:spLocks noChangeArrowheads="1"/>
          </p:cNvSpPr>
          <p:nvPr/>
        </p:nvSpPr>
        <p:spPr bwMode="auto">
          <a:xfrm>
            <a:off x="0" y="1"/>
            <a:ext cx="7099300" cy="341313"/>
          </a:xfrm>
          <a:prstGeom prst="rect">
            <a:avLst/>
          </a:prstGeom>
          <a:noFill/>
          <a:ln>
            <a:miter lim="800000"/>
            <a:headEnd/>
            <a:tailEnd/>
          </a:ln>
        </p:spPr>
        <p:txBody>
          <a:bodyPr lIns="91431" tIns="45715" rIns="91431" bIns="45715"/>
          <a:lstStyle/>
          <a:p>
            <a:pPr defTabSz="914311">
              <a:spcBef>
                <a:spcPct val="50000"/>
              </a:spcBef>
              <a:defRPr/>
            </a:pPr>
            <a:r>
              <a:rPr lang="en-US" sz="1800" dirty="0">
                <a:solidFill>
                  <a:prstClr val="black"/>
                </a:solidFill>
                <a:ea typeface="ＭＳ Ｐゴシック" pitchFamily="34" charset="-128"/>
              </a:rPr>
              <a:t>Notes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2"/>
          <p:cNvSpPr>
            <a:spLocks noGrp="1" noChangeArrowheads="1"/>
          </p:cNvSpPr>
          <p:nvPr>
            <p:ph type="hdr" sz="quarter" idx="4294967295"/>
          </p:nvPr>
        </p:nvSpPr>
        <p:spPr bwMode="auto">
          <a:xfrm>
            <a:off x="0" y="1"/>
            <a:ext cx="7099300" cy="341313"/>
          </a:xfrm>
          <a:prstGeom prst="rect">
            <a:avLst/>
          </a:prstGeom>
          <a:noFill/>
          <a:ln>
            <a:miter lim="800000"/>
            <a:headEnd/>
            <a:tailEnd/>
          </a:ln>
        </p:spPr>
        <p:txBody>
          <a:bodyPr/>
          <a:lstStyle/>
          <a:p>
            <a:pPr>
              <a:spcBef>
                <a:spcPct val="50000"/>
              </a:spcBef>
            </a:pPr>
            <a:r>
              <a:rPr lang="en-US">
                <a:solidFill>
                  <a:prstClr val="black"/>
                </a:solidFill>
              </a:rPr>
              <a:t>Notes</a:t>
            </a:r>
          </a:p>
        </p:txBody>
      </p:sp>
      <p:sp>
        <p:nvSpPr>
          <p:cNvPr id="704514" name="Rectangle 2"/>
          <p:cNvSpPr>
            <a:spLocks noGrp="1" noRot="1" noChangeAspect="1" noChangeArrowheads="1" noTextEdit="1"/>
          </p:cNvSpPr>
          <p:nvPr>
            <p:ph type="sldImg"/>
          </p:nvPr>
        </p:nvSpPr>
        <p:spPr>
          <a:ln/>
        </p:spPr>
      </p:sp>
      <p:sp>
        <p:nvSpPr>
          <p:cNvPr id="704515" name="Rectangle 3"/>
          <p:cNvSpPr>
            <a:spLocks noGrp="1" noChangeArrowheads="1"/>
          </p:cNvSpPr>
          <p:nvPr>
            <p:ph type="body" idx="1"/>
          </p:nvPr>
        </p:nvSpPr>
        <p:spPr>
          <a:noFill/>
          <a:ln/>
        </p:spPr>
        <p:txBody>
          <a:bodyPr/>
          <a:lstStyle/>
          <a:p>
            <a:pPr eaLnBrk="1" hangingPunct="1"/>
            <a:endParaRPr lang="hu-HU" dirty="0" smtClean="0">
              <a:ea typeface="ＭＳ Ｐゴシック" pitchFamily="34" charset="-128"/>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A320810-BBE8-43A8-88AF-AE0F016C250A}" type="slidenum">
              <a:rPr lang="en-GB" smtClean="0">
                <a:solidFill>
                  <a:prstClr val="black"/>
                </a:solidFill>
              </a:rPr>
              <a:pPr>
                <a:defRPr/>
              </a:pPr>
              <a:t>35</a:t>
            </a:fld>
            <a:endParaRPr lang="en-GB" dirty="0">
              <a:solidFill>
                <a:prstClr val="black"/>
              </a:solidFill>
            </a:endParaRPr>
          </a:p>
        </p:txBody>
      </p:sp>
      <p:sp>
        <p:nvSpPr>
          <p:cNvPr id="5" name="Rectangle 2"/>
          <p:cNvSpPr txBox="1">
            <a:spLocks noChangeArrowheads="1"/>
          </p:cNvSpPr>
          <p:nvPr/>
        </p:nvSpPr>
        <p:spPr bwMode="auto">
          <a:xfrm>
            <a:off x="0" y="1"/>
            <a:ext cx="7099300" cy="341313"/>
          </a:xfrm>
          <a:prstGeom prst="rect">
            <a:avLst/>
          </a:prstGeom>
          <a:noFill/>
          <a:ln>
            <a:miter lim="800000"/>
            <a:headEnd/>
            <a:tailEnd/>
          </a:ln>
        </p:spPr>
        <p:txBody>
          <a:bodyPr lIns="91431" tIns="45715" rIns="91431" bIns="45715"/>
          <a:lstStyle/>
          <a:p>
            <a:pPr defTabSz="914311">
              <a:spcBef>
                <a:spcPct val="50000"/>
              </a:spcBef>
              <a:defRPr/>
            </a:pPr>
            <a:r>
              <a:rPr lang="en-US" sz="1800" dirty="0">
                <a:solidFill>
                  <a:prstClr val="black"/>
                </a:solidFill>
                <a:ea typeface="ＭＳ Ｐゴシック" pitchFamily="34" charset="-128"/>
              </a:rPr>
              <a:t>Notes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Rectangle 2"/>
          <p:cNvSpPr txBox="1">
            <a:spLocks noChangeArrowheads="1"/>
          </p:cNvSpPr>
          <p:nvPr/>
        </p:nvSpPr>
        <p:spPr bwMode="auto">
          <a:xfrm>
            <a:off x="0" y="1"/>
            <a:ext cx="7099300" cy="341313"/>
          </a:xfrm>
          <a:prstGeom prst="rect">
            <a:avLst/>
          </a:prstGeom>
          <a:noFill/>
          <a:ln>
            <a:miter lim="800000"/>
            <a:headEnd/>
            <a:tailEnd/>
          </a:ln>
        </p:spPr>
        <p:txBody>
          <a:bodyPr lIns="91431" tIns="45715" rIns="91431" bIns="45715"/>
          <a:lstStyle/>
          <a:p>
            <a:pPr defTabSz="914311">
              <a:spcBef>
                <a:spcPct val="50000"/>
              </a:spcBef>
              <a:defRPr/>
            </a:pPr>
            <a:r>
              <a:rPr lang="en-US" sz="1800" dirty="0">
                <a:solidFill>
                  <a:prstClr val="black"/>
                </a:solidFill>
                <a:ea typeface="ＭＳ Ｐゴシック" pitchFamily="34" charset="-128"/>
              </a:rPr>
              <a:t>Notes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0353" name="Slide Image Placeholder 1"/>
          <p:cNvSpPr>
            <a:spLocks noGrp="1" noRot="1" noChangeAspect="1"/>
          </p:cNvSpPr>
          <p:nvPr>
            <p:ph type="sldImg"/>
          </p:nvPr>
        </p:nvSpPr>
        <p:spPr>
          <a:ln/>
        </p:spPr>
      </p:sp>
      <p:sp>
        <p:nvSpPr>
          <p:cNvPr id="3300354" name="Notes Placeholder 2"/>
          <p:cNvSpPr>
            <a:spLocks noGrp="1"/>
          </p:cNvSpPr>
          <p:nvPr>
            <p:ph type="body" idx="1"/>
          </p:nvPr>
        </p:nvSpPr>
        <p:spPr>
          <a:noFill/>
          <a:ln/>
        </p:spPr>
        <p:txBody>
          <a:bodyPr/>
          <a:lstStyle/>
          <a:p>
            <a:pPr eaLnBrk="1" hangingPunct="1"/>
            <a:endParaRPr lang="en-US" smtClean="0">
              <a:cs typeface="Arial" charset="0"/>
            </a:endParaRPr>
          </a:p>
        </p:txBody>
      </p:sp>
      <p:sp>
        <p:nvSpPr>
          <p:cNvPr id="3300355" name="Slide Number Placeholder 3"/>
          <p:cNvSpPr>
            <a:spLocks noGrp="1"/>
          </p:cNvSpPr>
          <p:nvPr>
            <p:ph type="sldNum" sz="quarter" idx="5"/>
          </p:nvPr>
        </p:nvSpPr>
        <p:spPr>
          <a:noFill/>
        </p:spPr>
        <p:txBody>
          <a:bodyPr/>
          <a:lstStyle/>
          <a:p>
            <a:fld id="{50C01BA4-8AEC-4498-926D-ECE11B0DE506}" type="slidenum">
              <a:rPr lang="en-GB" smtClean="0">
                <a:cs typeface="Arial" charset="0"/>
              </a:rPr>
              <a:pPr/>
              <a:t>3</a:t>
            </a:fld>
            <a:endParaRPr lang="en-GB" smtClean="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r>
              <a:rPr lang="en-US" smtClean="0">
                <a:latin typeface="Tahoma" pitchFamily="34" charset="0"/>
                <a:ea typeface="ＭＳ Ｐゴシック" pitchFamily="34" charset="-128"/>
                <a:cs typeface="Arial" charset="0"/>
              </a:rPr>
              <a:t>The TDIM method is used to locate the case node of the compact package model created from the structure functions. </a:t>
            </a:r>
            <a:endParaRPr lang="hu-HU" smtClean="0">
              <a:latin typeface="Tahoma" pitchFamily="34" charset="0"/>
              <a:ea typeface="ＭＳ Ｐゴシック" pitchFamily="34" charset="-128"/>
              <a:cs typeface="Arial" charset="0"/>
            </a:endParaRPr>
          </a:p>
        </p:txBody>
      </p:sp>
      <p:sp>
        <p:nvSpPr>
          <p:cNvPr id="4" name="Rectangle 2"/>
          <p:cNvSpPr txBox="1">
            <a:spLocks noChangeArrowheads="1"/>
          </p:cNvSpPr>
          <p:nvPr/>
        </p:nvSpPr>
        <p:spPr bwMode="auto">
          <a:xfrm>
            <a:off x="0" y="1"/>
            <a:ext cx="7099300" cy="341313"/>
          </a:xfrm>
          <a:prstGeom prst="rect">
            <a:avLst/>
          </a:prstGeom>
          <a:noFill/>
          <a:ln>
            <a:miter lim="800000"/>
            <a:headEnd/>
            <a:tailEnd/>
          </a:ln>
        </p:spPr>
        <p:txBody>
          <a:bodyPr lIns="91431" tIns="45715" rIns="91431" bIns="45715"/>
          <a:lstStyle/>
          <a:p>
            <a:pPr defTabSz="914311">
              <a:spcBef>
                <a:spcPct val="50000"/>
              </a:spcBef>
              <a:defRPr/>
            </a:pPr>
            <a:r>
              <a:rPr lang="en-US" sz="1800" dirty="0">
                <a:solidFill>
                  <a:prstClr val="black"/>
                </a:solidFill>
                <a:ea typeface="ＭＳ Ｐゴシック" pitchFamily="34" charset="-128"/>
              </a:rPr>
              <a:t>Notes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endParaRPr lang="hu-HU" dirty="0" smtClean="0">
              <a:latin typeface="Tahoma" pitchFamily="34" charset="0"/>
              <a:ea typeface="ＭＳ Ｐゴシック" pitchFamily="34" charset="-128"/>
              <a:cs typeface="Arial" charset="0"/>
            </a:endParaRPr>
          </a:p>
        </p:txBody>
      </p:sp>
      <p:sp>
        <p:nvSpPr>
          <p:cNvPr id="4" name="Rectangle 2"/>
          <p:cNvSpPr txBox="1">
            <a:spLocks noChangeArrowheads="1"/>
          </p:cNvSpPr>
          <p:nvPr/>
        </p:nvSpPr>
        <p:spPr bwMode="auto">
          <a:xfrm>
            <a:off x="0" y="1"/>
            <a:ext cx="7099300" cy="341313"/>
          </a:xfrm>
          <a:prstGeom prst="rect">
            <a:avLst/>
          </a:prstGeom>
          <a:noFill/>
          <a:ln>
            <a:miter lim="800000"/>
            <a:headEnd/>
            <a:tailEnd/>
          </a:ln>
        </p:spPr>
        <p:txBody>
          <a:bodyPr lIns="91431" tIns="45715" rIns="91431" bIns="45715"/>
          <a:lstStyle/>
          <a:p>
            <a:pPr defTabSz="914311">
              <a:spcBef>
                <a:spcPct val="50000"/>
              </a:spcBef>
              <a:defRPr/>
            </a:pPr>
            <a:r>
              <a:rPr lang="en-US" sz="1800" dirty="0">
                <a:solidFill>
                  <a:prstClr val="black"/>
                </a:solidFill>
                <a:ea typeface="ＭＳ Ｐゴシック" pitchFamily="34" charset="-128"/>
              </a:rPr>
              <a:t>Notes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A320810-BBE8-43A8-88AF-AE0F016C250A}" type="slidenum">
              <a:rPr lang="en-GB" smtClean="0">
                <a:solidFill>
                  <a:prstClr val="black"/>
                </a:solidFill>
              </a:rPr>
              <a:pPr>
                <a:defRPr/>
              </a:pPr>
              <a:t>39</a:t>
            </a:fld>
            <a:endParaRPr lang="en-GB" dirty="0">
              <a:solidFill>
                <a:prstClr val="black"/>
              </a:solidFill>
            </a:endParaRPr>
          </a:p>
        </p:txBody>
      </p:sp>
      <p:sp>
        <p:nvSpPr>
          <p:cNvPr id="5" name="Rectangle 2"/>
          <p:cNvSpPr txBox="1">
            <a:spLocks noChangeArrowheads="1"/>
          </p:cNvSpPr>
          <p:nvPr/>
        </p:nvSpPr>
        <p:spPr bwMode="auto">
          <a:xfrm>
            <a:off x="0" y="1"/>
            <a:ext cx="7099300" cy="341313"/>
          </a:xfrm>
          <a:prstGeom prst="rect">
            <a:avLst/>
          </a:prstGeom>
          <a:noFill/>
          <a:ln>
            <a:miter lim="800000"/>
            <a:headEnd/>
            <a:tailEnd/>
          </a:ln>
        </p:spPr>
        <p:txBody>
          <a:bodyPr lIns="91431" tIns="45715" rIns="91431" bIns="45715"/>
          <a:lstStyle/>
          <a:p>
            <a:pPr defTabSz="914311">
              <a:spcBef>
                <a:spcPct val="50000"/>
              </a:spcBef>
              <a:defRPr/>
            </a:pPr>
            <a:r>
              <a:rPr lang="en-US" sz="1800" dirty="0">
                <a:solidFill>
                  <a:prstClr val="black"/>
                </a:solidFill>
                <a:ea typeface="ＭＳ Ｐゴシック" pitchFamily="34" charset="-128"/>
              </a:rPr>
              <a:t>Notes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pPr eaLnBrk="1" hangingPunct="1"/>
            <a:endParaRPr lang="hu-HU" dirty="0" smtClean="0">
              <a:latin typeface="Tahoma" pitchFamily="34" charset="0"/>
              <a:ea typeface="ＭＳ Ｐゴシック" pitchFamily="34" charset="-128"/>
              <a:cs typeface="Arial" charset="0"/>
            </a:endParaRPr>
          </a:p>
        </p:txBody>
      </p:sp>
      <p:sp>
        <p:nvSpPr>
          <p:cNvPr id="4" name="Header Placeholder 3"/>
          <p:cNvSpPr txBox="1">
            <a:spLocks noGrp="1"/>
          </p:cNvSpPr>
          <p:nvPr/>
        </p:nvSpPr>
        <p:spPr bwMode="auto">
          <a:xfrm>
            <a:off x="0" y="2"/>
            <a:ext cx="7099300" cy="469748"/>
          </a:xfrm>
          <a:prstGeom prst="rect">
            <a:avLst/>
          </a:prstGeom>
          <a:noFill/>
          <a:ln>
            <a:miter lim="800000"/>
            <a:headEnd/>
            <a:tailEnd/>
          </a:ln>
        </p:spPr>
        <p:txBody>
          <a:bodyPr lIns="95491" tIns="238726" rIns="96474" bIns="47745" anchorCtr="1"/>
          <a:lstStyle/>
          <a:p>
            <a:pPr algn="ctr" defTabSz="964853">
              <a:defRPr/>
            </a:pPr>
            <a:r>
              <a:rPr lang="en-US" sz="900" dirty="0">
                <a:solidFill>
                  <a:prstClr val="black"/>
                </a:solidFill>
                <a:latin typeface="Tahoma" pitchFamily="-112" charset="0"/>
                <a:ea typeface="ＭＳ Ｐゴシック" pitchFamily="34" charset="-128"/>
              </a:rPr>
              <a:t>Presentation Title</a:t>
            </a:r>
          </a:p>
        </p:txBody>
      </p:sp>
      <p:sp>
        <p:nvSpPr>
          <p:cNvPr id="5" name="Rectangle 2"/>
          <p:cNvSpPr txBox="1">
            <a:spLocks noChangeArrowheads="1"/>
          </p:cNvSpPr>
          <p:nvPr/>
        </p:nvSpPr>
        <p:spPr bwMode="auto">
          <a:xfrm>
            <a:off x="0" y="1"/>
            <a:ext cx="7099300" cy="341313"/>
          </a:xfrm>
          <a:prstGeom prst="rect">
            <a:avLst/>
          </a:prstGeom>
          <a:noFill/>
          <a:ln>
            <a:miter lim="800000"/>
            <a:headEnd/>
            <a:tailEnd/>
          </a:ln>
        </p:spPr>
        <p:txBody>
          <a:bodyPr lIns="91431" tIns="45715" rIns="91431" bIns="45715"/>
          <a:lstStyle/>
          <a:p>
            <a:pPr defTabSz="914311">
              <a:spcBef>
                <a:spcPct val="50000"/>
              </a:spcBef>
              <a:defRPr/>
            </a:pPr>
            <a:r>
              <a:rPr lang="en-US" sz="1800" dirty="0">
                <a:solidFill>
                  <a:prstClr val="black"/>
                </a:solidFill>
                <a:ea typeface="ＭＳ Ｐゴシック" pitchFamily="34" charset="-128"/>
              </a:rPr>
              <a:t>Notes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pPr eaLnBrk="1" hangingPunct="1"/>
            <a:endParaRPr lang="hu-HU" dirty="0" smtClean="0">
              <a:latin typeface="Tahoma" pitchFamily="34" charset="0"/>
              <a:ea typeface="ＭＳ Ｐゴシック" pitchFamily="34" charset="-128"/>
              <a:cs typeface="Arial" charset="0"/>
            </a:endParaRPr>
          </a:p>
        </p:txBody>
      </p:sp>
      <p:sp>
        <p:nvSpPr>
          <p:cNvPr id="4" name="Header Placeholder 3"/>
          <p:cNvSpPr txBox="1">
            <a:spLocks noGrp="1"/>
          </p:cNvSpPr>
          <p:nvPr/>
        </p:nvSpPr>
        <p:spPr bwMode="auto">
          <a:xfrm>
            <a:off x="0" y="2"/>
            <a:ext cx="7099300" cy="469748"/>
          </a:xfrm>
          <a:prstGeom prst="rect">
            <a:avLst/>
          </a:prstGeom>
          <a:noFill/>
          <a:ln>
            <a:miter lim="800000"/>
            <a:headEnd/>
            <a:tailEnd/>
          </a:ln>
        </p:spPr>
        <p:txBody>
          <a:bodyPr lIns="95491" tIns="238726" rIns="96474" bIns="47745" anchorCtr="1"/>
          <a:lstStyle/>
          <a:p>
            <a:pPr algn="ctr" defTabSz="964853">
              <a:defRPr/>
            </a:pPr>
            <a:r>
              <a:rPr lang="en-US" sz="900" dirty="0">
                <a:solidFill>
                  <a:prstClr val="black"/>
                </a:solidFill>
                <a:latin typeface="Tahoma" pitchFamily="-112" charset="0"/>
                <a:ea typeface="ＭＳ Ｐゴシック" pitchFamily="34" charset="-128"/>
              </a:rPr>
              <a:t>Presentation Title</a:t>
            </a:r>
          </a:p>
        </p:txBody>
      </p:sp>
      <p:sp>
        <p:nvSpPr>
          <p:cNvPr id="5" name="Rectangle 2"/>
          <p:cNvSpPr txBox="1">
            <a:spLocks noChangeArrowheads="1"/>
          </p:cNvSpPr>
          <p:nvPr/>
        </p:nvSpPr>
        <p:spPr bwMode="auto">
          <a:xfrm>
            <a:off x="0" y="1"/>
            <a:ext cx="7099300" cy="341313"/>
          </a:xfrm>
          <a:prstGeom prst="rect">
            <a:avLst/>
          </a:prstGeom>
          <a:noFill/>
          <a:ln>
            <a:miter lim="800000"/>
            <a:headEnd/>
            <a:tailEnd/>
          </a:ln>
        </p:spPr>
        <p:txBody>
          <a:bodyPr lIns="91431" tIns="45715" rIns="91431" bIns="45715"/>
          <a:lstStyle/>
          <a:p>
            <a:pPr defTabSz="914311">
              <a:spcBef>
                <a:spcPct val="50000"/>
              </a:spcBef>
              <a:defRPr/>
            </a:pPr>
            <a:r>
              <a:rPr lang="en-US" sz="1800" dirty="0">
                <a:solidFill>
                  <a:prstClr val="black"/>
                </a:solidFill>
                <a:ea typeface="ＭＳ Ｐゴシック" pitchFamily="34" charset="-128"/>
              </a:rPr>
              <a:t>Notes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AFE6FF-648A-434F-B90A-7E0F59CC758C}" type="slidenum">
              <a:rPr lang="en-US" smtClean="0"/>
              <a:pPr/>
              <a:t>42</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A911A4F-1BE3-45A7-A335-B933C6465967}" type="slidenum">
              <a:rPr lang="en-GB" smtClean="0"/>
              <a:pPr>
                <a:defRPr/>
              </a:pPr>
              <a:t>44</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A911A4F-1BE3-45A7-A335-B933C6465967}" type="slidenum">
              <a:rPr lang="en-GB" smtClean="0"/>
              <a:pPr>
                <a:defRPr/>
              </a:pPr>
              <a:t>45</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Tahoma" pitchFamily="-112" charset="0"/>
                <a:ea typeface="ＭＳ Ｐゴシック" pitchFamily="-112" charset="-128"/>
                <a:cs typeface="ＭＳ Ｐゴシック"/>
              </a:rPr>
              <a:t>Im Fall von LEDs sind ihr Zuverlässigkeit und Lebensdauer bezüglich Fehlermechanismen thermisch beigestanden– wo die Hauptfaktoren die Effekte des mechanischen Stresses und die Qualitätänderung von Thermisch-Interface-Materialen (TIMs) im Laufe der Zeit sind. Die optischen als auch ihre spektralen Eigenschaftänderungen folgen automatisch den Temperaturänderungen und Temperatureffekten. Darum steht es ohne Zweifel, dass zuverlässige thermische Dateien für Leistungs-LED basierende Lichtplanung obligatorisch sind. Diese Effekte und die genaue Orte dieser Effekten können doch weder allein mit reinen thermischen Messungen noch mit reinen optischen Messungen nicht ausreichend analysiert werden. </a:t>
            </a:r>
            <a:endParaRPr lang="hu-HU" sz="1200" kern="1200" dirty="0" smtClean="0">
              <a:solidFill>
                <a:schemeClr val="tx1"/>
              </a:solidFill>
              <a:latin typeface="Tahoma" pitchFamily="-112" charset="0"/>
              <a:ea typeface="ＭＳ Ｐゴシック" pitchFamily="-112" charset="-128"/>
              <a:cs typeface="ＭＳ Ｐゴシック"/>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Tahoma" pitchFamily="-112" charset="0"/>
                <a:ea typeface="ＭＳ Ｐゴシック" pitchFamily="-112" charset="-128"/>
                <a:cs typeface="ＭＳ Ｐゴシック"/>
              </a:rPr>
              <a:t>Um präzise und konsistente Dateien zu erhalten, müssen die thermischen und optische Eigenschaften  in LED-Charakterisierung zusammen gemessen werden und in der Auswertung der thermischen Eigenschaften müssen die radiometrische Werte (Lichtfluss) aus der Gesamtleistung subtrahiert werden – wie es von den Standarizationkomiteen stark berücksichtigt ist.</a:t>
            </a:r>
            <a:endParaRPr lang="en-US" sz="1200" kern="1200" dirty="0" smtClean="0">
              <a:solidFill>
                <a:schemeClr val="tx1"/>
              </a:solidFill>
              <a:latin typeface="Tahoma" pitchFamily="-112" charset="0"/>
              <a:ea typeface="ＭＳ Ｐゴシック" pitchFamily="-112" charset="-128"/>
              <a:cs typeface="ＭＳ Ｐゴシック"/>
            </a:endParaRPr>
          </a:p>
        </p:txBody>
      </p:sp>
      <p:sp>
        <p:nvSpPr>
          <p:cNvPr id="4" name="Slide Number Placeholder 3"/>
          <p:cNvSpPr>
            <a:spLocks noGrp="1"/>
          </p:cNvSpPr>
          <p:nvPr>
            <p:ph type="sldNum" sz="quarter" idx="10"/>
          </p:nvPr>
        </p:nvSpPr>
        <p:spPr/>
        <p:txBody>
          <a:bodyPr/>
          <a:lstStyle/>
          <a:p>
            <a:pPr>
              <a:defRPr/>
            </a:pPr>
            <a:fld id="{8A911A4F-1BE3-45A7-A335-B933C6465967}" type="slidenum">
              <a:rPr lang="en-GB" smtClean="0"/>
              <a:pPr>
                <a:defRPr/>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2994" name="Rectangle 2"/>
          <p:cNvSpPr>
            <a:spLocks noGrp="1" noRot="1" noChangeAspect="1" noChangeArrowheads="1" noTextEdit="1"/>
          </p:cNvSpPr>
          <p:nvPr>
            <p:ph type="sldImg"/>
          </p:nvPr>
        </p:nvSpPr>
        <p:spPr>
          <a:ln/>
        </p:spPr>
      </p:sp>
      <p:sp>
        <p:nvSpPr>
          <p:cNvPr id="3412995" name="Rectangle 3"/>
          <p:cNvSpPr>
            <a:spLocks noGrp="1" noChangeArrowheads="1"/>
          </p:cNvSpPr>
          <p:nvPr>
            <p:ph type="body" idx="1"/>
          </p:nvPr>
        </p:nvSpPr>
        <p:spPr>
          <a:noFill/>
          <a:ln/>
        </p:spPr>
        <p:txBody>
          <a:bodyPr/>
          <a:lstStyle/>
          <a:p>
            <a:endParaRPr lang="en-US" smtClean="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4018" name="Rectangle 2"/>
          <p:cNvSpPr>
            <a:spLocks noGrp="1" noRot="1" noChangeAspect="1" noChangeArrowheads="1" noTextEdit="1"/>
          </p:cNvSpPr>
          <p:nvPr>
            <p:ph type="sldImg"/>
          </p:nvPr>
        </p:nvSpPr>
        <p:spPr>
          <a:ln/>
        </p:spPr>
      </p:sp>
      <p:sp>
        <p:nvSpPr>
          <p:cNvPr id="3414019" name="Rectangle 3"/>
          <p:cNvSpPr>
            <a:spLocks noGrp="1" noChangeArrowheads="1"/>
          </p:cNvSpPr>
          <p:nvPr>
            <p:ph type="body" idx="1"/>
          </p:nvPr>
        </p:nvSpPr>
        <p:spPr>
          <a:noFill/>
          <a:ln/>
        </p:spPr>
        <p:txBody>
          <a:bodyPr/>
          <a:lstStyle/>
          <a:p>
            <a:endParaRPr lang="en-US" dirty="0" smtClean="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7090" name="Rectangle 2"/>
          <p:cNvSpPr>
            <a:spLocks noGrp="1" noRot="1" noChangeAspect="1" noChangeArrowheads="1" noTextEdit="1"/>
          </p:cNvSpPr>
          <p:nvPr>
            <p:ph type="sldImg"/>
          </p:nvPr>
        </p:nvSpPr>
        <p:spPr>
          <a:ln/>
        </p:spPr>
      </p:sp>
      <p:sp>
        <p:nvSpPr>
          <p:cNvPr id="3417091" name="Rectangle 3"/>
          <p:cNvSpPr>
            <a:spLocks noGrp="1" noChangeArrowheads="1"/>
          </p:cNvSpPr>
          <p:nvPr>
            <p:ph type="body" idx="1"/>
          </p:nvPr>
        </p:nvSpPr>
        <p:spPr>
          <a:noFill/>
          <a:ln/>
        </p:spPr>
        <p:txBody>
          <a:bodyPr/>
          <a:lstStyle/>
          <a:p>
            <a:endParaRPr lang="en-US" smtClean="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1186" name="Rectangle 2"/>
          <p:cNvSpPr>
            <a:spLocks noGrp="1" noRot="1" noChangeAspect="1" noChangeArrowheads="1" noTextEdit="1"/>
          </p:cNvSpPr>
          <p:nvPr>
            <p:ph type="sldImg"/>
          </p:nvPr>
        </p:nvSpPr>
        <p:spPr>
          <a:ln/>
        </p:spPr>
      </p:sp>
      <p:sp>
        <p:nvSpPr>
          <p:cNvPr id="3421187" name="Rectangle 3"/>
          <p:cNvSpPr>
            <a:spLocks noGrp="1" noChangeArrowheads="1"/>
          </p:cNvSpPr>
          <p:nvPr>
            <p:ph type="body" idx="1"/>
          </p:nvPr>
        </p:nvSpPr>
        <p:spPr>
          <a:noFill/>
          <a:ln/>
        </p:spPr>
        <p:txBody>
          <a:bodyPr/>
          <a:lstStyle/>
          <a:p>
            <a:endParaRPr lang="en-US" smtClean="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Rectangle 2"/>
          <p:cNvSpPr>
            <a:spLocks noGrp="1" noRot="1" noChangeAspect="1" noChangeArrowheads="1" noTextEdit="1"/>
          </p:cNvSpPr>
          <p:nvPr>
            <p:ph type="sldImg"/>
          </p:nvPr>
        </p:nvSpPr>
        <p:spPr>
          <a:ln/>
        </p:spPr>
      </p:sp>
      <p:sp>
        <p:nvSpPr>
          <p:cNvPr id="745474" name="Rectangle 3"/>
          <p:cNvSpPr>
            <a:spLocks noGrp="1" noChangeArrowheads="1"/>
          </p:cNvSpPr>
          <p:nvPr>
            <p:ph type="body" idx="1"/>
          </p:nvPr>
        </p:nvSpPr>
        <p:spPr>
          <a:noFill/>
          <a:ln/>
        </p:spPr>
        <p:txBody>
          <a:bodyPr/>
          <a:lstStyle/>
          <a:p>
            <a:endParaRPr lang="en-US" smtClean="0">
              <a:latin typeface="Tahoma" pitchFamily="34" charset="0"/>
              <a:ea typeface="ＭＳ Ｐゴシック" pitchFamily="34" charset="-128"/>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2.vml"/><Relationship Id="rId5" Type="http://schemas.openxmlformats.org/officeDocument/2006/relationships/image" Target="../media/image3.png"/><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81"/>
          <p:cNvSpPr>
            <a:spLocks noChangeArrowheads="1"/>
          </p:cNvSpPr>
          <p:nvPr userDrawn="1"/>
        </p:nvSpPr>
        <p:spPr bwMode="auto">
          <a:xfrm>
            <a:off x="431800" y="0"/>
            <a:ext cx="1266825" cy="6858000"/>
          </a:xfrm>
          <a:prstGeom prst="rect">
            <a:avLst/>
          </a:prstGeom>
          <a:solidFill>
            <a:srgbClr val="02424E"/>
          </a:solidFill>
          <a:ln w="9525" algn="ctr">
            <a:noFill/>
            <a:miter lim="800000"/>
            <a:headEnd/>
            <a:tailEnd/>
          </a:ln>
          <a:effectLst/>
        </p:spPr>
        <p:txBody>
          <a:bodyPr anchor="ctr">
            <a:spAutoFit/>
          </a:bodyPr>
          <a:lstStyle/>
          <a:p>
            <a:pPr algn="ctr" eaLnBrk="0" hangingPunct="0">
              <a:spcBef>
                <a:spcPct val="50000"/>
              </a:spcBef>
              <a:defRPr/>
            </a:pPr>
            <a:endParaRPr lang="en-US">
              <a:latin typeface="Arial" pitchFamily="34" charset="0"/>
              <a:cs typeface="+mn-cs"/>
            </a:endParaRPr>
          </a:p>
        </p:txBody>
      </p:sp>
      <p:sp>
        <p:nvSpPr>
          <p:cNvPr id="5" name="Rectangle 82"/>
          <p:cNvSpPr>
            <a:spLocks noChangeArrowheads="1"/>
          </p:cNvSpPr>
          <p:nvPr userDrawn="1"/>
        </p:nvSpPr>
        <p:spPr bwMode="auto">
          <a:xfrm>
            <a:off x="0" y="4795838"/>
            <a:ext cx="9144000" cy="1266825"/>
          </a:xfrm>
          <a:prstGeom prst="rect">
            <a:avLst/>
          </a:prstGeom>
          <a:solidFill>
            <a:srgbClr val="910026"/>
          </a:solidFill>
          <a:ln w="9525">
            <a:noFill/>
            <a:miter lim="800000"/>
            <a:headEnd/>
            <a:tailEnd/>
          </a:ln>
          <a:effectLst/>
        </p:spPr>
        <p:txBody>
          <a:bodyPr wrap="none" anchor="ctr"/>
          <a:lstStyle/>
          <a:p>
            <a:pPr algn="ctr" eaLnBrk="0" hangingPunct="0">
              <a:spcBef>
                <a:spcPct val="50000"/>
              </a:spcBef>
              <a:defRPr/>
            </a:pPr>
            <a:endParaRPr lang="en-US">
              <a:latin typeface="Arial" pitchFamily="34" charset="0"/>
              <a:cs typeface="+mn-cs"/>
            </a:endParaRPr>
          </a:p>
        </p:txBody>
      </p:sp>
      <p:sp>
        <p:nvSpPr>
          <p:cNvPr id="6" name="AutoShape 83" descr="vik-logo copy"/>
          <p:cNvSpPr>
            <a:spLocks noChangeAspect="1" noChangeArrowheads="1"/>
          </p:cNvSpPr>
          <p:nvPr userDrawn="1"/>
        </p:nvSpPr>
        <p:spPr bwMode="auto">
          <a:xfrm>
            <a:off x="196850" y="4578350"/>
            <a:ext cx="1682750" cy="1682750"/>
          </a:xfrm>
          <a:prstGeom prst="roundRect">
            <a:avLst>
              <a:gd name="adj" fmla="val 11023"/>
            </a:avLst>
          </a:prstGeom>
          <a:blipFill dpi="0" rotWithShape="1">
            <a:blip r:embed="rId3" cstate="print"/>
            <a:srcRect/>
            <a:stretch>
              <a:fillRect/>
            </a:stretch>
          </a:blipFill>
          <a:ln w="19050" algn="ctr">
            <a:solidFill>
              <a:schemeClr val="bg1"/>
            </a:solidFill>
            <a:round/>
            <a:headEnd/>
            <a:tailEnd/>
          </a:ln>
          <a:effectLst/>
        </p:spPr>
        <p:txBody>
          <a:bodyPr anchor="ctr">
            <a:spAutoFit/>
          </a:bodyPr>
          <a:lstStyle/>
          <a:p>
            <a:pPr algn="ctr" eaLnBrk="0" hangingPunct="0">
              <a:spcBef>
                <a:spcPct val="50000"/>
              </a:spcBef>
              <a:defRPr/>
            </a:pPr>
            <a:endParaRPr lang="en-US">
              <a:latin typeface="Arial" pitchFamily="34" charset="0"/>
              <a:cs typeface="+mn-cs"/>
            </a:endParaRPr>
          </a:p>
        </p:txBody>
      </p:sp>
      <p:graphicFrame>
        <p:nvGraphicFramePr>
          <p:cNvPr id="21" name="Object 2"/>
          <p:cNvGraphicFramePr>
            <a:graphicFrameLocks noChangeAspect="1"/>
          </p:cNvGraphicFramePr>
          <p:nvPr/>
        </p:nvGraphicFramePr>
        <p:xfrm>
          <a:off x="2141538" y="4994275"/>
          <a:ext cx="3241675" cy="865188"/>
        </p:xfrm>
        <a:graphic>
          <a:graphicData uri="http://schemas.openxmlformats.org/presentationml/2006/ole">
            <mc:AlternateContent xmlns:mc="http://schemas.openxmlformats.org/markup-compatibility/2006">
              <mc:Choice xmlns:v="urn:schemas-microsoft-com:vml" Requires="v">
                <p:oleObj spid="_x0000_s3450883" name="Photo Editor Photo" r:id="rId4" imgW="27857143" imgH="7438095" progId="">
                  <p:embed/>
                </p:oleObj>
              </mc:Choice>
              <mc:Fallback>
                <p:oleObj name="Photo Editor Photo" r:id="rId4" imgW="27857143" imgH="7438095" progId="">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1538" y="4994275"/>
                        <a:ext cx="3241675"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68163" name="Rectangle 3"/>
          <p:cNvSpPr>
            <a:spLocks noGrp="1" noChangeArrowheads="1"/>
          </p:cNvSpPr>
          <p:nvPr>
            <p:ph type="subTitle" idx="1"/>
          </p:nvPr>
        </p:nvSpPr>
        <p:spPr>
          <a:xfrm>
            <a:off x="3467100" y="3305175"/>
            <a:ext cx="5476875" cy="882650"/>
          </a:xfrm>
        </p:spPr>
        <p:txBody>
          <a:bodyPr/>
          <a:lstStyle>
            <a:lvl1pPr marL="0" indent="0">
              <a:lnSpc>
                <a:spcPct val="80000"/>
              </a:lnSpc>
              <a:buFont typeface="Arial" pitchFamily="34" charset="0"/>
              <a:buNone/>
              <a:defRPr sz="2400"/>
            </a:lvl1pPr>
          </a:lstStyle>
          <a:p>
            <a:r>
              <a:rPr lang="en-US"/>
              <a:t>Click to edit Master subtitle style</a:t>
            </a:r>
          </a:p>
        </p:txBody>
      </p:sp>
      <p:sp>
        <p:nvSpPr>
          <p:cNvPr id="2268164" name="Rectangle 4"/>
          <p:cNvSpPr>
            <a:spLocks noGrp="1" noChangeArrowheads="1"/>
          </p:cNvSpPr>
          <p:nvPr>
            <p:ph type="ctrTitle"/>
          </p:nvPr>
        </p:nvSpPr>
        <p:spPr>
          <a:xfrm>
            <a:off x="1811338" y="1377950"/>
            <a:ext cx="6848475" cy="1470025"/>
          </a:xfrm>
        </p:spPr>
        <p:txBody>
          <a:bodyPr/>
          <a:lstStyle>
            <a:lvl1pPr>
              <a:defRPr>
                <a:latin typeface="Arial Black" pitchFamily="34" charset="0"/>
              </a:defRPr>
            </a:lvl1pPr>
          </a:lstStyle>
          <a:p>
            <a:r>
              <a:rPr lang="en-US"/>
              <a:t>Click to edit Master title style</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87363" y="765175"/>
            <a:ext cx="8442325" cy="5451475"/>
          </a:xfrm>
        </p:spPr>
        <p:txBody>
          <a:bodyPr/>
          <a:lstStyle>
            <a:lvl1pP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a:spLocks noGrp="1" noChangeArrowheads="1"/>
          </p:cNvSpPr>
          <p:nvPr>
            <p:ph type="sldNum" sz="quarter" idx="10"/>
          </p:nvPr>
        </p:nvSpPr>
        <p:spPr>
          <a:ln/>
        </p:spPr>
        <p:txBody>
          <a:bodyPr/>
          <a:lstStyle>
            <a:lvl1pPr>
              <a:defRPr/>
            </a:lvl1pPr>
          </a:lstStyle>
          <a:p>
            <a:pPr>
              <a:defRPr/>
            </a:pPr>
            <a:fld id="{CA06DD79-025C-4555-A46D-61353DBEF34E}" type="slidenum">
              <a:rPr lang="en-GB"/>
              <a:pPr>
                <a:defRPr/>
              </a:pPr>
              <a:t>‹#›</a:t>
            </a:fld>
            <a:endParaRPr lang="en-GB"/>
          </a:p>
        </p:txBody>
      </p:sp>
      <p:sp>
        <p:nvSpPr>
          <p:cNvPr id="5" name="Rectangle 59"/>
          <p:cNvSpPr>
            <a:spLocks noGrp="1" noChangeArrowheads="1"/>
          </p:cNvSpPr>
          <p:nvPr>
            <p:ph type="ftr" sz="quarter" idx="11"/>
          </p:nvPr>
        </p:nvSpPr>
        <p:spPr>
          <a:ln/>
        </p:spPr>
        <p:txBody>
          <a:bodyPr/>
          <a:lstStyle>
            <a:lvl1pPr>
              <a:defRPr/>
            </a:lvl1pPr>
          </a:lstStyle>
          <a:p>
            <a:pPr>
              <a:defRPr/>
            </a:pPr>
            <a:r>
              <a:rPr lang="de-DE" smtClean="0"/>
              <a:t>A. Poppe: Moderne Mess- und Simulationslösungen für LEDs unter Berücksichtigung des thermischen Managements</a:t>
            </a:r>
            <a:endParaRPr lang="en-US"/>
          </a:p>
        </p:txBody>
      </p:sp>
      <p:sp>
        <p:nvSpPr>
          <p:cNvPr id="6" name="Rectangle 60"/>
          <p:cNvSpPr>
            <a:spLocks noGrp="1" noChangeArrowheads="1"/>
          </p:cNvSpPr>
          <p:nvPr>
            <p:ph type="dt" sz="half" idx="12"/>
          </p:nvPr>
        </p:nvSpPr>
        <p:spPr>
          <a:ln/>
        </p:spPr>
        <p:txBody>
          <a:bodyPr/>
          <a:lstStyle>
            <a:lvl1pPr>
              <a:defRPr/>
            </a:lvl1pPr>
          </a:lstStyle>
          <a:p>
            <a:pPr>
              <a:defRPr/>
            </a:pPr>
            <a:r>
              <a:rPr lang="en-US" smtClean="0"/>
              <a:t>28 Juni 2012</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0713" y="758825"/>
            <a:ext cx="7772400" cy="1362075"/>
          </a:xfrm>
        </p:spPr>
        <p:txBody>
          <a:bodyPr anchor="t"/>
          <a:lstStyle>
            <a:lvl1pPr algn="l">
              <a:defRPr sz="4000" b="1" cap="none" baseline="0">
                <a:latin typeface="Arial Black" pitchFamily="34" charset="0"/>
              </a:defRPr>
            </a:lvl1pPr>
          </a:lstStyle>
          <a:p>
            <a:r>
              <a:rPr lang="en-US" smtClean="0"/>
              <a:t>Click to edit Master title style</a:t>
            </a:r>
            <a:endParaRPr lang="en-US"/>
          </a:p>
        </p:txBody>
      </p:sp>
      <p:sp>
        <p:nvSpPr>
          <p:cNvPr id="3" name="Text Placeholder 2"/>
          <p:cNvSpPr>
            <a:spLocks noGrp="1"/>
          </p:cNvSpPr>
          <p:nvPr>
            <p:ph type="body" idx="1"/>
          </p:nvPr>
        </p:nvSpPr>
        <p:spPr>
          <a:xfrm>
            <a:off x="620713" y="223043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8E5BDA59-5526-47C6-9D99-70FE6D272564}" type="slidenum">
              <a:rPr lang="en-GB"/>
              <a:pPr>
                <a:defRPr/>
              </a:pPr>
              <a:t>‹#›</a:t>
            </a:fld>
            <a:endParaRPr lang="en-GB"/>
          </a:p>
        </p:txBody>
      </p:sp>
      <p:sp>
        <p:nvSpPr>
          <p:cNvPr id="5" name="Rectangle 59"/>
          <p:cNvSpPr>
            <a:spLocks noGrp="1" noChangeArrowheads="1"/>
          </p:cNvSpPr>
          <p:nvPr>
            <p:ph type="ftr" sz="quarter" idx="11"/>
          </p:nvPr>
        </p:nvSpPr>
        <p:spPr>
          <a:ln/>
        </p:spPr>
        <p:txBody>
          <a:bodyPr/>
          <a:lstStyle>
            <a:lvl1pPr>
              <a:defRPr/>
            </a:lvl1pPr>
          </a:lstStyle>
          <a:p>
            <a:pPr>
              <a:defRPr/>
            </a:pPr>
            <a:r>
              <a:rPr lang="de-DE" smtClean="0"/>
              <a:t>A. Poppe: Moderne Mess- und Simulationslösungen für LEDs unter Berücksichtigung des thermischen Managements</a:t>
            </a:r>
            <a:endParaRPr lang="en-US"/>
          </a:p>
        </p:txBody>
      </p:sp>
      <p:sp>
        <p:nvSpPr>
          <p:cNvPr id="6" name="Rectangle 60"/>
          <p:cNvSpPr>
            <a:spLocks noGrp="1" noChangeArrowheads="1"/>
          </p:cNvSpPr>
          <p:nvPr>
            <p:ph type="dt" sz="half" idx="12"/>
          </p:nvPr>
        </p:nvSpPr>
        <p:spPr>
          <a:ln/>
        </p:spPr>
        <p:txBody>
          <a:bodyPr/>
          <a:lstStyle>
            <a:lvl1pPr>
              <a:defRPr/>
            </a:lvl1pPr>
          </a:lstStyle>
          <a:p>
            <a:pPr>
              <a:defRPr/>
            </a:pPr>
            <a:r>
              <a:rPr lang="en-US" smtClean="0"/>
              <a:t>28 Juni 2012</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7363" y="765175"/>
            <a:ext cx="4144962" cy="54514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84725" y="765175"/>
            <a:ext cx="4144963" cy="54514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3"/>
          <p:cNvSpPr>
            <a:spLocks noGrp="1" noChangeArrowheads="1"/>
          </p:cNvSpPr>
          <p:nvPr>
            <p:ph type="sldNum" sz="quarter" idx="10"/>
          </p:nvPr>
        </p:nvSpPr>
        <p:spPr>
          <a:ln/>
        </p:spPr>
        <p:txBody>
          <a:bodyPr/>
          <a:lstStyle>
            <a:lvl1pPr>
              <a:defRPr/>
            </a:lvl1pPr>
          </a:lstStyle>
          <a:p>
            <a:pPr>
              <a:defRPr/>
            </a:pPr>
            <a:fld id="{36C6987C-DF05-4DB8-A1B6-D1CC89F14E95}" type="slidenum">
              <a:rPr lang="en-GB"/>
              <a:pPr>
                <a:defRPr/>
              </a:pPr>
              <a:t>‹#›</a:t>
            </a:fld>
            <a:endParaRPr lang="en-GB"/>
          </a:p>
        </p:txBody>
      </p:sp>
      <p:sp>
        <p:nvSpPr>
          <p:cNvPr id="6" name="Rectangle 59"/>
          <p:cNvSpPr>
            <a:spLocks noGrp="1" noChangeArrowheads="1"/>
          </p:cNvSpPr>
          <p:nvPr>
            <p:ph type="ftr" sz="quarter" idx="11"/>
          </p:nvPr>
        </p:nvSpPr>
        <p:spPr>
          <a:ln/>
        </p:spPr>
        <p:txBody>
          <a:bodyPr/>
          <a:lstStyle>
            <a:lvl1pPr>
              <a:defRPr/>
            </a:lvl1pPr>
          </a:lstStyle>
          <a:p>
            <a:pPr>
              <a:defRPr/>
            </a:pPr>
            <a:r>
              <a:rPr lang="de-DE" smtClean="0"/>
              <a:t>A. Poppe: Moderne Mess- und Simulationslösungen für LEDs unter Berücksichtigung des thermischen Managements</a:t>
            </a:r>
            <a:endParaRPr lang="en-US"/>
          </a:p>
        </p:txBody>
      </p:sp>
      <p:sp>
        <p:nvSpPr>
          <p:cNvPr id="7" name="Rectangle 60"/>
          <p:cNvSpPr>
            <a:spLocks noGrp="1" noChangeArrowheads="1"/>
          </p:cNvSpPr>
          <p:nvPr>
            <p:ph type="dt" sz="half" idx="12"/>
          </p:nvPr>
        </p:nvSpPr>
        <p:spPr>
          <a:ln/>
        </p:spPr>
        <p:txBody>
          <a:bodyPr/>
          <a:lstStyle>
            <a:lvl1pPr>
              <a:defRPr/>
            </a:lvl1pPr>
          </a:lstStyle>
          <a:p>
            <a:pPr>
              <a:defRPr/>
            </a:pPr>
            <a:r>
              <a:rPr lang="en-US" smtClean="0"/>
              <a:t>28 Juni 2012</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sldNum" sz="quarter" idx="10"/>
          </p:nvPr>
        </p:nvSpPr>
        <p:spPr>
          <a:ln/>
        </p:spPr>
        <p:txBody>
          <a:bodyPr/>
          <a:lstStyle>
            <a:lvl1pPr>
              <a:defRPr/>
            </a:lvl1pPr>
          </a:lstStyle>
          <a:p>
            <a:pPr>
              <a:defRPr/>
            </a:pPr>
            <a:fld id="{928EC0C5-4C41-4D2A-9A99-311151211C04}" type="slidenum">
              <a:rPr lang="en-GB"/>
              <a:pPr>
                <a:defRPr/>
              </a:pPr>
              <a:t>‹#›</a:t>
            </a:fld>
            <a:endParaRPr lang="en-GB"/>
          </a:p>
        </p:txBody>
      </p:sp>
      <p:sp>
        <p:nvSpPr>
          <p:cNvPr id="4" name="Rectangle 59"/>
          <p:cNvSpPr>
            <a:spLocks noGrp="1" noChangeArrowheads="1"/>
          </p:cNvSpPr>
          <p:nvPr>
            <p:ph type="ftr" sz="quarter" idx="11"/>
          </p:nvPr>
        </p:nvSpPr>
        <p:spPr>
          <a:ln/>
        </p:spPr>
        <p:txBody>
          <a:bodyPr/>
          <a:lstStyle>
            <a:lvl1pPr>
              <a:defRPr/>
            </a:lvl1pPr>
          </a:lstStyle>
          <a:p>
            <a:pPr>
              <a:defRPr/>
            </a:pPr>
            <a:r>
              <a:rPr lang="de-DE" smtClean="0"/>
              <a:t>A. Poppe: Moderne Mess- und Simulationslösungen für LEDs unter Berücksichtigung des thermischen Managements</a:t>
            </a:r>
            <a:endParaRPr lang="en-US"/>
          </a:p>
        </p:txBody>
      </p:sp>
      <p:sp>
        <p:nvSpPr>
          <p:cNvPr id="5" name="Rectangle 60"/>
          <p:cNvSpPr>
            <a:spLocks noGrp="1" noChangeArrowheads="1"/>
          </p:cNvSpPr>
          <p:nvPr>
            <p:ph type="dt" sz="half" idx="12"/>
          </p:nvPr>
        </p:nvSpPr>
        <p:spPr>
          <a:ln/>
        </p:spPr>
        <p:txBody>
          <a:bodyPr/>
          <a:lstStyle>
            <a:lvl1pPr>
              <a:defRPr/>
            </a:lvl1pPr>
          </a:lstStyle>
          <a:p>
            <a:pPr>
              <a:defRPr/>
            </a:pPr>
            <a:r>
              <a:rPr lang="en-US" smtClean="0"/>
              <a:t>28 Juni 2012</a:t>
            </a:r>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3240C38C-AEB9-4062-B6C9-E534461A76D8}" type="slidenum">
              <a:rPr lang="en-GB"/>
              <a:pPr>
                <a:defRPr/>
              </a:pPr>
              <a:t>‹#›</a:t>
            </a:fld>
            <a:endParaRPr lang="en-GB"/>
          </a:p>
        </p:txBody>
      </p:sp>
      <p:sp>
        <p:nvSpPr>
          <p:cNvPr id="3" name="Rectangle 59"/>
          <p:cNvSpPr>
            <a:spLocks noGrp="1" noChangeArrowheads="1"/>
          </p:cNvSpPr>
          <p:nvPr>
            <p:ph type="ftr" sz="quarter" idx="11"/>
          </p:nvPr>
        </p:nvSpPr>
        <p:spPr>
          <a:ln/>
        </p:spPr>
        <p:txBody>
          <a:bodyPr/>
          <a:lstStyle>
            <a:lvl1pPr>
              <a:defRPr/>
            </a:lvl1pPr>
          </a:lstStyle>
          <a:p>
            <a:pPr>
              <a:defRPr/>
            </a:pPr>
            <a:r>
              <a:rPr lang="de-DE" smtClean="0"/>
              <a:t>A. Poppe: Moderne Mess- und Simulationslösungen für LEDs unter Berücksichtigung des thermischen Managements</a:t>
            </a:r>
            <a:endParaRPr lang="en-US"/>
          </a:p>
        </p:txBody>
      </p:sp>
      <p:sp>
        <p:nvSpPr>
          <p:cNvPr id="4" name="Rectangle 60"/>
          <p:cNvSpPr>
            <a:spLocks noGrp="1" noChangeArrowheads="1"/>
          </p:cNvSpPr>
          <p:nvPr>
            <p:ph type="dt" sz="half" idx="12"/>
          </p:nvPr>
        </p:nvSpPr>
        <p:spPr>
          <a:ln/>
        </p:spPr>
        <p:txBody>
          <a:bodyPr/>
          <a:lstStyle>
            <a:lvl1pPr>
              <a:defRPr/>
            </a:lvl1pPr>
          </a:lstStyle>
          <a:p>
            <a:pPr>
              <a:defRPr/>
            </a:pPr>
            <a:r>
              <a:rPr lang="en-US" smtClean="0"/>
              <a:t>28 Juni 2012</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1BAC3F10-B8C0-437D-877B-ED1BF0CF40A9}" type="slidenum">
              <a:rPr lang="en-GB"/>
              <a:pPr>
                <a:defRPr/>
              </a:pPr>
              <a:t>‹#›</a:t>
            </a:fld>
            <a:endParaRPr lang="en-GB"/>
          </a:p>
        </p:txBody>
      </p:sp>
      <p:sp>
        <p:nvSpPr>
          <p:cNvPr id="6" name="Rectangle 59"/>
          <p:cNvSpPr>
            <a:spLocks noGrp="1" noChangeArrowheads="1"/>
          </p:cNvSpPr>
          <p:nvPr>
            <p:ph type="ftr" sz="quarter" idx="11"/>
          </p:nvPr>
        </p:nvSpPr>
        <p:spPr>
          <a:ln/>
        </p:spPr>
        <p:txBody>
          <a:bodyPr/>
          <a:lstStyle>
            <a:lvl1pPr>
              <a:defRPr/>
            </a:lvl1pPr>
          </a:lstStyle>
          <a:p>
            <a:pPr>
              <a:defRPr/>
            </a:pPr>
            <a:r>
              <a:rPr lang="de-DE" smtClean="0"/>
              <a:t>A. Poppe: Moderne Mess- und Simulationslösungen für LEDs unter Berücksichtigung des thermischen Managements</a:t>
            </a:r>
            <a:endParaRPr lang="en-US"/>
          </a:p>
        </p:txBody>
      </p:sp>
      <p:sp>
        <p:nvSpPr>
          <p:cNvPr id="7" name="Rectangle 60"/>
          <p:cNvSpPr>
            <a:spLocks noGrp="1" noChangeArrowheads="1"/>
          </p:cNvSpPr>
          <p:nvPr>
            <p:ph type="dt" sz="half" idx="12"/>
          </p:nvPr>
        </p:nvSpPr>
        <p:spPr>
          <a:ln/>
        </p:spPr>
        <p:txBody>
          <a:bodyPr/>
          <a:lstStyle>
            <a:lvl1pPr>
              <a:defRPr/>
            </a:lvl1pPr>
          </a:lstStyle>
          <a:p>
            <a:pPr>
              <a:defRPr/>
            </a:pPr>
            <a:r>
              <a:rPr lang="en-US" smtClean="0"/>
              <a:t>28 Juni 2012</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67221" name="Rectangle 85"/>
          <p:cNvSpPr>
            <a:spLocks noChangeArrowheads="1"/>
          </p:cNvSpPr>
          <p:nvPr userDrawn="1"/>
        </p:nvSpPr>
        <p:spPr bwMode="auto">
          <a:xfrm>
            <a:off x="0" y="6557963"/>
            <a:ext cx="9144000" cy="212725"/>
          </a:xfrm>
          <a:prstGeom prst="rect">
            <a:avLst/>
          </a:prstGeom>
          <a:solidFill>
            <a:srgbClr val="910026"/>
          </a:solidFill>
          <a:ln w="9525">
            <a:noFill/>
            <a:miter lim="800000"/>
            <a:headEnd/>
            <a:tailEnd/>
          </a:ln>
          <a:effectLst/>
        </p:spPr>
        <p:txBody>
          <a:bodyPr wrap="none" anchor="ctr"/>
          <a:lstStyle/>
          <a:p>
            <a:pPr algn="ctr" eaLnBrk="0" hangingPunct="0">
              <a:spcBef>
                <a:spcPct val="50000"/>
              </a:spcBef>
              <a:defRPr/>
            </a:pPr>
            <a:endParaRPr lang="en-US">
              <a:latin typeface="Arial" pitchFamily="34" charset="0"/>
              <a:cs typeface="+mn-cs"/>
            </a:endParaRPr>
          </a:p>
        </p:txBody>
      </p:sp>
      <p:sp>
        <p:nvSpPr>
          <p:cNvPr id="2267223" name="Rectangle 87"/>
          <p:cNvSpPr>
            <a:spLocks noChangeArrowheads="1"/>
          </p:cNvSpPr>
          <p:nvPr userDrawn="1"/>
        </p:nvSpPr>
        <p:spPr bwMode="auto">
          <a:xfrm>
            <a:off x="79375" y="0"/>
            <a:ext cx="223838" cy="6858000"/>
          </a:xfrm>
          <a:prstGeom prst="rect">
            <a:avLst/>
          </a:prstGeom>
          <a:solidFill>
            <a:srgbClr val="02424E"/>
          </a:solidFill>
          <a:ln w="9525" algn="ctr">
            <a:noFill/>
            <a:miter lim="800000"/>
            <a:headEnd/>
            <a:tailEnd/>
          </a:ln>
          <a:effectLst/>
        </p:spPr>
        <p:txBody>
          <a:bodyPr anchor="ctr">
            <a:spAutoFit/>
          </a:bodyPr>
          <a:lstStyle/>
          <a:p>
            <a:pPr algn="ctr" eaLnBrk="0" hangingPunct="0">
              <a:spcBef>
                <a:spcPct val="50000"/>
              </a:spcBef>
              <a:defRPr/>
            </a:pPr>
            <a:endParaRPr lang="en-US">
              <a:latin typeface="Arial" pitchFamily="34" charset="0"/>
              <a:cs typeface="+mn-cs"/>
            </a:endParaRPr>
          </a:p>
        </p:txBody>
      </p:sp>
      <p:sp>
        <p:nvSpPr>
          <p:cNvPr id="2267139" name="Rectangle 3"/>
          <p:cNvSpPr>
            <a:spLocks noGrp="1" noChangeArrowheads="1"/>
          </p:cNvSpPr>
          <p:nvPr>
            <p:ph type="sldNum" sz="quarter" idx="4"/>
          </p:nvPr>
        </p:nvSpPr>
        <p:spPr bwMode="auto">
          <a:xfrm>
            <a:off x="8724900" y="6592888"/>
            <a:ext cx="238125" cy="1428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eaLnBrk="0" hangingPunct="0">
              <a:spcBef>
                <a:spcPct val="0"/>
              </a:spcBef>
              <a:defRPr sz="1000" b="1">
                <a:solidFill>
                  <a:schemeClr val="bg1"/>
                </a:solidFill>
                <a:latin typeface="Arial" pitchFamily="34" charset="0"/>
                <a:cs typeface="+mn-cs"/>
              </a:defRPr>
            </a:lvl1pPr>
          </a:lstStyle>
          <a:p>
            <a:pPr>
              <a:defRPr/>
            </a:pPr>
            <a:fld id="{B942EF7A-308B-4EF9-BC74-6191E924E25E}" type="slidenum">
              <a:rPr lang="en-GB"/>
              <a:pPr>
                <a:defRPr/>
              </a:pPr>
              <a:t>‹#›</a:t>
            </a:fld>
            <a:endParaRPr lang="en-GB"/>
          </a:p>
        </p:txBody>
      </p:sp>
      <p:sp>
        <p:nvSpPr>
          <p:cNvPr id="2267224" name="Rectangle 4"/>
          <p:cNvSpPr>
            <a:spLocks noGrp="1" noChangeArrowheads="1"/>
          </p:cNvSpPr>
          <p:nvPr>
            <p:ph type="body" idx="1"/>
          </p:nvPr>
        </p:nvSpPr>
        <p:spPr bwMode="auto">
          <a:xfrm>
            <a:off x="487363" y="765175"/>
            <a:ext cx="8442325" cy="5451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267225" name="Rectangle 5"/>
          <p:cNvSpPr>
            <a:spLocks noGrp="1" noChangeArrowheads="1"/>
          </p:cNvSpPr>
          <p:nvPr>
            <p:ph type="title"/>
          </p:nvPr>
        </p:nvSpPr>
        <p:spPr bwMode="auto">
          <a:xfrm>
            <a:off x="515938" y="0"/>
            <a:ext cx="8469312" cy="7810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267195" name="Rectangle 59"/>
          <p:cNvSpPr>
            <a:spLocks noGrp="1" noChangeArrowheads="1"/>
          </p:cNvSpPr>
          <p:nvPr>
            <p:ph type="ftr" sz="quarter" idx="3"/>
          </p:nvPr>
        </p:nvSpPr>
        <p:spPr bwMode="auto">
          <a:xfrm>
            <a:off x="1346479" y="6589713"/>
            <a:ext cx="5923503" cy="1428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eaLnBrk="0" hangingPunct="0">
              <a:spcBef>
                <a:spcPct val="0"/>
              </a:spcBef>
              <a:defRPr sz="1000" smtClean="0">
                <a:solidFill>
                  <a:schemeClr val="bg1"/>
                </a:solidFill>
                <a:latin typeface="+mj-lt"/>
                <a:cs typeface="+mn-cs"/>
              </a:defRPr>
            </a:lvl1pPr>
          </a:lstStyle>
          <a:p>
            <a:pPr>
              <a:defRPr/>
            </a:pPr>
            <a:r>
              <a:rPr lang="de-DE" smtClean="0"/>
              <a:t>A. Poppe: Moderne Mess- und Simulationslösungen für LEDs unter Berücksichtigung des thermischen Managements</a:t>
            </a:r>
            <a:endParaRPr lang="en-US"/>
          </a:p>
        </p:txBody>
      </p:sp>
      <p:sp>
        <p:nvSpPr>
          <p:cNvPr id="2267196" name="Rectangle 60"/>
          <p:cNvSpPr>
            <a:spLocks noGrp="1" noChangeArrowheads="1"/>
          </p:cNvSpPr>
          <p:nvPr>
            <p:ph type="dt" sz="half" idx="2"/>
          </p:nvPr>
        </p:nvSpPr>
        <p:spPr bwMode="auto">
          <a:xfrm>
            <a:off x="7378700" y="6591300"/>
            <a:ext cx="1274763" cy="15081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eaLnBrk="0" hangingPunct="0">
              <a:spcBef>
                <a:spcPct val="0"/>
              </a:spcBef>
              <a:defRPr sz="1000" smtClean="0">
                <a:solidFill>
                  <a:schemeClr val="bg1"/>
                </a:solidFill>
                <a:latin typeface="Arial" pitchFamily="34" charset="0"/>
                <a:cs typeface="+mn-cs"/>
              </a:defRPr>
            </a:lvl1pPr>
          </a:lstStyle>
          <a:p>
            <a:pPr>
              <a:defRPr/>
            </a:pPr>
            <a:r>
              <a:rPr lang="en-US" smtClean="0"/>
              <a:t>28 Juni 2012</a:t>
            </a:r>
            <a:endParaRPr lang="en-US"/>
          </a:p>
        </p:txBody>
      </p:sp>
      <p:graphicFrame>
        <p:nvGraphicFramePr>
          <p:cNvPr id="2267219" name="Object 83"/>
          <p:cNvGraphicFramePr>
            <a:graphicFrameLocks noChangeAspect="1"/>
          </p:cNvGraphicFramePr>
          <p:nvPr/>
        </p:nvGraphicFramePr>
        <p:xfrm>
          <a:off x="414338" y="6569075"/>
          <a:ext cx="811986" cy="178395"/>
        </p:xfrm>
        <a:graphic>
          <a:graphicData uri="http://schemas.openxmlformats.org/presentationml/2006/ole">
            <mc:AlternateContent xmlns:mc="http://schemas.openxmlformats.org/markup-compatibility/2006">
              <mc:Choice xmlns:v="urn:schemas-microsoft-com:vml" Requires="v">
                <p:oleObj spid="_x0000_s2267221" name="Photo Editor Photo" r:id="rId10" imgW="8933333" imgH="1961905" progId="">
                  <p:embed/>
                </p:oleObj>
              </mc:Choice>
              <mc:Fallback>
                <p:oleObj name="Photo Editor Photo" r:id="rId10" imgW="8933333" imgH="1961905" progId="">
                  <p:embed/>
                  <p:pic>
                    <p:nvPicPr>
                      <p:cNvPr id="0" name="Picture 8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4338" y="6569075"/>
                        <a:ext cx="811986" cy="17839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AutoShape 89" descr="vik-logo copy"/>
          <p:cNvSpPr>
            <a:spLocks noChangeAspect="1" noChangeArrowheads="1"/>
          </p:cNvSpPr>
          <p:nvPr userDrawn="1"/>
        </p:nvSpPr>
        <p:spPr bwMode="auto">
          <a:xfrm>
            <a:off x="20638" y="6478588"/>
            <a:ext cx="360362" cy="360362"/>
          </a:xfrm>
          <a:prstGeom prst="roundRect">
            <a:avLst>
              <a:gd name="adj" fmla="val 11023"/>
            </a:avLst>
          </a:prstGeom>
          <a:blipFill dpi="0" rotWithShape="1">
            <a:blip r:embed="rId12" cstate="print"/>
            <a:srcRect/>
            <a:stretch>
              <a:fillRect/>
            </a:stretch>
          </a:blipFill>
          <a:ln w="19050" algn="ctr">
            <a:solidFill>
              <a:srgbClr val="C0C0C0"/>
            </a:solidFill>
            <a:round/>
            <a:headEnd/>
            <a:tailEnd/>
          </a:ln>
        </p:spPr>
        <p:txBody>
          <a:bodyPr anchor="ctr"/>
          <a:lstStyle/>
          <a:p>
            <a:pPr algn="ctr" eaLnBrk="0" hangingPunct="0">
              <a:spcBef>
                <a:spcPct val="50000"/>
              </a:spcBef>
              <a:defRPr/>
            </a:pPr>
            <a:endParaRPr lang="en-US">
              <a:latin typeface="Arial" pitchFamily="34" charset="0"/>
              <a:cs typeface="+mn-cs"/>
            </a:endParaRPr>
          </a:p>
        </p:txBody>
      </p:sp>
    </p:spTree>
  </p:cSld>
  <p:clrMap bg1="lt1" tx1="dk1" bg2="lt2" tx2="dk2" accent1="accent1" accent2="accent2" accent3="accent3" accent4="accent4" accent5="accent5" accent6="accent6" hlink="hlink" folHlink="folHlink"/>
  <p:sldLayoutIdLst>
    <p:sldLayoutId id="2147483676" r:id="rId1"/>
    <p:sldLayoutId id="2147483675" r:id="rId2"/>
    <p:sldLayoutId id="2147483674" r:id="rId3"/>
    <p:sldLayoutId id="2147483673" r:id="rId4"/>
    <p:sldLayoutId id="2147483672" r:id="rId5"/>
    <p:sldLayoutId id="2147483671" r:id="rId6"/>
    <p:sldLayoutId id="2147483670" r:id="rId7"/>
  </p:sldLayoutIdLst>
  <p:timing>
    <p:tnLst>
      <p:par>
        <p:cTn id="1" dur="indefinite" restart="never" nodeType="tmRoot"/>
      </p:par>
    </p:tnLst>
  </p:timing>
  <p:hf hdr="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Narrow" pitchFamily="34" charset="0"/>
        </a:defRPr>
      </a:lvl2pPr>
      <a:lvl3pPr algn="l" rtl="0" eaLnBrk="0" fontAlgn="base" hangingPunct="0">
        <a:spcBef>
          <a:spcPct val="0"/>
        </a:spcBef>
        <a:spcAft>
          <a:spcPct val="0"/>
        </a:spcAft>
        <a:defRPr sz="3200" b="1">
          <a:solidFill>
            <a:schemeClr val="tx1"/>
          </a:solidFill>
          <a:latin typeface="Arial Narrow" pitchFamily="34" charset="0"/>
        </a:defRPr>
      </a:lvl3pPr>
      <a:lvl4pPr algn="l" rtl="0" eaLnBrk="0" fontAlgn="base" hangingPunct="0">
        <a:spcBef>
          <a:spcPct val="0"/>
        </a:spcBef>
        <a:spcAft>
          <a:spcPct val="0"/>
        </a:spcAft>
        <a:defRPr sz="3200" b="1">
          <a:solidFill>
            <a:schemeClr val="tx1"/>
          </a:solidFill>
          <a:latin typeface="Arial Narrow" pitchFamily="34" charset="0"/>
        </a:defRPr>
      </a:lvl4pPr>
      <a:lvl5pPr algn="l" rtl="0" eaLnBrk="0" fontAlgn="base" hangingPunct="0">
        <a:spcBef>
          <a:spcPct val="0"/>
        </a:spcBef>
        <a:spcAft>
          <a:spcPct val="0"/>
        </a:spcAft>
        <a:defRPr sz="3200" b="1">
          <a:solidFill>
            <a:schemeClr val="tx1"/>
          </a:solidFill>
          <a:latin typeface="Arial Narrow" pitchFamily="34" charset="0"/>
        </a:defRPr>
      </a:lvl5pPr>
      <a:lvl6pPr marL="457200" algn="l" rtl="0" fontAlgn="base">
        <a:spcBef>
          <a:spcPct val="0"/>
        </a:spcBef>
        <a:spcAft>
          <a:spcPct val="0"/>
        </a:spcAft>
        <a:defRPr sz="3600" b="1">
          <a:solidFill>
            <a:schemeClr val="tx1"/>
          </a:solidFill>
          <a:latin typeface="Arial Narrow" pitchFamily="34" charset="0"/>
        </a:defRPr>
      </a:lvl6pPr>
      <a:lvl7pPr marL="914400" algn="l" rtl="0" fontAlgn="base">
        <a:spcBef>
          <a:spcPct val="0"/>
        </a:spcBef>
        <a:spcAft>
          <a:spcPct val="0"/>
        </a:spcAft>
        <a:defRPr sz="3600" b="1">
          <a:solidFill>
            <a:schemeClr val="tx1"/>
          </a:solidFill>
          <a:latin typeface="Arial Narrow" pitchFamily="34" charset="0"/>
        </a:defRPr>
      </a:lvl7pPr>
      <a:lvl8pPr marL="1371600" algn="l" rtl="0" fontAlgn="base">
        <a:spcBef>
          <a:spcPct val="0"/>
        </a:spcBef>
        <a:spcAft>
          <a:spcPct val="0"/>
        </a:spcAft>
        <a:defRPr sz="3600" b="1">
          <a:solidFill>
            <a:schemeClr val="tx1"/>
          </a:solidFill>
          <a:latin typeface="Arial Narrow" pitchFamily="34" charset="0"/>
        </a:defRPr>
      </a:lvl8pPr>
      <a:lvl9pPr marL="1828800" algn="l" rtl="0" fontAlgn="base">
        <a:spcBef>
          <a:spcPct val="0"/>
        </a:spcBef>
        <a:spcAft>
          <a:spcPct val="0"/>
        </a:spcAft>
        <a:defRPr sz="3600" b="1">
          <a:solidFill>
            <a:schemeClr val="tx1"/>
          </a:solidFill>
          <a:latin typeface="Arial Narrow" pitchFamily="34" charset="0"/>
        </a:defRPr>
      </a:lvl9pPr>
    </p:titleStyle>
    <p:bodyStyle>
      <a:lvl1pPr marL="342900" indent="-342900" algn="l" rtl="0" eaLnBrk="0" fontAlgn="base" hangingPunct="0">
        <a:spcBef>
          <a:spcPct val="20000"/>
        </a:spcBef>
        <a:spcAft>
          <a:spcPct val="0"/>
        </a:spcAft>
        <a:buClr>
          <a:srgbClr val="910026"/>
        </a:buClr>
        <a:buFont typeface="Arial" charset="0"/>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910026"/>
        </a:buClr>
        <a:buFont typeface="Wingdings" pitchFamily="2" charset="2"/>
        <a:buChar char="§"/>
        <a:defRPr>
          <a:solidFill>
            <a:schemeClr val="tx1"/>
          </a:solidFill>
          <a:latin typeface="+mn-lt"/>
        </a:defRPr>
      </a:lvl2pPr>
      <a:lvl3pPr marL="1143000" indent="-228600" algn="l" rtl="0" eaLnBrk="0" fontAlgn="base" hangingPunct="0">
        <a:spcBef>
          <a:spcPct val="20000"/>
        </a:spcBef>
        <a:spcAft>
          <a:spcPct val="0"/>
        </a:spcAft>
        <a:buClr>
          <a:srgbClr val="910026"/>
        </a:buClr>
        <a:buChar char="•"/>
        <a:defRPr sz="1600">
          <a:solidFill>
            <a:schemeClr val="tx1"/>
          </a:solidFill>
          <a:latin typeface="+mn-lt"/>
        </a:defRPr>
      </a:lvl3pPr>
      <a:lvl4pPr marL="1600200" indent="-228600" algn="l" rtl="0" eaLnBrk="0" fontAlgn="base" hangingPunct="0">
        <a:spcBef>
          <a:spcPct val="20000"/>
        </a:spcBef>
        <a:spcAft>
          <a:spcPct val="0"/>
        </a:spcAft>
        <a:buClr>
          <a:srgbClr val="910026"/>
        </a:buClr>
        <a:buFont typeface="Times New Roman" pitchFamily="18" charset="0"/>
        <a:buChar char="─"/>
        <a:defRPr sz="1400">
          <a:solidFill>
            <a:schemeClr val="tx1"/>
          </a:solidFill>
          <a:latin typeface="+mn-lt"/>
        </a:defRPr>
      </a:lvl4pPr>
      <a:lvl5pPr marL="2057400" indent="-228600" algn="l" rtl="0" eaLnBrk="0" fontAlgn="base" hangingPunct="0">
        <a:spcBef>
          <a:spcPct val="20000"/>
        </a:spcBef>
        <a:spcAft>
          <a:spcPct val="0"/>
        </a:spcAft>
        <a:buClr>
          <a:srgbClr val="910026"/>
        </a:buClr>
        <a:buFont typeface="Times New Roman" pitchFamily="18" charset="0"/>
        <a:buChar char="─"/>
        <a:defRPr sz="1400">
          <a:solidFill>
            <a:schemeClr val="tx1"/>
          </a:solidFill>
          <a:latin typeface="+mn-lt"/>
        </a:defRPr>
      </a:lvl5pPr>
      <a:lvl6pPr marL="2514600" indent="-228600" algn="l" rtl="0" fontAlgn="base">
        <a:spcBef>
          <a:spcPct val="20000"/>
        </a:spcBef>
        <a:spcAft>
          <a:spcPct val="0"/>
        </a:spcAft>
        <a:buClr>
          <a:srgbClr val="910026"/>
        </a:buClr>
        <a:buFont typeface="Times New Roman" pitchFamily="18" charset="0"/>
        <a:buChar char="─"/>
        <a:defRPr>
          <a:solidFill>
            <a:schemeClr val="tx1"/>
          </a:solidFill>
          <a:latin typeface="+mn-lt"/>
        </a:defRPr>
      </a:lvl6pPr>
      <a:lvl7pPr marL="2971800" indent="-228600" algn="l" rtl="0" fontAlgn="base">
        <a:spcBef>
          <a:spcPct val="20000"/>
        </a:spcBef>
        <a:spcAft>
          <a:spcPct val="0"/>
        </a:spcAft>
        <a:buClr>
          <a:srgbClr val="910026"/>
        </a:buClr>
        <a:buFont typeface="Times New Roman" pitchFamily="18" charset="0"/>
        <a:buChar char="─"/>
        <a:defRPr>
          <a:solidFill>
            <a:schemeClr val="tx1"/>
          </a:solidFill>
          <a:latin typeface="+mn-lt"/>
        </a:defRPr>
      </a:lvl7pPr>
      <a:lvl8pPr marL="3429000" indent="-228600" algn="l" rtl="0" fontAlgn="base">
        <a:spcBef>
          <a:spcPct val="20000"/>
        </a:spcBef>
        <a:spcAft>
          <a:spcPct val="0"/>
        </a:spcAft>
        <a:buClr>
          <a:srgbClr val="910026"/>
        </a:buClr>
        <a:buFont typeface="Times New Roman" pitchFamily="18" charset="0"/>
        <a:buChar char="─"/>
        <a:defRPr>
          <a:solidFill>
            <a:schemeClr val="tx1"/>
          </a:solidFill>
          <a:latin typeface="+mn-lt"/>
        </a:defRPr>
      </a:lvl8pPr>
      <a:lvl9pPr marL="3886200" indent="-228600" algn="l" rtl="0" fontAlgn="base">
        <a:spcBef>
          <a:spcPct val="20000"/>
        </a:spcBef>
        <a:spcAft>
          <a:spcPct val="0"/>
        </a:spcAft>
        <a:buClr>
          <a:srgbClr val="910026"/>
        </a:buClr>
        <a:buFont typeface="Times New Roman" pitchFamily="18"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image" Target="../media/image19.png"/><Relationship Id="rId5" Type="http://schemas.openxmlformats.org/officeDocument/2006/relationships/oleObject" Target="../embeddings/oleObject14.bin"/><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6.bin"/><Relationship Id="rId5" Type="http://schemas.openxmlformats.org/officeDocument/2006/relationships/image" Target="../media/image20.png"/><Relationship Id="rId4" Type="http://schemas.openxmlformats.org/officeDocument/2006/relationships/oleObject" Target="../embeddings/oleObject15.bin"/></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3.png"/><Relationship Id="rId18" Type="http://schemas.openxmlformats.org/officeDocument/2006/relationships/image" Target="../media/image28.png"/><Relationship Id="rId3" Type="http://schemas.openxmlformats.org/officeDocument/2006/relationships/tags" Target="../tags/tag11.xml"/><Relationship Id="rId7" Type="http://schemas.openxmlformats.org/officeDocument/2006/relationships/image" Target="../media/image21.png"/><Relationship Id="rId12" Type="http://schemas.openxmlformats.org/officeDocument/2006/relationships/oleObject" Target="../embeddings/oleObject19.bin"/><Relationship Id="rId17" Type="http://schemas.openxmlformats.org/officeDocument/2006/relationships/image" Target="../media/image27.png"/><Relationship Id="rId2" Type="http://schemas.openxmlformats.org/officeDocument/2006/relationships/tags" Target="../tags/tag10.xml"/><Relationship Id="rId16" Type="http://schemas.openxmlformats.org/officeDocument/2006/relationships/image" Target="../media/image26.png"/><Relationship Id="rId1" Type="http://schemas.openxmlformats.org/officeDocument/2006/relationships/vmlDrawing" Target="../drawings/vmlDrawing9.vml"/><Relationship Id="rId6" Type="http://schemas.openxmlformats.org/officeDocument/2006/relationships/oleObject" Target="../embeddings/oleObject17.bin"/><Relationship Id="rId11" Type="http://schemas.openxmlformats.org/officeDocument/2006/relationships/image" Target="../media/image22.png"/><Relationship Id="rId5" Type="http://schemas.openxmlformats.org/officeDocument/2006/relationships/notesSlide" Target="../notesSlides/notesSlide14.xml"/><Relationship Id="rId15" Type="http://schemas.openxmlformats.org/officeDocument/2006/relationships/image" Target="../media/image23.png"/><Relationship Id="rId10" Type="http://schemas.openxmlformats.org/officeDocument/2006/relationships/oleObject" Target="../embeddings/oleObject18.bin"/><Relationship Id="rId4" Type="http://schemas.openxmlformats.org/officeDocument/2006/relationships/slideLayout" Target="../slideLayouts/slideLayout2.xml"/><Relationship Id="rId9" Type="http://schemas.openxmlformats.org/officeDocument/2006/relationships/image" Target="../media/image25.png"/><Relationship Id="rId14" Type="http://schemas.openxmlformats.org/officeDocument/2006/relationships/oleObject" Target="../embeddings/oleObject20.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14.xml"/><Relationship Id="rId7" Type="http://schemas.openxmlformats.org/officeDocument/2006/relationships/slideLayout" Target="../slideLayouts/slideLayout5.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10" Type="http://schemas.openxmlformats.org/officeDocument/2006/relationships/image" Target="../media/image31.png"/><Relationship Id="rId4" Type="http://schemas.openxmlformats.org/officeDocument/2006/relationships/tags" Target="../tags/tag15.xml"/><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8.xml"/><Relationship Id="rId1" Type="http://schemas.openxmlformats.org/officeDocument/2006/relationships/vmlDrawing" Target="../drawings/vmlDrawing10.vml"/><Relationship Id="rId6" Type="http://schemas.openxmlformats.org/officeDocument/2006/relationships/image" Target="../media/image32.png"/><Relationship Id="rId5" Type="http://schemas.openxmlformats.org/officeDocument/2006/relationships/oleObject" Target="../embeddings/oleObject21.bin"/><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4.png"/><Relationship Id="rId2" Type="http://schemas.openxmlformats.org/officeDocument/2006/relationships/slideLayout" Target="../slideLayouts/slideLayout5.xml"/><Relationship Id="rId1" Type="http://schemas.openxmlformats.org/officeDocument/2006/relationships/vmlDrawing" Target="../drawings/vmlDrawing11.vml"/><Relationship Id="rId6" Type="http://schemas.openxmlformats.org/officeDocument/2006/relationships/oleObject" Target="../embeddings/oleObject23.bin"/><Relationship Id="rId5" Type="http://schemas.openxmlformats.org/officeDocument/2006/relationships/image" Target="../media/image33.png"/><Relationship Id="rId4" Type="http://schemas.openxmlformats.org/officeDocument/2006/relationships/oleObject" Target="../embeddings/oleObject22.bin"/></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20.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25.bin"/><Relationship Id="rId5" Type="http://schemas.openxmlformats.org/officeDocument/2006/relationships/image" Target="../media/image35.png"/><Relationship Id="rId4" Type="http://schemas.openxmlformats.org/officeDocument/2006/relationships/oleObject" Target="../embeddings/oleObject24.bin"/></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38.png"/><Relationship Id="rId4" Type="http://schemas.openxmlformats.org/officeDocument/2006/relationships/oleObject" Target="../embeddings/oleObject26.bin"/></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vmlDrawing" Target="../drawings/vmlDrawing14.vml"/><Relationship Id="rId5" Type="http://schemas.openxmlformats.org/officeDocument/2006/relationships/image" Target="../media/image44.png"/><Relationship Id="rId4" Type="http://schemas.openxmlformats.org/officeDocument/2006/relationships/oleObject" Target="../embeddings/oleObject27.bin"/></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vmlDrawing" Target="../drawings/vmlDrawing15.vml"/><Relationship Id="rId5" Type="http://schemas.openxmlformats.org/officeDocument/2006/relationships/image" Target="../media/image45.png"/><Relationship Id="rId4" Type="http://schemas.openxmlformats.org/officeDocument/2006/relationships/oleObject" Target="../embeddings/oleObject28.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oleObject" Target="../embeddings/oleObject29.bin"/><Relationship Id="rId7"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49.wmf"/><Relationship Id="rId5" Type="http://schemas.openxmlformats.org/officeDocument/2006/relationships/oleObject" Target="../embeddings/oleObject30.bin"/><Relationship Id="rId4" Type="http://schemas.openxmlformats.org/officeDocument/2006/relationships/image" Target="../media/image48.wmf"/></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oleObject" Target="../embeddings/oleObject4.bin"/><Relationship Id="rId2" Type="http://schemas.openxmlformats.org/officeDocument/2006/relationships/tags" Target="../tags/tag2.xml"/><Relationship Id="rId1" Type="http://schemas.openxmlformats.org/officeDocument/2006/relationships/vmlDrawing" Target="../drawings/vmlDrawing3.vml"/><Relationship Id="rId6" Type="http://schemas.openxmlformats.org/officeDocument/2006/relationships/image" Target="../media/image5.png"/><Relationship Id="rId5" Type="http://schemas.openxmlformats.org/officeDocument/2006/relationships/oleObject" Target="../embeddings/oleObject3.bin"/><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oleObject" Target="../embeddings/oleObject36.bin"/><Relationship Id="rId18" Type="http://schemas.openxmlformats.org/officeDocument/2006/relationships/image" Target="../media/image57.wmf"/><Relationship Id="rId26" Type="http://schemas.openxmlformats.org/officeDocument/2006/relationships/image" Target="../media/image61.wmf"/><Relationship Id="rId3" Type="http://schemas.openxmlformats.org/officeDocument/2006/relationships/slideLayout" Target="../slideLayouts/slideLayout2.xml"/><Relationship Id="rId21" Type="http://schemas.openxmlformats.org/officeDocument/2006/relationships/oleObject" Target="../embeddings/oleObject40.bin"/><Relationship Id="rId7" Type="http://schemas.openxmlformats.org/officeDocument/2006/relationships/oleObject" Target="../embeddings/oleObject33.bin"/><Relationship Id="rId12" Type="http://schemas.openxmlformats.org/officeDocument/2006/relationships/image" Target="../media/image54.wmf"/><Relationship Id="rId17" Type="http://schemas.openxmlformats.org/officeDocument/2006/relationships/oleObject" Target="../embeddings/oleObject38.bin"/><Relationship Id="rId25" Type="http://schemas.openxmlformats.org/officeDocument/2006/relationships/oleObject" Target="../embeddings/oleObject42.bin"/><Relationship Id="rId2" Type="http://schemas.openxmlformats.org/officeDocument/2006/relationships/tags" Target="../tags/tag21.xml"/><Relationship Id="rId16" Type="http://schemas.openxmlformats.org/officeDocument/2006/relationships/image" Target="../media/image56.png"/><Relationship Id="rId20" Type="http://schemas.openxmlformats.org/officeDocument/2006/relationships/image" Target="../media/image58.wmf"/><Relationship Id="rId1" Type="http://schemas.openxmlformats.org/officeDocument/2006/relationships/vmlDrawing" Target="../drawings/vmlDrawing17.vml"/><Relationship Id="rId6" Type="http://schemas.openxmlformats.org/officeDocument/2006/relationships/image" Target="../media/image51.wmf"/><Relationship Id="rId11" Type="http://schemas.openxmlformats.org/officeDocument/2006/relationships/oleObject" Target="../embeddings/oleObject35.bin"/><Relationship Id="rId24" Type="http://schemas.openxmlformats.org/officeDocument/2006/relationships/image" Target="../media/image60.wmf"/><Relationship Id="rId5" Type="http://schemas.openxmlformats.org/officeDocument/2006/relationships/oleObject" Target="../embeddings/oleObject32.bin"/><Relationship Id="rId15" Type="http://schemas.openxmlformats.org/officeDocument/2006/relationships/oleObject" Target="../embeddings/oleObject37.bin"/><Relationship Id="rId23" Type="http://schemas.openxmlformats.org/officeDocument/2006/relationships/oleObject" Target="../embeddings/oleObject41.bin"/><Relationship Id="rId28" Type="http://schemas.openxmlformats.org/officeDocument/2006/relationships/image" Target="../media/image62.wmf"/><Relationship Id="rId10" Type="http://schemas.openxmlformats.org/officeDocument/2006/relationships/image" Target="../media/image53.wmf"/><Relationship Id="rId19" Type="http://schemas.openxmlformats.org/officeDocument/2006/relationships/oleObject" Target="../embeddings/oleObject39.bin"/><Relationship Id="rId4" Type="http://schemas.openxmlformats.org/officeDocument/2006/relationships/notesSlide" Target="../notesSlides/notesSlide24.xml"/><Relationship Id="rId9" Type="http://schemas.openxmlformats.org/officeDocument/2006/relationships/oleObject" Target="../embeddings/oleObject34.bin"/><Relationship Id="rId14" Type="http://schemas.openxmlformats.org/officeDocument/2006/relationships/image" Target="../media/image55.wmf"/><Relationship Id="rId22" Type="http://schemas.openxmlformats.org/officeDocument/2006/relationships/image" Target="../media/image59.wmf"/><Relationship Id="rId27" Type="http://schemas.openxmlformats.org/officeDocument/2006/relationships/oleObject" Target="../embeddings/oleObject43.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45.bin"/><Relationship Id="rId5" Type="http://schemas.openxmlformats.org/officeDocument/2006/relationships/image" Target="../media/image63.png"/><Relationship Id="rId4" Type="http://schemas.openxmlformats.org/officeDocument/2006/relationships/oleObject" Target="../embeddings/oleObject44.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6.bin"/><Relationship Id="rId7"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47.bin"/><Relationship Id="rId5" Type="http://schemas.openxmlformats.org/officeDocument/2006/relationships/hyperlink" Target="Oliver_Semitherm_extract.ppt" TargetMode="Externa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50.bin"/><Relationship Id="rId3" Type="http://schemas.openxmlformats.org/officeDocument/2006/relationships/notesSlide" Target="../notesSlides/notesSlide26.xml"/><Relationship Id="rId7"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49.bin"/><Relationship Id="rId11" Type="http://schemas.openxmlformats.org/officeDocument/2006/relationships/image" Target="../media/image70.png"/><Relationship Id="rId5" Type="http://schemas.openxmlformats.org/officeDocument/2006/relationships/image" Target="../media/image67.png"/><Relationship Id="rId10" Type="http://schemas.openxmlformats.org/officeDocument/2006/relationships/oleObject" Target="../embeddings/oleObject51.bin"/><Relationship Id="rId4" Type="http://schemas.openxmlformats.org/officeDocument/2006/relationships/oleObject" Target="../embeddings/oleObject48.bin"/><Relationship Id="rId9"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71.png"/><Relationship Id="rId5" Type="http://schemas.openxmlformats.org/officeDocument/2006/relationships/oleObject" Target="../embeddings/oleObject52.bin"/><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oleObject" Target="../embeddings/oleObject57.bin"/><Relationship Id="rId3" Type="http://schemas.openxmlformats.org/officeDocument/2006/relationships/notesSlide" Target="../notesSlides/notesSlide28.xml"/><Relationship Id="rId7" Type="http://schemas.openxmlformats.org/officeDocument/2006/relationships/image" Target="../media/image74.png"/><Relationship Id="rId12"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54.bin"/><Relationship Id="rId11" Type="http://schemas.openxmlformats.org/officeDocument/2006/relationships/oleObject" Target="../embeddings/oleObject56.bin"/><Relationship Id="rId5" Type="http://schemas.openxmlformats.org/officeDocument/2006/relationships/image" Target="../media/image73.png"/><Relationship Id="rId15" Type="http://schemas.openxmlformats.org/officeDocument/2006/relationships/image" Target="../media/image79.gif"/><Relationship Id="rId10" Type="http://schemas.openxmlformats.org/officeDocument/2006/relationships/image" Target="../media/image75.png"/><Relationship Id="rId4" Type="http://schemas.openxmlformats.org/officeDocument/2006/relationships/oleObject" Target="../embeddings/oleObject53.bin"/><Relationship Id="rId9" Type="http://schemas.openxmlformats.org/officeDocument/2006/relationships/oleObject" Target="../embeddings/oleObject55.bin"/><Relationship Id="rId14" Type="http://schemas.openxmlformats.org/officeDocument/2006/relationships/image" Target="../media/image77.png"/></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59.bin"/><Relationship Id="rId3" Type="http://schemas.openxmlformats.org/officeDocument/2006/relationships/notesSlide" Target="../notesSlides/notesSlide29.xml"/><Relationship Id="rId7"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58.bin"/><Relationship Id="rId5" Type="http://schemas.openxmlformats.org/officeDocument/2006/relationships/image" Target="../media/image78.png"/><Relationship Id="rId4" Type="http://schemas.openxmlformats.org/officeDocument/2006/relationships/image" Target="../media/image82.wmf"/><Relationship Id="rId9" Type="http://schemas.openxmlformats.org/officeDocument/2006/relationships/image" Target="../media/image81.pn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62.bin"/><Relationship Id="rId13" Type="http://schemas.openxmlformats.org/officeDocument/2006/relationships/image" Target="../media/image85.png"/><Relationship Id="rId3" Type="http://schemas.openxmlformats.org/officeDocument/2006/relationships/notesSlide" Target="../notesSlides/notesSlide30.xml"/><Relationship Id="rId7" Type="http://schemas.openxmlformats.org/officeDocument/2006/relationships/image" Target="../media/image83.wmf"/><Relationship Id="rId12" Type="http://schemas.openxmlformats.org/officeDocument/2006/relationships/oleObject" Target="../embeddings/oleObject64.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61.bin"/><Relationship Id="rId11" Type="http://schemas.openxmlformats.org/officeDocument/2006/relationships/image" Target="../media/image84.png"/><Relationship Id="rId5" Type="http://schemas.openxmlformats.org/officeDocument/2006/relationships/image" Target="../media/image52.png"/><Relationship Id="rId10" Type="http://schemas.openxmlformats.org/officeDocument/2006/relationships/oleObject" Target="../embeddings/oleObject63.bin"/><Relationship Id="rId4" Type="http://schemas.openxmlformats.org/officeDocument/2006/relationships/oleObject" Target="../embeddings/oleObject60.bin"/><Relationship Id="rId9" Type="http://schemas.openxmlformats.org/officeDocument/2006/relationships/image" Target="../media/image59.wm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66.bin"/><Relationship Id="rId5" Type="http://schemas.openxmlformats.org/officeDocument/2006/relationships/image" Target="../media/image86.png"/><Relationship Id="rId4" Type="http://schemas.openxmlformats.org/officeDocument/2006/relationships/oleObject" Target="../embeddings/oleObject65.bin"/></Relationships>
</file>

<file path=ppt/slides/_rels/slide3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eg"/><Relationship Id="rId9"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oleObject" Target="../embeddings/oleObject5.bin"/></Relationships>
</file>

<file path=ppt/slides/_rels/slide4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notesSlide" Target="../notesSlides/notesSlide33.xml"/><Relationship Id="rId7" Type="http://schemas.openxmlformats.org/officeDocument/2006/relationships/oleObject" Target="../embeddings/oleObject68.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95.png"/><Relationship Id="rId5" Type="http://schemas.openxmlformats.org/officeDocument/2006/relationships/oleObject" Target="../embeddings/oleObject67.bin"/><Relationship Id="rId10" Type="http://schemas.openxmlformats.org/officeDocument/2006/relationships/image" Target="../media/image97.png"/><Relationship Id="rId4" Type="http://schemas.openxmlformats.org/officeDocument/2006/relationships/image" Target="../media/image98.png"/><Relationship Id="rId9" Type="http://schemas.openxmlformats.org/officeDocument/2006/relationships/oleObject" Target="../embeddings/oleObject69.bin"/></Relationships>
</file>

<file path=ppt/slides/_rels/slide41.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notesSlide" Target="../notesSlides/notesSlide34.xml"/><Relationship Id="rId7" Type="http://schemas.openxmlformats.org/officeDocument/2006/relationships/image" Target="../media/image99.png"/><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oleObject" Target="../embeddings/oleObject71.bin"/><Relationship Id="rId5" Type="http://schemas.openxmlformats.org/officeDocument/2006/relationships/image" Target="../media/image97.png"/><Relationship Id="rId4" Type="http://schemas.openxmlformats.org/officeDocument/2006/relationships/oleObject" Target="../embeddings/oleObject70.bin"/><Relationship Id="rId9"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0.emf"/><Relationship Id="rId5" Type="http://schemas.openxmlformats.org/officeDocument/2006/relationships/image" Target="../media/image7.png"/><Relationship Id="rId4"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5.xml"/><Relationship Id="rId13" Type="http://schemas.openxmlformats.org/officeDocument/2006/relationships/image" Target="../media/image11.png"/><Relationship Id="rId18" Type="http://schemas.openxmlformats.org/officeDocument/2006/relationships/oleObject" Target="../embeddings/oleObject12.bin"/><Relationship Id="rId3" Type="http://schemas.openxmlformats.org/officeDocument/2006/relationships/tags" Target="../tags/tag4.xml"/><Relationship Id="rId21" Type="http://schemas.openxmlformats.org/officeDocument/2006/relationships/image" Target="../media/image15.png"/><Relationship Id="rId7" Type="http://schemas.openxmlformats.org/officeDocument/2006/relationships/tags" Target="../tags/tag8.xml"/><Relationship Id="rId12" Type="http://schemas.openxmlformats.org/officeDocument/2006/relationships/oleObject" Target="../embeddings/oleObject9.bin"/><Relationship Id="rId17" Type="http://schemas.openxmlformats.org/officeDocument/2006/relationships/image" Target="../media/image13.png"/><Relationship Id="rId2" Type="http://schemas.openxmlformats.org/officeDocument/2006/relationships/tags" Target="../tags/tag3.xml"/><Relationship Id="rId16" Type="http://schemas.openxmlformats.org/officeDocument/2006/relationships/oleObject" Target="../embeddings/oleObject11.bin"/><Relationship Id="rId20" Type="http://schemas.openxmlformats.org/officeDocument/2006/relationships/oleObject" Target="../embeddings/oleObject13.bin"/><Relationship Id="rId1" Type="http://schemas.openxmlformats.org/officeDocument/2006/relationships/vmlDrawing" Target="../drawings/vmlDrawing6.vml"/><Relationship Id="rId6" Type="http://schemas.openxmlformats.org/officeDocument/2006/relationships/tags" Target="../tags/tag7.xml"/><Relationship Id="rId11" Type="http://schemas.openxmlformats.org/officeDocument/2006/relationships/image" Target="../media/image5.png"/><Relationship Id="rId5" Type="http://schemas.openxmlformats.org/officeDocument/2006/relationships/tags" Target="../tags/tag6.xml"/><Relationship Id="rId15" Type="http://schemas.openxmlformats.org/officeDocument/2006/relationships/image" Target="../media/image12.png"/><Relationship Id="rId10" Type="http://schemas.openxmlformats.org/officeDocument/2006/relationships/oleObject" Target="../embeddings/oleObject8.bin"/><Relationship Id="rId19" Type="http://schemas.openxmlformats.org/officeDocument/2006/relationships/image" Target="../media/image14.png"/><Relationship Id="rId4" Type="http://schemas.openxmlformats.org/officeDocument/2006/relationships/tags" Target="../tags/tag5.xml"/><Relationship Id="rId9" Type="http://schemas.openxmlformats.org/officeDocument/2006/relationships/notesSlide" Target="../notesSlides/notesSlide6.xml"/><Relationship Id="rId14" Type="http://schemas.openxmlformats.org/officeDocument/2006/relationships/oleObject" Target="../embeddings/oleObject10.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7377" name="Rectangle 3"/>
          <p:cNvSpPr>
            <a:spLocks noGrp="1" noChangeArrowheads="1"/>
          </p:cNvSpPr>
          <p:nvPr>
            <p:ph type="subTitle" idx="1"/>
          </p:nvPr>
        </p:nvSpPr>
        <p:spPr>
          <a:xfrm>
            <a:off x="2030827" y="2986088"/>
            <a:ext cx="6517758" cy="1752600"/>
          </a:xfrm>
        </p:spPr>
        <p:txBody>
          <a:bodyPr/>
          <a:lstStyle/>
          <a:p>
            <a:pPr eaLnBrk="1" hangingPunct="1">
              <a:lnSpc>
                <a:spcPct val="100000"/>
              </a:lnSpc>
              <a:buFont typeface="Arial" charset="0"/>
              <a:buNone/>
            </a:pPr>
            <a:r>
              <a:rPr lang="en-US" b="1" dirty="0" smtClean="0">
                <a:solidFill>
                  <a:srgbClr val="D5262B"/>
                </a:solidFill>
              </a:rPr>
              <a:t>András Poppe</a:t>
            </a:r>
            <a:endParaRPr lang="en-US" baseline="50000" dirty="0" smtClean="0">
              <a:solidFill>
                <a:srgbClr val="D5262B"/>
              </a:solidFill>
            </a:endParaRPr>
          </a:p>
          <a:p>
            <a:pPr eaLnBrk="1" hangingPunct="1">
              <a:lnSpc>
                <a:spcPct val="85000"/>
              </a:lnSpc>
              <a:buFont typeface="Arial" charset="0"/>
              <a:buNone/>
            </a:pPr>
            <a:r>
              <a:rPr lang="en-US" sz="1800" dirty="0" smtClean="0"/>
              <a:t>	</a:t>
            </a:r>
            <a:r>
              <a:rPr lang="en-US" sz="1800" dirty="0" err="1" smtClean="0"/>
              <a:t>Technische</a:t>
            </a:r>
            <a:r>
              <a:rPr lang="en-US" sz="1800" dirty="0" smtClean="0"/>
              <a:t> </a:t>
            </a:r>
            <a:r>
              <a:rPr lang="en-US" sz="1800" dirty="0" err="1" smtClean="0"/>
              <a:t>Universität</a:t>
            </a:r>
            <a:r>
              <a:rPr lang="en-US" sz="1800" dirty="0" smtClean="0"/>
              <a:t> Budapest, </a:t>
            </a:r>
          </a:p>
          <a:p>
            <a:pPr eaLnBrk="1" hangingPunct="1">
              <a:lnSpc>
                <a:spcPct val="85000"/>
              </a:lnSpc>
              <a:buFont typeface="Arial" charset="0"/>
              <a:buNone/>
            </a:pPr>
            <a:r>
              <a:rPr lang="en-US" sz="1800" dirty="0" smtClean="0"/>
              <a:t>	</a:t>
            </a:r>
            <a:r>
              <a:rPr lang="en-US" sz="1800" dirty="0" err="1" smtClean="0"/>
              <a:t>Lehrstuhl</a:t>
            </a:r>
            <a:r>
              <a:rPr lang="en-US" sz="1800" dirty="0" smtClean="0"/>
              <a:t> f</a:t>
            </a:r>
            <a:r>
              <a:rPr lang="hu-HU" sz="1800" dirty="0" smtClean="0"/>
              <a:t>ür Elektronische Bauelemente</a:t>
            </a:r>
            <a:r>
              <a:rPr lang="en-US" sz="1800" dirty="0" smtClean="0"/>
              <a:t>, </a:t>
            </a:r>
            <a:endParaRPr lang="hu-HU" sz="1800" dirty="0" smtClean="0"/>
          </a:p>
          <a:p>
            <a:pPr eaLnBrk="1" hangingPunct="1">
              <a:lnSpc>
                <a:spcPct val="85000"/>
              </a:lnSpc>
              <a:buFont typeface="Arial" charset="0"/>
              <a:buNone/>
            </a:pPr>
            <a:r>
              <a:rPr lang="hu-HU" sz="1800" dirty="0" smtClean="0"/>
              <a:t>	Ungarn</a:t>
            </a:r>
            <a:r>
              <a:rPr lang="en-US" sz="2000" dirty="0" smtClean="0"/>
              <a:t> 	</a:t>
            </a:r>
            <a:endParaRPr lang="en-US" sz="1800" dirty="0" smtClean="0"/>
          </a:p>
          <a:p>
            <a:pPr eaLnBrk="1" hangingPunct="1">
              <a:lnSpc>
                <a:spcPct val="85000"/>
              </a:lnSpc>
              <a:buFont typeface="Arial" charset="0"/>
              <a:buNone/>
            </a:pPr>
            <a:r>
              <a:rPr lang="en-US" sz="1800" dirty="0" smtClean="0"/>
              <a:t>			</a:t>
            </a:r>
            <a:endParaRPr lang="en-US" sz="500" dirty="0" smtClean="0"/>
          </a:p>
          <a:p>
            <a:pPr eaLnBrk="1" hangingPunct="1">
              <a:lnSpc>
                <a:spcPct val="100000"/>
              </a:lnSpc>
              <a:buFont typeface="Arial" charset="0"/>
              <a:buNone/>
            </a:pPr>
            <a:endParaRPr lang="en-US" b="1" dirty="0" smtClean="0">
              <a:solidFill>
                <a:srgbClr val="D5262B"/>
              </a:solidFill>
            </a:endParaRPr>
          </a:p>
          <a:p>
            <a:pPr eaLnBrk="1" hangingPunct="1">
              <a:lnSpc>
                <a:spcPct val="100000"/>
              </a:lnSpc>
              <a:buFont typeface="Arial" charset="0"/>
              <a:buNone/>
            </a:pPr>
            <a:endParaRPr lang="en-US" b="1" dirty="0" smtClean="0">
              <a:solidFill>
                <a:srgbClr val="D5262B"/>
              </a:solidFill>
            </a:endParaRPr>
          </a:p>
        </p:txBody>
      </p:sp>
      <p:sp>
        <p:nvSpPr>
          <p:cNvPr id="2277378" name="Rectangle 2"/>
          <p:cNvSpPr>
            <a:spLocks noGrp="1" noChangeArrowheads="1"/>
          </p:cNvSpPr>
          <p:nvPr>
            <p:ph type="ctrTitle"/>
          </p:nvPr>
        </p:nvSpPr>
        <p:spPr>
          <a:xfrm>
            <a:off x="2024296" y="254000"/>
            <a:ext cx="7013390" cy="2330450"/>
          </a:xfrm>
        </p:spPr>
        <p:txBody>
          <a:bodyPr/>
          <a:lstStyle/>
          <a:p>
            <a:pPr eaLnBrk="1" hangingPunct="1"/>
            <a:r>
              <a:rPr lang="de-DE" altLang="ko-KR" dirty="0" smtClean="0">
                <a:ea typeface="굴림" pitchFamily="34" charset="-127"/>
              </a:rPr>
              <a:t>Moderne Mess- und Simulationslösungen für LEDs unter Berücksichtigung des thermischen Managements</a:t>
            </a:r>
            <a:r>
              <a:rPr lang="hu-HU" sz="2400" dirty="0" smtClean="0"/>
              <a:t> </a:t>
            </a:r>
            <a:br>
              <a:rPr lang="hu-HU" sz="2400" dirty="0" smtClean="0"/>
            </a:br>
            <a:r>
              <a:rPr lang="hu-HU" sz="2400" dirty="0" smtClean="0"/>
              <a:t>    </a:t>
            </a:r>
            <a:endParaRPr lang="en-US" sz="2400" dirty="0" smtClean="0"/>
          </a:p>
        </p:txBody>
      </p:sp>
      <p:sp>
        <p:nvSpPr>
          <p:cNvPr id="2277379" name="AutoShape 61"/>
          <p:cNvSpPr>
            <a:spLocks noChangeArrowheads="1"/>
          </p:cNvSpPr>
          <p:nvPr/>
        </p:nvSpPr>
        <p:spPr bwMode="auto">
          <a:xfrm>
            <a:off x="-201613" y="6427788"/>
            <a:ext cx="2073276" cy="296862"/>
          </a:xfrm>
          <a:prstGeom prst="roundRect">
            <a:avLst>
              <a:gd name="adj" fmla="val 27648"/>
            </a:avLst>
          </a:prstGeom>
          <a:solidFill>
            <a:srgbClr val="910026"/>
          </a:solidFill>
          <a:ln w="9525" algn="ctr">
            <a:noFill/>
            <a:round/>
            <a:headEnd/>
            <a:tailEnd/>
          </a:ln>
        </p:spPr>
        <p:txBody>
          <a:bodyPr anchor="ctr">
            <a:spAutoFit/>
          </a:bodyPr>
          <a:lstStyle/>
          <a:p>
            <a:pPr algn="ctr" eaLnBrk="0" hangingPunct="0">
              <a:spcBef>
                <a:spcPct val="50000"/>
              </a:spcBef>
            </a:pPr>
            <a:endParaRPr lang="en-US"/>
          </a:p>
        </p:txBody>
      </p:sp>
      <p:sp>
        <p:nvSpPr>
          <p:cNvPr id="2277380" name="Text Box 62"/>
          <p:cNvSpPr txBox="1">
            <a:spLocks noChangeArrowheads="1"/>
          </p:cNvSpPr>
          <p:nvPr/>
        </p:nvSpPr>
        <p:spPr bwMode="auto">
          <a:xfrm>
            <a:off x="436563" y="6424613"/>
            <a:ext cx="1247775" cy="300037"/>
          </a:xfrm>
          <a:prstGeom prst="rect">
            <a:avLst/>
          </a:prstGeom>
          <a:noFill/>
          <a:ln w="9525" algn="ctr">
            <a:noFill/>
            <a:miter lim="800000"/>
            <a:headEnd/>
            <a:tailEnd/>
          </a:ln>
        </p:spPr>
        <p:txBody>
          <a:bodyPr lIns="0" rIns="0">
            <a:spAutoFit/>
          </a:bodyPr>
          <a:lstStyle/>
          <a:p>
            <a:pPr algn="ctr" eaLnBrk="0" hangingPunct="0">
              <a:lnSpc>
                <a:spcPct val="85000"/>
              </a:lnSpc>
              <a:spcBef>
                <a:spcPct val="50000"/>
              </a:spcBef>
            </a:pPr>
            <a:r>
              <a:rPr lang="en-US" sz="1600" b="1">
                <a:solidFill>
                  <a:schemeClr val="bg1"/>
                </a:solidFill>
              </a:rPr>
              <a:t>eet</a:t>
            </a:r>
            <a:r>
              <a:rPr lang="hu-HU" sz="1600" b="1">
                <a:solidFill>
                  <a:schemeClr val="bg1"/>
                </a:solidFill>
              </a:rPr>
              <a:t>.bme.hu</a:t>
            </a:r>
          </a:p>
        </p:txBody>
      </p:sp>
      <p:sp>
        <p:nvSpPr>
          <p:cNvPr id="2277382" name="Rectangle 6"/>
          <p:cNvSpPr>
            <a:spLocks noChangeArrowheads="1"/>
          </p:cNvSpPr>
          <p:nvPr/>
        </p:nvSpPr>
        <p:spPr bwMode="auto">
          <a:xfrm>
            <a:off x="2019603" y="2224124"/>
            <a:ext cx="5624513" cy="830997"/>
          </a:xfrm>
          <a:prstGeom prst="rect">
            <a:avLst/>
          </a:prstGeom>
          <a:noFill/>
          <a:ln w="9525">
            <a:noFill/>
            <a:miter lim="800000"/>
            <a:headEnd/>
            <a:tailEnd/>
          </a:ln>
        </p:spPr>
        <p:txBody>
          <a:bodyPr>
            <a:spAutoFit/>
          </a:bodyPr>
          <a:lstStyle/>
          <a:p>
            <a:pPr eaLnBrk="0" hangingPunct="0">
              <a:spcBef>
                <a:spcPct val="50000"/>
              </a:spcBef>
            </a:pPr>
            <a:r>
              <a:rPr lang="en-US" sz="2400" b="1" dirty="0" err="1" smtClean="0">
                <a:solidFill>
                  <a:schemeClr val="tx1"/>
                </a:solidFill>
              </a:rPr>
              <a:t>Neue</a:t>
            </a:r>
            <a:r>
              <a:rPr lang="en-US" sz="2400" b="1" dirty="0" smtClean="0">
                <a:solidFill>
                  <a:schemeClr val="tx1"/>
                </a:solidFill>
              </a:rPr>
              <a:t> </a:t>
            </a:r>
            <a:r>
              <a:rPr lang="en-US" sz="2400" b="1" dirty="0" err="1" smtClean="0">
                <a:solidFill>
                  <a:schemeClr val="tx1"/>
                </a:solidFill>
              </a:rPr>
              <a:t>Industrienormen</a:t>
            </a:r>
            <a:r>
              <a:rPr lang="en-US" sz="2400" b="1" dirty="0" smtClean="0">
                <a:solidFill>
                  <a:schemeClr val="tx1"/>
                </a:solidFill>
              </a:rPr>
              <a:t> und </a:t>
            </a:r>
            <a:r>
              <a:rPr lang="en-US" sz="2400" b="1" dirty="0" err="1" smtClean="0">
                <a:solidFill>
                  <a:schemeClr val="tx1"/>
                </a:solidFill>
              </a:rPr>
              <a:t>thermische</a:t>
            </a:r>
            <a:r>
              <a:rPr lang="en-US" sz="2400" b="1" dirty="0" smtClean="0">
                <a:solidFill>
                  <a:schemeClr val="tx1"/>
                </a:solidFill>
              </a:rPr>
              <a:t> </a:t>
            </a:r>
            <a:r>
              <a:rPr lang="en-US" sz="2400" b="1" dirty="0" err="1" smtClean="0">
                <a:solidFill>
                  <a:schemeClr val="tx1"/>
                </a:solidFill>
              </a:rPr>
              <a:t>Simulationsverfahren</a:t>
            </a:r>
            <a:r>
              <a:rPr lang="en-US" sz="2400" b="1" dirty="0" smtClean="0">
                <a:solidFill>
                  <a:schemeClr val="tx1"/>
                </a:solidFill>
              </a:rPr>
              <a:t> </a:t>
            </a:r>
            <a:endParaRPr lang="en-US" sz="2400" b="1"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3"/>
          <p:cNvSpPr>
            <a:spLocks noGrp="1" noChangeArrowheads="1"/>
          </p:cNvSpPr>
          <p:nvPr>
            <p:ph type="body" idx="1"/>
          </p:nvPr>
        </p:nvSpPr>
        <p:spPr>
          <a:xfrm>
            <a:off x="488834" y="746720"/>
            <a:ext cx="8655166" cy="5876925"/>
          </a:xfrm>
        </p:spPr>
        <p:txBody>
          <a:bodyPr/>
          <a:lstStyle/>
          <a:p>
            <a:pPr eaLnBrk="1" hangingPunct="1"/>
            <a:r>
              <a:rPr lang="en-US" sz="2000" dirty="0" smtClean="0"/>
              <a:t>LED </a:t>
            </a:r>
            <a:r>
              <a:rPr lang="en-US" sz="2000" i="1" dirty="0" smtClean="0"/>
              <a:t>thermal testing overview document </a:t>
            </a:r>
            <a:r>
              <a:rPr lang="en-US" sz="2000" dirty="0" smtClean="0"/>
              <a:t>(April 2012)</a:t>
            </a:r>
            <a:endParaRPr lang="hu-HU" sz="2000" dirty="0" smtClean="0"/>
          </a:p>
          <a:p>
            <a:pPr eaLnBrk="1" hangingPunct="1"/>
            <a:endParaRPr lang="en-US" sz="2000" dirty="0" smtClean="0"/>
          </a:p>
          <a:p>
            <a:pPr eaLnBrk="1" hangingPunct="1"/>
            <a:endParaRPr lang="en-US" sz="2000" dirty="0" smtClean="0"/>
          </a:p>
          <a:p>
            <a:pPr eaLnBrk="1" hangingPunct="1"/>
            <a:endParaRPr lang="en-US" sz="2000" dirty="0" smtClean="0"/>
          </a:p>
          <a:p>
            <a:pPr eaLnBrk="1" hangingPunct="1"/>
            <a:endParaRPr lang="en-US" sz="2000" dirty="0" smtClean="0"/>
          </a:p>
          <a:p>
            <a:pPr eaLnBrk="1" hangingPunct="1"/>
            <a:endParaRPr lang="en-US" sz="2000" dirty="0" smtClean="0"/>
          </a:p>
          <a:p>
            <a:pPr eaLnBrk="1" hangingPunct="1"/>
            <a:endParaRPr lang="en-US" sz="2000" dirty="0" smtClean="0"/>
          </a:p>
          <a:p>
            <a:pPr eaLnBrk="1" hangingPunct="1"/>
            <a:endParaRPr lang="en-US" sz="2000" dirty="0" smtClean="0"/>
          </a:p>
          <a:p>
            <a:pPr eaLnBrk="1" hangingPunct="1"/>
            <a:endParaRPr lang="en-US" sz="2000" dirty="0" smtClean="0"/>
          </a:p>
          <a:p>
            <a:pPr eaLnBrk="1" hangingPunct="1"/>
            <a:endParaRPr lang="en-US" sz="2000" dirty="0" smtClean="0"/>
          </a:p>
          <a:p>
            <a:pPr eaLnBrk="1" hangingPunct="1"/>
            <a:endParaRPr lang="en-US" sz="2000" dirty="0" smtClean="0"/>
          </a:p>
          <a:p>
            <a:pPr eaLnBrk="1" hangingPunct="1"/>
            <a:endParaRPr lang="en-US" sz="2000" dirty="0" smtClean="0"/>
          </a:p>
          <a:p>
            <a:pPr eaLnBrk="1" hangingPunct="1"/>
            <a:endParaRPr lang="en-US" sz="2000" dirty="0" smtClean="0"/>
          </a:p>
          <a:p>
            <a:pPr eaLnBrk="1" hangingPunct="1">
              <a:buFont typeface="Wingdings" pitchFamily="2" charset="2"/>
              <a:buNone/>
            </a:pPr>
            <a:endParaRPr lang="en-US" sz="2000" dirty="0" smtClean="0"/>
          </a:p>
          <a:p>
            <a:pPr eaLnBrk="1" hangingPunct="1"/>
            <a:r>
              <a:rPr lang="hu-HU" sz="2000" dirty="0" smtClean="0"/>
              <a:t>Jeder</a:t>
            </a:r>
            <a:r>
              <a:rPr lang="en-US" sz="2000" dirty="0" smtClean="0"/>
              <a:t> </a:t>
            </a:r>
            <a:r>
              <a:rPr lang="hu-HU" dirty="0" smtClean="0"/>
              <a:t>B</a:t>
            </a:r>
            <a:r>
              <a:rPr lang="en-US" sz="2000" dirty="0" smtClean="0"/>
              <a:t>ox </a:t>
            </a:r>
            <a:r>
              <a:rPr lang="hu-HU" sz="2000" dirty="0" smtClean="0"/>
              <a:t>representiert</a:t>
            </a:r>
            <a:r>
              <a:rPr lang="en-US" sz="2000" dirty="0" smtClean="0"/>
              <a:t> </a:t>
            </a:r>
            <a:r>
              <a:rPr lang="hu-HU" sz="2000" dirty="0" smtClean="0"/>
              <a:t>Richtlienien</a:t>
            </a:r>
            <a:r>
              <a:rPr lang="en-US" sz="2000" dirty="0" smtClean="0"/>
              <a:t> f</a:t>
            </a:r>
            <a:r>
              <a:rPr lang="hu-HU" sz="2000" dirty="0" smtClean="0"/>
              <a:t>ü</a:t>
            </a:r>
            <a:r>
              <a:rPr lang="en-US" sz="2000" dirty="0" smtClean="0"/>
              <a:t>r </a:t>
            </a:r>
            <a:r>
              <a:rPr lang="hu-HU" sz="2000" dirty="0" smtClean="0"/>
              <a:t>ein gewisse Problem</a:t>
            </a:r>
            <a:endParaRPr lang="en-US" sz="2000" dirty="0" smtClean="0"/>
          </a:p>
          <a:p>
            <a:pPr lvl="1" eaLnBrk="1" hangingPunct="1"/>
            <a:r>
              <a:rPr lang="en-US" sz="1800" dirty="0" smtClean="0"/>
              <a:t>N</a:t>
            </a:r>
            <a:r>
              <a:rPr lang="hu-HU" sz="1800" dirty="0" smtClean="0"/>
              <a:t>eue </a:t>
            </a:r>
            <a:r>
              <a:rPr lang="hu-HU" dirty="0" smtClean="0"/>
              <a:t>M</a:t>
            </a:r>
            <a:r>
              <a:rPr lang="en-US" sz="1800" dirty="0" err="1" smtClean="0"/>
              <a:t>odul</a:t>
            </a:r>
            <a:r>
              <a:rPr lang="hu-HU" sz="1800" dirty="0" smtClean="0"/>
              <a:t>e</a:t>
            </a:r>
            <a:r>
              <a:rPr lang="en-US" sz="1800" dirty="0" smtClean="0"/>
              <a:t> </a:t>
            </a:r>
            <a:r>
              <a:rPr lang="hu-HU" sz="1800" dirty="0" smtClean="0"/>
              <a:t>können einfach beigefügt werden</a:t>
            </a:r>
            <a:endParaRPr lang="en-US" sz="1400" dirty="0" smtClean="0"/>
          </a:p>
        </p:txBody>
      </p:sp>
      <p:sp>
        <p:nvSpPr>
          <p:cNvPr id="762882" name="Rectangle 2"/>
          <p:cNvSpPr>
            <a:spLocks noGrp="1" noChangeArrowheads="1"/>
          </p:cNvSpPr>
          <p:nvPr>
            <p:ph type="title"/>
          </p:nvPr>
        </p:nvSpPr>
        <p:spPr/>
        <p:txBody>
          <a:bodyPr/>
          <a:lstStyle/>
          <a:p>
            <a:pPr eaLnBrk="1" hangingPunct="1"/>
            <a:r>
              <a:rPr lang="hu-HU" dirty="0" smtClean="0"/>
              <a:t>Der Ansatz des </a:t>
            </a:r>
            <a:r>
              <a:rPr lang="en-US" dirty="0" smtClean="0"/>
              <a:t>JEDEC JC15 </a:t>
            </a:r>
            <a:r>
              <a:rPr lang="hu-HU" dirty="0" smtClean="0"/>
              <a:t>K</a:t>
            </a:r>
            <a:r>
              <a:rPr lang="en-US" dirty="0" err="1" smtClean="0"/>
              <a:t>omitee</a:t>
            </a:r>
            <a:r>
              <a:rPr lang="hu-HU" dirty="0" smtClean="0"/>
              <a:t>s</a:t>
            </a:r>
          </a:p>
        </p:txBody>
      </p:sp>
      <p:grpSp>
        <p:nvGrpSpPr>
          <p:cNvPr id="2" name="Group 125"/>
          <p:cNvGrpSpPr>
            <a:grpSpLocks/>
          </p:cNvGrpSpPr>
          <p:nvPr/>
        </p:nvGrpSpPr>
        <p:grpSpPr bwMode="auto">
          <a:xfrm>
            <a:off x="1479090" y="1209792"/>
            <a:ext cx="6877050" cy="4592637"/>
            <a:chOff x="1593850" y="1201738"/>
            <a:chExt cx="6877050" cy="4592637"/>
          </a:xfrm>
        </p:grpSpPr>
        <p:sp>
          <p:nvSpPr>
            <p:cNvPr id="762886" name="Freeform 193"/>
            <p:cNvSpPr>
              <a:spLocks/>
            </p:cNvSpPr>
            <p:nvPr/>
          </p:nvSpPr>
          <p:spPr bwMode="auto">
            <a:xfrm>
              <a:off x="7318375" y="3729038"/>
              <a:ext cx="87313" cy="712787"/>
            </a:xfrm>
            <a:custGeom>
              <a:avLst/>
              <a:gdLst>
                <a:gd name="T0" fmla="*/ 0 w 55"/>
                <a:gd name="T1" fmla="*/ 0 h 529"/>
                <a:gd name="T2" fmla="*/ 0 w 55"/>
                <a:gd name="T3" fmla="*/ 2147483647 h 529"/>
                <a:gd name="T4" fmla="*/ 2147483647 w 55"/>
                <a:gd name="T5" fmla="*/ 2147483647 h 529"/>
                <a:gd name="T6" fmla="*/ 0 60000 65536"/>
                <a:gd name="T7" fmla="*/ 0 60000 65536"/>
                <a:gd name="T8" fmla="*/ 0 60000 65536"/>
                <a:gd name="T9" fmla="*/ 0 w 55"/>
                <a:gd name="T10" fmla="*/ 0 h 529"/>
                <a:gd name="T11" fmla="*/ 55 w 55"/>
                <a:gd name="T12" fmla="*/ 529 h 529"/>
              </a:gdLst>
              <a:ahLst/>
              <a:cxnLst>
                <a:cxn ang="T6">
                  <a:pos x="T0" y="T1"/>
                </a:cxn>
                <a:cxn ang="T7">
                  <a:pos x="T2" y="T3"/>
                </a:cxn>
                <a:cxn ang="T8">
                  <a:pos x="T4" y="T5"/>
                </a:cxn>
              </a:cxnLst>
              <a:rect l="T9" t="T10" r="T11" b="T12"/>
              <a:pathLst>
                <a:path w="55" h="529">
                  <a:moveTo>
                    <a:pt x="0" y="0"/>
                  </a:moveTo>
                  <a:lnTo>
                    <a:pt x="0" y="529"/>
                  </a:lnTo>
                  <a:lnTo>
                    <a:pt x="55" y="529"/>
                  </a:lnTo>
                </a:path>
              </a:pathLst>
            </a:custGeom>
            <a:noFill/>
            <a:ln w="19050" cap="rnd">
              <a:solidFill>
                <a:schemeClr val="bg2"/>
              </a:solidFill>
              <a:prstDash val="solid"/>
              <a:round/>
              <a:headEnd/>
              <a:tailEnd/>
            </a:ln>
          </p:spPr>
          <p:txBody>
            <a:bodyPr/>
            <a:lstStyle/>
            <a:p>
              <a:endParaRPr lang="hu-HU"/>
            </a:p>
          </p:txBody>
        </p:sp>
        <p:sp>
          <p:nvSpPr>
            <p:cNvPr id="762887" name="Text Box 8"/>
            <p:cNvSpPr txBox="1">
              <a:spLocks noChangeArrowheads="1"/>
            </p:cNvSpPr>
            <p:nvPr/>
          </p:nvSpPr>
          <p:spPr bwMode="auto">
            <a:xfrm>
              <a:off x="1765300" y="4827588"/>
              <a:ext cx="863600" cy="365125"/>
            </a:xfrm>
            <a:prstGeom prst="rect">
              <a:avLst/>
            </a:prstGeom>
            <a:noFill/>
            <a:ln w="19050" algn="ctr">
              <a:solidFill>
                <a:schemeClr val="tx1"/>
              </a:solidFill>
              <a:miter lim="800000"/>
              <a:headEnd/>
              <a:tailEnd/>
            </a:ln>
          </p:spPr>
          <p:txBody>
            <a:bodyPr lIns="36000" tIns="36000" rIns="36000" bIns="36000">
              <a:spAutoFit/>
            </a:bodyPr>
            <a:lstStyle/>
            <a:p>
              <a:pPr eaLnBrk="0" hangingPunct="0">
                <a:spcBef>
                  <a:spcPct val="50000"/>
                </a:spcBef>
              </a:pPr>
              <a:r>
                <a:rPr lang="en-US" sz="900">
                  <a:solidFill>
                    <a:srgbClr val="FF0000"/>
                  </a:solidFill>
                </a:rPr>
                <a:t>Measurement of AC LEDs</a:t>
              </a:r>
              <a:endParaRPr lang="hu-HU" sz="900">
                <a:solidFill>
                  <a:srgbClr val="FF0000"/>
                </a:solidFill>
              </a:endParaRPr>
            </a:p>
          </p:txBody>
        </p:sp>
        <p:sp>
          <p:nvSpPr>
            <p:cNvPr id="762888" name="Text Box 9"/>
            <p:cNvSpPr txBox="1">
              <a:spLocks noChangeArrowheads="1"/>
            </p:cNvSpPr>
            <p:nvPr/>
          </p:nvSpPr>
          <p:spPr bwMode="auto">
            <a:xfrm>
              <a:off x="1760538" y="5292725"/>
              <a:ext cx="863600" cy="501650"/>
            </a:xfrm>
            <a:prstGeom prst="rect">
              <a:avLst/>
            </a:prstGeom>
            <a:noFill/>
            <a:ln w="19050" algn="ctr">
              <a:solidFill>
                <a:schemeClr val="tx1"/>
              </a:solidFill>
              <a:miter lim="800000"/>
              <a:headEnd/>
              <a:tailEnd/>
            </a:ln>
          </p:spPr>
          <p:txBody>
            <a:bodyPr lIns="36000" tIns="36000" rIns="36000" bIns="36000">
              <a:spAutoFit/>
            </a:bodyPr>
            <a:lstStyle/>
            <a:p>
              <a:pPr eaLnBrk="0" hangingPunct="0">
                <a:spcBef>
                  <a:spcPct val="50000"/>
                </a:spcBef>
              </a:pPr>
              <a:r>
                <a:rPr lang="en-US" sz="900">
                  <a:solidFill>
                    <a:srgbClr val="FF0000"/>
                  </a:solidFill>
                </a:rPr>
                <a:t>Measurement of R</a:t>
              </a:r>
              <a:r>
                <a:rPr lang="en-US" sz="900" baseline="-25000">
                  <a:solidFill>
                    <a:srgbClr val="FF0000"/>
                  </a:solidFill>
                </a:rPr>
                <a:t>th</a:t>
              </a:r>
              <a:r>
                <a:rPr lang="en-US" sz="900">
                  <a:solidFill>
                    <a:srgbClr val="FF0000"/>
                  </a:solidFill>
                </a:rPr>
                <a:t> during LM80 tests</a:t>
              </a:r>
              <a:endParaRPr lang="hu-HU" sz="900">
                <a:solidFill>
                  <a:srgbClr val="FF0000"/>
                </a:solidFill>
              </a:endParaRPr>
            </a:p>
          </p:txBody>
        </p:sp>
        <p:sp>
          <p:nvSpPr>
            <p:cNvPr id="762889" name="Freeform 12"/>
            <p:cNvSpPr>
              <a:spLocks/>
            </p:cNvSpPr>
            <p:nvPr/>
          </p:nvSpPr>
          <p:spPr bwMode="auto">
            <a:xfrm>
              <a:off x="4281488" y="1201738"/>
              <a:ext cx="1039812" cy="315912"/>
            </a:xfrm>
            <a:custGeom>
              <a:avLst/>
              <a:gdLst>
                <a:gd name="T0" fmla="*/ 0 w 655"/>
                <a:gd name="T1" fmla="*/ 2147483647 h 199"/>
                <a:gd name="T2" fmla="*/ 2147483647 w 655"/>
                <a:gd name="T3" fmla="*/ 2147483647 h 199"/>
                <a:gd name="T4" fmla="*/ 2147483647 w 655"/>
                <a:gd name="T5" fmla="*/ 0 h 199"/>
                <a:gd name="T6" fmla="*/ 0 w 655"/>
                <a:gd name="T7" fmla="*/ 0 h 199"/>
                <a:gd name="T8" fmla="*/ 0 w 655"/>
                <a:gd name="T9" fmla="*/ 2147483647 h 199"/>
                <a:gd name="T10" fmla="*/ 0 w 655"/>
                <a:gd name="T11" fmla="*/ 2147483647 h 199"/>
                <a:gd name="T12" fmla="*/ 0 60000 65536"/>
                <a:gd name="T13" fmla="*/ 0 60000 65536"/>
                <a:gd name="T14" fmla="*/ 0 60000 65536"/>
                <a:gd name="T15" fmla="*/ 0 60000 65536"/>
                <a:gd name="T16" fmla="*/ 0 60000 65536"/>
                <a:gd name="T17" fmla="*/ 0 60000 65536"/>
                <a:gd name="T18" fmla="*/ 0 w 655"/>
                <a:gd name="T19" fmla="*/ 0 h 199"/>
                <a:gd name="T20" fmla="*/ 655 w 655"/>
                <a:gd name="T21" fmla="*/ 199 h 199"/>
              </a:gdLst>
              <a:ahLst/>
              <a:cxnLst>
                <a:cxn ang="T12">
                  <a:pos x="T0" y="T1"/>
                </a:cxn>
                <a:cxn ang="T13">
                  <a:pos x="T2" y="T3"/>
                </a:cxn>
                <a:cxn ang="T14">
                  <a:pos x="T4" y="T5"/>
                </a:cxn>
                <a:cxn ang="T15">
                  <a:pos x="T6" y="T7"/>
                </a:cxn>
                <a:cxn ang="T16">
                  <a:pos x="T8" y="T9"/>
                </a:cxn>
                <a:cxn ang="T17">
                  <a:pos x="T10" y="T11"/>
                </a:cxn>
              </a:cxnLst>
              <a:rect l="T18" t="T19" r="T20" b="T21"/>
              <a:pathLst>
                <a:path w="655" h="199">
                  <a:moveTo>
                    <a:pt x="0" y="199"/>
                  </a:moveTo>
                  <a:lnTo>
                    <a:pt x="655" y="199"/>
                  </a:lnTo>
                  <a:lnTo>
                    <a:pt x="655" y="0"/>
                  </a:lnTo>
                  <a:lnTo>
                    <a:pt x="0" y="0"/>
                  </a:lnTo>
                  <a:lnTo>
                    <a:pt x="0" y="199"/>
                  </a:lnTo>
                  <a:close/>
                </a:path>
              </a:pathLst>
            </a:custGeom>
            <a:solidFill>
              <a:srgbClr val="FFFF99"/>
            </a:solidFill>
            <a:ln w="19050" cap="rnd">
              <a:solidFill>
                <a:srgbClr val="000000"/>
              </a:solidFill>
              <a:prstDash val="solid"/>
              <a:round/>
              <a:headEnd/>
              <a:tailEnd/>
            </a:ln>
          </p:spPr>
          <p:txBody>
            <a:bodyPr/>
            <a:lstStyle/>
            <a:p>
              <a:endParaRPr lang="hu-HU"/>
            </a:p>
          </p:txBody>
        </p:sp>
        <p:sp>
          <p:nvSpPr>
            <p:cNvPr id="762890" name="Rectangle 13"/>
            <p:cNvSpPr>
              <a:spLocks noChangeArrowheads="1"/>
            </p:cNvSpPr>
            <p:nvPr/>
          </p:nvSpPr>
          <p:spPr bwMode="auto">
            <a:xfrm>
              <a:off x="4533900" y="1309688"/>
              <a:ext cx="554038" cy="123825"/>
            </a:xfrm>
            <a:prstGeom prst="rect">
              <a:avLst/>
            </a:prstGeom>
            <a:noFill/>
            <a:ln w="9525">
              <a:noFill/>
              <a:miter lim="800000"/>
              <a:headEnd/>
              <a:tailEnd/>
            </a:ln>
          </p:spPr>
          <p:txBody>
            <a:bodyPr wrap="none" lIns="0" tIns="0" rIns="0" bIns="0">
              <a:spAutoFit/>
            </a:bodyPr>
            <a:lstStyle/>
            <a:p>
              <a:pPr algn="ctr" eaLnBrk="0" hangingPunct="0">
                <a:spcBef>
                  <a:spcPct val="50000"/>
                </a:spcBef>
              </a:pPr>
              <a:r>
                <a:rPr lang="hu-HU" sz="800" b="1">
                  <a:solidFill>
                    <a:srgbClr val="910026"/>
                  </a:solidFill>
                </a:rPr>
                <a:t>OVERVIEW</a:t>
              </a:r>
              <a:endParaRPr lang="hu-HU" sz="2400">
                <a:solidFill>
                  <a:srgbClr val="910026"/>
                </a:solidFill>
              </a:endParaRPr>
            </a:p>
          </p:txBody>
        </p:sp>
        <p:sp>
          <p:nvSpPr>
            <p:cNvPr id="762891" name="Line 14"/>
            <p:cNvSpPr>
              <a:spLocks noChangeShapeType="1"/>
            </p:cNvSpPr>
            <p:nvPr/>
          </p:nvSpPr>
          <p:spPr bwMode="auto">
            <a:xfrm flipV="1">
              <a:off x="2019300" y="1838325"/>
              <a:ext cx="0" cy="330200"/>
            </a:xfrm>
            <a:prstGeom prst="line">
              <a:avLst/>
            </a:prstGeom>
            <a:noFill/>
            <a:ln w="19050" cap="rnd">
              <a:solidFill>
                <a:srgbClr val="000000"/>
              </a:solidFill>
              <a:round/>
              <a:headEnd/>
              <a:tailEnd/>
            </a:ln>
          </p:spPr>
          <p:txBody>
            <a:bodyPr/>
            <a:lstStyle/>
            <a:p>
              <a:endParaRPr lang="hu-HU"/>
            </a:p>
          </p:txBody>
        </p:sp>
        <p:sp>
          <p:nvSpPr>
            <p:cNvPr id="762892" name="Line 15"/>
            <p:cNvSpPr>
              <a:spLocks noChangeShapeType="1"/>
            </p:cNvSpPr>
            <p:nvPr/>
          </p:nvSpPr>
          <p:spPr bwMode="auto">
            <a:xfrm flipV="1">
              <a:off x="3233738" y="1847850"/>
              <a:ext cx="0" cy="328613"/>
            </a:xfrm>
            <a:prstGeom prst="line">
              <a:avLst/>
            </a:prstGeom>
            <a:noFill/>
            <a:ln w="19050" cap="rnd">
              <a:solidFill>
                <a:srgbClr val="000000"/>
              </a:solidFill>
              <a:round/>
              <a:headEnd/>
              <a:tailEnd/>
            </a:ln>
          </p:spPr>
          <p:txBody>
            <a:bodyPr/>
            <a:lstStyle/>
            <a:p>
              <a:endParaRPr lang="hu-HU"/>
            </a:p>
          </p:txBody>
        </p:sp>
        <p:sp>
          <p:nvSpPr>
            <p:cNvPr id="762893" name="Line 16"/>
            <p:cNvSpPr>
              <a:spLocks noChangeShapeType="1"/>
            </p:cNvSpPr>
            <p:nvPr/>
          </p:nvSpPr>
          <p:spPr bwMode="auto">
            <a:xfrm flipV="1">
              <a:off x="4360863" y="1851025"/>
              <a:ext cx="0" cy="354013"/>
            </a:xfrm>
            <a:prstGeom prst="line">
              <a:avLst/>
            </a:prstGeom>
            <a:noFill/>
            <a:ln w="19050" cap="rnd">
              <a:solidFill>
                <a:srgbClr val="000000"/>
              </a:solidFill>
              <a:round/>
              <a:headEnd/>
              <a:tailEnd/>
            </a:ln>
          </p:spPr>
          <p:txBody>
            <a:bodyPr/>
            <a:lstStyle/>
            <a:p>
              <a:endParaRPr lang="hu-HU"/>
            </a:p>
          </p:txBody>
        </p:sp>
        <p:sp>
          <p:nvSpPr>
            <p:cNvPr id="762894" name="Line 17"/>
            <p:cNvSpPr>
              <a:spLocks noChangeShapeType="1"/>
            </p:cNvSpPr>
            <p:nvPr/>
          </p:nvSpPr>
          <p:spPr bwMode="auto">
            <a:xfrm flipV="1">
              <a:off x="5486400" y="1847850"/>
              <a:ext cx="0" cy="346075"/>
            </a:xfrm>
            <a:prstGeom prst="line">
              <a:avLst/>
            </a:prstGeom>
            <a:noFill/>
            <a:ln w="19050" cap="rnd">
              <a:solidFill>
                <a:srgbClr val="000000"/>
              </a:solidFill>
              <a:round/>
              <a:headEnd/>
              <a:tailEnd/>
            </a:ln>
          </p:spPr>
          <p:txBody>
            <a:bodyPr/>
            <a:lstStyle/>
            <a:p>
              <a:endParaRPr lang="hu-HU"/>
            </a:p>
          </p:txBody>
        </p:sp>
        <p:sp>
          <p:nvSpPr>
            <p:cNvPr id="762895" name="Line 18"/>
            <p:cNvSpPr>
              <a:spLocks noChangeShapeType="1"/>
            </p:cNvSpPr>
            <p:nvPr/>
          </p:nvSpPr>
          <p:spPr bwMode="auto">
            <a:xfrm>
              <a:off x="2019300" y="1839913"/>
              <a:ext cx="5730875" cy="0"/>
            </a:xfrm>
            <a:prstGeom prst="line">
              <a:avLst/>
            </a:prstGeom>
            <a:noFill/>
            <a:ln w="19050" cap="rnd">
              <a:solidFill>
                <a:srgbClr val="000000"/>
              </a:solidFill>
              <a:round/>
              <a:headEnd/>
              <a:tailEnd/>
            </a:ln>
          </p:spPr>
          <p:txBody>
            <a:bodyPr/>
            <a:lstStyle/>
            <a:p>
              <a:endParaRPr lang="hu-HU"/>
            </a:p>
          </p:txBody>
        </p:sp>
        <p:sp>
          <p:nvSpPr>
            <p:cNvPr id="762896" name="Line 19"/>
            <p:cNvSpPr>
              <a:spLocks noChangeShapeType="1"/>
            </p:cNvSpPr>
            <p:nvPr/>
          </p:nvSpPr>
          <p:spPr bwMode="auto">
            <a:xfrm>
              <a:off x="4802188" y="1525588"/>
              <a:ext cx="0" cy="328612"/>
            </a:xfrm>
            <a:prstGeom prst="line">
              <a:avLst/>
            </a:prstGeom>
            <a:noFill/>
            <a:ln w="19050" cap="rnd">
              <a:solidFill>
                <a:srgbClr val="000000"/>
              </a:solidFill>
              <a:round/>
              <a:headEnd/>
              <a:tailEnd/>
            </a:ln>
          </p:spPr>
          <p:txBody>
            <a:bodyPr/>
            <a:lstStyle/>
            <a:p>
              <a:endParaRPr lang="hu-HU"/>
            </a:p>
          </p:txBody>
        </p:sp>
        <p:sp>
          <p:nvSpPr>
            <p:cNvPr id="762897" name="Freeform 20"/>
            <p:cNvSpPr>
              <a:spLocks/>
            </p:cNvSpPr>
            <p:nvPr/>
          </p:nvSpPr>
          <p:spPr bwMode="auto">
            <a:xfrm>
              <a:off x="1593850" y="2193925"/>
              <a:ext cx="1039813" cy="314325"/>
            </a:xfrm>
            <a:custGeom>
              <a:avLst/>
              <a:gdLst>
                <a:gd name="T0" fmla="*/ 0 w 655"/>
                <a:gd name="T1" fmla="*/ 2147483647 h 198"/>
                <a:gd name="T2" fmla="*/ 2147483647 w 655"/>
                <a:gd name="T3" fmla="*/ 2147483647 h 198"/>
                <a:gd name="T4" fmla="*/ 2147483647 w 655"/>
                <a:gd name="T5" fmla="*/ 0 h 198"/>
                <a:gd name="T6" fmla="*/ 0 w 655"/>
                <a:gd name="T7" fmla="*/ 0 h 198"/>
                <a:gd name="T8" fmla="*/ 0 w 655"/>
                <a:gd name="T9" fmla="*/ 2147483647 h 198"/>
                <a:gd name="T10" fmla="*/ 0 w 655"/>
                <a:gd name="T11" fmla="*/ 2147483647 h 198"/>
                <a:gd name="T12" fmla="*/ 0 60000 65536"/>
                <a:gd name="T13" fmla="*/ 0 60000 65536"/>
                <a:gd name="T14" fmla="*/ 0 60000 65536"/>
                <a:gd name="T15" fmla="*/ 0 60000 65536"/>
                <a:gd name="T16" fmla="*/ 0 60000 65536"/>
                <a:gd name="T17" fmla="*/ 0 60000 65536"/>
                <a:gd name="T18" fmla="*/ 0 w 655"/>
                <a:gd name="T19" fmla="*/ 0 h 198"/>
                <a:gd name="T20" fmla="*/ 655 w 655"/>
                <a:gd name="T21" fmla="*/ 198 h 198"/>
              </a:gdLst>
              <a:ahLst/>
              <a:cxnLst>
                <a:cxn ang="T12">
                  <a:pos x="T0" y="T1"/>
                </a:cxn>
                <a:cxn ang="T13">
                  <a:pos x="T2" y="T3"/>
                </a:cxn>
                <a:cxn ang="T14">
                  <a:pos x="T4" y="T5"/>
                </a:cxn>
                <a:cxn ang="T15">
                  <a:pos x="T6" y="T7"/>
                </a:cxn>
                <a:cxn ang="T16">
                  <a:pos x="T8" y="T9"/>
                </a:cxn>
                <a:cxn ang="T17">
                  <a:pos x="T10" y="T11"/>
                </a:cxn>
              </a:cxnLst>
              <a:rect l="T18" t="T19" r="T20" b="T21"/>
              <a:pathLst>
                <a:path w="655" h="198">
                  <a:moveTo>
                    <a:pt x="0" y="198"/>
                  </a:moveTo>
                  <a:lnTo>
                    <a:pt x="655" y="198"/>
                  </a:lnTo>
                  <a:lnTo>
                    <a:pt x="655" y="0"/>
                  </a:lnTo>
                  <a:lnTo>
                    <a:pt x="0" y="0"/>
                  </a:lnTo>
                  <a:lnTo>
                    <a:pt x="0" y="198"/>
                  </a:lnTo>
                  <a:close/>
                </a:path>
              </a:pathLst>
            </a:custGeom>
            <a:noFill/>
            <a:ln w="19050" cap="rnd">
              <a:solidFill>
                <a:srgbClr val="000000"/>
              </a:solidFill>
              <a:prstDash val="solid"/>
              <a:round/>
              <a:headEnd/>
              <a:tailEnd/>
            </a:ln>
          </p:spPr>
          <p:txBody>
            <a:bodyPr/>
            <a:lstStyle/>
            <a:p>
              <a:endParaRPr lang="hu-HU"/>
            </a:p>
          </p:txBody>
        </p:sp>
        <p:sp>
          <p:nvSpPr>
            <p:cNvPr id="762898" name="Rectangle 21"/>
            <p:cNvSpPr>
              <a:spLocks noChangeArrowheads="1"/>
            </p:cNvSpPr>
            <p:nvPr/>
          </p:nvSpPr>
          <p:spPr bwMode="auto">
            <a:xfrm>
              <a:off x="1884363" y="2224088"/>
              <a:ext cx="546100" cy="136525"/>
            </a:xfrm>
            <a:prstGeom prst="rect">
              <a:avLst/>
            </a:prstGeom>
            <a:noFill/>
            <a:ln w="9525">
              <a:noFill/>
              <a:miter lim="800000"/>
              <a:headEnd/>
              <a:tailEnd/>
            </a:ln>
          </p:spPr>
          <p:txBody>
            <a:bodyPr wrap="none" lIns="0" tIns="0" rIns="0" bIns="0">
              <a:spAutoFit/>
            </a:bodyPr>
            <a:lstStyle/>
            <a:p>
              <a:pPr algn="ctr" eaLnBrk="0" hangingPunct="0">
                <a:spcBef>
                  <a:spcPct val="50000"/>
                </a:spcBef>
              </a:pPr>
              <a:r>
                <a:rPr lang="hu-HU" sz="900">
                  <a:solidFill>
                    <a:srgbClr val="000000"/>
                  </a:solidFill>
                </a:rPr>
                <a:t>THERMAL</a:t>
              </a:r>
              <a:endParaRPr lang="hu-HU"/>
            </a:p>
          </p:txBody>
        </p:sp>
        <p:sp>
          <p:nvSpPr>
            <p:cNvPr id="762899" name="Rectangle 22"/>
            <p:cNvSpPr>
              <a:spLocks noChangeArrowheads="1"/>
            </p:cNvSpPr>
            <p:nvPr/>
          </p:nvSpPr>
          <p:spPr bwMode="auto">
            <a:xfrm>
              <a:off x="1728788" y="2355850"/>
              <a:ext cx="889000" cy="136525"/>
            </a:xfrm>
            <a:prstGeom prst="rect">
              <a:avLst/>
            </a:prstGeom>
            <a:noFill/>
            <a:ln w="9525">
              <a:noFill/>
              <a:miter lim="800000"/>
              <a:headEnd/>
              <a:tailEnd/>
            </a:ln>
          </p:spPr>
          <p:txBody>
            <a:bodyPr wrap="none" lIns="0" tIns="0" rIns="0" bIns="0">
              <a:spAutoFit/>
            </a:bodyPr>
            <a:lstStyle/>
            <a:p>
              <a:pPr algn="ctr" eaLnBrk="0" hangingPunct="0">
                <a:spcBef>
                  <a:spcPct val="50000"/>
                </a:spcBef>
              </a:pPr>
              <a:r>
                <a:rPr lang="hu-HU" sz="900">
                  <a:solidFill>
                    <a:srgbClr val="000000"/>
                  </a:solidFill>
                </a:rPr>
                <a:t>MEASUREMENT</a:t>
              </a:r>
              <a:endParaRPr lang="hu-HU"/>
            </a:p>
          </p:txBody>
        </p:sp>
        <p:sp>
          <p:nvSpPr>
            <p:cNvPr id="762900" name="Freeform 23"/>
            <p:cNvSpPr>
              <a:spLocks/>
            </p:cNvSpPr>
            <p:nvPr/>
          </p:nvSpPr>
          <p:spPr bwMode="auto">
            <a:xfrm>
              <a:off x="2720975" y="2193925"/>
              <a:ext cx="1039813" cy="314325"/>
            </a:xfrm>
            <a:custGeom>
              <a:avLst/>
              <a:gdLst>
                <a:gd name="T0" fmla="*/ 0 w 655"/>
                <a:gd name="T1" fmla="*/ 2147483647 h 198"/>
                <a:gd name="T2" fmla="*/ 2147483647 w 655"/>
                <a:gd name="T3" fmla="*/ 2147483647 h 198"/>
                <a:gd name="T4" fmla="*/ 2147483647 w 655"/>
                <a:gd name="T5" fmla="*/ 0 h 198"/>
                <a:gd name="T6" fmla="*/ 0 w 655"/>
                <a:gd name="T7" fmla="*/ 0 h 198"/>
                <a:gd name="T8" fmla="*/ 0 w 655"/>
                <a:gd name="T9" fmla="*/ 2147483647 h 198"/>
                <a:gd name="T10" fmla="*/ 0 w 655"/>
                <a:gd name="T11" fmla="*/ 2147483647 h 198"/>
                <a:gd name="T12" fmla="*/ 0 60000 65536"/>
                <a:gd name="T13" fmla="*/ 0 60000 65536"/>
                <a:gd name="T14" fmla="*/ 0 60000 65536"/>
                <a:gd name="T15" fmla="*/ 0 60000 65536"/>
                <a:gd name="T16" fmla="*/ 0 60000 65536"/>
                <a:gd name="T17" fmla="*/ 0 60000 65536"/>
                <a:gd name="T18" fmla="*/ 0 w 655"/>
                <a:gd name="T19" fmla="*/ 0 h 198"/>
                <a:gd name="T20" fmla="*/ 655 w 655"/>
                <a:gd name="T21" fmla="*/ 198 h 198"/>
              </a:gdLst>
              <a:ahLst/>
              <a:cxnLst>
                <a:cxn ang="T12">
                  <a:pos x="T0" y="T1"/>
                </a:cxn>
                <a:cxn ang="T13">
                  <a:pos x="T2" y="T3"/>
                </a:cxn>
                <a:cxn ang="T14">
                  <a:pos x="T4" y="T5"/>
                </a:cxn>
                <a:cxn ang="T15">
                  <a:pos x="T6" y="T7"/>
                </a:cxn>
                <a:cxn ang="T16">
                  <a:pos x="T8" y="T9"/>
                </a:cxn>
                <a:cxn ang="T17">
                  <a:pos x="T10" y="T11"/>
                </a:cxn>
              </a:cxnLst>
              <a:rect l="T18" t="T19" r="T20" b="T21"/>
              <a:pathLst>
                <a:path w="655" h="198">
                  <a:moveTo>
                    <a:pt x="0" y="198"/>
                  </a:moveTo>
                  <a:lnTo>
                    <a:pt x="655" y="198"/>
                  </a:lnTo>
                  <a:lnTo>
                    <a:pt x="655" y="0"/>
                  </a:lnTo>
                  <a:lnTo>
                    <a:pt x="0" y="0"/>
                  </a:lnTo>
                  <a:lnTo>
                    <a:pt x="0" y="198"/>
                  </a:lnTo>
                  <a:close/>
                </a:path>
              </a:pathLst>
            </a:custGeom>
            <a:noFill/>
            <a:ln w="19050" cap="rnd">
              <a:solidFill>
                <a:srgbClr val="000000"/>
              </a:solidFill>
              <a:prstDash val="solid"/>
              <a:round/>
              <a:headEnd/>
              <a:tailEnd/>
            </a:ln>
          </p:spPr>
          <p:txBody>
            <a:bodyPr/>
            <a:lstStyle/>
            <a:p>
              <a:endParaRPr lang="hu-HU"/>
            </a:p>
          </p:txBody>
        </p:sp>
        <p:sp>
          <p:nvSpPr>
            <p:cNvPr id="762901" name="Rectangle 24"/>
            <p:cNvSpPr>
              <a:spLocks noChangeArrowheads="1"/>
            </p:cNvSpPr>
            <p:nvPr/>
          </p:nvSpPr>
          <p:spPr bwMode="auto">
            <a:xfrm>
              <a:off x="3011488" y="2224088"/>
              <a:ext cx="546100" cy="136525"/>
            </a:xfrm>
            <a:prstGeom prst="rect">
              <a:avLst/>
            </a:prstGeom>
            <a:noFill/>
            <a:ln w="9525">
              <a:noFill/>
              <a:miter lim="800000"/>
              <a:headEnd/>
              <a:tailEnd/>
            </a:ln>
          </p:spPr>
          <p:txBody>
            <a:bodyPr wrap="none" lIns="0" tIns="0" rIns="0" bIns="0">
              <a:spAutoFit/>
            </a:bodyPr>
            <a:lstStyle/>
            <a:p>
              <a:pPr algn="ctr" eaLnBrk="0" hangingPunct="0">
                <a:spcBef>
                  <a:spcPct val="50000"/>
                </a:spcBef>
              </a:pPr>
              <a:r>
                <a:rPr lang="hu-HU" sz="900">
                  <a:solidFill>
                    <a:srgbClr val="000000"/>
                  </a:solidFill>
                </a:rPr>
                <a:t>THERMAL</a:t>
              </a:r>
              <a:endParaRPr lang="hu-HU"/>
            </a:p>
          </p:txBody>
        </p:sp>
        <p:sp>
          <p:nvSpPr>
            <p:cNvPr id="762902" name="Rectangle 25"/>
            <p:cNvSpPr>
              <a:spLocks noChangeArrowheads="1"/>
            </p:cNvSpPr>
            <p:nvPr/>
          </p:nvSpPr>
          <p:spPr bwMode="auto">
            <a:xfrm>
              <a:off x="2874963" y="2355850"/>
              <a:ext cx="844550" cy="136525"/>
            </a:xfrm>
            <a:prstGeom prst="rect">
              <a:avLst/>
            </a:prstGeom>
            <a:noFill/>
            <a:ln w="9525">
              <a:noFill/>
              <a:miter lim="800000"/>
              <a:headEnd/>
              <a:tailEnd/>
            </a:ln>
          </p:spPr>
          <p:txBody>
            <a:bodyPr wrap="none" lIns="0" tIns="0" rIns="0" bIns="0">
              <a:spAutoFit/>
            </a:bodyPr>
            <a:lstStyle/>
            <a:p>
              <a:pPr algn="ctr" eaLnBrk="0" hangingPunct="0">
                <a:spcBef>
                  <a:spcPct val="50000"/>
                </a:spcBef>
              </a:pPr>
              <a:r>
                <a:rPr lang="hu-HU" sz="900">
                  <a:solidFill>
                    <a:srgbClr val="000000"/>
                  </a:solidFill>
                </a:rPr>
                <a:t>ENVIRONMENT</a:t>
              </a:r>
              <a:endParaRPr lang="hu-HU"/>
            </a:p>
          </p:txBody>
        </p:sp>
        <p:sp>
          <p:nvSpPr>
            <p:cNvPr id="762903" name="Freeform 26"/>
            <p:cNvSpPr>
              <a:spLocks/>
            </p:cNvSpPr>
            <p:nvPr/>
          </p:nvSpPr>
          <p:spPr bwMode="auto">
            <a:xfrm>
              <a:off x="3848100" y="2201863"/>
              <a:ext cx="1039813" cy="315912"/>
            </a:xfrm>
            <a:custGeom>
              <a:avLst/>
              <a:gdLst>
                <a:gd name="T0" fmla="*/ 0 w 655"/>
                <a:gd name="T1" fmla="*/ 2147483647 h 199"/>
                <a:gd name="T2" fmla="*/ 2147483647 w 655"/>
                <a:gd name="T3" fmla="*/ 2147483647 h 199"/>
                <a:gd name="T4" fmla="*/ 2147483647 w 655"/>
                <a:gd name="T5" fmla="*/ 0 h 199"/>
                <a:gd name="T6" fmla="*/ 0 w 655"/>
                <a:gd name="T7" fmla="*/ 0 h 199"/>
                <a:gd name="T8" fmla="*/ 0 w 655"/>
                <a:gd name="T9" fmla="*/ 2147483647 h 199"/>
                <a:gd name="T10" fmla="*/ 0 w 655"/>
                <a:gd name="T11" fmla="*/ 2147483647 h 199"/>
                <a:gd name="T12" fmla="*/ 0 60000 65536"/>
                <a:gd name="T13" fmla="*/ 0 60000 65536"/>
                <a:gd name="T14" fmla="*/ 0 60000 65536"/>
                <a:gd name="T15" fmla="*/ 0 60000 65536"/>
                <a:gd name="T16" fmla="*/ 0 60000 65536"/>
                <a:gd name="T17" fmla="*/ 0 60000 65536"/>
                <a:gd name="T18" fmla="*/ 0 w 655"/>
                <a:gd name="T19" fmla="*/ 0 h 199"/>
                <a:gd name="T20" fmla="*/ 655 w 655"/>
                <a:gd name="T21" fmla="*/ 199 h 199"/>
              </a:gdLst>
              <a:ahLst/>
              <a:cxnLst>
                <a:cxn ang="T12">
                  <a:pos x="T0" y="T1"/>
                </a:cxn>
                <a:cxn ang="T13">
                  <a:pos x="T2" y="T3"/>
                </a:cxn>
                <a:cxn ang="T14">
                  <a:pos x="T4" y="T5"/>
                </a:cxn>
                <a:cxn ang="T15">
                  <a:pos x="T6" y="T7"/>
                </a:cxn>
                <a:cxn ang="T16">
                  <a:pos x="T8" y="T9"/>
                </a:cxn>
                <a:cxn ang="T17">
                  <a:pos x="T10" y="T11"/>
                </a:cxn>
              </a:cxnLst>
              <a:rect l="T18" t="T19" r="T20" b="T21"/>
              <a:pathLst>
                <a:path w="655" h="199">
                  <a:moveTo>
                    <a:pt x="0" y="199"/>
                  </a:moveTo>
                  <a:lnTo>
                    <a:pt x="655" y="199"/>
                  </a:lnTo>
                  <a:lnTo>
                    <a:pt x="655" y="0"/>
                  </a:lnTo>
                  <a:lnTo>
                    <a:pt x="0" y="0"/>
                  </a:lnTo>
                  <a:lnTo>
                    <a:pt x="0" y="199"/>
                  </a:lnTo>
                  <a:close/>
                </a:path>
              </a:pathLst>
            </a:custGeom>
            <a:noFill/>
            <a:ln w="19050" cap="rnd">
              <a:solidFill>
                <a:srgbClr val="000000"/>
              </a:solidFill>
              <a:prstDash val="solid"/>
              <a:round/>
              <a:headEnd/>
              <a:tailEnd/>
            </a:ln>
          </p:spPr>
          <p:txBody>
            <a:bodyPr/>
            <a:lstStyle/>
            <a:p>
              <a:endParaRPr lang="hu-HU"/>
            </a:p>
          </p:txBody>
        </p:sp>
        <p:sp>
          <p:nvSpPr>
            <p:cNvPr id="762904" name="Rectangle 27"/>
            <p:cNvSpPr>
              <a:spLocks noChangeArrowheads="1"/>
            </p:cNvSpPr>
            <p:nvPr/>
          </p:nvSpPr>
          <p:spPr bwMode="auto">
            <a:xfrm>
              <a:off x="4051300" y="2238375"/>
              <a:ext cx="774700" cy="136525"/>
            </a:xfrm>
            <a:prstGeom prst="rect">
              <a:avLst/>
            </a:prstGeom>
            <a:noFill/>
            <a:ln w="9525">
              <a:noFill/>
              <a:miter lim="800000"/>
              <a:headEnd/>
              <a:tailEnd/>
            </a:ln>
          </p:spPr>
          <p:txBody>
            <a:bodyPr wrap="none" lIns="0" tIns="0" rIns="0" bIns="0">
              <a:spAutoFit/>
            </a:bodyPr>
            <a:lstStyle/>
            <a:p>
              <a:pPr algn="ctr" eaLnBrk="0" hangingPunct="0">
                <a:spcBef>
                  <a:spcPct val="50000"/>
                </a:spcBef>
              </a:pPr>
              <a:r>
                <a:rPr lang="hu-HU" sz="900">
                  <a:solidFill>
                    <a:srgbClr val="000000"/>
                  </a:solidFill>
                </a:rPr>
                <a:t>COMPONENT </a:t>
              </a:r>
              <a:endParaRPr lang="hu-HU"/>
            </a:p>
          </p:txBody>
        </p:sp>
        <p:sp>
          <p:nvSpPr>
            <p:cNvPr id="762905" name="Rectangle 28"/>
            <p:cNvSpPr>
              <a:spLocks noChangeArrowheads="1"/>
            </p:cNvSpPr>
            <p:nvPr/>
          </p:nvSpPr>
          <p:spPr bwMode="auto">
            <a:xfrm>
              <a:off x="4110038" y="2368550"/>
              <a:ext cx="622300" cy="136525"/>
            </a:xfrm>
            <a:prstGeom prst="rect">
              <a:avLst/>
            </a:prstGeom>
            <a:noFill/>
            <a:ln w="9525">
              <a:noFill/>
              <a:miter lim="800000"/>
              <a:headEnd/>
              <a:tailEnd/>
            </a:ln>
          </p:spPr>
          <p:txBody>
            <a:bodyPr wrap="none" lIns="0" tIns="0" rIns="0" bIns="0">
              <a:spAutoFit/>
            </a:bodyPr>
            <a:lstStyle/>
            <a:p>
              <a:pPr algn="ctr" eaLnBrk="0" hangingPunct="0">
                <a:spcBef>
                  <a:spcPct val="50000"/>
                </a:spcBef>
              </a:pPr>
              <a:r>
                <a:rPr lang="hu-HU" sz="900">
                  <a:solidFill>
                    <a:srgbClr val="000000"/>
                  </a:solidFill>
                </a:rPr>
                <a:t>MOUNTING</a:t>
              </a:r>
              <a:endParaRPr lang="hu-HU"/>
            </a:p>
          </p:txBody>
        </p:sp>
        <p:sp>
          <p:nvSpPr>
            <p:cNvPr id="762906" name="Freeform 29"/>
            <p:cNvSpPr>
              <a:spLocks/>
            </p:cNvSpPr>
            <p:nvPr/>
          </p:nvSpPr>
          <p:spPr bwMode="auto">
            <a:xfrm>
              <a:off x="4976813" y="2208213"/>
              <a:ext cx="1039812" cy="315912"/>
            </a:xfrm>
            <a:custGeom>
              <a:avLst/>
              <a:gdLst>
                <a:gd name="T0" fmla="*/ 0 w 655"/>
                <a:gd name="T1" fmla="*/ 2147483647 h 199"/>
                <a:gd name="T2" fmla="*/ 2147483647 w 655"/>
                <a:gd name="T3" fmla="*/ 2147483647 h 199"/>
                <a:gd name="T4" fmla="*/ 2147483647 w 655"/>
                <a:gd name="T5" fmla="*/ 0 h 199"/>
                <a:gd name="T6" fmla="*/ 0 w 655"/>
                <a:gd name="T7" fmla="*/ 0 h 199"/>
                <a:gd name="T8" fmla="*/ 0 w 655"/>
                <a:gd name="T9" fmla="*/ 2147483647 h 199"/>
                <a:gd name="T10" fmla="*/ 0 w 655"/>
                <a:gd name="T11" fmla="*/ 2147483647 h 199"/>
                <a:gd name="T12" fmla="*/ 0 60000 65536"/>
                <a:gd name="T13" fmla="*/ 0 60000 65536"/>
                <a:gd name="T14" fmla="*/ 0 60000 65536"/>
                <a:gd name="T15" fmla="*/ 0 60000 65536"/>
                <a:gd name="T16" fmla="*/ 0 60000 65536"/>
                <a:gd name="T17" fmla="*/ 0 60000 65536"/>
                <a:gd name="T18" fmla="*/ 0 w 655"/>
                <a:gd name="T19" fmla="*/ 0 h 199"/>
                <a:gd name="T20" fmla="*/ 655 w 655"/>
                <a:gd name="T21" fmla="*/ 199 h 199"/>
              </a:gdLst>
              <a:ahLst/>
              <a:cxnLst>
                <a:cxn ang="T12">
                  <a:pos x="T0" y="T1"/>
                </a:cxn>
                <a:cxn ang="T13">
                  <a:pos x="T2" y="T3"/>
                </a:cxn>
                <a:cxn ang="T14">
                  <a:pos x="T4" y="T5"/>
                </a:cxn>
                <a:cxn ang="T15">
                  <a:pos x="T6" y="T7"/>
                </a:cxn>
                <a:cxn ang="T16">
                  <a:pos x="T8" y="T9"/>
                </a:cxn>
                <a:cxn ang="T17">
                  <a:pos x="T10" y="T11"/>
                </a:cxn>
              </a:cxnLst>
              <a:rect l="T18" t="T19" r="T20" b="T21"/>
              <a:pathLst>
                <a:path w="655" h="199">
                  <a:moveTo>
                    <a:pt x="0" y="199"/>
                  </a:moveTo>
                  <a:lnTo>
                    <a:pt x="655" y="199"/>
                  </a:lnTo>
                  <a:lnTo>
                    <a:pt x="655" y="0"/>
                  </a:lnTo>
                  <a:lnTo>
                    <a:pt x="0" y="0"/>
                  </a:lnTo>
                  <a:lnTo>
                    <a:pt x="0" y="199"/>
                  </a:lnTo>
                  <a:close/>
                </a:path>
              </a:pathLst>
            </a:custGeom>
            <a:noFill/>
            <a:ln w="19050" cap="rnd">
              <a:solidFill>
                <a:srgbClr val="000000"/>
              </a:solidFill>
              <a:prstDash val="solid"/>
              <a:round/>
              <a:headEnd/>
              <a:tailEnd/>
            </a:ln>
          </p:spPr>
          <p:txBody>
            <a:bodyPr/>
            <a:lstStyle/>
            <a:p>
              <a:endParaRPr lang="hu-HU"/>
            </a:p>
          </p:txBody>
        </p:sp>
        <p:sp>
          <p:nvSpPr>
            <p:cNvPr id="762907" name="Rectangle 30"/>
            <p:cNvSpPr>
              <a:spLocks noChangeArrowheads="1"/>
            </p:cNvSpPr>
            <p:nvPr/>
          </p:nvSpPr>
          <p:spPr bwMode="auto">
            <a:xfrm>
              <a:off x="5176838" y="2238375"/>
              <a:ext cx="742950" cy="136525"/>
            </a:xfrm>
            <a:prstGeom prst="rect">
              <a:avLst/>
            </a:prstGeom>
            <a:noFill/>
            <a:ln w="9525">
              <a:noFill/>
              <a:miter lim="800000"/>
              <a:headEnd/>
              <a:tailEnd/>
            </a:ln>
          </p:spPr>
          <p:txBody>
            <a:bodyPr wrap="none" lIns="0" tIns="0" rIns="0" bIns="0">
              <a:spAutoFit/>
            </a:bodyPr>
            <a:lstStyle/>
            <a:p>
              <a:pPr algn="ctr" eaLnBrk="0" hangingPunct="0">
                <a:spcBef>
                  <a:spcPct val="50000"/>
                </a:spcBef>
              </a:pPr>
              <a:r>
                <a:rPr lang="hu-HU" sz="900">
                  <a:solidFill>
                    <a:srgbClr val="000000"/>
                  </a:solidFill>
                </a:rPr>
                <a:t>COMPONENT</a:t>
              </a:r>
              <a:endParaRPr lang="hu-HU"/>
            </a:p>
          </p:txBody>
        </p:sp>
        <p:sp>
          <p:nvSpPr>
            <p:cNvPr id="762908" name="Rectangle 31"/>
            <p:cNvSpPr>
              <a:spLocks noChangeArrowheads="1"/>
            </p:cNvSpPr>
            <p:nvPr/>
          </p:nvSpPr>
          <p:spPr bwMode="auto">
            <a:xfrm>
              <a:off x="5094288" y="2368550"/>
              <a:ext cx="920750" cy="136525"/>
            </a:xfrm>
            <a:prstGeom prst="rect">
              <a:avLst/>
            </a:prstGeom>
            <a:noFill/>
            <a:ln w="9525">
              <a:noFill/>
              <a:miter lim="800000"/>
              <a:headEnd/>
              <a:tailEnd/>
            </a:ln>
          </p:spPr>
          <p:txBody>
            <a:bodyPr wrap="none" lIns="0" tIns="0" rIns="0" bIns="0">
              <a:spAutoFit/>
            </a:bodyPr>
            <a:lstStyle/>
            <a:p>
              <a:pPr algn="ctr" eaLnBrk="0" hangingPunct="0">
                <a:spcBef>
                  <a:spcPct val="50000"/>
                </a:spcBef>
              </a:pPr>
              <a:r>
                <a:rPr lang="hu-HU" sz="900">
                  <a:solidFill>
                    <a:srgbClr val="000000"/>
                  </a:solidFill>
                </a:rPr>
                <a:t>CONSTRUCTION</a:t>
              </a:r>
              <a:endParaRPr lang="hu-HU"/>
            </a:p>
          </p:txBody>
        </p:sp>
        <p:sp>
          <p:nvSpPr>
            <p:cNvPr id="762909" name="Freeform 32"/>
            <p:cNvSpPr>
              <a:spLocks/>
            </p:cNvSpPr>
            <p:nvPr/>
          </p:nvSpPr>
          <p:spPr bwMode="auto">
            <a:xfrm>
              <a:off x="6103938" y="2208213"/>
              <a:ext cx="1039812" cy="315912"/>
            </a:xfrm>
            <a:custGeom>
              <a:avLst/>
              <a:gdLst>
                <a:gd name="T0" fmla="*/ 0 w 655"/>
                <a:gd name="T1" fmla="*/ 2147483647 h 199"/>
                <a:gd name="T2" fmla="*/ 2147483647 w 655"/>
                <a:gd name="T3" fmla="*/ 2147483647 h 199"/>
                <a:gd name="T4" fmla="*/ 2147483647 w 655"/>
                <a:gd name="T5" fmla="*/ 0 h 199"/>
                <a:gd name="T6" fmla="*/ 0 w 655"/>
                <a:gd name="T7" fmla="*/ 0 h 199"/>
                <a:gd name="T8" fmla="*/ 0 w 655"/>
                <a:gd name="T9" fmla="*/ 2147483647 h 199"/>
                <a:gd name="T10" fmla="*/ 0 w 655"/>
                <a:gd name="T11" fmla="*/ 2147483647 h 199"/>
                <a:gd name="T12" fmla="*/ 0 60000 65536"/>
                <a:gd name="T13" fmla="*/ 0 60000 65536"/>
                <a:gd name="T14" fmla="*/ 0 60000 65536"/>
                <a:gd name="T15" fmla="*/ 0 60000 65536"/>
                <a:gd name="T16" fmla="*/ 0 60000 65536"/>
                <a:gd name="T17" fmla="*/ 0 60000 65536"/>
                <a:gd name="T18" fmla="*/ 0 w 655"/>
                <a:gd name="T19" fmla="*/ 0 h 199"/>
                <a:gd name="T20" fmla="*/ 655 w 655"/>
                <a:gd name="T21" fmla="*/ 199 h 199"/>
              </a:gdLst>
              <a:ahLst/>
              <a:cxnLst>
                <a:cxn ang="T12">
                  <a:pos x="T0" y="T1"/>
                </a:cxn>
                <a:cxn ang="T13">
                  <a:pos x="T2" y="T3"/>
                </a:cxn>
                <a:cxn ang="T14">
                  <a:pos x="T4" y="T5"/>
                </a:cxn>
                <a:cxn ang="T15">
                  <a:pos x="T6" y="T7"/>
                </a:cxn>
                <a:cxn ang="T16">
                  <a:pos x="T8" y="T9"/>
                </a:cxn>
                <a:cxn ang="T17">
                  <a:pos x="T10" y="T11"/>
                </a:cxn>
              </a:cxnLst>
              <a:rect l="T18" t="T19" r="T20" b="T21"/>
              <a:pathLst>
                <a:path w="655" h="199">
                  <a:moveTo>
                    <a:pt x="0" y="199"/>
                  </a:moveTo>
                  <a:lnTo>
                    <a:pt x="655" y="199"/>
                  </a:lnTo>
                  <a:lnTo>
                    <a:pt x="655" y="0"/>
                  </a:lnTo>
                  <a:lnTo>
                    <a:pt x="0" y="0"/>
                  </a:lnTo>
                  <a:lnTo>
                    <a:pt x="0" y="199"/>
                  </a:lnTo>
                  <a:close/>
                </a:path>
              </a:pathLst>
            </a:custGeom>
            <a:noFill/>
            <a:ln w="19050" cap="rnd">
              <a:solidFill>
                <a:srgbClr val="000000"/>
              </a:solidFill>
              <a:prstDash val="solid"/>
              <a:round/>
              <a:headEnd/>
              <a:tailEnd/>
            </a:ln>
          </p:spPr>
          <p:txBody>
            <a:bodyPr/>
            <a:lstStyle/>
            <a:p>
              <a:endParaRPr lang="hu-HU"/>
            </a:p>
          </p:txBody>
        </p:sp>
        <p:sp>
          <p:nvSpPr>
            <p:cNvPr id="762910" name="Rectangle 33"/>
            <p:cNvSpPr>
              <a:spLocks noChangeArrowheads="1"/>
            </p:cNvSpPr>
            <p:nvPr/>
          </p:nvSpPr>
          <p:spPr bwMode="auto">
            <a:xfrm>
              <a:off x="6296025" y="2238375"/>
              <a:ext cx="755650" cy="136525"/>
            </a:xfrm>
            <a:prstGeom prst="rect">
              <a:avLst/>
            </a:prstGeom>
            <a:noFill/>
            <a:ln w="9525">
              <a:noFill/>
              <a:miter lim="800000"/>
              <a:headEnd/>
              <a:tailEnd/>
            </a:ln>
          </p:spPr>
          <p:txBody>
            <a:bodyPr wrap="none" lIns="0" tIns="0" rIns="0" bIns="0">
              <a:spAutoFit/>
            </a:bodyPr>
            <a:lstStyle/>
            <a:p>
              <a:pPr algn="ctr" eaLnBrk="0" hangingPunct="0">
                <a:spcBef>
                  <a:spcPct val="50000"/>
                </a:spcBef>
              </a:pPr>
              <a:r>
                <a:rPr lang="hu-HU" sz="900">
                  <a:solidFill>
                    <a:srgbClr val="000000"/>
                  </a:solidFill>
                </a:rPr>
                <a:t>APPLICATION</a:t>
              </a:r>
              <a:endParaRPr lang="hu-HU"/>
            </a:p>
          </p:txBody>
        </p:sp>
        <p:sp>
          <p:nvSpPr>
            <p:cNvPr id="762911" name="Rectangle 34"/>
            <p:cNvSpPr>
              <a:spLocks noChangeArrowheads="1"/>
            </p:cNvSpPr>
            <p:nvPr/>
          </p:nvSpPr>
          <p:spPr bwMode="auto">
            <a:xfrm>
              <a:off x="6327775" y="2368550"/>
              <a:ext cx="692150" cy="136525"/>
            </a:xfrm>
            <a:prstGeom prst="rect">
              <a:avLst/>
            </a:prstGeom>
            <a:noFill/>
            <a:ln w="9525">
              <a:noFill/>
              <a:miter lim="800000"/>
              <a:headEnd/>
              <a:tailEnd/>
            </a:ln>
          </p:spPr>
          <p:txBody>
            <a:bodyPr wrap="none" lIns="0" tIns="0" rIns="0" bIns="0">
              <a:spAutoFit/>
            </a:bodyPr>
            <a:lstStyle/>
            <a:p>
              <a:pPr algn="ctr" eaLnBrk="0" hangingPunct="0">
                <a:spcBef>
                  <a:spcPct val="50000"/>
                </a:spcBef>
              </a:pPr>
              <a:r>
                <a:rPr lang="hu-HU" sz="900">
                  <a:solidFill>
                    <a:srgbClr val="000000"/>
                  </a:solidFill>
                </a:rPr>
                <a:t>GUIDELINES</a:t>
              </a:r>
              <a:endParaRPr lang="hu-HU"/>
            </a:p>
          </p:txBody>
        </p:sp>
        <p:sp>
          <p:nvSpPr>
            <p:cNvPr id="762912" name="Line 35"/>
            <p:cNvSpPr>
              <a:spLocks noChangeShapeType="1"/>
            </p:cNvSpPr>
            <p:nvPr/>
          </p:nvSpPr>
          <p:spPr bwMode="auto">
            <a:xfrm flipV="1">
              <a:off x="6623050" y="1863725"/>
              <a:ext cx="0" cy="344488"/>
            </a:xfrm>
            <a:prstGeom prst="line">
              <a:avLst/>
            </a:prstGeom>
            <a:noFill/>
            <a:ln w="20638" cap="rnd">
              <a:solidFill>
                <a:srgbClr val="000000"/>
              </a:solidFill>
              <a:round/>
              <a:headEnd/>
              <a:tailEnd/>
            </a:ln>
          </p:spPr>
          <p:txBody>
            <a:bodyPr/>
            <a:lstStyle/>
            <a:p>
              <a:endParaRPr lang="hu-HU"/>
            </a:p>
          </p:txBody>
        </p:sp>
        <p:sp>
          <p:nvSpPr>
            <p:cNvPr id="762913" name="Rectangle 37"/>
            <p:cNvSpPr>
              <a:spLocks noChangeArrowheads="1"/>
            </p:cNvSpPr>
            <p:nvPr/>
          </p:nvSpPr>
          <p:spPr bwMode="auto">
            <a:xfrm>
              <a:off x="1766888" y="2689225"/>
              <a:ext cx="866775" cy="304800"/>
            </a:xfrm>
            <a:prstGeom prst="rect">
              <a:avLst/>
            </a:prstGeom>
            <a:solidFill>
              <a:srgbClr val="FFFF99"/>
            </a:solidFill>
            <a:ln w="19050" cap="rnd">
              <a:solidFill>
                <a:srgbClr val="000000"/>
              </a:solidFill>
              <a:round/>
              <a:headEnd/>
              <a:tailEnd/>
            </a:ln>
          </p:spPr>
          <p:txBody>
            <a:bodyPr/>
            <a:lstStyle/>
            <a:p>
              <a:pPr algn="ctr" eaLnBrk="0" hangingPunct="0">
                <a:spcBef>
                  <a:spcPct val="50000"/>
                </a:spcBef>
              </a:pPr>
              <a:endParaRPr lang="en-US"/>
            </a:p>
          </p:txBody>
        </p:sp>
        <p:sp>
          <p:nvSpPr>
            <p:cNvPr id="762914" name="Rectangle 38"/>
            <p:cNvSpPr>
              <a:spLocks noChangeArrowheads="1"/>
            </p:cNvSpPr>
            <p:nvPr/>
          </p:nvSpPr>
          <p:spPr bwMode="auto">
            <a:xfrm>
              <a:off x="1804988" y="2711450"/>
              <a:ext cx="781050" cy="273050"/>
            </a:xfrm>
            <a:prstGeom prst="rect">
              <a:avLst/>
            </a:prstGeom>
            <a:noFill/>
            <a:ln w="9525">
              <a:noFill/>
              <a:miter lim="800000"/>
              <a:headEnd/>
              <a:tailEnd/>
            </a:ln>
          </p:spPr>
          <p:txBody>
            <a:bodyPr lIns="0" tIns="0" rIns="0" bIns="0">
              <a:spAutoFit/>
            </a:bodyPr>
            <a:lstStyle/>
            <a:p>
              <a:pPr eaLnBrk="0" hangingPunct="0">
                <a:spcBef>
                  <a:spcPct val="50000"/>
                </a:spcBef>
              </a:pPr>
              <a:r>
                <a:rPr lang="hu-HU" sz="900">
                  <a:solidFill>
                    <a:srgbClr val="910026"/>
                  </a:solidFill>
                </a:rPr>
                <a:t>Electrical Test</a:t>
              </a:r>
              <a:r>
                <a:rPr lang="en-US" sz="900">
                  <a:solidFill>
                    <a:srgbClr val="910026"/>
                  </a:solidFill>
                </a:rPr>
                <a:t> Method</a:t>
              </a:r>
              <a:endParaRPr lang="hu-HU">
                <a:solidFill>
                  <a:srgbClr val="910026"/>
                </a:solidFill>
              </a:endParaRPr>
            </a:p>
          </p:txBody>
        </p:sp>
        <p:sp>
          <p:nvSpPr>
            <p:cNvPr id="762915" name="Rectangle 40"/>
            <p:cNvSpPr>
              <a:spLocks noChangeArrowheads="1"/>
            </p:cNvSpPr>
            <p:nvPr/>
          </p:nvSpPr>
          <p:spPr bwMode="auto">
            <a:xfrm>
              <a:off x="1766888" y="3184525"/>
              <a:ext cx="866775" cy="833438"/>
            </a:xfrm>
            <a:prstGeom prst="rect">
              <a:avLst/>
            </a:prstGeom>
            <a:solidFill>
              <a:srgbClr val="FFFFFF"/>
            </a:solidFill>
            <a:ln w="9525">
              <a:noFill/>
              <a:miter lim="800000"/>
              <a:headEnd/>
              <a:tailEnd/>
            </a:ln>
          </p:spPr>
          <p:txBody>
            <a:bodyPr/>
            <a:lstStyle/>
            <a:p>
              <a:pPr algn="ctr" eaLnBrk="0" hangingPunct="0">
                <a:spcBef>
                  <a:spcPct val="50000"/>
                </a:spcBef>
              </a:pPr>
              <a:endParaRPr lang="en-US"/>
            </a:p>
          </p:txBody>
        </p:sp>
        <p:sp>
          <p:nvSpPr>
            <p:cNvPr id="762916" name="Rectangle 41"/>
            <p:cNvSpPr>
              <a:spLocks noChangeArrowheads="1"/>
            </p:cNvSpPr>
            <p:nvPr/>
          </p:nvSpPr>
          <p:spPr bwMode="auto">
            <a:xfrm>
              <a:off x="1766888" y="3089275"/>
              <a:ext cx="866775" cy="731838"/>
            </a:xfrm>
            <a:prstGeom prst="rect">
              <a:avLst/>
            </a:prstGeom>
            <a:noFill/>
            <a:ln w="19050" cap="rnd">
              <a:solidFill>
                <a:srgbClr val="000000"/>
              </a:solidFill>
              <a:round/>
              <a:headEnd/>
              <a:tailEnd/>
            </a:ln>
          </p:spPr>
          <p:txBody>
            <a:bodyPr/>
            <a:lstStyle/>
            <a:p>
              <a:pPr algn="ctr" eaLnBrk="0" hangingPunct="0">
                <a:spcBef>
                  <a:spcPct val="50000"/>
                </a:spcBef>
              </a:pPr>
              <a:endParaRPr lang="en-US"/>
            </a:p>
          </p:txBody>
        </p:sp>
        <p:sp>
          <p:nvSpPr>
            <p:cNvPr id="762917" name="Rectangle 42"/>
            <p:cNvSpPr>
              <a:spLocks noChangeArrowheads="1"/>
            </p:cNvSpPr>
            <p:nvPr/>
          </p:nvSpPr>
          <p:spPr bwMode="auto">
            <a:xfrm>
              <a:off x="1811338" y="3081338"/>
              <a:ext cx="781050" cy="682625"/>
            </a:xfrm>
            <a:prstGeom prst="rect">
              <a:avLst/>
            </a:prstGeom>
            <a:noFill/>
            <a:ln w="9525">
              <a:noFill/>
              <a:miter lim="800000"/>
              <a:headEnd/>
              <a:tailEnd/>
            </a:ln>
          </p:spPr>
          <p:txBody>
            <a:bodyPr lIns="0" tIns="0" rIns="0" bIns="0">
              <a:spAutoFit/>
            </a:bodyPr>
            <a:lstStyle/>
            <a:p>
              <a:pPr eaLnBrk="0" hangingPunct="0">
                <a:spcBef>
                  <a:spcPct val="50000"/>
                </a:spcBef>
              </a:pPr>
              <a:r>
                <a:rPr lang="hu-HU" sz="900">
                  <a:solidFill>
                    <a:srgbClr val="000000"/>
                  </a:solidFill>
                </a:rPr>
                <a:t>Guideline for</a:t>
              </a:r>
              <a:r>
                <a:rPr lang="en-US" sz="900">
                  <a:solidFill>
                    <a:srgbClr val="000000"/>
                  </a:solidFill>
                </a:rPr>
                <a:t> </a:t>
              </a:r>
              <a:r>
                <a:rPr lang="hu-HU" sz="900">
                  <a:solidFill>
                    <a:srgbClr val="000000"/>
                  </a:solidFill>
                </a:rPr>
                <a:t>Estimation Measurements</a:t>
              </a:r>
              <a:r>
                <a:rPr lang="en-US" sz="900">
                  <a:solidFill>
                    <a:srgbClr val="000000"/>
                  </a:solidFill>
                </a:rPr>
                <a:t> (as proposed by NIST)</a:t>
              </a:r>
              <a:endParaRPr lang="hu-HU" sz="900">
                <a:solidFill>
                  <a:srgbClr val="000000"/>
                </a:solidFill>
              </a:endParaRPr>
            </a:p>
          </p:txBody>
        </p:sp>
        <p:sp>
          <p:nvSpPr>
            <p:cNvPr id="762918" name="Rectangle 44"/>
            <p:cNvSpPr>
              <a:spLocks noChangeArrowheads="1"/>
            </p:cNvSpPr>
            <p:nvPr/>
          </p:nvSpPr>
          <p:spPr bwMode="auto">
            <a:xfrm>
              <a:off x="2249488" y="3470275"/>
              <a:ext cx="31750" cy="136525"/>
            </a:xfrm>
            <a:prstGeom prst="rect">
              <a:avLst/>
            </a:prstGeom>
            <a:noFill/>
            <a:ln w="9525">
              <a:noFill/>
              <a:miter lim="800000"/>
              <a:headEnd/>
              <a:tailEnd/>
            </a:ln>
          </p:spPr>
          <p:txBody>
            <a:bodyPr wrap="none" lIns="0" tIns="0" rIns="0" bIns="0">
              <a:spAutoFit/>
            </a:bodyPr>
            <a:lstStyle/>
            <a:p>
              <a:pPr algn="ctr" eaLnBrk="0" hangingPunct="0">
                <a:spcBef>
                  <a:spcPct val="50000"/>
                </a:spcBef>
              </a:pPr>
              <a:r>
                <a:rPr lang="hu-HU" sz="900">
                  <a:solidFill>
                    <a:srgbClr val="000000"/>
                  </a:solidFill>
                </a:rPr>
                <a:t> </a:t>
              </a:r>
              <a:endParaRPr lang="hu-HU"/>
            </a:p>
          </p:txBody>
        </p:sp>
        <p:sp>
          <p:nvSpPr>
            <p:cNvPr id="762919" name="Freeform 50"/>
            <p:cNvSpPr>
              <a:spLocks/>
            </p:cNvSpPr>
            <p:nvPr/>
          </p:nvSpPr>
          <p:spPr bwMode="auto">
            <a:xfrm>
              <a:off x="1681163" y="2508250"/>
              <a:ext cx="85725" cy="1833563"/>
            </a:xfrm>
            <a:custGeom>
              <a:avLst/>
              <a:gdLst>
                <a:gd name="T0" fmla="*/ 0 w 54"/>
                <a:gd name="T1" fmla="*/ 0 h 1155"/>
                <a:gd name="T2" fmla="*/ 0 w 54"/>
                <a:gd name="T3" fmla="*/ 2147483647 h 1155"/>
                <a:gd name="T4" fmla="*/ 2147483647 w 54"/>
                <a:gd name="T5" fmla="*/ 2147483647 h 1155"/>
                <a:gd name="T6" fmla="*/ 0 60000 65536"/>
                <a:gd name="T7" fmla="*/ 0 60000 65536"/>
                <a:gd name="T8" fmla="*/ 0 60000 65536"/>
                <a:gd name="T9" fmla="*/ 0 w 54"/>
                <a:gd name="T10" fmla="*/ 0 h 1155"/>
                <a:gd name="T11" fmla="*/ 54 w 54"/>
                <a:gd name="T12" fmla="*/ 1155 h 1155"/>
              </a:gdLst>
              <a:ahLst/>
              <a:cxnLst>
                <a:cxn ang="T6">
                  <a:pos x="T0" y="T1"/>
                </a:cxn>
                <a:cxn ang="T7">
                  <a:pos x="T2" y="T3"/>
                </a:cxn>
                <a:cxn ang="T8">
                  <a:pos x="T4" y="T5"/>
                </a:cxn>
              </a:cxnLst>
              <a:rect l="T9" t="T10" r="T11" b="T12"/>
              <a:pathLst>
                <a:path w="54" h="1155">
                  <a:moveTo>
                    <a:pt x="0" y="0"/>
                  </a:moveTo>
                  <a:lnTo>
                    <a:pt x="0" y="1155"/>
                  </a:lnTo>
                  <a:lnTo>
                    <a:pt x="54" y="1155"/>
                  </a:lnTo>
                </a:path>
              </a:pathLst>
            </a:custGeom>
            <a:noFill/>
            <a:ln w="19050" cap="rnd">
              <a:solidFill>
                <a:srgbClr val="000000"/>
              </a:solidFill>
              <a:prstDash val="solid"/>
              <a:round/>
              <a:headEnd/>
              <a:tailEnd/>
            </a:ln>
          </p:spPr>
          <p:txBody>
            <a:bodyPr/>
            <a:lstStyle/>
            <a:p>
              <a:endParaRPr lang="hu-HU"/>
            </a:p>
          </p:txBody>
        </p:sp>
        <p:sp>
          <p:nvSpPr>
            <p:cNvPr id="762920" name="Line 51"/>
            <p:cNvSpPr>
              <a:spLocks noChangeShapeType="1"/>
            </p:cNvSpPr>
            <p:nvPr/>
          </p:nvSpPr>
          <p:spPr bwMode="auto">
            <a:xfrm>
              <a:off x="1681163" y="2854325"/>
              <a:ext cx="85725" cy="0"/>
            </a:xfrm>
            <a:prstGeom prst="line">
              <a:avLst/>
            </a:prstGeom>
            <a:noFill/>
            <a:ln w="19050" cap="rnd">
              <a:solidFill>
                <a:srgbClr val="000000"/>
              </a:solidFill>
              <a:round/>
              <a:headEnd/>
              <a:tailEnd/>
            </a:ln>
          </p:spPr>
          <p:txBody>
            <a:bodyPr/>
            <a:lstStyle/>
            <a:p>
              <a:endParaRPr lang="hu-HU"/>
            </a:p>
          </p:txBody>
        </p:sp>
        <p:sp>
          <p:nvSpPr>
            <p:cNvPr id="163" name="Rectangle 53"/>
            <p:cNvSpPr>
              <a:spLocks noChangeArrowheads="1"/>
            </p:cNvSpPr>
            <p:nvPr/>
          </p:nvSpPr>
          <p:spPr bwMode="auto">
            <a:xfrm>
              <a:off x="2894012" y="2703513"/>
              <a:ext cx="868363" cy="300037"/>
            </a:xfrm>
            <a:prstGeom prst="rect">
              <a:avLst/>
            </a:prstGeom>
            <a:solidFill>
              <a:schemeClr val="accent6">
                <a:lumMod val="40000"/>
                <a:lumOff val="60000"/>
                <a:alpha val="40000"/>
              </a:schemeClr>
            </a:solidFill>
            <a:ln w="20638" cap="rnd">
              <a:solidFill>
                <a:srgbClr val="000000"/>
              </a:solidFill>
              <a:round/>
              <a:headEnd/>
              <a:tailEnd/>
            </a:ln>
          </p:spPr>
          <p:txBody>
            <a:bodyPr/>
            <a:lstStyle/>
            <a:p>
              <a:pPr algn="ctr" eaLnBrk="0" hangingPunct="0">
                <a:spcBef>
                  <a:spcPct val="50000"/>
                </a:spcBef>
                <a:defRPr/>
              </a:pPr>
              <a:endParaRPr lang="en-US">
                <a:latin typeface="Arial" pitchFamily="34" charset="0"/>
                <a:cs typeface="+mn-cs"/>
              </a:endParaRPr>
            </a:p>
          </p:txBody>
        </p:sp>
        <p:sp>
          <p:nvSpPr>
            <p:cNvPr id="762922" name="Rectangle 57"/>
            <p:cNvSpPr>
              <a:spLocks noChangeArrowheads="1"/>
            </p:cNvSpPr>
            <p:nvPr/>
          </p:nvSpPr>
          <p:spPr bwMode="auto">
            <a:xfrm>
              <a:off x="2894013" y="3136900"/>
              <a:ext cx="868362" cy="317500"/>
            </a:xfrm>
            <a:prstGeom prst="rect">
              <a:avLst/>
            </a:prstGeom>
            <a:noFill/>
            <a:ln w="20638" cap="rnd">
              <a:solidFill>
                <a:srgbClr val="000000"/>
              </a:solidFill>
              <a:round/>
              <a:headEnd/>
              <a:tailEnd/>
            </a:ln>
          </p:spPr>
          <p:txBody>
            <a:bodyPr/>
            <a:lstStyle/>
            <a:p>
              <a:pPr algn="ctr" eaLnBrk="0" hangingPunct="0">
                <a:spcBef>
                  <a:spcPct val="50000"/>
                </a:spcBef>
              </a:pPr>
              <a:endParaRPr lang="en-US"/>
            </a:p>
          </p:txBody>
        </p:sp>
        <p:sp>
          <p:nvSpPr>
            <p:cNvPr id="762923" name="Freeform 60"/>
            <p:cNvSpPr>
              <a:spLocks/>
            </p:cNvSpPr>
            <p:nvPr/>
          </p:nvSpPr>
          <p:spPr bwMode="auto">
            <a:xfrm>
              <a:off x="2808288" y="2524125"/>
              <a:ext cx="85725" cy="746125"/>
            </a:xfrm>
            <a:custGeom>
              <a:avLst/>
              <a:gdLst>
                <a:gd name="T0" fmla="*/ 0 w 54"/>
                <a:gd name="T1" fmla="*/ 0 h 530"/>
                <a:gd name="T2" fmla="*/ 0 w 54"/>
                <a:gd name="T3" fmla="*/ 2147483647 h 530"/>
                <a:gd name="T4" fmla="*/ 2147483647 w 54"/>
                <a:gd name="T5" fmla="*/ 2147483647 h 530"/>
                <a:gd name="T6" fmla="*/ 0 60000 65536"/>
                <a:gd name="T7" fmla="*/ 0 60000 65536"/>
                <a:gd name="T8" fmla="*/ 0 60000 65536"/>
                <a:gd name="T9" fmla="*/ 0 w 54"/>
                <a:gd name="T10" fmla="*/ 0 h 530"/>
                <a:gd name="T11" fmla="*/ 54 w 54"/>
                <a:gd name="T12" fmla="*/ 530 h 530"/>
              </a:gdLst>
              <a:ahLst/>
              <a:cxnLst>
                <a:cxn ang="T6">
                  <a:pos x="T0" y="T1"/>
                </a:cxn>
                <a:cxn ang="T7">
                  <a:pos x="T2" y="T3"/>
                </a:cxn>
                <a:cxn ang="T8">
                  <a:pos x="T4" y="T5"/>
                </a:cxn>
              </a:cxnLst>
              <a:rect l="T9" t="T10" r="T11" b="T12"/>
              <a:pathLst>
                <a:path w="54" h="530">
                  <a:moveTo>
                    <a:pt x="0" y="0"/>
                  </a:moveTo>
                  <a:lnTo>
                    <a:pt x="0" y="530"/>
                  </a:lnTo>
                  <a:lnTo>
                    <a:pt x="54" y="530"/>
                  </a:lnTo>
                </a:path>
              </a:pathLst>
            </a:custGeom>
            <a:noFill/>
            <a:ln w="20638" cap="rnd">
              <a:solidFill>
                <a:srgbClr val="000000"/>
              </a:solidFill>
              <a:prstDash val="solid"/>
              <a:round/>
              <a:headEnd/>
              <a:tailEnd/>
            </a:ln>
          </p:spPr>
          <p:txBody>
            <a:bodyPr/>
            <a:lstStyle/>
            <a:p>
              <a:endParaRPr lang="hu-HU"/>
            </a:p>
          </p:txBody>
        </p:sp>
        <p:sp>
          <p:nvSpPr>
            <p:cNvPr id="762924" name="Line 61"/>
            <p:cNvSpPr>
              <a:spLocks noChangeShapeType="1"/>
            </p:cNvSpPr>
            <p:nvPr/>
          </p:nvSpPr>
          <p:spPr bwMode="auto">
            <a:xfrm>
              <a:off x="2808288" y="2854325"/>
              <a:ext cx="85725" cy="0"/>
            </a:xfrm>
            <a:prstGeom prst="line">
              <a:avLst/>
            </a:prstGeom>
            <a:noFill/>
            <a:ln w="20638" cap="rnd">
              <a:solidFill>
                <a:srgbClr val="000000"/>
              </a:solidFill>
              <a:round/>
              <a:headEnd/>
              <a:tailEnd/>
            </a:ln>
          </p:spPr>
          <p:txBody>
            <a:bodyPr/>
            <a:lstStyle/>
            <a:p>
              <a:endParaRPr lang="hu-HU"/>
            </a:p>
          </p:txBody>
        </p:sp>
        <p:sp>
          <p:nvSpPr>
            <p:cNvPr id="762925" name="Rectangle 62"/>
            <p:cNvSpPr>
              <a:spLocks noChangeArrowheads="1"/>
            </p:cNvSpPr>
            <p:nvPr/>
          </p:nvSpPr>
          <p:spPr bwMode="auto">
            <a:xfrm>
              <a:off x="2894013" y="3679825"/>
              <a:ext cx="868362" cy="414338"/>
            </a:xfrm>
            <a:prstGeom prst="rect">
              <a:avLst/>
            </a:prstGeom>
            <a:solidFill>
              <a:srgbClr val="FFFFFF"/>
            </a:solidFill>
            <a:ln w="9525">
              <a:noFill/>
              <a:miter lim="800000"/>
              <a:headEnd/>
              <a:tailEnd/>
            </a:ln>
          </p:spPr>
          <p:txBody>
            <a:bodyPr/>
            <a:lstStyle/>
            <a:p>
              <a:pPr algn="ctr" eaLnBrk="0" hangingPunct="0">
                <a:spcBef>
                  <a:spcPct val="50000"/>
                </a:spcBef>
              </a:pPr>
              <a:endParaRPr lang="en-US"/>
            </a:p>
          </p:txBody>
        </p:sp>
        <p:sp>
          <p:nvSpPr>
            <p:cNvPr id="762926" name="Rectangle 63"/>
            <p:cNvSpPr>
              <a:spLocks noChangeArrowheads="1"/>
            </p:cNvSpPr>
            <p:nvPr/>
          </p:nvSpPr>
          <p:spPr bwMode="auto">
            <a:xfrm>
              <a:off x="2894013" y="3571875"/>
              <a:ext cx="868362" cy="312738"/>
            </a:xfrm>
            <a:prstGeom prst="rect">
              <a:avLst/>
            </a:prstGeom>
            <a:noFill/>
            <a:ln w="19050" cap="rnd">
              <a:solidFill>
                <a:srgbClr val="808080"/>
              </a:solidFill>
              <a:round/>
              <a:headEnd/>
              <a:tailEnd/>
            </a:ln>
          </p:spPr>
          <p:txBody>
            <a:bodyPr/>
            <a:lstStyle/>
            <a:p>
              <a:pPr algn="ctr" eaLnBrk="0" hangingPunct="0">
                <a:spcBef>
                  <a:spcPct val="50000"/>
                </a:spcBef>
              </a:pPr>
              <a:endParaRPr lang="en-US"/>
            </a:p>
          </p:txBody>
        </p:sp>
        <p:sp>
          <p:nvSpPr>
            <p:cNvPr id="762927" name="Line 65"/>
            <p:cNvSpPr>
              <a:spLocks noChangeShapeType="1"/>
            </p:cNvSpPr>
            <p:nvPr/>
          </p:nvSpPr>
          <p:spPr bwMode="auto">
            <a:xfrm>
              <a:off x="2808288" y="3276600"/>
              <a:ext cx="0" cy="422275"/>
            </a:xfrm>
            <a:prstGeom prst="line">
              <a:avLst/>
            </a:prstGeom>
            <a:noFill/>
            <a:ln w="19050" cap="rnd">
              <a:solidFill>
                <a:srgbClr val="808080"/>
              </a:solidFill>
              <a:round/>
              <a:headEnd/>
              <a:tailEnd/>
            </a:ln>
          </p:spPr>
          <p:txBody>
            <a:bodyPr/>
            <a:lstStyle/>
            <a:p>
              <a:endParaRPr lang="hu-HU"/>
            </a:p>
          </p:txBody>
        </p:sp>
        <p:sp>
          <p:nvSpPr>
            <p:cNvPr id="762928" name="Line 66"/>
            <p:cNvSpPr>
              <a:spLocks noChangeShapeType="1"/>
            </p:cNvSpPr>
            <p:nvPr/>
          </p:nvSpPr>
          <p:spPr bwMode="auto">
            <a:xfrm flipH="1">
              <a:off x="2808288" y="3711575"/>
              <a:ext cx="85725" cy="0"/>
            </a:xfrm>
            <a:prstGeom prst="line">
              <a:avLst/>
            </a:prstGeom>
            <a:noFill/>
            <a:ln w="19050" cap="rnd">
              <a:solidFill>
                <a:srgbClr val="808080"/>
              </a:solidFill>
              <a:round/>
              <a:headEnd/>
              <a:tailEnd/>
            </a:ln>
          </p:spPr>
          <p:txBody>
            <a:bodyPr/>
            <a:lstStyle/>
            <a:p>
              <a:endParaRPr lang="hu-HU"/>
            </a:p>
          </p:txBody>
        </p:sp>
        <p:sp>
          <p:nvSpPr>
            <p:cNvPr id="762929" name="Rectangle 67"/>
            <p:cNvSpPr>
              <a:spLocks noChangeArrowheads="1"/>
            </p:cNvSpPr>
            <p:nvPr/>
          </p:nvSpPr>
          <p:spPr bwMode="auto">
            <a:xfrm>
              <a:off x="6276975" y="2719388"/>
              <a:ext cx="866775" cy="412750"/>
            </a:xfrm>
            <a:prstGeom prst="rect">
              <a:avLst/>
            </a:prstGeom>
            <a:solidFill>
              <a:srgbClr val="FFFFFF"/>
            </a:solidFill>
            <a:ln w="9525">
              <a:noFill/>
              <a:miter lim="800000"/>
              <a:headEnd/>
              <a:tailEnd/>
            </a:ln>
          </p:spPr>
          <p:txBody>
            <a:bodyPr/>
            <a:lstStyle/>
            <a:p>
              <a:pPr algn="ctr" eaLnBrk="0" hangingPunct="0">
                <a:spcBef>
                  <a:spcPct val="50000"/>
                </a:spcBef>
              </a:pPr>
              <a:endParaRPr lang="en-US"/>
            </a:p>
          </p:txBody>
        </p:sp>
        <p:sp>
          <p:nvSpPr>
            <p:cNvPr id="762930" name="Rectangle 68"/>
            <p:cNvSpPr>
              <a:spLocks noChangeArrowheads="1"/>
            </p:cNvSpPr>
            <p:nvPr/>
          </p:nvSpPr>
          <p:spPr bwMode="auto">
            <a:xfrm>
              <a:off x="6276975" y="2719388"/>
              <a:ext cx="866775" cy="412750"/>
            </a:xfrm>
            <a:prstGeom prst="rect">
              <a:avLst/>
            </a:prstGeom>
            <a:solidFill>
              <a:srgbClr val="FFFF99"/>
            </a:solidFill>
            <a:ln w="19050" cap="rnd">
              <a:solidFill>
                <a:srgbClr val="000000"/>
              </a:solidFill>
              <a:round/>
              <a:headEnd/>
              <a:tailEnd/>
            </a:ln>
          </p:spPr>
          <p:txBody>
            <a:bodyPr/>
            <a:lstStyle/>
            <a:p>
              <a:pPr algn="ctr" eaLnBrk="0" hangingPunct="0">
                <a:spcBef>
                  <a:spcPct val="50000"/>
                </a:spcBef>
              </a:pPr>
              <a:endParaRPr lang="en-US"/>
            </a:p>
          </p:txBody>
        </p:sp>
        <p:sp>
          <p:nvSpPr>
            <p:cNvPr id="762931" name="Rectangle 74"/>
            <p:cNvSpPr>
              <a:spLocks noChangeArrowheads="1"/>
            </p:cNvSpPr>
            <p:nvPr/>
          </p:nvSpPr>
          <p:spPr bwMode="auto">
            <a:xfrm>
              <a:off x="6276975" y="3214688"/>
              <a:ext cx="866775" cy="714375"/>
            </a:xfrm>
            <a:prstGeom prst="rect">
              <a:avLst/>
            </a:prstGeom>
            <a:solidFill>
              <a:srgbClr val="FFFFFF"/>
            </a:solidFill>
            <a:ln w="9525">
              <a:noFill/>
              <a:miter lim="800000"/>
              <a:headEnd/>
              <a:tailEnd/>
            </a:ln>
          </p:spPr>
          <p:txBody>
            <a:bodyPr/>
            <a:lstStyle/>
            <a:p>
              <a:pPr algn="ctr" eaLnBrk="0" hangingPunct="0">
                <a:spcBef>
                  <a:spcPct val="50000"/>
                </a:spcBef>
              </a:pPr>
              <a:endParaRPr lang="en-US"/>
            </a:p>
          </p:txBody>
        </p:sp>
        <p:sp>
          <p:nvSpPr>
            <p:cNvPr id="762932" name="Rectangle 75"/>
            <p:cNvSpPr>
              <a:spLocks noChangeArrowheads="1"/>
            </p:cNvSpPr>
            <p:nvPr/>
          </p:nvSpPr>
          <p:spPr bwMode="auto">
            <a:xfrm>
              <a:off x="6276975" y="3214688"/>
              <a:ext cx="866775" cy="714375"/>
            </a:xfrm>
            <a:prstGeom prst="rect">
              <a:avLst/>
            </a:prstGeom>
            <a:noFill/>
            <a:ln w="19050" cap="rnd">
              <a:solidFill>
                <a:srgbClr val="000000"/>
              </a:solidFill>
              <a:round/>
              <a:headEnd/>
              <a:tailEnd/>
            </a:ln>
          </p:spPr>
          <p:txBody>
            <a:bodyPr/>
            <a:lstStyle/>
            <a:p>
              <a:pPr algn="ctr" eaLnBrk="0" hangingPunct="0">
                <a:spcBef>
                  <a:spcPct val="50000"/>
                </a:spcBef>
              </a:pPr>
              <a:endParaRPr lang="en-US"/>
            </a:p>
          </p:txBody>
        </p:sp>
        <p:sp>
          <p:nvSpPr>
            <p:cNvPr id="762933" name="Rectangle 76"/>
            <p:cNvSpPr>
              <a:spLocks noChangeArrowheads="1"/>
            </p:cNvSpPr>
            <p:nvPr/>
          </p:nvSpPr>
          <p:spPr bwMode="auto">
            <a:xfrm>
              <a:off x="6302375" y="3224213"/>
              <a:ext cx="723900" cy="682625"/>
            </a:xfrm>
            <a:prstGeom prst="rect">
              <a:avLst/>
            </a:prstGeom>
            <a:noFill/>
            <a:ln w="9525">
              <a:noFill/>
              <a:miter lim="800000"/>
              <a:headEnd/>
              <a:tailEnd/>
            </a:ln>
          </p:spPr>
          <p:txBody>
            <a:bodyPr lIns="0" tIns="0" rIns="0" bIns="0">
              <a:spAutoFit/>
            </a:bodyPr>
            <a:lstStyle/>
            <a:p>
              <a:pPr eaLnBrk="0" hangingPunct="0">
                <a:spcBef>
                  <a:spcPct val="50000"/>
                </a:spcBef>
              </a:pPr>
              <a:r>
                <a:rPr lang="en-US" sz="900">
                  <a:solidFill>
                    <a:srgbClr val="000000"/>
                  </a:solidFill>
                </a:rPr>
                <a:t>Additional thermal guidelines for IESNA LM80 tests</a:t>
              </a:r>
              <a:r>
                <a:rPr lang="hu-HU" sz="900">
                  <a:solidFill>
                    <a:srgbClr val="000000"/>
                  </a:solidFill>
                </a:rPr>
                <a:t> </a:t>
              </a:r>
              <a:endParaRPr lang="hu-HU"/>
            </a:p>
          </p:txBody>
        </p:sp>
        <p:sp>
          <p:nvSpPr>
            <p:cNvPr id="762934" name="Freeform 83"/>
            <p:cNvSpPr>
              <a:spLocks/>
            </p:cNvSpPr>
            <p:nvPr/>
          </p:nvSpPr>
          <p:spPr bwMode="auto">
            <a:xfrm>
              <a:off x="6189663" y="2540000"/>
              <a:ext cx="87312" cy="839788"/>
            </a:xfrm>
            <a:custGeom>
              <a:avLst/>
              <a:gdLst>
                <a:gd name="T0" fmla="*/ 0 w 55"/>
                <a:gd name="T1" fmla="*/ 0 h 529"/>
                <a:gd name="T2" fmla="*/ 0 w 55"/>
                <a:gd name="T3" fmla="*/ 2147483647 h 529"/>
                <a:gd name="T4" fmla="*/ 2147483647 w 55"/>
                <a:gd name="T5" fmla="*/ 2147483647 h 529"/>
                <a:gd name="T6" fmla="*/ 0 60000 65536"/>
                <a:gd name="T7" fmla="*/ 0 60000 65536"/>
                <a:gd name="T8" fmla="*/ 0 60000 65536"/>
                <a:gd name="T9" fmla="*/ 0 w 55"/>
                <a:gd name="T10" fmla="*/ 0 h 529"/>
                <a:gd name="T11" fmla="*/ 55 w 55"/>
                <a:gd name="T12" fmla="*/ 529 h 529"/>
              </a:gdLst>
              <a:ahLst/>
              <a:cxnLst>
                <a:cxn ang="T6">
                  <a:pos x="T0" y="T1"/>
                </a:cxn>
                <a:cxn ang="T7">
                  <a:pos x="T2" y="T3"/>
                </a:cxn>
                <a:cxn ang="T8">
                  <a:pos x="T4" y="T5"/>
                </a:cxn>
              </a:cxnLst>
              <a:rect l="T9" t="T10" r="T11" b="T12"/>
              <a:pathLst>
                <a:path w="55" h="529">
                  <a:moveTo>
                    <a:pt x="0" y="0"/>
                  </a:moveTo>
                  <a:lnTo>
                    <a:pt x="0" y="529"/>
                  </a:lnTo>
                  <a:lnTo>
                    <a:pt x="55" y="529"/>
                  </a:lnTo>
                </a:path>
              </a:pathLst>
            </a:custGeom>
            <a:noFill/>
            <a:ln w="19050" cap="rnd">
              <a:solidFill>
                <a:srgbClr val="000000"/>
              </a:solidFill>
              <a:prstDash val="solid"/>
              <a:round/>
              <a:headEnd/>
              <a:tailEnd/>
            </a:ln>
          </p:spPr>
          <p:txBody>
            <a:bodyPr/>
            <a:lstStyle/>
            <a:p>
              <a:endParaRPr lang="hu-HU"/>
            </a:p>
          </p:txBody>
        </p:sp>
        <p:sp>
          <p:nvSpPr>
            <p:cNvPr id="762935" name="Line 84"/>
            <p:cNvSpPr>
              <a:spLocks noChangeShapeType="1"/>
            </p:cNvSpPr>
            <p:nvPr/>
          </p:nvSpPr>
          <p:spPr bwMode="auto">
            <a:xfrm>
              <a:off x="6189663" y="2870200"/>
              <a:ext cx="87312" cy="0"/>
            </a:xfrm>
            <a:prstGeom prst="line">
              <a:avLst/>
            </a:prstGeom>
            <a:noFill/>
            <a:ln w="19050" cap="rnd">
              <a:solidFill>
                <a:srgbClr val="000000"/>
              </a:solidFill>
              <a:round/>
              <a:headEnd/>
              <a:tailEnd/>
            </a:ln>
          </p:spPr>
          <p:txBody>
            <a:bodyPr/>
            <a:lstStyle/>
            <a:p>
              <a:endParaRPr lang="hu-HU"/>
            </a:p>
          </p:txBody>
        </p:sp>
        <p:sp>
          <p:nvSpPr>
            <p:cNvPr id="762936" name="Rectangle 85"/>
            <p:cNvSpPr>
              <a:spLocks noChangeArrowheads="1"/>
            </p:cNvSpPr>
            <p:nvPr/>
          </p:nvSpPr>
          <p:spPr bwMode="auto">
            <a:xfrm>
              <a:off x="6276975" y="4011613"/>
              <a:ext cx="866775" cy="825500"/>
            </a:xfrm>
            <a:prstGeom prst="rect">
              <a:avLst/>
            </a:prstGeom>
            <a:solidFill>
              <a:srgbClr val="FFFFFF"/>
            </a:solidFill>
            <a:ln w="9525">
              <a:noFill/>
              <a:miter lim="800000"/>
              <a:headEnd/>
              <a:tailEnd/>
            </a:ln>
          </p:spPr>
          <p:txBody>
            <a:bodyPr/>
            <a:lstStyle/>
            <a:p>
              <a:pPr algn="ctr" eaLnBrk="0" hangingPunct="0">
                <a:spcBef>
                  <a:spcPct val="50000"/>
                </a:spcBef>
              </a:pPr>
              <a:endParaRPr lang="en-US"/>
            </a:p>
          </p:txBody>
        </p:sp>
        <p:sp>
          <p:nvSpPr>
            <p:cNvPr id="762937" name="Rectangle 86"/>
            <p:cNvSpPr>
              <a:spLocks noChangeArrowheads="1"/>
            </p:cNvSpPr>
            <p:nvPr/>
          </p:nvSpPr>
          <p:spPr bwMode="auto">
            <a:xfrm>
              <a:off x="6276975" y="4011613"/>
              <a:ext cx="866775" cy="825500"/>
            </a:xfrm>
            <a:prstGeom prst="rect">
              <a:avLst/>
            </a:prstGeom>
            <a:noFill/>
            <a:ln w="19050" cap="rnd">
              <a:solidFill>
                <a:schemeClr val="bg2"/>
              </a:solidFill>
              <a:round/>
              <a:headEnd/>
              <a:tailEnd/>
            </a:ln>
          </p:spPr>
          <p:txBody>
            <a:bodyPr/>
            <a:lstStyle/>
            <a:p>
              <a:pPr algn="ctr" eaLnBrk="0" hangingPunct="0">
                <a:spcBef>
                  <a:spcPct val="50000"/>
                </a:spcBef>
              </a:pPr>
              <a:endParaRPr lang="en-US"/>
            </a:p>
          </p:txBody>
        </p:sp>
        <p:sp>
          <p:nvSpPr>
            <p:cNvPr id="762938" name="Line 94"/>
            <p:cNvSpPr>
              <a:spLocks noChangeShapeType="1"/>
            </p:cNvSpPr>
            <p:nvPr/>
          </p:nvSpPr>
          <p:spPr bwMode="auto">
            <a:xfrm>
              <a:off x="6189663" y="3379788"/>
              <a:ext cx="0" cy="976312"/>
            </a:xfrm>
            <a:prstGeom prst="line">
              <a:avLst/>
            </a:prstGeom>
            <a:noFill/>
            <a:ln w="19050" cap="rnd">
              <a:solidFill>
                <a:schemeClr val="bg2"/>
              </a:solidFill>
              <a:round/>
              <a:headEnd/>
              <a:tailEnd/>
            </a:ln>
          </p:spPr>
          <p:txBody>
            <a:bodyPr/>
            <a:lstStyle/>
            <a:p>
              <a:endParaRPr lang="hu-HU"/>
            </a:p>
          </p:txBody>
        </p:sp>
        <p:sp>
          <p:nvSpPr>
            <p:cNvPr id="762939" name="Line 95"/>
            <p:cNvSpPr>
              <a:spLocks noChangeShapeType="1"/>
            </p:cNvSpPr>
            <p:nvPr/>
          </p:nvSpPr>
          <p:spPr bwMode="auto">
            <a:xfrm flipH="1">
              <a:off x="6189663" y="4356100"/>
              <a:ext cx="87312" cy="0"/>
            </a:xfrm>
            <a:prstGeom prst="line">
              <a:avLst/>
            </a:prstGeom>
            <a:noFill/>
            <a:ln w="20701" cap="rnd">
              <a:solidFill>
                <a:schemeClr val="bg2"/>
              </a:solidFill>
              <a:round/>
              <a:headEnd/>
              <a:tailEnd/>
            </a:ln>
          </p:spPr>
          <p:txBody>
            <a:bodyPr/>
            <a:lstStyle/>
            <a:p>
              <a:endParaRPr lang="hu-HU"/>
            </a:p>
          </p:txBody>
        </p:sp>
        <p:sp>
          <p:nvSpPr>
            <p:cNvPr id="762940" name="Rectangle 97"/>
            <p:cNvSpPr>
              <a:spLocks noChangeArrowheads="1"/>
            </p:cNvSpPr>
            <p:nvPr/>
          </p:nvSpPr>
          <p:spPr bwMode="auto">
            <a:xfrm>
              <a:off x="4021138" y="2719388"/>
              <a:ext cx="868362" cy="317500"/>
            </a:xfrm>
            <a:prstGeom prst="rect">
              <a:avLst/>
            </a:prstGeom>
            <a:noFill/>
            <a:ln w="20638" cap="rnd">
              <a:solidFill>
                <a:srgbClr val="000000"/>
              </a:solidFill>
              <a:round/>
              <a:headEnd/>
              <a:tailEnd/>
            </a:ln>
          </p:spPr>
          <p:txBody>
            <a:bodyPr/>
            <a:lstStyle/>
            <a:p>
              <a:pPr algn="ctr" eaLnBrk="0" hangingPunct="0">
                <a:spcBef>
                  <a:spcPct val="50000"/>
                </a:spcBef>
              </a:pPr>
              <a:endParaRPr lang="en-US"/>
            </a:p>
          </p:txBody>
        </p:sp>
        <p:sp>
          <p:nvSpPr>
            <p:cNvPr id="762941" name="Rectangle 101"/>
            <p:cNvSpPr>
              <a:spLocks noChangeArrowheads="1"/>
            </p:cNvSpPr>
            <p:nvPr/>
          </p:nvSpPr>
          <p:spPr bwMode="auto">
            <a:xfrm>
              <a:off x="4021138" y="3144838"/>
              <a:ext cx="868362" cy="331787"/>
            </a:xfrm>
            <a:prstGeom prst="rect">
              <a:avLst/>
            </a:prstGeom>
            <a:noFill/>
            <a:ln w="20638" cap="rnd">
              <a:solidFill>
                <a:srgbClr val="000000"/>
              </a:solidFill>
              <a:round/>
              <a:headEnd/>
              <a:tailEnd/>
            </a:ln>
          </p:spPr>
          <p:txBody>
            <a:bodyPr/>
            <a:lstStyle/>
            <a:p>
              <a:pPr algn="ctr" eaLnBrk="0" hangingPunct="0">
                <a:spcBef>
                  <a:spcPct val="50000"/>
                </a:spcBef>
              </a:pPr>
              <a:endParaRPr lang="en-US"/>
            </a:p>
          </p:txBody>
        </p:sp>
        <p:sp>
          <p:nvSpPr>
            <p:cNvPr id="762942" name="Line 105"/>
            <p:cNvSpPr>
              <a:spLocks noChangeShapeType="1"/>
            </p:cNvSpPr>
            <p:nvPr/>
          </p:nvSpPr>
          <p:spPr bwMode="auto">
            <a:xfrm>
              <a:off x="3935413" y="2870200"/>
              <a:ext cx="85725" cy="0"/>
            </a:xfrm>
            <a:prstGeom prst="line">
              <a:avLst/>
            </a:prstGeom>
            <a:noFill/>
            <a:ln w="20638" cap="rnd">
              <a:solidFill>
                <a:srgbClr val="000000"/>
              </a:solidFill>
              <a:round/>
              <a:headEnd/>
              <a:tailEnd/>
            </a:ln>
          </p:spPr>
          <p:txBody>
            <a:bodyPr/>
            <a:lstStyle/>
            <a:p>
              <a:endParaRPr lang="hu-HU"/>
            </a:p>
          </p:txBody>
        </p:sp>
        <p:sp>
          <p:nvSpPr>
            <p:cNvPr id="762943" name="Rectangle 107"/>
            <p:cNvSpPr>
              <a:spLocks noChangeArrowheads="1"/>
            </p:cNvSpPr>
            <p:nvPr/>
          </p:nvSpPr>
          <p:spPr bwMode="auto">
            <a:xfrm>
              <a:off x="4021138" y="3575050"/>
              <a:ext cx="868362" cy="323850"/>
            </a:xfrm>
            <a:prstGeom prst="rect">
              <a:avLst/>
            </a:prstGeom>
            <a:noFill/>
            <a:ln w="19050" cap="rnd">
              <a:solidFill>
                <a:schemeClr val="bg2"/>
              </a:solidFill>
              <a:round/>
              <a:headEnd/>
              <a:tailEnd/>
            </a:ln>
          </p:spPr>
          <p:txBody>
            <a:bodyPr/>
            <a:lstStyle/>
            <a:p>
              <a:pPr algn="ctr" eaLnBrk="0" hangingPunct="0">
                <a:spcBef>
                  <a:spcPct val="50000"/>
                </a:spcBef>
              </a:pPr>
              <a:endParaRPr lang="en-US"/>
            </a:p>
          </p:txBody>
        </p:sp>
        <p:sp>
          <p:nvSpPr>
            <p:cNvPr id="762944" name="Rectangle 111"/>
            <p:cNvSpPr>
              <a:spLocks noChangeArrowheads="1"/>
            </p:cNvSpPr>
            <p:nvPr/>
          </p:nvSpPr>
          <p:spPr bwMode="auto">
            <a:xfrm>
              <a:off x="4021138" y="3994150"/>
              <a:ext cx="868362" cy="268288"/>
            </a:xfrm>
            <a:prstGeom prst="rect">
              <a:avLst/>
            </a:prstGeom>
            <a:noFill/>
            <a:ln w="19050" cap="rnd">
              <a:solidFill>
                <a:schemeClr val="bg2"/>
              </a:solidFill>
              <a:round/>
              <a:headEnd/>
              <a:tailEnd/>
            </a:ln>
          </p:spPr>
          <p:txBody>
            <a:bodyPr/>
            <a:lstStyle/>
            <a:p>
              <a:pPr algn="ctr" eaLnBrk="0" hangingPunct="0">
                <a:spcBef>
                  <a:spcPct val="50000"/>
                </a:spcBef>
              </a:pPr>
              <a:endParaRPr lang="en-US"/>
            </a:p>
          </p:txBody>
        </p:sp>
        <p:sp>
          <p:nvSpPr>
            <p:cNvPr id="762945" name="Rectangle 112"/>
            <p:cNvSpPr>
              <a:spLocks noChangeArrowheads="1"/>
            </p:cNvSpPr>
            <p:nvPr/>
          </p:nvSpPr>
          <p:spPr bwMode="auto">
            <a:xfrm>
              <a:off x="4305300" y="4051300"/>
              <a:ext cx="190500" cy="136525"/>
            </a:xfrm>
            <a:prstGeom prst="rect">
              <a:avLst/>
            </a:prstGeom>
            <a:noFill/>
            <a:ln w="9525">
              <a:noFill/>
              <a:miter lim="800000"/>
              <a:headEnd/>
              <a:tailEnd/>
            </a:ln>
          </p:spPr>
          <p:txBody>
            <a:bodyPr wrap="none" lIns="0" tIns="0" rIns="0" bIns="0">
              <a:spAutoFit/>
            </a:bodyPr>
            <a:lstStyle/>
            <a:p>
              <a:pPr algn="ctr" eaLnBrk="0" hangingPunct="0">
                <a:spcBef>
                  <a:spcPct val="50000"/>
                </a:spcBef>
              </a:pPr>
              <a:r>
                <a:rPr lang="hu-HU" sz="900">
                  <a:solidFill>
                    <a:schemeClr val="bg2"/>
                  </a:solidFill>
                </a:rPr>
                <a:t>???</a:t>
              </a:r>
              <a:endParaRPr lang="hu-HU">
                <a:solidFill>
                  <a:schemeClr val="bg2"/>
                </a:solidFill>
              </a:endParaRPr>
            </a:p>
          </p:txBody>
        </p:sp>
        <p:sp>
          <p:nvSpPr>
            <p:cNvPr id="762946" name="Line 113"/>
            <p:cNvSpPr>
              <a:spLocks noChangeShapeType="1"/>
            </p:cNvSpPr>
            <p:nvPr/>
          </p:nvSpPr>
          <p:spPr bwMode="auto">
            <a:xfrm>
              <a:off x="3941763" y="3303588"/>
              <a:ext cx="0" cy="798512"/>
            </a:xfrm>
            <a:prstGeom prst="line">
              <a:avLst/>
            </a:prstGeom>
            <a:noFill/>
            <a:ln w="19050" cap="rnd">
              <a:solidFill>
                <a:schemeClr val="bg2"/>
              </a:solidFill>
              <a:round/>
              <a:headEnd/>
              <a:tailEnd/>
            </a:ln>
          </p:spPr>
          <p:txBody>
            <a:bodyPr/>
            <a:lstStyle/>
            <a:p>
              <a:endParaRPr lang="hu-HU"/>
            </a:p>
          </p:txBody>
        </p:sp>
        <p:sp>
          <p:nvSpPr>
            <p:cNvPr id="762947" name="Line 114"/>
            <p:cNvSpPr>
              <a:spLocks noChangeShapeType="1"/>
            </p:cNvSpPr>
            <p:nvPr/>
          </p:nvSpPr>
          <p:spPr bwMode="auto">
            <a:xfrm flipH="1">
              <a:off x="3935413" y="3733800"/>
              <a:ext cx="85725" cy="0"/>
            </a:xfrm>
            <a:prstGeom prst="line">
              <a:avLst/>
            </a:prstGeom>
            <a:noFill/>
            <a:ln w="19050" cap="rnd">
              <a:solidFill>
                <a:schemeClr val="bg2"/>
              </a:solidFill>
              <a:round/>
              <a:headEnd/>
              <a:tailEnd/>
            </a:ln>
          </p:spPr>
          <p:txBody>
            <a:bodyPr/>
            <a:lstStyle/>
            <a:p>
              <a:endParaRPr lang="hu-HU"/>
            </a:p>
          </p:txBody>
        </p:sp>
        <p:sp>
          <p:nvSpPr>
            <p:cNvPr id="762948" name="Line 115"/>
            <p:cNvSpPr>
              <a:spLocks noChangeShapeType="1"/>
            </p:cNvSpPr>
            <p:nvPr/>
          </p:nvSpPr>
          <p:spPr bwMode="auto">
            <a:xfrm flipH="1">
              <a:off x="3935413" y="4108450"/>
              <a:ext cx="85725" cy="0"/>
            </a:xfrm>
            <a:prstGeom prst="line">
              <a:avLst/>
            </a:prstGeom>
            <a:noFill/>
            <a:ln w="19050" cap="rnd">
              <a:solidFill>
                <a:schemeClr val="bg2"/>
              </a:solidFill>
              <a:round/>
              <a:headEnd/>
              <a:tailEnd/>
            </a:ln>
          </p:spPr>
          <p:txBody>
            <a:bodyPr/>
            <a:lstStyle/>
            <a:p>
              <a:endParaRPr lang="hu-HU"/>
            </a:p>
          </p:txBody>
        </p:sp>
        <p:sp>
          <p:nvSpPr>
            <p:cNvPr id="191" name="Rectangle 117"/>
            <p:cNvSpPr>
              <a:spLocks noChangeArrowheads="1"/>
            </p:cNvSpPr>
            <p:nvPr/>
          </p:nvSpPr>
          <p:spPr bwMode="auto">
            <a:xfrm>
              <a:off x="5149850" y="2703513"/>
              <a:ext cx="866775" cy="338137"/>
            </a:xfrm>
            <a:prstGeom prst="rect">
              <a:avLst/>
            </a:prstGeom>
            <a:solidFill>
              <a:schemeClr val="accent6">
                <a:lumMod val="40000"/>
                <a:lumOff val="60000"/>
                <a:alpha val="40000"/>
              </a:schemeClr>
            </a:solidFill>
            <a:ln w="19050" cap="rnd">
              <a:solidFill>
                <a:srgbClr val="000000"/>
              </a:solidFill>
              <a:round/>
              <a:headEnd/>
              <a:tailEnd/>
            </a:ln>
          </p:spPr>
          <p:txBody>
            <a:bodyPr/>
            <a:lstStyle/>
            <a:p>
              <a:pPr algn="ctr" eaLnBrk="0" hangingPunct="0">
                <a:spcBef>
                  <a:spcPct val="50000"/>
                </a:spcBef>
                <a:defRPr/>
              </a:pPr>
              <a:endParaRPr lang="en-US">
                <a:latin typeface="Arial" pitchFamily="34" charset="0"/>
                <a:cs typeface="+mn-cs"/>
              </a:endParaRPr>
            </a:p>
          </p:txBody>
        </p:sp>
        <p:sp>
          <p:nvSpPr>
            <p:cNvPr id="762950" name="Rectangle 121"/>
            <p:cNvSpPr>
              <a:spLocks noChangeArrowheads="1"/>
            </p:cNvSpPr>
            <p:nvPr/>
          </p:nvSpPr>
          <p:spPr bwMode="auto">
            <a:xfrm>
              <a:off x="5149850" y="3130550"/>
              <a:ext cx="866775" cy="323850"/>
            </a:xfrm>
            <a:prstGeom prst="rect">
              <a:avLst/>
            </a:prstGeom>
            <a:noFill/>
            <a:ln w="19050" cap="rnd">
              <a:solidFill>
                <a:srgbClr val="000000"/>
              </a:solidFill>
              <a:round/>
              <a:headEnd/>
              <a:tailEnd/>
            </a:ln>
          </p:spPr>
          <p:txBody>
            <a:bodyPr/>
            <a:lstStyle/>
            <a:p>
              <a:pPr algn="ctr" eaLnBrk="0" hangingPunct="0">
                <a:spcBef>
                  <a:spcPct val="50000"/>
                </a:spcBef>
              </a:pPr>
              <a:endParaRPr lang="en-US"/>
            </a:p>
          </p:txBody>
        </p:sp>
        <p:sp>
          <p:nvSpPr>
            <p:cNvPr id="762951" name="Line 127"/>
            <p:cNvSpPr>
              <a:spLocks noChangeShapeType="1"/>
            </p:cNvSpPr>
            <p:nvPr/>
          </p:nvSpPr>
          <p:spPr bwMode="auto">
            <a:xfrm>
              <a:off x="5062538" y="2854325"/>
              <a:ext cx="87312" cy="0"/>
            </a:xfrm>
            <a:prstGeom prst="line">
              <a:avLst/>
            </a:prstGeom>
            <a:noFill/>
            <a:ln w="19050" cap="rnd">
              <a:solidFill>
                <a:srgbClr val="000000"/>
              </a:solidFill>
              <a:round/>
              <a:headEnd/>
              <a:tailEnd/>
            </a:ln>
          </p:spPr>
          <p:txBody>
            <a:bodyPr/>
            <a:lstStyle/>
            <a:p>
              <a:endParaRPr lang="hu-HU"/>
            </a:p>
          </p:txBody>
        </p:sp>
        <p:sp>
          <p:nvSpPr>
            <p:cNvPr id="762952" name="Rectangle 129"/>
            <p:cNvSpPr>
              <a:spLocks noChangeArrowheads="1"/>
            </p:cNvSpPr>
            <p:nvPr/>
          </p:nvSpPr>
          <p:spPr bwMode="auto">
            <a:xfrm>
              <a:off x="5149850" y="3565525"/>
              <a:ext cx="866775" cy="287338"/>
            </a:xfrm>
            <a:prstGeom prst="rect">
              <a:avLst/>
            </a:prstGeom>
            <a:noFill/>
            <a:ln w="19050" cap="rnd">
              <a:solidFill>
                <a:schemeClr val="bg2"/>
              </a:solidFill>
              <a:round/>
              <a:headEnd/>
              <a:tailEnd/>
            </a:ln>
          </p:spPr>
          <p:txBody>
            <a:bodyPr/>
            <a:lstStyle/>
            <a:p>
              <a:pPr algn="ctr" eaLnBrk="0" hangingPunct="0">
                <a:spcBef>
                  <a:spcPct val="50000"/>
                </a:spcBef>
              </a:pPr>
              <a:endParaRPr lang="en-US"/>
            </a:p>
          </p:txBody>
        </p:sp>
        <p:sp>
          <p:nvSpPr>
            <p:cNvPr id="762953" name="Rectangle 130"/>
            <p:cNvSpPr>
              <a:spLocks noChangeArrowheads="1"/>
            </p:cNvSpPr>
            <p:nvPr/>
          </p:nvSpPr>
          <p:spPr bwMode="auto">
            <a:xfrm>
              <a:off x="5451475" y="3636963"/>
              <a:ext cx="190500" cy="136525"/>
            </a:xfrm>
            <a:prstGeom prst="rect">
              <a:avLst/>
            </a:prstGeom>
            <a:noFill/>
            <a:ln w="9525">
              <a:noFill/>
              <a:miter lim="800000"/>
              <a:headEnd/>
              <a:tailEnd/>
            </a:ln>
          </p:spPr>
          <p:txBody>
            <a:bodyPr wrap="none" lIns="0" tIns="0" rIns="0" bIns="0">
              <a:spAutoFit/>
            </a:bodyPr>
            <a:lstStyle/>
            <a:p>
              <a:pPr algn="ctr" eaLnBrk="0" hangingPunct="0">
                <a:spcBef>
                  <a:spcPct val="50000"/>
                </a:spcBef>
              </a:pPr>
              <a:r>
                <a:rPr lang="hu-HU" sz="900">
                  <a:solidFill>
                    <a:schemeClr val="bg2"/>
                  </a:solidFill>
                </a:rPr>
                <a:t>???</a:t>
              </a:r>
              <a:endParaRPr lang="hu-HU">
                <a:solidFill>
                  <a:schemeClr val="bg2"/>
                </a:solidFill>
              </a:endParaRPr>
            </a:p>
          </p:txBody>
        </p:sp>
        <p:sp>
          <p:nvSpPr>
            <p:cNvPr id="762954" name="Rectangle 132"/>
            <p:cNvSpPr>
              <a:spLocks noChangeArrowheads="1"/>
            </p:cNvSpPr>
            <p:nvPr/>
          </p:nvSpPr>
          <p:spPr bwMode="auto">
            <a:xfrm>
              <a:off x="5149850" y="3935413"/>
              <a:ext cx="866775" cy="292100"/>
            </a:xfrm>
            <a:prstGeom prst="rect">
              <a:avLst/>
            </a:prstGeom>
            <a:noFill/>
            <a:ln w="19050" cap="rnd">
              <a:solidFill>
                <a:schemeClr val="bg2"/>
              </a:solidFill>
              <a:round/>
              <a:headEnd/>
              <a:tailEnd/>
            </a:ln>
          </p:spPr>
          <p:txBody>
            <a:bodyPr/>
            <a:lstStyle/>
            <a:p>
              <a:pPr algn="ctr" eaLnBrk="0" hangingPunct="0">
                <a:spcBef>
                  <a:spcPct val="50000"/>
                </a:spcBef>
              </a:pPr>
              <a:endParaRPr lang="en-US"/>
            </a:p>
          </p:txBody>
        </p:sp>
        <p:sp>
          <p:nvSpPr>
            <p:cNvPr id="762955" name="Rectangle 133"/>
            <p:cNvSpPr>
              <a:spLocks noChangeArrowheads="1"/>
            </p:cNvSpPr>
            <p:nvPr/>
          </p:nvSpPr>
          <p:spPr bwMode="auto">
            <a:xfrm>
              <a:off x="5464175" y="4013200"/>
              <a:ext cx="190500" cy="136525"/>
            </a:xfrm>
            <a:prstGeom prst="rect">
              <a:avLst/>
            </a:prstGeom>
            <a:noFill/>
            <a:ln w="9525">
              <a:noFill/>
              <a:miter lim="800000"/>
              <a:headEnd/>
              <a:tailEnd/>
            </a:ln>
          </p:spPr>
          <p:txBody>
            <a:bodyPr wrap="none" lIns="0" tIns="0" rIns="0" bIns="0">
              <a:spAutoFit/>
            </a:bodyPr>
            <a:lstStyle/>
            <a:p>
              <a:pPr algn="ctr" eaLnBrk="0" hangingPunct="0">
                <a:spcBef>
                  <a:spcPct val="50000"/>
                </a:spcBef>
              </a:pPr>
              <a:r>
                <a:rPr lang="hu-HU" sz="900">
                  <a:solidFill>
                    <a:schemeClr val="bg2"/>
                  </a:solidFill>
                </a:rPr>
                <a:t>???</a:t>
              </a:r>
              <a:endParaRPr lang="hu-HU">
                <a:solidFill>
                  <a:schemeClr val="bg2"/>
                </a:solidFill>
              </a:endParaRPr>
            </a:p>
          </p:txBody>
        </p:sp>
        <p:sp>
          <p:nvSpPr>
            <p:cNvPr id="762956" name="Line 134"/>
            <p:cNvSpPr>
              <a:spLocks noChangeShapeType="1"/>
            </p:cNvSpPr>
            <p:nvPr/>
          </p:nvSpPr>
          <p:spPr bwMode="auto">
            <a:xfrm>
              <a:off x="5062538" y="3251200"/>
              <a:ext cx="0" cy="830263"/>
            </a:xfrm>
            <a:prstGeom prst="line">
              <a:avLst/>
            </a:prstGeom>
            <a:noFill/>
            <a:ln w="19050" cap="rnd">
              <a:solidFill>
                <a:schemeClr val="bg2"/>
              </a:solidFill>
              <a:round/>
              <a:headEnd/>
              <a:tailEnd/>
            </a:ln>
          </p:spPr>
          <p:txBody>
            <a:bodyPr/>
            <a:lstStyle/>
            <a:p>
              <a:endParaRPr lang="hu-HU"/>
            </a:p>
          </p:txBody>
        </p:sp>
        <p:sp>
          <p:nvSpPr>
            <p:cNvPr id="762957" name="Line 135"/>
            <p:cNvSpPr>
              <a:spLocks noChangeShapeType="1"/>
            </p:cNvSpPr>
            <p:nvPr/>
          </p:nvSpPr>
          <p:spPr bwMode="auto">
            <a:xfrm flipH="1">
              <a:off x="5062538" y="3717925"/>
              <a:ext cx="87312" cy="0"/>
            </a:xfrm>
            <a:prstGeom prst="line">
              <a:avLst/>
            </a:prstGeom>
            <a:noFill/>
            <a:ln w="19050" cap="rnd">
              <a:solidFill>
                <a:schemeClr val="bg2"/>
              </a:solidFill>
              <a:round/>
              <a:headEnd/>
              <a:tailEnd/>
            </a:ln>
          </p:spPr>
          <p:txBody>
            <a:bodyPr/>
            <a:lstStyle/>
            <a:p>
              <a:endParaRPr lang="hu-HU"/>
            </a:p>
          </p:txBody>
        </p:sp>
        <p:sp>
          <p:nvSpPr>
            <p:cNvPr id="762958" name="Line 136"/>
            <p:cNvSpPr>
              <a:spLocks noChangeShapeType="1"/>
            </p:cNvSpPr>
            <p:nvPr/>
          </p:nvSpPr>
          <p:spPr bwMode="auto">
            <a:xfrm flipH="1">
              <a:off x="5062538" y="4081463"/>
              <a:ext cx="87312" cy="0"/>
            </a:xfrm>
            <a:prstGeom prst="line">
              <a:avLst/>
            </a:prstGeom>
            <a:noFill/>
            <a:ln w="20701" cap="rnd">
              <a:solidFill>
                <a:schemeClr val="bg2"/>
              </a:solidFill>
              <a:round/>
              <a:headEnd/>
              <a:tailEnd/>
            </a:ln>
          </p:spPr>
          <p:txBody>
            <a:bodyPr/>
            <a:lstStyle/>
            <a:p>
              <a:endParaRPr lang="hu-HU"/>
            </a:p>
          </p:txBody>
        </p:sp>
        <p:sp>
          <p:nvSpPr>
            <p:cNvPr id="762959" name="Line 137"/>
            <p:cNvSpPr>
              <a:spLocks noChangeShapeType="1"/>
            </p:cNvSpPr>
            <p:nvPr/>
          </p:nvSpPr>
          <p:spPr bwMode="auto">
            <a:xfrm flipV="1">
              <a:off x="7742238" y="1863725"/>
              <a:ext cx="0" cy="328613"/>
            </a:xfrm>
            <a:prstGeom prst="line">
              <a:avLst/>
            </a:prstGeom>
            <a:noFill/>
            <a:ln w="19050" cap="rnd">
              <a:solidFill>
                <a:srgbClr val="000000"/>
              </a:solidFill>
              <a:round/>
              <a:headEnd/>
              <a:tailEnd/>
            </a:ln>
          </p:spPr>
          <p:txBody>
            <a:bodyPr/>
            <a:lstStyle/>
            <a:p>
              <a:endParaRPr lang="hu-HU"/>
            </a:p>
          </p:txBody>
        </p:sp>
        <p:sp>
          <p:nvSpPr>
            <p:cNvPr id="762960" name="Freeform 138"/>
            <p:cNvSpPr>
              <a:spLocks/>
            </p:cNvSpPr>
            <p:nvPr/>
          </p:nvSpPr>
          <p:spPr bwMode="auto">
            <a:xfrm>
              <a:off x="7231063" y="2208213"/>
              <a:ext cx="1039812" cy="315912"/>
            </a:xfrm>
            <a:custGeom>
              <a:avLst/>
              <a:gdLst>
                <a:gd name="T0" fmla="*/ 0 w 655"/>
                <a:gd name="T1" fmla="*/ 2147483647 h 199"/>
                <a:gd name="T2" fmla="*/ 2147483647 w 655"/>
                <a:gd name="T3" fmla="*/ 2147483647 h 199"/>
                <a:gd name="T4" fmla="*/ 2147483647 w 655"/>
                <a:gd name="T5" fmla="*/ 0 h 199"/>
                <a:gd name="T6" fmla="*/ 0 w 655"/>
                <a:gd name="T7" fmla="*/ 0 h 199"/>
                <a:gd name="T8" fmla="*/ 0 w 655"/>
                <a:gd name="T9" fmla="*/ 2147483647 h 199"/>
                <a:gd name="T10" fmla="*/ 0 w 655"/>
                <a:gd name="T11" fmla="*/ 2147483647 h 199"/>
                <a:gd name="T12" fmla="*/ 0 60000 65536"/>
                <a:gd name="T13" fmla="*/ 0 60000 65536"/>
                <a:gd name="T14" fmla="*/ 0 60000 65536"/>
                <a:gd name="T15" fmla="*/ 0 60000 65536"/>
                <a:gd name="T16" fmla="*/ 0 60000 65536"/>
                <a:gd name="T17" fmla="*/ 0 60000 65536"/>
                <a:gd name="T18" fmla="*/ 0 w 655"/>
                <a:gd name="T19" fmla="*/ 0 h 199"/>
                <a:gd name="T20" fmla="*/ 655 w 655"/>
                <a:gd name="T21" fmla="*/ 199 h 199"/>
              </a:gdLst>
              <a:ahLst/>
              <a:cxnLst>
                <a:cxn ang="T12">
                  <a:pos x="T0" y="T1"/>
                </a:cxn>
                <a:cxn ang="T13">
                  <a:pos x="T2" y="T3"/>
                </a:cxn>
                <a:cxn ang="T14">
                  <a:pos x="T4" y="T5"/>
                </a:cxn>
                <a:cxn ang="T15">
                  <a:pos x="T6" y="T7"/>
                </a:cxn>
                <a:cxn ang="T16">
                  <a:pos x="T8" y="T9"/>
                </a:cxn>
                <a:cxn ang="T17">
                  <a:pos x="T10" y="T11"/>
                </a:cxn>
              </a:cxnLst>
              <a:rect l="T18" t="T19" r="T20" b="T21"/>
              <a:pathLst>
                <a:path w="655" h="199">
                  <a:moveTo>
                    <a:pt x="0" y="199"/>
                  </a:moveTo>
                  <a:lnTo>
                    <a:pt x="655" y="199"/>
                  </a:lnTo>
                  <a:lnTo>
                    <a:pt x="655" y="0"/>
                  </a:lnTo>
                  <a:lnTo>
                    <a:pt x="0" y="0"/>
                  </a:lnTo>
                  <a:lnTo>
                    <a:pt x="0" y="199"/>
                  </a:lnTo>
                  <a:close/>
                </a:path>
              </a:pathLst>
            </a:custGeom>
            <a:noFill/>
            <a:ln w="19050" cap="rnd">
              <a:solidFill>
                <a:srgbClr val="000000"/>
              </a:solidFill>
              <a:prstDash val="solid"/>
              <a:round/>
              <a:headEnd/>
              <a:tailEnd/>
            </a:ln>
          </p:spPr>
          <p:txBody>
            <a:bodyPr/>
            <a:lstStyle/>
            <a:p>
              <a:endParaRPr lang="hu-HU"/>
            </a:p>
          </p:txBody>
        </p:sp>
        <p:sp>
          <p:nvSpPr>
            <p:cNvPr id="762961" name="Rectangle 139"/>
            <p:cNvSpPr>
              <a:spLocks noChangeArrowheads="1"/>
            </p:cNvSpPr>
            <p:nvPr/>
          </p:nvSpPr>
          <p:spPr bwMode="auto">
            <a:xfrm>
              <a:off x="7497763" y="2300288"/>
              <a:ext cx="609600" cy="136525"/>
            </a:xfrm>
            <a:prstGeom prst="rect">
              <a:avLst/>
            </a:prstGeom>
            <a:noFill/>
            <a:ln w="9525">
              <a:noFill/>
              <a:miter lim="800000"/>
              <a:headEnd/>
              <a:tailEnd/>
            </a:ln>
          </p:spPr>
          <p:txBody>
            <a:bodyPr wrap="none" lIns="0" tIns="0" rIns="0" bIns="0">
              <a:spAutoFit/>
            </a:bodyPr>
            <a:lstStyle/>
            <a:p>
              <a:pPr algn="ctr" eaLnBrk="0" hangingPunct="0">
                <a:spcBef>
                  <a:spcPct val="50000"/>
                </a:spcBef>
              </a:pPr>
              <a:r>
                <a:rPr lang="hu-HU" sz="900">
                  <a:solidFill>
                    <a:srgbClr val="000000"/>
                  </a:solidFill>
                </a:rPr>
                <a:t>MODELING</a:t>
              </a:r>
              <a:endParaRPr lang="hu-HU"/>
            </a:p>
          </p:txBody>
        </p:sp>
        <p:sp>
          <p:nvSpPr>
            <p:cNvPr id="762962" name="Rectangle 140"/>
            <p:cNvSpPr>
              <a:spLocks noChangeArrowheads="1"/>
            </p:cNvSpPr>
            <p:nvPr/>
          </p:nvSpPr>
          <p:spPr bwMode="auto">
            <a:xfrm>
              <a:off x="7404100" y="2719388"/>
              <a:ext cx="866775" cy="412750"/>
            </a:xfrm>
            <a:prstGeom prst="rect">
              <a:avLst/>
            </a:prstGeom>
            <a:solidFill>
              <a:srgbClr val="FFFFFF"/>
            </a:solidFill>
            <a:ln w="9525">
              <a:noFill/>
              <a:miter lim="800000"/>
              <a:headEnd/>
              <a:tailEnd/>
            </a:ln>
          </p:spPr>
          <p:txBody>
            <a:bodyPr/>
            <a:lstStyle/>
            <a:p>
              <a:pPr algn="ctr" eaLnBrk="0" hangingPunct="0">
                <a:spcBef>
                  <a:spcPct val="50000"/>
                </a:spcBef>
              </a:pPr>
              <a:endParaRPr lang="en-US"/>
            </a:p>
          </p:txBody>
        </p:sp>
        <p:sp>
          <p:nvSpPr>
            <p:cNvPr id="762963" name="Rectangle 141"/>
            <p:cNvSpPr>
              <a:spLocks noChangeArrowheads="1"/>
            </p:cNvSpPr>
            <p:nvPr/>
          </p:nvSpPr>
          <p:spPr bwMode="auto">
            <a:xfrm>
              <a:off x="7404100" y="2719388"/>
              <a:ext cx="1050925" cy="717550"/>
            </a:xfrm>
            <a:prstGeom prst="rect">
              <a:avLst/>
            </a:prstGeom>
            <a:noFill/>
            <a:ln w="19050" cap="rnd">
              <a:solidFill>
                <a:srgbClr val="000000"/>
              </a:solidFill>
              <a:round/>
              <a:headEnd/>
              <a:tailEnd/>
            </a:ln>
          </p:spPr>
          <p:txBody>
            <a:bodyPr/>
            <a:lstStyle/>
            <a:p>
              <a:pPr algn="ctr" eaLnBrk="0" hangingPunct="0">
                <a:spcBef>
                  <a:spcPct val="50000"/>
                </a:spcBef>
              </a:pPr>
              <a:endParaRPr lang="en-US"/>
            </a:p>
          </p:txBody>
        </p:sp>
        <p:sp>
          <p:nvSpPr>
            <p:cNvPr id="762964" name="Rectangle 146"/>
            <p:cNvSpPr>
              <a:spLocks noChangeArrowheads="1"/>
            </p:cNvSpPr>
            <p:nvPr/>
          </p:nvSpPr>
          <p:spPr bwMode="auto">
            <a:xfrm>
              <a:off x="7404100" y="3532188"/>
              <a:ext cx="1057275" cy="452437"/>
            </a:xfrm>
            <a:prstGeom prst="rect">
              <a:avLst/>
            </a:prstGeom>
            <a:noFill/>
            <a:ln w="19050" cap="rnd">
              <a:solidFill>
                <a:srgbClr val="000000"/>
              </a:solidFill>
              <a:round/>
              <a:headEnd/>
              <a:tailEnd/>
            </a:ln>
          </p:spPr>
          <p:txBody>
            <a:bodyPr/>
            <a:lstStyle/>
            <a:p>
              <a:pPr algn="ctr" eaLnBrk="0" hangingPunct="0">
                <a:spcBef>
                  <a:spcPct val="50000"/>
                </a:spcBef>
              </a:pPr>
              <a:endParaRPr lang="en-US"/>
            </a:p>
          </p:txBody>
        </p:sp>
        <p:sp>
          <p:nvSpPr>
            <p:cNvPr id="762965" name="Rectangle 147"/>
            <p:cNvSpPr>
              <a:spLocks noChangeArrowheads="1"/>
            </p:cNvSpPr>
            <p:nvPr/>
          </p:nvSpPr>
          <p:spPr bwMode="auto">
            <a:xfrm>
              <a:off x="7458075" y="3543300"/>
              <a:ext cx="647700" cy="409575"/>
            </a:xfrm>
            <a:prstGeom prst="rect">
              <a:avLst/>
            </a:prstGeom>
            <a:noFill/>
            <a:ln w="9525">
              <a:noFill/>
              <a:miter lim="800000"/>
              <a:headEnd/>
              <a:tailEnd/>
            </a:ln>
          </p:spPr>
          <p:txBody>
            <a:bodyPr lIns="0" tIns="0" rIns="0" bIns="0">
              <a:spAutoFit/>
            </a:bodyPr>
            <a:lstStyle/>
            <a:p>
              <a:pPr eaLnBrk="0" hangingPunct="0">
                <a:spcBef>
                  <a:spcPct val="50000"/>
                </a:spcBef>
              </a:pPr>
              <a:r>
                <a:rPr lang="hu-HU" sz="900">
                  <a:solidFill>
                    <a:srgbClr val="000000"/>
                  </a:solidFill>
                </a:rPr>
                <a:t>Model</a:t>
              </a:r>
              <a:r>
                <a:rPr lang="en-US" sz="900">
                  <a:solidFill>
                    <a:srgbClr val="000000"/>
                  </a:solidFill>
                </a:rPr>
                <a:t> validation procedures</a:t>
              </a:r>
              <a:r>
                <a:rPr lang="hu-HU" sz="900">
                  <a:solidFill>
                    <a:srgbClr val="000000"/>
                  </a:solidFill>
                </a:rPr>
                <a:t> </a:t>
              </a:r>
              <a:endParaRPr lang="hu-HU"/>
            </a:p>
          </p:txBody>
        </p:sp>
        <p:sp>
          <p:nvSpPr>
            <p:cNvPr id="762966" name="Freeform 151"/>
            <p:cNvSpPr>
              <a:spLocks/>
            </p:cNvSpPr>
            <p:nvPr/>
          </p:nvSpPr>
          <p:spPr bwMode="auto">
            <a:xfrm>
              <a:off x="7316788" y="2540000"/>
              <a:ext cx="87312" cy="1195388"/>
            </a:xfrm>
            <a:custGeom>
              <a:avLst/>
              <a:gdLst>
                <a:gd name="T0" fmla="*/ 0 w 55"/>
                <a:gd name="T1" fmla="*/ 0 h 529"/>
                <a:gd name="T2" fmla="*/ 0 w 55"/>
                <a:gd name="T3" fmla="*/ 2147483647 h 529"/>
                <a:gd name="T4" fmla="*/ 2147483647 w 55"/>
                <a:gd name="T5" fmla="*/ 2147483647 h 529"/>
                <a:gd name="T6" fmla="*/ 0 60000 65536"/>
                <a:gd name="T7" fmla="*/ 0 60000 65536"/>
                <a:gd name="T8" fmla="*/ 0 60000 65536"/>
                <a:gd name="T9" fmla="*/ 0 w 55"/>
                <a:gd name="T10" fmla="*/ 0 h 529"/>
                <a:gd name="T11" fmla="*/ 55 w 55"/>
                <a:gd name="T12" fmla="*/ 529 h 529"/>
              </a:gdLst>
              <a:ahLst/>
              <a:cxnLst>
                <a:cxn ang="T6">
                  <a:pos x="T0" y="T1"/>
                </a:cxn>
                <a:cxn ang="T7">
                  <a:pos x="T2" y="T3"/>
                </a:cxn>
                <a:cxn ang="T8">
                  <a:pos x="T4" y="T5"/>
                </a:cxn>
              </a:cxnLst>
              <a:rect l="T9" t="T10" r="T11" b="T12"/>
              <a:pathLst>
                <a:path w="55" h="529">
                  <a:moveTo>
                    <a:pt x="0" y="0"/>
                  </a:moveTo>
                  <a:lnTo>
                    <a:pt x="0" y="529"/>
                  </a:lnTo>
                  <a:lnTo>
                    <a:pt x="55" y="529"/>
                  </a:lnTo>
                </a:path>
              </a:pathLst>
            </a:custGeom>
            <a:noFill/>
            <a:ln w="19050" cap="rnd">
              <a:solidFill>
                <a:srgbClr val="000000"/>
              </a:solidFill>
              <a:prstDash val="solid"/>
              <a:round/>
              <a:headEnd/>
              <a:tailEnd/>
            </a:ln>
          </p:spPr>
          <p:txBody>
            <a:bodyPr/>
            <a:lstStyle/>
            <a:p>
              <a:endParaRPr lang="hu-HU"/>
            </a:p>
          </p:txBody>
        </p:sp>
        <p:sp>
          <p:nvSpPr>
            <p:cNvPr id="762967" name="Line 152"/>
            <p:cNvSpPr>
              <a:spLocks noChangeShapeType="1"/>
            </p:cNvSpPr>
            <p:nvPr/>
          </p:nvSpPr>
          <p:spPr bwMode="auto">
            <a:xfrm>
              <a:off x="7316788" y="2870200"/>
              <a:ext cx="87312" cy="0"/>
            </a:xfrm>
            <a:prstGeom prst="line">
              <a:avLst/>
            </a:prstGeom>
            <a:noFill/>
            <a:ln w="19050" cap="rnd">
              <a:solidFill>
                <a:srgbClr val="000000"/>
              </a:solidFill>
              <a:round/>
              <a:headEnd/>
              <a:tailEnd/>
            </a:ln>
          </p:spPr>
          <p:txBody>
            <a:bodyPr/>
            <a:lstStyle/>
            <a:p>
              <a:endParaRPr lang="hu-HU"/>
            </a:p>
          </p:txBody>
        </p:sp>
        <p:sp>
          <p:nvSpPr>
            <p:cNvPr id="762968" name="Line 153"/>
            <p:cNvSpPr>
              <a:spLocks noChangeShapeType="1"/>
            </p:cNvSpPr>
            <p:nvPr/>
          </p:nvSpPr>
          <p:spPr bwMode="auto">
            <a:xfrm>
              <a:off x="7316788" y="3184525"/>
              <a:ext cx="0" cy="38100"/>
            </a:xfrm>
            <a:prstGeom prst="line">
              <a:avLst/>
            </a:prstGeom>
            <a:noFill/>
            <a:ln w="20638" cap="rnd">
              <a:solidFill>
                <a:srgbClr val="000000"/>
              </a:solidFill>
              <a:round/>
              <a:headEnd/>
              <a:tailEnd/>
            </a:ln>
          </p:spPr>
          <p:txBody>
            <a:bodyPr/>
            <a:lstStyle/>
            <a:p>
              <a:endParaRPr lang="hu-HU"/>
            </a:p>
          </p:txBody>
        </p:sp>
        <p:sp>
          <p:nvSpPr>
            <p:cNvPr id="762969" name="Rectangle 155"/>
            <p:cNvSpPr>
              <a:spLocks noChangeArrowheads="1"/>
            </p:cNvSpPr>
            <p:nvPr/>
          </p:nvSpPr>
          <p:spPr bwMode="auto">
            <a:xfrm>
              <a:off x="1766888" y="3890963"/>
              <a:ext cx="868362" cy="833437"/>
            </a:xfrm>
            <a:prstGeom prst="rect">
              <a:avLst/>
            </a:prstGeom>
            <a:solidFill>
              <a:srgbClr val="FFFF99"/>
            </a:solidFill>
            <a:ln w="19050" cap="rnd">
              <a:solidFill>
                <a:srgbClr val="000000"/>
              </a:solidFill>
              <a:round/>
              <a:headEnd/>
              <a:tailEnd/>
            </a:ln>
          </p:spPr>
          <p:txBody>
            <a:bodyPr/>
            <a:lstStyle/>
            <a:p>
              <a:pPr algn="ctr" eaLnBrk="0" hangingPunct="0">
                <a:spcBef>
                  <a:spcPct val="50000"/>
                </a:spcBef>
              </a:pPr>
              <a:endParaRPr lang="en-US"/>
            </a:p>
          </p:txBody>
        </p:sp>
        <p:sp>
          <p:nvSpPr>
            <p:cNvPr id="762970" name="Line 165"/>
            <p:cNvSpPr>
              <a:spLocks noChangeShapeType="1"/>
            </p:cNvSpPr>
            <p:nvPr/>
          </p:nvSpPr>
          <p:spPr bwMode="auto">
            <a:xfrm>
              <a:off x="1681163" y="3514725"/>
              <a:ext cx="85725" cy="0"/>
            </a:xfrm>
            <a:prstGeom prst="line">
              <a:avLst/>
            </a:prstGeom>
            <a:noFill/>
            <a:ln w="19050" cap="rnd">
              <a:solidFill>
                <a:srgbClr val="000000"/>
              </a:solidFill>
              <a:round/>
              <a:headEnd/>
              <a:tailEnd/>
            </a:ln>
          </p:spPr>
          <p:txBody>
            <a:bodyPr/>
            <a:lstStyle/>
            <a:p>
              <a:endParaRPr lang="hu-HU"/>
            </a:p>
          </p:txBody>
        </p:sp>
        <p:sp>
          <p:nvSpPr>
            <p:cNvPr id="762971" name="Rectangle 166"/>
            <p:cNvSpPr>
              <a:spLocks noChangeArrowheads="1"/>
            </p:cNvSpPr>
            <p:nvPr/>
          </p:nvSpPr>
          <p:spPr bwMode="auto">
            <a:xfrm>
              <a:off x="6276975" y="4926013"/>
              <a:ext cx="868363" cy="825500"/>
            </a:xfrm>
            <a:prstGeom prst="rect">
              <a:avLst/>
            </a:prstGeom>
            <a:solidFill>
              <a:srgbClr val="FFFFFF"/>
            </a:solidFill>
            <a:ln w="9525">
              <a:noFill/>
              <a:miter lim="800000"/>
              <a:headEnd/>
              <a:tailEnd/>
            </a:ln>
          </p:spPr>
          <p:txBody>
            <a:bodyPr/>
            <a:lstStyle/>
            <a:p>
              <a:pPr algn="ctr" eaLnBrk="0" hangingPunct="0">
                <a:spcBef>
                  <a:spcPct val="50000"/>
                </a:spcBef>
              </a:pPr>
              <a:endParaRPr lang="en-US"/>
            </a:p>
          </p:txBody>
        </p:sp>
        <p:sp>
          <p:nvSpPr>
            <p:cNvPr id="762972" name="Rectangle 175"/>
            <p:cNvSpPr>
              <a:spLocks noChangeArrowheads="1"/>
            </p:cNvSpPr>
            <p:nvPr/>
          </p:nvSpPr>
          <p:spPr bwMode="auto">
            <a:xfrm>
              <a:off x="1811338" y="3889375"/>
              <a:ext cx="781050" cy="819150"/>
            </a:xfrm>
            <a:prstGeom prst="rect">
              <a:avLst/>
            </a:prstGeom>
            <a:noFill/>
            <a:ln w="9525">
              <a:noFill/>
              <a:miter lim="800000"/>
              <a:headEnd/>
              <a:tailEnd/>
            </a:ln>
          </p:spPr>
          <p:txBody>
            <a:bodyPr lIns="0" tIns="0" rIns="0" bIns="0">
              <a:spAutoFit/>
            </a:bodyPr>
            <a:lstStyle/>
            <a:p>
              <a:pPr eaLnBrk="0" hangingPunct="0">
                <a:spcBef>
                  <a:spcPct val="50000"/>
                </a:spcBef>
              </a:pPr>
              <a:r>
                <a:rPr lang="hu-HU" sz="900">
                  <a:solidFill>
                    <a:srgbClr val="910026"/>
                  </a:solidFill>
                </a:rPr>
                <a:t>Guideline for</a:t>
              </a:r>
              <a:r>
                <a:rPr lang="en-US" sz="900">
                  <a:solidFill>
                    <a:srgbClr val="910026"/>
                  </a:solidFill>
                </a:rPr>
                <a:t> combining CIE 127-2007 measurements with thermal measurements</a:t>
              </a:r>
              <a:endParaRPr lang="hu-HU" sz="900">
                <a:solidFill>
                  <a:srgbClr val="910026"/>
                </a:solidFill>
              </a:endParaRPr>
            </a:p>
          </p:txBody>
        </p:sp>
        <p:sp>
          <p:nvSpPr>
            <p:cNvPr id="762973" name="Rectangle 180"/>
            <p:cNvSpPr>
              <a:spLocks noChangeArrowheads="1"/>
            </p:cNvSpPr>
            <p:nvPr/>
          </p:nvSpPr>
          <p:spPr bwMode="auto">
            <a:xfrm>
              <a:off x="2922588" y="3163888"/>
              <a:ext cx="781050" cy="277812"/>
            </a:xfrm>
            <a:prstGeom prst="rect">
              <a:avLst/>
            </a:prstGeom>
            <a:noFill/>
            <a:ln w="9525">
              <a:noFill/>
              <a:miter lim="800000"/>
              <a:headEnd/>
              <a:tailEnd/>
            </a:ln>
          </p:spPr>
          <p:txBody>
            <a:bodyPr lIns="0" tIns="0" rIns="0" bIns="0">
              <a:spAutoFit/>
            </a:bodyPr>
            <a:lstStyle/>
            <a:p>
              <a:pPr eaLnBrk="0" hangingPunct="0">
                <a:spcBef>
                  <a:spcPct val="50000"/>
                </a:spcBef>
              </a:pPr>
              <a:r>
                <a:rPr lang="en-US" sz="900">
                  <a:solidFill>
                    <a:srgbClr val="FF0000"/>
                  </a:solidFill>
                </a:rPr>
                <a:t>Natural Convection</a:t>
              </a:r>
              <a:endParaRPr lang="hu-HU">
                <a:solidFill>
                  <a:srgbClr val="FF0000"/>
                </a:solidFill>
              </a:endParaRPr>
            </a:p>
          </p:txBody>
        </p:sp>
        <p:sp>
          <p:nvSpPr>
            <p:cNvPr id="762974" name="Rectangle 181"/>
            <p:cNvSpPr>
              <a:spLocks noChangeArrowheads="1"/>
            </p:cNvSpPr>
            <p:nvPr/>
          </p:nvSpPr>
          <p:spPr bwMode="auto">
            <a:xfrm>
              <a:off x="2916238" y="2784475"/>
              <a:ext cx="781050" cy="136525"/>
            </a:xfrm>
            <a:prstGeom prst="rect">
              <a:avLst/>
            </a:prstGeom>
            <a:noFill/>
            <a:ln w="9525">
              <a:noFill/>
              <a:miter lim="800000"/>
              <a:headEnd/>
              <a:tailEnd/>
            </a:ln>
          </p:spPr>
          <p:txBody>
            <a:bodyPr lIns="0" tIns="0" rIns="0" bIns="0">
              <a:spAutoFit/>
            </a:bodyPr>
            <a:lstStyle/>
            <a:p>
              <a:pPr eaLnBrk="0" hangingPunct="0">
                <a:spcBef>
                  <a:spcPct val="50000"/>
                </a:spcBef>
              </a:pPr>
              <a:r>
                <a:rPr lang="en-US" sz="900">
                  <a:solidFill>
                    <a:srgbClr val="910026"/>
                  </a:solidFill>
                </a:rPr>
                <a:t>Heat Sink</a:t>
              </a:r>
              <a:endParaRPr lang="hu-HU">
                <a:solidFill>
                  <a:srgbClr val="910026"/>
                </a:solidFill>
              </a:endParaRPr>
            </a:p>
          </p:txBody>
        </p:sp>
        <p:sp>
          <p:nvSpPr>
            <p:cNvPr id="762975" name="Rectangle 182"/>
            <p:cNvSpPr>
              <a:spLocks noChangeArrowheads="1"/>
            </p:cNvSpPr>
            <p:nvPr/>
          </p:nvSpPr>
          <p:spPr bwMode="auto">
            <a:xfrm>
              <a:off x="2930525" y="3590925"/>
              <a:ext cx="781050" cy="273050"/>
            </a:xfrm>
            <a:prstGeom prst="rect">
              <a:avLst/>
            </a:prstGeom>
            <a:noFill/>
            <a:ln w="9525">
              <a:noFill/>
              <a:miter lim="800000"/>
              <a:headEnd/>
              <a:tailEnd/>
            </a:ln>
          </p:spPr>
          <p:txBody>
            <a:bodyPr lIns="0" tIns="0" rIns="0" bIns="0">
              <a:spAutoFit/>
            </a:bodyPr>
            <a:lstStyle/>
            <a:p>
              <a:pPr eaLnBrk="0" hangingPunct="0">
                <a:spcBef>
                  <a:spcPct val="50000"/>
                </a:spcBef>
              </a:pPr>
              <a:r>
                <a:rPr lang="en-US" sz="900">
                  <a:solidFill>
                    <a:schemeClr val="bg2"/>
                  </a:solidFill>
                </a:rPr>
                <a:t>Forced Convection</a:t>
              </a:r>
              <a:endParaRPr lang="hu-HU">
                <a:solidFill>
                  <a:schemeClr val="bg2"/>
                </a:solidFill>
              </a:endParaRPr>
            </a:p>
          </p:txBody>
        </p:sp>
        <p:sp>
          <p:nvSpPr>
            <p:cNvPr id="762976" name="Rectangle 183"/>
            <p:cNvSpPr>
              <a:spLocks noChangeArrowheads="1"/>
            </p:cNvSpPr>
            <p:nvPr/>
          </p:nvSpPr>
          <p:spPr bwMode="auto">
            <a:xfrm>
              <a:off x="4056063" y="2733675"/>
              <a:ext cx="755650" cy="273050"/>
            </a:xfrm>
            <a:prstGeom prst="rect">
              <a:avLst/>
            </a:prstGeom>
            <a:noFill/>
            <a:ln w="9525">
              <a:noFill/>
              <a:miter lim="800000"/>
              <a:headEnd/>
              <a:tailEnd/>
            </a:ln>
          </p:spPr>
          <p:txBody>
            <a:bodyPr lIns="0" tIns="0" rIns="0" bIns="0">
              <a:spAutoFit/>
            </a:bodyPr>
            <a:lstStyle/>
            <a:p>
              <a:pPr eaLnBrk="0" hangingPunct="0">
                <a:spcBef>
                  <a:spcPct val="50000"/>
                </a:spcBef>
              </a:pPr>
              <a:r>
                <a:rPr lang="hu-HU" sz="900">
                  <a:solidFill>
                    <a:srgbClr val="000000"/>
                  </a:solidFill>
                </a:rPr>
                <a:t>Heat Sink</a:t>
              </a:r>
              <a:r>
                <a:rPr lang="en-US" sz="900">
                  <a:solidFill>
                    <a:srgbClr val="000000"/>
                  </a:solidFill>
                </a:rPr>
                <a:t> Mounting</a:t>
              </a:r>
              <a:endParaRPr lang="hu-HU"/>
            </a:p>
          </p:txBody>
        </p:sp>
        <p:sp>
          <p:nvSpPr>
            <p:cNvPr id="762977" name="Rectangle 184"/>
            <p:cNvSpPr>
              <a:spLocks noChangeArrowheads="1"/>
            </p:cNvSpPr>
            <p:nvPr/>
          </p:nvSpPr>
          <p:spPr bwMode="auto">
            <a:xfrm>
              <a:off x="4051300" y="3167063"/>
              <a:ext cx="844550" cy="273050"/>
            </a:xfrm>
            <a:prstGeom prst="rect">
              <a:avLst/>
            </a:prstGeom>
            <a:noFill/>
            <a:ln w="9525">
              <a:noFill/>
              <a:miter lim="800000"/>
              <a:headEnd/>
              <a:tailEnd/>
            </a:ln>
          </p:spPr>
          <p:txBody>
            <a:bodyPr lIns="0" tIns="0" rIns="0" bIns="0">
              <a:spAutoFit/>
            </a:bodyPr>
            <a:lstStyle/>
            <a:p>
              <a:pPr eaLnBrk="0" hangingPunct="0">
                <a:spcBef>
                  <a:spcPct val="50000"/>
                </a:spcBef>
              </a:pPr>
              <a:r>
                <a:rPr lang="en-US" sz="900">
                  <a:solidFill>
                    <a:srgbClr val="000000"/>
                  </a:solidFill>
                </a:rPr>
                <a:t>Thermal Test Board</a:t>
              </a:r>
              <a:endParaRPr lang="hu-HU"/>
            </a:p>
          </p:txBody>
        </p:sp>
        <p:sp>
          <p:nvSpPr>
            <p:cNvPr id="762978" name="Rectangle 185"/>
            <p:cNvSpPr>
              <a:spLocks noChangeArrowheads="1"/>
            </p:cNvSpPr>
            <p:nvPr/>
          </p:nvSpPr>
          <p:spPr bwMode="auto">
            <a:xfrm>
              <a:off x="4046538" y="3594100"/>
              <a:ext cx="685800" cy="273050"/>
            </a:xfrm>
            <a:prstGeom prst="rect">
              <a:avLst/>
            </a:prstGeom>
            <a:noFill/>
            <a:ln w="9525">
              <a:noFill/>
              <a:miter lim="800000"/>
              <a:headEnd/>
              <a:tailEnd/>
            </a:ln>
          </p:spPr>
          <p:txBody>
            <a:bodyPr lIns="0" tIns="0" rIns="0" bIns="0">
              <a:spAutoFit/>
            </a:bodyPr>
            <a:lstStyle/>
            <a:p>
              <a:pPr eaLnBrk="0" hangingPunct="0">
                <a:spcBef>
                  <a:spcPct val="50000"/>
                </a:spcBef>
              </a:pPr>
              <a:r>
                <a:rPr lang="en-US" sz="900">
                  <a:solidFill>
                    <a:schemeClr val="bg2"/>
                  </a:solidFill>
                </a:rPr>
                <a:t>Test Luminaires</a:t>
              </a:r>
              <a:endParaRPr lang="hu-HU">
                <a:solidFill>
                  <a:schemeClr val="bg2"/>
                </a:solidFill>
              </a:endParaRPr>
            </a:p>
          </p:txBody>
        </p:sp>
        <p:sp>
          <p:nvSpPr>
            <p:cNvPr id="762979" name="Freeform 104"/>
            <p:cNvSpPr>
              <a:spLocks/>
            </p:cNvSpPr>
            <p:nvPr/>
          </p:nvSpPr>
          <p:spPr bwMode="auto">
            <a:xfrm>
              <a:off x="3941763" y="2520950"/>
              <a:ext cx="60325" cy="788988"/>
            </a:xfrm>
            <a:custGeom>
              <a:avLst/>
              <a:gdLst>
                <a:gd name="T0" fmla="*/ 0 w 54"/>
                <a:gd name="T1" fmla="*/ 0 h 529"/>
                <a:gd name="T2" fmla="*/ 0 w 54"/>
                <a:gd name="T3" fmla="*/ 2147483647 h 529"/>
                <a:gd name="T4" fmla="*/ 2147483647 w 54"/>
                <a:gd name="T5" fmla="*/ 2147483647 h 529"/>
                <a:gd name="T6" fmla="*/ 0 60000 65536"/>
                <a:gd name="T7" fmla="*/ 0 60000 65536"/>
                <a:gd name="T8" fmla="*/ 0 60000 65536"/>
                <a:gd name="T9" fmla="*/ 0 w 54"/>
                <a:gd name="T10" fmla="*/ 0 h 529"/>
                <a:gd name="T11" fmla="*/ 54 w 54"/>
                <a:gd name="T12" fmla="*/ 529 h 529"/>
              </a:gdLst>
              <a:ahLst/>
              <a:cxnLst>
                <a:cxn ang="T6">
                  <a:pos x="T0" y="T1"/>
                </a:cxn>
                <a:cxn ang="T7">
                  <a:pos x="T2" y="T3"/>
                </a:cxn>
                <a:cxn ang="T8">
                  <a:pos x="T4" y="T5"/>
                </a:cxn>
              </a:cxnLst>
              <a:rect l="T9" t="T10" r="T11" b="T12"/>
              <a:pathLst>
                <a:path w="54" h="529">
                  <a:moveTo>
                    <a:pt x="0" y="0"/>
                  </a:moveTo>
                  <a:lnTo>
                    <a:pt x="0" y="529"/>
                  </a:lnTo>
                  <a:lnTo>
                    <a:pt x="54" y="529"/>
                  </a:lnTo>
                </a:path>
              </a:pathLst>
            </a:custGeom>
            <a:noFill/>
            <a:ln w="20638" cap="rnd">
              <a:solidFill>
                <a:srgbClr val="000000"/>
              </a:solidFill>
              <a:prstDash val="solid"/>
              <a:round/>
              <a:headEnd/>
              <a:tailEnd/>
            </a:ln>
          </p:spPr>
          <p:txBody>
            <a:bodyPr/>
            <a:lstStyle/>
            <a:p>
              <a:endParaRPr lang="hu-HU"/>
            </a:p>
          </p:txBody>
        </p:sp>
        <p:sp>
          <p:nvSpPr>
            <p:cNvPr id="762980" name="Rectangle 186"/>
            <p:cNvSpPr>
              <a:spLocks noChangeArrowheads="1"/>
            </p:cNvSpPr>
            <p:nvPr/>
          </p:nvSpPr>
          <p:spPr bwMode="auto">
            <a:xfrm>
              <a:off x="5173663" y="2738438"/>
              <a:ext cx="711200" cy="273050"/>
            </a:xfrm>
            <a:prstGeom prst="rect">
              <a:avLst/>
            </a:prstGeom>
            <a:noFill/>
            <a:ln w="9525">
              <a:noFill/>
              <a:miter lim="800000"/>
              <a:headEnd/>
              <a:tailEnd/>
            </a:ln>
          </p:spPr>
          <p:txBody>
            <a:bodyPr lIns="0" tIns="0" rIns="0" bIns="0">
              <a:spAutoFit/>
            </a:bodyPr>
            <a:lstStyle/>
            <a:p>
              <a:pPr eaLnBrk="0" hangingPunct="0">
                <a:spcBef>
                  <a:spcPct val="50000"/>
                </a:spcBef>
              </a:pPr>
              <a:r>
                <a:rPr lang="hu-HU" sz="900">
                  <a:solidFill>
                    <a:srgbClr val="910026"/>
                  </a:solidFill>
                </a:rPr>
                <a:t>Single Light</a:t>
              </a:r>
              <a:r>
                <a:rPr lang="en-US" sz="900">
                  <a:solidFill>
                    <a:srgbClr val="910026"/>
                  </a:solidFill>
                </a:rPr>
                <a:t> Source LED</a:t>
              </a:r>
              <a:r>
                <a:rPr lang="hu-HU" sz="900">
                  <a:solidFill>
                    <a:srgbClr val="910026"/>
                  </a:solidFill>
                </a:rPr>
                <a:t> </a:t>
              </a:r>
              <a:endParaRPr lang="hu-HU">
                <a:solidFill>
                  <a:srgbClr val="910026"/>
                </a:solidFill>
              </a:endParaRPr>
            </a:p>
          </p:txBody>
        </p:sp>
        <p:sp>
          <p:nvSpPr>
            <p:cNvPr id="762981" name="Rectangle 187"/>
            <p:cNvSpPr>
              <a:spLocks noChangeArrowheads="1"/>
            </p:cNvSpPr>
            <p:nvPr/>
          </p:nvSpPr>
          <p:spPr bwMode="auto">
            <a:xfrm>
              <a:off x="5187950" y="3146425"/>
              <a:ext cx="711200" cy="273050"/>
            </a:xfrm>
            <a:prstGeom prst="rect">
              <a:avLst/>
            </a:prstGeom>
            <a:noFill/>
            <a:ln w="9525">
              <a:noFill/>
              <a:miter lim="800000"/>
              <a:headEnd/>
              <a:tailEnd/>
            </a:ln>
          </p:spPr>
          <p:txBody>
            <a:bodyPr lIns="0" tIns="0" rIns="0" bIns="0">
              <a:spAutoFit/>
            </a:bodyPr>
            <a:lstStyle/>
            <a:p>
              <a:pPr eaLnBrk="0" hangingPunct="0">
                <a:spcBef>
                  <a:spcPct val="50000"/>
                </a:spcBef>
              </a:pPr>
              <a:r>
                <a:rPr lang="en-US" sz="900">
                  <a:solidFill>
                    <a:srgbClr val="000000"/>
                  </a:solidFill>
                </a:rPr>
                <a:t>Multi-</a:t>
              </a:r>
              <a:r>
                <a:rPr lang="hu-HU" sz="900">
                  <a:solidFill>
                    <a:srgbClr val="000000"/>
                  </a:solidFill>
                </a:rPr>
                <a:t>Light</a:t>
              </a:r>
              <a:r>
                <a:rPr lang="en-US" sz="900">
                  <a:solidFill>
                    <a:srgbClr val="000000"/>
                  </a:solidFill>
                </a:rPr>
                <a:t> Source LED</a:t>
              </a:r>
              <a:r>
                <a:rPr lang="hu-HU" sz="900">
                  <a:solidFill>
                    <a:srgbClr val="000000"/>
                  </a:solidFill>
                </a:rPr>
                <a:t> </a:t>
              </a:r>
              <a:endParaRPr lang="hu-HU"/>
            </a:p>
          </p:txBody>
        </p:sp>
        <p:sp>
          <p:nvSpPr>
            <p:cNvPr id="762982" name="Freeform 126"/>
            <p:cNvSpPr>
              <a:spLocks/>
            </p:cNvSpPr>
            <p:nvPr/>
          </p:nvSpPr>
          <p:spPr bwMode="auto">
            <a:xfrm>
              <a:off x="5062538" y="2524125"/>
              <a:ext cx="80962" cy="758825"/>
            </a:xfrm>
            <a:custGeom>
              <a:avLst/>
              <a:gdLst>
                <a:gd name="T0" fmla="*/ 0 w 55"/>
                <a:gd name="T1" fmla="*/ 0 h 530"/>
                <a:gd name="T2" fmla="*/ 0 w 55"/>
                <a:gd name="T3" fmla="*/ 2147483647 h 530"/>
                <a:gd name="T4" fmla="*/ 2147483647 w 55"/>
                <a:gd name="T5" fmla="*/ 2147483647 h 530"/>
                <a:gd name="T6" fmla="*/ 0 60000 65536"/>
                <a:gd name="T7" fmla="*/ 0 60000 65536"/>
                <a:gd name="T8" fmla="*/ 0 60000 65536"/>
                <a:gd name="T9" fmla="*/ 0 w 55"/>
                <a:gd name="T10" fmla="*/ 0 h 530"/>
                <a:gd name="T11" fmla="*/ 55 w 55"/>
                <a:gd name="T12" fmla="*/ 530 h 530"/>
              </a:gdLst>
              <a:ahLst/>
              <a:cxnLst>
                <a:cxn ang="T6">
                  <a:pos x="T0" y="T1"/>
                </a:cxn>
                <a:cxn ang="T7">
                  <a:pos x="T2" y="T3"/>
                </a:cxn>
                <a:cxn ang="T8">
                  <a:pos x="T4" y="T5"/>
                </a:cxn>
              </a:cxnLst>
              <a:rect l="T9" t="T10" r="T11" b="T12"/>
              <a:pathLst>
                <a:path w="55" h="530">
                  <a:moveTo>
                    <a:pt x="0" y="0"/>
                  </a:moveTo>
                  <a:lnTo>
                    <a:pt x="0" y="530"/>
                  </a:lnTo>
                  <a:lnTo>
                    <a:pt x="55" y="530"/>
                  </a:lnTo>
                </a:path>
              </a:pathLst>
            </a:custGeom>
            <a:noFill/>
            <a:ln w="19050" cap="rnd">
              <a:solidFill>
                <a:srgbClr val="000000"/>
              </a:solidFill>
              <a:prstDash val="solid"/>
              <a:round/>
              <a:headEnd/>
              <a:tailEnd/>
            </a:ln>
          </p:spPr>
          <p:txBody>
            <a:bodyPr/>
            <a:lstStyle/>
            <a:p>
              <a:endParaRPr lang="hu-HU"/>
            </a:p>
          </p:txBody>
        </p:sp>
        <p:sp>
          <p:nvSpPr>
            <p:cNvPr id="762983" name="Rectangle 188"/>
            <p:cNvSpPr>
              <a:spLocks noChangeArrowheads="1"/>
            </p:cNvSpPr>
            <p:nvPr/>
          </p:nvSpPr>
          <p:spPr bwMode="auto">
            <a:xfrm>
              <a:off x="6307138" y="2716213"/>
              <a:ext cx="793750" cy="409575"/>
            </a:xfrm>
            <a:prstGeom prst="rect">
              <a:avLst/>
            </a:prstGeom>
            <a:noFill/>
            <a:ln w="9525">
              <a:noFill/>
              <a:miter lim="800000"/>
              <a:headEnd/>
              <a:tailEnd/>
            </a:ln>
          </p:spPr>
          <p:txBody>
            <a:bodyPr lIns="0" tIns="0" rIns="0" bIns="0">
              <a:spAutoFit/>
            </a:bodyPr>
            <a:lstStyle/>
            <a:p>
              <a:pPr eaLnBrk="0" hangingPunct="0">
                <a:spcBef>
                  <a:spcPct val="50000"/>
                </a:spcBef>
              </a:pPr>
              <a:r>
                <a:rPr lang="hu-HU" sz="900">
                  <a:solidFill>
                    <a:srgbClr val="910026"/>
                  </a:solidFill>
                </a:rPr>
                <a:t>Terms</a:t>
              </a:r>
              <a:r>
                <a:rPr lang="en-US" sz="900">
                  <a:solidFill>
                    <a:srgbClr val="910026"/>
                  </a:solidFill>
                </a:rPr>
                <a:t>, Definitions &amp; Units Glossary</a:t>
              </a:r>
              <a:endParaRPr lang="hu-HU">
                <a:solidFill>
                  <a:srgbClr val="910026"/>
                </a:solidFill>
              </a:endParaRPr>
            </a:p>
          </p:txBody>
        </p:sp>
        <p:sp>
          <p:nvSpPr>
            <p:cNvPr id="762984" name="Rectangle 189"/>
            <p:cNvSpPr>
              <a:spLocks noChangeArrowheads="1"/>
            </p:cNvSpPr>
            <p:nvPr/>
          </p:nvSpPr>
          <p:spPr bwMode="auto">
            <a:xfrm>
              <a:off x="6602413" y="4344988"/>
              <a:ext cx="190500" cy="136525"/>
            </a:xfrm>
            <a:prstGeom prst="rect">
              <a:avLst/>
            </a:prstGeom>
            <a:noFill/>
            <a:ln w="9525">
              <a:noFill/>
              <a:miter lim="800000"/>
              <a:headEnd/>
              <a:tailEnd/>
            </a:ln>
          </p:spPr>
          <p:txBody>
            <a:bodyPr wrap="none" lIns="0" tIns="0" rIns="0" bIns="0">
              <a:spAutoFit/>
            </a:bodyPr>
            <a:lstStyle/>
            <a:p>
              <a:pPr algn="ctr" eaLnBrk="0" hangingPunct="0">
                <a:spcBef>
                  <a:spcPct val="50000"/>
                </a:spcBef>
              </a:pPr>
              <a:r>
                <a:rPr lang="hu-HU" sz="900">
                  <a:solidFill>
                    <a:schemeClr val="bg2"/>
                  </a:solidFill>
                </a:rPr>
                <a:t>???</a:t>
              </a:r>
              <a:endParaRPr lang="hu-HU">
                <a:solidFill>
                  <a:schemeClr val="bg2"/>
                </a:solidFill>
              </a:endParaRPr>
            </a:p>
          </p:txBody>
        </p:sp>
        <p:sp>
          <p:nvSpPr>
            <p:cNvPr id="762985" name="Rectangle 190"/>
            <p:cNvSpPr>
              <a:spLocks noChangeArrowheads="1"/>
            </p:cNvSpPr>
            <p:nvPr/>
          </p:nvSpPr>
          <p:spPr bwMode="auto">
            <a:xfrm>
              <a:off x="7448550" y="2713038"/>
              <a:ext cx="1022350" cy="682625"/>
            </a:xfrm>
            <a:prstGeom prst="rect">
              <a:avLst/>
            </a:prstGeom>
            <a:noFill/>
            <a:ln w="9525">
              <a:noFill/>
              <a:miter lim="800000"/>
              <a:headEnd/>
              <a:tailEnd/>
            </a:ln>
          </p:spPr>
          <p:txBody>
            <a:bodyPr lIns="0" tIns="0" rIns="0" bIns="0">
              <a:spAutoFit/>
            </a:bodyPr>
            <a:lstStyle/>
            <a:p>
              <a:pPr eaLnBrk="0" hangingPunct="0">
                <a:spcBef>
                  <a:spcPct val="50000"/>
                </a:spcBef>
              </a:pPr>
              <a:r>
                <a:rPr lang="en-US" sz="900"/>
                <a:t>Dynamic Compact </a:t>
              </a:r>
              <a:r>
                <a:rPr lang="hu-HU" sz="900"/>
                <a:t>Thermal Model</a:t>
              </a:r>
              <a:r>
                <a:rPr lang="en-US" sz="900"/>
                <a:t> for single light source single heat-flow path LEDs</a:t>
              </a:r>
              <a:r>
                <a:rPr lang="hu-HU" sz="900"/>
                <a:t> </a:t>
              </a:r>
              <a:endParaRPr lang="hu-HU"/>
            </a:p>
          </p:txBody>
        </p:sp>
        <p:sp>
          <p:nvSpPr>
            <p:cNvPr id="762986" name="Rectangle 191"/>
            <p:cNvSpPr>
              <a:spLocks noChangeArrowheads="1"/>
            </p:cNvSpPr>
            <p:nvPr/>
          </p:nvSpPr>
          <p:spPr bwMode="auto">
            <a:xfrm>
              <a:off x="7412038" y="4111625"/>
              <a:ext cx="1050925" cy="717550"/>
            </a:xfrm>
            <a:prstGeom prst="rect">
              <a:avLst/>
            </a:prstGeom>
            <a:noFill/>
            <a:ln w="19050" cap="rnd">
              <a:solidFill>
                <a:schemeClr val="bg2"/>
              </a:solidFill>
              <a:round/>
              <a:headEnd/>
              <a:tailEnd/>
            </a:ln>
          </p:spPr>
          <p:txBody>
            <a:bodyPr/>
            <a:lstStyle/>
            <a:p>
              <a:pPr algn="ctr" eaLnBrk="0" hangingPunct="0">
                <a:spcBef>
                  <a:spcPct val="50000"/>
                </a:spcBef>
              </a:pPr>
              <a:endParaRPr lang="en-US"/>
            </a:p>
          </p:txBody>
        </p:sp>
        <p:sp>
          <p:nvSpPr>
            <p:cNvPr id="762987" name="Rectangle 192"/>
            <p:cNvSpPr>
              <a:spLocks noChangeArrowheads="1"/>
            </p:cNvSpPr>
            <p:nvPr/>
          </p:nvSpPr>
          <p:spPr bwMode="auto">
            <a:xfrm>
              <a:off x="7823200" y="4365625"/>
              <a:ext cx="190500" cy="136525"/>
            </a:xfrm>
            <a:prstGeom prst="rect">
              <a:avLst/>
            </a:prstGeom>
            <a:noFill/>
            <a:ln w="9525">
              <a:noFill/>
              <a:miter lim="800000"/>
              <a:headEnd/>
              <a:tailEnd/>
            </a:ln>
          </p:spPr>
          <p:txBody>
            <a:bodyPr wrap="none" lIns="0" tIns="0" rIns="0" bIns="0">
              <a:spAutoFit/>
            </a:bodyPr>
            <a:lstStyle/>
            <a:p>
              <a:pPr algn="ctr" eaLnBrk="0" hangingPunct="0">
                <a:spcBef>
                  <a:spcPct val="50000"/>
                </a:spcBef>
              </a:pPr>
              <a:r>
                <a:rPr lang="hu-HU" sz="900">
                  <a:solidFill>
                    <a:schemeClr val="bg2"/>
                  </a:solidFill>
                </a:rPr>
                <a:t>???</a:t>
              </a:r>
              <a:endParaRPr lang="hu-HU">
                <a:solidFill>
                  <a:schemeClr val="bg2"/>
                </a:solidFill>
              </a:endParaRPr>
            </a:p>
          </p:txBody>
        </p:sp>
        <p:sp>
          <p:nvSpPr>
            <p:cNvPr id="762988" name="Freeform 196"/>
            <p:cNvSpPr>
              <a:spLocks/>
            </p:cNvSpPr>
            <p:nvPr/>
          </p:nvSpPr>
          <p:spPr bwMode="auto">
            <a:xfrm>
              <a:off x="1682750" y="4344988"/>
              <a:ext cx="79375" cy="646112"/>
            </a:xfrm>
            <a:custGeom>
              <a:avLst/>
              <a:gdLst>
                <a:gd name="T0" fmla="*/ 0 w 54"/>
                <a:gd name="T1" fmla="*/ 0 h 1155"/>
                <a:gd name="T2" fmla="*/ 0 w 54"/>
                <a:gd name="T3" fmla="*/ 2147483647 h 1155"/>
                <a:gd name="T4" fmla="*/ 2147483647 w 54"/>
                <a:gd name="T5" fmla="*/ 2147483647 h 1155"/>
                <a:gd name="T6" fmla="*/ 0 60000 65536"/>
                <a:gd name="T7" fmla="*/ 0 60000 65536"/>
                <a:gd name="T8" fmla="*/ 0 60000 65536"/>
                <a:gd name="T9" fmla="*/ 0 w 54"/>
                <a:gd name="T10" fmla="*/ 0 h 1155"/>
                <a:gd name="T11" fmla="*/ 54 w 54"/>
                <a:gd name="T12" fmla="*/ 1155 h 1155"/>
              </a:gdLst>
              <a:ahLst/>
              <a:cxnLst>
                <a:cxn ang="T6">
                  <a:pos x="T0" y="T1"/>
                </a:cxn>
                <a:cxn ang="T7">
                  <a:pos x="T2" y="T3"/>
                </a:cxn>
                <a:cxn ang="T8">
                  <a:pos x="T4" y="T5"/>
                </a:cxn>
              </a:cxnLst>
              <a:rect l="T9" t="T10" r="T11" b="T12"/>
              <a:pathLst>
                <a:path w="54" h="1155">
                  <a:moveTo>
                    <a:pt x="0" y="0"/>
                  </a:moveTo>
                  <a:lnTo>
                    <a:pt x="0" y="1155"/>
                  </a:lnTo>
                  <a:lnTo>
                    <a:pt x="54" y="1155"/>
                  </a:lnTo>
                </a:path>
              </a:pathLst>
            </a:custGeom>
            <a:noFill/>
            <a:ln w="19050" cap="rnd">
              <a:solidFill>
                <a:srgbClr val="000000"/>
              </a:solidFill>
              <a:prstDash val="solid"/>
              <a:round/>
              <a:headEnd/>
              <a:tailEnd/>
            </a:ln>
          </p:spPr>
          <p:txBody>
            <a:bodyPr/>
            <a:lstStyle/>
            <a:p>
              <a:endParaRPr lang="hu-HU"/>
            </a:p>
          </p:txBody>
        </p:sp>
        <p:sp>
          <p:nvSpPr>
            <p:cNvPr id="762989" name="Freeform 197"/>
            <p:cNvSpPr>
              <a:spLocks/>
            </p:cNvSpPr>
            <p:nvPr/>
          </p:nvSpPr>
          <p:spPr bwMode="auto">
            <a:xfrm>
              <a:off x="1677988" y="4987925"/>
              <a:ext cx="79375" cy="531813"/>
            </a:xfrm>
            <a:custGeom>
              <a:avLst/>
              <a:gdLst>
                <a:gd name="T0" fmla="*/ 0 w 54"/>
                <a:gd name="T1" fmla="*/ 0 h 1155"/>
                <a:gd name="T2" fmla="*/ 0 w 54"/>
                <a:gd name="T3" fmla="*/ 2147483647 h 1155"/>
                <a:gd name="T4" fmla="*/ 2147483647 w 54"/>
                <a:gd name="T5" fmla="*/ 2147483647 h 1155"/>
                <a:gd name="T6" fmla="*/ 0 60000 65536"/>
                <a:gd name="T7" fmla="*/ 0 60000 65536"/>
                <a:gd name="T8" fmla="*/ 0 60000 65536"/>
                <a:gd name="T9" fmla="*/ 0 w 54"/>
                <a:gd name="T10" fmla="*/ 0 h 1155"/>
                <a:gd name="T11" fmla="*/ 54 w 54"/>
                <a:gd name="T12" fmla="*/ 1155 h 1155"/>
              </a:gdLst>
              <a:ahLst/>
              <a:cxnLst>
                <a:cxn ang="T6">
                  <a:pos x="T0" y="T1"/>
                </a:cxn>
                <a:cxn ang="T7">
                  <a:pos x="T2" y="T3"/>
                </a:cxn>
                <a:cxn ang="T8">
                  <a:pos x="T4" y="T5"/>
                </a:cxn>
              </a:cxnLst>
              <a:rect l="T9" t="T10" r="T11" b="T12"/>
              <a:pathLst>
                <a:path w="54" h="1155">
                  <a:moveTo>
                    <a:pt x="0" y="0"/>
                  </a:moveTo>
                  <a:lnTo>
                    <a:pt x="0" y="1155"/>
                  </a:lnTo>
                  <a:lnTo>
                    <a:pt x="54" y="1155"/>
                  </a:lnTo>
                </a:path>
              </a:pathLst>
            </a:custGeom>
            <a:noFill/>
            <a:ln w="19050" cap="rnd">
              <a:solidFill>
                <a:srgbClr val="000000"/>
              </a:solidFill>
              <a:prstDash val="solid"/>
              <a:round/>
              <a:headEnd/>
              <a:tailEnd/>
            </a:ln>
          </p:spPr>
          <p:txBody>
            <a:bodyPr/>
            <a:lstStyle/>
            <a:p>
              <a:endParaRPr lang="hu-HU"/>
            </a:p>
          </p:txBody>
        </p:sp>
        <p:grpSp>
          <p:nvGrpSpPr>
            <p:cNvPr id="3" name="Group 206"/>
            <p:cNvGrpSpPr>
              <a:grpSpLocks/>
            </p:cNvGrpSpPr>
            <p:nvPr/>
          </p:nvGrpSpPr>
          <p:grpSpPr bwMode="auto">
            <a:xfrm>
              <a:off x="3175000" y="4414838"/>
              <a:ext cx="3916363" cy="1339850"/>
              <a:chOff x="2000" y="2808"/>
              <a:chExt cx="2467" cy="844"/>
            </a:xfrm>
          </p:grpSpPr>
          <p:sp>
            <p:nvSpPr>
              <p:cNvPr id="762991" name="Text Box 199"/>
              <p:cNvSpPr txBox="1">
                <a:spLocks noChangeArrowheads="1"/>
              </p:cNvSpPr>
              <p:nvPr/>
            </p:nvSpPr>
            <p:spPr bwMode="auto">
              <a:xfrm>
                <a:off x="2000" y="2808"/>
                <a:ext cx="1175" cy="174"/>
              </a:xfrm>
              <a:prstGeom prst="rect">
                <a:avLst/>
              </a:prstGeom>
              <a:solidFill>
                <a:srgbClr val="FFFF99"/>
              </a:solidFill>
              <a:ln w="19050" algn="ctr">
                <a:solidFill>
                  <a:schemeClr val="tx1"/>
                </a:solidFill>
                <a:miter lim="800000"/>
                <a:headEnd/>
                <a:tailEnd/>
              </a:ln>
            </p:spPr>
            <p:txBody>
              <a:bodyPr>
                <a:spAutoFit/>
              </a:bodyPr>
              <a:lstStyle/>
              <a:p>
                <a:pPr eaLnBrk="0" hangingPunct="0">
                  <a:spcBef>
                    <a:spcPct val="50000"/>
                  </a:spcBef>
                </a:pPr>
                <a:r>
                  <a:rPr lang="en-US" sz="1200" b="1">
                    <a:solidFill>
                      <a:srgbClr val="910026"/>
                    </a:solidFill>
                  </a:rPr>
                  <a:t>Published standards</a:t>
                </a:r>
                <a:endParaRPr lang="hu-HU" sz="1200" b="1">
                  <a:solidFill>
                    <a:srgbClr val="910026"/>
                  </a:solidFill>
                </a:endParaRPr>
              </a:p>
            </p:txBody>
          </p:sp>
          <p:sp>
            <p:nvSpPr>
              <p:cNvPr id="762992" name="Text Box 200"/>
              <p:cNvSpPr txBox="1">
                <a:spLocks noChangeArrowheads="1"/>
              </p:cNvSpPr>
              <p:nvPr/>
            </p:nvSpPr>
            <p:spPr bwMode="auto">
              <a:xfrm>
                <a:off x="2001" y="3025"/>
                <a:ext cx="1824" cy="185"/>
              </a:xfrm>
              <a:prstGeom prst="rect">
                <a:avLst/>
              </a:prstGeom>
              <a:noFill/>
              <a:ln w="19050" algn="ctr">
                <a:solidFill>
                  <a:schemeClr val="tx1"/>
                </a:solidFill>
                <a:miter lim="800000"/>
                <a:headEnd/>
                <a:tailEnd/>
              </a:ln>
            </p:spPr>
            <p:txBody>
              <a:bodyPr>
                <a:spAutoFit/>
              </a:bodyPr>
              <a:lstStyle/>
              <a:p>
                <a:pPr eaLnBrk="0" hangingPunct="0">
                  <a:spcBef>
                    <a:spcPct val="50000"/>
                  </a:spcBef>
                </a:pPr>
                <a:r>
                  <a:rPr lang="en-US" sz="1200" b="1"/>
                  <a:t>Issue identified which is dealt with</a:t>
                </a:r>
                <a:endParaRPr lang="hu-HU" sz="1200" b="1"/>
              </a:p>
            </p:txBody>
          </p:sp>
          <p:sp>
            <p:nvSpPr>
              <p:cNvPr id="762993" name="Text Box 201"/>
              <p:cNvSpPr txBox="1">
                <a:spLocks noChangeArrowheads="1"/>
              </p:cNvSpPr>
              <p:nvPr/>
            </p:nvSpPr>
            <p:spPr bwMode="auto">
              <a:xfrm>
                <a:off x="2002" y="3242"/>
                <a:ext cx="2144" cy="185"/>
              </a:xfrm>
              <a:prstGeom prst="rect">
                <a:avLst/>
              </a:prstGeom>
              <a:noFill/>
              <a:ln w="19050" algn="ctr">
                <a:solidFill>
                  <a:schemeClr val="tx1"/>
                </a:solidFill>
                <a:miter lim="800000"/>
                <a:headEnd/>
                <a:tailEnd/>
              </a:ln>
            </p:spPr>
            <p:txBody>
              <a:bodyPr>
                <a:spAutoFit/>
              </a:bodyPr>
              <a:lstStyle/>
              <a:p>
                <a:pPr eaLnBrk="0" hangingPunct="0">
                  <a:spcBef>
                    <a:spcPct val="50000"/>
                  </a:spcBef>
                </a:pPr>
                <a:r>
                  <a:rPr lang="en-US" sz="1200" b="1">
                    <a:solidFill>
                      <a:srgbClr val="FF0000"/>
                    </a:solidFill>
                  </a:rPr>
                  <a:t>Recently identified issue which is dealt with</a:t>
                </a:r>
                <a:endParaRPr lang="hu-HU" sz="1200" b="1">
                  <a:solidFill>
                    <a:srgbClr val="FF0000"/>
                  </a:solidFill>
                </a:endParaRPr>
              </a:p>
            </p:txBody>
          </p:sp>
          <p:sp>
            <p:nvSpPr>
              <p:cNvPr id="762994" name="Text Box 202"/>
              <p:cNvSpPr txBox="1">
                <a:spLocks noChangeArrowheads="1"/>
              </p:cNvSpPr>
              <p:nvPr/>
            </p:nvSpPr>
            <p:spPr bwMode="auto">
              <a:xfrm>
                <a:off x="2003" y="3467"/>
                <a:ext cx="2464" cy="185"/>
              </a:xfrm>
              <a:prstGeom prst="rect">
                <a:avLst/>
              </a:prstGeom>
              <a:noFill/>
              <a:ln w="19050" algn="ctr">
                <a:solidFill>
                  <a:schemeClr val="bg2"/>
                </a:solidFill>
                <a:miter lim="800000"/>
                <a:headEnd/>
                <a:tailEnd/>
              </a:ln>
            </p:spPr>
            <p:txBody>
              <a:bodyPr>
                <a:spAutoFit/>
              </a:bodyPr>
              <a:lstStyle/>
              <a:p>
                <a:pPr eaLnBrk="0" hangingPunct="0">
                  <a:spcBef>
                    <a:spcPct val="50000"/>
                  </a:spcBef>
                </a:pPr>
                <a:r>
                  <a:rPr lang="en-US" sz="1200" b="1">
                    <a:solidFill>
                      <a:schemeClr val="bg2"/>
                    </a:solidFill>
                  </a:rPr>
                  <a:t>Yet to be identified and/or to be dealt with</a:t>
                </a:r>
                <a:endParaRPr lang="hu-HU" sz="1200" b="1">
                  <a:solidFill>
                    <a:schemeClr val="bg2"/>
                  </a:solidFill>
                </a:endParaRPr>
              </a:p>
            </p:txBody>
          </p:sp>
        </p:grpSp>
      </p:grpSp>
      <p:sp>
        <p:nvSpPr>
          <p:cNvPr id="116" name="Rectangle 115"/>
          <p:cNvSpPr/>
          <p:nvPr/>
        </p:nvSpPr>
        <p:spPr>
          <a:xfrm>
            <a:off x="3107557" y="1208759"/>
            <a:ext cx="1063112" cy="276999"/>
          </a:xfrm>
          <a:prstGeom prst="rect">
            <a:avLst/>
          </a:prstGeom>
        </p:spPr>
        <p:txBody>
          <a:bodyPr wrap="none">
            <a:spAutoFit/>
          </a:bodyPr>
          <a:lstStyle/>
          <a:p>
            <a:r>
              <a:rPr lang="en-US" sz="1200" b="1" dirty="0" smtClean="0">
                <a:solidFill>
                  <a:srgbClr val="910026"/>
                </a:solidFill>
              </a:rPr>
              <a:t>JESD51-50</a:t>
            </a:r>
            <a:r>
              <a:rPr lang="en-US" sz="1200" dirty="0" smtClean="0">
                <a:solidFill>
                  <a:srgbClr val="910026"/>
                </a:solidFill>
              </a:rPr>
              <a:t>: </a:t>
            </a:r>
            <a:endParaRPr lang="en-US" sz="1200" dirty="0"/>
          </a:p>
        </p:txBody>
      </p:sp>
      <p:sp>
        <p:nvSpPr>
          <p:cNvPr id="117" name="Rectangle 116"/>
          <p:cNvSpPr/>
          <p:nvPr/>
        </p:nvSpPr>
        <p:spPr>
          <a:xfrm>
            <a:off x="591180" y="2722128"/>
            <a:ext cx="1063112" cy="276999"/>
          </a:xfrm>
          <a:prstGeom prst="rect">
            <a:avLst/>
          </a:prstGeom>
        </p:spPr>
        <p:txBody>
          <a:bodyPr wrap="none">
            <a:spAutoFit/>
          </a:bodyPr>
          <a:lstStyle/>
          <a:p>
            <a:r>
              <a:rPr lang="en-US" sz="1200" b="1" dirty="0" smtClean="0">
                <a:solidFill>
                  <a:srgbClr val="910026"/>
                </a:solidFill>
              </a:rPr>
              <a:t>JESD51-5</a:t>
            </a:r>
            <a:r>
              <a:rPr lang="hu-HU" sz="1200" b="1" dirty="0" smtClean="0">
                <a:solidFill>
                  <a:srgbClr val="910026"/>
                </a:solidFill>
              </a:rPr>
              <a:t>1</a:t>
            </a:r>
            <a:r>
              <a:rPr lang="en-US" sz="1200" dirty="0" smtClean="0">
                <a:solidFill>
                  <a:srgbClr val="910026"/>
                </a:solidFill>
              </a:rPr>
              <a:t>: </a:t>
            </a:r>
            <a:endParaRPr lang="en-US" sz="1200" dirty="0"/>
          </a:p>
        </p:txBody>
      </p:sp>
      <p:sp>
        <p:nvSpPr>
          <p:cNvPr id="118" name="Rectangle 117"/>
          <p:cNvSpPr/>
          <p:nvPr/>
        </p:nvSpPr>
        <p:spPr>
          <a:xfrm>
            <a:off x="584096" y="4129170"/>
            <a:ext cx="1063112" cy="276999"/>
          </a:xfrm>
          <a:prstGeom prst="rect">
            <a:avLst/>
          </a:prstGeom>
        </p:spPr>
        <p:txBody>
          <a:bodyPr wrap="none">
            <a:spAutoFit/>
          </a:bodyPr>
          <a:lstStyle/>
          <a:p>
            <a:r>
              <a:rPr lang="en-US" sz="1200" b="1" dirty="0" smtClean="0">
                <a:solidFill>
                  <a:srgbClr val="910026"/>
                </a:solidFill>
              </a:rPr>
              <a:t>JESD51-5</a:t>
            </a:r>
            <a:r>
              <a:rPr lang="hu-HU" sz="1200" b="1" dirty="0" smtClean="0">
                <a:solidFill>
                  <a:srgbClr val="910026"/>
                </a:solidFill>
              </a:rPr>
              <a:t>2</a:t>
            </a:r>
            <a:r>
              <a:rPr lang="en-US" sz="1200" dirty="0" smtClean="0">
                <a:solidFill>
                  <a:srgbClr val="910026"/>
                </a:solidFill>
              </a:rPr>
              <a:t>: </a:t>
            </a:r>
            <a:endParaRPr lang="en-US" sz="1200" dirty="0"/>
          </a:p>
        </p:txBody>
      </p:sp>
      <p:sp>
        <p:nvSpPr>
          <p:cNvPr id="119" name="Rectangle 118"/>
          <p:cNvSpPr/>
          <p:nvPr/>
        </p:nvSpPr>
        <p:spPr>
          <a:xfrm>
            <a:off x="6031510" y="2495301"/>
            <a:ext cx="1063112" cy="276999"/>
          </a:xfrm>
          <a:prstGeom prst="rect">
            <a:avLst/>
          </a:prstGeom>
        </p:spPr>
        <p:txBody>
          <a:bodyPr wrap="none">
            <a:spAutoFit/>
          </a:bodyPr>
          <a:lstStyle/>
          <a:p>
            <a:r>
              <a:rPr lang="en-US" sz="1200" b="1" dirty="0" smtClean="0">
                <a:solidFill>
                  <a:srgbClr val="910026"/>
                </a:solidFill>
              </a:rPr>
              <a:t>JESD51-5</a:t>
            </a:r>
            <a:r>
              <a:rPr lang="hu-HU" sz="1200" b="1" dirty="0" smtClean="0">
                <a:solidFill>
                  <a:srgbClr val="910026"/>
                </a:solidFill>
              </a:rPr>
              <a:t>3</a:t>
            </a:r>
            <a:r>
              <a:rPr lang="en-US" sz="1200" dirty="0" smtClean="0">
                <a:solidFill>
                  <a:srgbClr val="910026"/>
                </a:solidFill>
              </a:rPr>
              <a:t>: </a:t>
            </a:r>
            <a:endParaRPr lang="en-US" sz="1200" dirty="0"/>
          </a:p>
        </p:txBody>
      </p:sp>
      <p:sp>
        <p:nvSpPr>
          <p:cNvPr id="120" name="Date Placeholder 119"/>
          <p:cNvSpPr>
            <a:spLocks noGrp="1"/>
          </p:cNvSpPr>
          <p:nvPr>
            <p:ph type="dt" sz="half" idx="12"/>
          </p:nvPr>
        </p:nvSpPr>
        <p:spPr/>
        <p:txBody>
          <a:bodyPr/>
          <a:lstStyle/>
          <a:p>
            <a:pPr>
              <a:defRPr/>
            </a:pPr>
            <a:r>
              <a:rPr lang="en-US" smtClean="0"/>
              <a:t>28 Juni 2012</a:t>
            </a:r>
            <a:endParaRPr lang="en-US"/>
          </a:p>
        </p:txBody>
      </p:sp>
      <p:sp>
        <p:nvSpPr>
          <p:cNvPr id="121" name="Slide Number Placeholder 120"/>
          <p:cNvSpPr>
            <a:spLocks noGrp="1"/>
          </p:cNvSpPr>
          <p:nvPr>
            <p:ph type="sldNum" sz="quarter" idx="10"/>
          </p:nvPr>
        </p:nvSpPr>
        <p:spPr/>
        <p:txBody>
          <a:bodyPr/>
          <a:lstStyle/>
          <a:p>
            <a:pPr>
              <a:defRPr/>
            </a:pPr>
            <a:fld id="{CA06DD79-025C-4555-A46D-61353DBEF34E}" type="slidenum">
              <a:rPr lang="en-GB" smtClean="0"/>
              <a:pPr>
                <a:defRPr/>
              </a:pPr>
              <a:t>10</a:t>
            </a:fld>
            <a:endParaRPr lang="en-GB"/>
          </a:p>
        </p:txBody>
      </p:sp>
      <p:sp>
        <p:nvSpPr>
          <p:cNvPr id="122" name="Footer Placeholder 121"/>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idx="1"/>
          </p:nvPr>
        </p:nvSpPr>
        <p:spPr/>
        <p:txBody>
          <a:bodyPr/>
          <a:lstStyle/>
          <a:p>
            <a:pPr algn="l">
              <a:buNone/>
            </a:pPr>
            <a:r>
              <a:rPr lang="en-US" b="1" dirty="0" smtClean="0">
                <a:solidFill>
                  <a:srgbClr val="0D4A84"/>
                </a:solidFill>
              </a:rPr>
              <a:t>JEDEC hat in April/Mai 2012 </a:t>
            </a:r>
            <a:r>
              <a:rPr lang="en-US" b="1" dirty="0" err="1" smtClean="0">
                <a:solidFill>
                  <a:srgbClr val="0D4A84"/>
                </a:solidFill>
              </a:rPr>
              <a:t>vier</a:t>
            </a:r>
            <a:r>
              <a:rPr lang="en-US" b="1" dirty="0" smtClean="0">
                <a:solidFill>
                  <a:srgbClr val="0D4A84"/>
                </a:solidFill>
              </a:rPr>
              <a:t> </a:t>
            </a:r>
            <a:r>
              <a:rPr lang="en-US" b="1" dirty="0" err="1" smtClean="0">
                <a:solidFill>
                  <a:srgbClr val="0D4A84"/>
                </a:solidFill>
              </a:rPr>
              <a:t>neue</a:t>
            </a:r>
            <a:r>
              <a:rPr lang="en-US" b="1" dirty="0" smtClean="0">
                <a:solidFill>
                  <a:srgbClr val="0D4A84"/>
                </a:solidFill>
              </a:rPr>
              <a:t> </a:t>
            </a:r>
            <a:r>
              <a:rPr lang="en-US" b="1" dirty="0" err="1" smtClean="0">
                <a:solidFill>
                  <a:srgbClr val="0D4A84"/>
                </a:solidFill>
              </a:rPr>
              <a:t>Dokumente</a:t>
            </a:r>
            <a:r>
              <a:rPr lang="en-US" b="1" dirty="0" smtClean="0">
                <a:solidFill>
                  <a:srgbClr val="0D4A84"/>
                </a:solidFill>
              </a:rPr>
              <a:t> </a:t>
            </a:r>
            <a:r>
              <a:rPr lang="en-US" b="1" dirty="0" err="1" smtClean="0">
                <a:solidFill>
                  <a:srgbClr val="0D4A84"/>
                </a:solidFill>
              </a:rPr>
              <a:t>ver</a:t>
            </a:r>
            <a:r>
              <a:rPr lang="hu-HU" b="1" dirty="0" smtClean="0">
                <a:solidFill>
                  <a:srgbClr val="0D4A84"/>
                </a:solidFill>
              </a:rPr>
              <a:t>öffentlicht:</a:t>
            </a:r>
            <a:r>
              <a:rPr lang="en-US" b="1" dirty="0" smtClean="0">
                <a:solidFill>
                  <a:srgbClr val="0D4A84"/>
                </a:solidFill>
              </a:rPr>
              <a:t> </a:t>
            </a:r>
            <a:endParaRPr lang="hu-HU" b="1" dirty="0" smtClean="0">
              <a:solidFill>
                <a:srgbClr val="0D4A84"/>
              </a:solidFill>
            </a:endParaRPr>
          </a:p>
          <a:p>
            <a:pPr algn="l">
              <a:buNone/>
            </a:pPr>
            <a:endParaRPr lang="en-US" b="1" dirty="0" smtClean="0">
              <a:solidFill>
                <a:srgbClr val="0D4A84"/>
              </a:solidFill>
            </a:endParaRPr>
          </a:p>
          <a:p>
            <a:pPr algn="l"/>
            <a:r>
              <a:rPr lang="en-US" sz="2000" b="1" dirty="0" smtClean="0">
                <a:solidFill>
                  <a:srgbClr val="910026"/>
                </a:solidFill>
              </a:rPr>
              <a:t>JESD-51-50:</a:t>
            </a:r>
            <a:r>
              <a:rPr lang="en-US" b="1" dirty="0" smtClean="0">
                <a:solidFill>
                  <a:srgbClr val="910026"/>
                </a:solidFill>
              </a:rPr>
              <a:t> </a:t>
            </a:r>
            <a:r>
              <a:rPr lang="en-US" sz="2000" b="1" dirty="0" smtClean="0"/>
              <a:t>Overview</a:t>
            </a:r>
            <a:r>
              <a:rPr lang="en-US" sz="2000" dirty="0" smtClean="0"/>
              <a:t> of Methodologies for the Thermal Measurement of Single- and Multi-Chip,  Single- and Multi-PN-Junction Light-Emitting Diodes (LEDs) </a:t>
            </a:r>
          </a:p>
          <a:p>
            <a:pPr lvl="1" algn="l"/>
            <a:endParaRPr lang="en-US" sz="1600" dirty="0" smtClean="0"/>
          </a:p>
          <a:p>
            <a:pPr algn="l"/>
            <a:r>
              <a:rPr lang="en-US" sz="2000" b="1" dirty="0" smtClean="0">
                <a:solidFill>
                  <a:srgbClr val="910026"/>
                </a:solidFill>
              </a:rPr>
              <a:t>JESD-51-51:</a:t>
            </a:r>
            <a:r>
              <a:rPr lang="en-US" sz="2000" dirty="0" smtClean="0"/>
              <a:t> Implementation of the Electrical Test Method for the </a:t>
            </a:r>
            <a:r>
              <a:rPr lang="en-US" sz="2000" b="1" dirty="0" smtClean="0"/>
              <a:t>Measurement of the Real Thermal Resistance and Impedance </a:t>
            </a:r>
            <a:r>
              <a:rPr lang="en-US" sz="2000" dirty="0" smtClean="0"/>
              <a:t>of Light-emitting Diodes with Exposed Cooling Surface</a:t>
            </a:r>
          </a:p>
          <a:p>
            <a:pPr lvl="1" algn="l"/>
            <a:endParaRPr lang="en-US" sz="1600" b="1" dirty="0" smtClean="0">
              <a:solidFill>
                <a:srgbClr val="910026"/>
              </a:solidFill>
            </a:endParaRPr>
          </a:p>
          <a:p>
            <a:pPr algn="l"/>
            <a:r>
              <a:rPr lang="en-US" sz="2000" b="1" dirty="0" smtClean="0">
                <a:solidFill>
                  <a:srgbClr val="910026"/>
                </a:solidFill>
              </a:rPr>
              <a:t>JESD-51-52:</a:t>
            </a:r>
            <a:r>
              <a:rPr lang="en-US" sz="2000" dirty="0" smtClean="0"/>
              <a:t> Guidelines for Combining CIE 127-2007 </a:t>
            </a:r>
            <a:r>
              <a:rPr lang="en-US" sz="2000" b="1" dirty="0" smtClean="0"/>
              <a:t>Total Flux Measurements with Thermal Measurements of LED</a:t>
            </a:r>
            <a:r>
              <a:rPr lang="en-US" sz="2000" dirty="0" smtClean="0"/>
              <a:t>s with Exposed Cooling Surface</a:t>
            </a:r>
          </a:p>
          <a:p>
            <a:pPr lvl="1" algn="l">
              <a:buFont typeface="Arial" pitchFamily="34" charset="0"/>
              <a:buChar char="•"/>
            </a:pPr>
            <a:endParaRPr lang="en-US" sz="1600" dirty="0" smtClean="0"/>
          </a:p>
          <a:p>
            <a:pPr algn="l"/>
            <a:r>
              <a:rPr lang="en-US" sz="2000" b="1" dirty="0" smtClean="0">
                <a:solidFill>
                  <a:srgbClr val="910026"/>
                </a:solidFill>
              </a:rPr>
              <a:t>JESD-51-53:</a:t>
            </a:r>
            <a:r>
              <a:rPr lang="en-US" sz="2000" dirty="0" smtClean="0"/>
              <a:t> </a:t>
            </a:r>
            <a:r>
              <a:rPr lang="en-US" sz="2000" b="1" dirty="0" smtClean="0"/>
              <a:t>Terms, Definitions </a:t>
            </a:r>
            <a:r>
              <a:rPr lang="en-US" sz="2000" dirty="0" smtClean="0"/>
              <a:t>and Units Glossary for LED Thermal Testing</a:t>
            </a:r>
          </a:p>
          <a:p>
            <a:pPr algn="l">
              <a:buFont typeface="Arial" pitchFamily="34" charset="0"/>
              <a:buChar char="•"/>
            </a:pPr>
            <a:endParaRPr lang="en-US" dirty="0" smtClean="0"/>
          </a:p>
          <a:p>
            <a:pPr algn="l">
              <a:buFont typeface="Arial" pitchFamily="34" charset="0"/>
              <a:buChar char="•"/>
            </a:pPr>
            <a:endParaRPr lang="en-US" dirty="0" smtClean="0"/>
          </a:p>
        </p:txBody>
      </p:sp>
      <p:sp>
        <p:nvSpPr>
          <p:cNvPr id="9" name="Title 8"/>
          <p:cNvSpPr>
            <a:spLocks noGrp="1"/>
          </p:cNvSpPr>
          <p:nvPr>
            <p:ph type="title"/>
          </p:nvPr>
        </p:nvSpPr>
        <p:spPr/>
        <p:txBody>
          <a:bodyPr/>
          <a:lstStyle/>
          <a:p>
            <a:r>
              <a:rPr lang="hu-HU" dirty="0" smtClean="0"/>
              <a:t>Die neue JEDEC </a:t>
            </a:r>
            <a:r>
              <a:rPr lang="en-US" smtClean="0"/>
              <a:t>N</a:t>
            </a:r>
            <a:r>
              <a:rPr lang="hu-HU" smtClean="0"/>
              <a:t>ormen </a:t>
            </a:r>
            <a:r>
              <a:rPr lang="hu-HU" dirty="0" smtClean="0"/>
              <a:t>sind veröffentlicht</a:t>
            </a:r>
            <a:endParaRPr lang="en-US" dirty="0"/>
          </a:p>
        </p:txBody>
      </p:sp>
      <p:sp>
        <p:nvSpPr>
          <p:cNvPr id="10" name="Slide Number Placeholder 9"/>
          <p:cNvSpPr>
            <a:spLocks noGrp="1"/>
          </p:cNvSpPr>
          <p:nvPr>
            <p:ph type="sldNum" sz="quarter" idx="10"/>
          </p:nvPr>
        </p:nvSpPr>
        <p:spPr/>
        <p:txBody>
          <a:bodyPr/>
          <a:lstStyle/>
          <a:p>
            <a:pPr>
              <a:defRPr/>
            </a:pPr>
            <a:fld id="{CA06DD79-025C-4555-A46D-61353DBEF34E}" type="slidenum">
              <a:rPr lang="en-GB" smtClean="0"/>
              <a:pPr>
                <a:defRPr/>
              </a:pPr>
              <a:t>11</a:t>
            </a:fld>
            <a:endParaRPr lang="en-GB"/>
          </a:p>
        </p:txBody>
      </p:sp>
      <p:sp>
        <p:nvSpPr>
          <p:cNvPr id="11" name="Footer Placeholder 10"/>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7" name="Rectangle 2"/>
          <p:cNvSpPr>
            <a:spLocks noGrp="1" noChangeArrowheads="1"/>
          </p:cNvSpPr>
          <p:nvPr>
            <p:ph type="title" idx="4294967295"/>
          </p:nvPr>
        </p:nvSpPr>
        <p:spPr/>
        <p:txBody>
          <a:bodyPr/>
          <a:lstStyle/>
          <a:p>
            <a:pPr eaLnBrk="1" hangingPunct="1"/>
            <a:r>
              <a:rPr lang="hu-HU" dirty="0" smtClean="0"/>
              <a:t>Die neue JEDEC </a:t>
            </a:r>
            <a:r>
              <a:rPr lang="en-US" dirty="0" smtClean="0"/>
              <a:t>N</a:t>
            </a:r>
            <a:r>
              <a:rPr lang="hu-HU" dirty="0" smtClean="0"/>
              <a:t>ormen sind veröffentlicht</a:t>
            </a:r>
          </a:p>
        </p:txBody>
      </p:sp>
      <p:grpSp>
        <p:nvGrpSpPr>
          <p:cNvPr id="2" name="Group 8"/>
          <p:cNvGrpSpPr>
            <a:grpSpLocks noChangeAspect="1"/>
          </p:cNvGrpSpPr>
          <p:nvPr/>
        </p:nvGrpSpPr>
        <p:grpSpPr bwMode="auto">
          <a:xfrm>
            <a:off x="364101" y="733723"/>
            <a:ext cx="8660986" cy="5719763"/>
            <a:chOff x="362174" y="694394"/>
            <a:chExt cx="8122799" cy="5363322"/>
          </a:xfrm>
        </p:grpSpPr>
        <p:pic>
          <p:nvPicPr>
            <p:cNvPr id="6" name="Picture 2"/>
            <p:cNvPicPr>
              <a:picLocks noChangeAspect="1" noChangeArrowheads="1"/>
            </p:cNvPicPr>
            <p:nvPr/>
          </p:nvPicPr>
          <p:blipFill>
            <a:blip r:embed="rId3" cstate="print"/>
            <a:srcRect/>
            <a:stretch>
              <a:fillRect/>
            </a:stretch>
          </p:blipFill>
          <p:spPr bwMode="auto">
            <a:xfrm>
              <a:off x="362174" y="694394"/>
              <a:ext cx="2967287" cy="3837536"/>
            </a:xfrm>
            <a:prstGeom prst="rect">
              <a:avLst/>
            </a:prstGeom>
            <a:noFill/>
            <a:ln w="9525">
              <a:solidFill>
                <a:schemeClr val="bg1">
                  <a:lumMod val="75000"/>
                </a:schemeClr>
              </a:solid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2955929" y="1425283"/>
              <a:ext cx="2988130" cy="3852422"/>
            </a:xfrm>
            <a:prstGeom prst="rect">
              <a:avLst/>
            </a:prstGeom>
            <a:noFill/>
            <a:ln w="9525">
              <a:solidFill>
                <a:schemeClr val="bg1">
                  <a:lumMod val="75000"/>
                </a:schemeClr>
              </a:solidFill>
              <a:miter lim="800000"/>
              <a:headEnd/>
              <a:tailEnd/>
            </a:ln>
          </p:spPr>
        </p:pic>
        <p:pic>
          <p:nvPicPr>
            <p:cNvPr id="8" name="Picture 4"/>
            <p:cNvPicPr>
              <a:picLocks noChangeAspect="1" noChangeArrowheads="1"/>
            </p:cNvPicPr>
            <p:nvPr/>
          </p:nvPicPr>
          <p:blipFill>
            <a:blip r:embed="rId5" cstate="print"/>
            <a:srcRect/>
            <a:stretch>
              <a:fillRect/>
            </a:stretch>
          </p:blipFill>
          <p:spPr bwMode="auto">
            <a:xfrm>
              <a:off x="5516198" y="2203805"/>
              <a:ext cx="2968775" cy="3853911"/>
            </a:xfrm>
            <a:prstGeom prst="rect">
              <a:avLst/>
            </a:prstGeom>
            <a:noFill/>
            <a:ln w="9525">
              <a:solidFill>
                <a:schemeClr val="bg1">
                  <a:lumMod val="75000"/>
                </a:schemeClr>
              </a:solidFill>
              <a:miter lim="800000"/>
              <a:headEnd/>
              <a:tailEnd/>
            </a:ln>
          </p:spPr>
        </p:pic>
      </p:grpSp>
      <p:sp>
        <p:nvSpPr>
          <p:cNvPr id="9" name="Date Placeholder 8"/>
          <p:cNvSpPr>
            <a:spLocks noGrp="1"/>
          </p:cNvSpPr>
          <p:nvPr>
            <p:ph type="dt" sz="half" idx="12"/>
          </p:nvPr>
        </p:nvSpPr>
        <p:spPr/>
        <p:txBody>
          <a:bodyPr/>
          <a:lstStyle/>
          <a:p>
            <a:pPr>
              <a:defRPr/>
            </a:pPr>
            <a:r>
              <a:rPr lang="en-US" smtClean="0"/>
              <a:t>28 Juni 2012</a:t>
            </a:r>
            <a:endParaRPr lang="en-US"/>
          </a:p>
        </p:txBody>
      </p:sp>
      <p:sp>
        <p:nvSpPr>
          <p:cNvPr id="10" name="Slide Number Placeholder 9"/>
          <p:cNvSpPr>
            <a:spLocks noGrp="1"/>
          </p:cNvSpPr>
          <p:nvPr>
            <p:ph type="sldNum" sz="quarter" idx="10"/>
          </p:nvPr>
        </p:nvSpPr>
        <p:spPr/>
        <p:txBody>
          <a:bodyPr/>
          <a:lstStyle/>
          <a:p>
            <a:pPr>
              <a:defRPr/>
            </a:pPr>
            <a:fld id="{3240C38C-AEB9-4062-B6C9-E534461A76D8}" type="slidenum">
              <a:rPr lang="en-GB" smtClean="0"/>
              <a:pPr>
                <a:defRPr/>
              </a:pPr>
              <a:t>12</a:t>
            </a:fld>
            <a:endParaRPr lang="en-GB"/>
          </a:p>
        </p:txBody>
      </p:sp>
      <p:sp>
        <p:nvSpPr>
          <p:cNvPr id="11" name="Footer Placeholder 10"/>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
        <p:nvSpPr>
          <p:cNvPr id="12" name="TextBox 11"/>
          <p:cNvSpPr txBox="1"/>
          <p:nvPr/>
        </p:nvSpPr>
        <p:spPr>
          <a:xfrm>
            <a:off x="498987" y="5826642"/>
            <a:ext cx="5699049" cy="646331"/>
          </a:xfrm>
          <a:prstGeom prst="rect">
            <a:avLst/>
          </a:prstGeom>
          <a:noFill/>
        </p:spPr>
        <p:txBody>
          <a:bodyPr wrap="square" rtlCol="0">
            <a:spAutoFit/>
          </a:bodyPr>
          <a:lstStyle/>
          <a:p>
            <a:r>
              <a:rPr lang="hu-HU" sz="1800" dirty="0" smtClean="0"/>
              <a:t>Seit April 2012</a:t>
            </a:r>
          </a:p>
          <a:p>
            <a:r>
              <a:rPr lang="hu-HU" sz="1800" dirty="0" smtClean="0"/>
              <a:t>Kostenlos zu herunterladen von www.jedec.org</a:t>
            </a:r>
            <a:endParaRPr lang="en-US" sz="1800"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84994" name="Object 2"/>
          <p:cNvGraphicFramePr>
            <a:graphicFrameLocks noChangeAspect="1"/>
          </p:cNvGraphicFramePr>
          <p:nvPr/>
        </p:nvGraphicFramePr>
        <p:xfrm>
          <a:off x="4640263" y="2943523"/>
          <a:ext cx="4249737" cy="3408363"/>
        </p:xfrm>
        <a:graphic>
          <a:graphicData uri="http://schemas.openxmlformats.org/presentationml/2006/ole">
            <mc:AlternateContent xmlns:mc="http://schemas.openxmlformats.org/markup-compatibility/2006">
              <mc:Choice xmlns:v="urn:schemas-microsoft-com:vml" Requires="v">
                <p:oleObj spid="_x0000_s3473412" r:id="rId5" imgW="8790476" imgH="7047619" progId="">
                  <p:embed/>
                </p:oleObj>
              </mc:Choice>
              <mc:Fallback>
                <p:oleObj r:id="rId5" imgW="8790476" imgH="7047619"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0263" y="2943523"/>
                        <a:ext cx="4249737" cy="3408363"/>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84998" name="Rectangle 2"/>
          <p:cNvSpPr>
            <a:spLocks noGrp="1" noChangeArrowheads="1"/>
          </p:cNvSpPr>
          <p:nvPr>
            <p:ph type="title"/>
          </p:nvPr>
        </p:nvSpPr>
        <p:spPr/>
        <p:txBody>
          <a:bodyPr/>
          <a:lstStyle/>
          <a:p>
            <a:pPr eaLnBrk="1" hangingPunct="1"/>
            <a:r>
              <a:rPr lang="en-US" dirty="0" smtClean="0"/>
              <a:t>Definition des </a:t>
            </a:r>
            <a:r>
              <a:rPr lang="en-US" dirty="0" err="1" smtClean="0"/>
              <a:t>Wärmewiederstands</a:t>
            </a:r>
            <a:r>
              <a:rPr lang="en-US" dirty="0" smtClean="0"/>
              <a:t> von LEDs</a:t>
            </a:r>
            <a:endParaRPr lang="hu-HU" dirty="0" smtClean="0"/>
          </a:p>
        </p:txBody>
      </p:sp>
      <p:sp>
        <p:nvSpPr>
          <p:cNvPr id="3284999" name="Rectangle 3"/>
          <p:cNvSpPr>
            <a:spLocks noGrp="1" noChangeArrowheads="1"/>
          </p:cNvSpPr>
          <p:nvPr>
            <p:ph type="body" idx="1"/>
          </p:nvPr>
        </p:nvSpPr>
        <p:spPr>
          <a:xfrm>
            <a:off x="488950" y="754063"/>
            <a:ext cx="8529638" cy="5451475"/>
          </a:xfrm>
        </p:spPr>
        <p:txBody>
          <a:bodyPr/>
          <a:lstStyle/>
          <a:p>
            <a:pPr eaLnBrk="1" hangingPunct="1"/>
            <a:r>
              <a:rPr lang="en-US" dirty="0" err="1" smtClean="0"/>
              <a:t>Traditionell</a:t>
            </a:r>
            <a:r>
              <a:rPr lang="en-US" dirty="0" smtClean="0"/>
              <a:t>: </a:t>
            </a:r>
            <a:r>
              <a:rPr lang="en-US" dirty="0" err="1" smtClean="0">
                <a:sym typeface="Wingdings" pitchFamily="2" charset="2"/>
              </a:rPr>
              <a:t>R</a:t>
            </a:r>
            <a:r>
              <a:rPr lang="en-US" baseline="-25000" dirty="0" err="1" smtClean="0">
                <a:sym typeface="Wingdings" pitchFamily="2" charset="2"/>
              </a:rPr>
              <a:t>th</a:t>
            </a:r>
            <a:r>
              <a:rPr lang="en-US" baseline="-25000" dirty="0" smtClean="0">
                <a:sym typeface="Wingdings" pitchFamily="2" charset="2"/>
              </a:rPr>
              <a:t>-el</a:t>
            </a:r>
            <a:r>
              <a:rPr lang="en-US" dirty="0" smtClean="0">
                <a:sym typeface="Wingdings" pitchFamily="2" charset="2"/>
              </a:rPr>
              <a:t> = 	</a:t>
            </a:r>
            <a:r>
              <a:rPr lang="en-US" dirty="0" smtClean="0">
                <a:sym typeface="Symbol" pitchFamily="18" charset="2"/>
              </a:rPr>
              <a:t>T</a:t>
            </a:r>
            <a:r>
              <a:rPr lang="en-US" baseline="-25000" dirty="0" smtClean="0">
                <a:sym typeface="Symbol" pitchFamily="18" charset="2"/>
              </a:rPr>
              <a:t>J</a:t>
            </a:r>
            <a:r>
              <a:rPr lang="en-US" dirty="0" smtClean="0">
                <a:sym typeface="Symbol" pitchFamily="18" charset="2"/>
              </a:rPr>
              <a:t> / </a:t>
            </a:r>
            <a:r>
              <a:rPr lang="en-US" dirty="0" err="1" smtClean="0">
                <a:sym typeface="Symbol" pitchFamily="18" charset="2"/>
              </a:rPr>
              <a:t>P</a:t>
            </a:r>
            <a:r>
              <a:rPr lang="en-US" baseline="-25000" dirty="0" err="1" smtClean="0">
                <a:sym typeface="Symbol" pitchFamily="18" charset="2"/>
              </a:rPr>
              <a:t>el</a:t>
            </a:r>
            <a:r>
              <a:rPr lang="en-US" dirty="0" smtClean="0">
                <a:sym typeface="Symbol" pitchFamily="18" charset="2"/>
              </a:rPr>
              <a:t> = T</a:t>
            </a:r>
            <a:r>
              <a:rPr lang="en-US" baseline="-25000" dirty="0" smtClean="0">
                <a:sym typeface="Symbol" pitchFamily="18" charset="2"/>
              </a:rPr>
              <a:t>J</a:t>
            </a:r>
            <a:r>
              <a:rPr lang="en-US" dirty="0" smtClean="0">
                <a:sym typeface="Symbol" pitchFamily="18" charset="2"/>
              </a:rPr>
              <a:t> / (I</a:t>
            </a:r>
            <a:r>
              <a:rPr lang="en-US" baseline="-25000" dirty="0" smtClean="0">
                <a:sym typeface="Symbol" pitchFamily="18" charset="2"/>
              </a:rPr>
              <a:t>F</a:t>
            </a:r>
            <a:r>
              <a:rPr lang="en-US" dirty="0" smtClean="0">
                <a:sym typeface="Symbol" pitchFamily="18" charset="2"/>
              </a:rPr>
              <a:t>  V</a:t>
            </a:r>
            <a:r>
              <a:rPr lang="en-US" baseline="-25000" dirty="0" smtClean="0">
                <a:sym typeface="Symbol" pitchFamily="18" charset="2"/>
              </a:rPr>
              <a:t>F</a:t>
            </a:r>
            <a:r>
              <a:rPr lang="en-US" dirty="0" smtClean="0">
                <a:sym typeface="Symbol" pitchFamily="18" charset="2"/>
              </a:rPr>
              <a:t>)</a:t>
            </a:r>
          </a:p>
          <a:p>
            <a:pPr lvl="4" eaLnBrk="1" hangingPunct="1"/>
            <a:endParaRPr lang="en-US" dirty="0" smtClean="0">
              <a:sym typeface="Symbol" pitchFamily="18" charset="2"/>
            </a:endParaRPr>
          </a:p>
          <a:p>
            <a:pPr eaLnBrk="1" hangingPunct="1"/>
            <a:r>
              <a:rPr lang="en-US" dirty="0" err="1" smtClean="0">
                <a:sym typeface="Symbol" pitchFamily="18" charset="2"/>
              </a:rPr>
              <a:t>Wegen</a:t>
            </a:r>
            <a:r>
              <a:rPr lang="en-US" dirty="0" smtClean="0">
                <a:sym typeface="Symbol" pitchFamily="18" charset="2"/>
              </a:rPr>
              <a:t> des </a:t>
            </a:r>
            <a:r>
              <a:rPr lang="en-US" dirty="0" err="1" smtClean="0">
                <a:sym typeface="Symbol" pitchFamily="18" charset="2"/>
              </a:rPr>
              <a:t>hohen</a:t>
            </a:r>
            <a:r>
              <a:rPr lang="en-US" dirty="0" smtClean="0">
                <a:sym typeface="Symbol" pitchFamily="18" charset="2"/>
              </a:rPr>
              <a:t> </a:t>
            </a:r>
            <a:r>
              <a:rPr lang="en-US" dirty="0" err="1" smtClean="0">
                <a:sym typeface="Symbol" pitchFamily="18" charset="2"/>
              </a:rPr>
              <a:t>Wirkungrades</a:t>
            </a:r>
            <a:r>
              <a:rPr lang="en-US" dirty="0" smtClean="0">
                <a:sym typeface="Symbol" pitchFamily="18" charset="2"/>
              </a:rPr>
              <a:t> </a:t>
            </a:r>
            <a:r>
              <a:rPr lang="en-US" dirty="0" err="1" smtClean="0">
                <a:sym typeface="Symbol" pitchFamily="18" charset="2"/>
              </a:rPr>
              <a:t>Strahlungsleistung</a:t>
            </a:r>
            <a:r>
              <a:rPr lang="en-US" dirty="0" smtClean="0">
                <a:sym typeface="Symbol" pitchFamily="18" charset="2"/>
              </a:rPr>
              <a:t> </a:t>
            </a:r>
            <a:r>
              <a:rPr lang="en-US" dirty="0" err="1" smtClean="0">
                <a:sym typeface="Symbol" pitchFamily="18" charset="2"/>
              </a:rPr>
              <a:t>soll</a:t>
            </a:r>
            <a:r>
              <a:rPr lang="en-US" dirty="0" smtClean="0">
                <a:sym typeface="Symbol" pitchFamily="18" charset="2"/>
              </a:rPr>
              <a:t> </a:t>
            </a:r>
            <a:r>
              <a:rPr lang="en-US" dirty="0" err="1" smtClean="0">
                <a:sym typeface="Symbol" pitchFamily="18" charset="2"/>
              </a:rPr>
              <a:t>auch</a:t>
            </a:r>
            <a:r>
              <a:rPr lang="en-US" dirty="0" smtClean="0">
                <a:sym typeface="Symbol" pitchFamily="18" charset="2"/>
              </a:rPr>
              <a:t> </a:t>
            </a:r>
            <a:r>
              <a:rPr lang="en-US" dirty="0" err="1" smtClean="0">
                <a:sym typeface="Symbol" pitchFamily="18" charset="2"/>
              </a:rPr>
              <a:t>ber</a:t>
            </a:r>
            <a:r>
              <a:rPr lang="hu-HU" dirty="0" smtClean="0">
                <a:sym typeface="Symbol" pitchFamily="18" charset="2"/>
              </a:rPr>
              <a:t>ü</a:t>
            </a:r>
            <a:r>
              <a:rPr lang="en-US" dirty="0" err="1" smtClean="0">
                <a:sym typeface="Symbol" pitchFamily="18" charset="2"/>
              </a:rPr>
              <a:t>cksichtight</a:t>
            </a:r>
            <a:r>
              <a:rPr lang="en-US" dirty="0" smtClean="0">
                <a:sym typeface="Symbol" pitchFamily="18" charset="2"/>
              </a:rPr>
              <a:t> </a:t>
            </a:r>
            <a:r>
              <a:rPr lang="en-US" dirty="0" err="1" smtClean="0">
                <a:sym typeface="Symbol" pitchFamily="18" charset="2"/>
              </a:rPr>
              <a:t>werden</a:t>
            </a:r>
            <a:r>
              <a:rPr lang="en-US" dirty="0" smtClean="0">
                <a:sym typeface="Symbol" pitchFamily="18" charset="2"/>
              </a:rPr>
              <a:t>:</a:t>
            </a:r>
          </a:p>
          <a:p>
            <a:pPr eaLnBrk="1" hangingPunct="1">
              <a:buFont typeface="Arial" charset="0"/>
              <a:buNone/>
            </a:pPr>
            <a:r>
              <a:rPr lang="en-US" dirty="0" smtClean="0">
                <a:sym typeface="Wingdings" pitchFamily="2" charset="2"/>
              </a:rPr>
              <a:t>		</a:t>
            </a:r>
            <a:r>
              <a:rPr lang="en-US" b="1" dirty="0" err="1" smtClean="0">
                <a:sym typeface="Wingdings" pitchFamily="2" charset="2"/>
              </a:rPr>
              <a:t>R</a:t>
            </a:r>
            <a:r>
              <a:rPr lang="en-US" b="1" baseline="-25000" dirty="0" err="1" smtClean="0">
                <a:sym typeface="Wingdings" pitchFamily="2" charset="2"/>
              </a:rPr>
              <a:t>th</a:t>
            </a:r>
            <a:r>
              <a:rPr lang="en-US" b="1" baseline="-25000" dirty="0" smtClean="0">
                <a:sym typeface="Wingdings" pitchFamily="2" charset="2"/>
              </a:rPr>
              <a:t>-real</a:t>
            </a:r>
            <a:r>
              <a:rPr lang="en-US" dirty="0" smtClean="0">
                <a:sym typeface="Wingdings" pitchFamily="2" charset="2"/>
              </a:rPr>
              <a:t> = </a:t>
            </a:r>
            <a:r>
              <a:rPr lang="en-US" dirty="0" smtClean="0">
                <a:sym typeface="Symbol" pitchFamily="18" charset="2"/>
              </a:rPr>
              <a:t>T</a:t>
            </a:r>
            <a:r>
              <a:rPr lang="en-US" baseline="-25000" dirty="0" smtClean="0">
                <a:sym typeface="Symbol" pitchFamily="18" charset="2"/>
              </a:rPr>
              <a:t>J</a:t>
            </a:r>
            <a:r>
              <a:rPr lang="en-US" dirty="0" smtClean="0">
                <a:sym typeface="Symbol" pitchFamily="18" charset="2"/>
              </a:rPr>
              <a:t> / (</a:t>
            </a:r>
            <a:r>
              <a:rPr lang="en-US" dirty="0" err="1" smtClean="0">
                <a:sym typeface="Symbol" pitchFamily="18" charset="2"/>
              </a:rPr>
              <a:t>P</a:t>
            </a:r>
            <a:r>
              <a:rPr lang="en-US" baseline="-25000" dirty="0" err="1" smtClean="0">
                <a:sym typeface="Symbol" pitchFamily="18" charset="2"/>
              </a:rPr>
              <a:t>el</a:t>
            </a:r>
            <a:r>
              <a:rPr lang="en-US" dirty="0" smtClean="0">
                <a:sym typeface="Symbol" pitchFamily="18" charset="2"/>
              </a:rPr>
              <a:t> – </a:t>
            </a:r>
            <a:r>
              <a:rPr lang="en-US" dirty="0" err="1" smtClean="0">
                <a:sym typeface="Symbol" pitchFamily="18" charset="2"/>
              </a:rPr>
              <a:t>P</a:t>
            </a:r>
            <a:r>
              <a:rPr lang="en-US" baseline="-25000" dirty="0" err="1" smtClean="0">
                <a:sym typeface="Symbol" pitchFamily="18" charset="2"/>
              </a:rPr>
              <a:t>opt</a:t>
            </a:r>
            <a:r>
              <a:rPr lang="en-US" dirty="0" smtClean="0">
                <a:sym typeface="Symbol" pitchFamily="18" charset="2"/>
              </a:rPr>
              <a:t>)</a:t>
            </a:r>
          </a:p>
          <a:p>
            <a:pPr eaLnBrk="1" hangingPunct="1">
              <a:buFont typeface="Arial" charset="0"/>
              <a:buNone/>
            </a:pPr>
            <a:r>
              <a:rPr lang="en-US" dirty="0" smtClean="0">
                <a:sym typeface="Symbol" pitchFamily="18" charset="2"/>
              </a:rPr>
              <a:t>			= T</a:t>
            </a:r>
            <a:r>
              <a:rPr lang="en-US" baseline="-25000" dirty="0" smtClean="0">
                <a:sym typeface="Symbol" pitchFamily="18" charset="2"/>
              </a:rPr>
              <a:t>J</a:t>
            </a:r>
            <a:r>
              <a:rPr lang="en-US" dirty="0" smtClean="0">
                <a:sym typeface="Symbol" pitchFamily="18" charset="2"/>
              </a:rPr>
              <a:t> / (I</a:t>
            </a:r>
            <a:r>
              <a:rPr lang="en-US" baseline="-25000" dirty="0" smtClean="0">
                <a:sym typeface="Symbol" pitchFamily="18" charset="2"/>
              </a:rPr>
              <a:t>F</a:t>
            </a:r>
            <a:r>
              <a:rPr lang="en-US" dirty="0" smtClean="0">
                <a:sym typeface="Symbol" pitchFamily="18" charset="2"/>
              </a:rPr>
              <a:t>  V</a:t>
            </a:r>
            <a:r>
              <a:rPr lang="en-US" baseline="-25000" dirty="0" smtClean="0">
                <a:sym typeface="Symbol" pitchFamily="18" charset="2"/>
              </a:rPr>
              <a:t>F </a:t>
            </a:r>
            <a:r>
              <a:rPr lang="en-US" dirty="0" smtClean="0">
                <a:sym typeface="Symbol" pitchFamily="18" charset="2"/>
              </a:rPr>
              <a:t>– </a:t>
            </a:r>
            <a:r>
              <a:rPr lang="en-US" dirty="0" err="1" smtClean="0">
                <a:sym typeface="Symbol" pitchFamily="18" charset="2"/>
              </a:rPr>
              <a:t>P</a:t>
            </a:r>
            <a:r>
              <a:rPr lang="en-US" baseline="-25000" dirty="0" err="1" smtClean="0">
                <a:sym typeface="Symbol" pitchFamily="18" charset="2"/>
              </a:rPr>
              <a:t>opt</a:t>
            </a:r>
            <a:r>
              <a:rPr lang="en-US" dirty="0" smtClean="0">
                <a:sym typeface="Symbol" pitchFamily="18" charset="2"/>
              </a:rPr>
              <a:t>)</a:t>
            </a:r>
            <a:endParaRPr lang="hu-HU" dirty="0" smtClean="0">
              <a:sym typeface="Symbol" pitchFamily="18" charset="2"/>
            </a:endParaRPr>
          </a:p>
          <a:p>
            <a:pPr eaLnBrk="1" hangingPunct="1">
              <a:buFont typeface="Arial" charset="0"/>
              <a:buNone/>
            </a:pPr>
            <a:endParaRPr lang="hu-HU" dirty="0" smtClean="0">
              <a:sym typeface="Symbol" pitchFamily="18" charset="2"/>
            </a:endParaRPr>
          </a:p>
          <a:p>
            <a:pPr eaLnBrk="1" hangingPunct="1"/>
            <a:r>
              <a:rPr lang="hu-HU" dirty="0" smtClean="0">
                <a:sym typeface="Symbol" pitchFamily="18" charset="2"/>
              </a:rPr>
              <a:t>Wirkungsgrad: </a:t>
            </a:r>
            <a:r>
              <a:rPr lang="el-GR" b="1" dirty="0" smtClean="0">
                <a:latin typeface="Arial" pitchFamily="34" charset="0"/>
                <a:cs typeface="Arial" pitchFamily="34" charset="0"/>
              </a:rPr>
              <a:t>η</a:t>
            </a:r>
            <a:r>
              <a:rPr lang="en-US" b="1" baseline="-25000" dirty="0" smtClean="0">
                <a:latin typeface="Arial" pitchFamily="34" charset="0"/>
                <a:cs typeface="Arial" pitchFamily="34" charset="0"/>
              </a:rPr>
              <a:t>e</a:t>
            </a:r>
            <a:r>
              <a:rPr lang="en-US" dirty="0" smtClean="0">
                <a:latin typeface="Arial" pitchFamily="34" charset="0"/>
                <a:cs typeface="Arial" pitchFamily="34" charset="0"/>
              </a:rPr>
              <a:t> </a:t>
            </a:r>
            <a:r>
              <a:rPr lang="en-US" dirty="0" smtClean="0">
                <a:latin typeface="Arial" pitchFamily="34" charset="0"/>
              </a:rPr>
              <a:t>= </a:t>
            </a:r>
            <a:r>
              <a:rPr lang="en-US" dirty="0" err="1" smtClean="0">
                <a:latin typeface="Arial" pitchFamily="34" charset="0"/>
              </a:rPr>
              <a:t>P</a:t>
            </a:r>
            <a:r>
              <a:rPr lang="en-US" baseline="-25000" dirty="0" err="1" smtClean="0">
                <a:latin typeface="Arial" pitchFamily="34" charset="0"/>
              </a:rPr>
              <a:t>opt</a:t>
            </a:r>
            <a:r>
              <a:rPr lang="en-US" dirty="0" smtClean="0">
                <a:latin typeface="Arial" pitchFamily="34" charset="0"/>
              </a:rPr>
              <a:t>/</a:t>
            </a:r>
            <a:r>
              <a:rPr lang="en-US" dirty="0" err="1" smtClean="0">
                <a:latin typeface="Arial" pitchFamily="34" charset="0"/>
              </a:rPr>
              <a:t>P</a:t>
            </a:r>
            <a:r>
              <a:rPr lang="en-US" baseline="-25000" dirty="0" err="1" smtClean="0">
                <a:latin typeface="Arial" pitchFamily="34" charset="0"/>
              </a:rPr>
              <a:t>el</a:t>
            </a:r>
            <a:endParaRPr lang="en-US" baseline="-25000" dirty="0" smtClean="0">
              <a:latin typeface="Arial" pitchFamily="34" charset="0"/>
            </a:endParaRPr>
          </a:p>
          <a:p>
            <a:pPr eaLnBrk="1" hangingPunct="1">
              <a:buNone/>
            </a:pPr>
            <a:endParaRPr lang="en-US" dirty="0" smtClean="0">
              <a:sym typeface="Symbol" pitchFamily="18" charset="2"/>
            </a:endParaRPr>
          </a:p>
        </p:txBody>
      </p:sp>
      <p:sp>
        <p:nvSpPr>
          <p:cNvPr id="3285000" name="Rectangle 5"/>
          <p:cNvSpPr>
            <a:spLocks noChangeArrowheads="1"/>
          </p:cNvSpPr>
          <p:nvPr/>
        </p:nvSpPr>
        <p:spPr bwMode="auto">
          <a:xfrm>
            <a:off x="911225" y="4251325"/>
            <a:ext cx="3600450" cy="1631216"/>
          </a:xfrm>
          <a:prstGeom prst="rect">
            <a:avLst/>
          </a:prstGeom>
          <a:noFill/>
          <a:ln w="9525" algn="ctr">
            <a:noFill/>
            <a:miter lim="800000"/>
            <a:headEnd/>
            <a:tailEnd/>
          </a:ln>
        </p:spPr>
        <p:txBody>
          <a:bodyPr>
            <a:spAutoFit/>
          </a:bodyPr>
          <a:lstStyle/>
          <a:p>
            <a:pPr eaLnBrk="0" hangingPunct="0">
              <a:spcBef>
                <a:spcPct val="50000"/>
              </a:spcBef>
            </a:pPr>
            <a:r>
              <a:rPr lang="en-US" dirty="0" err="1" smtClean="0">
                <a:solidFill>
                  <a:schemeClr val="tx1"/>
                </a:solidFill>
                <a:sym typeface="Symbol" pitchFamily="18" charset="2"/>
              </a:rPr>
              <a:t>Durch</a:t>
            </a:r>
            <a:r>
              <a:rPr lang="en-US" dirty="0" smtClean="0">
                <a:solidFill>
                  <a:schemeClr val="tx1"/>
                </a:solidFill>
                <a:sym typeface="Symbol" pitchFamily="18" charset="2"/>
              </a:rPr>
              <a:t> </a:t>
            </a:r>
            <a:r>
              <a:rPr lang="en-US" dirty="0" err="1" smtClean="0">
                <a:solidFill>
                  <a:schemeClr val="tx1"/>
                </a:solidFill>
                <a:sym typeface="Symbol" pitchFamily="18" charset="2"/>
              </a:rPr>
              <a:t>Vernachlässigung</a:t>
            </a:r>
            <a:r>
              <a:rPr lang="en-US" dirty="0" smtClean="0">
                <a:solidFill>
                  <a:schemeClr val="tx1"/>
                </a:solidFill>
                <a:sym typeface="Symbol" pitchFamily="18" charset="2"/>
              </a:rPr>
              <a:t> von </a:t>
            </a:r>
            <a:r>
              <a:rPr lang="en-US" dirty="0" err="1" smtClean="0">
                <a:solidFill>
                  <a:schemeClr val="tx1"/>
                </a:solidFill>
                <a:sym typeface="Symbol" pitchFamily="18" charset="2"/>
              </a:rPr>
              <a:t>P</a:t>
            </a:r>
            <a:r>
              <a:rPr lang="en-US" baseline="-25000" dirty="0" err="1" smtClean="0">
                <a:solidFill>
                  <a:schemeClr val="tx1"/>
                </a:solidFill>
                <a:sym typeface="Symbol" pitchFamily="18" charset="2"/>
              </a:rPr>
              <a:t>opt</a:t>
            </a:r>
            <a:r>
              <a:rPr lang="en-US" dirty="0" smtClean="0">
                <a:solidFill>
                  <a:schemeClr val="tx1"/>
                </a:solidFill>
                <a:sym typeface="Symbol" pitchFamily="18" charset="2"/>
              </a:rPr>
              <a:t> </a:t>
            </a:r>
            <a:r>
              <a:rPr lang="en-US" dirty="0" err="1" smtClean="0">
                <a:solidFill>
                  <a:schemeClr val="tx1"/>
                </a:solidFill>
                <a:sym typeface="Symbol" pitchFamily="18" charset="2"/>
              </a:rPr>
              <a:t>Hersteller</a:t>
            </a:r>
            <a:r>
              <a:rPr lang="en-US" dirty="0" smtClean="0">
                <a:solidFill>
                  <a:schemeClr val="tx1"/>
                </a:solidFill>
                <a:sym typeface="Symbol" pitchFamily="18" charset="2"/>
              </a:rPr>
              <a:t> </a:t>
            </a:r>
            <a:r>
              <a:rPr lang="en-US" dirty="0" err="1" smtClean="0">
                <a:solidFill>
                  <a:schemeClr val="tx1"/>
                </a:solidFill>
                <a:sym typeface="Symbol" pitchFamily="18" charset="2"/>
              </a:rPr>
              <a:t>ver</a:t>
            </a:r>
            <a:r>
              <a:rPr lang="hu-HU" dirty="0" smtClean="0">
                <a:solidFill>
                  <a:schemeClr val="tx1"/>
                </a:solidFill>
                <a:sym typeface="Symbol" pitchFamily="18" charset="2"/>
              </a:rPr>
              <a:t>öffentlichen schönere thermische Kennzahlen als die Wirklichkeit...</a:t>
            </a:r>
            <a:endParaRPr lang="en-US" dirty="0">
              <a:solidFill>
                <a:schemeClr val="tx1"/>
              </a:solidFill>
              <a:sym typeface="Symbol" pitchFamily="18" charset="2"/>
            </a:endParaRPr>
          </a:p>
        </p:txBody>
      </p:sp>
      <p:sp>
        <p:nvSpPr>
          <p:cNvPr id="10" name="Rectangle 6"/>
          <p:cNvSpPr>
            <a:spLocks noChangeArrowheads="1"/>
          </p:cNvSpPr>
          <p:nvPr>
            <p:custDataLst>
              <p:tags r:id="rId2"/>
            </p:custDataLst>
          </p:nvPr>
        </p:nvSpPr>
        <p:spPr bwMode="auto">
          <a:xfrm>
            <a:off x="5133975" y="5096951"/>
            <a:ext cx="1868488" cy="669925"/>
          </a:xfrm>
          <a:prstGeom prst="rect">
            <a:avLst/>
          </a:prstGeom>
          <a:solidFill>
            <a:schemeClr val="bg1"/>
          </a:solidFill>
          <a:ln w="9525" algn="ctr">
            <a:solidFill>
              <a:srgbClr val="808080"/>
            </a:solidFill>
            <a:miter lim="800000"/>
            <a:headEnd/>
            <a:tailEnd/>
          </a:ln>
          <a:effectLst>
            <a:outerShdw dist="53882" dir="2700000" algn="ctr" rotWithShape="0">
              <a:schemeClr val="bg2"/>
            </a:outerShdw>
          </a:effectLst>
        </p:spPr>
        <p:txBody>
          <a:bodyPr wrap="none">
            <a:spAutoFit/>
          </a:bodyPr>
          <a:lstStyle/>
          <a:p>
            <a:pPr algn="ctr" eaLnBrk="0" hangingPunct="0">
              <a:lnSpc>
                <a:spcPct val="85000"/>
              </a:lnSpc>
              <a:spcBef>
                <a:spcPct val="20000"/>
              </a:spcBef>
              <a:defRPr/>
            </a:pPr>
            <a:r>
              <a:rPr lang="el-GR" sz="2400" b="1" dirty="0">
                <a:solidFill>
                  <a:srgbClr val="910026"/>
                </a:solidFill>
                <a:latin typeface="Arial" pitchFamily="34" charset="0"/>
                <a:cs typeface="Arial" pitchFamily="34" charset="0"/>
              </a:rPr>
              <a:t>η</a:t>
            </a:r>
            <a:r>
              <a:rPr lang="en-US" sz="2400" b="1" baseline="-25000" dirty="0">
                <a:solidFill>
                  <a:srgbClr val="910026"/>
                </a:solidFill>
                <a:latin typeface="Arial" pitchFamily="34" charset="0"/>
                <a:cs typeface="Arial" pitchFamily="34" charset="0"/>
              </a:rPr>
              <a:t>e</a:t>
            </a:r>
            <a:r>
              <a:rPr lang="en-US" dirty="0">
                <a:solidFill>
                  <a:srgbClr val="910026"/>
                </a:solidFill>
                <a:latin typeface="Arial" pitchFamily="34" charset="0"/>
                <a:cs typeface="Arial" pitchFamily="34" charset="0"/>
              </a:rPr>
              <a:t> </a:t>
            </a:r>
            <a:r>
              <a:rPr lang="en-US" sz="2400" dirty="0">
                <a:solidFill>
                  <a:srgbClr val="910026"/>
                </a:solidFill>
                <a:latin typeface="Arial" pitchFamily="34" charset="0"/>
                <a:cs typeface="+mn-cs"/>
              </a:rPr>
              <a:t>= </a:t>
            </a:r>
            <a:r>
              <a:rPr lang="en-US" sz="2400" dirty="0" err="1">
                <a:solidFill>
                  <a:srgbClr val="910026"/>
                </a:solidFill>
                <a:latin typeface="Arial" pitchFamily="34" charset="0"/>
                <a:cs typeface="+mn-cs"/>
              </a:rPr>
              <a:t>P</a:t>
            </a:r>
            <a:r>
              <a:rPr lang="en-US" sz="2400" baseline="-25000" dirty="0" err="1">
                <a:solidFill>
                  <a:srgbClr val="910026"/>
                </a:solidFill>
                <a:latin typeface="Arial" pitchFamily="34" charset="0"/>
                <a:cs typeface="+mn-cs"/>
              </a:rPr>
              <a:t>opt</a:t>
            </a:r>
            <a:r>
              <a:rPr lang="en-US" sz="2400" dirty="0">
                <a:solidFill>
                  <a:srgbClr val="910026"/>
                </a:solidFill>
                <a:latin typeface="Arial" pitchFamily="34" charset="0"/>
                <a:cs typeface="+mn-cs"/>
              </a:rPr>
              <a:t>/</a:t>
            </a:r>
            <a:r>
              <a:rPr lang="en-US" sz="2400" dirty="0" err="1">
                <a:solidFill>
                  <a:srgbClr val="910026"/>
                </a:solidFill>
                <a:latin typeface="Arial" pitchFamily="34" charset="0"/>
                <a:cs typeface="+mn-cs"/>
              </a:rPr>
              <a:t>P</a:t>
            </a:r>
            <a:r>
              <a:rPr lang="en-US" sz="2400" baseline="-25000" dirty="0" err="1">
                <a:solidFill>
                  <a:srgbClr val="910026"/>
                </a:solidFill>
                <a:latin typeface="Arial" pitchFamily="34" charset="0"/>
                <a:cs typeface="+mn-cs"/>
              </a:rPr>
              <a:t>el</a:t>
            </a:r>
            <a:endParaRPr lang="en-US" sz="2400" baseline="-25000" dirty="0">
              <a:solidFill>
                <a:srgbClr val="910026"/>
              </a:solidFill>
              <a:latin typeface="Arial" pitchFamily="34" charset="0"/>
              <a:cs typeface="+mn-cs"/>
            </a:endParaRPr>
          </a:p>
          <a:p>
            <a:pPr algn="ctr" eaLnBrk="0" hangingPunct="0">
              <a:lnSpc>
                <a:spcPct val="85000"/>
              </a:lnSpc>
              <a:spcBef>
                <a:spcPct val="20000"/>
              </a:spcBef>
              <a:defRPr/>
            </a:pPr>
            <a:r>
              <a:rPr lang="en-US" sz="1600" dirty="0">
                <a:solidFill>
                  <a:schemeClr val="bg2"/>
                </a:solidFill>
                <a:latin typeface="Arial" pitchFamily="34" charset="0"/>
                <a:cs typeface="+mn-cs"/>
              </a:rPr>
              <a:t>(radiant efficiency)</a:t>
            </a:r>
            <a:endParaRPr lang="hu-HU" sz="1600" dirty="0">
              <a:solidFill>
                <a:schemeClr val="bg2"/>
              </a:solidFill>
              <a:latin typeface="Arial" pitchFamily="34" charset="0"/>
              <a:cs typeface="+mn-cs"/>
            </a:endParaRPr>
          </a:p>
        </p:txBody>
      </p:sp>
      <p:sp>
        <p:nvSpPr>
          <p:cNvPr id="11" name="Date Placeholder 10"/>
          <p:cNvSpPr>
            <a:spLocks noGrp="1"/>
          </p:cNvSpPr>
          <p:nvPr>
            <p:ph type="dt" sz="half" idx="12"/>
          </p:nvPr>
        </p:nvSpPr>
        <p:spPr/>
        <p:txBody>
          <a:bodyPr/>
          <a:lstStyle/>
          <a:p>
            <a:pPr>
              <a:defRPr/>
            </a:pPr>
            <a:r>
              <a:rPr lang="en-US" smtClean="0"/>
              <a:t>28 Juni 2012</a:t>
            </a:r>
            <a:endParaRPr lang="en-US"/>
          </a:p>
        </p:txBody>
      </p:sp>
      <p:sp>
        <p:nvSpPr>
          <p:cNvPr id="12" name="Slide Number Placeholder 11"/>
          <p:cNvSpPr>
            <a:spLocks noGrp="1"/>
          </p:cNvSpPr>
          <p:nvPr>
            <p:ph type="sldNum" sz="quarter" idx="10"/>
          </p:nvPr>
        </p:nvSpPr>
        <p:spPr/>
        <p:txBody>
          <a:bodyPr/>
          <a:lstStyle/>
          <a:p>
            <a:pPr>
              <a:defRPr/>
            </a:pPr>
            <a:fld id="{CA06DD79-025C-4555-A46D-61353DBEF34E}" type="slidenum">
              <a:rPr lang="en-GB" smtClean="0"/>
              <a:pPr>
                <a:defRPr/>
              </a:pPr>
              <a:t>13</a:t>
            </a:fld>
            <a:endParaRPr lang="en-GB"/>
          </a:p>
        </p:txBody>
      </p:sp>
      <p:sp>
        <p:nvSpPr>
          <p:cNvPr id="13" name="Footer Placeholder 12"/>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
        <p:nvSpPr>
          <p:cNvPr id="14" name="TextBox 13"/>
          <p:cNvSpPr txBox="1"/>
          <p:nvPr/>
        </p:nvSpPr>
        <p:spPr>
          <a:xfrm>
            <a:off x="6879265" y="6487547"/>
            <a:ext cx="1722475" cy="338554"/>
          </a:xfrm>
          <a:prstGeom prst="rect">
            <a:avLst/>
          </a:prstGeom>
          <a:solidFill>
            <a:srgbClr val="FFFF99"/>
          </a:solidFill>
          <a:ln>
            <a:solidFill>
              <a:schemeClr val="bg1">
                <a:lumMod val="75000"/>
              </a:schemeClr>
            </a:solidFill>
          </a:ln>
        </p:spPr>
        <p:txBody>
          <a:bodyPr wrap="square" rtlCol="0">
            <a:spAutoFit/>
          </a:bodyPr>
          <a:lstStyle/>
          <a:p>
            <a:pPr algn="ctr"/>
            <a:r>
              <a:rPr lang="en-US" sz="1600" b="1" i="1" dirty="0" smtClean="0">
                <a:solidFill>
                  <a:srgbClr val="FF0000"/>
                </a:solidFill>
              </a:rPr>
              <a:t>METRIC</a:t>
            </a:r>
            <a:endParaRPr lang="en-US" sz="1600" b="1" i="1"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4648200" y="676275"/>
            <a:ext cx="4476750" cy="3505200"/>
            <a:chOff x="2796" y="426"/>
            <a:chExt cx="2820" cy="2208"/>
          </a:xfrm>
        </p:grpSpPr>
        <p:graphicFrame>
          <p:nvGraphicFramePr>
            <p:cNvPr id="3286019" name="Object 3"/>
            <p:cNvGraphicFramePr>
              <a:graphicFrameLocks noChangeAspect="1"/>
            </p:cNvGraphicFramePr>
            <p:nvPr/>
          </p:nvGraphicFramePr>
          <p:xfrm>
            <a:off x="2906" y="466"/>
            <a:ext cx="2694" cy="2151"/>
          </p:xfrm>
          <a:graphic>
            <a:graphicData uri="http://schemas.openxmlformats.org/presentationml/2006/ole">
              <mc:AlternateContent xmlns:mc="http://schemas.openxmlformats.org/markup-compatibility/2006">
                <mc:Choice xmlns:v="urn:schemas-microsoft-com:vml" Requires="v">
                  <p:oleObj spid="_x0000_s3474438" r:id="rId4" imgW="8790476" imgH="7047619" progId="">
                    <p:embed/>
                  </p:oleObj>
                </mc:Choice>
                <mc:Fallback>
                  <p:oleObj r:id="rId4" imgW="8790476" imgH="7047619"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6" y="466"/>
                          <a:ext cx="2694" cy="21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86033" name="Rectangle 12"/>
            <p:cNvSpPr>
              <a:spLocks noChangeArrowheads="1"/>
            </p:cNvSpPr>
            <p:nvPr/>
          </p:nvSpPr>
          <p:spPr bwMode="auto">
            <a:xfrm>
              <a:off x="2796" y="426"/>
              <a:ext cx="2820" cy="2208"/>
            </a:xfrm>
            <a:prstGeom prst="rect">
              <a:avLst/>
            </a:prstGeom>
            <a:noFill/>
            <a:ln w="9525" algn="ctr">
              <a:solidFill>
                <a:srgbClr val="C0C0C0"/>
              </a:solidFill>
              <a:miter lim="800000"/>
              <a:headEnd/>
              <a:tailEnd/>
            </a:ln>
          </p:spPr>
          <p:txBody>
            <a:bodyPr wrap="none" anchor="ctr"/>
            <a:lstStyle/>
            <a:p>
              <a:pPr algn="ctr" eaLnBrk="0" hangingPunct="0">
                <a:spcBef>
                  <a:spcPct val="50000"/>
                </a:spcBef>
              </a:pPr>
              <a:endParaRPr lang="en-US"/>
            </a:p>
          </p:txBody>
        </p:sp>
      </p:grpSp>
      <p:grpSp>
        <p:nvGrpSpPr>
          <p:cNvPr id="3" name="Group 16"/>
          <p:cNvGrpSpPr>
            <a:grpSpLocks/>
          </p:cNvGrpSpPr>
          <p:nvPr/>
        </p:nvGrpSpPr>
        <p:grpSpPr bwMode="auto">
          <a:xfrm>
            <a:off x="617538" y="2436813"/>
            <a:ext cx="4476750" cy="3505200"/>
            <a:chOff x="293" y="1655"/>
            <a:chExt cx="2820" cy="2208"/>
          </a:xfrm>
        </p:grpSpPr>
        <p:sp>
          <p:nvSpPr>
            <p:cNvPr id="3286032" name="Rectangle 15"/>
            <p:cNvSpPr>
              <a:spLocks noChangeArrowheads="1"/>
            </p:cNvSpPr>
            <p:nvPr/>
          </p:nvSpPr>
          <p:spPr bwMode="auto">
            <a:xfrm>
              <a:off x="293" y="1655"/>
              <a:ext cx="2820" cy="2208"/>
            </a:xfrm>
            <a:prstGeom prst="rect">
              <a:avLst/>
            </a:prstGeom>
            <a:solidFill>
              <a:schemeClr val="bg1"/>
            </a:solidFill>
            <a:ln w="9525" algn="ctr">
              <a:solidFill>
                <a:srgbClr val="C0C0C0"/>
              </a:solidFill>
              <a:miter lim="800000"/>
              <a:headEnd/>
              <a:tailEnd/>
            </a:ln>
          </p:spPr>
          <p:txBody>
            <a:bodyPr wrap="none" anchor="ctr"/>
            <a:lstStyle/>
            <a:p>
              <a:pPr algn="ctr" eaLnBrk="0" hangingPunct="0">
                <a:spcBef>
                  <a:spcPct val="50000"/>
                </a:spcBef>
              </a:pPr>
              <a:endParaRPr lang="en-US"/>
            </a:p>
          </p:txBody>
        </p:sp>
        <p:graphicFrame>
          <p:nvGraphicFramePr>
            <p:cNvPr id="3286018" name="Object 2"/>
            <p:cNvGraphicFramePr>
              <a:graphicFrameLocks noChangeAspect="1"/>
            </p:cNvGraphicFramePr>
            <p:nvPr/>
          </p:nvGraphicFramePr>
          <p:xfrm>
            <a:off x="354" y="1709"/>
            <a:ext cx="2667" cy="2139"/>
          </p:xfrm>
          <a:graphic>
            <a:graphicData uri="http://schemas.openxmlformats.org/presentationml/2006/ole">
              <mc:AlternateContent xmlns:mc="http://schemas.openxmlformats.org/markup-compatibility/2006">
                <mc:Choice xmlns:v="urn:schemas-microsoft-com:vml" Requires="v">
                  <p:oleObj spid="_x0000_s3474439" r:id="rId6" imgW="8790476" imgH="7047619" progId="">
                    <p:embed/>
                  </p:oleObj>
                </mc:Choice>
                <mc:Fallback>
                  <p:oleObj r:id="rId6" imgW="8790476" imgH="7047619"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 y="1709"/>
                          <a:ext cx="2667" cy="2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286025" name="Rectangle 2"/>
          <p:cNvSpPr>
            <a:spLocks noGrp="1" noChangeArrowheads="1"/>
          </p:cNvSpPr>
          <p:nvPr>
            <p:ph type="title"/>
          </p:nvPr>
        </p:nvSpPr>
        <p:spPr/>
        <p:txBody>
          <a:bodyPr/>
          <a:lstStyle/>
          <a:p>
            <a:pPr eaLnBrk="1" hangingPunct="1"/>
            <a:r>
              <a:rPr lang="hu-HU" dirty="0" smtClean="0"/>
              <a:t>Wirkunsgrad – ist kein einzelner Wert</a:t>
            </a:r>
            <a:endParaRPr lang="en-US" dirty="0" smtClean="0"/>
          </a:p>
        </p:txBody>
      </p:sp>
      <p:sp>
        <p:nvSpPr>
          <p:cNvPr id="3286026" name="Rectangle 3"/>
          <p:cNvSpPr>
            <a:spLocks noGrp="1" noChangeArrowheads="1"/>
          </p:cNvSpPr>
          <p:nvPr>
            <p:ph type="body" idx="1"/>
          </p:nvPr>
        </p:nvSpPr>
        <p:spPr>
          <a:xfrm>
            <a:off x="492125" y="754063"/>
            <a:ext cx="4122405" cy="2574925"/>
          </a:xfrm>
        </p:spPr>
        <p:txBody>
          <a:bodyPr/>
          <a:lstStyle/>
          <a:p>
            <a:pPr eaLnBrk="1" hangingPunct="1"/>
            <a:r>
              <a:rPr lang="hu-HU" dirty="0" smtClean="0"/>
              <a:t>Hängt von Strom und Temperatur ab</a:t>
            </a:r>
            <a:endParaRPr lang="en-US" dirty="0" smtClean="0"/>
          </a:p>
          <a:p>
            <a:pPr lvl="1" eaLnBrk="1" hangingPunct="1"/>
            <a:r>
              <a:rPr lang="hu-HU" dirty="0" smtClean="0"/>
              <a:t>Wirkunsgrad / Effizienz / </a:t>
            </a:r>
            <a:r>
              <a:rPr lang="hu-HU" i="1" dirty="0" smtClean="0"/>
              <a:t>r</a:t>
            </a:r>
            <a:r>
              <a:rPr lang="en-US" i="1" dirty="0" err="1" smtClean="0"/>
              <a:t>adiant</a:t>
            </a:r>
            <a:r>
              <a:rPr lang="en-US" i="1" dirty="0" smtClean="0"/>
              <a:t> efficiency </a:t>
            </a:r>
            <a:r>
              <a:rPr lang="hu-HU" dirty="0" smtClean="0"/>
              <a:t>/</a:t>
            </a:r>
            <a:r>
              <a:rPr lang="en-US" dirty="0" smtClean="0"/>
              <a:t> </a:t>
            </a:r>
            <a:r>
              <a:rPr lang="hu-HU" b="1" i="1" dirty="0" smtClean="0">
                <a:latin typeface="Arial Narrow" pitchFamily="34" charset="0"/>
              </a:rPr>
              <a:t>wall-plug efficiency</a:t>
            </a:r>
            <a:endParaRPr lang="en-US" b="1" i="1" dirty="0" smtClean="0">
              <a:latin typeface="Arial Narrow" pitchFamily="34" charset="0"/>
            </a:endParaRPr>
          </a:p>
        </p:txBody>
      </p:sp>
      <p:sp>
        <p:nvSpPr>
          <p:cNvPr id="3286027" name="Rectangle 4"/>
          <p:cNvSpPr>
            <a:spLocks noChangeArrowheads="1"/>
          </p:cNvSpPr>
          <p:nvPr/>
        </p:nvSpPr>
        <p:spPr bwMode="auto">
          <a:xfrm>
            <a:off x="0" y="2190750"/>
            <a:ext cx="9144000" cy="0"/>
          </a:xfrm>
          <a:prstGeom prst="rect">
            <a:avLst/>
          </a:prstGeom>
          <a:noFill/>
          <a:ln w="15875" algn="ctr">
            <a:noFill/>
            <a:miter lim="800000"/>
            <a:headEnd/>
            <a:tailEnd/>
          </a:ln>
        </p:spPr>
        <p:txBody>
          <a:bodyPr wrap="none" anchor="ctr">
            <a:spAutoFit/>
          </a:bodyPr>
          <a:lstStyle/>
          <a:p>
            <a:pPr algn="ctr" eaLnBrk="0" hangingPunct="0">
              <a:spcBef>
                <a:spcPct val="50000"/>
              </a:spcBef>
            </a:pPr>
            <a:endParaRPr lang="en-US"/>
          </a:p>
        </p:txBody>
      </p:sp>
      <p:sp>
        <p:nvSpPr>
          <p:cNvPr id="3286028" name="Text Box 7"/>
          <p:cNvSpPr txBox="1">
            <a:spLocks noChangeArrowheads="1"/>
          </p:cNvSpPr>
          <p:nvPr/>
        </p:nvSpPr>
        <p:spPr bwMode="auto">
          <a:xfrm>
            <a:off x="1228725" y="4981575"/>
            <a:ext cx="857250" cy="396875"/>
          </a:xfrm>
          <a:prstGeom prst="rect">
            <a:avLst/>
          </a:prstGeom>
          <a:noFill/>
          <a:ln w="15875" algn="ctr">
            <a:noFill/>
            <a:miter lim="800000"/>
            <a:headEnd/>
            <a:tailEnd/>
          </a:ln>
        </p:spPr>
        <p:txBody>
          <a:bodyPr>
            <a:spAutoFit/>
          </a:bodyPr>
          <a:lstStyle/>
          <a:p>
            <a:pPr eaLnBrk="0" hangingPunct="0">
              <a:spcBef>
                <a:spcPct val="50000"/>
              </a:spcBef>
            </a:pPr>
            <a:r>
              <a:rPr lang="en-US"/>
              <a:t>2008</a:t>
            </a:r>
          </a:p>
        </p:txBody>
      </p:sp>
      <p:sp>
        <p:nvSpPr>
          <p:cNvPr id="3286029" name="Text Box 9"/>
          <p:cNvSpPr txBox="1">
            <a:spLocks noChangeArrowheads="1"/>
          </p:cNvSpPr>
          <p:nvPr/>
        </p:nvSpPr>
        <p:spPr bwMode="auto">
          <a:xfrm>
            <a:off x="5039833" y="4229768"/>
            <a:ext cx="3855409" cy="1200329"/>
          </a:xfrm>
          <a:prstGeom prst="rect">
            <a:avLst/>
          </a:prstGeom>
          <a:solidFill>
            <a:srgbClr val="C0C0C0"/>
          </a:solidFill>
          <a:ln w="15875" algn="ctr">
            <a:solidFill>
              <a:srgbClr val="910026"/>
            </a:solidFill>
            <a:miter lim="800000"/>
            <a:headEnd/>
            <a:tailEnd/>
          </a:ln>
        </p:spPr>
        <p:txBody>
          <a:bodyPr wrap="square">
            <a:spAutoFit/>
          </a:bodyPr>
          <a:lstStyle/>
          <a:p>
            <a:pPr algn="ctr" eaLnBrk="0" hangingPunct="0">
              <a:spcBef>
                <a:spcPct val="50000"/>
              </a:spcBef>
            </a:pPr>
            <a:r>
              <a:rPr lang="hu-HU" sz="1800" b="1" dirty="0" smtClean="0">
                <a:solidFill>
                  <a:srgbClr val="910026"/>
                </a:solidFill>
              </a:rPr>
              <a:t>Gemäß JESD51-51 und 51-52: </a:t>
            </a:r>
            <a:r>
              <a:rPr lang="hu-HU" sz="1800" b="1" i="1" dirty="0" smtClean="0">
                <a:solidFill>
                  <a:srgbClr val="910026"/>
                </a:solidFill>
              </a:rPr>
              <a:t>Solche Diagramme sollen auf Datenblätter von LEDs veröffentlicht wreden</a:t>
            </a:r>
            <a:endParaRPr lang="en-US" sz="1800" b="1" i="1" dirty="0">
              <a:solidFill>
                <a:srgbClr val="910026"/>
              </a:solidFill>
            </a:endParaRPr>
          </a:p>
        </p:txBody>
      </p:sp>
      <p:sp>
        <p:nvSpPr>
          <p:cNvPr id="3286030" name="Text Box 10"/>
          <p:cNvSpPr txBox="1">
            <a:spLocks noChangeArrowheads="1"/>
          </p:cNvSpPr>
          <p:nvPr/>
        </p:nvSpPr>
        <p:spPr bwMode="auto">
          <a:xfrm>
            <a:off x="5039833" y="5502094"/>
            <a:ext cx="3864455" cy="923330"/>
          </a:xfrm>
          <a:prstGeom prst="rect">
            <a:avLst/>
          </a:prstGeom>
          <a:solidFill>
            <a:srgbClr val="C0C0C0"/>
          </a:solidFill>
          <a:ln w="15875" algn="ctr">
            <a:solidFill>
              <a:schemeClr val="tx1"/>
            </a:solidFill>
            <a:miter lim="800000"/>
            <a:headEnd/>
            <a:tailEnd/>
          </a:ln>
        </p:spPr>
        <p:txBody>
          <a:bodyPr wrap="square">
            <a:spAutoFit/>
          </a:bodyPr>
          <a:lstStyle/>
          <a:p>
            <a:pPr algn="ctr" eaLnBrk="0" hangingPunct="0">
              <a:spcBef>
                <a:spcPct val="50000"/>
              </a:spcBef>
            </a:pPr>
            <a:r>
              <a:rPr lang="hu-HU" sz="1800" dirty="0" smtClean="0">
                <a:solidFill>
                  <a:schemeClr val="tx1"/>
                </a:solidFill>
              </a:rPr>
              <a:t>Lichtausbeute (</a:t>
            </a:r>
            <a:r>
              <a:rPr lang="hu-HU" sz="1800" i="1" dirty="0" smtClean="0">
                <a:solidFill>
                  <a:schemeClr val="tx1"/>
                </a:solidFill>
              </a:rPr>
              <a:t>efficacy</a:t>
            </a:r>
            <a:r>
              <a:rPr lang="hu-HU" sz="1800" dirty="0" smtClean="0">
                <a:solidFill>
                  <a:schemeClr val="tx1"/>
                </a:solidFill>
              </a:rPr>
              <a:t>) ist auch von Strom und Temperatur abhängig</a:t>
            </a:r>
            <a:endParaRPr lang="en-US" sz="1800" dirty="0">
              <a:solidFill>
                <a:schemeClr val="tx1"/>
              </a:solidFill>
            </a:endParaRPr>
          </a:p>
        </p:txBody>
      </p:sp>
      <p:sp>
        <p:nvSpPr>
          <p:cNvPr id="3286031" name="Text Box 8"/>
          <p:cNvSpPr txBox="1">
            <a:spLocks noChangeArrowheads="1"/>
          </p:cNvSpPr>
          <p:nvPr/>
        </p:nvSpPr>
        <p:spPr bwMode="auto">
          <a:xfrm>
            <a:off x="5894388" y="3216275"/>
            <a:ext cx="1038225" cy="396875"/>
          </a:xfrm>
          <a:prstGeom prst="rect">
            <a:avLst/>
          </a:prstGeom>
          <a:noFill/>
          <a:ln w="15875" algn="ctr">
            <a:noFill/>
            <a:miter lim="800000"/>
            <a:headEnd/>
            <a:tailEnd/>
          </a:ln>
        </p:spPr>
        <p:txBody>
          <a:bodyPr>
            <a:spAutoFit/>
          </a:bodyPr>
          <a:lstStyle/>
          <a:p>
            <a:pPr eaLnBrk="0" hangingPunct="0">
              <a:spcBef>
                <a:spcPct val="50000"/>
              </a:spcBef>
            </a:pPr>
            <a:r>
              <a:rPr lang="en-US"/>
              <a:t>~2004</a:t>
            </a:r>
          </a:p>
        </p:txBody>
      </p:sp>
      <p:sp>
        <p:nvSpPr>
          <p:cNvPr id="15" name="Date Placeholder 14"/>
          <p:cNvSpPr>
            <a:spLocks noGrp="1"/>
          </p:cNvSpPr>
          <p:nvPr>
            <p:ph type="dt" sz="half" idx="12"/>
          </p:nvPr>
        </p:nvSpPr>
        <p:spPr/>
        <p:txBody>
          <a:bodyPr/>
          <a:lstStyle/>
          <a:p>
            <a:pPr>
              <a:defRPr/>
            </a:pPr>
            <a:r>
              <a:rPr lang="en-US" smtClean="0"/>
              <a:t>28 Juni 2012</a:t>
            </a:r>
            <a:endParaRPr lang="en-US"/>
          </a:p>
        </p:txBody>
      </p:sp>
      <p:sp>
        <p:nvSpPr>
          <p:cNvPr id="16" name="Slide Number Placeholder 15"/>
          <p:cNvSpPr>
            <a:spLocks noGrp="1"/>
          </p:cNvSpPr>
          <p:nvPr>
            <p:ph type="sldNum" sz="quarter" idx="10"/>
          </p:nvPr>
        </p:nvSpPr>
        <p:spPr/>
        <p:txBody>
          <a:bodyPr/>
          <a:lstStyle/>
          <a:p>
            <a:pPr>
              <a:defRPr/>
            </a:pPr>
            <a:fld id="{CA06DD79-025C-4555-A46D-61353DBEF34E}" type="slidenum">
              <a:rPr lang="en-GB" smtClean="0"/>
              <a:pPr>
                <a:defRPr/>
              </a:pPr>
              <a:t>14</a:t>
            </a:fld>
            <a:endParaRPr lang="en-GB"/>
          </a:p>
        </p:txBody>
      </p:sp>
      <p:sp>
        <p:nvSpPr>
          <p:cNvPr id="17" name="Footer Placeholder 16"/>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
        <p:nvSpPr>
          <p:cNvPr id="18" name="TextBox 17"/>
          <p:cNvSpPr txBox="1"/>
          <p:nvPr/>
        </p:nvSpPr>
        <p:spPr>
          <a:xfrm>
            <a:off x="6879265" y="6487547"/>
            <a:ext cx="1722475" cy="338554"/>
          </a:xfrm>
          <a:prstGeom prst="rect">
            <a:avLst/>
          </a:prstGeom>
          <a:solidFill>
            <a:srgbClr val="FFFF99"/>
          </a:solidFill>
          <a:ln>
            <a:solidFill>
              <a:schemeClr val="bg1">
                <a:lumMod val="75000"/>
              </a:schemeClr>
            </a:solidFill>
          </a:ln>
        </p:spPr>
        <p:txBody>
          <a:bodyPr wrap="square" rtlCol="0">
            <a:spAutoFit/>
          </a:bodyPr>
          <a:lstStyle/>
          <a:p>
            <a:pPr algn="ctr"/>
            <a:r>
              <a:rPr lang="en-US" sz="1600" b="1" i="1" dirty="0" smtClean="0">
                <a:solidFill>
                  <a:srgbClr val="FF0000"/>
                </a:solidFill>
              </a:rPr>
              <a:t>METRIC</a:t>
            </a:r>
            <a:endParaRPr lang="en-US" sz="1600" b="1" i="1" dirty="0">
              <a:solidFill>
                <a:srgbClr val="FF0000"/>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4215" name="Content Placeholder 2"/>
          <p:cNvSpPr>
            <a:spLocks noGrp="1"/>
          </p:cNvSpPr>
          <p:nvPr>
            <p:ph idx="1"/>
          </p:nvPr>
        </p:nvSpPr>
        <p:spPr>
          <a:xfrm>
            <a:off x="497684" y="614363"/>
            <a:ext cx="8646316" cy="5945925"/>
          </a:xfrm>
        </p:spPr>
        <p:txBody>
          <a:bodyPr/>
          <a:lstStyle/>
          <a:p>
            <a:pPr eaLnBrk="1" hangingPunct="1"/>
            <a:r>
              <a:rPr lang="en-US" sz="2000" dirty="0" smtClean="0"/>
              <a:t>F</a:t>
            </a:r>
            <a:r>
              <a:rPr lang="hu-HU" sz="2000" dirty="0" smtClean="0"/>
              <a:t>ür die meisten unmontierte LED-Gehäuse oder MCPCB montierte Power-LEDs </a:t>
            </a:r>
            <a:r>
              <a:rPr lang="hu-HU" sz="2000" b="1" dirty="0" smtClean="0"/>
              <a:t>Kühlplatten</a:t>
            </a:r>
            <a:r>
              <a:rPr lang="hu-HU" sz="2000" dirty="0" smtClean="0"/>
              <a:t> sind ideal als Umgebung für thermische Messungen auf </a:t>
            </a:r>
            <a:r>
              <a:rPr lang="hu-HU" sz="2000" b="1" dirty="0" smtClean="0"/>
              <a:t>Bauelement-Ebene</a:t>
            </a:r>
            <a:endParaRPr lang="en-US" sz="2000" b="1" dirty="0" smtClean="0"/>
          </a:p>
          <a:p>
            <a:pPr eaLnBrk="1" hangingPunct="1"/>
            <a:endParaRPr lang="en-US" sz="2000" dirty="0" smtClean="0"/>
          </a:p>
          <a:p>
            <a:pPr eaLnBrk="1" hangingPunct="1"/>
            <a:endParaRPr lang="en-US" sz="2000" dirty="0" smtClean="0"/>
          </a:p>
          <a:p>
            <a:pPr eaLnBrk="1" hangingPunct="1"/>
            <a:endParaRPr lang="en-US" sz="1200" dirty="0" smtClean="0"/>
          </a:p>
          <a:p>
            <a:pPr lvl="1" eaLnBrk="1" hangingPunct="1"/>
            <a:r>
              <a:rPr lang="hu-HU" sz="1400" b="1" dirty="0" smtClean="0"/>
              <a:t>Thermische Kennzahl: </a:t>
            </a:r>
            <a:r>
              <a:rPr lang="en-US" sz="1400" b="1" dirty="0" smtClean="0">
                <a:solidFill>
                  <a:srgbClr val="910026"/>
                </a:solidFill>
              </a:rPr>
              <a:t>junction-to-case thermal resistance</a:t>
            </a:r>
          </a:p>
          <a:p>
            <a:pPr lvl="1" eaLnBrk="1" hangingPunct="1"/>
            <a:endParaRPr lang="en-US" sz="700" b="1" dirty="0" smtClean="0"/>
          </a:p>
          <a:p>
            <a:pPr eaLnBrk="1" hangingPunct="1"/>
            <a:r>
              <a:rPr lang="hu-HU" sz="2000" dirty="0" smtClean="0"/>
              <a:t>Für komplette LED-Aufbauen (retrofit LED-Lampen, Leuchten) mit Külhkörper ausgestattet natürliche Konvektion ist das endgültiges Wärmeabgebungmechanismus. Deswegen die sogenannte </a:t>
            </a:r>
            <a:r>
              <a:rPr lang="hu-HU" sz="2000" b="1" dirty="0" smtClean="0"/>
              <a:t>S</a:t>
            </a:r>
            <a:r>
              <a:rPr lang="en-US" sz="2000" b="1" dirty="0" smtClean="0"/>
              <a:t>till-</a:t>
            </a:r>
            <a:r>
              <a:rPr lang="hu-HU" sz="2000" b="1" dirty="0" smtClean="0"/>
              <a:t>A</a:t>
            </a:r>
            <a:r>
              <a:rPr lang="en-US" sz="2000" b="1" dirty="0" err="1" smtClean="0"/>
              <a:t>ir</a:t>
            </a:r>
            <a:r>
              <a:rPr lang="en-US" sz="2000" b="1" dirty="0" smtClean="0"/>
              <a:t> </a:t>
            </a:r>
            <a:r>
              <a:rPr lang="hu-HU" sz="2000" b="1" dirty="0" smtClean="0"/>
              <a:t>C</a:t>
            </a:r>
            <a:r>
              <a:rPr lang="en-US" sz="2000" b="1" dirty="0" err="1" smtClean="0"/>
              <a:t>hamber</a:t>
            </a:r>
            <a:r>
              <a:rPr lang="en-US" sz="2000" dirty="0" smtClean="0"/>
              <a:t> </a:t>
            </a:r>
            <a:r>
              <a:rPr lang="hu-HU" sz="2000" dirty="0" smtClean="0"/>
              <a:t>its die ideale Wahl</a:t>
            </a:r>
            <a:r>
              <a:rPr lang="en-US" sz="2000" dirty="0" smtClean="0"/>
              <a:t>:</a:t>
            </a:r>
          </a:p>
          <a:p>
            <a:pPr lvl="4" eaLnBrk="1" hangingPunct="1"/>
            <a:endParaRPr lang="en-US" sz="1200" dirty="0" smtClean="0"/>
          </a:p>
          <a:p>
            <a:pPr eaLnBrk="1" hangingPunct="1"/>
            <a:endParaRPr lang="en-US" sz="2000" dirty="0" smtClean="0"/>
          </a:p>
          <a:p>
            <a:pPr eaLnBrk="1" hangingPunct="1"/>
            <a:endParaRPr lang="en-US" sz="2000" dirty="0" smtClean="0"/>
          </a:p>
          <a:p>
            <a:pPr eaLnBrk="1" hangingPunct="1"/>
            <a:endParaRPr lang="en-US" sz="2000" dirty="0" smtClean="0"/>
          </a:p>
          <a:p>
            <a:pPr eaLnBrk="1" hangingPunct="1">
              <a:buFont typeface="Arial" charset="0"/>
              <a:buNone/>
            </a:pPr>
            <a:endParaRPr lang="hu-HU" dirty="0" smtClean="0"/>
          </a:p>
          <a:p>
            <a:pPr eaLnBrk="1" hangingPunct="1">
              <a:buFont typeface="Arial" charset="0"/>
              <a:buNone/>
            </a:pPr>
            <a:endParaRPr lang="en-US" sz="800" dirty="0" smtClean="0"/>
          </a:p>
          <a:p>
            <a:pPr lvl="1" eaLnBrk="1" hangingPunct="1"/>
            <a:r>
              <a:rPr lang="hu-HU" sz="1400" b="1" dirty="0" smtClean="0"/>
              <a:t>Thermische Kennzahl: </a:t>
            </a:r>
            <a:r>
              <a:rPr lang="en-US" sz="1400" b="1" dirty="0" smtClean="0">
                <a:solidFill>
                  <a:srgbClr val="910026"/>
                </a:solidFill>
              </a:rPr>
              <a:t>junction-to-ambient thermal </a:t>
            </a:r>
            <a:r>
              <a:rPr lang="en-US" sz="1400" b="1" i="1" dirty="0" smtClean="0">
                <a:solidFill>
                  <a:srgbClr val="910026"/>
                </a:solidFill>
              </a:rPr>
              <a:t>resistance</a:t>
            </a:r>
            <a:r>
              <a:rPr lang="en-US" sz="1400" b="1" dirty="0" smtClean="0">
                <a:solidFill>
                  <a:srgbClr val="910026"/>
                </a:solidFill>
              </a:rPr>
              <a:t> </a:t>
            </a:r>
            <a:r>
              <a:rPr lang="en-US" sz="1400" dirty="0" smtClean="0"/>
              <a:t>(DC </a:t>
            </a:r>
            <a:r>
              <a:rPr lang="hu-HU" sz="1400" dirty="0" smtClean="0"/>
              <a:t>getriebene LED-Leuchten</a:t>
            </a:r>
            <a:r>
              <a:rPr lang="en-US" sz="1400" dirty="0" smtClean="0"/>
              <a:t>) o</a:t>
            </a:r>
            <a:r>
              <a:rPr lang="hu-HU" sz="1400" dirty="0" smtClean="0"/>
              <a:t>der </a:t>
            </a:r>
            <a:r>
              <a:rPr lang="en-US" sz="1400" b="1" dirty="0" smtClean="0">
                <a:solidFill>
                  <a:srgbClr val="910026"/>
                </a:solidFill>
              </a:rPr>
              <a:t>junction-to-ambient thermal </a:t>
            </a:r>
            <a:r>
              <a:rPr lang="en-US" sz="1400" b="1" i="1" dirty="0" smtClean="0">
                <a:solidFill>
                  <a:srgbClr val="910026"/>
                </a:solidFill>
              </a:rPr>
              <a:t>impedance</a:t>
            </a:r>
            <a:r>
              <a:rPr lang="en-US" sz="1400" b="1" dirty="0" smtClean="0">
                <a:solidFill>
                  <a:srgbClr val="910026"/>
                </a:solidFill>
              </a:rPr>
              <a:t> </a:t>
            </a:r>
            <a:r>
              <a:rPr lang="en-US" sz="1400" dirty="0" smtClean="0"/>
              <a:t>(AC </a:t>
            </a:r>
            <a:r>
              <a:rPr lang="hu-HU" sz="1400" dirty="0" smtClean="0"/>
              <a:t>Netz getriebene LED-Leuchten</a:t>
            </a:r>
            <a:r>
              <a:rPr lang="en-US" sz="1400" dirty="0" smtClean="0"/>
              <a:t>)</a:t>
            </a:r>
          </a:p>
          <a:p>
            <a:pPr lvl="1" eaLnBrk="1" hangingPunct="1"/>
            <a:endParaRPr lang="en-US" sz="800" dirty="0" smtClean="0"/>
          </a:p>
          <a:p>
            <a:pPr eaLnBrk="1" hangingPunct="1"/>
            <a:endParaRPr lang="en-US" sz="2000" dirty="0" smtClean="0"/>
          </a:p>
        </p:txBody>
      </p:sp>
      <p:graphicFrame>
        <p:nvGraphicFramePr>
          <p:cNvPr id="46" name="Object 6"/>
          <p:cNvGraphicFramePr>
            <a:graphicFrameLocks noChangeAspect="1"/>
          </p:cNvGraphicFramePr>
          <p:nvPr/>
        </p:nvGraphicFramePr>
        <p:xfrm>
          <a:off x="5834063" y="4244133"/>
          <a:ext cx="1420812" cy="1735137"/>
        </p:xfrm>
        <a:graphic>
          <a:graphicData uri="http://schemas.openxmlformats.org/presentationml/2006/ole">
            <mc:AlternateContent xmlns:mc="http://schemas.openxmlformats.org/markup-compatibility/2006">
              <mc:Choice xmlns:v="urn:schemas-microsoft-com:vml" Requires="v">
                <p:oleObj spid="_x0000_s3501066" name="Photo Editor Photo" r:id="rId6" imgW="8085714" imgH="9914286" progId="">
                  <p:embed/>
                </p:oleObj>
              </mc:Choice>
              <mc:Fallback>
                <p:oleObj name="Photo Editor Photo" r:id="rId6" imgW="8085714" imgH="9914286"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4063" y="4244133"/>
                        <a:ext cx="1420812" cy="173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5384" name="Title 1"/>
          <p:cNvSpPr>
            <a:spLocks noGrp="1"/>
          </p:cNvSpPr>
          <p:nvPr>
            <p:ph type="title"/>
          </p:nvPr>
        </p:nvSpPr>
        <p:spPr/>
        <p:txBody>
          <a:bodyPr/>
          <a:lstStyle/>
          <a:p>
            <a:pPr eaLnBrk="1" hangingPunct="1"/>
            <a:r>
              <a:rPr lang="en-US" dirty="0" err="1" smtClean="0"/>
              <a:t>Testumgebungen</a:t>
            </a:r>
            <a:r>
              <a:rPr lang="en-US" dirty="0" smtClean="0"/>
              <a:t> von LEDs und LED-</a:t>
            </a:r>
            <a:r>
              <a:rPr lang="en-US" dirty="0" err="1" smtClean="0"/>
              <a:t>Leuchten</a:t>
            </a:r>
            <a:endParaRPr lang="en-US" dirty="0" smtClean="0"/>
          </a:p>
        </p:txBody>
      </p:sp>
      <p:grpSp>
        <p:nvGrpSpPr>
          <p:cNvPr id="3" name="Group 39"/>
          <p:cNvGrpSpPr>
            <a:grpSpLocks noChangeAspect="1"/>
          </p:cNvGrpSpPr>
          <p:nvPr/>
        </p:nvGrpSpPr>
        <p:grpSpPr bwMode="auto">
          <a:xfrm>
            <a:off x="1243013" y="1665288"/>
            <a:ext cx="3343275" cy="820737"/>
            <a:chOff x="1200001" y="1842255"/>
            <a:chExt cx="4179524" cy="1026745"/>
          </a:xfrm>
        </p:grpSpPr>
        <p:pic>
          <p:nvPicPr>
            <p:cNvPr id="485426" name="Picture 8"/>
            <p:cNvPicPr>
              <a:picLocks noChangeAspect="1" noChangeArrowheads="1"/>
            </p:cNvPicPr>
            <p:nvPr/>
          </p:nvPicPr>
          <p:blipFill>
            <a:blip r:embed="rId8" cstate="print"/>
            <a:srcRect/>
            <a:stretch>
              <a:fillRect/>
            </a:stretch>
          </p:blipFill>
          <p:spPr bwMode="auto">
            <a:xfrm>
              <a:off x="2650123" y="1842255"/>
              <a:ext cx="1658678" cy="1026745"/>
            </a:xfrm>
            <a:prstGeom prst="rect">
              <a:avLst/>
            </a:prstGeom>
            <a:noFill/>
            <a:ln w="15875">
              <a:noFill/>
              <a:miter lim="800000"/>
              <a:headEnd/>
              <a:tailEnd/>
            </a:ln>
          </p:spPr>
        </p:pic>
        <p:pic>
          <p:nvPicPr>
            <p:cNvPr id="485427" name="Picture 27"/>
            <p:cNvPicPr>
              <a:picLocks noChangeAspect="1" noChangeArrowheads="1"/>
            </p:cNvPicPr>
            <p:nvPr/>
          </p:nvPicPr>
          <p:blipFill>
            <a:blip r:embed="rId9" cstate="print"/>
            <a:srcRect/>
            <a:stretch>
              <a:fillRect/>
            </a:stretch>
          </p:blipFill>
          <p:spPr bwMode="auto">
            <a:xfrm>
              <a:off x="1200001" y="1952182"/>
              <a:ext cx="1047113" cy="897344"/>
            </a:xfrm>
            <a:prstGeom prst="rect">
              <a:avLst/>
            </a:prstGeom>
            <a:noFill/>
            <a:ln w="9525">
              <a:noFill/>
              <a:miter lim="800000"/>
              <a:headEnd/>
              <a:tailEnd/>
            </a:ln>
          </p:spPr>
        </p:pic>
        <p:graphicFrame>
          <p:nvGraphicFramePr>
            <p:cNvPr id="485381" name="Object 5"/>
            <p:cNvGraphicFramePr>
              <a:graphicFrameLocks noChangeAspect="1"/>
            </p:cNvGraphicFramePr>
            <p:nvPr/>
          </p:nvGraphicFramePr>
          <p:xfrm>
            <a:off x="4544505" y="1926818"/>
            <a:ext cx="835020" cy="853557"/>
          </p:xfrm>
          <a:graphic>
            <a:graphicData uri="http://schemas.openxmlformats.org/presentationml/2006/ole">
              <mc:AlternateContent xmlns:mc="http://schemas.openxmlformats.org/markup-compatibility/2006">
                <mc:Choice xmlns:v="urn:schemas-microsoft-com:vml" Requires="v">
                  <p:oleObj spid="_x0000_s3501067" name="Photo Editor Photo" r:id="rId10" imgW="4505954" imgH="4600000" progId="">
                    <p:embed/>
                  </p:oleObj>
                </mc:Choice>
                <mc:Fallback>
                  <p:oleObj name="Photo Editor Photo" r:id="rId10" imgW="4505954" imgH="4600000" progId="">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44505" y="1926818"/>
                          <a:ext cx="835020" cy="85355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5875">
                              <a:solidFill>
                                <a:srgbClr val="D5262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4" name="Group 30"/>
          <p:cNvGrpSpPr>
            <a:grpSpLocks/>
          </p:cNvGrpSpPr>
          <p:nvPr/>
        </p:nvGrpSpPr>
        <p:grpSpPr bwMode="auto">
          <a:xfrm>
            <a:off x="5724525" y="1500188"/>
            <a:ext cx="1446213" cy="1001712"/>
            <a:chOff x="6286685" y="5351049"/>
            <a:chExt cx="1447616" cy="1002126"/>
          </a:xfrm>
        </p:grpSpPr>
        <p:sp>
          <p:nvSpPr>
            <p:cNvPr id="11" name="Down Arrow 10"/>
            <p:cNvSpPr/>
            <p:nvPr/>
          </p:nvSpPr>
          <p:spPr bwMode="auto">
            <a:xfrm>
              <a:off x="6924675" y="5610225"/>
              <a:ext cx="180975" cy="619125"/>
            </a:xfrm>
            <a:prstGeom prst="downArrow">
              <a:avLst/>
            </a:prstGeom>
            <a:solidFill>
              <a:srgbClr val="FF0000"/>
            </a:solidFill>
            <a:ln w="9525" cap="flat" cmpd="sng" algn="ctr">
              <a:noFill/>
              <a:prstDash val="solid"/>
              <a:round/>
              <a:headEnd type="none" w="med" len="med"/>
              <a:tailEnd type="none" w="med" len="med"/>
            </a:ln>
            <a:effectLst>
              <a:outerShdw blurRad="25400" dist="12700" dir="2700000" algn="tl" rotWithShape="0">
                <a:prstClr val="black">
                  <a:alpha val="40000"/>
                </a:prstClr>
              </a:outerShdw>
            </a:effectLst>
            <a:scene3d>
              <a:camera prst="orthographicFront"/>
              <a:lightRig rig="threePt" dir="t"/>
            </a:scene3d>
            <a:sp3d>
              <a:bevelT w="19050" h="19050"/>
            </a:sp3d>
          </p:spPr>
          <p:txBody>
            <a:bodyPr/>
            <a:lstStyle/>
            <a:p>
              <a:pPr algn="ctr" eaLnBrk="0" hangingPunct="0">
                <a:spcBef>
                  <a:spcPct val="50000"/>
                </a:spcBef>
                <a:defRPr/>
              </a:pPr>
              <a:endParaRPr lang="en-US">
                <a:latin typeface="Arial" pitchFamily="34" charset="0"/>
                <a:cs typeface="+mn-cs"/>
              </a:endParaRPr>
            </a:p>
          </p:txBody>
        </p:sp>
        <p:grpSp>
          <p:nvGrpSpPr>
            <p:cNvPr id="5" name="Group 11"/>
            <p:cNvGrpSpPr>
              <a:grpSpLocks/>
            </p:cNvGrpSpPr>
            <p:nvPr/>
          </p:nvGrpSpPr>
          <p:grpSpPr bwMode="auto">
            <a:xfrm>
              <a:off x="6286685" y="5351049"/>
              <a:ext cx="1447616" cy="1002126"/>
              <a:chOff x="6343835" y="5474874"/>
              <a:chExt cx="1447616" cy="1002126"/>
            </a:xfrm>
          </p:grpSpPr>
          <p:grpSp>
            <p:nvGrpSpPr>
              <p:cNvPr id="6" name="Group 6"/>
              <p:cNvGrpSpPr>
                <a:grpSpLocks noChangeAspect="1"/>
              </p:cNvGrpSpPr>
              <p:nvPr/>
            </p:nvGrpSpPr>
            <p:grpSpPr bwMode="auto">
              <a:xfrm>
                <a:off x="6343835" y="5474874"/>
                <a:ext cx="1447616" cy="1002126"/>
                <a:chOff x="3701" y="1711"/>
                <a:chExt cx="1602" cy="1109"/>
              </a:xfrm>
            </p:grpSpPr>
            <p:grpSp>
              <p:nvGrpSpPr>
                <p:cNvPr id="7" name="Group 7"/>
                <p:cNvGrpSpPr>
                  <a:grpSpLocks/>
                </p:cNvGrpSpPr>
                <p:nvPr/>
              </p:nvGrpSpPr>
              <p:grpSpPr bwMode="auto">
                <a:xfrm>
                  <a:off x="3983" y="1711"/>
                  <a:ext cx="1111" cy="839"/>
                  <a:chOff x="3677" y="1915"/>
                  <a:chExt cx="1111" cy="839"/>
                </a:xfrm>
              </p:grpSpPr>
              <p:sp>
                <p:nvSpPr>
                  <p:cNvPr id="485412" name="AutoShape 8"/>
                  <p:cNvSpPr>
                    <a:spLocks noChangeAspect="1" noChangeArrowheads="1"/>
                  </p:cNvSpPr>
                  <p:nvPr/>
                </p:nvSpPr>
                <p:spPr bwMode="auto">
                  <a:xfrm>
                    <a:off x="3686" y="1915"/>
                    <a:ext cx="1102" cy="839"/>
                  </a:xfrm>
                  <a:prstGeom prst="rect">
                    <a:avLst/>
                  </a:prstGeom>
                  <a:noFill/>
                  <a:ln w="9525">
                    <a:noFill/>
                    <a:miter lim="800000"/>
                    <a:headEnd/>
                    <a:tailEnd/>
                  </a:ln>
                </p:spPr>
                <p:txBody>
                  <a:bodyPr/>
                  <a:lstStyle/>
                  <a:p>
                    <a:pPr algn="ctr" eaLnBrk="0" hangingPunct="0">
                      <a:spcBef>
                        <a:spcPct val="50000"/>
                      </a:spcBef>
                    </a:pPr>
                    <a:endParaRPr lang="en-US"/>
                  </a:p>
                </p:txBody>
              </p:sp>
              <p:sp>
                <p:nvSpPr>
                  <p:cNvPr id="485413" name="Rectangle 9"/>
                  <p:cNvSpPr>
                    <a:spLocks noChangeArrowheads="1"/>
                  </p:cNvSpPr>
                  <p:nvPr/>
                </p:nvSpPr>
                <p:spPr bwMode="auto">
                  <a:xfrm>
                    <a:off x="3677" y="2579"/>
                    <a:ext cx="1055" cy="175"/>
                  </a:xfrm>
                  <a:prstGeom prst="rect">
                    <a:avLst/>
                  </a:prstGeom>
                  <a:solidFill>
                    <a:srgbClr val="339966"/>
                  </a:solidFill>
                  <a:ln w="9525">
                    <a:solidFill>
                      <a:srgbClr val="000000"/>
                    </a:solidFill>
                    <a:miter lim="800000"/>
                    <a:headEnd/>
                    <a:tailEnd/>
                  </a:ln>
                </p:spPr>
                <p:txBody>
                  <a:bodyPr anchor="ctr"/>
                  <a:lstStyle/>
                  <a:p>
                    <a:pPr algn="ctr" eaLnBrk="0" hangingPunct="0">
                      <a:spcBef>
                        <a:spcPct val="50000"/>
                      </a:spcBef>
                    </a:pPr>
                    <a:endParaRPr lang="en-US"/>
                  </a:p>
                </p:txBody>
              </p:sp>
              <p:sp>
                <p:nvSpPr>
                  <p:cNvPr id="485414" name="Freeform 11"/>
                  <p:cNvSpPr>
                    <a:spLocks/>
                  </p:cNvSpPr>
                  <p:nvPr/>
                </p:nvSpPr>
                <p:spPr bwMode="auto">
                  <a:xfrm>
                    <a:off x="3835" y="2505"/>
                    <a:ext cx="713" cy="73"/>
                  </a:xfrm>
                  <a:custGeom>
                    <a:avLst/>
                    <a:gdLst>
                      <a:gd name="T0" fmla="*/ 0 w 2337"/>
                      <a:gd name="T1" fmla="*/ 7 h 240"/>
                      <a:gd name="T2" fmla="*/ 1 w 2337"/>
                      <a:gd name="T3" fmla="*/ 5 h 240"/>
                      <a:gd name="T4" fmla="*/ 3 w 2337"/>
                      <a:gd name="T5" fmla="*/ 2 h 240"/>
                      <a:gd name="T6" fmla="*/ 4 w 2337"/>
                      <a:gd name="T7" fmla="*/ 1 h 240"/>
                      <a:gd name="T8" fmla="*/ 5 w 2337"/>
                      <a:gd name="T9" fmla="*/ 0 h 240"/>
                      <a:gd name="T10" fmla="*/ 7 w 2337"/>
                      <a:gd name="T11" fmla="*/ 0 h 240"/>
                      <a:gd name="T12" fmla="*/ 8 w 2337"/>
                      <a:gd name="T13" fmla="*/ 2 h 240"/>
                      <a:gd name="T14" fmla="*/ 10 w 2337"/>
                      <a:gd name="T15" fmla="*/ 3 h 240"/>
                      <a:gd name="T16" fmla="*/ 13 w 2337"/>
                      <a:gd name="T17" fmla="*/ 3 h 240"/>
                      <a:gd name="T18" fmla="*/ 15 w 2337"/>
                      <a:gd name="T19" fmla="*/ 3 h 240"/>
                      <a:gd name="T20" fmla="*/ 15 w 2337"/>
                      <a:gd name="T21" fmla="*/ 5 h 240"/>
                      <a:gd name="T22" fmla="*/ 52 w 2337"/>
                      <a:gd name="T23" fmla="*/ 5 h 240"/>
                      <a:gd name="T24" fmla="*/ 52 w 2337"/>
                      <a:gd name="T25" fmla="*/ 3 h 240"/>
                      <a:gd name="T26" fmla="*/ 54 w 2337"/>
                      <a:gd name="T27" fmla="*/ 3 h 240"/>
                      <a:gd name="T28" fmla="*/ 56 w 2337"/>
                      <a:gd name="T29" fmla="*/ 3 h 240"/>
                      <a:gd name="T30" fmla="*/ 58 w 2337"/>
                      <a:gd name="T31" fmla="*/ 2 h 240"/>
                      <a:gd name="T32" fmla="*/ 59 w 2337"/>
                      <a:gd name="T33" fmla="*/ 2 h 240"/>
                      <a:gd name="T34" fmla="*/ 60 w 2337"/>
                      <a:gd name="T35" fmla="*/ 1 h 240"/>
                      <a:gd name="T36" fmla="*/ 61 w 2337"/>
                      <a:gd name="T37" fmla="*/ 0 h 240"/>
                      <a:gd name="T38" fmla="*/ 62 w 2337"/>
                      <a:gd name="T39" fmla="*/ 1 h 240"/>
                      <a:gd name="T40" fmla="*/ 63 w 2337"/>
                      <a:gd name="T41" fmla="*/ 2 h 240"/>
                      <a:gd name="T42" fmla="*/ 64 w 2337"/>
                      <a:gd name="T43" fmla="*/ 4 h 240"/>
                      <a:gd name="T44" fmla="*/ 66 w 2337"/>
                      <a:gd name="T45" fmla="*/ 6 h 240"/>
                      <a:gd name="T46" fmla="*/ 67 w 2337"/>
                      <a:gd name="T47" fmla="*/ 7 h 240"/>
                      <a:gd name="T48" fmla="*/ 0 w 2337"/>
                      <a:gd name="T49" fmla="*/ 7 h 2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37"/>
                      <a:gd name="T76" fmla="*/ 0 h 240"/>
                      <a:gd name="T77" fmla="*/ 2337 w 2337"/>
                      <a:gd name="T78" fmla="*/ 240 h 24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37" h="240">
                        <a:moveTo>
                          <a:pt x="0" y="240"/>
                        </a:moveTo>
                        <a:lnTo>
                          <a:pt x="30" y="168"/>
                        </a:lnTo>
                        <a:lnTo>
                          <a:pt x="96" y="78"/>
                        </a:lnTo>
                        <a:lnTo>
                          <a:pt x="147" y="24"/>
                        </a:lnTo>
                        <a:lnTo>
                          <a:pt x="189" y="0"/>
                        </a:lnTo>
                        <a:lnTo>
                          <a:pt x="243" y="6"/>
                        </a:lnTo>
                        <a:lnTo>
                          <a:pt x="294" y="63"/>
                        </a:lnTo>
                        <a:lnTo>
                          <a:pt x="357" y="93"/>
                        </a:lnTo>
                        <a:lnTo>
                          <a:pt x="444" y="102"/>
                        </a:lnTo>
                        <a:lnTo>
                          <a:pt x="513" y="102"/>
                        </a:lnTo>
                        <a:lnTo>
                          <a:pt x="513" y="168"/>
                        </a:lnTo>
                        <a:lnTo>
                          <a:pt x="1839" y="168"/>
                        </a:lnTo>
                        <a:lnTo>
                          <a:pt x="1839" y="108"/>
                        </a:lnTo>
                        <a:lnTo>
                          <a:pt x="1905" y="108"/>
                        </a:lnTo>
                        <a:lnTo>
                          <a:pt x="1980" y="96"/>
                        </a:lnTo>
                        <a:lnTo>
                          <a:pt x="2043" y="84"/>
                        </a:lnTo>
                        <a:lnTo>
                          <a:pt x="2073" y="48"/>
                        </a:lnTo>
                        <a:lnTo>
                          <a:pt x="2100" y="21"/>
                        </a:lnTo>
                        <a:lnTo>
                          <a:pt x="2136" y="6"/>
                        </a:lnTo>
                        <a:lnTo>
                          <a:pt x="2175" y="21"/>
                        </a:lnTo>
                        <a:lnTo>
                          <a:pt x="2220" y="69"/>
                        </a:lnTo>
                        <a:lnTo>
                          <a:pt x="2271" y="141"/>
                        </a:lnTo>
                        <a:lnTo>
                          <a:pt x="2316" y="204"/>
                        </a:lnTo>
                        <a:lnTo>
                          <a:pt x="2337" y="240"/>
                        </a:lnTo>
                        <a:lnTo>
                          <a:pt x="0" y="240"/>
                        </a:lnTo>
                        <a:close/>
                      </a:path>
                    </a:pathLst>
                  </a:custGeom>
                  <a:solidFill>
                    <a:srgbClr val="969696"/>
                  </a:solidFill>
                  <a:ln w="9525">
                    <a:solidFill>
                      <a:srgbClr val="000000"/>
                    </a:solidFill>
                    <a:round/>
                    <a:headEnd/>
                    <a:tailEnd/>
                  </a:ln>
                </p:spPr>
                <p:txBody>
                  <a:bodyPr/>
                  <a:lstStyle/>
                  <a:p>
                    <a:endParaRPr lang="hu-HU"/>
                  </a:p>
                </p:txBody>
              </p:sp>
              <p:sp>
                <p:nvSpPr>
                  <p:cNvPr id="485415" name="Rectangle 12"/>
                  <p:cNvSpPr>
                    <a:spLocks noChangeArrowheads="1"/>
                  </p:cNvSpPr>
                  <p:nvPr/>
                </p:nvSpPr>
                <p:spPr bwMode="auto">
                  <a:xfrm>
                    <a:off x="3860" y="2312"/>
                    <a:ext cx="679" cy="187"/>
                  </a:xfrm>
                  <a:prstGeom prst="rect">
                    <a:avLst/>
                  </a:prstGeom>
                  <a:solidFill>
                    <a:srgbClr val="000000"/>
                  </a:solidFill>
                  <a:ln w="9525">
                    <a:solidFill>
                      <a:srgbClr val="000000"/>
                    </a:solidFill>
                    <a:miter lim="800000"/>
                    <a:headEnd/>
                    <a:tailEnd/>
                  </a:ln>
                </p:spPr>
                <p:txBody>
                  <a:bodyPr anchor="ctr"/>
                  <a:lstStyle/>
                  <a:p>
                    <a:pPr algn="ctr" eaLnBrk="0" hangingPunct="0">
                      <a:spcBef>
                        <a:spcPct val="50000"/>
                      </a:spcBef>
                    </a:pPr>
                    <a:endParaRPr lang="en-US"/>
                  </a:p>
                </p:txBody>
              </p:sp>
              <p:sp>
                <p:nvSpPr>
                  <p:cNvPr id="485416" name="Rectangle 13"/>
                  <p:cNvSpPr>
                    <a:spLocks noChangeArrowheads="1"/>
                  </p:cNvSpPr>
                  <p:nvPr/>
                </p:nvSpPr>
                <p:spPr bwMode="auto">
                  <a:xfrm>
                    <a:off x="4093" y="2192"/>
                    <a:ext cx="202" cy="73"/>
                  </a:xfrm>
                  <a:prstGeom prst="rect">
                    <a:avLst/>
                  </a:prstGeom>
                  <a:solidFill>
                    <a:srgbClr val="BBE0E3"/>
                  </a:solidFill>
                  <a:ln w="9525">
                    <a:solidFill>
                      <a:srgbClr val="000000"/>
                    </a:solidFill>
                    <a:miter lim="800000"/>
                    <a:headEnd/>
                    <a:tailEnd/>
                  </a:ln>
                </p:spPr>
                <p:txBody>
                  <a:bodyPr anchor="ctr"/>
                  <a:lstStyle/>
                  <a:p>
                    <a:pPr algn="ctr" eaLnBrk="0" hangingPunct="0">
                      <a:spcBef>
                        <a:spcPct val="50000"/>
                      </a:spcBef>
                    </a:pPr>
                    <a:endParaRPr lang="en-US"/>
                  </a:p>
                </p:txBody>
              </p:sp>
              <p:sp>
                <p:nvSpPr>
                  <p:cNvPr id="485417" name="Rectangle 14"/>
                  <p:cNvSpPr>
                    <a:spLocks noChangeArrowheads="1"/>
                  </p:cNvSpPr>
                  <p:nvPr/>
                </p:nvSpPr>
                <p:spPr bwMode="auto">
                  <a:xfrm>
                    <a:off x="4092" y="2162"/>
                    <a:ext cx="202" cy="18"/>
                  </a:xfrm>
                  <a:prstGeom prst="rect">
                    <a:avLst/>
                  </a:prstGeom>
                  <a:solidFill>
                    <a:srgbClr val="FFFFFF"/>
                  </a:solidFill>
                  <a:ln w="9525">
                    <a:solidFill>
                      <a:srgbClr val="000000"/>
                    </a:solidFill>
                    <a:miter lim="800000"/>
                    <a:headEnd/>
                    <a:tailEnd/>
                  </a:ln>
                </p:spPr>
                <p:txBody>
                  <a:bodyPr anchor="ctr"/>
                  <a:lstStyle/>
                  <a:p>
                    <a:pPr algn="ctr" eaLnBrk="0" hangingPunct="0">
                      <a:spcBef>
                        <a:spcPct val="50000"/>
                      </a:spcBef>
                    </a:pPr>
                    <a:endParaRPr lang="en-US"/>
                  </a:p>
                </p:txBody>
              </p:sp>
              <p:sp>
                <p:nvSpPr>
                  <p:cNvPr id="485418" name="Rectangle 15"/>
                  <p:cNvSpPr>
                    <a:spLocks noChangeArrowheads="1"/>
                  </p:cNvSpPr>
                  <p:nvPr/>
                </p:nvSpPr>
                <p:spPr bwMode="auto">
                  <a:xfrm>
                    <a:off x="4092" y="2108"/>
                    <a:ext cx="202" cy="54"/>
                  </a:xfrm>
                  <a:prstGeom prst="rect">
                    <a:avLst/>
                  </a:prstGeom>
                  <a:solidFill>
                    <a:srgbClr val="99CCFF"/>
                  </a:solidFill>
                  <a:ln w="9525">
                    <a:solidFill>
                      <a:srgbClr val="000000"/>
                    </a:solidFill>
                    <a:miter lim="800000"/>
                    <a:headEnd/>
                    <a:tailEnd/>
                  </a:ln>
                </p:spPr>
                <p:txBody>
                  <a:bodyPr anchor="ctr"/>
                  <a:lstStyle/>
                  <a:p>
                    <a:pPr algn="ctr" eaLnBrk="0" hangingPunct="0">
                      <a:spcBef>
                        <a:spcPct val="50000"/>
                      </a:spcBef>
                    </a:pPr>
                    <a:endParaRPr lang="en-US"/>
                  </a:p>
                </p:txBody>
              </p:sp>
              <p:sp>
                <p:nvSpPr>
                  <p:cNvPr id="485419" name="Oval 16"/>
                  <p:cNvSpPr>
                    <a:spLocks noChangeArrowheads="1"/>
                  </p:cNvSpPr>
                  <p:nvPr/>
                </p:nvSpPr>
                <p:spPr bwMode="auto">
                  <a:xfrm>
                    <a:off x="4133" y="2182"/>
                    <a:ext cx="9" cy="8"/>
                  </a:xfrm>
                  <a:prstGeom prst="ellipse">
                    <a:avLst/>
                  </a:prstGeom>
                  <a:solidFill>
                    <a:srgbClr val="FFFFFF"/>
                  </a:solidFill>
                  <a:ln w="9525">
                    <a:solidFill>
                      <a:srgbClr val="000000"/>
                    </a:solidFill>
                    <a:round/>
                    <a:headEnd/>
                    <a:tailEnd/>
                  </a:ln>
                </p:spPr>
                <p:txBody>
                  <a:bodyPr anchor="ctr"/>
                  <a:lstStyle/>
                  <a:p>
                    <a:pPr algn="ctr" eaLnBrk="0" hangingPunct="0">
                      <a:spcBef>
                        <a:spcPct val="50000"/>
                      </a:spcBef>
                    </a:pPr>
                    <a:endParaRPr lang="en-US"/>
                  </a:p>
                </p:txBody>
              </p:sp>
              <p:sp>
                <p:nvSpPr>
                  <p:cNvPr id="485420" name="Oval 17"/>
                  <p:cNvSpPr>
                    <a:spLocks noChangeArrowheads="1"/>
                  </p:cNvSpPr>
                  <p:nvPr/>
                </p:nvSpPr>
                <p:spPr bwMode="auto">
                  <a:xfrm>
                    <a:off x="4161" y="2182"/>
                    <a:ext cx="9" cy="9"/>
                  </a:xfrm>
                  <a:prstGeom prst="ellipse">
                    <a:avLst/>
                  </a:prstGeom>
                  <a:solidFill>
                    <a:srgbClr val="FFFFFF"/>
                  </a:solidFill>
                  <a:ln w="9525">
                    <a:solidFill>
                      <a:srgbClr val="000000"/>
                    </a:solidFill>
                    <a:round/>
                    <a:headEnd/>
                    <a:tailEnd/>
                  </a:ln>
                </p:spPr>
                <p:txBody>
                  <a:bodyPr anchor="ctr"/>
                  <a:lstStyle/>
                  <a:p>
                    <a:pPr algn="ctr" eaLnBrk="0" hangingPunct="0">
                      <a:spcBef>
                        <a:spcPct val="50000"/>
                      </a:spcBef>
                    </a:pPr>
                    <a:endParaRPr lang="en-US"/>
                  </a:p>
                </p:txBody>
              </p:sp>
              <p:sp>
                <p:nvSpPr>
                  <p:cNvPr id="485421" name="Oval 18"/>
                  <p:cNvSpPr>
                    <a:spLocks noChangeArrowheads="1"/>
                  </p:cNvSpPr>
                  <p:nvPr/>
                </p:nvSpPr>
                <p:spPr bwMode="auto">
                  <a:xfrm>
                    <a:off x="4188" y="2182"/>
                    <a:ext cx="8" cy="9"/>
                  </a:xfrm>
                  <a:prstGeom prst="ellipse">
                    <a:avLst/>
                  </a:prstGeom>
                  <a:solidFill>
                    <a:srgbClr val="FFFFFF"/>
                  </a:solidFill>
                  <a:ln w="9525">
                    <a:solidFill>
                      <a:srgbClr val="000000"/>
                    </a:solidFill>
                    <a:round/>
                    <a:headEnd/>
                    <a:tailEnd/>
                  </a:ln>
                </p:spPr>
                <p:txBody>
                  <a:bodyPr anchor="ctr"/>
                  <a:lstStyle/>
                  <a:p>
                    <a:pPr algn="ctr" eaLnBrk="0" hangingPunct="0">
                      <a:spcBef>
                        <a:spcPct val="50000"/>
                      </a:spcBef>
                    </a:pPr>
                    <a:endParaRPr lang="en-US"/>
                  </a:p>
                </p:txBody>
              </p:sp>
              <p:sp>
                <p:nvSpPr>
                  <p:cNvPr id="485422" name="Oval 19"/>
                  <p:cNvSpPr>
                    <a:spLocks noChangeArrowheads="1"/>
                  </p:cNvSpPr>
                  <p:nvPr/>
                </p:nvSpPr>
                <p:spPr bwMode="auto">
                  <a:xfrm>
                    <a:off x="4214" y="2183"/>
                    <a:ext cx="8" cy="8"/>
                  </a:xfrm>
                  <a:prstGeom prst="ellipse">
                    <a:avLst/>
                  </a:prstGeom>
                  <a:solidFill>
                    <a:srgbClr val="FFFFFF"/>
                  </a:solidFill>
                  <a:ln w="9525">
                    <a:solidFill>
                      <a:srgbClr val="000000"/>
                    </a:solidFill>
                    <a:round/>
                    <a:headEnd/>
                    <a:tailEnd/>
                  </a:ln>
                </p:spPr>
                <p:txBody>
                  <a:bodyPr anchor="ctr"/>
                  <a:lstStyle/>
                  <a:p>
                    <a:pPr algn="ctr" eaLnBrk="0" hangingPunct="0">
                      <a:spcBef>
                        <a:spcPct val="50000"/>
                      </a:spcBef>
                    </a:pPr>
                    <a:endParaRPr lang="en-US"/>
                  </a:p>
                </p:txBody>
              </p:sp>
              <p:sp>
                <p:nvSpPr>
                  <p:cNvPr id="485423" name="Oval 20"/>
                  <p:cNvSpPr>
                    <a:spLocks noChangeArrowheads="1"/>
                  </p:cNvSpPr>
                  <p:nvPr/>
                </p:nvSpPr>
                <p:spPr bwMode="auto">
                  <a:xfrm>
                    <a:off x="4241" y="2183"/>
                    <a:ext cx="8" cy="8"/>
                  </a:xfrm>
                  <a:prstGeom prst="ellipse">
                    <a:avLst/>
                  </a:prstGeom>
                  <a:solidFill>
                    <a:srgbClr val="FFFFFF"/>
                  </a:solidFill>
                  <a:ln w="9525">
                    <a:solidFill>
                      <a:srgbClr val="000000"/>
                    </a:solidFill>
                    <a:round/>
                    <a:headEnd/>
                    <a:tailEnd/>
                  </a:ln>
                </p:spPr>
                <p:txBody>
                  <a:bodyPr anchor="ctr"/>
                  <a:lstStyle/>
                  <a:p>
                    <a:pPr algn="ctr" eaLnBrk="0" hangingPunct="0">
                      <a:spcBef>
                        <a:spcPct val="50000"/>
                      </a:spcBef>
                    </a:pPr>
                    <a:endParaRPr lang="en-US"/>
                  </a:p>
                </p:txBody>
              </p:sp>
              <p:sp>
                <p:nvSpPr>
                  <p:cNvPr id="485424" name="Freeform 21"/>
                  <p:cNvSpPr>
                    <a:spLocks/>
                  </p:cNvSpPr>
                  <p:nvPr/>
                </p:nvSpPr>
                <p:spPr bwMode="auto">
                  <a:xfrm>
                    <a:off x="3908" y="1959"/>
                    <a:ext cx="592" cy="352"/>
                  </a:xfrm>
                  <a:custGeom>
                    <a:avLst/>
                    <a:gdLst>
                      <a:gd name="T0" fmla="*/ 0 w 1944"/>
                      <a:gd name="T1" fmla="*/ 33 h 1149"/>
                      <a:gd name="T2" fmla="*/ 0 w 1944"/>
                      <a:gd name="T3" fmla="*/ 22 h 1149"/>
                      <a:gd name="T4" fmla="*/ 1 w 1944"/>
                      <a:gd name="T5" fmla="*/ 19 h 1149"/>
                      <a:gd name="T6" fmla="*/ 2 w 1944"/>
                      <a:gd name="T7" fmla="*/ 17 h 1149"/>
                      <a:gd name="T8" fmla="*/ 3 w 1944"/>
                      <a:gd name="T9" fmla="*/ 13 h 1149"/>
                      <a:gd name="T10" fmla="*/ 5 w 1944"/>
                      <a:gd name="T11" fmla="*/ 11 h 1149"/>
                      <a:gd name="T12" fmla="*/ 7 w 1944"/>
                      <a:gd name="T13" fmla="*/ 9 h 1149"/>
                      <a:gd name="T14" fmla="*/ 9 w 1944"/>
                      <a:gd name="T15" fmla="*/ 7 h 1149"/>
                      <a:gd name="T16" fmla="*/ 12 w 1944"/>
                      <a:gd name="T17" fmla="*/ 4 h 1149"/>
                      <a:gd name="T18" fmla="*/ 15 w 1944"/>
                      <a:gd name="T19" fmla="*/ 2 h 1149"/>
                      <a:gd name="T20" fmla="*/ 19 w 1944"/>
                      <a:gd name="T21" fmla="*/ 1 h 1149"/>
                      <a:gd name="T22" fmla="*/ 22 w 1944"/>
                      <a:gd name="T23" fmla="*/ 1 h 1149"/>
                      <a:gd name="T24" fmla="*/ 24 w 1944"/>
                      <a:gd name="T25" fmla="*/ 0 h 1149"/>
                      <a:gd name="T26" fmla="*/ 27 w 1944"/>
                      <a:gd name="T27" fmla="*/ 0 h 1149"/>
                      <a:gd name="T28" fmla="*/ 30 w 1944"/>
                      <a:gd name="T29" fmla="*/ 0 h 1149"/>
                      <a:gd name="T30" fmla="*/ 33 w 1944"/>
                      <a:gd name="T31" fmla="*/ 1 h 1149"/>
                      <a:gd name="T32" fmla="*/ 37 w 1944"/>
                      <a:gd name="T33" fmla="*/ 2 h 1149"/>
                      <a:gd name="T34" fmla="*/ 41 w 1944"/>
                      <a:gd name="T35" fmla="*/ 3 h 1149"/>
                      <a:gd name="T36" fmla="*/ 44 w 1944"/>
                      <a:gd name="T37" fmla="*/ 5 h 1149"/>
                      <a:gd name="T38" fmla="*/ 47 w 1944"/>
                      <a:gd name="T39" fmla="*/ 7 h 1149"/>
                      <a:gd name="T40" fmla="*/ 49 w 1944"/>
                      <a:gd name="T41" fmla="*/ 10 h 1149"/>
                      <a:gd name="T42" fmla="*/ 51 w 1944"/>
                      <a:gd name="T43" fmla="*/ 12 h 1149"/>
                      <a:gd name="T44" fmla="*/ 53 w 1944"/>
                      <a:gd name="T45" fmla="*/ 15 h 1149"/>
                      <a:gd name="T46" fmla="*/ 54 w 1944"/>
                      <a:gd name="T47" fmla="*/ 19 h 1149"/>
                      <a:gd name="T48" fmla="*/ 55 w 1944"/>
                      <a:gd name="T49" fmla="*/ 22 h 1149"/>
                      <a:gd name="T50" fmla="*/ 55 w 1944"/>
                      <a:gd name="T51" fmla="*/ 23 h 1149"/>
                      <a:gd name="T52" fmla="*/ 55 w 1944"/>
                      <a:gd name="T53" fmla="*/ 33 h 1149"/>
                      <a:gd name="T54" fmla="*/ 0 w 1944"/>
                      <a:gd name="T55" fmla="*/ 33 h 11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44"/>
                      <a:gd name="T85" fmla="*/ 0 h 1149"/>
                      <a:gd name="T86" fmla="*/ 1944 w 1944"/>
                      <a:gd name="T87" fmla="*/ 1149 h 114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44" h="1149">
                        <a:moveTo>
                          <a:pt x="0" y="1146"/>
                        </a:moveTo>
                        <a:lnTo>
                          <a:pt x="0" y="762"/>
                        </a:lnTo>
                        <a:lnTo>
                          <a:pt x="21" y="672"/>
                        </a:lnTo>
                        <a:lnTo>
                          <a:pt x="48" y="588"/>
                        </a:lnTo>
                        <a:lnTo>
                          <a:pt x="111" y="468"/>
                        </a:lnTo>
                        <a:lnTo>
                          <a:pt x="165" y="390"/>
                        </a:lnTo>
                        <a:lnTo>
                          <a:pt x="249" y="300"/>
                        </a:lnTo>
                        <a:lnTo>
                          <a:pt x="324" y="231"/>
                        </a:lnTo>
                        <a:lnTo>
                          <a:pt x="429" y="150"/>
                        </a:lnTo>
                        <a:lnTo>
                          <a:pt x="543" y="84"/>
                        </a:lnTo>
                        <a:lnTo>
                          <a:pt x="660" y="45"/>
                        </a:lnTo>
                        <a:lnTo>
                          <a:pt x="768" y="15"/>
                        </a:lnTo>
                        <a:lnTo>
                          <a:pt x="840" y="6"/>
                        </a:lnTo>
                        <a:lnTo>
                          <a:pt x="951" y="0"/>
                        </a:lnTo>
                        <a:lnTo>
                          <a:pt x="1077" y="3"/>
                        </a:lnTo>
                        <a:lnTo>
                          <a:pt x="1185" y="15"/>
                        </a:lnTo>
                        <a:lnTo>
                          <a:pt x="1317" y="51"/>
                        </a:lnTo>
                        <a:lnTo>
                          <a:pt x="1449" y="111"/>
                        </a:lnTo>
                        <a:lnTo>
                          <a:pt x="1563" y="177"/>
                        </a:lnTo>
                        <a:lnTo>
                          <a:pt x="1659" y="255"/>
                        </a:lnTo>
                        <a:lnTo>
                          <a:pt x="1737" y="345"/>
                        </a:lnTo>
                        <a:lnTo>
                          <a:pt x="1800" y="423"/>
                        </a:lnTo>
                        <a:lnTo>
                          <a:pt x="1866" y="534"/>
                        </a:lnTo>
                        <a:lnTo>
                          <a:pt x="1911" y="660"/>
                        </a:lnTo>
                        <a:lnTo>
                          <a:pt x="1944" y="768"/>
                        </a:lnTo>
                        <a:lnTo>
                          <a:pt x="1944" y="798"/>
                        </a:lnTo>
                        <a:lnTo>
                          <a:pt x="1944" y="1149"/>
                        </a:lnTo>
                        <a:lnTo>
                          <a:pt x="0" y="1146"/>
                        </a:lnTo>
                        <a:close/>
                      </a:path>
                    </a:pathLst>
                  </a:custGeom>
                  <a:noFill/>
                  <a:ln w="9525">
                    <a:solidFill>
                      <a:srgbClr val="000000"/>
                    </a:solidFill>
                    <a:round/>
                    <a:headEnd/>
                    <a:tailEnd/>
                  </a:ln>
                </p:spPr>
                <p:txBody>
                  <a:bodyPr/>
                  <a:lstStyle/>
                  <a:p>
                    <a:endParaRPr lang="hu-HU"/>
                  </a:p>
                </p:txBody>
              </p:sp>
              <p:sp>
                <p:nvSpPr>
                  <p:cNvPr id="485425" name="Rectangle 22"/>
                  <p:cNvSpPr>
                    <a:spLocks noChangeArrowheads="1"/>
                  </p:cNvSpPr>
                  <p:nvPr/>
                </p:nvSpPr>
                <p:spPr bwMode="auto">
                  <a:xfrm>
                    <a:off x="3988" y="2265"/>
                    <a:ext cx="408" cy="292"/>
                  </a:xfrm>
                  <a:prstGeom prst="rect">
                    <a:avLst/>
                  </a:prstGeom>
                  <a:solidFill>
                    <a:srgbClr val="FF9900"/>
                  </a:solidFill>
                  <a:ln w="9525">
                    <a:solidFill>
                      <a:srgbClr val="000000"/>
                    </a:solidFill>
                    <a:miter lim="800000"/>
                    <a:headEnd/>
                    <a:tailEnd/>
                  </a:ln>
                </p:spPr>
                <p:txBody>
                  <a:bodyPr anchor="ctr"/>
                  <a:lstStyle/>
                  <a:p>
                    <a:pPr algn="ctr" eaLnBrk="0" hangingPunct="0">
                      <a:spcBef>
                        <a:spcPct val="50000"/>
                      </a:spcBef>
                    </a:pPr>
                    <a:endParaRPr lang="en-US"/>
                  </a:p>
                </p:txBody>
              </p:sp>
            </p:grpSp>
            <p:sp>
              <p:nvSpPr>
                <p:cNvPr id="485411" name="Rectangle 23"/>
                <p:cNvSpPr>
                  <a:spLocks noChangeArrowheads="1"/>
                </p:cNvSpPr>
                <p:nvPr/>
              </p:nvSpPr>
              <p:spPr bwMode="auto">
                <a:xfrm>
                  <a:off x="3701" y="2538"/>
                  <a:ext cx="1602" cy="282"/>
                </a:xfrm>
                <a:prstGeom prst="rect">
                  <a:avLst/>
                </a:prstGeom>
                <a:solidFill>
                  <a:schemeClr val="accent2"/>
                </a:solidFill>
                <a:ln w="9525" algn="ctr">
                  <a:solidFill>
                    <a:srgbClr val="C0C0C0"/>
                  </a:solidFill>
                  <a:miter lim="800000"/>
                  <a:headEnd/>
                  <a:tailEnd/>
                </a:ln>
              </p:spPr>
              <p:txBody>
                <a:bodyPr wrap="none" anchor="ctr">
                  <a:spAutoFit/>
                </a:bodyPr>
                <a:lstStyle/>
                <a:p>
                  <a:pPr algn="ctr" eaLnBrk="0" hangingPunct="0">
                    <a:spcBef>
                      <a:spcPct val="50000"/>
                    </a:spcBef>
                  </a:pPr>
                  <a:endParaRPr lang="en-US"/>
                </a:p>
              </p:txBody>
            </p:sp>
          </p:grpSp>
          <p:sp>
            <p:nvSpPr>
              <p:cNvPr id="14" name="Down Arrow 13"/>
              <p:cNvSpPr/>
              <p:nvPr/>
            </p:nvSpPr>
            <p:spPr bwMode="auto">
              <a:xfrm>
                <a:off x="6992458" y="5734050"/>
                <a:ext cx="180975" cy="619125"/>
              </a:xfrm>
              <a:prstGeom prst="downArrow">
                <a:avLst/>
              </a:prstGeom>
              <a:solidFill>
                <a:srgbClr val="FF0000"/>
              </a:solidFill>
              <a:ln w="9525" cap="flat" cmpd="sng" algn="ctr">
                <a:noFill/>
                <a:prstDash val="solid"/>
                <a:round/>
                <a:headEnd type="none" w="med" len="med"/>
                <a:tailEnd type="none" w="med" len="med"/>
              </a:ln>
              <a:effectLst>
                <a:outerShdw blurRad="25400" dist="12700" dir="2700000" algn="tl" rotWithShape="0">
                  <a:prstClr val="black">
                    <a:alpha val="40000"/>
                  </a:prstClr>
                </a:outerShdw>
              </a:effectLst>
              <a:scene3d>
                <a:camera prst="orthographicFront"/>
                <a:lightRig rig="threePt" dir="t"/>
              </a:scene3d>
              <a:sp3d>
                <a:bevelT w="19050" h="19050"/>
              </a:sp3d>
            </p:spPr>
            <p:txBody>
              <a:bodyPr/>
              <a:lstStyle/>
              <a:p>
                <a:pPr algn="ctr" eaLnBrk="0" hangingPunct="0">
                  <a:spcBef>
                    <a:spcPct val="50000"/>
                  </a:spcBef>
                  <a:defRPr/>
                </a:pPr>
                <a:endParaRPr lang="en-US">
                  <a:latin typeface="Arial" pitchFamily="34" charset="0"/>
                  <a:cs typeface="+mn-cs"/>
                </a:endParaRPr>
              </a:p>
            </p:txBody>
          </p:sp>
        </p:grpSp>
      </p:grpSp>
      <p:grpSp>
        <p:nvGrpSpPr>
          <p:cNvPr id="8" name="Group 41"/>
          <p:cNvGrpSpPr>
            <a:grpSpLocks/>
          </p:cNvGrpSpPr>
          <p:nvPr/>
        </p:nvGrpSpPr>
        <p:grpSpPr bwMode="auto">
          <a:xfrm>
            <a:off x="947738" y="4160249"/>
            <a:ext cx="4875212" cy="1769809"/>
            <a:chOff x="947738" y="4167442"/>
            <a:chExt cx="4875726" cy="1769808"/>
          </a:xfrm>
        </p:grpSpPr>
        <p:grpSp>
          <p:nvGrpSpPr>
            <p:cNvPr id="9" name="Group 38"/>
            <p:cNvGrpSpPr>
              <a:grpSpLocks noChangeAspect="1"/>
            </p:cNvGrpSpPr>
            <p:nvPr/>
          </p:nvGrpSpPr>
          <p:grpSpPr bwMode="auto">
            <a:xfrm>
              <a:off x="947738" y="4208463"/>
              <a:ext cx="3379787" cy="1728787"/>
              <a:chOff x="883942" y="4282226"/>
              <a:chExt cx="4225040" cy="2162058"/>
            </a:xfrm>
          </p:grpSpPr>
          <p:graphicFrame>
            <p:nvGraphicFramePr>
              <p:cNvPr id="485379" name="Object 3"/>
              <p:cNvGraphicFramePr>
                <a:graphicFrameLocks noChangeAspect="1"/>
              </p:cNvGraphicFramePr>
              <p:nvPr>
                <p:custDataLst>
                  <p:tags r:id="rId2"/>
                </p:custDataLst>
              </p:nvPr>
            </p:nvGraphicFramePr>
            <p:xfrm>
              <a:off x="883942" y="4287912"/>
              <a:ext cx="1060450" cy="1030287"/>
            </p:xfrm>
            <a:graphic>
              <a:graphicData uri="http://schemas.openxmlformats.org/presentationml/2006/ole">
                <mc:AlternateContent xmlns:mc="http://schemas.openxmlformats.org/markup-compatibility/2006">
                  <mc:Choice xmlns:v="urn:schemas-microsoft-com:vml" Requires="v">
                    <p:oleObj spid="_x0000_s3501068" r:id="rId12" imgW="1352381" imgH="1314286" progId="">
                      <p:embed/>
                    </p:oleObj>
                  </mc:Choice>
                  <mc:Fallback>
                    <p:oleObj r:id="rId12" imgW="1352381" imgH="1314286" progId="">
                      <p:embed/>
                      <p:pic>
                        <p:nvPicPr>
                          <p:cNvPr id="0"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3942" y="4287912"/>
                            <a:ext cx="1060450"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0" name="Group 23"/>
              <p:cNvGrpSpPr>
                <a:grpSpLocks/>
              </p:cNvGrpSpPr>
              <p:nvPr>
                <p:custDataLst>
                  <p:tags r:id="rId3"/>
                </p:custDataLst>
              </p:nvPr>
            </p:nvGrpSpPr>
            <p:grpSpPr bwMode="auto">
              <a:xfrm>
                <a:off x="1983194" y="4282226"/>
                <a:ext cx="1617663" cy="1574800"/>
                <a:chOff x="3156" y="457"/>
                <a:chExt cx="1019" cy="992"/>
              </a:xfrm>
            </p:grpSpPr>
            <p:graphicFrame>
              <p:nvGraphicFramePr>
                <p:cNvPr id="485380" name="Object 4"/>
                <p:cNvGraphicFramePr>
                  <a:graphicFrameLocks noChangeAspect="1"/>
                </p:cNvGraphicFramePr>
                <p:nvPr/>
              </p:nvGraphicFramePr>
              <p:xfrm>
                <a:off x="3156" y="457"/>
                <a:ext cx="1019" cy="992"/>
              </p:xfrm>
              <a:graphic>
                <a:graphicData uri="http://schemas.openxmlformats.org/presentationml/2006/ole">
                  <mc:AlternateContent xmlns:mc="http://schemas.openxmlformats.org/markup-compatibility/2006">
                    <mc:Choice xmlns:v="urn:schemas-microsoft-com:vml" Requires="v">
                      <p:oleObj spid="_x0000_s3501069" name="Photo Editor Photo" r:id="rId14" imgW="5885714" imgH="5733333" progId="">
                        <p:embed/>
                      </p:oleObj>
                    </mc:Choice>
                    <mc:Fallback>
                      <p:oleObj name="Photo Editor Photo" r:id="rId14" imgW="5885714" imgH="5733333" progId="">
                        <p:embed/>
                        <p:pic>
                          <p:nvPicPr>
                            <p:cNvPr id="0"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56" y="457"/>
                              <a:ext cx="1019" cy="992"/>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5400" name="Line 20"/>
                <p:cNvSpPr>
                  <a:spLocks noChangeShapeType="1"/>
                </p:cNvSpPr>
                <p:nvPr/>
              </p:nvSpPr>
              <p:spPr bwMode="auto">
                <a:xfrm>
                  <a:off x="3540" y="720"/>
                  <a:ext cx="306" cy="246"/>
                </a:xfrm>
                <a:prstGeom prst="line">
                  <a:avLst/>
                </a:prstGeom>
                <a:noFill/>
                <a:ln w="38100">
                  <a:solidFill>
                    <a:srgbClr val="FF0000"/>
                  </a:solidFill>
                  <a:round/>
                  <a:headEnd/>
                  <a:tailEnd/>
                </a:ln>
              </p:spPr>
              <p:txBody>
                <a:bodyPr/>
                <a:lstStyle/>
                <a:p>
                  <a:endParaRPr lang="hu-HU"/>
                </a:p>
              </p:txBody>
            </p:sp>
            <p:sp>
              <p:nvSpPr>
                <p:cNvPr id="485401" name="Line 21"/>
                <p:cNvSpPr>
                  <a:spLocks noChangeShapeType="1"/>
                </p:cNvSpPr>
                <p:nvPr/>
              </p:nvSpPr>
              <p:spPr bwMode="auto">
                <a:xfrm flipV="1">
                  <a:off x="3538" y="724"/>
                  <a:ext cx="306" cy="246"/>
                </a:xfrm>
                <a:prstGeom prst="line">
                  <a:avLst/>
                </a:prstGeom>
                <a:noFill/>
                <a:ln w="38100">
                  <a:solidFill>
                    <a:srgbClr val="FF0000"/>
                  </a:solidFill>
                  <a:round/>
                  <a:headEnd/>
                  <a:tailEnd/>
                </a:ln>
              </p:spPr>
              <p:txBody>
                <a:bodyPr/>
                <a:lstStyle/>
                <a:p>
                  <a:endParaRPr lang="hu-HU"/>
                </a:p>
              </p:txBody>
            </p:sp>
          </p:grpSp>
          <p:pic>
            <p:nvPicPr>
              <p:cNvPr id="485396" name="Picture 19"/>
              <p:cNvPicPr>
                <a:picLocks noChangeAspect="1" noChangeArrowheads="1"/>
              </p:cNvPicPr>
              <p:nvPr/>
            </p:nvPicPr>
            <p:blipFill>
              <a:blip r:embed="rId16" cstate="print"/>
              <a:srcRect/>
              <a:stretch>
                <a:fillRect/>
              </a:stretch>
            </p:blipFill>
            <p:spPr bwMode="auto">
              <a:xfrm>
                <a:off x="3478619" y="4972672"/>
                <a:ext cx="1630363" cy="1471612"/>
              </a:xfrm>
              <a:prstGeom prst="rect">
                <a:avLst/>
              </a:prstGeom>
              <a:noFill/>
              <a:ln w="9525">
                <a:solidFill>
                  <a:srgbClr val="C0C0C0"/>
                </a:solidFill>
                <a:miter lim="800000"/>
                <a:headEnd/>
                <a:tailEnd/>
              </a:ln>
            </p:spPr>
          </p:pic>
          <p:sp>
            <p:nvSpPr>
              <p:cNvPr id="3294225" name="AutoShape 22"/>
              <p:cNvSpPr>
                <a:spLocks noChangeArrowheads="1"/>
              </p:cNvSpPr>
              <p:nvPr/>
            </p:nvSpPr>
            <p:spPr bwMode="auto">
              <a:xfrm rot="1859965">
                <a:off x="3261134" y="5055224"/>
                <a:ext cx="604837" cy="400050"/>
              </a:xfrm>
              <a:prstGeom prst="rightArrow">
                <a:avLst>
                  <a:gd name="adj1" fmla="val 50000"/>
                  <a:gd name="adj2" fmla="val 37798"/>
                </a:avLst>
              </a:prstGeom>
              <a:solidFill>
                <a:srgbClr val="FF0000"/>
              </a:solidFill>
              <a:ln w="9525">
                <a:noFill/>
                <a:miter lim="800000"/>
                <a:headEnd/>
                <a:tailEnd/>
              </a:ln>
              <a:scene3d>
                <a:camera prst="orthographicFront"/>
                <a:lightRig rig="threePt" dir="t"/>
              </a:scene3d>
              <a:sp3d>
                <a:bevelT w="38100" h="38100"/>
              </a:sp3d>
            </p:spPr>
            <p:txBody>
              <a:bodyPr wrap="none" anchor="ctr"/>
              <a:lstStyle/>
              <a:p>
                <a:pPr algn="ctr" eaLnBrk="0" hangingPunct="0">
                  <a:spcBef>
                    <a:spcPct val="50000"/>
                  </a:spcBef>
                  <a:defRPr/>
                </a:pPr>
                <a:endParaRPr lang="en-US">
                  <a:solidFill>
                    <a:srgbClr val="333333"/>
                  </a:solidFill>
                  <a:latin typeface="Arial" pitchFamily="34" charset="0"/>
                  <a:cs typeface="+mn-cs"/>
                </a:endParaRPr>
              </a:p>
            </p:txBody>
          </p:sp>
        </p:grpSp>
        <p:sp>
          <p:nvSpPr>
            <p:cNvPr id="485394" name="TextBox 41"/>
            <p:cNvSpPr txBox="1">
              <a:spLocks noChangeArrowheads="1"/>
            </p:cNvSpPr>
            <p:nvPr/>
          </p:nvSpPr>
          <p:spPr bwMode="auto">
            <a:xfrm>
              <a:off x="4264006" y="4167442"/>
              <a:ext cx="1559458" cy="1200328"/>
            </a:xfrm>
            <a:prstGeom prst="rect">
              <a:avLst/>
            </a:prstGeom>
            <a:noFill/>
            <a:ln w="9525">
              <a:noFill/>
              <a:miter lim="800000"/>
              <a:headEnd/>
              <a:tailEnd/>
            </a:ln>
          </p:spPr>
          <p:txBody>
            <a:bodyPr wrap="square">
              <a:spAutoFit/>
            </a:bodyPr>
            <a:lstStyle/>
            <a:p>
              <a:pPr algn="r" eaLnBrk="0" hangingPunct="0">
                <a:spcBef>
                  <a:spcPct val="50000"/>
                </a:spcBef>
              </a:pPr>
              <a:r>
                <a:rPr lang="hu-HU" sz="1200" dirty="0" smtClean="0">
                  <a:solidFill>
                    <a:srgbClr val="910026"/>
                  </a:solidFill>
                </a:rPr>
                <a:t>Ulbricht Kugel (angewandet für Gesammtfluss-messunngen) kann das Still-Air Chamber ersetzen</a:t>
              </a:r>
              <a:endParaRPr lang="en-US" sz="1200" dirty="0">
                <a:solidFill>
                  <a:srgbClr val="910026"/>
                </a:solidFill>
              </a:endParaRPr>
            </a:p>
          </p:txBody>
        </p:sp>
      </p:grpSp>
      <p:pic>
        <p:nvPicPr>
          <p:cNvPr id="2" name="Picture 6"/>
          <p:cNvPicPr>
            <a:picLocks noChangeAspect="1" noChangeArrowheads="1"/>
          </p:cNvPicPr>
          <p:nvPr/>
        </p:nvPicPr>
        <p:blipFill>
          <a:blip r:embed="rId17" cstate="print"/>
          <a:srcRect/>
          <a:stretch>
            <a:fillRect/>
          </a:stretch>
        </p:blipFill>
        <p:spPr bwMode="auto">
          <a:xfrm>
            <a:off x="7388225" y="4521945"/>
            <a:ext cx="1438275" cy="955675"/>
          </a:xfrm>
          <a:prstGeom prst="rect">
            <a:avLst/>
          </a:prstGeom>
          <a:noFill/>
          <a:ln w="9525">
            <a:noFill/>
            <a:miter lim="800000"/>
            <a:headEnd/>
            <a:tailEnd/>
          </a:ln>
        </p:spPr>
      </p:pic>
      <p:pic>
        <p:nvPicPr>
          <p:cNvPr id="485389" name="Picture 7"/>
          <p:cNvPicPr>
            <a:picLocks noChangeAspect="1" noChangeArrowheads="1"/>
          </p:cNvPicPr>
          <p:nvPr/>
        </p:nvPicPr>
        <p:blipFill>
          <a:blip r:embed="rId18" cstate="print"/>
          <a:srcRect/>
          <a:stretch>
            <a:fillRect/>
          </a:stretch>
        </p:blipFill>
        <p:spPr bwMode="auto">
          <a:xfrm>
            <a:off x="7304088" y="1646238"/>
            <a:ext cx="1839912" cy="752475"/>
          </a:xfrm>
          <a:prstGeom prst="rect">
            <a:avLst/>
          </a:prstGeom>
          <a:noFill/>
          <a:ln w="9525">
            <a:noFill/>
            <a:miter lim="800000"/>
            <a:headEnd/>
            <a:tailEnd/>
          </a:ln>
        </p:spPr>
      </p:pic>
      <p:sp>
        <p:nvSpPr>
          <p:cNvPr id="45" name="Text Box 16"/>
          <p:cNvSpPr txBox="1">
            <a:spLocks noChangeArrowheads="1"/>
          </p:cNvSpPr>
          <p:nvPr/>
        </p:nvSpPr>
        <p:spPr bwMode="auto">
          <a:xfrm>
            <a:off x="4671496" y="5463185"/>
            <a:ext cx="3467100" cy="523220"/>
          </a:xfrm>
          <a:prstGeom prst="rect">
            <a:avLst/>
          </a:prstGeom>
          <a:solidFill>
            <a:srgbClr val="FFFF00"/>
          </a:solidFill>
          <a:ln w="38100">
            <a:solidFill>
              <a:srgbClr val="D5262B"/>
            </a:solidFill>
            <a:miter lim="800000"/>
            <a:headEnd/>
            <a:tailEnd/>
          </a:ln>
        </p:spPr>
        <p:txBody>
          <a:bodyPr>
            <a:spAutoFit/>
          </a:bodyPr>
          <a:lstStyle/>
          <a:p>
            <a:pPr algn="ctr" eaLnBrk="0" hangingPunct="0">
              <a:spcBef>
                <a:spcPts val="0"/>
              </a:spcBef>
            </a:pPr>
            <a:r>
              <a:rPr lang="hu-HU" sz="1400" dirty="0" smtClean="0">
                <a:solidFill>
                  <a:srgbClr val="333333"/>
                </a:solidFill>
              </a:rPr>
              <a:t>Wird heute nicht diskutiert</a:t>
            </a:r>
            <a:r>
              <a:rPr lang="en-US" sz="1400" dirty="0" smtClean="0">
                <a:solidFill>
                  <a:srgbClr val="333333"/>
                </a:solidFill>
              </a:rPr>
              <a:t>;   </a:t>
            </a:r>
            <a:endParaRPr lang="hu-HU" sz="1400" dirty="0" smtClean="0">
              <a:solidFill>
                <a:srgbClr val="333333"/>
              </a:solidFill>
            </a:endParaRPr>
          </a:p>
          <a:p>
            <a:pPr algn="ctr" eaLnBrk="0" hangingPunct="0">
              <a:spcBef>
                <a:spcPts val="0"/>
              </a:spcBef>
            </a:pPr>
            <a:r>
              <a:rPr lang="en-US" sz="1400" dirty="0" smtClean="0">
                <a:solidFill>
                  <a:srgbClr val="333333"/>
                </a:solidFill>
              </a:rPr>
              <a:t>f</a:t>
            </a:r>
            <a:r>
              <a:rPr lang="hu-HU" sz="1400" dirty="0" smtClean="0">
                <a:solidFill>
                  <a:srgbClr val="333333"/>
                </a:solidFill>
              </a:rPr>
              <a:t>ü</a:t>
            </a:r>
            <a:r>
              <a:rPr lang="en-US" sz="1400" dirty="0" smtClean="0">
                <a:solidFill>
                  <a:srgbClr val="333333"/>
                </a:solidFill>
              </a:rPr>
              <a:t>r </a:t>
            </a:r>
            <a:r>
              <a:rPr lang="en-US" sz="1400" dirty="0">
                <a:solidFill>
                  <a:srgbClr val="333333"/>
                </a:solidFill>
              </a:rPr>
              <a:t>AC </a:t>
            </a:r>
            <a:r>
              <a:rPr lang="hu-HU" sz="1400" dirty="0" smtClean="0">
                <a:solidFill>
                  <a:srgbClr val="333333"/>
                </a:solidFill>
              </a:rPr>
              <a:t>getriebene</a:t>
            </a:r>
            <a:r>
              <a:rPr lang="en-US" sz="1400" dirty="0" smtClean="0">
                <a:solidFill>
                  <a:srgbClr val="333333"/>
                </a:solidFill>
              </a:rPr>
              <a:t> </a:t>
            </a:r>
            <a:r>
              <a:rPr lang="en-US" sz="1400" dirty="0">
                <a:solidFill>
                  <a:srgbClr val="333333"/>
                </a:solidFill>
              </a:rPr>
              <a:t>LEDs: CIE TC 2-76</a:t>
            </a:r>
          </a:p>
        </p:txBody>
      </p:sp>
      <p:sp>
        <p:nvSpPr>
          <p:cNvPr id="47" name="Date Placeholder 46"/>
          <p:cNvSpPr>
            <a:spLocks noGrp="1"/>
          </p:cNvSpPr>
          <p:nvPr>
            <p:ph type="dt" sz="half" idx="12"/>
          </p:nvPr>
        </p:nvSpPr>
        <p:spPr/>
        <p:txBody>
          <a:bodyPr/>
          <a:lstStyle/>
          <a:p>
            <a:pPr>
              <a:defRPr/>
            </a:pPr>
            <a:r>
              <a:rPr lang="en-US" smtClean="0"/>
              <a:t>28 Juni 2012</a:t>
            </a:r>
            <a:endParaRPr lang="en-US"/>
          </a:p>
        </p:txBody>
      </p:sp>
      <p:sp>
        <p:nvSpPr>
          <p:cNvPr id="48" name="Slide Number Placeholder 47"/>
          <p:cNvSpPr>
            <a:spLocks noGrp="1"/>
          </p:cNvSpPr>
          <p:nvPr>
            <p:ph type="sldNum" sz="quarter" idx="10"/>
          </p:nvPr>
        </p:nvSpPr>
        <p:spPr/>
        <p:txBody>
          <a:bodyPr/>
          <a:lstStyle/>
          <a:p>
            <a:pPr>
              <a:defRPr/>
            </a:pPr>
            <a:fld id="{CA06DD79-025C-4555-A46D-61353DBEF34E}" type="slidenum">
              <a:rPr lang="en-GB" smtClean="0"/>
              <a:pPr>
                <a:defRPr/>
              </a:pPr>
              <a:t>15</a:t>
            </a:fld>
            <a:endParaRPr lang="en-GB"/>
          </a:p>
        </p:txBody>
      </p:sp>
      <p:sp>
        <p:nvSpPr>
          <p:cNvPr id="49" name="Footer Placeholder 48"/>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
        <p:nvSpPr>
          <p:cNvPr id="50" name="TextBox 49"/>
          <p:cNvSpPr txBox="1"/>
          <p:nvPr/>
        </p:nvSpPr>
        <p:spPr>
          <a:xfrm>
            <a:off x="6879265" y="6487547"/>
            <a:ext cx="1722475" cy="338554"/>
          </a:xfrm>
          <a:prstGeom prst="rect">
            <a:avLst/>
          </a:prstGeom>
          <a:solidFill>
            <a:srgbClr val="FFFF99"/>
          </a:solidFill>
          <a:ln>
            <a:solidFill>
              <a:schemeClr val="bg1">
                <a:lumMod val="75000"/>
              </a:schemeClr>
            </a:solidFill>
          </a:ln>
        </p:spPr>
        <p:txBody>
          <a:bodyPr wrap="square" rtlCol="0">
            <a:spAutoFit/>
          </a:bodyPr>
          <a:lstStyle/>
          <a:p>
            <a:pPr algn="ctr"/>
            <a:r>
              <a:rPr lang="en-US" sz="1600" b="1" i="1" dirty="0" smtClean="0">
                <a:solidFill>
                  <a:srgbClr val="FF0000"/>
                </a:solidFill>
              </a:rPr>
              <a:t>ENVIRONMENT</a:t>
            </a:r>
            <a:endParaRPr lang="en-US" sz="1600"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942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9421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94215">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94215">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4215" grpId="0" build="p"/>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1"/>
          <p:cNvGrpSpPr>
            <a:grpSpLocks/>
          </p:cNvGrpSpPr>
          <p:nvPr/>
        </p:nvGrpSpPr>
        <p:grpSpPr bwMode="auto">
          <a:xfrm>
            <a:off x="3733800" y="4695825"/>
            <a:ext cx="1181100" cy="828675"/>
            <a:chOff x="120" y="1758"/>
            <a:chExt cx="744" cy="522"/>
          </a:xfrm>
        </p:grpSpPr>
        <p:sp>
          <p:nvSpPr>
            <p:cNvPr id="3341435" name="Rectangle 208"/>
            <p:cNvSpPr>
              <a:spLocks noChangeArrowheads="1"/>
            </p:cNvSpPr>
            <p:nvPr/>
          </p:nvSpPr>
          <p:spPr bwMode="auto">
            <a:xfrm>
              <a:off x="120" y="1758"/>
              <a:ext cx="744" cy="522"/>
            </a:xfrm>
            <a:prstGeom prst="rect">
              <a:avLst/>
            </a:prstGeom>
            <a:solidFill>
              <a:srgbClr val="33CCCC"/>
            </a:solidFill>
            <a:ln w="9525" algn="ctr">
              <a:solidFill>
                <a:srgbClr val="000080"/>
              </a:solidFill>
              <a:miter lim="800000"/>
              <a:headEnd/>
              <a:tailEnd/>
            </a:ln>
          </p:spPr>
          <p:txBody>
            <a:bodyPr wrap="none" anchor="ctr"/>
            <a:lstStyle/>
            <a:p>
              <a:pPr algn="ctr" eaLnBrk="0" hangingPunct="0">
                <a:spcBef>
                  <a:spcPct val="50000"/>
                </a:spcBef>
              </a:pPr>
              <a:endParaRPr lang="en-US"/>
            </a:p>
          </p:txBody>
        </p:sp>
        <p:sp>
          <p:nvSpPr>
            <p:cNvPr id="3341436" name="Text Box 209"/>
            <p:cNvSpPr txBox="1">
              <a:spLocks noChangeArrowheads="1"/>
            </p:cNvSpPr>
            <p:nvPr/>
          </p:nvSpPr>
          <p:spPr bwMode="auto">
            <a:xfrm>
              <a:off x="193" y="2118"/>
              <a:ext cx="624" cy="116"/>
            </a:xfrm>
            <a:prstGeom prst="rect">
              <a:avLst/>
            </a:prstGeom>
            <a:noFill/>
            <a:ln w="9525" algn="ctr">
              <a:noFill/>
              <a:miter lim="800000"/>
              <a:headEnd/>
              <a:tailEnd/>
            </a:ln>
          </p:spPr>
          <p:txBody>
            <a:bodyPr lIns="0" tIns="0" rIns="0" bIns="0">
              <a:spAutoFit/>
            </a:bodyPr>
            <a:lstStyle/>
            <a:p>
              <a:pPr algn="ctr" eaLnBrk="0" hangingPunct="0">
                <a:spcBef>
                  <a:spcPct val="50000"/>
                </a:spcBef>
              </a:pPr>
              <a:r>
                <a:rPr lang="hu-HU" sz="1200" b="1" dirty="0" smtClean="0">
                  <a:solidFill>
                    <a:srgbClr val="CC00CC"/>
                  </a:solidFill>
                </a:rPr>
                <a:t>Kühlplatte</a:t>
              </a:r>
              <a:endParaRPr lang="en-US" sz="1200" b="1" dirty="0">
                <a:solidFill>
                  <a:srgbClr val="CC00CC"/>
                </a:solidFill>
              </a:endParaRPr>
            </a:p>
          </p:txBody>
        </p:sp>
      </p:grpSp>
      <p:grpSp>
        <p:nvGrpSpPr>
          <p:cNvPr id="3" name="Group 204"/>
          <p:cNvGrpSpPr>
            <a:grpSpLocks/>
          </p:cNvGrpSpPr>
          <p:nvPr/>
        </p:nvGrpSpPr>
        <p:grpSpPr bwMode="auto">
          <a:xfrm>
            <a:off x="1476375" y="1120775"/>
            <a:ext cx="4498977" cy="1979613"/>
            <a:chOff x="930" y="706"/>
            <a:chExt cx="2834" cy="1247"/>
          </a:xfrm>
        </p:grpSpPr>
        <p:sp>
          <p:nvSpPr>
            <p:cNvPr id="3341423" name="Line 137"/>
            <p:cNvSpPr>
              <a:spLocks noChangeAspect="1" noChangeShapeType="1"/>
            </p:cNvSpPr>
            <p:nvPr/>
          </p:nvSpPr>
          <p:spPr bwMode="auto">
            <a:xfrm flipV="1">
              <a:off x="1599" y="742"/>
              <a:ext cx="0" cy="1143"/>
            </a:xfrm>
            <a:prstGeom prst="line">
              <a:avLst/>
            </a:prstGeom>
            <a:noFill/>
            <a:ln w="15875">
              <a:solidFill>
                <a:schemeClr val="tx1"/>
              </a:solidFill>
              <a:round/>
              <a:headEnd/>
              <a:tailEnd type="triangle" w="med" len="med"/>
            </a:ln>
          </p:spPr>
          <p:txBody>
            <a:bodyPr/>
            <a:lstStyle/>
            <a:p>
              <a:endParaRPr lang="hu-HU"/>
            </a:p>
          </p:txBody>
        </p:sp>
        <p:sp>
          <p:nvSpPr>
            <p:cNvPr id="3341424" name="Line 138"/>
            <p:cNvSpPr>
              <a:spLocks noChangeAspect="1" noChangeShapeType="1"/>
            </p:cNvSpPr>
            <p:nvPr/>
          </p:nvSpPr>
          <p:spPr bwMode="auto">
            <a:xfrm>
              <a:off x="1491" y="1888"/>
              <a:ext cx="1838" cy="0"/>
            </a:xfrm>
            <a:prstGeom prst="line">
              <a:avLst/>
            </a:prstGeom>
            <a:noFill/>
            <a:ln w="15875">
              <a:solidFill>
                <a:schemeClr val="tx1"/>
              </a:solidFill>
              <a:round/>
              <a:headEnd/>
              <a:tailEnd type="triangle" w="med" len="med"/>
            </a:ln>
          </p:spPr>
          <p:txBody>
            <a:bodyPr/>
            <a:lstStyle/>
            <a:p>
              <a:endParaRPr lang="hu-HU"/>
            </a:p>
          </p:txBody>
        </p:sp>
        <p:sp>
          <p:nvSpPr>
            <p:cNvPr id="3341425" name="Text Box 139"/>
            <p:cNvSpPr txBox="1">
              <a:spLocks noChangeAspect="1" noChangeArrowheads="1"/>
            </p:cNvSpPr>
            <p:nvPr/>
          </p:nvSpPr>
          <p:spPr bwMode="auto">
            <a:xfrm>
              <a:off x="3184" y="1761"/>
              <a:ext cx="395" cy="192"/>
            </a:xfrm>
            <a:prstGeom prst="rect">
              <a:avLst/>
            </a:prstGeom>
            <a:noFill/>
            <a:ln w="9525">
              <a:noFill/>
              <a:miter lim="800000"/>
              <a:headEnd/>
              <a:tailEnd/>
            </a:ln>
          </p:spPr>
          <p:txBody>
            <a:bodyPr>
              <a:spAutoFit/>
            </a:bodyPr>
            <a:lstStyle/>
            <a:p>
              <a:pPr algn="ctr" eaLnBrk="0" hangingPunct="0">
                <a:spcBef>
                  <a:spcPct val="50000"/>
                </a:spcBef>
              </a:pPr>
              <a:r>
                <a:rPr lang="en-US" sz="1400" i="1">
                  <a:solidFill>
                    <a:schemeClr val="tx1"/>
                  </a:solidFill>
                </a:rPr>
                <a:t>V</a:t>
              </a:r>
              <a:r>
                <a:rPr lang="en-US" sz="1400" i="1" baseline="-25000">
                  <a:solidFill>
                    <a:schemeClr val="tx1"/>
                  </a:solidFill>
                </a:rPr>
                <a:t>F</a:t>
              </a:r>
              <a:endParaRPr lang="en-GB" sz="1400" i="1" baseline="-25000">
                <a:solidFill>
                  <a:schemeClr val="tx1"/>
                </a:solidFill>
              </a:endParaRPr>
            </a:p>
          </p:txBody>
        </p:sp>
        <p:sp>
          <p:nvSpPr>
            <p:cNvPr id="3341426" name="Text Box 140"/>
            <p:cNvSpPr txBox="1">
              <a:spLocks noChangeAspect="1" noChangeArrowheads="1"/>
            </p:cNvSpPr>
            <p:nvPr/>
          </p:nvSpPr>
          <p:spPr bwMode="auto">
            <a:xfrm>
              <a:off x="1621" y="706"/>
              <a:ext cx="240" cy="192"/>
            </a:xfrm>
            <a:prstGeom prst="rect">
              <a:avLst/>
            </a:prstGeom>
            <a:noFill/>
            <a:ln w="9525">
              <a:noFill/>
              <a:miter lim="800000"/>
              <a:headEnd/>
              <a:tailEnd/>
            </a:ln>
          </p:spPr>
          <p:txBody>
            <a:bodyPr>
              <a:spAutoFit/>
            </a:bodyPr>
            <a:lstStyle/>
            <a:p>
              <a:pPr eaLnBrk="0" hangingPunct="0">
                <a:spcBef>
                  <a:spcPct val="50000"/>
                </a:spcBef>
              </a:pPr>
              <a:r>
                <a:rPr lang="en-US" sz="1400" i="1">
                  <a:solidFill>
                    <a:schemeClr val="tx1"/>
                  </a:solidFill>
                </a:rPr>
                <a:t>I</a:t>
              </a:r>
              <a:r>
                <a:rPr lang="en-US" sz="1400" i="1" baseline="-25000">
                  <a:solidFill>
                    <a:schemeClr val="tx1"/>
                  </a:solidFill>
                </a:rPr>
                <a:t>F</a:t>
              </a:r>
              <a:endParaRPr lang="en-GB" sz="1400" i="1" baseline="-25000">
                <a:solidFill>
                  <a:schemeClr val="tx1"/>
                </a:solidFill>
              </a:endParaRPr>
            </a:p>
          </p:txBody>
        </p:sp>
        <p:sp>
          <p:nvSpPr>
            <p:cNvPr id="3341427" name="Freeform 141"/>
            <p:cNvSpPr>
              <a:spLocks noChangeAspect="1"/>
            </p:cNvSpPr>
            <p:nvPr/>
          </p:nvSpPr>
          <p:spPr bwMode="auto">
            <a:xfrm>
              <a:off x="1593" y="1101"/>
              <a:ext cx="1063" cy="787"/>
            </a:xfrm>
            <a:custGeom>
              <a:avLst/>
              <a:gdLst>
                <a:gd name="T0" fmla="*/ 0 w 1394"/>
                <a:gd name="T1" fmla="*/ 1902 h 1902"/>
                <a:gd name="T2" fmla="*/ 222 w 1394"/>
                <a:gd name="T3" fmla="*/ 1884 h 1902"/>
                <a:gd name="T4" fmla="*/ 474 w 1394"/>
                <a:gd name="T5" fmla="*/ 1842 h 1902"/>
                <a:gd name="T6" fmla="*/ 696 w 1394"/>
                <a:gd name="T7" fmla="*/ 1764 h 1902"/>
                <a:gd name="T8" fmla="*/ 894 w 1394"/>
                <a:gd name="T9" fmla="*/ 1626 h 1902"/>
                <a:gd name="T10" fmla="*/ 1122 w 1394"/>
                <a:gd name="T11" fmla="*/ 1368 h 1902"/>
                <a:gd name="T12" fmla="*/ 1290 w 1394"/>
                <a:gd name="T13" fmla="*/ 1050 h 1902"/>
                <a:gd name="T14" fmla="*/ 1374 w 1394"/>
                <a:gd name="T15" fmla="*/ 720 h 1902"/>
                <a:gd name="T16" fmla="*/ 1392 w 1394"/>
                <a:gd name="T17" fmla="*/ 384 h 1902"/>
                <a:gd name="T18" fmla="*/ 1386 w 1394"/>
                <a:gd name="T19" fmla="*/ 102 h 1902"/>
                <a:gd name="T20" fmla="*/ 1386 w 1394"/>
                <a:gd name="T21" fmla="*/ 0 h 19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94"/>
                <a:gd name="T34" fmla="*/ 0 h 1902"/>
                <a:gd name="T35" fmla="*/ 1394 w 1394"/>
                <a:gd name="T36" fmla="*/ 1902 h 19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94" h="1902">
                  <a:moveTo>
                    <a:pt x="0" y="1902"/>
                  </a:moveTo>
                  <a:cubicBezTo>
                    <a:pt x="71" y="1898"/>
                    <a:pt x="143" y="1894"/>
                    <a:pt x="222" y="1884"/>
                  </a:cubicBezTo>
                  <a:cubicBezTo>
                    <a:pt x="301" y="1874"/>
                    <a:pt x="395" y="1862"/>
                    <a:pt x="474" y="1842"/>
                  </a:cubicBezTo>
                  <a:cubicBezTo>
                    <a:pt x="553" y="1822"/>
                    <a:pt x="626" y="1800"/>
                    <a:pt x="696" y="1764"/>
                  </a:cubicBezTo>
                  <a:cubicBezTo>
                    <a:pt x="766" y="1728"/>
                    <a:pt x="823" y="1692"/>
                    <a:pt x="894" y="1626"/>
                  </a:cubicBezTo>
                  <a:cubicBezTo>
                    <a:pt x="965" y="1560"/>
                    <a:pt x="1056" y="1464"/>
                    <a:pt x="1122" y="1368"/>
                  </a:cubicBezTo>
                  <a:cubicBezTo>
                    <a:pt x="1188" y="1272"/>
                    <a:pt x="1248" y="1158"/>
                    <a:pt x="1290" y="1050"/>
                  </a:cubicBezTo>
                  <a:cubicBezTo>
                    <a:pt x="1332" y="942"/>
                    <a:pt x="1357" y="831"/>
                    <a:pt x="1374" y="720"/>
                  </a:cubicBezTo>
                  <a:cubicBezTo>
                    <a:pt x="1391" y="609"/>
                    <a:pt x="1390" y="487"/>
                    <a:pt x="1392" y="384"/>
                  </a:cubicBezTo>
                  <a:cubicBezTo>
                    <a:pt x="1394" y="281"/>
                    <a:pt x="1387" y="166"/>
                    <a:pt x="1386" y="102"/>
                  </a:cubicBezTo>
                  <a:cubicBezTo>
                    <a:pt x="1385" y="38"/>
                    <a:pt x="1385" y="19"/>
                    <a:pt x="1386" y="0"/>
                  </a:cubicBezTo>
                </a:path>
              </a:pathLst>
            </a:custGeom>
            <a:noFill/>
            <a:ln w="38100">
              <a:solidFill>
                <a:srgbClr val="FF3300"/>
              </a:solidFill>
              <a:round/>
              <a:headEnd/>
              <a:tailEnd/>
            </a:ln>
          </p:spPr>
          <p:txBody>
            <a:bodyPr/>
            <a:lstStyle/>
            <a:p>
              <a:endParaRPr lang="hu-HU"/>
            </a:p>
          </p:txBody>
        </p:sp>
        <p:grpSp>
          <p:nvGrpSpPr>
            <p:cNvPr id="4" name="Group 166"/>
            <p:cNvGrpSpPr>
              <a:grpSpLocks/>
            </p:cNvGrpSpPr>
            <p:nvPr/>
          </p:nvGrpSpPr>
          <p:grpSpPr bwMode="auto">
            <a:xfrm>
              <a:off x="930" y="1160"/>
              <a:ext cx="2302" cy="192"/>
              <a:chOff x="930" y="1160"/>
              <a:chExt cx="2302" cy="192"/>
            </a:xfrm>
          </p:grpSpPr>
          <p:sp>
            <p:nvSpPr>
              <p:cNvPr id="3341433" name="Line 142"/>
              <p:cNvSpPr>
                <a:spLocks noChangeAspect="1" noChangeShapeType="1"/>
              </p:cNvSpPr>
              <p:nvPr/>
            </p:nvSpPr>
            <p:spPr bwMode="auto">
              <a:xfrm>
                <a:off x="1555" y="1244"/>
                <a:ext cx="1677" cy="0"/>
              </a:xfrm>
              <a:prstGeom prst="line">
                <a:avLst/>
              </a:prstGeom>
              <a:noFill/>
              <a:ln w="9525">
                <a:solidFill>
                  <a:schemeClr val="tx1"/>
                </a:solidFill>
                <a:prstDash val="sysDot"/>
                <a:round/>
                <a:headEnd/>
                <a:tailEnd/>
              </a:ln>
            </p:spPr>
            <p:txBody>
              <a:bodyPr/>
              <a:lstStyle/>
              <a:p>
                <a:endParaRPr lang="hu-HU"/>
              </a:p>
            </p:txBody>
          </p:sp>
          <p:sp>
            <p:nvSpPr>
              <p:cNvPr id="3341434" name="Text Box 143"/>
              <p:cNvSpPr txBox="1">
                <a:spLocks noChangeAspect="1" noChangeArrowheads="1"/>
              </p:cNvSpPr>
              <p:nvPr/>
            </p:nvSpPr>
            <p:spPr bwMode="auto">
              <a:xfrm>
                <a:off x="930" y="1160"/>
                <a:ext cx="603" cy="192"/>
              </a:xfrm>
              <a:prstGeom prst="rect">
                <a:avLst/>
              </a:prstGeom>
              <a:noFill/>
              <a:ln w="9525">
                <a:noFill/>
                <a:miter lim="800000"/>
                <a:headEnd/>
                <a:tailEnd/>
              </a:ln>
            </p:spPr>
            <p:txBody>
              <a:bodyPr>
                <a:spAutoFit/>
              </a:bodyPr>
              <a:lstStyle/>
              <a:p>
                <a:pPr algn="r" eaLnBrk="0" hangingPunct="0">
                  <a:spcBef>
                    <a:spcPct val="50000"/>
                  </a:spcBef>
                </a:pPr>
                <a:r>
                  <a:rPr lang="en-US" sz="1400" i="1">
                    <a:solidFill>
                      <a:schemeClr val="tx1"/>
                    </a:solidFill>
                  </a:rPr>
                  <a:t>I</a:t>
                </a:r>
                <a:r>
                  <a:rPr lang="en-US" sz="1400" i="1" baseline="-25000">
                    <a:solidFill>
                      <a:schemeClr val="tx1"/>
                    </a:solidFill>
                  </a:rPr>
                  <a:t>H</a:t>
                </a:r>
                <a:r>
                  <a:rPr lang="en-US" sz="1400" i="1">
                    <a:solidFill>
                      <a:schemeClr val="tx1"/>
                    </a:solidFill>
                  </a:rPr>
                  <a:t>+I</a:t>
                </a:r>
                <a:r>
                  <a:rPr lang="en-US" sz="1400" i="1" baseline="-25000">
                    <a:solidFill>
                      <a:schemeClr val="tx1"/>
                    </a:solidFill>
                  </a:rPr>
                  <a:t>M</a:t>
                </a:r>
                <a:endParaRPr lang="en-GB" sz="1400" i="1" baseline="-25000">
                  <a:solidFill>
                    <a:schemeClr val="tx1"/>
                  </a:solidFill>
                </a:endParaRPr>
              </a:p>
            </p:txBody>
          </p:sp>
        </p:grpSp>
        <p:grpSp>
          <p:nvGrpSpPr>
            <p:cNvPr id="5" name="Group 154"/>
            <p:cNvGrpSpPr>
              <a:grpSpLocks/>
            </p:cNvGrpSpPr>
            <p:nvPr/>
          </p:nvGrpSpPr>
          <p:grpSpPr bwMode="auto">
            <a:xfrm>
              <a:off x="2633" y="719"/>
              <a:ext cx="1131" cy="539"/>
              <a:chOff x="2009" y="2114"/>
              <a:chExt cx="1131" cy="560"/>
            </a:xfrm>
          </p:grpSpPr>
          <p:sp>
            <p:nvSpPr>
              <p:cNvPr id="3341430" name="Line 155"/>
              <p:cNvSpPr>
                <a:spLocks noChangeShapeType="1"/>
              </p:cNvSpPr>
              <p:nvPr/>
            </p:nvSpPr>
            <p:spPr bwMode="auto">
              <a:xfrm flipH="1">
                <a:off x="2047" y="2368"/>
                <a:ext cx="44" cy="251"/>
              </a:xfrm>
              <a:prstGeom prst="line">
                <a:avLst/>
              </a:prstGeom>
              <a:noFill/>
              <a:ln w="9525">
                <a:solidFill>
                  <a:srgbClr val="4F2780"/>
                </a:solidFill>
                <a:round/>
                <a:headEnd/>
                <a:tailEnd type="triangle" w="med" len="med"/>
              </a:ln>
            </p:spPr>
            <p:txBody>
              <a:bodyPr/>
              <a:lstStyle/>
              <a:p>
                <a:endParaRPr lang="hu-HU"/>
              </a:p>
            </p:txBody>
          </p:sp>
          <p:sp>
            <p:nvSpPr>
              <p:cNvPr id="3341431" name="Oval 156"/>
              <p:cNvSpPr>
                <a:spLocks noChangeAspect="1" noChangeArrowheads="1"/>
              </p:cNvSpPr>
              <p:nvPr/>
            </p:nvSpPr>
            <p:spPr bwMode="auto">
              <a:xfrm>
                <a:off x="2009" y="2634"/>
                <a:ext cx="38" cy="40"/>
              </a:xfrm>
              <a:prstGeom prst="ellipse">
                <a:avLst/>
              </a:prstGeom>
              <a:solidFill>
                <a:schemeClr val="tx1"/>
              </a:solidFill>
              <a:ln w="9525">
                <a:solidFill>
                  <a:schemeClr val="tx1"/>
                </a:solidFill>
                <a:round/>
                <a:headEnd/>
                <a:tailEnd/>
              </a:ln>
            </p:spPr>
            <p:txBody>
              <a:bodyPr wrap="none" anchor="ctr"/>
              <a:lstStyle/>
              <a:p>
                <a:pPr algn="ctr" eaLnBrk="0" hangingPunct="0">
                  <a:spcBef>
                    <a:spcPct val="50000"/>
                  </a:spcBef>
                </a:pPr>
                <a:endParaRPr lang="en-US"/>
              </a:p>
            </p:txBody>
          </p:sp>
          <p:sp>
            <p:nvSpPr>
              <p:cNvPr id="3341432" name="Text Box 157"/>
              <p:cNvSpPr txBox="1">
                <a:spLocks noChangeAspect="1" noChangeArrowheads="1"/>
              </p:cNvSpPr>
              <p:nvPr/>
            </p:nvSpPr>
            <p:spPr bwMode="auto">
              <a:xfrm>
                <a:off x="2081" y="2114"/>
                <a:ext cx="1059" cy="302"/>
              </a:xfrm>
              <a:prstGeom prst="rect">
                <a:avLst/>
              </a:prstGeom>
              <a:solidFill>
                <a:srgbClr val="DDDDDD"/>
              </a:solidFill>
              <a:ln w="9525">
                <a:solidFill>
                  <a:srgbClr val="4F2780"/>
                </a:solidFill>
                <a:miter lim="800000"/>
                <a:headEnd/>
                <a:tailEnd/>
              </a:ln>
            </p:spPr>
            <p:txBody>
              <a:bodyPr wrap="square">
                <a:spAutoFit/>
              </a:bodyPr>
              <a:lstStyle/>
              <a:p>
                <a:pPr algn="ctr" eaLnBrk="0" hangingPunct="0">
                  <a:spcBef>
                    <a:spcPct val="50000"/>
                  </a:spcBef>
                </a:pPr>
                <a:r>
                  <a:rPr lang="en-US" sz="1200" dirty="0" err="1" smtClean="0">
                    <a:solidFill>
                      <a:schemeClr val="tx1"/>
                    </a:solidFill>
                  </a:rPr>
                  <a:t>Heisse</a:t>
                </a:r>
                <a:r>
                  <a:rPr lang="hu-HU" sz="1200" dirty="0" smtClean="0">
                    <a:solidFill>
                      <a:schemeClr val="tx1"/>
                    </a:solidFill>
                  </a:rPr>
                  <a:t>s</a:t>
                </a:r>
                <a:r>
                  <a:rPr lang="en-US" sz="1200" dirty="0" smtClean="0">
                    <a:solidFill>
                      <a:schemeClr val="tx1"/>
                    </a:solidFill>
                  </a:rPr>
                  <a:t> </a:t>
                </a:r>
                <a:r>
                  <a:rPr lang="en-US" sz="1200" dirty="0" err="1" smtClean="0">
                    <a:solidFill>
                      <a:schemeClr val="tx1"/>
                    </a:solidFill>
                  </a:rPr>
                  <a:t>Bauelement</a:t>
                </a:r>
                <a:r>
                  <a:rPr lang="en-US" sz="1200" dirty="0" smtClean="0">
                    <a:solidFill>
                      <a:schemeClr val="tx1"/>
                    </a:solidFill>
                  </a:rPr>
                  <a:t> @ </a:t>
                </a:r>
                <a:r>
                  <a:rPr lang="en-US" sz="1200" dirty="0" err="1" smtClean="0">
                    <a:solidFill>
                      <a:schemeClr val="tx1"/>
                    </a:solidFill>
                  </a:rPr>
                  <a:t>Heizstrom</a:t>
                </a:r>
                <a:endParaRPr lang="en-GB" sz="1200" dirty="0">
                  <a:solidFill>
                    <a:schemeClr val="tx1"/>
                  </a:solidFill>
                </a:endParaRPr>
              </a:p>
            </p:txBody>
          </p:sp>
        </p:grpSp>
      </p:grpSp>
      <p:grpSp>
        <p:nvGrpSpPr>
          <p:cNvPr id="6" name="Group 185"/>
          <p:cNvGrpSpPr>
            <a:grpSpLocks/>
          </p:cNvGrpSpPr>
          <p:nvPr/>
        </p:nvGrpSpPr>
        <p:grpSpPr bwMode="auto">
          <a:xfrm>
            <a:off x="3409950" y="3757428"/>
            <a:ext cx="5648325" cy="2132014"/>
            <a:chOff x="2148" y="2338"/>
            <a:chExt cx="3558" cy="1343"/>
          </a:xfrm>
        </p:grpSpPr>
        <p:sp>
          <p:nvSpPr>
            <p:cNvPr id="3341421" name="Oval 91"/>
            <p:cNvSpPr>
              <a:spLocks noChangeAspect="1" noChangeArrowheads="1"/>
            </p:cNvSpPr>
            <p:nvPr/>
          </p:nvSpPr>
          <p:spPr bwMode="auto">
            <a:xfrm>
              <a:off x="2148" y="2556"/>
              <a:ext cx="1124" cy="1125"/>
            </a:xfrm>
            <a:prstGeom prst="ellipse">
              <a:avLst/>
            </a:prstGeom>
            <a:gradFill rotWithShape="1">
              <a:gsLst>
                <a:gs pos="0">
                  <a:schemeClr val="bg1"/>
                </a:gs>
                <a:gs pos="100000">
                  <a:srgbClr val="C0C0C0">
                    <a:alpha val="60001"/>
                  </a:srgbClr>
                </a:gs>
              </a:gsLst>
              <a:path path="shape">
                <a:fillToRect l="50000" t="50000" r="50000" b="50000"/>
              </a:path>
            </a:gradFill>
            <a:ln w="31750" algn="ctr">
              <a:solidFill>
                <a:schemeClr val="tx1"/>
              </a:solidFill>
              <a:round/>
              <a:headEnd/>
              <a:tailEnd/>
            </a:ln>
          </p:spPr>
          <p:txBody>
            <a:bodyPr wrap="none" anchor="ctr"/>
            <a:lstStyle/>
            <a:p>
              <a:pPr algn="ctr" eaLnBrk="0" hangingPunct="0">
                <a:spcBef>
                  <a:spcPct val="50000"/>
                </a:spcBef>
              </a:pPr>
              <a:endParaRPr lang="en-US"/>
            </a:p>
          </p:txBody>
        </p:sp>
        <p:sp>
          <p:nvSpPr>
            <p:cNvPr id="3341422" name="Text Box 184"/>
            <p:cNvSpPr txBox="1">
              <a:spLocks noChangeArrowheads="1"/>
            </p:cNvSpPr>
            <p:nvPr/>
          </p:nvSpPr>
          <p:spPr bwMode="auto">
            <a:xfrm>
              <a:off x="2384" y="2338"/>
              <a:ext cx="3322" cy="198"/>
            </a:xfrm>
            <a:prstGeom prst="rect">
              <a:avLst/>
            </a:prstGeom>
            <a:noFill/>
            <a:ln w="25400" algn="ctr">
              <a:noFill/>
              <a:miter lim="800000"/>
              <a:headEnd/>
              <a:tailEnd/>
            </a:ln>
          </p:spPr>
          <p:txBody>
            <a:bodyPr wrap="square">
              <a:spAutoFit/>
            </a:bodyPr>
            <a:lstStyle/>
            <a:p>
              <a:pPr eaLnBrk="0" hangingPunct="0">
                <a:lnSpc>
                  <a:spcPct val="90000"/>
                </a:lnSpc>
                <a:spcBef>
                  <a:spcPct val="50000"/>
                </a:spcBef>
              </a:pPr>
              <a:r>
                <a:rPr lang="hu-HU" sz="1600" b="1" u="sng" dirty="0" smtClean="0">
                  <a:solidFill>
                    <a:srgbClr val="D5262B"/>
                  </a:solidFill>
                  <a:sym typeface="Symbol" pitchFamily="18" charset="2"/>
                </a:rPr>
                <a:t>Für LEDs</a:t>
              </a:r>
              <a:r>
                <a:rPr lang="hu-HU" sz="1600" b="1" dirty="0" smtClean="0">
                  <a:solidFill>
                    <a:srgbClr val="D5262B"/>
                  </a:solidFill>
                  <a:sym typeface="Symbol" pitchFamily="18" charset="2"/>
                </a:rPr>
                <a:t>: </a:t>
              </a:r>
              <a:r>
                <a:rPr lang="el-GR" sz="1600" dirty="0" smtClean="0">
                  <a:solidFill>
                    <a:srgbClr val="D5262B"/>
                  </a:solidFill>
                  <a:sym typeface="Symbol" pitchFamily="18" charset="2"/>
                </a:rPr>
                <a:t></a:t>
              </a:r>
              <a:r>
                <a:rPr lang="en-US" sz="1600" i="1" dirty="0">
                  <a:solidFill>
                    <a:srgbClr val="D5262B"/>
                  </a:solidFill>
                </a:rPr>
                <a:t>P</a:t>
              </a:r>
              <a:r>
                <a:rPr lang="en-US" sz="1600" i="1" baseline="-25000" dirty="0">
                  <a:solidFill>
                    <a:srgbClr val="D5262B"/>
                  </a:solidFill>
                </a:rPr>
                <a:t>H</a:t>
              </a:r>
              <a:r>
                <a:rPr lang="en-US" sz="1600" dirty="0">
                  <a:solidFill>
                    <a:srgbClr val="D5262B"/>
                  </a:solidFill>
                </a:rPr>
                <a:t> = </a:t>
              </a:r>
              <a:r>
                <a:rPr lang="el-GR" sz="1600" dirty="0">
                  <a:solidFill>
                    <a:srgbClr val="D5262B"/>
                  </a:solidFill>
                  <a:sym typeface="Symbol" pitchFamily="18" charset="2"/>
                </a:rPr>
                <a:t></a:t>
              </a:r>
              <a:r>
                <a:rPr lang="en-US" sz="1600" i="1" dirty="0" err="1">
                  <a:solidFill>
                    <a:srgbClr val="D5262B"/>
                  </a:solidFill>
                </a:rPr>
                <a:t>P</a:t>
              </a:r>
              <a:r>
                <a:rPr lang="en-US" sz="1600" i="1" baseline="-25000" dirty="0" err="1">
                  <a:solidFill>
                    <a:srgbClr val="D5262B"/>
                  </a:solidFill>
                </a:rPr>
                <a:t>el</a:t>
              </a:r>
              <a:r>
                <a:rPr lang="en-US" sz="1600" dirty="0">
                  <a:solidFill>
                    <a:srgbClr val="D5262B"/>
                  </a:solidFill>
                </a:rPr>
                <a:t> – [</a:t>
              </a:r>
              <a:r>
                <a:rPr lang="en-US" sz="1600" i="1" dirty="0" err="1">
                  <a:solidFill>
                    <a:srgbClr val="D5262B"/>
                  </a:solidFill>
                </a:rPr>
                <a:t>P</a:t>
              </a:r>
              <a:r>
                <a:rPr lang="en-US" sz="1600" i="1" baseline="-25000" dirty="0" err="1">
                  <a:solidFill>
                    <a:srgbClr val="D5262B"/>
                  </a:solidFill>
                </a:rPr>
                <a:t>opt</a:t>
              </a:r>
              <a:r>
                <a:rPr lang="en-US" sz="1600" dirty="0">
                  <a:solidFill>
                    <a:srgbClr val="D5262B"/>
                  </a:solidFill>
                </a:rPr>
                <a:t>(</a:t>
              </a:r>
              <a:r>
                <a:rPr lang="en-US" sz="1600" i="1" dirty="0">
                  <a:solidFill>
                    <a:srgbClr val="D5262B"/>
                  </a:solidFill>
                </a:rPr>
                <a:t>I</a:t>
              </a:r>
              <a:r>
                <a:rPr lang="en-US" sz="1600" i="1" baseline="-25000" dirty="0">
                  <a:solidFill>
                    <a:srgbClr val="D5262B"/>
                  </a:solidFill>
                </a:rPr>
                <a:t>H</a:t>
              </a:r>
              <a:r>
                <a:rPr lang="en-US" sz="1600" i="1" dirty="0">
                  <a:solidFill>
                    <a:srgbClr val="D5262B"/>
                  </a:solidFill>
                </a:rPr>
                <a:t>+I</a:t>
              </a:r>
              <a:r>
                <a:rPr lang="en-US" sz="1600" i="1" baseline="-25000" dirty="0">
                  <a:solidFill>
                    <a:srgbClr val="D5262B"/>
                  </a:solidFill>
                </a:rPr>
                <a:t>M</a:t>
              </a:r>
              <a:r>
                <a:rPr lang="en-US" sz="1600" i="1" dirty="0">
                  <a:solidFill>
                    <a:srgbClr val="D5262B"/>
                  </a:solidFill>
                </a:rPr>
                <a:t>,T</a:t>
              </a:r>
              <a:r>
                <a:rPr lang="en-US" sz="1600" i="1" baseline="-25000" dirty="0">
                  <a:solidFill>
                    <a:srgbClr val="D5262B"/>
                  </a:solidFill>
                </a:rPr>
                <a:t>J1</a:t>
              </a:r>
              <a:r>
                <a:rPr lang="en-US" sz="1600" dirty="0">
                  <a:solidFill>
                    <a:srgbClr val="D5262B"/>
                  </a:solidFill>
                </a:rPr>
                <a:t>) </a:t>
              </a:r>
              <a:r>
                <a:rPr lang="en-US" sz="1600" dirty="0">
                  <a:solidFill>
                    <a:schemeClr val="folHlink"/>
                  </a:solidFill>
                </a:rPr>
                <a:t>- </a:t>
              </a:r>
              <a:r>
                <a:rPr lang="en-US" sz="1600" i="1" dirty="0" err="1">
                  <a:solidFill>
                    <a:schemeClr val="folHlink"/>
                  </a:solidFill>
                </a:rPr>
                <a:t>P</a:t>
              </a:r>
              <a:r>
                <a:rPr lang="en-US" sz="1600" i="1" baseline="-25000" dirty="0" err="1">
                  <a:solidFill>
                    <a:schemeClr val="folHlink"/>
                  </a:solidFill>
                </a:rPr>
                <a:t>opt</a:t>
              </a:r>
              <a:r>
                <a:rPr lang="en-US" sz="1600" dirty="0">
                  <a:solidFill>
                    <a:schemeClr val="folHlink"/>
                  </a:solidFill>
                </a:rPr>
                <a:t>(</a:t>
              </a:r>
              <a:r>
                <a:rPr lang="en-US" sz="1600" i="1" dirty="0">
                  <a:solidFill>
                    <a:schemeClr val="folHlink"/>
                  </a:solidFill>
                </a:rPr>
                <a:t>I</a:t>
              </a:r>
              <a:r>
                <a:rPr lang="en-US" sz="1600" i="1" baseline="-25000" dirty="0">
                  <a:solidFill>
                    <a:schemeClr val="folHlink"/>
                  </a:solidFill>
                </a:rPr>
                <a:t>M</a:t>
              </a:r>
              <a:r>
                <a:rPr lang="en-US" sz="1600" i="1" dirty="0">
                  <a:solidFill>
                    <a:schemeClr val="folHlink"/>
                  </a:solidFill>
                </a:rPr>
                <a:t>,T</a:t>
              </a:r>
              <a:r>
                <a:rPr lang="en-US" sz="1600" i="1" baseline="-25000" dirty="0">
                  <a:solidFill>
                    <a:schemeClr val="folHlink"/>
                  </a:solidFill>
                </a:rPr>
                <a:t>J2</a:t>
              </a:r>
              <a:r>
                <a:rPr lang="en-US" sz="1600" dirty="0">
                  <a:solidFill>
                    <a:schemeClr val="folHlink"/>
                  </a:solidFill>
                </a:rPr>
                <a:t>)</a:t>
              </a:r>
              <a:r>
                <a:rPr lang="en-US" sz="1600" dirty="0">
                  <a:solidFill>
                    <a:srgbClr val="D5262B"/>
                  </a:solidFill>
                </a:rPr>
                <a:t>]</a:t>
              </a:r>
            </a:p>
          </p:txBody>
        </p:sp>
      </p:grpSp>
      <p:grpSp>
        <p:nvGrpSpPr>
          <p:cNvPr id="7" name="Group 162"/>
          <p:cNvGrpSpPr>
            <a:grpSpLocks/>
          </p:cNvGrpSpPr>
          <p:nvPr/>
        </p:nvGrpSpPr>
        <p:grpSpPr bwMode="auto">
          <a:xfrm>
            <a:off x="3687763" y="1649413"/>
            <a:ext cx="396875" cy="1501775"/>
            <a:chOff x="4333" y="1080"/>
            <a:chExt cx="249" cy="983"/>
          </a:xfrm>
        </p:grpSpPr>
        <p:sp>
          <p:nvSpPr>
            <p:cNvPr id="3341417" name="Rectangle 125"/>
            <p:cNvSpPr>
              <a:spLocks noChangeAspect="1" noChangeArrowheads="1"/>
            </p:cNvSpPr>
            <p:nvPr/>
          </p:nvSpPr>
          <p:spPr bwMode="auto">
            <a:xfrm>
              <a:off x="4337" y="1080"/>
              <a:ext cx="237" cy="983"/>
            </a:xfrm>
            <a:prstGeom prst="rect">
              <a:avLst/>
            </a:prstGeom>
            <a:solidFill>
              <a:srgbClr val="FFFF99">
                <a:alpha val="50195"/>
              </a:srgbClr>
            </a:solidFill>
            <a:ln w="9525">
              <a:noFill/>
              <a:miter lim="800000"/>
              <a:headEnd/>
              <a:tailEnd/>
            </a:ln>
          </p:spPr>
          <p:txBody>
            <a:bodyPr wrap="none" anchor="ctr"/>
            <a:lstStyle/>
            <a:p>
              <a:pPr algn="ctr" eaLnBrk="0" hangingPunct="0">
                <a:spcBef>
                  <a:spcPct val="50000"/>
                </a:spcBef>
              </a:pPr>
              <a:endParaRPr lang="en-US"/>
            </a:p>
          </p:txBody>
        </p:sp>
        <p:sp>
          <p:nvSpPr>
            <p:cNvPr id="3341418" name="Line 128"/>
            <p:cNvSpPr>
              <a:spLocks noChangeAspect="1" noChangeShapeType="1"/>
            </p:cNvSpPr>
            <p:nvPr/>
          </p:nvSpPr>
          <p:spPr bwMode="auto">
            <a:xfrm>
              <a:off x="4582" y="1083"/>
              <a:ext cx="0" cy="976"/>
            </a:xfrm>
            <a:prstGeom prst="line">
              <a:avLst/>
            </a:prstGeom>
            <a:noFill/>
            <a:ln w="9525">
              <a:solidFill>
                <a:schemeClr val="tx1"/>
              </a:solidFill>
              <a:prstDash val="sysDot"/>
              <a:round/>
              <a:headEnd/>
              <a:tailEnd/>
            </a:ln>
          </p:spPr>
          <p:txBody>
            <a:bodyPr/>
            <a:lstStyle/>
            <a:p>
              <a:endParaRPr lang="hu-HU"/>
            </a:p>
          </p:txBody>
        </p:sp>
        <p:sp>
          <p:nvSpPr>
            <p:cNvPr id="3341419" name="Line 129"/>
            <p:cNvSpPr>
              <a:spLocks noChangeAspect="1" noChangeShapeType="1"/>
            </p:cNvSpPr>
            <p:nvPr/>
          </p:nvSpPr>
          <p:spPr bwMode="auto">
            <a:xfrm>
              <a:off x="4337" y="1083"/>
              <a:ext cx="0" cy="976"/>
            </a:xfrm>
            <a:prstGeom prst="line">
              <a:avLst/>
            </a:prstGeom>
            <a:noFill/>
            <a:ln w="9525">
              <a:solidFill>
                <a:schemeClr val="tx1"/>
              </a:solidFill>
              <a:prstDash val="sysDot"/>
              <a:round/>
              <a:headEnd/>
              <a:tailEnd/>
            </a:ln>
          </p:spPr>
          <p:txBody>
            <a:bodyPr/>
            <a:lstStyle/>
            <a:p>
              <a:endParaRPr lang="hu-HU"/>
            </a:p>
          </p:txBody>
        </p:sp>
        <p:sp>
          <p:nvSpPr>
            <p:cNvPr id="3341420" name="Freeform 134"/>
            <p:cNvSpPr>
              <a:spLocks noChangeAspect="1"/>
            </p:cNvSpPr>
            <p:nvPr/>
          </p:nvSpPr>
          <p:spPr bwMode="auto">
            <a:xfrm>
              <a:off x="4333" y="1831"/>
              <a:ext cx="241" cy="105"/>
            </a:xfrm>
            <a:custGeom>
              <a:avLst/>
              <a:gdLst>
                <a:gd name="T0" fmla="*/ 0 w 408"/>
                <a:gd name="T1" fmla="*/ 0 h 448"/>
                <a:gd name="T2" fmla="*/ 40 w 408"/>
                <a:gd name="T3" fmla="*/ 352 h 448"/>
                <a:gd name="T4" fmla="*/ 160 w 408"/>
                <a:gd name="T5" fmla="*/ 448 h 448"/>
                <a:gd name="T6" fmla="*/ 336 w 408"/>
                <a:gd name="T7" fmla="*/ 352 h 448"/>
                <a:gd name="T8" fmla="*/ 408 w 408"/>
                <a:gd name="T9" fmla="*/ 16 h 448"/>
                <a:gd name="T10" fmla="*/ 0 60000 65536"/>
                <a:gd name="T11" fmla="*/ 0 60000 65536"/>
                <a:gd name="T12" fmla="*/ 0 60000 65536"/>
                <a:gd name="T13" fmla="*/ 0 60000 65536"/>
                <a:gd name="T14" fmla="*/ 0 60000 65536"/>
                <a:gd name="T15" fmla="*/ 0 w 408"/>
                <a:gd name="T16" fmla="*/ 0 h 448"/>
                <a:gd name="T17" fmla="*/ 408 w 408"/>
                <a:gd name="T18" fmla="*/ 448 h 448"/>
              </a:gdLst>
              <a:ahLst/>
              <a:cxnLst>
                <a:cxn ang="T10">
                  <a:pos x="T0" y="T1"/>
                </a:cxn>
                <a:cxn ang="T11">
                  <a:pos x="T2" y="T3"/>
                </a:cxn>
                <a:cxn ang="T12">
                  <a:pos x="T4" y="T5"/>
                </a:cxn>
                <a:cxn ang="T13">
                  <a:pos x="T6" y="T7"/>
                </a:cxn>
                <a:cxn ang="T14">
                  <a:pos x="T8" y="T9"/>
                </a:cxn>
              </a:cxnLst>
              <a:rect l="T15" t="T16" r="T17" b="T18"/>
              <a:pathLst>
                <a:path w="408" h="448">
                  <a:moveTo>
                    <a:pt x="0" y="0"/>
                  </a:moveTo>
                  <a:cubicBezTo>
                    <a:pt x="6" y="138"/>
                    <a:pt x="13" y="277"/>
                    <a:pt x="40" y="352"/>
                  </a:cubicBezTo>
                  <a:cubicBezTo>
                    <a:pt x="67" y="427"/>
                    <a:pt x="111" y="448"/>
                    <a:pt x="160" y="448"/>
                  </a:cubicBezTo>
                  <a:cubicBezTo>
                    <a:pt x="209" y="448"/>
                    <a:pt x="295" y="424"/>
                    <a:pt x="336" y="352"/>
                  </a:cubicBezTo>
                  <a:cubicBezTo>
                    <a:pt x="377" y="280"/>
                    <a:pt x="392" y="148"/>
                    <a:pt x="408" y="16"/>
                  </a:cubicBezTo>
                </a:path>
              </a:pathLst>
            </a:custGeom>
            <a:noFill/>
            <a:ln w="25400">
              <a:solidFill>
                <a:srgbClr val="FFCC00"/>
              </a:solidFill>
              <a:round/>
              <a:headEnd/>
              <a:tailEnd type="stealth" w="lg" len="lg"/>
            </a:ln>
          </p:spPr>
          <p:txBody>
            <a:bodyPr/>
            <a:lstStyle/>
            <a:p>
              <a:endParaRPr lang="hu-HU"/>
            </a:p>
          </p:txBody>
        </p:sp>
      </p:grpSp>
      <p:grpSp>
        <p:nvGrpSpPr>
          <p:cNvPr id="8" name="Group 163"/>
          <p:cNvGrpSpPr>
            <a:grpSpLocks/>
          </p:cNvGrpSpPr>
          <p:nvPr/>
        </p:nvGrpSpPr>
        <p:grpSpPr bwMode="auto">
          <a:xfrm>
            <a:off x="3455989" y="1271588"/>
            <a:ext cx="795337" cy="2387839"/>
            <a:chOff x="4187" y="821"/>
            <a:chExt cx="501" cy="1563"/>
          </a:xfrm>
        </p:grpSpPr>
        <p:sp>
          <p:nvSpPr>
            <p:cNvPr id="3341414" name="Text Box 126"/>
            <p:cNvSpPr txBox="1">
              <a:spLocks noChangeAspect="1" noChangeArrowheads="1"/>
            </p:cNvSpPr>
            <p:nvPr/>
          </p:nvSpPr>
          <p:spPr bwMode="auto">
            <a:xfrm>
              <a:off x="4293" y="821"/>
              <a:ext cx="395" cy="199"/>
            </a:xfrm>
            <a:prstGeom prst="rect">
              <a:avLst/>
            </a:prstGeom>
            <a:noFill/>
            <a:ln w="9525">
              <a:noFill/>
              <a:miter lim="800000"/>
              <a:headEnd/>
              <a:tailEnd/>
            </a:ln>
          </p:spPr>
          <p:txBody>
            <a:bodyPr>
              <a:spAutoFit/>
            </a:bodyPr>
            <a:lstStyle/>
            <a:p>
              <a:pPr algn="ctr" eaLnBrk="0" hangingPunct="0">
                <a:spcBef>
                  <a:spcPct val="50000"/>
                </a:spcBef>
              </a:pPr>
              <a:r>
                <a:rPr lang="en-US" sz="1400">
                  <a:solidFill>
                    <a:srgbClr val="4D2885"/>
                  </a:solidFill>
                  <a:sym typeface="Symbol" pitchFamily="18" charset="2"/>
                </a:rPr>
                <a:t></a:t>
              </a:r>
              <a:r>
                <a:rPr lang="en-US" sz="1400" i="1">
                  <a:solidFill>
                    <a:srgbClr val="4D2885"/>
                  </a:solidFill>
                </a:rPr>
                <a:t>V</a:t>
              </a:r>
              <a:r>
                <a:rPr lang="en-US" sz="1400" i="1" baseline="-25000">
                  <a:solidFill>
                    <a:srgbClr val="4D2885"/>
                  </a:solidFill>
                </a:rPr>
                <a:t>F</a:t>
              </a:r>
              <a:endParaRPr lang="en-GB" sz="1400" i="1" baseline="-25000">
                <a:solidFill>
                  <a:srgbClr val="4D2885"/>
                </a:solidFill>
              </a:endParaRPr>
            </a:p>
          </p:txBody>
        </p:sp>
        <p:sp>
          <p:nvSpPr>
            <p:cNvPr id="3341415" name="AutoShape 127"/>
            <p:cNvSpPr>
              <a:spLocks noChangeAspect="1"/>
            </p:cNvSpPr>
            <p:nvPr/>
          </p:nvSpPr>
          <p:spPr bwMode="auto">
            <a:xfrm rot="-5400000">
              <a:off x="4431" y="908"/>
              <a:ext cx="53" cy="231"/>
            </a:xfrm>
            <a:prstGeom prst="rightBrace">
              <a:avLst>
                <a:gd name="adj1" fmla="val 36321"/>
                <a:gd name="adj2" fmla="val 50000"/>
              </a:avLst>
            </a:prstGeom>
            <a:noFill/>
            <a:ln w="9525">
              <a:solidFill>
                <a:schemeClr val="tx1"/>
              </a:solidFill>
              <a:round/>
              <a:headEnd/>
              <a:tailEnd/>
            </a:ln>
          </p:spPr>
          <p:txBody>
            <a:bodyPr wrap="none" anchor="ctr"/>
            <a:lstStyle/>
            <a:p>
              <a:pPr algn="ctr" eaLnBrk="0" hangingPunct="0">
                <a:spcBef>
                  <a:spcPct val="50000"/>
                </a:spcBef>
              </a:pPr>
              <a:endParaRPr lang="en-US"/>
            </a:p>
          </p:txBody>
        </p:sp>
        <p:sp>
          <p:nvSpPr>
            <p:cNvPr id="3341416" name="Text Box 135"/>
            <p:cNvSpPr txBox="1">
              <a:spLocks noChangeAspect="1" noChangeArrowheads="1"/>
            </p:cNvSpPr>
            <p:nvPr/>
          </p:nvSpPr>
          <p:spPr bwMode="auto">
            <a:xfrm>
              <a:off x="4187" y="2142"/>
              <a:ext cx="496" cy="242"/>
            </a:xfrm>
            <a:prstGeom prst="rect">
              <a:avLst/>
            </a:prstGeom>
            <a:solidFill>
              <a:srgbClr val="DDDDDD"/>
            </a:solidFill>
            <a:ln w="9525">
              <a:solidFill>
                <a:srgbClr val="FF9900"/>
              </a:solidFill>
              <a:miter lim="800000"/>
              <a:headEnd/>
              <a:tailEnd/>
            </a:ln>
          </p:spPr>
          <p:txBody>
            <a:bodyPr wrap="square">
              <a:spAutoFit/>
            </a:bodyPr>
            <a:lstStyle/>
            <a:p>
              <a:pPr algn="ctr" eaLnBrk="0" hangingPunct="0">
                <a:spcBef>
                  <a:spcPct val="50000"/>
                </a:spcBef>
              </a:pPr>
              <a:r>
                <a:rPr lang="en-US" sz="900" i="1" dirty="0" err="1" smtClean="0">
                  <a:solidFill>
                    <a:schemeClr val="tx1"/>
                  </a:solidFill>
                </a:rPr>
                <a:t>Thermishe</a:t>
              </a:r>
              <a:r>
                <a:rPr lang="hu-HU" sz="900" i="1" dirty="0" smtClean="0">
                  <a:solidFill>
                    <a:schemeClr val="tx1"/>
                  </a:solidFill>
                </a:rPr>
                <a:t>s</a:t>
              </a:r>
              <a:r>
                <a:rPr lang="en-US" sz="900" i="1" dirty="0" smtClean="0">
                  <a:solidFill>
                    <a:schemeClr val="tx1"/>
                  </a:solidFill>
                </a:rPr>
                <a:t> Transient</a:t>
              </a:r>
              <a:endParaRPr lang="en-GB" sz="900" i="1" dirty="0">
                <a:solidFill>
                  <a:schemeClr val="tx1"/>
                </a:solidFill>
              </a:endParaRPr>
            </a:p>
          </p:txBody>
        </p:sp>
      </p:grpSp>
      <p:sp>
        <p:nvSpPr>
          <p:cNvPr id="3341321" name="Rectangle 2"/>
          <p:cNvSpPr>
            <a:spLocks noGrp="1" noChangeArrowheads="1"/>
          </p:cNvSpPr>
          <p:nvPr>
            <p:ph type="title"/>
          </p:nvPr>
        </p:nvSpPr>
        <p:spPr/>
        <p:txBody>
          <a:bodyPr/>
          <a:lstStyle/>
          <a:p>
            <a:pPr eaLnBrk="1" hangingPunct="1"/>
            <a:r>
              <a:rPr lang="hu-HU" dirty="0" smtClean="0"/>
              <a:t>Thermische Messung von LEDs</a:t>
            </a:r>
          </a:p>
        </p:txBody>
      </p:sp>
      <p:sp>
        <p:nvSpPr>
          <p:cNvPr id="3341322" name="Line 10"/>
          <p:cNvSpPr>
            <a:spLocks noChangeShapeType="1"/>
          </p:cNvSpPr>
          <p:nvPr/>
        </p:nvSpPr>
        <p:spPr bwMode="auto">
          <a:xfrm>
            <a:off x="3995738" y="4741863"/>
            <a:ext cx="0" cy="504825"/>
          </a:xfrm>
          <a:prstGeom prst="line">
            <a:avLst/>
          </a:prstGeom>
          <a:noFill/>
          <a:ln w="12700">
            <a:solidFill>
              <a:srgbClr val="4D2885"/>
            </a:solidFill>
            <a:round/>
            <a:headEnd/>
            <a:tailEnd type="arrow" w="lg" len="med"/>
          </a:ln>
        </p:spPr>
        <p:txBody>
          <a:bodyPr>
            <a:spAutoFit/>
          </a:bodyPr>
          <a:lstStyle/>
          <a:p>
            <a:endParaRPr lang="hu-HU"/>
          </a:p>
        </p:txBody>
      </p:sp>
      <p:sp>
        <p:nvSpPr>
          <p:cNvPr id="3341323" name="Text Box 11"/>
          <p:cNvSpPr txBox="1">
            <a:spLocks noChangeArrowheads="1"/>
          </p:cNvSpPr>
          <p:nvPr/>
        </p:nvSpPr>
        <p:spPr bwMode="auto">
          <a:xfrm>
            <a:off x="3624263" y="4322763"/>
            <a:ext cx="500062" cy="312737"/>
          </a:xfrm>
          <a:prstGeom prst="rect">
            <a:avLst/>
          </a:prstGeom>
          <a:noFill/>
          <a:ln w="25400" algn="ctr">
            <a:noFill/>
            <a:miter lim="800000"/>
            <a:headEnd/>
            <a:tailEnd/>
          </a:ln>
        </p:spPr>
        <p:txBody>
          <a:bodyPr>
            <a:spAutoFit/>
          </a:bodyPr>
          <a:lstStyle/>
          <a:p>
            <a:pPr algn="r" eaLnBrk="0" hangingPunct="0">
              <a:lnSpc>
                <a:spcPct val="90000"/>
              </a:lnSpc>
              <a:spcBef>
                <a:spcPct val="50000"/>
              </a:spcBef>
            </a:pPr>
            <a:r>
              <a:rPr lang="en-US" sz="1600" i="1">
                <a:solidFill>
                  <a:srgbClr val="4D2885"/>
                </a:solidFill>
              </a:rPr>
              <a:t>I</a:t>
            </a:r>
            <a:r>
              <a:rPr lang="en-US" sz="1600" i="1" baseline="-25000">
                <a:solidFill>
                  <a:srgbClr val="4D2885"/>
                </a:solidFill>
              </a:rPr>
              <a:t>F</a:t>
            </a:r>
          </a:p>
        </p:txBody>
      </p:sp>
      <p:sp>
        <p:nvSpPr>
          <p:cNvPr id="3341324" name="Line 13"/>
          <p:cNvSpPr>
            <a:spLocks noChangeShapeType="1"/>
          </p:cNvSpPr>
          <p:nvPr/>
        </p:nvSpPr>
        <p:spPr bwMode="auto">
          <a:xfrm>
            <a:off x="4305300" y="4289425"/>
            <a:ext cx="0" cy="2044700"/>
          </a:xfrm>
          <a:prstGeom prst="line">
            <a:avLst/>
          </a:prstGeom>
          <a:noFill/>
          <a:ln w="25400">
            <a:solidFill>
              <a:srgbClr val="4D2885"/>
            </a:solidFill>
            <a:round/>
            <a:headEnd/>
            <a:tailEnd/>
          </a:ln>
        </p:spPr>
        <p:txBody>
          <a:bodyPr>
            <a:spAutoFit/>
          </a:bodyPr>
          <a:lstStyle/>
          <a:p>
            <a:endParaRPr lang="hu-HU"/>
          </a:p>
        </p:txBody>
      </p:sp>
      <p:grpSp>
        <p:nvGrpSpPr>
          <p:cNvPr id="9" name="Group 14"/>
          <p:cNvGrpSpPr>
            <a:grpSpLocks/>
          </p:cNvGrpSpPr>
          <p:nvPr/>
        </p:nvGrpSpPr>
        <p:grpSpPr bwMode="auto">
          <a:xfrm>
            <a:off x="4079875" y="4827588"/>
            <a:ext cx="439738" cy="295275"/>
            <a:chOff x="2072" y="2070"/>
            <a:chExt cx="277" cy="186"/>
          </a:xfrm>
        </p:grpSpPr>
        <p:sp>
          <p:nvSpPr>
            <p:cNvPr id="3341412" name="AutoShape 15"/>
            <p:cNvSpPr>
              <a:spLocks noChangeArrowheads="1"/>
            </p:cNvSpPr>
            <p:nvPr/>
          </p:nvSpPr>
          <p:spPr bwMode="auto">
            <a:xfrm flipV="1">
              <a:off x="2079" y="2070"/>
              <a:ext cx="270" cy="180"/>
            </a:xfrm>
            <a:prstGeom prst="triangle">
              <a:avLst>
                <a:gd name="adj" fmla="val 50000"/>
              </a:avLst>
            </a:prstGeom>
            <a:solidFill>
              <a:srgbClr val="4D2885"/>
            </a:solidFill>
            <a:ln w="25400" algn="ctr">
              <a:solidFill>
                <a:srgbClr val="4D2885"/>
              </a:solidFill>
              <a:miter lim="800000"/>
              <a:headEnd/>
              <a:tailEnd/>
            </a:ln>
          </p:spPr>
          <p:txBody>
            <a:bodyPr wrap="none" anchor="ctr">
              <a:spAutoFit/>
            </a:bodyPr>
            <a:lstStyle/>
            <a:p>
              <a:pPr algn="ctr" eaLnBrk="0" hangingPunct="0">
                <a:spcBef>
                  <a:spcPct val="50000"/>
                </a:spcBef>
              </a:pPr>
              <a:endParaRPr lang="en-US"/>
            </a:p>
          </p:txBody>
        </p:sp>
        <p:sp>
          <p:nvSpPr>
            <p:cNvPr id="3341413" name="Line 16"/>
            <p:cNvSpPr>
              <a:spLocks noChangeShapeType="1"/>
            </p:cNvSpPr>
            <p:nvPr/>
          </p:nvSpPr>
          <p:spPr bwMode="auto">
            <a:xfrm>
              <a:off x="2072" y="2256"/>
              <a:ext cx="276" cy="0"/>
            </a:xfrm>
            <a:prstGeom prst="line">
              <a:avLst/>
            </a:prstGeom>
            <a:noFill/>
            <a:ln w="25400">
              <a:solidFill>
                <a:srgbClr val="4D2885"/>
              </a:solidFill>
              <a:round/>
              <a:headEnd/>
              <a:tailEnd/>
            </a:ln>
          </p:spPr>
          <p:txBody>
            <a:bodyPr>
              <a:spAutoFit/>
            </a:bodyPr>
            <a:lstStyle/>
            <a:p>
              <a:endParaRPr lang="hu-HU"/>
            </a:p>
          </p:txBody>
        </p:sp>
      </p:grpSp>
      <p:sp>
        <p:nvSpPr>
          <p:cNvPr id="3341327" name="Line 18"/>
          <p:cNvSpPr>
            <a:spLocks noChangeShapeType="1"/>
          </p:cNvSpPr>
          <p:nvPr/>
        </p:nvSpPr>
        <p:spPr bwMode="auto">
          <a:xfrm>
            <a:off x="4305300" y="4294188"/>
            <a:ext cx="1933575" cy="0"/>
          </a:xfrm>
          <a:prstGeom prst="line">
            <a:avLst/>
          </a:prstGeom>
          <a:noFill/>
          <a:ln w="25400">
            <a:solidFill>
              <a:srgbClr val="4D2885"/>
            </a:solidFill>
            <a:round/>
            <a:headEnd type="oval" w="med" len="med"/>
            <a:tailEnd/>
          </a:ln>
        </p:spPr>
        <p:txBody>
          <a:bodyPr>
            <a:spAutoFit/>
          </a:bodyPr>
          <a:lstStyle/>
          <a:p>
            <a:endParaRPr lang="hu-HU"/>
          </a:p>
        </p:txBody>
      </p:sp>
      <p:sp>
        <p:nvSpPr>
          <p:cNvPr id="3341328" name="Text Box 20"/>
          <p:cNvSpPr txBox="1">
            <a:spLocks noChangeArrowheads="1"/>
          </p:cNvSpPr>
          <p:nvPr/>
        </p:nvSpPr>
        <p:spPr bwMode="auto">
          <a:xfrm>
            <a:off x="3543300" y="4799013"/>
            <a:ext cx="500063" cy="312737"/>
          </a:xfrm>
          <a:prstGeom prst="rect">
            <a:avLst/>
          </a:prstGeom>
          <a:noFill/>
          <a:ln w="25400" algn="ctr">
            <a:noFill/>
            <a:miter lim="800000"/>
            <a:headEnd/>
            <a:tailEnd/>
          </a:ln>
        </p:spPr>
        <p:txBody>
          <a:bodyPr>
            <a:spAutoFit/>
          </a:bodyPr>
          <a:lstStyle/>
          <a:p>
            <a:pPr algn="r" eaLnBrk="0" hangingPunct="0">
              <a:lnSpc>
                <a:spcPct val="90000"/>
              </a:lnSpc>
              <a:spcBef>
                <a:spcPct val="50000"/>
              </a:spcBef>
            </a:pPr>
            <a:r>
              <a:rPr lang="en-US" sz="1600" i="1">
                <a:solidFill>
                  <a:srgbClr val="4D2885"/>
                </a:solidFill>
              </a:rPr>
              <a:t>V</a:t>
            </a:r>
            <a:r>
              <a:rPr lang="en-US" sz="1600" i="1" baseline="-25000">
                <a:solidFill>
                  <a:srgbClr val="4D2885"/>
                </a:solidFill>
              </a:rPr>
              <a:t>F</a:t>
            </a:r>
          </a:p>
        </p:txBody>
      </p:sp>
      <p:sp>
        <p:nvSpPr>
          <p:cNvPr id="3341329" name="Line 39"/>
          <p:cNvSpPr>
            <a:spLocks noChangeShapeType="1"/>
          </p:cNvSpPr>
          <p:nvPr/>
        </p:nvSpPr>
        <p:spPr bwMode="auto">
          <a:xfrm>
            <a:off x="1803400" y="4284663"/>
            <a:ext cx="0" cy="1381125"/>
          </a:xfrm>
          <a:prstGeom prst="line">
            <a:avLst/>
          </a:prstGeom>
          <a:noFill/>
          <a:ln w="25400">
            <a:solidFill>
              <a:srgbClr val="4D2885"/>
            </a:solidFill>
            <a:round/>
            <a:headEnd/>
            <a:tailEnd/>
          </a:ln>
        </p:spPr>
        <p:txBody>
          <a:bodyPr>
            <a:spAutoFit/>
          </a:bodyPr>
          <a:lstStyle/>
          <a:p>
            <a:endParaRPr lang="hu-HU"/>
          </a:p>
        </p:txBody>
      </p:sp>
      <p:grpSp>
        <p:nvGrpSpPr>
          <p:cNvPr id="10" name="Group 40"/>
          <p:cNvGrpSpPr>
            <a:grpSpLocks/>
          </p:cNvGrpSpPr>
          <p:nvPr/>
        </p:nvGrpSpPr>
        <p:grpSpPr bwMode="auto">
          <a:xfrm>
            <a:off x="1600200" y="4751388"/>
            <a:ext cx="411163" cy="393700"/>
            <a:chOff x="2568" y="1602"/>
            <a:chExt cx="259" cy="248"/>
          </a:xfrm>
        </p:grpSpPr>
        <p:sp>
          <p:nvSpPr>
            <p:cNvPr id="3341410" name="Oval 41"/>
            <p:cNvSpPr>
              <a:spLocks noChangeAspect="1" noChangeArrowheads="1"/>
            </p:cNvSpPr>
            <p:nvPr/>
          </p:nvSpPr>
          <p:spPr bwMode="auto">
            <a:xfrm>
              <a:off x="2568" y="1602"/>
              <a:ext cx="259" cy="248"/>
            </a:xfrm>
            <a:prstGeom prst="ellipse">
              <a:avLst/>
            </a:prstGeom>
            <a:solidFill>
              <a:schemeClr val="bg1"/>
            </a:solidFill>
            <a:ln w="25400" algn="ctr">
              <a:solidFill>
                <a:srgbClr val="4D2885"/>
              </a:solidFill>
              <a:round/>
              <a:headEnd/>
              <a:tailEnd/>
            </a:ln>
          </p:spPr>
          <p:txBody>
            <a:bodyPr wrap="none" anchor="ctr">
              <a:spAutoFit/>
            </a:bodyPr>
            <a:lstStyle/>
            <a:p>
              <a:pPr algn="ctr" eaLnBrk="0" hangingPunct="0">
                <a:spcBef>
                  <a:spcPct val="50000"/>
                </a:spcBef>
              </a:pPr>
              <a:endParaRPr lang="en-US"/>
            </a:p>
          </p:txBody>
        </p:sp>
        <p:sp>
          <p:nvSpPr>
            <p:cNvPr id="3341411" name="Line 42"/>
            <p:cNvSpPr>
              <a:spLocks noChangeShapeType="1"/>
            </p:cNvSpPr>
            <p:nvPr/>
          </p:nvSpPr>
          <p:spPr bwMode="auto">
            <a:xfrm>
              <a:off x="2568" y="1722"/>
              <a:ext cx="258" cy="0"/>
            </a:xfrm>
            <a:prstGeom prst="line">
              <a:avLst/>
            </a:prstGeom>
            <a:noFill/>
            <a:ln w="25400">
              <a:solidFill>
                <a:srgbClr val="4D2885"/>
              </a:solidFill>
              <a:round/>
              <a:headEnd/>
              <a:tailEnd/>
            </a:ln>
          </p:spPr>
          <p:txBody>
            <a:bodyPr>
              <a:spAutoFit/>
            </a:bodyPr>
            <a:lstStyle/>
            <a:p>
              <a:endParaRPr lang="hu-HU"/>
            </a:p>
          </p:txBody>
        </p:sp>
      </p:grpSp>
      <p:sp>
        <p:nvSpPr>
          <p:cNvPr id="3341331" name="Line 43"/>
          <p:cNvSpPr>
            <a:spLocks noChangeShapeType="1"/>
          </p:cNvSpPr>
          <p:nvPr/>
        </p:nvSpPr>
        <p:spPr bwMode="auto">
          <a:xfrm flipH="1">
            <a:off x="2536825" y="4284663"/>
            <a:ext cx="0" cy="1381125"/>
          </a:xfrm>
          <a:prstGeom prst="line">
            <a:avLst/>
          </a:prstGeom>
          <a:noFill/>
          <a:ln w="25400">
            <a:solidFill>
              <a:srgbClr val="4D2885"/>
            </a:solidFill>
            <a:round/>
            <a:headEnd/>
            <a:tailEnd/>
          </a:ln>
        </p:spPr>
        <p:txBody>
          <a:bodyPr>
            <a:spAutoFit/>
          </a:bodyPr>
          <a:lstStyle/>
          <a:p>
            <a:endParaRPr lang="hu-HU"/>
          </a:p>
        </p:txBody>
      </p:sp>
      <p:grpSp>
        <p:nvGrpSpPr>
          <p:cNvPr id="11" name="Group 44"/>
          <p:cNvGrpSpPr>
            <a:grpSpLocks/>
          </p:cNvGrpSpPr>
          <p:nvPr/>
        </p:nvGrpSpPr>
        <p:grpSpPr bwMode="auto">
          <a:xfrm flipH="1">
            <a:off x="2319338" y="4751388"/>
            <a:ext cx="411162" cy="393700"/>
            <a:chOff x="2568" y="1602"/>
            <a:chExt cx="259" cy="248"/>
          </a:xfrm>
        </p:grpSpPr>
        <p:sp>
          <p:nvSpPr>
            <p:cNvPr id="3341408" name="Oval 45"/>
            <p:cNvSpPr>
              <a:spLocks noChangeAspect="1" noChangeArrowheads="1"/>
            </p:cNvSpPr>
            <p:nvPr/>
          </p:nvSpPr>
          <p:spPr bwMode="auto">
            <a:xfrm flipH="1">
              <a:off x="2568" y="1602"/>
              <a:ext cx="259" cy="248"/>
            </a:xfrm>
            <a:prstGeom prst="ellipse">
              <a:avLst/>
            </a:prstGeom>
            <a:solidFill>
              <a:schemeClr val="bg1"/>
            </a:solidFill>
            <a:ln w="25400" algn="ctr">
              <a:solidFill>
                <a:srgbClr val="4D2885"/>
              </a:solidFill>
              <a:round/>
              <a:headEnd/>
              <a:tailEnd/>
            </a:ln>
          </p:spPr>
          <p:txBody>
            <a:bodyPr wrap="none" anchor="ctr">
              <a:spAutoFit/>
            </a:bodyPr>
            <a:lstStyle/>
            <a:p>
              <a:pPr algn="ctr" eaLnBrk="0" hangingPunct="0">
                <a:spcBef>
                  <a:spcPct val="50000"/>
                </a:spcBef>
              </a:pPr>
              <a:endParaRPr lang="en-US"/>
            </a:p>
          </p:txBody>
        </p:sp>
        <p:sp>
          <p:nvSpPr>
            <p:cNvPr id="3341409" name="Line 46"/>
            <p:cNvSpPr>
              <a:spLocks noChangeShapeType="1"/>
            </p:cNvSpPr>
            <p:nvPr/>
          </p:nvSpPr>
          <p:spPr bwMode="auto">
            <a:xfrm>
              <a:off x="2568" y="1722"/>
              <a:ext cx="258" cy="0"/>
            </a:xfrm>
            <a:prstGeom prst="line">
              <a:avLst/>
            </a:prstGeom>
            <a:noFill/>
            <a:ln w="25400">
              <a:solidFill>
                <a:srgbClr val="4D2885"/>
              </a:solidFill>
              <a:round/>
              <a:headEnd/>
              <a:tailEnd/>
            </a:ln>
          </p:spPr>
          <p:txBody>
            <a:bodyPr>
              <a:spAutoFit/>
            </a:bodyPr>
            <a:lstStyle/>
            <a:p>
              <a:endParaRPr lang="hu-HU"/>
            </a:p>
          </p:txBody>
        </p:sp>
      </p:grpSp>
      <p:sp>
        <p:nvSpPr>
          <p:cNvPr id="3341333" name="Text Box 58"/>
          <p:cNvSpPr txBox="1">
            <a:spLocks noChangeArrowheads="1"/>
          </p:cNvSpPr>
          <p:nvPr/>
        </p:nvSpPr>
        <p:spPr bwMode="auto">
          <a:xfrm>
            <a:off x="490538" y="674688"/>
            <a:ext cx="8529637" cy="590931"/>
          </a:xfrm>
          <a:prstGeom prst="rect">
            <a:avLst/>
          </a:prstGeom>
          <a:noFill/>
          <a:ln w="25400" algn="ctr">
            <a:noFill/>
            <a:miter lim="800000"/>
            <a:headEnd/>
            <a:tailEnd/>
          </a:ln>
        </p:spPr>
        <p:txBody>
          <a:bodyPr>
            <a:spAutoFit/>
          </a:bodyPr>
          <a:lstStyle/>
          <a:p>
            <a:pPr eaLnBrk="0" hangingPunct="0">
              <a:lnSpc>
                <a:spcPct val="90000"/>
              </a:lnSpc>
              <a:spcBef>
                <a:spcPct val="50000"/>
              </a:spcBef>
            </a:pPr>
            <a:r>
              <a:rPr lang="en-US" sz="1800" i="1" dirty="0" smtClean="0">
                <a:solidFill>
                  <a:schemeClr val="tx1"/>
                </a:solidFill>
              </a:rPr>
              <a:t>Die </a:t>
            </a:r>
            <a:r>
              <a:rPr lang="en-US" sz="1800" i="1" dirty="0" err="1" smtClean="0">
                <a:solidFill>
                  <a:schemeClr val="tx1"/>
                </a:solidFill>
              </a:rPr>
              <a:t>sogenannte</a:t>
            </a:r>
            <a:r>
              <a:rPr lang="en-US" sz="1800" i="1" dirty="0" smtClean="0">
                <a:solidFill>
                  <a:schemeClr val="tx1"/>
                </a:solidFill>
              </a:rPr>
              <a:t> </a:t>
            </a:r>
            <a:r>
              <a:rPr lang="en-US" sz="1800" i="1" dirty="0" err="1" smtClean="0">
                <a:solidFill>
                  <a:schemeClr val="tx1"/>
                </a:solidFill>
              </a:rPr>
              <a:t>statische</a:t>
            </a:r>
            <a:r>
              <a:rPr lang="en-US" sz="1800" i="1" dirty="0" smtClean="0">
                <a:solidFill>
                  <a:schemeClr val="tx1"/>
                </a:solidFill>
              </a:rPr>
              <a:t> </a:t>
            </a:r>
            <a:r>
              <a:rPr lang="en-US" sz="1800" i="1" dirty="0" err="1" smtClean="0">
                <a:solidFill>
                  <a:schemeClr val="tx1"/>
                </a:solidFill>
              </a:rPr>
              <a:t>Testmethode</a:t>
            </a:r>
            <a:r>
              <a:rPr lang="en-US" sz="1800" i="1" dirty="0" smtClean="0">
                <a:solidFill>
                  <a:schemeClr val="tx1"/>
                </a:solidFill>
              </a:rPr>
              <a:t> </a:t>
            </a:r>
            <a:r>
              <a:rPr lang="en-US" sz="1800" u="sng" dirty="0" err="1" smtClean="0">
                <a:solidFill>
                  <a:schemeClr val="tx1"/>
                </a:solidFill>
              </a:rPr>
              <a:t>der</a:t>
            </a:r>
            <a:r>
              <a:rPr lang="en-US" sz="1800" u="sng" dirty="0" smtClean="0">
                <a:solidFill>
                  <a:schemeClr val="tx1"/>
                </a:solidFill>
              </a:rPr>
              <a:t> </a:t>
            </a:r>
            <a:r>
              <a:rPr lang="en-US" sz="1800" u="sng" dirty="0" err="1" smtClean="0">
                <a:solidFill>
                  <a:schemeClr val="tx1"/>
                </a:solidFill>
              </a:rPr>
              <a:t>elektrischen</a:t>
            </a:r>
            <a:r>
              <a:rPr lang="en-US" sz="1800" u="sng" dirty="0" smtClean="0">
                <a:solidFill>
                  <a:schemeClr val="tx1"/>
                </a:solidFill>
              </a:rPr>
              <a:t> </a:t>
            </a:r>
            <a:r>
              <a:rPr lang="en-US" sz="1800" u="sng" dirty="0" err="1" smtClean="0">
                <a:solidFill>
                  <a:schemeClr val="tx1"/>
                </a:solidFill>
              </a:rPr>
              <a:t>Testverfahren</a:t>
            </a:r>
            <a:r>
              <a:rPr lang="en-US" sz="1800" u="sng" dirty="0" smtClean="0">
                <a:solidFill>
                  <a:schemeClr val="tx1"/>
                </a:solidFill>
              </a:rPr>
              <a:t> </a:t>
            </a:r>
            <a:r>
              <a:rPr lang="en-US" sz="1800" u="sng" dirty="0" err="1" smtClean="0">
                <a:solidFill>
                  <a:schemeClr val="tx1"/>
                </a:solidFill>
              </a:rPr>
              <a:t>nach</a:t>
            </a:r>
            <a:r>
              <a:rPr lang="en-US" sz="1800" u="sng" dirty="0" smtClean="0">
                <a:solidFill>
                  <a:schemeClr val="tx1"/>
                </a:solidFill>
              </a:rPr>
              <a:t> </a:t>
            </a:r>
            <a:r>
              <a:rPr lang="en-US" sz="1800" u="sng" dirty="0" err="1" smtClean="0">
                <a:solidFill>
                  <a:schemeClr val="tx1"/>
                </a:solidFill>
              </a:rPr>
              <a:t>der</a:t>
            </a:r>
            <a:r>
              <a:rPr lang="en-US" sz="1800" u="sng" dirty="0" smtClean="0">
                <a:solidFill>
                  <a:schemeClr val="tx1"/>
                </a:solidFill>
              </a:rPr>
              <a:t> </a:t>
            </a:r>
            <a:r>
              <a:rPr lang="en-US" sz="1800" i="1" dirty="0" smtClean="0">
                <a:solidFill>
                  <a:schemeClr val="tx1"/>
                </a:solidFill>
              </a:rPr>
              <a:t>JEDEC </a:t>
            </a:r>
            <a:r>
              <a:rPr lang="en-US" sz="1800" i="1" dirty="0">
                <a:solidFill>
                  <a:schemeClr val="tx1"/>
                </a:solidFill>
              </a:rPr>
              <a:t>JESD51-1 </a:t>
            </a:r>
            <a:r>
              <a:rPr lang="en-US" sz="1800" i="1" dirty="0" err="1" smtClean="0">
                <a:solidFill>
                  <a:schemeClr val="tx1"/>
                </a:solidFill>
              </a:rPr>
              <a:t>Norme</a:t>
            </a:r>
            <a:r>
              <a:rPr lang="en-US" sz="1800" i="1" dirty="0" smtClean="0">
                <a:solidFill>
                  <a:schemeClr val="tx1"/>
                </a:solidFill>
              </a:rPr>
              <a:t>:</a:t>
            </a:r>
            <a:endParaRPr lang="en-US" sz="1800" i="1" dirty="0">
              <a:solidFill>
                <a:schemeClr val="tx1"/>
              </a:solidFill>
            </a:endParaRPr>
          </a:p>
        </p:txBody>
      </p:sp>
      <p:sp>
        <p:nvSpPr>
          <p:cNvPr id="3341334" name="Line 61"/>
          <p:cNvSpPr>
            <a:spLocks noChangeShapeType="1"/>
          </p:cNvSpPr>
          <p:nvPr/>
        </p:nvSpPr>
        <p:spPr bwMode="auto">
          <a:xfrm rot="16200000" flipH="1">
            <a:off x="3047207" y="4412456"/>
            <a:ext cx="0" cy="2481263"/>
          </a:xfrm>
          <a:prstGeom prst="line">
            <a:avLst/>
          </a:prstGeom>
          <a:noFill/>
          <a:ln w="25400">
            <a:solidFill>
              <a:srgbClr val="4D2885"/>
            </a:solidFill>
            <a:round/>
            <a:headEnd/>
            <a:tailEnd/>
          </a:ln>
        </p:spPr>
        <p:txBody>
          <a:bodyPr>
            <a:spAutoFit/>
          </a:bodyPr>
          <a:lstStyle/>
          <a:p>
            <a:endParaRPr lang="hu-HU"/>
          </a:p>
        </p:txBody>
      </p:sp>
      <p:sp>
        <p:nvSpPr>
          <p:cNvPr id="3341335" name="Line 62"/>
          <p:cNvSpPr>
            <a:spLocks noChangeShapeType="1"/>
          </p:cNvSpPr>
          <p:nvPr/>
        </p:nvSpPr>
        <p:spPr bwMode="auto">
          <a:xfrm rot="16200000" flipH="1">
            <a:off x="1885951" y="4203700"/>
            <a:ext cx="0" cy="180975"/>
          </a:xfrm>
          <a:prstGeom prst="line">
            <a:avLst/>
          </a:prstGeom>
          <a:noFill/>
          <a:ln w="25400">
            <a:solidFill>
              <a:srgbClr val="4D2885"/>
            </a:solidFill>
            <a:round/>
            <a:headEnd/>
            <a:tailEnd type="oval" w="med" len="med"/>
          </a:ln>
        </p:spPr>
        <p:txBody>
          <a:bodyPr>
            <a:spAutoFit/>
          </a:bodyPr>
          <a:lstStyle/>
          <a:p>
            <a:endParaRPr lang="hu-HU"/>
          </a:p>
        </p:txBody>
      </p:sp>
      <p:sp>
        <p:nvSpPr>
          <p:cNvPr id="3341336" name="Line 63"/>
          <p:cNvSpPr>
            <a:spLocks noChangeShapeType="1"/>
          </p:cNvSpPr>
          <p:nvPr/>
        </p:nvSpPr>
        <p:spPr bwMode="auto">
          <a:xfrm rot="16200000" flipH="1">
            <a:off x="3417094" y="3405982"/>
            <a:ext cx="0" cy="1776412"/>
          </a:xfrm>
          <a:prstGeom prst="line">
            <a:avLst/>
          </a:prstGeom>
          <a:noFill/>
          <a:ln w="25400">
            <a:solidFill>
              <a:srgbClr val="4D2885"/>
            </a:solidFill>
            <a:round/>
            <a:headEnd/>
            <a:tailEnd/>
          </a:ln>
        </p:spPr>
        <p:txBody>
          <a:bodyPr>
            <a:spAutoFit/>
          </a:bodyPr>
          <a:lstStyle/>
          <a:p>
            <a:endParaRPr lang="hu-HU"/>
          </a:p>
        </p:txBody>
      </p:sp>
      <p:sp>
        <p:nvSpPr>
          <p:cNvPr id="3341337" name="Freeform 68"/>
          <p:cNvSpPr>
            <a:spLocks/>
          </p:cNvSpPr>
          <p:nvPr/>
        </p:nvSpPr>
        <p:spPr bwMode="auto">
          <a:xfrm>
            <a:off x="3843338" y="4354513"/>
            <a:ext cx="388937" cy="327025"/>
          </a:xfrm>
          <a:custGeom>
            <a:avLst/>
            <a:gdLst>
              <a:gd name="T0" fmla="*/ 0 w 245"/>
              <a:gd name="T1" fmla="*/ 2 h 206"/>
              <a:gd name="T2" fmla="*/ 84 w 245"/>
              <a:gd name="T3" fmla="*/ 2 h 206"/>
              <a:gd name="T4" fmla="*/ 129 w 245"/>
              <a:gd name="T5" fmla="*/ 2 h 206"/>
              <a:gd name="T6" fmla="*/ 213 w 245"/>
              <a:gd name="T7" fmla="*/ 14 h 206"/>
              <a:gd name="T8" fmla="*/ 240 w 245"/>
              <a:gd name="T9" fmla="*/ 56 h 206"/>
              <a:gd name="T10" fmla="*/ 243 w 245"/>
              <a:gd name="T11" fmla="*/ 104 h 206"/>
              <a:gd name="T12" fmla="*/ 243 w 245"/>
              <a:gd name="T13" fmla="*/ 149 h 206"/>
              <a:gd name="T14" fmla="*/ 243 w 245"/>
              <a:gd name="T15" fmla="*/ 206 h 206"/>
              <a:gd name="T16" fmla="*/ 0 60000 65536"/>
              <a:gd name="T17" fmla="*/ 0 60000 65536"/>
              <a:gd name="T18" fmla="*/ 0 60000 65536"/>
              <a:gd name="T19" fmla="*/ 0 60000 65536"/>
              <a:gd name="T20" fmla="*/ 0 60000 65536"/>
              <a:gd name="T21" fmla="*/ 0 60000 65536"/>
              <a:gd name="T22" fmla="*/ 0 60000 65536"/>
              <a:gd name="T23" fmla="*/ 0 60000 65536"/>
              <a:gd name="T24" fmla="*/ 0 w 245"/>
              <a:gd name="T25" fmla="*/ 0 h 206"/>
              <a:gd name="T26" fmla="*/ 245 w 245"/>
              <a:gd name="T27" fmla="*/ 206 h 2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5" h="206">
                <a:moveTo>
                  <a:pt x="0" y="2"/>
                </a:moveTo>
                <a:cubicBezTo>
                  <a:pt x="31" y="2"/>
                  <a:pt x="63" y="2"/>
                  <a:pt x="84" y="2"/>
                </a:cubicBezTo>
                <a:cubicBezTo>
                  <a:pt x="105" y="2"/>
                  <a:pt x="108" y="0"/>
                  <a:pt x="129" y="2"/>
                </a:cubicBezTo>
                <a:cubicBezTo>
                  <a:pt x="150" y="4"/>
                  <a:pt x="195" y="5"/>
                  <a:pt x="213" y="14"/>
                </a:cubicBezTo>
                <a:cubicBezTo>
                  <a:pt x="231" y="23"/>
                  <a:pt x="235" y="41"/>
                  <a:pt x="240" y="56"/>
                </a:cubicBezTo>
                <a:cubicBezTo>
                  <a:pt x="245" y="71"/>
                  <a:pt x="243" y="89"/>
                  <a:pt x="243" y="104"/>
                </a:cubicBezTo>
                <a:cubicBezTo>
                  <a:pt x="243" y="119"/>
                  <a:pt x="243" y="132"/>
                  <a:pt x="243" y="149"/>
                </a:cubicBezTo>
                <a:cubicBezTo>
                  <a:pt x="243" y="166"/>
                  <a:pt x="243" y="186"/>
                  <a:pt x="243" y="206"/>
                </a:cubicBezTo>
              </a:path>
            </a:pathLst>
          </a:custGeom>
          <a:noFill/>
          <a:ln w="9525" cmpd="sng">
            <a:solidFill>
              <a:srgbClr val="371178"/>
            </a:solidFill>
            <a:prstDash val="solid"/>
            <a:round/>
            <a:headEnd/>
            <a:tailEnd type="stealth" w="med" len="lg"/>
          </a:ln>
        </p:spPr>
        <p:txBody>
          <a:bodyPr/>
          <a:lstStyle/>
          <a:p>
            <a:endParaRPr lang="hu-HU"/>
          </a:p>
        </p:txBody>
      </p:sp>
      <p:sp>
        <p:nvSpPr>
          <p:cNvPr id="3341338" name="Text Box 69"/>
          <p:cNvSpPr txBox="1">
            <a:spLocks noChangeArrowheads="1"/>
          </p:cNvSpPr>
          <p:nvPr/>
        </p:nvSpPr>
        <p:spPr bwMode="auto">
          <a:xfrm>
            <a:off x="2741613" y="4765675"/>
            <a:ext cx="681037" cy="312738"/>
          </a:xfrm>
          <a:prstGeom prst="rect">
            <a:avLst/>
          </a:prstGeom>
          <a:noFill/>
          <a:ln w="25400" algn="ctr">
            <a:noFill/>
            <a:miter lim="800000"/>
            <a:headEnd/>
            <a:tailEnd/>
          </a:ln>
        </p:spPr>
        <p:txBody>
          <a:bodyPr>
            <a:spAutoFit/>
          </a:bodyPr>
          <a:lstStyle/>
          <a:p>
            <a:pPr eaLnBrk="0" hangingPunct="0">
              <a:lnSpc>
                <a:spcPct val="90000"/>
              </a:lnSpc>
              <a:spcBef>
                <a:spcPct val="50000"/>
              </a:spcBef>
            </a:pPr>
            <a:r>
              <a:rPr lang="en-US" sz="1600" i="1">
                <a:solidFill>
                  <a:srgbClr val="4D2885"/>
                </a:solidFill>
              </a:rPr>
              <a:t>I</a:t>
            </a:r>
            <a:r>
              <a:rPr lang="en-US" sz="1600" i="1" baseline="-25000">
                <a:solidFill>
                  <a:srgbClr val="4D2885"/>
                </a:solidFill>
              </a:rPr>
              <a:t>M</a:t>
            </a:r>
          </a:p>
        </p:txBody>
      </p:sp>
      <p:sp>
        <p:nvSpPr>
          <p:cNvPr id="3341339" name="Line 70"/>
          <p:cNvSpPr>
            <a:spLocks noChangeShapeType="1"/>
          </p:cNvSpPr>
          <p:nvPr/>
        </p:nvSpPr>
        <p:spPr bwMode="auto">
          <a:xfrm flipV="1">
            <a:off x="2808288" y="4646613"/>
            <a:ext cx="0" cy="504825"/>
          </a:xfrm>
          <a:prstGeom prst="line">
            <a:avLst/>
          </a:prstGeom>
          <a:noFill/>
          <a:ln w="12700">
            <a:solidFill>
              <a:srgbClr val="4D2885"/>
            </a:solidFill>
            <a:round/>
            <a:headEnd/>
            <a:tailEnd type="stealth" w="med" len="lg"/>
          </a:ln>
        </p:spPr>
        <p:txBody>
          <a:bodyPr>
            <a:spAutoFit/>
          </a:bodyPr>
          <a:lstStyle/>
          <a:p>
            <a:endParaRPr lang="hu-HU"/>
          </a:p>
        </p:txBody>
      </p:sp>
      <p:sp>
        <p:nvSpPr>
          <p:cNvPr id="3341340" name="Line 74"/>
          <p:cNvSpPr>
            <a:spLocks noChangeShapeType="1"/>
          </p:cNvSpPr>
          <p:nvPr/>
        </p:nvSpPr>
        <p:spPr bwMode="auto">
          <a:xfrm>
            <a:off x="4303713" y="5654675"/>
            <a:ext cx="1928812" cy="0"/>
          </a:xfrm>
          <a:prstGeom prst="line">
            <a:avLst/>
          </a:prstGeom>
          <a:noFill/>
          <a:ln w="25400">
            <a:solidFill>
              <a:srgbClr val="4D2885"/>
            </a:solidFill>
            <a:round/>
            <a:headEnd type="oval" w="med" len="med"/>
            <a:tailEnd/>
          </a:ln>
        </p:spPr>
        <p:txBody>
          <a:bodyPr>
            <a:spAutoFit/>
          </a:bodyPr>
          <a:lstStyle/>
          <a:p>
            <a:endParaRPr lang="hu-HU"/>
          </a:p>
        </p:txBody>
      </p:sp>
      <p:sp>
        <p:nvSpPr>
          <p:cNvPr id="3341341" name="Line 78"/>
          <p:cNvSpPr>
            <a:spLocks noChangeShapeType="1"/>
          </p:cNvSpPr>
          <p:nvPr/>
        </p:nvSpPr>
        <p:spPr bwMode="auto">
          <a:xfrm flipH="1">
            <a:off x="6226175" y="4284663"/>
            <a:ext cx="0" cy="1381125"/>
          </a:xfrm>
          <a:prstGeom prst="line">
            <a:avLst/>
          </a:prstGeom>
          <a:noFill/>
          <a:ln w="25400">
            <a:solidFill>
              <a:srgbClr val="4D2885"/>
            </a:solidFill>
            <a:round/>
            <a:headEnd/>
            <a:tailEnd/>
          </a:ln>
        </p:spPr>
        <p:txBody>
          <a:bodyPr>
            <a:spAutoFit/>
          </a:bodyPr>
          <a:lstStyle/>
          <a:p>
            <a:endParaRPr lang="hu-HU"/>
          </a:p>
        </p:txBody>
      </p:sp>
      <p:sp>
        <p:nvSpPr>
          <p:cNvPr id="3341342" name="Oval 76"/>
          <p:cNvSpPr>
            <a:spLocks noChangeAspect="1" noChangeArrowheads="1"/>
          </p:cNvSpPr>
          <p:nvPr/>
        </p:nvSpPr>
        <p:spPr bwMode="auto">
          <a:xfrm>
            <a:off x="6013450" y="4759325"/>
            <a:ext cx="411163" cy="393700"/>
          </a:xfrm>
          <a:prstGeom prst="ellipse">
            <a:avLst/>
          </a:prstGeom>
          <a:solidFill>
            <a:schemeClr val="bg1"/>
          </a:solidFill>
          <a:ln w="25400" algn="ctr">
            <a:solidFill>
              <a:srgbClr val="4D2885"/>
            </a:solidFill>
            <a:round/>
            <a:headEnd/>
            <a:tailEnd/>
          </a:ln>
        </p:spPr>
        <p:txBody>
          <a:bodyPr wrap="none" anchor="ctr">
            <a:spAutoFit/>
          </a:bodyPr>
          <a:lstStyle/>
          <a:p>
            <a:pPr algn="ctr" eaLnBrk="0" hangingPunct="0">
              <a:spcBef>
                <a:spcPct val="50000"/>
              </a:spcBef>
            </a:pPr>
            <a:endParaRPr lang="en-US"/>
          </a:p>
        </p:txBody>
      </p:sp>
      <p:sp>
        <p:nvSpPr>
          <p:cNvPr id="3341343" name="Line 77"/>
          <p:cNvSpPr>
            <a:spLocks noChangeShapeType="1"/>
          </p:cNvSpPr>
          <p:nvPr/>
        </p:nvSpPr>
        <p:spPr bwMode="auto">
          <a:xfrm flipH="1">
            <a:off x="5972175" y="4683125"/>
            <a:ext cx="504825" cy="552450"/>
          </a:xfrm>
          <a:prstGeom prst="line">
            <a:avLst/>
          </a:prstGeom>
          <a:noFill/>
          <a:ln w="25400">
            <a:solidFill>
              <a:srgbClr val="4D2885"/>
            </a:solidFill>
            <a:round/>
            <a:headEnd type="stealth" w="med" len="med"/>
            <a:tailEnd/>
          </a:ln>
        </p:spPr>
        <p:txBody>
          <a:bodyPr>
            <a:spAutoFit/>
          </a:bodyPr>
          <a:lstStyle/>
          <a:p>
            <a:endParaRPr lang="hu-HU"/>
          </a:p>
        </p:txBody>
      </p:sp>
      <p:sp>
        <p:nvSpPr>
          <p:cNvPr id="2843703" name="Line 55"/>
          <p:cNvSpPr>
            <a:spLocks noChangeShapeType="1"/>
          </p:cNvSpPr>
          <p:nvPr/>
        </p:nvSpPr>
        <p:spPr bwMode="auto">
          <a:xfrm>
            <a:off x="2060575" y="3922713"/>
            <a:ext cx="476250" cy="371475"/>
          </a:xfrm>
          <a:prstGeom prst="line">
            <a:avLst/>
          </a:prstGeom>
          <a:noFill/>
          <a:ln w="25400">
            <a:solidFill>
              <a:srgbClr val="4D2885"/>
            </a:solidFill>
            <a:round/>
            <a:headEnd/>
            <a:tailEnd/>
          </a:ln>
        </p:spPr>
        <p:txBody>
          <a:bodyPr>
            <a:spAutoFit/>
          </a:bodyPr>
          <a:lstStyle/>
          <a:p>
            <a:endParaRPr lang="hu-HU"/>
          </a:p>
        </p:txBody>
      </p:sp>
      <p:sp>
        <p:nvSpPr>
          <p:cNvPr id="2843705" name="Text Box 57"/>
          <p:cNvSpPr txBox="1">
            <a:spLocks noChangeArrowheads="1"/>
          </p:cNvSpPr>
          <p:nvPr/>
        </p:nvSpPr>
        <p:spPr bwMode="auto">
          <a:xfrm>
            <a:off x="361507" y="3927475"/>
            <a:ext cx="1384743" cy="369332"/>
          </a:xfrm>
          <a:prstGeom prst="rect">
            <a:avLst/>
          </a:prstGeom>
          <a:noFill/>
          <a:ln w="25400" algn="ctr">
            <a:noFill/>
            <a:miter lim="800000"/>
            <a:headEnd/>
            <a:tailEnd/>
          </a:ln>
        </p:spPr>
        <p:txBody>
          <a:bodyPr wrap="square">
            <a:spAutoFit/>
          </a:bodyPr>
          <a:lstStyle/>
          <a:p>
            <a:pPr eaLnBrk="0" hangingPunct="0">
              <a:lnSpc>
                <a:spcPct val="90000"/>
              </a:lnSpc>
              <a:spcBef>
                <a:spcPct val="50000"/>
              </a:spcBef>
            </a:pPr>
            <a:r>
              <a:rPr lang="hu-HU" i="1" dirty="0" smtClean="0">
                <a:solidFill>
                  <a:srgbClr val="4D2885"/>
                </a:solidFill>
              </a:rPr>
              <a:t>Abkühlung</a:t>
            </a:r>
            <a:endParaRPr lang="en-US" i="1" dirty="0">
              <a:solidFill>
                <a:srgbClr val="4D2885"/>
              </a:solidFill>
            </a:endParaRPr>
          </a:p>
        </p:txBody>
      </p:sp>
      <p:grpSp>
        <p:nvGrpSpPr>
          <p:cNvPr id="12" name="Group 88"/>
          <p:cNvGrpSpPr>
            <a:grpSpLocks/>
          </p:cNvGrpSpPr>
          <p:nvPr/>
        </p:nvGrpSpPr>
        <p:grpSpPr bwMode="auto">
          <a:xfrm>
            <a:off x="6599238" y="4745038"/>
            <a:ext cx="1619250" cy="614362"/>
            <a:chOff x="3923" y="2893"/>
            <a:chExt cx="1020" cy="387"/>
          </a:xfrm>
        </p:grpSpPr>
        <p:sp>
          <p:nvSpPr>
            <p:cNvPr id="3341405" name="Text Box 22"/>
            <p:cNvSpPr txBox="1">
              <a:spLocks noChangeArrowheads="1"/>
            </p:cNvSpPr>
            <p:nvPr/>
          </p:nvSpPr>
          <p:spPr bwMode="auto">
            <a:xfrm>
              <a:off x="3927" y="2909"/>
              <a:ext cx="1016" cy="197"/>
            </a:xfrm>
            <a:prstGeom prst="rect">
              <a:avLst/>
            </a:prstGeom>
            <a:noFill/>
            <a:ln w="25400" algn="ctr">
              <a:noFill/>
              <a:miter lim="800000"/>
              <a:headEnd/>
              <a:tailEnd/>
            </a:ln>
          </p:spPr>
          <p:txBody>
            <a:bodyPr>
              <a:spAutoFit/>
            </a:bodyPr>
            <a:lstStyle/>
            <a:p>
              <a:pPr eaLnBrk="0" hangingPunct="0">
                <a:lnSpc>
                  <a:spcPct val="90000"/>
                </a:lnSpc>
                <a:spcBef>
                  <a:spcPct val="50000"/>
                </a:spcBef>
              </a:pPr>
              <a:r>
                <a:rPr lang="en-US" sz="1600">
                  <a:solidFill>
                    <a:srgbClr val="4D2885"/>
                  </a:solidFill>
                  <a:sym typeface="Symbol" pitchFamily="18" charset="2"/>
                </a:rPr>
                <a:t></a:t>
              </a:r>
              <a:r>
                <a:rPr lang="en-US" sz="1600" i="1">
                  <a:solidFill>
                    <a:srgbClr val="4D2885"/>
                  </a:solidFill>
                </a:rPr>
                <a:t>V</a:t>
              </a:r>
              <a:r>
                <a:rPr lang="en-US" sz="1600" i="1" baseline="-25000">
                  <a:solidFill>
                    <a:srgbClr val="4D2885"/>
                  </a:solidFill>
                </a:rPr>
                <a:t>F</a:t>
              </a:r>
              <a:r>
                <a:rPr lang="en-US" sz="1600">
                  <a:solidFill>
                    <a:srgbClr val="4D2885"/>
                  </a:solidFill>
                </a:rPr>
                <a:t>(</a:t>
              </a:r>
              <a:r>
                <a:rPr lang="en-US" sz="1600" i="1">
                  <a:solidFill>
                    <a:srgbClr val="4D2885"/>
                  </a:solidFill>
                </a:rPr>
                <a:t>t</a:t>
              </a:r>
              <a:r>
                <a:rPr lang="en-US" sz="1600">
                  <a:solidFill>
                    <a:srgbClr val="4D2885"/>
                  </a:solidFill>
                </a:rPr>
                <a:t>) ~ </a:t>
              </a:r>
              <a:r>
                <a:rPr lang="en-US" sz="1600">
                  <a:solidFill>
                    <a:srgbClr val="4D2885"/>
                  </a:solidFill>
                  <a:sym typeface="Symbol" pitchFamily="18" charset="2"/>
                </a:rPr>
                <a:t></a:t>
              </a:r>
              <a:r>
                <a:rPr lang="en-US" sz="1600" i="1">
                  <a:solidFill>
                    <a:srgbClr val="4D2885"/>
                  </a:solidFill>
                </a:rPr>
                <a:t>T</a:t>
              </a:r>
              <a:r>
                <a:rPr lang="en-US" sz="1600" i="1" baseline="-25000">
                  <a:solidFill>
                    <a:srgbClr val="4D2885"/>
                  </a:solidFill>
                </a:rPr>
                <a:t>J</a:t>
              </a:r>
              <a:r>
                <a:rPr lang="en-US" sz="1600">
                  <a:solidFill>
                    <a:srgbClr val="4D2885"/>
                  </a:solidFill>
                </a:rPr>
                <a:t>(</a:t>
              </a:r>
              <a:r>
                <a:rPr lang="en-US" sz="1600" i="1">
                  <a:solidFill>
                    <a:srgbClr val="4D2885"/>
                  </a:solidFill>
                </a:rPr>
                <a:t>t</a:t>
              </a:r>
              <a:r>
                <a:rPr lang="en-US" sz="1600">
                  <a:solidFill>
                    <a:srgbClr val="4D2885"/>
                  </a:solidFill>
                </a:rPr>
                <a:t>) </a:t>
              </a:r>
            </a:p>
          </p:txBody>
        </p:sp>
        <p:sp>
          <p:nvSpPr>
            <p:cNvPr id="3341406" name="Text Box 23"/>
            <p:cNvSpPr txBox="1">
              <a:spLocks noChangeArrowheads="1"/>
            </p:cNvSpPr>
            <p:nvPr/>
          </p:nvSpPr>
          <p:spPr bwMode="auto">
            <a:xfrm>
              <a:off x="3928" y="3083"/>
              <a:ext cx="861" cy="197"/>
            </a:xfrm>
            <a:prstGeom prst="rect">
              <a:avLst/>
            </a:prstGeom>
            <a:noFill/>
            <a:ln w="25400" algn="ctr">
              <a:noFill/>
              <a:miter lim="800000"/>
              <a:headEnd/>
              <a:tailEnd/>
            </a:ln>
          </p:spPr>
          <p:txBody>
            <a:bodyPr>
              <a:spAutoFit/>
            </a:bodyPr>
            <a:lstStyle/>
            <a:p>
              <a:pPr eaLnBrk="0" hangingPunct="0">
                <a:lnSpc>
                  <a:spcPct val="90000"/>
                </a:lnSpc>
                <a:spcBef>
                  <a:spcPct val="50000"/>
                </a:spcBef>
              </a:pPr>
              <a:endParaRPr lang="en-US" sz="1600" i="1">
                <a:solidFill>
                  <a:srgbClr val="4D2885"/>
                </a:solidFill>
              </a:endParaRPr>
            </a:p>
          </p:txBody>
        </p:sp>
        <p:sp>
          <p:nvSpPr>
            <p:cNvPr id="3341407" name="Line 84"/>
            <p:cNvSpPr>
              <a:spLocks noChangeShapeType="1"/>
            </p:cNvSpPr>
            <p:nvPr/>
          </p:nvSpPr>
          <p:spPr bwMode="auto">
            <a:xfrm>
              <a:off x="3923" y="2893"/>
              <a:ext cx="0" cy="318"/>
            </a:xfrm>
            <a:prstGeom prst="line">
              <a:avLst/>
            </a:prstGeom>
            <a:noFill/>
            <a:ln w="12700">
              <a:solidFill>
                <a:srgbClr val="4D2885"/>
              </a:solidFill>
              <a:round/>
              <a:headEnd/>
              <a:tailEnd type="arrow" w="lg" len="med"/>
            </a:ln>
          </p:spPr>
          <p:txBody>
            <a:bodyPr>
              <a:spAutoFit/>
            </a:bodyPr>
            <a:lstStyle/>
            <a:p>
              <a:endParaRPr lang="hu-HU"/>
            </a:p>
          </p:txBody>
        </p:sp>
      </p:grpSp>
      <p:sp>
        <p:nvSpPr>
          <p:cNvPr id="3341347" name="Line 92"/>
          <p:cNvSpPr>
            <a:spLocks noChangeShapeType="1"/>
          </p:cNvSpPr>
          <p:nvPr/>
        </p:nvSpPr>
        <p:spPr bwMode="auto">
          <a:xfrm>
            <a:off x="4591050" y="4914900"/>
            <a:ext cx="238125" cy="123825"/>
          </a:xfrm>
          <a:prstGeom prst="line">
            <a:avLst/>
          </a:prstGeom>
          <a:noFill/>
          <a:ln w="9525">
            <a:solidFill>
              <a:srgbClr val="FF0000"/>
            </a:solidFill>
            <a:round/>
            <a:headEnd/>
            <a:tailEnd type="triangle" w="sm" len="lg"/>
          </a:ln>
        </p:spPr>
        <p:txBody>
          <a:bodyPr/>
          <a:lstStyle/>
          <a:p>
            <a:endParaRPr lang="hu-HU"/>
          </a:p>
        </p:txBody>
      </p:sp>
      <p:sp>
        <p:nvSpPr>
          <p:cNvPr id="3341348" name="Line 93"/>
          <p:cNvSpPr>
            <a:spLocks noChangeShapeType="1"/>
          </p:cNvSpPr>
          <p:nvPr/>
        </p:nvSpPr>
        <p:spPr bwMode="auto">
          <a:xfrm>
            <a:off x="4584700" y="4994275"/>
            <a:ext cx="238125" cy="123825"/>
          </a:xfrm>
          <a:prstGeom prst="line">
            <a:avLst/>
          </a:prstGeom>
          <a:noFill/>
          <a:ln w="9525">
            <a:solidFill>
              <a:srgbClr val="FF0000"/>
            </a:solidFill>
            <a:round/>
            <a:headEnd/>
            <a:tailEnd type="triangle" w="sm" len="lg"/>
          </a:ln>
        </p:spPr>
        <p:txBody>
          <a:bodyPr/>
          <a:lstStyle/>
          <a:p>
            <a:endParaRPr lang="hu-HU"/>
          </a:p>
        </p:txBody>
      </p:sp>
      <p:grpSp>
        <p:nvGrpSpPr>
          <p:cNvPr id="13" name="Group 102"/>
          <p:cNvGrpSpPr>
            <a:grpSpLocks/>
          </p:cNvGrpSpPr>
          <p:nvPr/>
        </p:nvGrpSpPr>
        <p:grpSpPr bwMode="auto">
          <a:xfrm>
            <a:off x="446088" y="4294188"/>
            <a:ext cx="4381500" cy="1400175"/>
            <a:chOff x="47" y="2609"/>
            <a:chExt cx="2760" cy="882"/>
          </a:xfrm>
        </p:grpSpPr>
        <p:grpSp>
          <p:nvGrpSpPr>
            <p:cNvPr id="14" name="Group 81"/>
            <p:cNvGrpSpPr>
              <a:grpSpLocks/>
            </p:cNvGrpSpPr>
            <p:nvPr/>
          </p:nvGrpSpPr>
          <p:grpSpPr bwMode="auto">
            <a:xfrm>
              <a:off x="47" y="2609"/>
              <a:ext cx="1327" cy="882"/>
              <a:chOff x="815" y="1679"/>
              <a:chExt cx="1327" cy="882"/>
            </a:xfrm>
          </p:grpSpPr>
          <p:sp>
            <p:nvSpPr>
              <p:cNvPr id="3341401" name="Line 48"/>
              <p:cNvSpPr>
                <a:spLocks noChangeShapeType="1"/>
              </p:cNvSpPr>
              <p:nvPr/>
            </p:nvSpPr>
            <p:spPr bwMode="auto">
              <a:xfrm flipV="1">
                <a:off x="1467" y="1905"/>
                <a:ext cx="0" cy="318"/>
              </a:xfrm>
              <a:prstGeom prst="line">
                <a:avLst/>
              </a:prstGeom>
              <a:noFill/>
              <a:ln w="12700">
                <a:solidFill>
                  <a:srgbClr val="4D2885"/>
                </a:solidFill>
                <a:round/>
                <a:headEnd/>
                <a:tailEnd type="stealth" w="med" len="lg"/>
              </a:ln>
            </p:spPr>
            <p:txBody>
              <a:bodyPr>
                <a:spAutoFit/>
              </a:bodyPr>
              <a:lstStyle/>
              <a:p>
                <a:endParaRPr lang="hu-HU"/>
              </a:p>
            </p:txBody>
          </p:sp>
          <p:sp>
            <p:nvSpPr>
              <p:cNvPr id="3341402" name="Text Box 49"/>
              <p:cNvSpPr txBox="1">
                <a:spLocks noChangeArrowheads="1"/>
              </p:cNvSpPr>
              <p:nvPr/>
            </p:nvSpPr>
            <p:spPr bwMode="auto">
              <a:xfrm>
                <a:off x="1005" y="1947"/>
                <a:ext cx="429" cy="197"/>
              </a:xfrm>
              <a:prstGeom prst="rect">
                <a:avLst/>
              </a:prstGeom>
              <a:noFill/>
              <a:ln w="25400" algn="ctr">
                <a:noFill/>
                <a:miter lim="800000"/>
                <a:headEnd/>
                <a:tailEnd/>
              </a:ln>
            </p:spPr>
            <p:txBody>
              <a:bodyPr>
                <a:spAutoFit/>
              </a:bodyPr>
              <a:lstStyle/>
              <a:p>
                <a:pPr algn="r" eaLnBrk="0" hangingPunct="0">
                  <a:lnSpc>
                    <a:spcPct val="90000"/>
                  </a:lnSpc>
                  <a:spcBef>
                    <a:spcPct val="50000"/>
                  </a:spcBef>
                </a:pPr>
                <a:r>
                  <a:rPr lang="en-US" sz="1600" i="1">
                    <a:solidFill>
                      <a:srgbClr val="4D2885"/>
                    </a:solidFill>
                  </a:rPr>
                  <a:t>I</a:t>
                </a:r>
                <a:r>
                  <a:rPr lang="en-US" sz="1600" i="1" baseline="-25000">
                    <a:solidFill>
                      <a:srgbClr val="4D2885"/>
                    </a:solidFill>
                  </a:rPr>
                  <a:t>H</a:t>
                </a:r>
              </a:p>
            </p:txBody>
          </p:sp>
          <p:sp>
            <p:nvSpPr>
              <p:cNvPr id="3341403" name="Text Box 52"/>
              <p:cNvSpPr txBox="1">
                <a:spLocks noChangeArrowheads="1"/>
              </p:cNvSpPr>
              <p:nvPr/>
            </p:nvSpPr>
            <p:spPr bwMode="auto">
              <a:xfrm>
                <a:off x="815" y="2328"/>
                <a:ext cx="819" cy="233"/>
              </a:xfrm>
              <a:prstGeom prst="rect">
                <a:avLst/>
              </a:prstGeom>
              <a:noFill/>
              <a:ln w="25400" algn="ctr">
                <a:noFill/>
                <a:miter lim="800000"/>
                <a:headEnd/>
                <a:tailEnd/>
              </a:ln>
            </p:spPr>
            <p:txBody>
              <a:bodyPr wrap="square">
                <a:spAutoFit/>
              </a:bodyPr>
              <a:lstStyle/>
              <a:p>
                <a:pPr eaLnBrk="0" hangingPunct="0">
                  <a:lnSpc>
                    <a:spcPct val="90000"/>
                  </a:lnSpc>
                  <a:spcBef>
                    <a:spcPct val="50000"/>
                  </a:spcBef>
                </a:pPr>
                <a:r>
                  <a:rPr lang="en-US" i="1" dirty="0" smtClean="0">
                    <a:solidFill>
                      <a:srgbClr val="4D2885"/>
                    </a:solidFill>
                  </a:rPr>
                  <a:t>H</a:t>
                </a:r>
                <a:r>
                  <a:rPr lang="hu-HU" i="1" dirty="0" smtClean="0">
                    <a:solidFill>
                      <a:srgbClr val="4D2885"/>
                    </a:solidFill>
                  </a:rPr>
                  <a:t>eitzung</a:t>
                </a:r>
                <a:endParaRPr lang="en-US" i="1" dirty="0">
                  <a:solidFill>
                    <a:srgbClr val="4D2885"/>
                  </a:solidFill>
                </a:endParaRPr>
              </a:p>
            </p:txBody>
          </p:sp>
          <p:sp>
            <p:nvSpPr>
              <p:cNvPr id="3341404" name="Line 71"/>
              <p:cNvSpPr>
                <a:spLocks noChangeShapeType="1"/>
              </p:cNvSpPr>
              <p:nvPr/>
            </p:nvSpPr>
            <p:spPr bwMode="auto">
              <a:xfrm rot="16200000" flipH="1">
                <a:off x="1962" y="1499"/>
                <a:ext cx="0" cy="360"/>
              </a:xfrm>
              <a:prstGeom prst="line">
                <a:avLst/>
              </a:prstGeom>
              <a:noFill/>
              <a:ln w="25400">
                <a:solidFill>
                  <a:srgbClr val="4D2885"/>
                </a:solidFill>
                <a:round/>
                <a:headEnd/>
                <a:tailEnd/>
              </a:ln>
            </p:spPr>
            <p:txBody>
              <a:bodyPr>
                <a:spAutoFit/>
              </a:bodyPr>
              <a:lstStyle/>
              <a:p>
                <a:endParaRPr lang="hu-HU"/>
              </a:p>
            </p:txBody>
          </p:sp>
        </p:grpSp>
        <p:grpSp>
          <p:nvGrpSpPr>
            <p:cNvPr id="15" name="Group 101"/>
            <p:cNvGrpSpPr>
              <a:grpSpLocks/>
            </p:cNvGrpSpPr>
            <p:nvPr/>
          </p:nvGrpSpPr>
          <p:grpSpPr bwMode="auto">
            <a:xfrm>
              <a:off x="2655" y="2900"/>
              <a:ext cx="152" cy="323"/>
              <a:chOff x="2655" y="2867"/>
              <a:chExt cx="152" cy="323"/>
            </a:xfrm>
          </p:grpSpPr>
          <p:sp>
            <p:nvSpPr>
              <p:cNvPr id="3341397" name="Line 96"/>
              <p:cNvSpPr>
                <a:spLocks noChangeShapeType="1"/>
              </p:cNvSpPr>
              <p:nvPr/>
            </p:nvSpPr>
            <p:spPr bwMode="auto">
              <a:xfrm>
                <a:off x="2657" y="3065"/>
                <a:ext cx="150" cy="78"/>
              </a:xfrm>
              <a:prstGeom prst="line">
                <a:avLst/>
              </a:prstGeom>
              <a:noFill/>
              <a:ln w="9525">
                <a:solidFill>
                  <a:srgbClr val="FF0000"/>
                </a:solidFill>
                <a:round/>
                <a:headEnd/>
                <a:tailEnd type="triangle" w="sm" len="lg"/>
              </a:ln>
            </p:spPr>
            <p:txBody>
              <a:bodyPr/>
              <a:lstStyle/>
              <a:p>
                <a:endParaRPr lang="hu-HU"/>
              </a:p>
            </p:txBody>
          </p:sp>
          <p:sp>
            <p:nvSpPr>
              <p:cNvPr id="3341398" name="Line 97"/>
              <p:cNvSpPr>
                <a:spLocks noChangeShapeType="1"/>
              </p:cNvSpPr>
              <p:nvPr/>
            </p:nvSpPr>
            <p:spPr bwMode="auto">
              <a:xfrm>
                <a:off x="2656" y="3112"/>
                <a:ext cx="150" cy="78"/>
              </a:xfrm>
              <a:prstGeom prst="line">
                <a:avLst/>
              </a:prstGeom>
              <a:noFill/>
              <a:ln w="9525">
                <a:solidFill>
                  <a:srgbClr val="FF0000"/>
                </a:solidFill>
                <a:round/>
                <a:headEnd/>
                <a:tailEnd type="triangle" w="sm" len="lg"/>
              </a:ln>
            </p:spPr>
            <p:txBody>
              <a:bodyPr/>
              <a:lstStyle/>
              <a:p>
                <a:endParaRPr lang="hu-HU"/>
              </a:p>
            </p:txBody>
          </p:sp>
          <p:sp>
            <p:nvSpPr>
              <p:cNvPr id="3341399" name="Line 99"/>
              <p:cNvSpPr>
                <a:spLocks noChangeShapeType="1"/>
              </p:cNvSpPr>
              <p:nvPr/>
            </p:nvSpPr>
            <p:spPr bwMode="auto">
              <a:xfrm>
                <a:off x="2656" y="2867"/>
                <a:ext cx="150" cy="78"/>
              </a:xfrm>
              <a:prstGeom prst="line">
                <a:avLst/>
              </a:prstGeom>
              <a:noFill/>
              <a:ln w="9525">
                <a:solidFill>
                  <a:srgbClr val="FF0000"/>
                </a:solidFill>
                <a:round/>
                <a:headEnd/>
                <a:tailEnd type="triangle" w="sm" len="lg"/>
              </a:ln>
            </p:spPr>
            <p:txBody>
              <a:bodyPr/>
              <a:lstStyle/>
              <a:p>
                <a:endParaRPr lang="hu-HU"/>
              </a:p>
            </p:txBody>
          </p:sp>
          <p:sp>
            <p:nvSpPr>
              <p:cNvPr id="3341400" name="Line 100"/>
              <p:cNvSpPr>
                <a:spLocks noChangeShapeType="1"/>
              </p:cNvSpPr>
              <p:nvPr/>
            </p:nvSpPr>
            <p:spPr bwMode="auto">
              <a:xfrm>
                <a:off x="2655" y="2917"/>
                <a:ext cx="150" cy="78"/>
              </a:xfrm>
              <a:prstGeom prst="line">
                <a:avLst/>
              </a:prstGeom>
              <a:noFill/>
              <a:ln w="9525">
                <a:solidFill>
                  <a:srgbClr val="FF0000"/>
                </a:solidFill>
                <a:round/>
                <a:headEnd/>
                <a:tailEnd type="triangle" w="sm" len="lg"/>
              </a:ln>
            </p:spPr>
            <p:txBody>
              <a:bodyPr/>
              <a:lstStyle/>
              <a:p>
                <a:endParaRPr lang="hu-HU"/>
              </a:p>
            </p:txBody>
          </p:sp>
        </p:grpSp>
      </p:grpSp>
      <p:grpSp>
        <p:nvGrpSpPr>
          <p:cNvPr id="16" name="Group 121"/>
          <p:cNvGrpSpPr>
            <a:grpSpLocks/>
          </p:cNvGrpSpPr>
          <p:nvPr/>
        </p:nvGrpSpPr>
        <p:grpSpPr bwMode="auto">
          <a:xfrm>
            <a:off x="6116638" y="1806575"/>
            <a:ext cx="2339975" cy="1338263"/>
            <a:chOff x="4045" y="3248"/>
            <a:chExt cx="1474" cy="843"/>
          </a:xfrm>
        </p:grpSpPr>
        <p:sp>
          <p:nvSpPr>
            <p:cNvPr id="3341385" name="Line 106"/>
            <p:cNvSpPr>
              <a:spLocks noChangeShapeType="1"/>
            </p:cNvSpPr>
            <p:nvPr/>
          </p:nvSpPr>
          <p:spPr bwMode="auto">
            <a:xfrm flipV="1">
              <a:off x="4334" y="3432"/>
              <a:ext cx="0" cy="652"/>
            </a:xfrm>
            <a:prstGeom prst="line">
              <a:avLst/>
            </a:prstGeom>
            <a:noFill/>
            <a:ln w="25400">
              <a:solidFill>
                <a:srgbClr val="4D2885"/>
              </a:solidFill>
              <a:round/>
              <a:headEnd/>
              <a:tailEnd type="triangle" w="med" len="med"/>
            </a:ln>
          </p:spPr>
          <p:txBody>
            <a:bodyPr>
              <a:spAutoFit/>
            </a:bodyPr>
            <a:lstStyle/>
            <a:p>
              <a:endParaRPr lang="hu-HU"/>
            </a:p>
          </p:txBody>
        </p:sp>
        <p:sp>
          <p:nvSpPr>
            <p:cNvPr id="3341386" name="Text Box 109"/>
            <p:cNvSpPr txBox="1">
              <a:spLocks noChangeArrowheads="1"/>
            </p:cNvSpPr>
            <p:nvPr/>
          </p:nvSpPr>
          <p:spPr bwMode="auto">
            <a:xfrm>
              <a:off x="5308" y="3912"/>
              <a:ext cx="211" cy="179"/>
            </a:xfrm>
            <a:prstGeom prst="rect">
              <a:avLst/>
            </a:prstGeom>
            <a:noFill/>
            <a:ln w="25400" algn="ctr">
              <a:noFill/>
              <a:miter lim="800000"/>
              <a:headEnd/>
              <a:tailEnd/>
            </a:ln>
          </p:spPr>
          <p:txBody>
            <a:bodyPr>
              <a:spAutoFit/>
            </a:bodyPr>
            <a:lstStyle/>
            <a:p>
              <a:pPr eaLnBrk="0" hangingPunct="0">
                <a:lnSpc>
                  <a:spcPct val="90000"/>
                </a:lnSpc>
                <a:spcBef>
                  <a:spcPct val="50000"/>
                </a:spcBef>
              </a:pPr>
              <a:r>
                <a:rPr lang="en-US" sz="1400" i="1">
                  <a:solidFill>
                    <a:srgbClr val="4D2885"/>
                  </a:solidFill>
                </a:rPr>
                <a:t>t</a:t>
              </a:r>
              <a:endParaRPr lang="en-US" sz="1400" i="1" baseline="-25000">
                <a:solidFill>
                  <a:srgbClr val="4D2885"/>
                </a:solidFill>
              </a:endParaRPr>
            </a:p>
          </p:txBody>
        </p:sp>
        <p:sp>
          <p:nvSpPr>
            <p:cNvPr id="3341387" name="Line 107"/>
            <p:cNvSpPr>
              <a:spLocks noChangeShapeType="1"/>
            </p:cNvSpPr>
            <p:nvPr/>
          </p:nvSpPr>
          <p:spPr bwMode="auto">
            <a:xfrm>
              <a:off x="4188" y="4002"/>
              <a:ext cx="1098" cy="0"/>
            </a:xfrm>
            <a:prstGeom prst="line">
              <a:avLst/>
            </a:prstGeom>
            <a:noFill/>
            <a:ln w="25400">
              <a:solidFill>
                <a:srgbClr val="4D2885"/>
              </a:solidFill>
              <a:round/>
              <a:headEnd/>
              <a:tailEnd type="triangle" w="med" len="med"/>
            </a:ln>
          </p:spPr>
          <p:txBody>
            <a:bodyPr>
              <a:spAutoFit/>
            </a:bodyPr>
            <a:lstStyle/>
            <a:p>
              <a:endParaRPr lang="hu-HU"/>
            </a:p>
          </p:txBody>
        </p:sp>
        <p:sp>
          <p:nvSpPr>
            <p:cNvPr id="3341388" name="Text Box 108"/>
            <p:cNvSpPr txBox="1">
              <a:spLocks noChangeArrowheads="1"/>
            </p:cNvSpPr>
            <p:nvPr/>
          </p:nvSpPr>
          <p:spPr bwMode="auto">
            <a:xfrm>
              <a:off x="4230" y="3248"/>
              <a:ext cx="331" cy="179"/>
            </a:xfrm>
            <a:prstGeom prst="rect">
              <a:avLst/>
            </a:prstGeom>
            <a:noFill/>
            <a:ln w="25400" algn="ctr">
              <a:noFill/>
              <a:miter lim="800000"/>
              <a:headEnd/>
              <a:tailEnd/>
            </a:ln>
          </p:spPr>
          <p:txBody>
            <a:bodyPr>
              <a:spAutoFit/>
            </a:bodyPr>
            <a:lstStyle/>
            <a:p>
              <a:pPr eaLnBrk="0" hangingPunct="0">
                <a:lnSpc>
                  <a:spcPct val="90000"/>
                </a:lnSpc>
                <a:spcBef>
                  <a:spcPct val="50000"/>
                </a:spcBef>
              </a:pPr>
              <a:r>
                <a:rPr lang="en-US" sz="1400" i="1">
                  <a:solidFill>
                    <a:srgbClr val="4D2885"/>
                  </a:solidFill>
                </a:rPr>
                <a:t>T</a:t>
              </a:r>
              <a:endParaRPr lang="el-GR" sz="1400" i="1" baseline="-25000">
                <a:solidFill>
                  <a:srgbClr val="4D2885"/>
                </a:solidFill>
              </a:endParaRPr>
            </a:p>
          </p:txBody>
        </p:sp>
        <p:sp>
          <p:nvSpPr>
            <p:cNvPr id="3341389" name="Line 110"/>
            <p:cNvSpPr>
              <a:spLocks noChangeShapeType="1"/>
            </p:cNvSpPr>
            <p:nvPr/>
          </p:nvSpPr>
          <p:spPr bwMode="auto">
            <a:xfrm>
              <a:off x="4242" y="3930"/>
              <a:ext cx="954" cy="0"/>
            </a:xfrm>
            <a:prstGeom prst="line">
              <a:avLst/>
            </a:prstGeom>
            <a:noFill/>
            <a:ln w="12700" cap="rnd">
              <a:solidFill>
                <a:srgbClr val="4D4D4D"/>
              </a:solidFill>
              <a:prstDash val="sysDot"/>
              <a:round/>
              <a:headEnd/>
              <a:tailEnd/>
            </a:ln>
          </p:spPr>
          <p:txBody>
            <a:bodyPr>
              <a:spAutoFit/>
            </a:bodyPr>
            <a:lstStyle/>
            <a:p>
              <a:endParaRPr lang="hu-HU"/>
            </a:p>
          </p:txBody>
        </p:sp>
        <p:sp>
          <p:nvSpPr>
            <p:cNvPr id="3341390" name="Line 111"/>
            <p:cNvSpPr>
              <a:spLocks noChangeShapeType="1"/>
            </p:cNvSpPr>
            <p:nvPr/>
          </p:nvSpPr>
          <p:spPr bwMode="auto">
            <a:xfrm>
              <a:off x="4236" y="3510"/>
              <a:ext cx="966" cy="0"/>
            </a:xfrm>
            <a:prstGeom prst="line">
              <a:avLst/>
            </a:prstGeom>
            <a:noFill/>
            <a:ln w="12700" cap="rnd">
              <a:solidFill>
                <a:srgbClr val="4D4D4D"/>
              </a:solidFill>
              <a:prstDash val="sysDot"/>
              <a:round/>
              <a:headEnd/>
              <a:tailEnd/>
            </a:ln>
          </p:spPr>
          <p:txBody>
            <a:bodyPr>
              <a:spAutoFit/>
            </a:bodyPr>
            <a:lstStyle/>
            <a:p>
              <a:endParaRPr lang="hu-HU"/>
            </a:p>
          </p:txBody>
        </p:sp>
        <p:sp>
          <p:nvSpPr>
            <p:cNvPr id="3341391" name="Text Box 113"/>
            <p:cNvSpPr txBox="1">
              <a:spLocks noChangeArrowheads="1"/>
            </p:cNvSpPr>
            <p:nvPr/>
          </p:nvSpPr>
          <p:spPr bwMode="auto">
            <a:xfrm>
              <a:off x="4045" y="3338"/>
              <a:ext cx="320" cy="179"/>
            </a:xfrm>
            <a:prstGeom prst="rect">
              <a:avLst/>
            </a:prstGeom>
            <a:noFill/>
            <a:ln w="25400" algn="ctr">
              <a:noFill/>
              <a:miter lim="800000"/>
              <a:headEnd/>
              <a:tailEnd/>
            </a:ln>
          </p:spPr>
          <p:txBody>
            <a:bodyPr>
              <a:spAutoFit/>
            </a:bodyPr>
            <a:lstStyle/>
            <a:p>
              <a:pPr eaLnBrk="0" hangingPunct="0">
                <a:lnSpc>
                  <a:spcPct val="90000"/>
                </a:lnSpc>
                <a:spcBef>
                  <a:spcPct val="50000"/>
                </a:spcBef>
              </a:pPr>
              <a:r>
                <a:rPr lang="en-US" sz="1400" i="1">
                  <a:solidFill>
                    <a:srgbClr val="4D2885"/>
                  </a:solidFill>
                </a:rPr>
                <a:t>T</a:t>
              </a:r>
              <a:r>
                <a:rPr lang="en-US" sz="1400" i="1" baseline="-25000">
                  <a:solidFill>
                    <a:srgbClr val="4D2885"/>
                  </a:solidFill>
                </a:rPr>
                <a:t>J1</a:t>
              </a:r>
            </a:p>
          </p:txBody>
        </p:sp>
        <p:sp>
          <p:nvSpPr>
            <p:cNvPr id="3341392" name="Text Box 114"/>
            <p:cNvSpPr txBox="1">
              <a:spLocks noChangeArrowheads="1"/>
            </p:cNvSpPr>
            <p:nvPr/>
          </p:nvSpPr>
          <p:spPr bwMode="auto">
            <a:xfrm>
              <a:off x="4045" y="3755"/>
              <a:ext cx="320" cy="179"/>
            </a:xfrm>
            <a:prstGeom prst="rect">
              <a:avLst/>
            </a:prstGeom>
            <a:noFill/>
            <a:ln w="25400" algn="ctr">
              <a:noFill/>
              <a:miter lim="800000"/>
              <a:headEnd/>
              <a:tailEnd/>
            </a:ln>
          </p:spPr>
          <p:txBody>
            <a:bodyPr>
              <a:spAutoFit/>
            </a:bodyPr>
            <a:lstStyle/>
            <a:p>
              <a:pPr eaLnBrk="0" hangingPunct="0">
                <a:lnSpc>
                  <a:spcPct val="90000"/>
                </a:lnSpc>
                <a:spcBef>
                  <a:spcPct val="50000"/>
                </a:spcBef>
              </a:pPr>
              <a:r>
                <a:rPr lang="en-US" sz="1400" i="1">
                  <a:solidFill>
                    <a:srgbClr val="4D2885"/>
                  </a:solidFill>
                </a:rPr>
                <a:t>T</a:t>
              </a:r>
              <a:r>
                <a:rPr lang="en-US" sz="1400" i="1" baseline="-25000">
                  <a:solidFill>
                    <a:srgbClr val="4D2885"/>
                  </a:solidFill>
                </a:rPr>
                <a:t>J2</a:t>
              </a:r>
            </a:p>
          </p:txBody>
        </p:sp>
        <p:sp>
          <p:nvSpPr>
            <p:cNvPr id="3341393" name="Line 115"/>
            <p:cNvSpPr>
              <a:spLocks noChangeShapeType="1"/>
            </p:cNvSpPr>
            <p:nvPr/>
          </p:nvSpPr>
          <p:spPr bwMode="auto">
            <a:xfrm>
              <a:off x="5157" y="3510"/>
              <a:ext cx="0" cy="423"/>
            </a:xfrm>
            <a:prstGeom prst="line">
              <a:avLst/>
            </a:prstGeom>
            <a:noFill/>
            <a:ln w="9525">
              <a:solidFill>
                <a:srgbClr val="4D4D4D"/>
              </a:solidFill>
              <a:round/>
              <a:headEnd type="triangle" w="sm" len="med"/>
              <a:tailEnd type="triangle" w="sm" len="med"/>
            </a:ln>
          </p:spPr>
          <p:txBody>
            <a:bodyPr>
              <a:spAutoFit/>
            </a:bodyPr>
            <a:lstStyle/>
            <a:p>
              <a:endParaRPr lang="hu-HU"/>
            </a:p>
          </p:txBody>
        </p:sp>
        <p:sp>
          <p:nvSpPr>
            <p:cNvPr id="3341394" name="Text Box 116"/>
            <p:cNvSpPr txBox="1">
              <a:spLocks noChangeArrowheads="1"/>
            </p:cNvSpPr>
            <p:nvPr/>
          </p:nvSpPr>
          <p:spPr bwMode="auto">
            <a:xfrm>
              <a:off x="4887" y="3599"/>
              <a:ext cx="331" cy="179"/>
            </a:xfrm>
            <a:prstGeom prst="rect">
              <a:avLst/>
            </a:prstGeom>
            <a:noFill/>
            <a:ln w="25400" algn="ctr">
              <a:noFill/>
              <a:miter lim="800000"/>
              <a:headEnd/>
              <a:tailEnd/>
            </a:ln>
          </p:spPr>
          <p:txBody>
            <a:bodyPr>
              <a:spAutoFit/>
            </a:bodyPr>
            <a:lstStyle/>
            <a:p>
              <a:pPr eaLnBrk="0" hangingPunct="0">
                <a:lnSpc>
                  <a:spcPct val="90000"/>
                </a:lnSpc>
                <a:spcBef>
                  <a:spcPct val="50000"/>
                </a:spcBef>
              </a:pPr>
              <a:r>
                <a:rPr lang="el-GR" sz="1400">
                  <a:solidFill>
                    <a:srgbClr val="D5262B"/>
                  </a:solidFill>
                  <a:sym typeface="Symbol" pitchFamily="18" charset="2"/>
                </a:rPr>
                <a:t></a:t>
              </a:r>
              <a:r>
                <a:rPr lang="en-US" sz="1400" i="1">
                  <a:solidFill>
                    <a:srgbClr val="D5262B"/>
                  </a:solidFill>
                </a:rPr>
                <a:t>T</a:t>
              </a:r>
              <a:r>
                <a:rPr lang="en-US" sz="1400" i="1" baseline="-25000">
                  <a:solidFill>
                    <a:srgbClr val="D5262B"/>
                  </a:solidFill>
                </a:rPr>
                <a:t>J</a:t>
              </a:r>
              <a:endParaRPr lang="el-GR" sz="1400" i="1" baseline="-25000">
                <a:solidFill>
                  <a:srgbClr val="D5262B"/>
                </a:solidFill>
              </a:endParaRPr>
            </a:p>
          </p:txBody>
        </p:sp>
      </p:grpSp>
      <p:sp>
        <p:nvSpPr>
          <p:cNvPr id="2843767" name="Freeform 119"/>
          <p:cNvSpPr>
            <a:spLocks/>
          </p:cNvSpPr>
          <p:nvPr/>
        </p:nvSpPr>
        <p:spPr bwMode="auto">
          <a:xfrm>
            <a:off x="6591300" y="2227263"/>
            <a:ext cx="1228725" cy="657225"/>
          </a:xfrm>
          <a:custGeom>
            <a:avLst/>
            <a:gdLst>
              <a:gd name="T0" fmla="*/ 0 w 828"/>
              <a:gd name="T1" fmla="*/ 0 h 420"/>
              <a:gd name="T2" fmla="*/ 114 w 828"/>
              <a:gd name="T3" fmla="*/ 9 h 420"/>
              <a:gd name="T4" fmla="*/ 252 w 828"/>
              <a:gd name="T5" fmla="*/ 33 h 420"/>
              <a:gd name="T6" fmla="*/ 363 w 828"/>
              <a:gd name="T7" fmla="*/ 120 h 420"/>
              <a:gd name="T8" fmla="*/ 411 w 828"/>
              <a:gd name="T9" fmla="*/ 243 h 420"/>
              <a:gd name="T10" fmla="*/ 474 w 828"/>
              <a:gd name="T11" fmla="*/ 342 h 420"/>
              <a:gd name="T12" fmla="*/ 594 w 828"/>
              <a:gd name="T13" fmla="*/ 393 h 420"/>
              <a:gd name="T14" fmla="*/ 744 w 828"/>
              <a:gd name="T15" fmla="*/ 414 h 420"/>
              <a:gd name="T16" fmla="*/ 828 w 828"/>
              <a:gd name="T17" fmla="*/ 420 h 4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28"/>
              <a:gd name="T28" fmla="*/ 0 h 420"/>
              <a:gd name="T29" fmla="*/ 828 w 828"/>
              <a:gd name="T30" fmla="*/ 420 h 4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28" h="420">
                <a:moveTo>
                  <a:pt x="0" y="0"/>
                </a:moveTo>
                <a:cubicBezTo>
                  <a:pt x="36" y="2"/>
                  <a:pt x="72" y="4"/>
                  <a:pt x="114" y="9"/>
                </a:cubicBezTo>
                <a:cubicBezTo>
                  <a:pt x="156" y="14"/>
                  <a:pt x="211" y="14"/>
                  <a:pt x="252" y="33"/>
                </a:cubicBezTo>
                <a:cubicBezTo>
                  <a:pt x="293" y="52"/>
                  <a:pt x="337" y="85"/>
                  <a:pt x="363" y="120"/>
                </a:cubicBezTo>
                <a:cubicBezTo>
                  <a:pt x="389" y="155"/>
                  <a:pt x="393" y="206"/>
                  <a:pt x="411" y="243"/>
                </a:cubicBezTo>
                <a:cubicBezTo>
                  <a:pt x="429" y="280"/>
                  <a:pt x="444" y="317"/>
                  <a:pt x="474" y="342"/>
                </a:cubicBezTo>
                <a:cubicBezTo>
                  <a:pt x="504" y="367"/>
                  <a:pt x="549" y="381"/>
                  <a:pt x="594" y="393"/>
                </a:cubicBezTo>
                <a:cubicBezTo>
                  <a:pt x="639" y="405"/>
                  <a:pt x="705" y="410"/>
                  <a:pt x="744" y="414"/>
                </a:cubicBezTo>
                <a:cubicBezTo>
                  <a:pt x="783" y="418"/>
                  <a:pt x="805" y="419"/>
                  <a:pt x="828" y="420"/>
                </a:cubicBezTo>
              </a:path>
            </a:pathLst>
          </a:custGeom>
          <a:noFill/>
          <a:ln w="25400" cap="flat" cmpd="sng">
            <a:solidFill>
              <a:srgbClr val="4D2885"/>
            </a:solidFill>
            <a:prstDash val="solid"/>
            <a:round/>
            <a:headEnd type="none" w="med" len="med"/>
            <a:tailEnd type="none" w="med" len="med"/>
          </a:ln>
        </p:spPr>
        <p:txBody>
          <a:bodyPr>
            <a:spAutoFit/>
          </a:bodyPr>
          <a:lstStyle/>
          <a:p>
            <a:endParaRPr lang="hu-HU"/>
          </a:p>
        </p:txBody>
      </p:sp>
      <p:grpSp>
        <p:nvGrpSpPr>
          <p:cNvPr id="17" name="Group 130"/>
          <p:cNvGrpSpPr>
            <a:grpSpLocks noChangeAspect="1"/>
          </p:cNvGrpSpPr>
          <p:nvPr/>
        </p:nvGrpSpPr>
        <p:grpSpPr bwMode="auto">
          <a:xfrm>
            <a:off x="2732229" y="1954213"/>
            <a:ext cx="1501635" cy="793750"/>
            <a:chOff x="1617" y="2032"/>
            <a:chExt cx="1583" cy="952"/>
          </a:xfrm>
        </p:grpSpPr>
        <p:sp>
          <p:nvSpPr>
            <p:cNvPr id="3341383" name="Freeform 131"/>
            <p:cNvSpPr>
              <a:spLocks noChangeAspect="1"/>
            </p:cNvSpPr>
            <p:nvPr/>
          </p:nvSpPr>
          <p:spPr bwMode="auto">
            <a:xfrm>
              <a:off x="2537" y="2032"/>
              <a:ext cx="663" cy="952"/>
            </a:xfrm>
            <a:custGeom>
              <a:avLst/>
              <a:gdLst>
                <a:gd name="T0" fmla="*/ 663 w 663"/>
                <a:gd name="T1" fmla="*/ 0 h 928"/>
                <a:gd name="T2" fmla="*/ 343 w 663"/>
                <a:gd name="T3" fmla="*/ 120 h 928"/>
                <a:gd name="T4" fmla="*/ 47 w 663"/>
                <a:gd name="T5" fmla="*/ 528 h 928"/>
                <a:gd name="T6" fmla="*/ 63 w 663"/>
                <a:gd name="T7" fmla="*/ 928 h 928"/>
                <a:gd name="T8" fmla="*/ 0 60000 65536"/>
                <a:gd name="T9" fmla="*/ 0 60000 65536"/>
                <a:gd name="T10" fmla="*/ 0 60000 65536"/>
                <a:gd name="T11" fmla="*/ 0 60000 65536"/>
                <a:gd name="T12" fmla="*/ 0 w 663"/>
                <a:gd name="T13" fmla="*/ 0 h 928"/>
                <a:gd name="T14" fmla="*/ 663 w 663"/>
                <a:gd name="T15" fmla="*/ 928 h 928"/>
              </a:gdLst>
              <a:ahLst/>
              <a:cxnLst>
                <a:cxn ang="T8">
                  <a:pos x="T0" y="T1"/>
                </a:cxn>
                <a:cxn ang="T9">
                  <a:pos x="T2" y="T3"/>
                </a:cxn>
                <a:cxn ang="T10">
                  <a:pos x="T4" y="T5"/>
                </a:cxn>
                <a:cxn ang="T11">
                  <a:pos x="T6" y="T7"/>
                </a:cxn>
              </a:cxnLst>
              <a:rect l="T12" t="T13" r="T14" b="T15"/>
              <a:pathLst>
                <a:path w="663" h="928">
                  <a:moveTo>
                    <a:pt x="663" y="0"/>
                  </a:moveTo>
                  <a:cubicBezTo>
                    <a:pt x="554" y="16"/>
                    <a:pt x="446" y="32"/>
                    <a:pt x="343" y="120"/>
                  </a:cubicBezTo>
                  <a:cubicBezTo>
                    <a:pt x="240" y="208"/>
                    <a:pt x="94" y="393"/>
                    <a:pt x="47" y="528"/>
                  </a:cubicBezTo>
                  <a:cubicBezTo>
                    <a:pt x="0" y="663"/>
                    <a:pt x="31" y="795"/>
                    <a:pt x="63" y="928"/>
                  </a:cubicBezTo>
                </a:path>
              </a:pathLst>
            </a:custGeom>
            <a:noFill/>
            <a:ln w="25400">
              <a:solidFill>
                <a:srgbClr val="00FF00"/>
              </a:solidFill>
              <a:round/>
              <a:headEnd/>
              <a:tailEnd type="stealth" w="lg" len="lg"/>
            </a:ln>
          </p:spPr>
          <p:txBody>
            <a:bodyPr/>
            <a:lstStyle/>
            <a:p>
              <a:endParaRPr lang="hu-HU"/>
            </a:p>
          </p:txBody>
        </p:sp>
        <p:sp>
          <p:nvSpPr>
            <p:cNvPr id="3341384" name="Text Box 132"/>
            <p:cNvSpPr txBox="1">
              <a:spLocks noChangeAspect="1" noChangeArrowheads="1"/>
            </p:cNvSpPr>
            <p:nvPr/>
          </p:nvSpPr>
          <p:spPr bwMode="auto">
            <a:xfrm>
              <a:off x="1617" y="2129"/>
              <a:ext cx="902" cy="443"/>
            </a:xfrm>
            <a:prstGeom prst="rect">
              <a:avLst/>
            </a:prstGeom>
            <a:solidFill>
              <a:srgbClr val="DDDDDD"/>
            </a:solidFill>
            <a:ln w="9525">
              <a:solidFill>
                <a:srgbClr val="00FF00"/>
              </a:solidFill>
              <a:miter lim="800000"/>
              <a:headEnd/>
              <a:tailEnd/>
            </a:ln>
          </p:spPr>
          <p:txBody>
            <a:bodyPr wrap="square">
              <a:spAutoFit/>
            </a:bodyPr>
            <a:lstStyle/>
            <a:p>
              <a:pPr algn="ctr" eaLnBrk="0" hangingPunct="0">
                <a:spcBef>
                  <a:spcPct val="50000"/>
                </a:spcBef>
              </a:pPr>
              <a:r>
                <a:rPr lang="en-US" sz="900" i="1" dirty="0" err="1" smtClean="0">
                  <a:solidFill>
                    <a:schemeClr val="tx1"/>
                  </a:solidFill>
                </a:rPr>
                <a:t>Electri</a:t>
              </a:r>
              <a:r>
                <a:rPr lang="hu-HU" sz="900" i="1" dirty="0" smtClean="0">
                  <a:solidFill>
                    <a:schemeClr val="tx1"/>
                  </a:solidFill>
                </a:rPr>
                <a:t>sches</a:t>
              </a:r>
              <a:r>
                <a:rPr lang="en-US" sz="900" i="1" dirty="0" smtClean="0">
                  <a:solidFill>
                    <a:schemeClr val="tx1"/>
                  </a:solidFill>
                </a:rPr>
                <a:t> </a:t>
              </a:r>
              <a:r>
                <a:rPr lang="hu-HU" sz="900" i="1" dirty="0" smtClean="0">
                  <a:solidFill>
                    <a:schemeClr val="tx1"/>
                  </a:solidFill>
                </a:rPr>
                <a:t>T</a:t>
              </a:r>
              <a:r>
                <a:rPr lang="en-US" sz="900" i="1" dirty="0" err="1" smtClean="0">
                  <a:solidFill>
                    <a:schemeClr val="tx1"/>
                  </a:solidFill>
                </a:rPr>
                <a:t>ransient</a:t>
              </a:r>
              <a:endParaRPr lang="en-GB" sz="900" i="1" dirty="0">
                <a:solidFill>
                  <a:schemeClr val="tx1"/>
                </a:solidFill>
              </a:endParaRPr>
            </a:p>
          </p:txBody>
        </p:sp>
      </p:grpSp>
      <p:grpSp>
        <p:nvGrpSpPr>
          <p:cNvPr id="18" name="Group 159"/>
          <p:cNvGrpSpPr>
            <a:grpSpLocks/>
          </p:cNvGrpSpPr>
          <p:nvPr/>
        </p:nvGrpSpPr>
        <p:grpSpPr bwMode="auto">
          <a:xfrm>
            <a:off x="2535239" y="1746250"/>
            <a:ext cx="3046413" cy="1903588"/>
            <a:chOff x="3607" y="1132"/>
            <a:chExt cx="1919" cy="1245"/>
          </a:xfrm>
        </p:grpSpPr>
        <p:sp>
          <p:nvSpPr>
            <p:cNvPr id="3341378" name="Freeform 122"/>
            <p:cNvSpPr>
              <a:spLocks noChangeAspect="1"/>
            </p:cNvSpPr>
            <p:nvPr/>
          </p:nvSpPr>
          <p:spPr bwMode="auto">
            <a:xfrm>
              <a:off x="3607" y="1132"/>
              <a:ext cx="1435" cy="832"/>
            </a:xfrm>
            <a:custGeom>
              <a:avLst/>
              <a:gdLst>
                <a:gd name="T0" fmla="*/ 0 w 1394"/>
                <a:gd name="T1" fmla="*/ 1902 h 1902"/>
                <a:gd name="T2" fmla="*/ 222 w 1394"/>
                <a:gd name="T3" fmla="*/ 1884 h 1902"/>
                <a:gd name="T4" fmla="*/ 474 w 1394"/>
                <a:gd name="T5" fmla="*/ 1842 h 1902"/>
                <a:gd name="T6" fmla="*/ 696 w 1394"/>
                <a:gd name="T7" fmla="*/ 1764 h 1902"/>
                <a:gd name="T8" fmla="*/ 894 w 1394"/>
                <a:gd name="T9" fmla="*/ 1626 h 1902"/>
                <a:gd name="T10" fmla="*/ 1122 w 1394"/>
                <a:gd name="T11" fmla="*/ 1368 h 1902"/>
                <a:gd name="T12" fmla="*/ 1290 w 1394"/>
                <a:gd name="T13" fmla="*/ 1050 h 1902"/>
                <a:gd name="T14" fmla="*/ 1374 w 1394"/>
                <a:gd name="T15" fmla="*/ 720 h 1902"/>
                <a:gd name="T16" fmla="*/ 1392 w 1394"/>
                <a:gd name="T17" fmla="*/ 384 h 1902"/>
                <a:gd name="T18" fmla="*/ 1386 w 1394"/>
                <a:gd name="T19" fmla="*/ 102 h 1902"/>
                <a:gd name="T20" fmla="*/ 1386 w 1394"/>
                <a:gd name="T21" fmla="*/ 0 h 19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94"/>
                <a:gd name="T34" fmla="*/ 0 h 1902"/>
                <a:gd name="T35" fmla="*/ 1394 w 1394"/>
                <a:gd name="T36" fmla="*/ 1902 h 19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94" h="1902">
                  <a:moveTo>
                    <a:pt x="0" y="1902"/>
                  </a:moveTo>
                  <a:cubicBezTo>
                    <a:pt x="71" y="1898"/>
                    <a:pt x="143" y="1894"/>
                    <a:pt x="222" y="1884"/>
                  </a:cubicBezTo>
                  <a:cubicBezTo>
                    <a:pt x="301" y="1874"/>
                    <a:pt x="395" y="1862"/>
                    <a:pt x="474" y="1842"/>
                  </a:cubicBezTo>
                  <a:cubicBezTo>
                    <a:pt x="553" y="1822"/>
                    <a:pt x="626" y="1800"/>
                    <a:pt x="696" y="1764"/>
                  </a:cubicBezTo>
                  <a:cubicBezTo>
                    <a:pt x="766" y="1728"/>
                    <a:pt x="823" y="1692"/>
                    <a:pt x="894" y="1626"/>
                  </a:cubicBezTo>
                  <a:cubicBezTo>
                    <a:pt x="965" y="1560"/>
                    <a:pt x="1056" y="1464"/>
                    <a:pt x="1122" y="1368"/>
                  </a:cubicBezTo>
                  <a:cubicBezTo>
                    <a:pt x="1188" y="1272"/>
                    <a:pt x="1248" y="1158"/>
                    <a:pt x="1290" y="1050"/>
                  </a:cubicBezTo>
                  <a:cubicBezTo>
                    <a:pt x="1332" y="942"/>
                    <a:pt x="1357" y="831"/>
                    <a:pt x="1374" y="720"/>
                  </a:cubicBezTo>
                  <a:cubicBezTo>
                    <a:pt x="1391" y="609"/>
                    <a:pt x="1390" y="487"/>
                    <a:pt x="1392" y="384"/>
                  </a:cubicBezTo>
                  <a:cubicBezTo>
                    <a:pt x="1394" y="281"/>
                    <a:pt x="1387" y="166"/>
                    <a:pt x="1386" y="102"/>
                  </a:cubicBezTo>
                  <a:cubicBezTo>
                    <a:pt x="1385" y="38"/>
                    <a:pt x="1385" y="19"/>
                    <a:pt x="1386" y="0"/>
                  </a:cubicBezTo>
                </a:path>
              </a:pathLst>
            </a:custGeom>
            <a:noFill/>
            <a:ln w="38100">
              <a:solidFill>
                <a:schemeClr val="accent2"/>
              </a:solidFill>
              <a:round/>
              <a:headEnd/>
              <a:tailEnd/>
            </a:ln>
          </p:spPr>
          <p:txBody>
            <a:bodyPr/>
            <a:lstStyle/>
            <a:p>
              <a:endParaRPr lang="hu-HU"/>
            </a:p>
          </p:txBody>
        </p:sp>
        <p:grpSp>
          <p:nvGrpSpPr>
            <p:cNvPr id="19" name="Group 144"/>
            <p:cNvGrpSpPr>
              <a:grpSpLocks/>
            </p:cNvGrpSpPr>
            <p:nvPr/>
          </p:nvGrpSpPr>
          <p:grpSpPr bwMode="auto">
            <a:xfrm>
              <a:off x="4560" y="1799"/>
              <a:ext cx="966" cy="578"/>
              <a:chOff x="1920" y="3155"/>
              <a:chExt cx="966" cy="578"/>
            </a:xfrm>
          </p:grpSpPr>
          <p:sp>
            <p:nvSpPr>
              <p:cNvPr id="3341380" name="Oval 145"/>
              <p:cNvSpPr>
                <a:spLocks noChangeAspect="1" noChangeArrowheads="1"/>
              </p:cNvSpPr>
              <p:nvPr/>
            </p:nvSpPr>
            <p:spPr bwMode="auto">
              <a:xfrm>
                <a:off x="1920" y="3155"/>
                <a:ext cx="38" cy="40"/>
              </a:xfrm>
              <a:prstGeom prst="ellipse">
                <a:avLst/>
              </a:prstGeom>
              <a:solidFill>
                <a:schemeClr val="tx1"/>
              </a:solidFill>
              <a:ln w="9525">
                <a:solidFill>
                  <a:schemeClr val="tx1"/>
                </a:solidFill>
                <a:round/>
                <a:headEnd/>
                <a:tailEnd/>
              </a:ln>
            </p:spPr>
            <p:txBody>
              <a:bodyPr wrap="none" anchor="ctr"/>
              <a:lstStyle/>
              <a:p>
                <a:pPr algn="ctr" eaLnBrk="0" hangingPunct="0">
                  <a:spcBef>
                    <a:spcPct val="50000"/>
                  </a:spcBef>
                </a:pPr>
                <a:endParaRPr lang="en-US"/>
              </a:p>
            </p:txBody>
          </p:sp>
          <p:sp>
            <p:nvSpPr>
              <p:cNvPr id="3341381" name="Line 146"/>
              <p:cNvSpPr>
                <a:spLocks noChangeAspect="1" noChangeShapeType="1"/>
              </p:cNvSpPr>
              <p:nvPr/>
            </p:nvSpPr>
            <p:spPr bwMode="auto">
              <a:xfrm flipH="1" flipV="1">
                <a:off x="1966" y="3213"/>
                <a:ext cx="95" cy="227"/>
              </a:xfrm>
              <a:prstGeom prst="line">
                <a:avLst/>
              </a:prstGeom>
              <a:noFill/>
              <a:ln w="9525">
                <a:solidFill>
                  <a:srgbClr val="4F2780"/>
                </a:solidFill>
                <a:round/>
                <a:headEnd/>
                <a:tailEnd type="triangle" w="med" len="med"/>
              </a:ln>
            </p:spPr>
            <p:txBody>
              <a:bodyPr/>
              <a:lstStyle/>
              <a:p>
                <a:endParaRPr lang="hu-HU"/>
              </a:p>
            </p:txBody>
          </p:sp>
          <p:sp>
            <p:nvSpPr>
              <p:cNvPr id="3341382" name="Text Box 147"/>
              <p:cNvSpPr txBox="1">
                <a:spLocks noChangeAspect="1" noChangeArrowheads="1"/>
              </p:cNvSpPr>
              <p:nvPr/>
            </p:nvSpPr>
            <p:spPr bwMode="auto">
              <a:xfrm>
                <a:off x="2056" y="3431"/>
                <a:ext cx="830" cy="302"/>
              </a:xfrm>
              <a:prstGeom prst="rect">
                <a:avLst/>
              </a:prstGeom>
              <a:solidFill>
                <a:srgbClr val="DDDDDD"/>
              </a:solidFill>
              <a:ln w="9525">
                <a:solidFill>
                  <a:srgbClr val="4F2780"/>
                </a:solidFill>
                <a:miter lim="800000"/>
                <a:headEnd/>
                <a:tailEnd/>
              </a:ln>
            </p:spPr>
            <p:txBody>
              <a:bodyPr wrap="square">
                <a:spAutoFit/>
              </a:bodyPr>
              <a:lstStyle/>
              <a:p>
                <a:pPr algn="ctr" eaLnBrk="0" hangingPunct="0">
                  <a:spcBef>
                    <a:spcPct val="50000"/>
                  </a:spcBef>
                </a:pPr>
                <a:r>
                  <a:rPr lang="en-US" sz="1200" dirty="0" err="1" smtClean="0">
                    <a:solidFill>
                      <a:schemeClr val="tx1"/>
                    </a:solidFill>
                  </a:rPr>
                  <a:t>Abgek</a:t>
                </a:r>
                <a:r>
                  <a:rPr lang="hu-HU" sz="1200" dirty="0" smtClean="0">
                    <a:solidFill>
                      <a:schemeClr val="tx1"/>
                    </a:solidFill>
                  </a:rPr>
                  <a:t>ühltes Bauelement</a:t>
                </a:r>
                <a:endParaRPr lang="en-GB" sz="1200" dirty="0">
                  <a:solidFill>
                    <a:schemeClr val="tx1"/>
                  </a:solidFill>
                </a:endParaRPr>
              </a:p>
            </p:txBody>
          </p:sp>
        </p:grpSp>
      </p:grpSp>
      <p:grpSp>
        <p:nvGrpSpPr>
          <p:cNvPr id="20" name="Group 148"/>
          <p:cNvGrpSpPr>
            <a:grpSpLocks/>
          </p:cNvGrpSpPr>
          <p:nvPr/>
        </p:nvGrpSpPr>
        <p:grpSpPr bwMode="auto">
          <a:xfrm>
            <a:off x="1839914" y="2628900"/>
            <a:ext cx="3294064" cy="1032051"/>
            <a:chOff x="529" y="3065"/>
            <a:chExt cx="2075" cy="675"/>
          </a:xfrm>
        </p:grpSpPr>
        <p:sp>
          <p:nvSpPr>
            <p:cNvPr id="3341373" name="Text Box 149"/>
            <p:cNvSpPr txBox="1">
              <a:spLocks noChangeAspect="1" noChangeArrowheads="1"/>
            </p:cNvSpPr>
            <p:nvPr/>
          </p:nvSpPr>
          <p:spPr bwMode="auto">
            <a:xfrm>
              <a:off x="568" y="3065"/>
              <a:ext cx="361" cy="199"/>
            </a:xfrm>
            <a:prstGeom prst="rect">
              <a:avLst/>
            </a:prstGeom>
            <a:noFill/>
            <a:ln w="9525">
              <a:noFill/>
              <a:miter lim="800000"/>
              <a:headEnd/>
              <a:tailEnd/>
            </a:ln>
          </p:spPr>
          <p:txBody>
            <a:bodyPr>
              <a:spAutoFit/>
            </a:bodyPr>
            <a:lstStyle/>
            <a:p>
              <a:pPr algn="r" eaLnBrk="0" hangingPunct="0">
                <a:spcBef>
                  <a:spcPct val="50000"/>
                </a:spcBef>
              </a:pPr>
              <a:r>
                <a:rPr lang="en-US" sz="1400" i="1">
                  <a:solidFill>
                    <a:schemeClr val="tx1"/>
                  </a:solidFill>
                </a:rPr>
                <a:t>I</a:t>
              </a:r>
              <a:r>
                <a:rPr lang="en-US" sz="1400" i="1" baseline="-25000">
                  <a:solidFill>
                    <a:schemeClr val="tx1"/>
                  </a:solidFill>
                </a:rPr>
                <a:t>M</a:t>
              </a:r>
              <a:endParaRPr lang="en-GB" sz="1400" i="1" baseline="-25000">
                <a:solidFill>
                  <a:schemeClr val="tx1"/>
                </a:solidFill>
              </a:endParaRPr>
            </a:p>
          </p:txBody>
        </p:sp>
        <p:sp>
          <p:nvSpPr>
            <p:cNvPr id="3341374" name="Line 150"/>
            <p:cNvSpPr>
              <a:spLocks noChangeAspect="1" noChangeShapeType="1"/>
            </p:cNvSpPr>
            <p:nvPr/>
          </p:nvSpPr>
          <p:spPr bwMode="auto">
            <a:xfrm>
              <a:off x="927" y="3177"/>
              <a:ext cx="1677" cy="0"/>
            </a:xfrm>
            <a:prstGeom prst="line">
              <a:avLst/>
            </a:prstGeom>
            <a:noFill/>
            <a:ln w="9525">
              <a:solidFill>
                <a:schemeClr val="tx1"/>
              </a:solidFill>
              <a:prstDash val="sysDot"/>
              <a:round/>
              <a:headEnd/>
              <a:tailEnd/>
            </a:ln>
          </p:spPr>
          <p:txBody>
            <a:bodyPr/>
            <a:lstStyle/>
            <a:p>
              <a:endParaRPr lang="hu-HU"/>
            </a:p>
          </p:txBody>
        </p:sp>
        <p:sp>
          <p:nvSpPr>
            <p:cNvPr id="3341375" name="Oval 151"/>
            <p:cNvSpPr>
              <a:spLocks noChangeAspect="1" noChangeArrowheads="1"/>
            </p:cNvSpPr>
            <p:nvPr/>
          </p:nvSpPr>
          <p:spPr bwMode="auto">
            <a:xfrm>
              <a:off x="1675" y="3153"/>
              <a:ext cx="37" cy="40"/>
            </a:xfrm>
            <a:prstGeom prst="ellipse">
              <a:avLst/>
            </a:prstGeom>
            <a:solidFill>
              <a:schemeClr val="tx1"/>
            </a:solidFill>
            <a:ln w="9525">
              <a:solidFill>
                <a:schemeClr val="tx1"/>
              </a:solidFill>
              <a:round/>
              <a:headEnd/>
              <a:tailEnd/>
            </a:ln>
          </p:spPr>
          <p:txBody>
            <a:bodyPr wrap="none" anchor="ctr"/>
            <a:lstStyle/>
            <a:p>
              <a:pPr algn="ctr" eaLnBrk="0" hangingPunct="0">
                <a:spcBef>
                  <a:spcPct val="50000"/>
                </a:spcBef>
              </a:pPr>
              <a:endParaRPr lang="en-US"/>
            </a:p>
          </p:txBody>
        </p:sp>
        <p:sp>
          <p:nvSpPr>
            <p:cNvPr id="3341376" name="Line 152"/>
            <p:cNvSpPr>
              <a:spLocks noChangeAspect="1" noChangeShapeType="1"/>
            </p:cNvSpPr>
            <p:nvPr/>
          </p:nvSpPr>
          <p:spPr bwMode="auto">
            <a:xfrm flipV="1">
              <a:off x="1517" y="3205"/>
              <a:ext cx="166" cy="242"/>
            </a:xfrm>
            <a:prstGeom prst="line">
              <a:avLst/>
            </a:prstGeom>
            <a:noFill/>
            <a:ln w="9525">
              <a:solidFill>
                <a:srgbClr val="4F2780"/>
              </a:solidFill>
              <a:round/>
              <a:headEnd/>
              <a:tailEnd type="triangle" w="med" len="med"/>
            </a:ln>
          </p:spPr>
          <p:txBody>
            <a:bodyPr/>
            <a:lstStyle/>
            <a:p>
              <a:endParaRPr lang="hu-HU"/>
            </a:p>
          </p:txBody>
        </p:sp>
        <p:sp>
          <p:nvSpPr>
            <p:cNvPr id="3341377" name="Text Box 153"/>
            <p:cNvSpPr txBox="1">
              <a:spLocks noChangeAspect="1" noChangeArrowheads="1"/>
            </p:cNvSpPr>
            <p:nvPr/>
          </p:nvSpPr>
          <p:spPr bwMode="auto">
            <a:xfrm>
              <a:off x="529" y="3438"/>
              <a:ext cx="996" cy="302"/>
            </a:xfrm>
            <a:prstGeom prst="rect">
              <a:avLst/>
            </a:prstGeom>
            <a:solidFill>
              <a:srgbClr val="DDDDDD"/>
            </a:solidFill>
            <a:ln w="9525">
              <a:solidFill>
                <a:srgbClr val="4F2780"/>
              </a:solidFill>
              <a:miter lim="800000"/>
              <a:headEnd/>
              <a:tailEnd/>
            </a:ln>
          </p:spPr>
          <p:txBody>
            <a:bodyPr wrap="square">
              <a:spAutoFit/>
            </a:bodyPr>
            <a:lstStyle/>
            <a:p>
              <a:pPr algn="ctr" eaLnBrk="0" hangingPunct="0">
                <a:spcBef>
                  <a:spcPct val="50000"/>
                </a:spcBef>
              </a:pPr>
              <a:r>
                <a:rPr lang="en-US" sz="1200" dirty="0" err="1" smtClean="0">
                  <a:solidFill>
                    <a:schemeClr val="tx1"/>
                  </a:solidFill>
                </a:rPr>
                <a:t>Heisse</a:t>
              </a:r>
              <a:r>
                <a:rPr lang="hu-HU" sz="1200" dirty="0" smtClean="0">
                  <a:solidFill>
                    <a:schemeClr val="tx1"/>
                  </a:solidFill>
                </a:rPr>
                <a:t>s</a:t>
              </a:r>
              <a:r>
                <a:rPr lang="en-US" sz="1200" dirty="0" smtClean="0">
                  <a:solidFill>
                    <a:schemeClr val="tx1"/>
                  </a:solidFill>
                </a:rPr>
                <a:t> </a:t>
              </a:r>
              <a:r>
                <a:rPr lang="en-US" sz="1200" dirty="0" err="1" smtClean="0">
                  <a:solidFill>
                    <a:schemeClr val="tx1"/>
                  </a:solidFill>
                </a:rPr>
                <a:t>Bauelement</a:t>
              </a:r>
              <a:r>
                <a:rPr lang="en-US" sz="1200" dirty="0" smtClean="0">
                  <a:solidFill>
                    <a:schemeClr val="tx1"/>
                  </a:solidFill>
                </a:rPr>
                <a:t> @ </a:t>
              </a:r>
              <a:r>
                <a:rPr lang="en-US" sz="1200" dirty="0" err="1" smtClean="0">
                  <a:solidFill>
                    <a:schemeClr val="tx1"/>
                  </a:solidFill>
                </a:rPr>
                <a:t>Messstrom</a:t>
              </a:r>
              <a:endParaRPr lang="en-GB" sz="1200" dirty="0">
                <a:solidFill>
                  <a:schemeClr val="tx1"/>
                </a:solidFill>
              </a:endParaRPr>
            </a:p>
          </p:txBody>
        </p:sp>
      </p:grpSp>
      <p:sp>
        <p:nvSpPr>
          <p:cNvPr id="2843831" name="Text Box 183"/>
          <p:cNvSpPr txBox="1">
            <a:spLocks noChangeArrowheads="1"/>
          </p:cNvSpPr>
          <p:nvPr/>
        </p:nvSpPr>
        <p:spPr bwMode="auto">
          <a:xfrm>
            <a:off x="6078538" y="3265488"/>
            <a:ext cx="2562225" cy="312737"/>
          </a:xfrm>
          <a:prstGeom prst="rect">
            <a:avLst/>
          </a:prstGeom>
          <a:noFill/>
          <a:ln w="25400" algn="ctr">
            <a:noFill/>
            <a:miter lim="800000"/>
            <a:headEnd/>
            <a:tailEnd/>
          </a:ln>
        </p:spPr>
        <p:txBody>
          <a:bodyPr>
            <a:spAutoFit/>
          </a:bodyPr>
          <a:lstStyle/>
          <a:p>
            <a:pPr eaLnBrk="0" hangingPunct="0">
              <a:lnSpc>
                <a:spcPct val="90000"/>
              </a:lnSpc>
              <a:spcBef>
                <a:spcPct val="50000"/>
              </a:spcBef>
            </a:pPr>
            <a:r>
              <a:rPr lang="el-GR" sz="1600">
                <a:solidFill>
                  <a:srgbClr val="371178"/>
                </a:solidFill>
                <a:sym typeface="Symbol" pitchFamily="18" charset="2"/>
              </a:rPr>
              <a:t></a:t>
            </a:r>
            <a:r>
              <a:rPr lang="en-US" sz="1600" i="1">
                <a:solidFill>
                  <a:srgbClr val="371178"/>
                </a:solidFill>
              </a:rPr>
              <a:t>P</a:t>
            </a:r>
            <a:r>
              <a:rPr lang="en-US" sz="1600" i="1" baseline="-25000">
                <a:solidFill>
                  <a:srgbClr val="371178"/>
                </a:solidFill>
              </a:rPr>
              <a:t>el</a:t>
            </a:r>
            <a:r>
              <a:rPr lang="en-US" sz="1600">
                <a:solidFill>
                  <a:srgbClr val="371178"/>
                </a:solidFill>
              </a:rPr>
              <a:t> = </a:t>
            </a:r>
            <a:r>
              <a:rPr lang="en-US" sz="1600" i="1">
                <a:solidFill>
                  <a:srgbClr val="371178"/>
                </a:solidFill>
              </a:rPr>
              <a:t>I</a:t>
            </a:r>
            <a:r>
              <a:rPr lang="en-US" sz="1600" i="1" baseline="-25000">
                <a:solidFill>
                  <a:srgbClr val="371178"/>
                </a:solidFill>
              </a:rPr>
              <a:t>H </a:t>
            </a:r>
            <a:r>
              <a:rPr lang="en-US" sz="1600">
                <a:solidFill>
                  <a:srgbClr val="371178"/>
                </a:solidFill>
              </a:rPr>
              <a:t>·</a:t>
            </a:r>
            <a:r>
              <a:rPr lang="en-US" sz="1600" i="1">
                <a:solidFill>
                  <a:srgbClr val="371178"/>
                </a:solidFill>
              </a:rPr>
              <a:t>V</a:t>
            </a:r>
            <a:r>
              <a:rPr lang="en-US" sz="1600" i="1" baseline="-25000">
                <a:solidFill>
                  <a:srgbClr val="371178"/>
                </a:solidFill>
              </a:rPr>
              <a:t>F0-</a:t>
            </a:r>
            <a:r>
              <a:rPr lang="en-US" sz="1600">
                <a:solidFill>
                  <a:srgbClr val="D5262B"/>
                </a:solidFill>
              </a:rPr>
              <a:t> </a:t>
            </a:r>
            <a:r>
              <a:rPr lang="en-US" sz="1600">
                <a:solidFill>
                  <a:schemeClr val="folHlink"/>
                </a:solidFill>
              </a:rPr>
              <a:t>+ </a:t>
            </a:r>
            <a:r>
              <a:rPr lang="en-US" sz="1600" i="1">
                <a:solidFill>
                  <a:schemeClr val="folHlink"/>
                </a:solidFill>
              </a:rPr>
              <a:t>I</a:t>
            </a:r>
            <a:r>
              <a:rPr lang="en-US" sz="1600" i="1" baseline="-25000">
                <a:solidFill>
                  <a:schemeClr val="folHlink"/>
                </a:solidFill>
              </a:rPr>
              <a:t>M</a:t>
            </a:r>
            <a:r>
              <a:rPr lang="en-US" sz="1600">
                <a:solidFill>
                  <a:schemeClr val="folHlink"/>
                </a:solidFill>
              </a:rPr>
              <a:t>·</a:t>
            </a:r>
            <a:r>
              <a:rPr lang="el-GR" sz="1600">
                <a:solidFill>
                  <a:schemeClr val="folHlink"/>
                </a:solidFill>
                <a:sym typeface="Symbol" pitchFamily="18" charset="2"/>
              </a:rPr>
              <a:t></a:t>
            </a:r>
            <a:r>
              <a:rPr lang="en-US" sz="1600" i="1">
                <a:solidFill>
                  <a:schemeClr val="folHlink"/>
                </a:solidFill>
              </a:rPr>
              <a:t>V</a:t>
            </a:r>
            <a:r>
              <a:rPr lang="en-US" sz="1600" i="1" baseline="-25000">
                <a:solidFill>
                  <a:schemeClr val="folHlink"/>
                </a:solidFill>
              </a:rPr>
              <a:t>F </a:t>
            </a:r>
            <a:r>
              <a:rPr lang="en-US" sz="1600">
                <a:solidFill>
                  <a:schemeClr val="folHlink"/>
                </a:solidFill>
              </a:rPr>
              <a:t>(</a:t>
            </a:r>
            <a:r>
              <a:rPr lang="en-US" sz="1600" i="1">
                <a:solidFill>
                  <a:schemeClr val="folHlink"/>
                </a:solidFill>
              </a:rPr>
              <a:t>t</a:t>
            </a:r>
            <a:r>
              <a:rPr lang="en-US" sz="1600">
                <a:solidFill>
                  <a:schemeClr val="folHlink"/>
                </a:solidFill>
              </a:rPr>
              <a:t>)</a:t>
            </a:r>
            <a:r>
              <a:rPr lang="en-US" sz="1600">
                <a:solidFill>
                  <a:srgbClr val="4D2885"/>
                </a:solidFill>
              </a:rPr>
              <a:t> </a:t>
            </a:r>
          </a:p>
        </p:txBody>
      </p:sp>
      <p:sp>
        <p:nvSpPr>
          <p:cNvPr id="3341356" name="Oval 64"/>
          <p:cNvSpPr>
            <a:spLocks noChangeAspect="1" noChangeArrowheads="1"/>
          </p:cNvSpPr>
          <p:nvPr/>
        </p:nvSpPr>
        <p:spPr bwMode="auto">
          <a:xfrm>
            <a:off x="2514600" y="4270375"/>
            <a:ext cx="53975" cy="53975"/>
          </a:xfrm>
          <a:prstGeom prst="ellipse">
            <a:avLst/>
          </a:prstGeom>
          <a:solidFill>
            <a:schemeClr val="bg1"/>
          </a:solidFill>
          <a:ln w="19050" algn="ctr">
            <a:solidFill>
              <a:srgbClr val="371178"/>
            </a:solidFill>
            <a:round/>
            <a:headEnd/>
            <a:tailEnd/>
          </a:ln>
        </p:spPr>
        <p:txBody>
          <a:bodyPr wrap="none" anchor="ctr"/>
          <a:lstStyle/>
          <a:p>
            <a:pPr algn="ctr" eaLnBrk="0" hangingPunct="0">
              <a:spcBef>
                <a:spcPct val="50000"/>
              </a:spcBef>
            </a:pPr>
            <a:endParaRPr lang="en-US"/>
          </a:p>
        </p:txBody>
      </p:sp>
      <p:grpSp>
        <p:nvGrpSpPr>
          <p:cNvPr id="21" name="Group 203"/>
          <p:cNvGrpSpPr>
            <a:grpSpLocks/>
          </p:cNvGrpSpPr>
          <p:nvPr/>
        </p:nvGrpSpPr>
        <p:grpSpPr bwMode="auto">
          <a:xfrm>
            <a:off x="1714500" y="5534025"/>
            <a:ext cx="7343775" cy="917575"/>
            <a:chOff x="1080" y="3486"/>
            <a:chExt cx="4626" cy="578"/>
          </a:xfrm>
        </p:grpSpPr>
        <p:grpSp>
          <p:nvGrpSpPr>
            <p:cNvPr id="22" name="Group 202"/>
            <p:cNvGrpSpPr>
              <a:grpSpLocks/>
            </p:cNvGrpSpPr>
            <p:nvPr/>
          </p:nvGrpSpPr>
          <p:grpSpPr bwMode="auto">
            <a:xfrm>
              <a:off x="1080" y="3863"/>
              <a:ext cx="2979" cy="201"/>
              <a:chOff x="1080" y="3863"/>
              <a:chExt cx="2979" cy="201"/>
            </a:xfrm>
          </p:grpSpPr>
          <p:sp>
            <p:nvSpPr>
              <p:cNvPr id="3341371" name="Text Box 89"/>
              <p:cNvSpPr txBox="1">
                <a:spLocks noChangeArrowheads="1"/>
              </p:cNvSpPr>
              <p:nvPr/>
            </p:nvSpPr>
            <p:spPr bwMode="auto">
              <a:xfrm>
                <a:off x="1080" y="3870"/>
                <a:ext cx="1010" cy="194"/>
              </a:xfrm>
              <a:prstGeom prst="rect">
                <a:avLst/>
              </a:prstGeom>
              <a:noFill/>
              <a:ln w="9525" algn="ctr">
                <a:noFill/>
                <a:miter lim="800000"/>
                <a:headEnd/>
                <a:tailEnd/>
              </a:ln>
            </p:spPr>
            <p:txBody>
              <a:bodyPr wrap="square">
                <a:spAutoFit/>
              </a:bodyPr>
              <a:lstStyle/>
              <a:p>
                <a:pPr eaLnBrk="0" hangingPunct="0">
                  <a:spcBef>
                    <a:spcPct val="50000"/>
                  </a:spcBef>
                </a:pPr>
                <a:r>
                  <a:rPr lang="hu-HU" sz="1400" i="1" dirty="0" smtClean="0">
                    <a:solidFill>
                      <a:srgbClr val="371178"/>
                    </a:solidFill>
                  </a:rPr>
                  <a:t>Antrieb</a:t>
                </a:r>
                <a:r>
                  <a:rPr lang="en-US" sz="1400" i="1" dirty="0" smtClean="0">
                    <a:solidFill>
                      <a:srgbClr val="371178"/>
                    </a:solidFill>
                  </a:rPr>
                  <a:t> </a:t>
                </a:r>
                <a:r>
                  <a:rPr lang="en-US" sz="1400" dirty="0" smtClean="0">
                    <a:solidFill>
                      <a:schemeClr val="bg2"/>
                    </a:solidFill>
                  </a:rPr>
                  <a:t>(</a:t>
                </a:r>
                <a:r>
                  <a:rPr lang="hu-HU" sz="1400" dirty="0" smtClean="0">
                    <a:solidFill>
                      <a:schemeClr val="bg2"/>
                    </a:solidFill>
                  </a:rPr>
                  <a:t>Strom</a:t>
                </a:r>
                <a:r>
                  <a:rPr lang="en-US" sz="1400" dirty="0" smtClean="0">
                    <a:solidFill>
                      <a:schemeClr val="bg2"/>
                    </a:solidFill>
                  </a:rPr>
                  <a:t>)</a:t>
                </a:r>
                <a:endParaRPr lang="hu-HU" sz="1400" dirty="0">
                  <a:solidFill>
                    <a:schemeClr val="bg2"/>
                  </a:solidFill>
                </a:endParaRPr>
              </a:p>
            </p:txBody>
          </p:sp>
          <p:sp>
            <p:nvSpPr>
              <p:cNvPr id="3341372" name="Text Box 90"/>
              <p:cNvSpPr txBox="1">
                <a:spLocks noChangeArrowheads="1"/>
              </p:cNvSpPr>
              <p:nvPr/>
            </p:nvSpPr>
            <p:spPr bwMode="auto">
              <a:xfrm>
                <a:off x="2853" y="3863"/>
                <a:ext cx="1206" cy="194"/>
              </a:xfrm>
              <a:prstGeom prst="rect">
                <a:avLst/>
              </a:prstGeom>
              <a:noFill/>
              <a:ln w="9525" algn="ctr">
                <a:noFill/>
                <a:miter lim="800000"/>
                <a:headEnd/>
                <a:tailEnd/>
              </a:ln>
            </p:spPr>
            <p:txBody>
              <a:bodyPr wrap="square">
                <a:spAutoFit/>
              </a:bodyPr>
              <a:lstStyle/>
              <a:p>
                <a:pPr eaLnBrk="0" hangingPunct="0">
                  <a:spcBef>
                    <a:spcPct val="50000"/>
                  </a:spcBef>
                </a:pPr>
                <a:r>
                  <a:rPr lang="hu-HU" sz="1400" i="1" dirty="0" smtClean="0">
                    <a:solidFill>
                      <a:srgbClr val="371178"/>
                    </a:solidFill>
                  </a:rPr>
                  <a:t>Messung</a:t>
                </a:r>
                <a:r>
                  <a:rPr lang="en-US" sz="1400" i="1" dirty="0" smtClean="0">
                    <a:solidFill>
                      <a:srgbClr val="371178"/>
                    </a:solidFill>
                  </a:rPr>
                  <a:t> </a:t>
                </a:r>
                <a:r>
                  <a:rPr lang="en-US" sz="1400" dirty="0" smtClean="0">
                    <a:solidFill>
                      <a:schemeClr val="bg2"/>
                    </a:solidFill>
                  </a:rPr>
                  <a:t>(</a:t>
                </a:r>
                <a:r>
                  <a:rPr lang="hu-HU" sz="1400" dirty="0" smtClean="0">
                    <a:solidFill>
                      <a:schemeClr val="bg2"/>
                    </a:solidFill>
                  </a:rPr>
                  <a:t>Spannung</a:t>
                </a:r>
                <a:r>
                  <a:rPr lang="en-US" sz="1400" dirty="0" smtClean="0">
                    <a:solidFill>
                      <a:schemeClr val="bg2"/>
                    </a:solidFill>
                  </a:rPr>
                  <a:t>)</a:t>
                </a:r>
                <a:endParaRPr lang="hu-HU" sz="1400" dirty="0">
                  <a:solidFill>
                    <a:schemeClr val="bg2"/>
                  </a:solidFill>
                </a:endParaRPr>
              </a:p>
            </p:txBody>
          </p:sp>
        </p:grpSp>
        <p:sp>
          <p:nvSpPr>
            <p:cNvPr id="3341370" name="Text Box 186"/>
            <p:cNvSpPr txBox="1">
              <a:spLocks noChangeArrowheads="1"/>
            </p:cNvSpPr>
            <p:nvPr/>
          </p:nvSpPr>
          <p:spPr bwMode="auto">
            <a:xfrm>
              <a:off x="4026" y="3486"/>
              <a:ext cx="1680" cy="213"/>
            </a:xfrm>
            <a:prstGeom prst="rect">
              <a:avLst/>
            </a:prstGeom>
            <a:solidFill>
              <a:srgbClr val="C0C0C0"/>
            </a:solidFill>
            <a:ln w="28575" algn="ctr">
              <a:solidFill>
                <a:srgbClr val="910026"/>
              </a:solidFill>
              <a:miter lim="800000"/>
              <a:headEnd/>
              <a:tailEnd/>
            </a:ln>
          </p:spPr>
          <p:txBody>
            <a:bodyPr>
              <a:spAutoFit/>
            </a:bodyPr>
            <a:lstStyle/>
            <a:p>
              <a:pPr algn="ctr" eaLnBrk="0" hangingPunct="0">
                <a:spcBef>
                  <a:spcPct val="50000"/>
                </a:spcBef>
              </a:pPr>
              <a:r>
                <a:rPr lang="en-US" sz="1600" b="1" dirty="0">
                  <a:solidFill>
                    <a:srgbClr val="D5262B"/>
                  </a:solidFill>
                </a:rPr>
                <a:t>4 wire (Kelvin) </a:t>
              </a:r>
              <a:r>
                <a:rPr lang="en-US" sz="1600" b="1" dirty="0" smtClean="0">
                  <a:solidFill>
                    <a:srgbClr val="D5262B"/>
                  </a:solidFill>
                </a:rPr>
                <a:t>setup</a:t>
              </a:r>
              <a:endParaRPr lang="hu-HU" sz="1600" dirty="0">
                <a:solidFill>
                  <a:schemeClr val="tx1"/>
                </a:solidFill>
              </a:endParaRPr>
            </a:p>
          </p:txBody>
        </p:sp>
      </p:grpSp>
      <p:grpSp>
        <p:nvGrpSpPr>
          <p:cNvPr id="23" name="Group 201"/>
          <p:cNvGrpSpPr>
            <a:grpSpLocks/>
          </p:cNvGrpSpPr>
          <p:nvPr/>
        </p:nvGrpSpPr>
        <p:grpSpPr bwMode="auto">
          <a:xfrm>
            <a:off x="746125" y="4651375"/>
            <a:ext cx="733425" cy="504825"/>
            <a:chOff x="239" y="1670"/>
            <a:chExt cx="462" cy="318"/>
          </a:xfrm>
        </p:grpSpPr>
        <p:sp>
          <p:nvSpPr>
            <p:cNvPr id="3341367" name="Line 192"/>
            <p:cNvSpPr>
              <a:spLocks noChangeShapeType="1"/>
            </p:cNvSpPr>
            <p:nvPr/>
          </p:nvSpPr>
          <p:spPr bwMode="auto">
            <a:xfrm flipV="1">
              <a:off x="701" y="1670"/>
              <a:ext cx="0" cy="318"/>
            </a:xfrm>
            <a:prstGeom prst="line">
              <a:avLst/>
            </a:prstGeom>
            <a:noFill/>
            <a:ln w="12700">
              <a:solidFill>
                <a:srgbClr val="C0C0C0"/>
              </a:solidFill>
              <a:round/>
              <a:headEnd/>
              <a:tailEnd type="stealth" w="med" len="lg"/>
            </a:ln>
          </p:spPr>
          <p:txBody>
            <a:bodyPr>
              <a:spAutoFit/>
            </a:bodyPr>
            <a:lstStyle/>
            <a:p>
              <a:endParaRPr lang="hu-HU"/>
            </a:p>
          </p:txBody>
        </p:sp>
        <p:sp>
          <p:nvSpPr>
            <p:cNvPr id="3341368" name="Text Box 193"/>
            <p:cNvSpPr txBox="1">
              <a:spLocks noChangeArrowheads="1"/>
            </p:cNvSpPr>
            <p:nvPr/>
          </p:nvSpPr>
          <p:spPr bwMode="auto">
            <a:xfrm>
              <a:off x="239" y="1712"/>
              <a:ext cx="429" cy="197"/>
            </a:xfrm>
            <a:prstGeom prst="rect">
              <a:avLst/>
            </a:prstGeom>
            <a:noFill/>
            <a:ln w="25400" algn="ctr">
              <a:noFill/>
              <a:miter lim="800000"/>
              <a:headEnd/>
              <a:tailEnd/>
            </a:ln>
          </p:spPr>
          <p:txBody>
            <a:bodyPr>
              <a:spAutoFit/>
            </a:bodyPr>
            <a:lstStyle/>
            <a:p>
              <a:pPr algn="r" eaLnBrk="0" hangingPunct="0">
                <a:lnSpc>
                  <a:spcPct val="90000"/>
                </a:lnSpc>
                <a:spcBef>
                  <a:spcPct val="50000"/>
                </a:spcBef>
              </a:pPr>
              <a:r>
                <a:rPr lang="en-US" sz="1600" i="1">
                  <a:solidFill>
                    <a:schemeClr val="folHlink"/>
                  </a:solidFill>
                </a:rPr>
                <a:t>I</a:t>
              </a:r>
              <a:r>
                <a:rPr lang="en-US" sz="1600" i="1" baseline="-25000">
                  <a:solidFill>
                    <a:schemeClr val="folHlink"/>
                  </a:solidFill>
                </a:rPr>
                <a:t>H</a:t>
              </a:r>
            </a:p>
          </p:txBody>
        </p:sp>
      </p:grpSp>
      <p:grpSp>
        <p:nvGrpSpPr>
          <p:cNvPr id="24" name="Group 205"/>
          <p:cNvGrpSpPr>
            <a:grpSpLocks/>
          </p:cNvGrpSpPr>
          <p:nvPr/>
        </p:nvGrpSpPr>
        <p:grpSpPr bwMode="auto">
          <a:xfrm>
            <a:off x="1476375" y="1843088"/>
            <a:ext cx="3654425" cy="304800"/>
            <a:chOff x="930" y="1160"/>
            <a:chExt cx="2302" cy="192"/>
          </a:xfrm>
        </p:grpSpPr>
        <p:sp>
          <p:nvSpPr>
            <p:cNvPr id="3341365" name="Line 206"/>
            <p:cNvSpPr>
              <a:spLocks noChangeAspect="1" noChangeShapeType="1"/>
            </p:cNvSpPr>
            <p:nvPr/>
          </p:nvSpPr>
          <p:spPr bwMode="auto">
            <a:xfrm>
              <a:off x="1555" y="1244"/>
              <a:ext cx="1677" cy="0"/>
            </a:xfrm>
            <a:prstGeom prst="line">
              <a:avLst/>
            </a:prstGeom>
            <a:noFill/>
            <a:ln w="9525">
              <a:solidFill>
                <a:srgbClr val="C0C0C0"/>
              </a:solidFill>
              <a:prstDash val="sysDot"/>
              <a:round/>
              <a:headEnd/>
              <a:tailEnd/>
            </a:ln>
          </p:spPr>
          <p:txBody>
            <a:bodyPr/>
            <a:lstStyle/>
            <a:p>
              <a:endParaRPr lang="hu-HU"/>
            </a:p>
          </p:txBody>
        </p:sp>
        <p:sp>
          <p:nvSpPr>
            <p:cNvPr id="3341366" name="Text Box 207"/>
            <p:cNvSpPr txBox="1">
              <a:spLocks noChangeAspect="1" noChangeArrowheads="1"/>
            </p:cNvSpPr>
            <p:nvPr/>
          </p:nvSpPr>
          <p:spPr bwMode="auto">
            <a:xfrm>
              <a:off x="930" y="1160"/>
              <a:ext cx="603" cy="192"/>
            </a:xfrm>
            <a:prstGeom prst="rect">
              <a:avLst/>
            </a:prstGeom>
            <a:noFill/>
            <a:ln w="9525">
              <a:noFill/>
              <a:miter lim="800000"/>
              <a:headEnd/>
              <a:tailEnd/>
            </a:ln>
          </p:spPr>
          <p:txBody>
            <a:bodyPr>
              <a:spAutoFit/>
            </a:bodyPr>
            <a:lstStyle/>
            <a:p>
              <a:pPr algn="r" eaLnBrk="0" hangingPunct="0">
                <a:spcBef>
                  <a:spcPct val="50000"/>
                </a:spcBef>
              </a:pPr>
              <a:r>
                <a:rPr lang="en-US" sz="1400" i="1">
                  <a:solidFill>
                    <a:schemeClr val="folHlink"/>
                  </a:solidFill>
                </a:rPr>
                <a:t>I</a:t>
              </a:r>
              <a:r>
                <a:rPr lang="en-US" sz="1400" i="1" baseline="-25000">
                  <a:solidFill>
                    <a:schemeClr val="folHlink"/>
                  </a:solidFill>
                </a:rPr>
                <a:t>H</a:t>
              </a:r>
              <a:r>
                <a:rPr lang="en-US" sz="1400" i="1">
                  <a:solidFill>
                    <a:schemeClr val="folHlink"/>
                  </a:solidFill>
                </a:rPr>
                <a:t>+I</a:t>
              </a:r>
              <a:r>
                <a:rPr lang="en-US" sz="1400" i="1" baseline="-25000">
                  <a:solidFill>
                    <a:schemeClr val="folHlink"/>
                  </a:solidFill>
                </a:rPr>
                <a:t>M</a:t>
              </a:r>
              <a:endParaRPr lang="en-GB" sz="1400" i="1" baseline="-25000">
                <a:solidFill>
                  <a:schemeClr val="folHlink"/>
                </a:solidFill>
              </a:endParaRPr>
            </a:p>
          </p:txBody>
        </p:sp>
      </p:grpSp>
      <p:grpSp>
        <p:nvGrpSpPr>
          <p:cNvPr id="25" name="Group 217"/>
          <p:cNvGrpSpPr>
            <a:grpSpLocks/>
          </p:cNvGrpSpPr>
          <p:nvPr/>
        </p:nvGrpSpPr>
        <p:grpSpPr bwMode="auto">
          <a:xfrm>
            <a:off x="5191125" y="2209800"/>
            <a:ext cx="1000125" cy="447675"/>
            <a:chOff x="3270" y="1392"/>
            <a:chExt cx="630" cy="282"/>
          </a:xfrm>
        </p:grpSpPr>
        <p:sp>
          <p:nvSpPr>
            <p:cNvPr id="2843863" name="AutoShape 215"/>
            <p:cNvSpPr>
              <a:spLocks noChangeArrowheads="1"/>
            </p:cNvSpPr>
            <p:nvPr/>
          </p:nvSpPr>
          <p:spPr bwMode="auto">
            <a:xfrm>
              <a:off x="3336" y="1392"/>
              <a:ext cx="564" cy="282"/>
            </a:xfrm>
            <a:prstGeom prst="rightArrow">
              <a:avLst>
                <a:gd name="adj1" fmla="val 50000"/>
                <a:gd name="adj2" fmla="val 50000"/>
              </a:avLst>
            </a:prstGeom>
            <a:solidFill>
              <a:srgbClr val="D5262B"/>
            </a:solidFill>
            <a:ln w="19050" algn="ctr">
              <a:noFill/>
              <a:miter lim="800000"/>
              <a:headEnd/>
              <a:tailEnd/>
            </a:ln>
            <a:effectLst>
              <a:outerShdw blurRad="25400" dist="25400" dir="2700000" algn="tl" rotWithShape="0">
                <a:prstClr val="black">
                  <a:alpha val="40000"/>
                </a:prstClr>
              </a:outerShdw>
            </a:effectLst>
            <a:scene3d>
              <a:camera prst="orthographicFront"/>
              <a:lightRig rig="threePt" dir="t"/>
            </a:scene3d>
            <a:sp3d>
              <a:bevelT w="44450" h="44450"/>
            </a:sp3d>
          </p:spPr>
          <p:txBody>
            <a:bodyPr wrap="none" anchor="ctr"/>
            <a:lstStyle/>
            <a:p>
              <a:pPr algn="ctr" eaLnBrk="0" hangingPunct="0">
                <a:spcBef>
                  <a:spcPct val="50000"/>
                </a:spcBef>
                <a:defRPr/>
              </a:pPr>
              <a:endParaRPr lang="en-US">
                <a:latin typeface="Arial" pitchFamily="34" charset="0"/>
                <a:cs typeface="+mn-cs"/>
              </a:endParaRPr>
            </a:p>
          </p:txBody>
        </p:sp>
        <p:sp>
          <p:nvSpPr>
            <p:cNvPr id="3341364" name="Text Box 216"/>
            <p:cNvSpPr txBox="1">
              <a:spLocks noChangeArrowheads="1"/>
            </p:cNvSpPr>
            <p:nvPr/>
          </p:nvSpPr>
          <p:spPr bwMode="auto">
            <a:xfrm>
              <a:off x="3270" y="1446"/>
              <a:ext cx="618" cy="154"/>
            </a:xfrm>
            <a:prstGeom prst="rect">
              <a:avLst/>
            </a:prstGeom>
            <a:noFill/>
            <a:ln w="9525" algn="ctr">
              <a:noFill/>
              <a:miter lim="800000"/>
              <a:headEnd/>
              <a:tailEnd/>
            </a:ln>
          </p:spPr>
          <p:txBody>
            <a:bodyPr>
              <a:spAutoFit/>
            </a:bodyPr>
            <a:lstStyle/>
            <a:p>
              <a:pPr algn="ctr" eaLnBrk="0" hangingPunct="0">
                <a:spcBef>
                  <a:spcPct val="50000"/>
                </a:spcBef>
              </a:pPr>
              <a:r>
                <a:rPr lang="en-US" sz="1000" b="1" dirty="0" err="1">
                  <a:solidFill>
                    <a:schemeClr val="bg1"/>
                  </a:solidFill>
                </a:rPr>
                <a:t>K</a:t>
              </a:r>
              <a:r>
                <a:rPr lang="en-US" sz="1000" b="1" dirty="0" err="1" smtClean="0">
                  <a:solidFill>
                    <a:schemeClr val="bg1"/>
                  </a:solidFill>
                </a:rPr>
                <a:t>alibration</a:t>
              </a:r>
              <a:endParaRPr lang="hu-HU" sz="1000" b="1" dirty="0">
                <a:solidFill>
                  <a:schemeClr val="bg1"/>
                </a:solidFill>
              </a:endParaRPr>
            </a:p>
          </p:txBody>
        </p:sp>
      </p:grpSp>
      <p:sp>
        <p:nvSpPr>
          <p:cNvPr id="124" name="Date Placeholder 123"/>
          <p:cNvSpPr>
            <a:spLocks noGrp="1"/>
          </p:cNvSpPr>
          <p:nvPr>
            <p:ph type="dt" sz="half" idx="12"/>
          </p:nvPr>
        </p:nvSpPr>
        <p:spPr/>
        <p:txBody>
          <a:bodyPr/>
          <a:lstStyle/>
          <a:p>
            <a:pPr>
              <a:defRPr/>
            </a:pPr>
            <a:r>
              <a:rPr lang="en-US" smtClean="0"/>
              <a:t>28 Juni 2012</a:t>
            </a:r>
            <a:endParaRPr lang="en-US"/>
          </a:p>
        </p:txBody>
      </p:sp>
      <p:sp>
        <p:nvSpPr>
          <p:cNvPr id="125" name="Slide Number Placeholder 124"/>
          <p:cNvSpPr>
            <a:spLocks noGrp="1"/>
          </p:cNvSpPr>
          <p:nvPr>
            <p:ph type="sldNum" sz="quarter" idx="10"/>
          </p:nvPr>
        </p:nvSpPr>
        <p:spPr/>
        <p:txBody>
          <a:bodyPr/>
          <a:lstStyle/>
          <a:p>
            <a:pPr>
              <a:defRPr/>
            </a:pPr>
            <a:fld id="{CA06DD79-025C-4555-A46D-61353DBEF34E}" type="slidenum">
              <a:rPr lang="en-GB" smtClean="0"/>
              <a:pPr>
                <a:defRPr/>
              </a:pPr>
              <a:t>16</a:t>
            </a:fld>
            <a:endParaRPr lang="en-GB"/>
          </a:p>
        </p:txBody>
      </p:sp>
      <p:sp>
        <p:nvSpPr>
          <p:cNvPr id="126" name="Footer Placeholder 125"/>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
        <p:nvSpPr>
          <p:cNvPr id="123" name="Rectangle 122"/>
          <p:cNvSpPr/>
          <p:nvPr/>
        </p:nvSpPr>
        <p:spPr>
          <a:xfrm>
            <a:off x="6344666" y="4175242"/>
            <a:ext cx="2036135" cy="400110"/>
          </a:xfrm>
          <a:prstGeom prst="rect">
            <a:avLst/>
          </a:prstGeom>
          <a:solidFill>
            <a:srgbClr val="FFFF99"/>
          </a:solidFill>
          <a:ln w="19050">
            <a:solidFill>
              <a:srgbClr val="FF0000"/>
            </a:solidFill>
          </a:ln>
        </p:spPr>
        <p:txBody>
          <a:bodyPr wrap="none">
            <a:spAutoFit/>
          </a:bodyPr>
          <a:lstStyle/>
          <a:p>
            <a:pPr algn="ctr"/>
            <a:r>
              <a:rPr lang="hu-HU" b="1" dirty="0" smtClean="0">
                <a:solidFill>
                  <a:srgbClr val="FF0000"/>
                </a:solidFill>
                <a:sym typeface="Symbol" pitchFamily="18" charset="2"/>
              </a:rPr>
              <a:t>R</a:t>
            </a:r>
            <a:r>
              <a:rPr lang="hu-HU" b="1" baseline="-25000" dirty="0" smtClean="0">
                <a:solidFill>
                  <a:srgbClr val="FF0000"/>
                </a:solidFill>
                <a:sym typeface="Symbol" pitchFamily="18" charset="2"/>
              </a:rPr>
              <a:t>th</a:t>
            </a:r>
            <a:r>
              <a:rPr lang="hu-HU" b="1" dirty="0" smtClean="0">
                <a:solidFill>
                  <a:srgbClr val="FF0000"/>
                </a:solidFill>
                <a:sym typeface="Symbol" pitchFamily="18" charset="2"/>
              </a:rPr>
              <a:t> </a:t>
            </a:r>
            <a:r>
              <a:rPr lang="en-US" b="1" dirty="0" smtClean="0">
                <a:solidFill>
                  <a:srgbClr val="FF0000"/>
                </a:solidFill>
                <a:sym typeface="Symbol" pitchFamily="18" charset="2"/>
              </a:rPr>
              <a:t>=</a:t>
            </a:r>
            <a:r>
              <a:rPr lang="hu-HU" b="1" dirty="0" smtClean="0">
                <a:solidFill>
                  <a:srgbClr val="FF0000"/>
                </a:solidFill>
                <a:sym typeface="Symbol" pitchFamily="18" charset="2"/>
              </a:rPr>
              <a:t> </a:t>
            </a:r>
            <a:r>
              <a:rPr lang="el-GR" b="1" dirty="0" smtClean="0">
                <a:solidFill>
                  <a:srgbClr val="FF0000"/>
                </a:solidFill>
                <a:sym typeface="Symbol" pitchFamily="18" charset="2"/>
              </a:rPr>
              <a:t></a:t>
            </a:r>
            <a:r>
              <a:rPr lang="en-US" b="1" i="1" dirty="0" smtClean="0">
                <a:solidFill>
                  <a:srgbClr val="FF0000"/>
                </a:solidFill>
              </a:rPr>
              <a:t>T</a:t>
            </a:r>
            <a:r>
              <a:rPr lang="en-US" b="1" i="1" baseline="-25000" dirty="0" smtClean="0">
                <a:solidFill>
                  <a:srgbClr val="FF0000"/>
                </a:solidFill>
              </a:rPr>
              <a:t>J</a:t>
            </a:r>
            <a:r>
              <a:rPr lang="en-US" b="1" dirty="0" smtClean="0">
                <a:solidFill>
                  <a:srgbClr val="FF0000"/>
                </a:solidFill>
              </a:rPr>
              <a:t> /</a:t>
            </a:r>
            <a:r>
              <a:rPr lang="el-GR" b="1" dirty="0" smtClean="0">
                <a:solidFill>
                  <a:srgbClr val="FF0000"/>
                </a:solidFill>
                <a:sym typeface="Symbol" pitchFamily="18" charset="2"/>
              </a:rPr>
              <a:t> </a:t>
            </a:r>
            <a:r>
              <a:rPr lang="en-US" b="1" i="1" dirty="0" smtClean="0">
                <a:solidFill>
                  <a:srgbClr val="FF0000"/>
                </a:solidFill>
              </a:rPr>
              <a:t>P</a:t>
            </a:r>
            <a:r>
              <a:rPr lang="en-US" b="1" i="1" baseline="-25000" dirty="0" smtClean="0">
                <a:solidFill>
                  <a:srgbClr val="FF0000"/>
                </a:solidFill>
              </a:rPr>
              <a:t>H</a:t>
            </a:r>
            <a:r>
              <a:rPr lang="en-US" b="1" dirty="0" smtClean="0">
                <a:solidFill>
                  <a:srgbClr val="FF0000"/>
                </a:solidFill>
              </a:rPr>
              <a:t> </a:t>
            </a:r>
            <a:endParaRPr lang="en-US" b="1" dirty="0">
              <a:solidFill>
                <a:srgbClr val="FF0000"/>
              </a:solidFill>
            </a:endParaRPr>
          </a:p>
        </p:txBody>
      </p:sp>
      <p:sp>
        <p:nvSpPr>
          <p:cNvPr id="127" name="TextBox 126"/>
          <p:cNvSpPr txBox="1"/>
          <p:nvPr/>
        </p:nvSpPr>
        <p:spPr>
          <a:xfrm>
            <a:off x="6879265" y="6487547"/>
            <a:ext cx="1722475" cy="338554"/>
          </a:xfrm>
          <a:prstGeom prst="rect">
            <a:avLst/>
          </a:prstGeom>
          <a:solidFill>
            <a:srgbClr val="FFFF99"/>
          </a:solidFill>
          <a:ln>
            <a:solidFill>
              <a:schemeClr val="bg1">
                <a:lumMod val="75000"/>
              </a:schemeClr>
            </a:solidFill>
          </a:ln>
        </p:spPr>
        <p:txBody>
          <a:bodyPr wrap="square" rtlCol="0">
            <a:spAutoFit/>
          </a:bodyPr>
          <a:lstStyle/>
          <a:p>
            <a:pPr algn="ctr"/>
            <a:r>
              <a:rPr lang="en-US" sz="1600" b="1" i="1" dirty="0" smtClean="0">
                <a:solidFill>
                  <a:srgbClr val="FF0000"/>
                </a:solidFill>
              </a:rPr>
              <a:t>TEST METHOD</a:t>
            </a:r>
            <a:endParaRPr lang="en-US" sz="1600" b="1" i="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4370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4370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22" presetClass="entr" presetSubtype="8"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0"/>
                                        <p:tgtEl>
                                          <p:spTgt spid="7"/>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843767"/>
                                        </p:tgtEl>
                                        <p:attrNameLst>
                                          <p:attrName>style.visibility</p:attrName>
                                        </p:attrNameLst>
                                      </p:cBhvr>
                                      <p:to>
                                        <p:strVal val="visible"/>
                                      </p:to>
                                    </p:set>
                                    <p:animEffect transition="in" filter="wipe(up)">
                                      <p:cBhvr>
                                        <p:cTn id="40" dur="5000"/>
                                        <p:tgtEl>
                                          <p:spTgt spid="2843767"/>
                                        </p:tgtEl>
                                      </p:cBhvr>
                                    </p:animEffec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par>
                          <p:cTn id="43" fill="hold">
                            <p:stCondLst>
                              <p:cond delay="5000"/>
                            </p:stCondLst>
                            <p:childTnLst>
                              <p:par>
                                <p:cTn id="44" presetID="1" presetClass="entr" presetSubtype="0"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84383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3703" grpId="0" animBg="1"/>
      <p:bldP spid="2843705" grpId="0"/>
      <p:bldP spid="2843767" grpId="0" animBg="1"/>
      <p:bldP spid="2843831" grpId="0"/>
      <p:bldP spid="1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2337" name="Rectangle 2"/>
          <p:cNvSpPr>
            <a:spLocks noGrp="1" noChangeArrowheads="1"/>
          </p:cNvSpPr>
          <p:nvPr>
            <p:ph type="title"/>
          </p:nvPr>
        </p:nvSpPr>
        <p:spPr/>
        <p:txBody>
          <a:bodyPr/>
          <a:lstStyle/>
          <a:p>
            <a:pPr eaLnBrk="1" hangingPunct="1"/>
            <a:r>
              <a:rPr lang="hu-HU" dirty="0" smtClean="0"/>
              <a:t>Wellenformen der Messung</a:t>
            </a:r>
          </a:p>
        </p:txBody>
      </p:sp>
      <p:sp>
        <p:nvSpPr>
          <p:cNvPr id="3342338" name="Rectangle 84"/>
          <p:cNvSpPr>
            <a:spLocks noChangeArrowheads="1"/>
          </p:cNvSpPr>
          <p:nvPr/>
        </p:nvSpPr>
        <p:spPr bwMode="auto">
          <a:xfrm>
            <a:off x="-63500" y="2182813"/>
            <a:ext cx="9144000" cy="0"/>
          </a:xfrm>
          <a:prstGeom prst="rect">
            <a:avLst/>
          </a:prstGeom>
          <a:noFill/>
          <a:ln w="9525" algn="ctr">
            <a:noFill/>
            <a:miter lim="800000"/>
            <a:headEnd/>
            <a:tailEnd/>
          </a:ln>
        </p:spPr>
        <p:txBody>
          <a:bodyPr wrap="none" anchor="ctr">
            <a:spAutoFit/>
          </a:bodyPr>
          <a:lstStyle/>
          <a:p>
            <a:pPr algn="ctr" eaLnBrk="0" hangingPunct="0">
              <a:spcBef>
                <a:spcPct val="50000"/>
              </a:spcBef>
            </a:pPr>
            <a:endParaRPr lang="en-US" sz="1800">
              <a:solidFill>
                <a:srgbClr val="333333"/>
              </a:solidFill>
            </a:endParaRPr>
          </a:p>
        </p:txBody>
      </p:sp>
      <p:sp>
        <p:nvSpPr>
          <p:cNvPr id="3342339" name="Rectangle 86"/>
          <p:cNvSpPr>
            <a:spLocks noChangeArrowheads="1"/>
          </p:cNvSpPr>
          <p:nvPr/>
        </p:nvSpPr>
        <p:spPr bwMode="auto">
          <a:xfrm>
            <a:off x="-63500" y="2244725"/>
            <a:ext cx="9144000" cy="0"/>
          </a:xfrm>
          <a:prstGeom prst="rect">
            <a:avLst/>
          </a:prstGeom>
          <a:noFill/>
          <a:ln w="9525" algn="ctr">
            <a:noFill/>
            <a:miter lim="800000"/>
            <a:headEnd/>
            <a:tailEnd/>
          </a:ln>
        </p:spPr>
        <p:txBody>
          <a:bodyPr wrap="none" anchor="ctr">
            <a:spAutoFit/>
          </a:bodyPr>
          <a:lstStyle/>
          <a:p>
            <a:pPr algn="ctr" eaLnBrk="0" hangingPunct="0">
              <a:spcBef>
                <a:spcPct val="50000"/>
              </a:spcBef>
            </a:pPr>
            <a:endParaRPr lang="en-US" sz="1800">
              <a:solidFill>
                <a:srgbClr val="333333"/>
              </a:solidFill>
            </a:endParaRPr>
          </a:p>
        </p:txBody>
      </p:sp>
      <p:grpSp>
        <p:nvGrpSpPr>
          <p:cNvPr id="2" name="Group 296"/>
          <p:cNvGrpSpPr>
            <a:grpSpLocks/>
          </p:cNvGrpSpPr>
          <p:nvPr/>
        </p:nvGrpSpPr>
        <p:grpSpPr bwMode="auto">
          <a:xfrm>
            <a:off x="298450" y="1433513"/>
            <a:ext cx="4954588" cy="4659312"/>
            <a:chOff x="67" y="903"/>
            <a:chExt cx="3121" cy="2935"/>
          </a:xfrm>
        </p:grpSpPr>
        <p:grpSp>
          <p:nvGrpSpPr>
            <p:cNvPr id="3" name="Group 216"/>
            <p:cNvGrpSpPr>
              <a:grpSpLocks/>
            </p:cNvGrpSpPr>
            <p:nvPr/>
          </p:nvGrpSpPr>
          <p:grpSpPr bwMode="auto">
            <a:xfrm>
              <a:off x="459" y="2402"/>
              <a:ext cx="241" cy="1095"/>
              <a:chOff x="2896" y="480"/>
              <a:chExt cx="209" cy="958"/>
            </a:xfrm>
          </p:grpSpPr>
          <p:sp>
            <p:nvSpPr>
              <p:cNvPr id="3342427" name="Rectangle 217"/>
              <p:cNvSpPr>
                <a:spLocks noChangeArrowheads="1"/>
              </p:cNvSpPr>
              <p:nvPr/>
            </p:nvSpPr>
            <p:spPr bwMode="auto">
              <a:xfrm>
                <a:off x="2896" y="482"/>
                <a:ext cx="209" cy="956"/>
              </a:xfrm>
              <a:prstGeom prst="rect">
                <a:avLst/>
              </a:prstGeom>
              <a:solidFill>
                <a:srgbClr val="99CCFF"/>
              </a:solidFill>
              <a:ln w="9525">
                <a:noFill/>
                <a:miter lim="800000"/>
                <a:headEnd/>
                <a:tailEnd/>
              </a:ln>
            </p:spPr>
            <p:txBody>
              <a:bodyPr/>
              <a:lstStyle/>
              <a:p>
                <a:pPr algn="ctr" eaLnBrk="0" hangingPunct="0">
                  <a:spcBef>
                    <a:spcPct val="50000"/>
                  </a:spcBef>
                </a:pPr>
                <a:endParaRPr lang="en-US" sz="1800">
                  <a:solidFill>
                    <a:srgbClr val="333333"/>
                  </a:solidFill>
                </a:endParaRPr>
              </a:p>
            </p:txBody>
          </p:sp>
          <p:sp>
            <p:nvSpPr>
              <p:cNvPr id="3342428" name="Rectangle 218"/>
              <p:cNvSpPr>
                <a:spLocks noChangeArrowheads="1"/>
              </p:cNvSpPr>
              <p:nvPr/>
            </p:nvSpPr>
            <p:spPr bwMode="auto">
              <a:xfrm>
                <a:off x="2902" y="480"/>
                <a:ext cx="203" cy="956"/>
              </a:xfrm>
              <a:prstGeom prst="rect">
                <a:avLst/>
              </a:prstGeom>
              <a:noFill/>
              <a:ln w="6350" cap="rnd">
                <a:solidFill>
                  <a:srgbClr val="000000"/>
                </a:solidFill>
                <a:round/>
                <a:headEnd/>
                <a:tailEnd/>
              </a:ln>
            </p:spPr>
            <p:txBody>
              <a:bodyPr/>
              <a:lstStyle/>
              <a:p>
                <a:pPr algn="ctr" eaLnBrk="0" hangingPunct="0">
                  <a:spcBef>
                    <a:spcPct val="50000"/>
                  </a:spcBef>
                </a:pPr>
                <a:endParaRPr lang="en-US" sz="1800">
                  <a:solidFill>
                    <a:srgbClr val="333333"/>
                  </a:solidFill>
                </a:endParaRPr>
              </a:p>
            </p:txBody>
          </p:sp>
        </p:grpSp>
        <p:grpSp>
          <p:nvGrpSpPr>
            <p:cNvPr id="4" name="Group 219"/>
            <p:cNvGrpSpPr>
              <a:grpSpLocks/>
            </p:cNvGrpSpPr>
            <p:nvPr/>
          </p:nvGrpSpPr>
          <p:grpSpPr bwMode="auto">
            <a:xfrm>
              <a:off x="458" y="1034"/>
              <a:ext cx="241" cy="1095"/>
              <a:chOff x="2896" y="480"/>
              <a:chExt cx="209" cy="958"/>
            </a:xfrm>
          </p:grpSpPr>
          <p:sp>
            <p:nvSpPr>
              <p:cNvPr id="3342425" name="Rectangle 220"/>
              <p:cNvSpPr>
                <a:spLocks noChangeArrowheads="1"/>
              </p:cNvSpPr>
              <p:nvPr/>
            </p:nvSpPr>
            <p:spPr bwMode="auto">
              <a:xfrm>
                <a:off x="2896" y="482"/>
                <a:ext cx="209" cy="956"/>
              </a:xfrm>
              <a:prstGeom prst="rect">
                <a:avLst/>
              </a:prstGeom>
              <a:solidFill>
                <a:srgbClr val="99CCFF"/>
              </a:solidFill>
              <a:ln w="9525">
                <a:noFill/>
                <a:miter lim="800000"/>
                <a:headEnd/>
                <a:tailEnd/>
              </a:ln>
            </p:spPr>
            <p:txBody>
              <a:bodyPr/>
              <a:lstStyle/>
              <a:p>
                <a:pPr algn="ctr" eaLnBrk="0" hangingPunct="0">
                  <a:spcBef>
                    <a:spcPct val="50000"/>
                  </a:spcBef>
                </a:pPr>
                <a:endParaRPr lang="en-US" sz="1800">
                  <a:solidFill>
                    <a:srgbClr val="333333"/>
                  </a:solidFill>
                </a:endParaRPr>
              </a:p>
            </p:txBody>
          </p:sp>
          <p:sp>
            <p:nvSpPr>
              <p:cNvPr id="3342426" name="Rectangle 221"/>
              <p:cNvSpPr>
                <a:spLocks noChangeArrowheads="1"/>
              </p:cNvSpPr>
              <p:nvPr/>
            </p:nvSpPr>
            <p:spPr bwMode="auto">
              <a:xfrm>
                <a:off x="2902" y="480"/>
                <a:ext cx="203" cy="956"/>
              </a:xfrm>
              <a:prstGeom prst="rect">
                <a:avLst/>
              </a:prstGeom>
              <a:noFill/>
              <a:ln w="6350" cap="rnd">
                <a:solidFill>
                  <a:srgbClr val="000000"/>
                </a:solidFill>
                <a:round/>
                <a:headEnd/>
                <a:tailEnd/>
              </a:ln>
            </p:spPr>
            <p:txBody>
              <a:bodyPr/>
              <a:lstStyle/>
              <a:p>
                <a:pPr algn="ctr" eaLnBrk="0" hangingPunct="0">
                  <a:spcBef>
                    <a:spcPct val="50000"/>
                  </a:spcBef>
                </a:pPr>
                <a:endParaRPr lang="en-US" sz="1800">
                  <a:solidFill>
                    <a:srgbClr val="333333"/>
                  </a:solidFill>
                </a:endParaRPr>
              </a:p>
            </p:txBody>
          </p:sp>
        </p:grpSp>
        <p:sp>
          <p:nvSpPr>
            <p:cNvPr id="3342352" name="Rectangle 222"/>
            <p:cNvSpPr>
              <a:spLocks noChangeArrowheads="1"/>
            </p:cNvSpPr>
            <p:nvPr/>
          </p:nvSpPr>
          <p:spPr bwMode="auto">
            <a:xfrm>
              <a:off x="2089" y="3683"/>
              <a:ext cx="209" cy="155"/>
            </a:xfrm>
            <a:prstGeom prst="rect">
              <a:avLst/>
            </a:prstGeom>
            <a:noFill/>
            <a:ln w="9525">
              <a:noFill/>
              <a:miter lim="800000"/>
              <a:headEnd/>
              <a:tailEnd/>
            </a:ln>
          </p:spPr>
          <p:txBody>
            <a:bodyPr lIns="0" tIns="0" rIns="0" bIns="0"/>
            <a:lstStyle/>
            <a:p>
              <a:pPr algn="ctr" eaLnBrk="0" hangingPunct="0">
                <a:lnSpc>
                  <a:spcPct val="90000"/>
                </a:lnSpc>
                <a:spcBef>
                  <a:spcPct val="20000"/>
                </a:spcBef>
              </a:pPr>
              <a:r>
                <a:rPr lang="hu-HU" altLang="zh-CN" sz="1200" b="1">
                  <a:solidFill>
                    <a:srgbClr val="000000"/>
                  </a:solidFill>
                  <a:ea typeface="SimSun" pitchFamily="2" charset="-122"/>
                </a:rPr>
                <a:t>t</a:t>
              </a:r>
              <a:r>
                <a:rPr lang="en-US" altLang="zh-CN" sz="1200" b="1" baseline="-25000">
                  <a:solidFill>
                    <a:srgbClr val="000000"/>
                  </a:solidFill>
                  <a:ea typeface="SimSun" pitchFamily="2" charset="-122"/>
                </a:rPr>
                <a:t>MD</a:t>
              </a:r>
              <a:endParaRPr lang="hu-HU" i="1">
                <a:solidFill>
                  <a:srgbClr val="4D2885"/>
                </a:solidFill>
              </a:endParaRPr>
            </a:p>
          </p:txBody>
        </p:sp>
        <p:sp>
          <p:nvSpPr>
            <p:cNvPr id="3342353" name="Rectangle 223"/>
            <p:cNvSpPr>
              <a:spLocks noChangeArrowheads="1"/>
            </p:cNvSpPr>
            <p:nvPr/>
          </p:nvSpPr>
          <p:spPr bwMode="auto">
            <a:xfrm>
              <a:off x="3155" y="2067"/>
              <a:ext cx="33" cy="96"/>
            </a:xfrm>
            <a:prstGeom prst="rect">
              <a:avLst/>
            </a:prstGeom>
            <a:noFill/>
            <a:ln w="9525">
              <a:noFill/>
              <a:miter lim="800000"/>
              <a:headEnd/>
              <a:tailEnd/>
            </a:ln>
          </p:spPr>
          <p:txBody>
            <a:bodyPr lIns="0" tIns="0" rIns="0" bIns="0"/>
            <a:lstStyle/>
            <a:p>
              <a:pPr algn="ctr" eaLnBrk="0" hangingPunct="0">
                <a:lnSpc>
                  <a:spcPct val="90000"/>
                </a:lnSpc>
                <a:spcBef>
                  <a:spcPct val="20000"/>
                </a:spcBef>
              </a:pPr>
              <a:r>
                <a:rPr lang="hu-HU" altLang="zh-CN" sz="1400" b="1">
                  <a:solidFill>
                    <a:srgbClr val="000000"/>
                  </a:solidFill>
                  <a:ea typeface="SimSun" pitchFamily="2" charset="-122"/>
                </a:rPr>
                <a:t>t</a:t>
              </a:r>
              <a:endParaRPr lang="hu-HU" i="1">
                <a:solidFill>
                  <a:srgbClr val="4D2885"/>
                </a:solidFill>
              </a:endParaRPr>
            </a:p>
          </p:txBody>
        </p:sp>
        <p:sp>
          <p:nvSpPr>
            <p:cNvPr id="3342354" name="Line 224"/>
            <p:cNvSpPr>
              <a:spLocks noChangeShapeType="1"/>
            </p:cNvSpPr>
            <p:nvPr/>
          </p:nvSpPr>
          <p:spPr bwMode="auto">
            <a:xfrm>
              <a:off x="1966" y="2122"/>
              <a:ext cx="0" cy="1657"/>
            </a:xfrm>
            <a:prstGeom prst="line">
              <a:avLst/>
            </a:prstGeom>
            <a:noFill/>
            <a:ln w="3175">
              <a:solidFill>
                <a:schemeClr val="accent2"/>
              </a:solidFill>
              <a:prstDash val="dash"/>
              <a:round/>
              <a:headEnd/>
              <a:tailEnd/>
            </a:ln>
          </p:spPr>
          <p:txBody>
            <a:bodyPr/>
            <a:lstStyle/>
            <a:p>
              <a:endParaRPr lang="hu-HU"/>
            </a:p>
          </p:txBody>
        </p:sp>
        <p:sp>
          <p:nvSpPr>
            <p:cNvPr id="3342355" name="Rectangle 225"/>
            <p:cNvSpPr>
              <a:spLocks noChangeArrowheads="1"/>
            </p:cNvSpPr>
            <p:nvPr/>
          </p:nvSpPr>
          <p:spPr bwMode="auto">
            <a:xfrm>
              <a:off x="1809" y="3687"/>
              <a:ext cx="181" cy="116"/>
            </a:xfrm>
            <a:prstGeom prst="rect">
              <a:avLst/>
            </a:prstGeom>
            <a:noFill/>
            <a:ln w="9525">
              <a:noFill/>
              <a:miter lim="800000"/>
              <a:headEnd/>
              <a:tailEnd/>
            </a:ln>
          </p:spPr>
          <p:txBody>
            <a:bodyPr lIns="0" tIns="0" rIns="0" bIns="0"/>
            <a:lstStyle/>
            <a:p>
              <a:pPr algn="ctr" eaLnBrk="0" hangingPunct="0">
                <a:lnSpc>
                  <a:spcPct val="90000"/>
                </a:lnSpc>
                <a:spcBef>
                  <a:spcPct val="20000"/>
                </a:spcBef>
              </a:pPr>
              <a:r>
                <a:rPr lang="en-US" altLang="zh-CN" sz="1200" b="1">
                  <a:solidFill>
                    <a:srgbClr val="333399"/>
                  </a:solidFill>
                  <a:ea typeface="SimSun" pitchFamily="2" charset="-122"/>
                </a:rPr>
                <a:t>t=</a:t>
              </a:r>
              <a:r>
                <a:rPr lang="hu-HU" altLang="zh-CN" sz="1200" b="1">
                  <a:solidFill>
                    <a:srgbClr val="333399"/>
                  </a:solidFill>
                  <a:ea typeface="SimSun" pitchFamily="2" charset="-122"/>
                </a:rPr>
                <a:t>0</a:t>
              </a:r>
              <a:endParaRPr lang="hu-HU" sz="1200" i="1">
                <a:solidFill>
                  <a:srgbClr val="333399"/>
                </a:solidFill>
              </a:endParaRPr>
            </a:p>
          </p:txBody>
        </p:sp>
        <p:sp>
          <p:nvSpPr>
            <p:cNvPr id="3342356" name="Rectangle 226"/>
            <p:cNvSpPr>
              <a:spLocks noChangeArrowheads="1"/>
            </p:cNvSpPr>
            <p:nvPr/>
          </p:nvSpPr>
          <p:spPr bwMode="auto">
            <a:xfrm>
              <a:off x="67" y="2299"/>
              <a:ext cx="168" cy="208"/>
            </a:xfrm>
            <a:prstGeom prst="rect">
              <a:avLst/>
            </a:prstGeom>
            <a:noFill/>
            <a:ln w="9525">
              <a:noFill/>
              <a:miter lim="800000"/>
              <a:headEnd/>
              <a:tailEnd/>
            </a:ln>
          </p:spPr>
          <p:txBody>
            <a:bodyPr lIns="0" tIns="0" rIns="0" bIns="0"/>
            <a:lstStyle/>
            <a:p>
              <a:pPr algn="ctr" eaLnBrk="0" hangingPunct="0">
                <a:lnSpc>
                  <a:spcPct val="90000"/>
                </a:lnSpc>
                <a:spcBef>
                  <a:spcPct val="20000"/>
                </a:spcBef>
              </a:pPr>
              <a:r>
                <a:rPr lang="hu-HU" altLang="zh-CN" sz="1400" b="1">
                  <a:solidFill>
                    <a:srgbClr val="000000"/>
                  </a:solidFill>
                  <a:ea typeface="SimSun" pitchFamily="2" charset="-122"/>
                </a:rPr>
                <a:t>V</a:t>
              </a:r>
              <a:r>
                <a:rPr lang="hu-HU" altLang="zh-CN" sz="1400" b="1" baseline="-25000">
                  <a:solidFill>
                    <a:srgbClr val="000000"/>
                  </a:solidFill>
                  <a:ea typeface="SimSun" pitchFamily="2" charset="-122"/>
                </a:rPr>
                <a:t>F</a:t>
              </a:r>
              <a:endParaRPr lang="hu-HU" i="1">
                <a:solidFill>
                  <a:srgbClr val="4D2885"/>
                </a:solidFill>
              </a:endParaRPr>
            </a:p>
          </p:txBody>
        </p:sp>
        <p:sp>
          <p:nvSpPr>
            <p:cNvPr id="3342357" name="Rectangle 227" descr="Dark upward diagonal"/>
            <p:cNvSpPr>
              <a:spLocks noChangeArrowheads="1"/>
            </p:cNvSpPr>
            <p:nvPr/>
          </p:nvSpPr>
          <p:spPr bwMode="auto">
            <a:xfrm>
              <a:off x="1969" y="1034"/>
              <a:ext cx="805" cy="1093"/>
            </a:xfrm>
            <a:prstGeom prst="rect">
              <a:avLst/>
            </a:prstGeom>
            <a:pattFill prst="dkUpDiag">
              <a:fgClr>
                <a:srgbClr val="0000FF"/>
              </a:fgClr>
              <a:bgClr>
                <a:srgbClr val="FFFFFF"/>
              </a:bgClr>
            </a:pattFill>
            <a:ln w="9525">
              <a:noFill/>
              <a:miter lim="800000"/>
              <a:headEnd/>
              <a:tailEnd/>
            </a:ln>
          </p:spPr>
          <p:txBody>
            <a:bodyPr/>
            <a:lstStyle/>
            <a:p>
              <a:pPr algn="ctr" eaLnBrk="0" hangingPunct="0">
                <a:spcBef>
                  <a:spcPct val="50000"/>
                </a:spcBef>
              </a:pPr>
              <a:endParaRPr lang="en-US" sz="1800">
                <a:solidFill>
                  <a:srgbClr val="333333"/>
                </a:solidFill>
              </a:endParaRPr>
            </a:p>
          </p:txBody>
        </p:sp>
        <p:sp>
          <p:nvSpPr>
            <p:cNvPr id="3342358" name="Rectangle 228"/>
            <p:cNvSpPr>
              <a:spLocks noChangeArrowheads="1"/>
            </p:cNvSpPr>
            <p:nvPr/>
          </p:nvSpPr>
          <p:spPr bwMode="auto">
            <a:xfrm>
              <a:off x="1969" y="1034"/>
              <a:ext cx="807" cy="1093"/>
            </a:xfrm>
            <a:prstGeom prst="rect">
              <a:avLst/>
            </a:prstGeom>
            <a:noFill/>
            <a:ln w="6350" cap="rnd">
              <a:solidFill>
                <a:srgbClr val="000000"/>
              </a:solidFill>
              <a:round/>
              <a:headEnd/>
              <a:tailEnd/>
            </a:ln>
          </p:spPr>
          <p:txBody>
            <a:bodyPr/>
            <a:lstStyle/>
            <a:p>
              <a:pPr algn="ctr" eaLnBrk="0" hangingPunct="0">
                <a:spcBef>
                  <a:spcPct val="50000"/>
                </a:spcBef>
              </a:pPr>
              <a:endParaRPr lang="en-US" sz="1800">
                <a:solidFill>
                  <a:srgbClr val="333333"/>
                </a:solidFill>
              </a:endParaRPr>
            </a:p>
          </p:txBody>
        </p:sp>
        <p:sp>
          <p:nvSpPr>
            <p:cNvPr id="3342359" name="Rectangle 229"/>
            <p:cNvSpPr>
              <a:spLocks noChangeArrowheads="1"/>
            </p:cNvSpPr>
            <p:nvPr/>
          </p:nvSpPr>
          <p:spPr bwMode="auto">
            <a:xfrm>
              <a:off x="701" y="1034"/>
              <a:ext cx="1268" cy="1093"/>
            </a:xfrm>
            <a:prstGeom prst="rect">
              <a:avLst/>
            </a:prstGeom>
            <a:solidFill>
              <a:srgbClr val="FF99CC"/>
            </a:solidFill>
            <a:ln w="9525">
              <a:noFill/>
              <a:miter lim="800000"/>
              <a:headEnd/>
              <a:tailEnd/>
            </a:ln>
          </p:spPr>
          <p:txBody>
            <a:bodyPr/>
            <a:lstStyle/>
            <a:p>
              <a:pPr algn="ctr" eaLnBrk="0" hangingPunct="0">
                <a:spcBef>
                  <a:spcPct val="50000"/>
                </a:spcBef>
              </a:pPr>
              <a:endParaRPr lang="en-US" sz="1800">
                <a:solidFill>
                  <a:srgbClr val="333333"/>
                </a:solidFill>
              </a:endParaRPr>
            </a:p>
          </p:txBody>
        </p:sp>
        <p:sp>
          <p:nvSpPr>
            <p:cNvPr id="3342360" name="Rectangle 230"/>
            <p:cNvSpPr>
              <a:spLocks noChangeArrowheads="1"/>
            </p:cNvSpPr>
            <p:nvPr/>
          </p:nvSpPr>
          <p:spPr bwMode="auto">
            <a:xfrm>
              <a:off x="699" y="1034"/>
              <a:ext cx="1270" cy="1093"/>
            </a:xfrm>
            <a:prstGeom prst="rect">
              <a:avLst/>
            </a:prstGeom>
            <a:noFill/>
            <a:ln w="6350" cap="rnd">
              <a:solidFill>
                <a:srgbClr val="000000"/>
              </a:solidFill>
              <a:round/>
              <a:headEnd/>
              <a:tailEnd/>
            </a:ln>
          </p:spPr>
          <p:txBody>
            <a:bodyPr/>
            <a:lstStyle/>
            <a:p>
              <a:pPr algn="ctr" eaLnBrk="0" hangingPunct="0">
                <a:spcBef>
                  <a:spcPct val="50000"/>
                </a:spcBef>
              </a:pPr>
              <a:endParaRPr lang="en-US" sz="1800">
                <a:solidFill>
                  <a:srgbClr val="333333"/>
                </a:solidFill>
              </a:endParaRPr>
            </a:p>
          </p:txBody>
        </p:sp>
        <p:sp>
          <p:nvSpPr>
            <p:cNvPr id="3342361" name="Rectangle 231"/>
            <p:cNvSpPr>
              <a:spLocks noChangeArrowheads="1"/>
            </p:cNvSpPr>
            <p:nvPr/>
          </p:nvSpPr>
          <p:spPr bwMode="auto">
            <a:xfrm>
              <a:off x="701" y="2400"/>
              <a:ext cx="1268" cy="1092"/>
            </a:xfrm>
            <a:prstGeom prst="rect">
              <a:avLst/>
            </a:prstGeom>
            <a:solidFill>
              <a:srgbClr val="FF99CC"/>
            </a:solidFill>
            <a:ln w="9525">
              <a:noFill/>
              <a:miter lim="800000"/>
              <a:headEnd/>
              <a:tailEnd/>
            </a:ln>
          </p:spPr>
          <p:txBody>
            <a:bodyPr/>
            <a:lstStyle/>
            <a:p>
              <a:pPr algn="ctr" eaLnBrk="0" hangingPunct="0">
                <a:spcBef>
                  <a:spcPct val="50000"/>
                </a:spcBef>
              </a:pPr>
              <a:endParaRPr lang="en-US" sz="1800">
                <a:solidFill>
                  <a:srgbClr val="333333"/>
                </a:solidFill>
              </a:endParaRPr>
            </a:p>
          </p:txBody>
        </p:sp>
        <p:sp>
          <p:nvSpPr>
            <p:cNvPr id="3342362" name="Rectangle 232"/>
            <p:cNvSpPr>
              <a:spLocks noChangeArrowheads="1"/>
            </p:cNvSpPr>
            <p:nvPr/>
          </p:nvSpPr>
          <p:spPr bwMode="auto">
            <a:xfrm>
              <a:off x="701" y="2400"/>
              <a:ext cx="1268" cy="1092"/>
            </a:xfrm>
            <a:prstGeom prst="rect">
              <a:avLst/>
            </a:prstGeom>
            <a:noFill/>
            <a:ln w="6350" cap="rnd">
              <a:solidFill>
                <a:srgbClr val="000000"/>
              </a:solidFill>
              <a:round/>
              <a:headEnd/>
              <a:tailEnd/>
            </a:ln>
          </p:spPr>
          <p:txBody>
            <a:bodyPr/>
            <a:lstStyle/>
            <a:p>
              <a:pPr algn="ctr" eaLnBrk="0" hangingPunct="0">
                <a:spcBef>
                  <a:spcPct val="50000"/>
                </a:spcBef>
              </a:pPr>
              <a:endParaRPr lang="en-US" sz="1800">
                <a:solidFill>
                  <a:srgbClr val="333333"/>
                </a:solidFill>
              </a:endParaRPr>
            </a:p>
          </p:txBody>
        </p:sp>
        <p:sp>
          <p:nvSpPr>
            <p:cNvPr id="3342363" name="Rectangle 233" descr="Dark upward diagonal"/>
            <p:cNvSpPr>
              <a:spLocks noChangeArrowheads="1"/>
            </p:cNvSpPr>
            <p:nvPr/>
          </p:nvSpPr>
          <p:spPr bwMode="auto">
            <a:xfrm>
              <a:off x="1969" y="2400"/>
              <a:ext cx="812" cy="1092"/>
            </a:xfrm>
            <a:prstGeom prst="rect">
              <a:avLst/>
            </a:prstGeom>
            <a:pattFill prst="dkUpDiag">
              <a:fgClr>
                <a:srgbClr val="0000FF"/>
              </a:fgClr>
              <a:bgClr>
                <a:srgbClr val="FFFFFF"/>
              </a:bgClr>
            </a:pattFill>
            <a:ln w="9525">
              <a:noFill/>
              <a:miter lim="800000"/>
              <a:headEnd/>
              <a:tailEnd/>
            </a:ln>
          </p:spPr>
          <p:txBody>
            <a:bodyPr/>
            <a:lstStyle/>
            <a:p>
              <a:pPr algn="ctr" eaLnBrk="0" hangingPunct="0">
                <a:spcBef>
                  <a:spcPct val="50000"/>
                </a:spcBef>
              </a:pPr>
              <a:endParaRPr lang="en-US" sz="1800">
                <a:solidFill>
                  <a:srgbClr val="333333"/>
                </a:solidFill>
              </a:endParaRPr>
            </a:p>
          </p:txBody>
        </p:sp>
        <p:sp>
          <p:nvSpPr>
            <p:cNvPr id="3342364" name="Rectangle 234"/>
            <p:cNvSpPr>
              <a:spLocks noChangeArrowheads="1"/>
            </p:cNvSpPr>
            <p:nvPr/>
          </p:nvSpPr>
          <p:spPr bwMode="auto">
            <a:xfrm>
              <a:off x="1969" y="2400"/>
              <a:ext cx="805" cy="1095"/>
            </a:xfrm>
            <a:prstGeom prst="rect">
              <a:avLst/>
            </a:prstGeom>
            <a:noFill/>
            <a:ln w="6350" cap="rnd">
              <a:solidFill>
                <a:srgbClr val="000000"/>
              </a:solidFill>
              <a:round/>
              <a:headEnd/>
              <a:tailEnd/>
            </a:ln>
          </p:spPr>
          <p:txBody>
            <a:bodyPr/>
            <a:lstStyle/>
            <a:p>
              <a:pPr algn="ctr" eaLnBrk="0" hangingPunct="0">
                <a:spcBef>
                  <a:spcPct val="50000"/>
                </a:spcBef>
              </a:pPr>
              <a:endParaRPr lang="en-US" sz="1800">
                <a:solidFill>
                  <a:srgbClr val="333333"/>
                </a:solidFill>
              </a:endParaRPr>
            </a:p>
          </p:txBody>
        </p:sp>
        <p:sp>
          <p:nvSpPr>
            <p:cNvPr id="3342365" name="Line 235"/>
            <p:cNvSpPr>
              <a:spLocks noChangeShapeType="1"/>
            </p:cNvSpPr>
            <p:nvPr/>
          </p:nvSpPr>
          <p:spPr bwMode="auto">
            <a:xfrm>
              <a:off x="459" y="952"/>
              <a:ext cx="0" cy="1243"/>
            </a:xfrm>
            <a:prstGeom prst="line">
              <a:avLst/>
            </a:prstGeom>
            <a:noFill/>
            <a:ln w="19050" cap="rnd">
              <a:solidFill>
                <a:srgbClr val="000000"/>
              </a:solidFill>
              <a:round/>
              <a:headEnd/>
              <a:tailEnd/>
            </a:ln>
          </p:spPr>
          <p:txBody>
            <a:bodyPr/>
            <a:lstStyle/>
            <a:p>
              <a:endParaRPr lang="hu-HU"/>
            </a:p>
          </p:txBody>
        </p:sp>
        <p:sp>
          <p:nvSpPr>
            <p:cNvPr id="3342366" name="Freeform 236"/>
            <p:cNvSpPr>
              <a:spLocks/>
            </p:cNvSpPr>
            <p:nvPr/>
          </p:nvSpPr>
          <p:spPr bwMode="auto">
            <a:xfrm>
              <a:off x="419" y="903"/>
              <a:ext cx="81" cy="71"/>
            </a:xfrm>
            <a:custGeom>
              <a:avLst/>
              <a:gdLst>
                <a:gd name="T0" fmla="*/ 0 w 50"/>
                <a:gd name="T1" fmla="*/ 50 h 50"/>
                <a:gd name="T2" fmla="*/ 25 w 50"/>
                <a:gd name="T3" fmla="*/ 0 h 50"/>
                <a:gd name="T4" fmla="*/ 50 w 50"/>
                <a:gd name="T5" fmla="*/ 50 h 50"/>
                <a:gd name="T6" fmla="*/ 0 w 50"/>
                <a:gd name="T7" fmla="*/ 5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0" y="50"/>
                  </a:moveTo>
                  <a:lnTo>
                    <a:pt x="25" y="0"/>
                  </a:lnTo>
                  <a:lnTo>
                    <a:pt x="50" y="50"/>
                  </a:lnTo>
                  <a:lnTo>
                    <a:pt x="0" y="50"/>
                  </a:lnTo>
                  <a:close/>
                </a:path>
              </a:pathLst>
            </a:custGeom>
            <a:solidFill>
              <a:srgbClr val="000000"/>
            </a:solidFill>
            <a:ln w="9525">
              <a:noFill/>
              <a:round/>
              <a:headEnd/>
              <a:tailEnd/>
            </a:ln>
          </p:spPr>
          <p:txBody>
            <a:bodyPr/>
            <a:lstStyle/>
            <a:p>
              <a:endParaRPr lang="hu-HU"/>
            </a:p>
          </p:txBody>
        </p:sp>
        <p:sp>
          <p:nvSpPr>
            <p:cNvPr id="3342367" name="Line 237"/>
            <p:cNvSpPr>
              <a:spLocks noChangeShapeType="1"/>
            </p:cNvSpPr>
            <p:nvPr/>
          </p:nvSpPr>
          <p:spPr bwMode="auto">
            <a:xfrm>
              <a:off x="319" y="2127"/>
              <a:ext cx="2706" cy="0"/>
            </a:xfrm>
            <a:prstGeom prst="line">
              <a:avLst/>
            </a:prstGeom>
            <a:noFill/>
            <a:ln w="19050" cap="rnd">
              <a:solidFill>
                <a:srgbClr val="000000"/>
              </a:solidFill>
              <a:round/>
              <a:headEnd/>
              <a:tailEnd/>
            </a:ln>
          </p:spPr>
          <p:txBody>
            <a:bodyPr/>
            <a:lstStyle/>
            <a:p>
              <a:endParaRPr lang="hu-HU"/>
            </a:p>
          </p:txBody>
        </p:sp>
        <p:sp>
          <p:nvSpPr>
            <p:cNvPr id="3342368" name="Freeform 238"/>
            <p:cNvSpPr>
              <a:spLocks/>
            </p:cNvSpPr>
            <p:nvPr/>
          </p:nvSpPr>
          <p:spPr bwMode="auto">
            <a:xfrm>
              <a:off x="3029" y="2090"/>
              <a:ext cx="83" cy="71"/>
            </a:xfrm>
            <a:custGeom>
              <a:avLst/>
              <a:gdLst>
                <a:gd name="T0" fmla="*/ 0 w 50"/>
                <a:gd name="T1" fmla="*/ 0 h 50"/>
                <a:gd name="T2" fmla="*/ 50 w 50"/>
                <a:gd name="T3" fmla="*/ 26 h 50"/>
                <a:gd name="T4" fmla="*/ 0 w 50"/>
                <a:gd name="T5" fmla="*/ 50 h 50"/>
                <a:gd name="T6" fmla="*/ 0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0" y="0"/>
                  </a:moveTo>
                  <a:lnTo>
                    <a:pt x="50" y="26"/>
                  </a:lnTo>
                  <a:lnTo>
                    <a:pt x="0" y="50"/>
                  </a:lnTo>
                  <a:lnTo>
                    <a:pt x="0" y="0"/>
                  </a:lnTo>
                  <a:close/>
                </a:path>
              </a:pathLst>
            </a:custGeom>
            <a:solidFill>
              <a:srgbClr val="000000"/>
            </a:solidFill>
            <a:ln w="9525">
              <a:noFill/>
              <a:round/>
              <a:headEnd/>
              <a:tailEnd/>
            </a:ln>
          </p:spPr>
          <p:txBody>
            <a:bodyPr/>
            <a:lstStyle/>
            <a:p>
              <a:endParaRPr lang="hu-HU"/>
            </a:p>
          </p:txBody>
        </p:sp>
        <p:sp>
          <p:nvSpPr>
            <p:cNvPr id="3342369" name="Line 239"/>
            <p:cNvSpPr>
              <a:spLocks noChangeShapeType="1"/>
            </p:cNvSpPr>
            <p:nvPr/>
          </p:nvSpPr>
          <p:spPr bwMode="auto">
            <a:xfrm>
              <a:off x="459" y="2334"/>
              <a:ext cx="0" cy="1225"/>
            </a:xfrm>
            <a:prstGeom prst="line">
              <a:avLst/>
            </a:prstGeom>
            <a:noFill/>
            <a:ln w="19050" cap="rnd">
              <a:solidFill>
                <a:srgbClr val="000000"/>
              </a:solidFill>
              <a:round/>
              <a:headEnd/>
              <a:tailEnd/>
            </a:ln>
          </p:spPr>
          <p:txBody>
            <a:bodyPr/>
            <a:lstStyle/>
            <a:p>
              <a:endParaRPr lang="hu-HU"/>
            </a:p>
          </p:txBody>
        </p:sp>
        <p:sp>
          <p:nvSpPr>
            <p:cNvPr id="3342370" name="Freeform 240"/>
            <p:cNvSpPr>
              <a:spLocks/>
            </p:cNvSpPr>
            <p:nvPr/>
          </p:nvSpPr>
          <p:spPr bwMode="auto">
            <a:xfrm>
              <a:off x="419" y="2280"/>
              <a:ext cx="81" cy="71"/>
            </a:xfrm>
            <a:custGeom>
              <a:avLst/>
              <a:gdLst>
                <a:gd name="T0" fmla="*/ 0 w 50"/>
                <a:gd name="T1" fmla="*/ 50 h 50"/>
                <a:gd name="T2" fmla="*/ 25 w 50"/>
                <a:gd name="T3" fmla="*/ 0 h 50"/>
                <a:gd name="T4" fmla="*/ 50 w 50"/>
                <a:gd name="T5" fmla="*/ 50 h 50"/>
                <a:gd name="T6" fmla="*/ 0 w 50"/>
                <a:gd name="T7" fmla="*/ 5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0" y="50"/>
                  </a:moveTo>
                  <a:lnTo>
                    <a:pt x="25" y="0"/>
                  </a:lnTo>
                  <a:lnTo>
                    <a:pt x="50" y="50"/>
                  </a:lnTo>
                  <a:lnTo>
                    <a:pt x="0" y="50"/>
                  </a:lnTo>
                  <a:close/>
                </a:path>
              </a:pathLst>
            </a:custGeom>
            <a:solidFill>
              <a:srgbClr val="000000"/>
            </a:solidFill>
            <a:ln w="9525">
              <a:noFill/>
              <a:round/>
              <a:headEnd/>
              <a:tailEnd/>
            </a:ln>
          </p:spPr>
          <p:txBody>
            <a:bodyPr/>
            <a:lstStyle/>
            <a:p>
              <a:endParaRPr lang="hu-HU"/>
            </a:p>
          </p:txBody>
        </p:sp>
        <p:sp>
          <p:nvSpPr>
            <p:cNvPr id="3342371" name="Line 241"/>
            <p:cNvSpPr>
              <a:spLocks noChangeShapeType="1"/>
            </p:cNvSpPr>
            <p:nvPr/>
          </p:nvSpPr>
          <p:spPr bwMode="auto">
            <a:xfrm>
              <a:off x="319" y="3492"/>
              <a:ext cx="2706" cy="0"/>
            </a:xfrm>
            <a:prstGeom prst="line">
              <a:avLst/>
            </a:prstGeom>
            <a:noFill/>
            <a:ln w="19050" cap="rnd">
              <a:solidFill>
                <a:srgbClr val="000000"/>
              </a:solidFill>
              <a:round/>
              <a:headEnd/>
              <a:tailEnd/>
            </a:ln>
          </p:spPr>
          <p:txBody>
            <a:bodyPr/>
            <a:lstStyle/>
            <a:p>
              <a:endParaRPr lang="hu-HU"/>
            </a:p>
          </p:txBody>
        </p:sp>
        <p:sp>
          <p:nvSpPr>
            <p:cNvPr id="3342372" name="Freeform 242"/>
            <p:cNvSpPr>
              <a:spLocks/>
            </p:cNvSpPr>
            <p:nvPr/>
          </p:nvSpPr>
          <p:spPr bwMode="auto">
            <a:xfrm>
              <a:off x="3029" y="3456"/>
              <a:ext cx="83" cy="71"/>
            </a:xfrm>
            <a:custGeom>
              <a:avLst/>
              <a:gdLst>
                <a:gd name="T0" fmla="*/ 0 w 50"/>
                <a:gd name="T1" fmla="*/ 0 h 50"/>
                <a:gd name="T2" fmla="*/ 50 w 50"/>
                <a:gd name="T3" fmla="*/ 25 h 50"/>
                <a:gd name="T4" fmla="*/ 0 w 50"/>
                <a:gd name="T5" fmla="*/ 50 h 50"/>
                <a:gd name="T6" fmla="*/ 0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0" y="0"/>
                  </a:moveTo>
                  <a:lnTo>
                    <a:pt x="50" y="25"/>
                  </a:lnTo>
                  <a:lnTo>
                    <a:pt x="0" y="50"/>
                  </a:lnTo>
                  <a:lnTo>
                    <a:pt x="0" y="0"/>
                  </a:lnTo>
                  <a:close/>
                </a:path>
              </a:pathLst>
            </a:custGeom>
            <a:solidFill>
              <a:srgbClr val="000000"/>
            </a:solidFill>
            <a:ln w="9525">
              <a:noFill/>
              <a:round/>
              <a:headEnd/>
              <a:tailEnd/>
            </a:ln>
          </p:spPr>
          <p:txBody>
            <a:bodyPr/>
            <a:lstStyle/>
            <a:p>
              <a:endParaRPr lang="hu-HU"/>
            </a:p>
          </p:txBody>
        </p:sp>
        <p:sp>
          <p:nvSpPr>
            <p:cNvPr id="3342373" name="Line 243"/>
            <p:cNvSpPr>
              <a:spLocks noChangeShapeType="1"/>
            </p:cNvSpPr>
            <p:nvPr/>
          </p:nvSpPr>
          <p:spPr bwMode="auto">
            <a:xfrm>
              <a:off x="381" y="2561"/>
              <a:ext cx="78" cy="0"/>
            </a:xfrm>
            <a:prstGeom prst="line">
              <a:avLst/>
            </a:prstGeom>
            <a:noFill/>
            <a:ln w="6350" cap="rnd">
              <a:solidFill>
                <a:srgbClr val="000000"/>
              </a:solidFill>
              <a:round/>
              <a:headEnd/>
              <a:tailEnd/>
            </a:ln>
          </p:spPr>
          <p:txBody>
            <a:bodyPr/>
            <a:lstStyle/>
            <a:p>
              <a:endParaRPr lang="hu-HU"/>
            </a:p>
          </p:txBody>
        </p:sp>
        <p:sp>
          <p:nvSpPr>
            <p:cNvPr id="3342374" name="Line 244"/>
            <p:cNvSpPr>
              <a:spLocks noChangeShapeType="1"/>
            </p:cNvSpPr>
            <p:nvPr/>
          </p:nvSpPr>
          <p:spPr bwMode="auto">
            <a:xfrm>
              <a:off x="381" y="2945"/>
              <a:ext cx="78" cy="0"/>
            </a:xfrm>
            <a:prstGeom prst="line">
              <a:avLst/>
            </a:prstGeom>
            <a:noFill/>
            <a:ln w="6350" cap="rnd">
              <a:solidFill>
                <a:srgbClr val="000000"/>
              </a:solidFill>
              <a:round/>
              <a:headEnd/>
              <a:tailEnd/>
            </a:ln>
          </p:spPr>
          <p:txBody>
            <a:bodyPr/>
            <a:lstStyle/>
            <a:p>
              <a:endParaRPr lang="hu-HU"/>
            </a:p>
          </p:txBody>
        </p:sp>
        <p:sp>
          <p:nvSpPr>
            <p:cNvPr id="3342375" name="Line 245"/>
            <p:cNvSpPr>
              <a:spLocks noChangeShapeType="1"/>
            </p:cNvSpPr>
            <p:nvPr/>
          </p:nvSpPr>
          <p:spPr bwMode="auto">
            <a:xfrm>
              <a:off x="703" y="2945"/>
              <a:ext cx="1265" cy="0"/>
            </a:xfrm>
            <a:prstGeom prst="line">
              <a:avLst/>
            </a:prstGeom>
            <a:noFill/>
            <a:ln w="6350" cap="rnd">
              <a:solidFill>
                <a:srgbClr val="000000"/>
              </a:solidFill>
              <a:round/>
              <a:headEnd/>
              <a:tailEnd/>
            </a:ln>
          </p:spPr>
          <p:txBody>
            <a:bodyPr/>
            <a:lstStyle/>
            <a:p>
              <a:endParaRPr lang="hu-HU"/>
            </a:p>
          </p:txBody>
        </p:sp>
        <p:sp>
          <p:nvSpPr>
            <p:cNvPr id="3342376" name="Line 246"/>
            <p:cNvSpPr>
              <a:spLocks noChangeShapeType="1"/>
            </p:cNvSpPr>
            <p:nvPr/>
          </p:nvSpPr>
          <p:spPr bwMode="auto">
            <a:xfrm>
              <a:off x="705" y="2810"/>
              <a:ext cx="2049" cy="0"/>
            </a:xfrm>
            <a:prstGeom prst="line">
              <a:avLst/>
            </a:prstGeom>
            <a:noFill/>
            <a:ln w="6350" cap="rnd">
              <a:solidFill>
                <a:srgbClr val="000000"/>
              </a:solidFill>
              <a:round/>
              <a:headEnd/>
              <a:tailEnd/>
            </a:ln>
          </p:spPr>
          <p:txBody>
            <a:bodyPr/>
            <a:lstStyle/>
            <a:p>
              <a:endParaRPr lang="hu-HU"/>
            </a:p>
          </p:txBody>
        </p:sp>
        <p:sp>
          <p:nvSpPr>
            <p:cNvPr id="3342377" name="Line 247"/>
            <p:cNvSpPr>
              <a:spLocks noChangeShapeType="1"/>
            </p:cNvSpPr>
            <p:nvPr/>
          </p:nvSpPr>
          <p:spPr bwMode="auto">
            <a:xfrm>
              <a:off x="1339" y="2852"/>
              <a:ext cx="0" cy="50"/>
            </a:xfrm>
            <a:prstGeom prst="line">
              <a:avLst/>
            </a:prstGeom>
            <a:noFill/>
            <a:ln w="6350" cap="rnd">
              <a:solidFill>
                <a:srgbClr val="000000"/>
              </a:solidFill>
              <a:round/>
              <a:headEnd/>
              <a:tailEnd/>
            </a:ln>
          </p:spPr>
          <p:txBody>
            <a:bodyPr/>
            <a:lstStyle/>
            <a:p>
              <a:endParaRPr lang="hu-HU"/>
            </a:p>
          </p:txBody>
        </p:sp>
        <p:sp>
          <p:nvSpPr>
            <p:cNvPr id="3342378" name="Freeform 248"/>
            <p:cNvSpPr>
              <a:spLocks/>
            </p:cNvSpPr>
            <p:nvPr/>
          </p:nvSpPr>
          <p:spPr bwMode="auto">
            <a:xfrm>
              <a:off x="1312" y="2810"/>
              <a:ext cx="57" cy="48"/>
            </a:xfrm>
            <a:custGeom>
              <a:avLst/>
              <a:gdLst>
                <a:gd name="T0" fmla="*/ 0 w 35"/>
                <a:gd name="T1" fmla="*/ 34 h 34"/>
                <a:gd name="T2" fmla="*/ 17 w 35"/>
                <a:gd name="T3" fmla="*/ 0 h 34"/>
                <a:gd name="T4" fmla="*/ 35 w 35"/>
                <a:gd name="T5" fmla="*/ 34 h 34"/>
                <a:gd name="T6" fmla="*/ 0 w 35"/>
                <a:gd name="T7" fmla="*/ 34 h 34"/>
                <a:gd name="T8" fmla="*/ 0 60000 65536"/>
                <a:gd name="T9" fmla="*/ 0 60000 65536"/>
                <a:gd name="T10" fmla="*/ 0 60000 65536"/>
                <a:gd name="T11" fmla="*/ 0 60000 65536"/>
                <a:gd name="T12" fmla="*/ 0 w 35"/>
                <a:gd name="T13" fmla="*/ 0 h 34"/>
                <a:gd name="T14" fmla="*/ 35 w 35"/>
                <a:gd name="T15" fmla="*/ 34 h 34"/>
              </a:gdLst>
              <a:ahLst/>
              <a:cxnLst>
                <a:cxn ang="T8">
                  <a:pos x="T0" y="T1"/>
                </a:cxn>
                <a:cxn ang="T9">
                  <a:pos x="T2" y="T3"/>
                </a:cxn>
                <a:cxn ang="T10">
                  <a:pos x="T4" y="T5"/>
                </a:cxn>
                <a:cxn ang="T11">
                  <a:pos x="T6" y="T7"/>
                </a:cxn>
              </a:cxnLst>
              <a:rect l="T12" t="T13" r="T14" b="T15"/>
              <a:pathLst>
                <a:path w="35" h="34">
                  <a:moveTo>
                    <a:pt x="0" y="34"/>
                  </a:moveTo>
                  <a:lnTo>
                    <a:pt x="17" y="0"/>
                  </a:lnTo>
                  <a:lnTo>
                    <a:pt x="35" y="34"/>
                  </a:lnTo>
                  <a:lnTo>
                    <a:pt x="0" y="34"/>
                  </a:lnTo>
                  <a:close/>
                </a:path>
              </a:pathLst>
            </a:custGeom>
            <a:solidFill>
              <a:srgbClr val="000000"/>
            </a:solidFill>
            <a:ln w="9525">
              <a:noFill/>
              <a:round/>
              <a:headEnd/>
              <a:tailEnd/>
            </a:ln>
          </p:spPr>
          <p:txBody>
            <a:bodyPr/>
            <a:lstStyle/>
            <a:p>
              <a:endParaRPr lang="hu-HU"/>
            </a:p>
          </p:txBody>
        </p:sp>
        <p:sp>
          <p:nvSpPr>
            <p:cNvPr id="3342379" name="Freeform 249"/>
            <p:cNvSpPr>
              <a:spLocks/>
            </p:cNvSpPr>
            <p:nvPr/>
          </p:nvSpPr>
          <p:spPr bwMode="auto">
            <a:xfrm>
              <a:off x="1312" y="2895"/>
              <a:ext cx="57" cy="50"/>
            </a:xfrm>
            <a:custGeom>
              <a:avLst/>
              <a:gdLst>
                <a:gd name="T0" fmla="*/ 35 w 35"/>
                <a:gd name="T1" fmla="*/ 0 h 35"/>
                <a:gd name="T2" fmla="*/ 17 w 35"/>
                <a:gd name="T3" fmla="*/ 35 h 35"/>
                <a:gd name="T4" fmla="*/ 0 w 35"/>
                <a:gd name="T5" fmla="*/ 0 h 35"/>
                <a:gd name="T6" fmla="*/ 35 w 35"/>
                <a:gd name="T7" fmla="*/ 0 h 35"/>
                <a:gd name="T8" fmla="*/ 0 60000 65536"/>
                <a:gd name="T9" fmla="*/ 0 60000 65536"/>
                <a:gd name="T10" fmla="*/ 0 60000 65536"/>
                <a:gd name="T11" fmla="*/ 0 60000 65536"/>
                <a:gd name="T12" fmla="*/ 0 w 35"/>
                <a:gd name="T13" fmla="*/ 0 h 35"/>
                <a:gd name="T14" fmla="*/ 35 w 35"/>
                <a:gd name="T15" fmla="*/ 35 h 35"/>
              </a:gdLst>
              <a:ahLst/>
              <a:cxnLst>
                <a:cxn ang="T8">
                  <a:pos x="T0" y="T1"/>
                </a:cxn>
                <a:cxn ang="T9">
                  <a:pos x="T2" y="T3"/>
                </a:cxn>
                <a:cxn ang="T10">
                  <a:pos x="T4" y="T5"/>
                </a:cxn>
                <a:cxn ang="T11">
                  <a:pos x="T6" y="T7"/>
                </a:cxn>
              </a:cxnLst>
              <a:rect l="T12" t="T13" r="T14" b="T15"/>
              <a:pathLst>
                <a:path w="35" h="35">
                  <a:moveTo>
                    <a:pt x="35" y="0"/>
                  </a:moveTo>
                  <a:lnTo>
                    <a:pt x="17" y="35"/>
                  </a:lnTo>
                  <a:lnTo>
                    <a:pt x="0" y="0"/>
                  </a:lnTo>
                  <a:lnTo>
                    <a:pt x="35" y="0"/>
                  </a:lnTo>
                  <a:close/>
                </a:path>
              </a:pathLst>
            </a:custGeom>
            <a:solidFill>
              <a:srgbClr val="000000"/>
            </a:solidFill>
            <a:ln w="9525">
              <a:noFill/>
              <a:round/>
              <a:headEnd/>
              <a:tailEnd/>
            </a:ln>
          </p:spPr>
          <p:txBody>
            <a:bodyPr/>
            <a:lstStyle/>
            <a:p>
              <a:endParaRPr lang="hu-HU"/>
            </a:p>
          </p:txBody>
        </p:sp>
        <p:grpSp>
          <p:nvGrpSpPr>
            <p:cNvPr id="5" name="Group 250"/>
            <p:cNvGrpSpPr>
              <a:grpSpLocks/>
            </p:cNvGrpSpPr>
            <p:nvPr/>
          </p:nvGrpSpPr>
          <p:grpSpPr bwMode="auto">
            <a:xfrm flipH="1">
              <a:off x="1182" y="2945"/>
              <a:ext cx="186" cy="137"/>
              <a:chOff x="3501" y="2454"/>
              <a:chExt cx="162" cy="120"/>
            </a:xfrm>
          </p:grpSpPr>
          <p:sp>
            <p:nvSpPr>
              <p:cNvPr id="3342423" name="Freeform 251"/>
              <p:cNvSpPr>
                <a:spLocks/>
              </p:cNvSpPr>
              <p:nvPr/>
            </p:nvSpPr>
            <p:spPr bwMode="auto">
              <a:xfrm>
                <a:off x="3525" y="2493"/>
                <a:ext cx="138" cy="81"/>
              </a:xfrm>
              <a:custGeom>
                <a:avLst/>
                <a:gdLst>
                  <a:gd name="T0" fmla="*/ 98 w 98"/>
                  <a:gd name="T1" fmla="*/ 66 h 66"/>
                  <a:gd name="T2" fmla="*/ 0 w 98"/>
                  <a:gd name="T3" fmla="*/ 66 h 66"/>
                  <a:gd name="T4" fmla="*/ 0 w 98"/>
                  <a:gd name="T5" fmla="*/ 0 h 66"/>
                  <a:gd name="T6" fmla="*/ 0 60000 65536"/>
                  <a:gd name="T7" fmla="*/ 0 60000 65536"/>
                  <a:gd name="T8" fmla="*/ 0 60000 65536"/>
                  <a:gd name="T9" fmla="*/ 0 w 98"/>
                  <a:gd name="T10" fmla="*/ 0 h 66"/>
                  <a:gd name="T11" fmla="*/ 98 w 98"/>
                  <a:gd name="T12" fmla="*/ 66 h 66"/>
                </a:gdLst>
                <a:ahLst/>
                <a:cxnLst>
                  <a:cxn ang="T6">
                    <a:pos x="T0" y="T1"/>
                  </a:cxn>
                  <a:cxn ang="T7">
                    <a:pos x="T2" y="T3"/>
                  </a:cxn>
                  <a:cxn ang="T8">
                    <a:pos x="T4" y="T5"/>
                  </a:cxn>
                </a:cxnLst>
                <a:rect l="T9" t="T10" r="T11" b="T12"/>
                <a:pathLst>
                  <a:path w="98" h="66">
                    <a:moveTo>
                      <a:pt x="98" y="66"/>
                    </a:moveTo>
                    <a:lnTo>
                      <a:pt x="0" y="66"/>
                    </a:lnTo>
                    <a:lnTo>
                      <a:pt x="0" y="0"/>
                    </a:lnTo>
                  </a:path>
                </a:pathLst>
              </a:custGeom>
              <a:noFill/>
              <a:ln w="6350" cap="rnd">
                <a:solidFill>
                  <a:srgbClr val="000000"/>
                </a:solidFill>
                <a:prstDash val="solid"/>
                <a:round/>
                <a:headEnd/>
                <a:tailEnd/>
              </a:ln>
            </p:spPr>
            <p:txBody>
              <a:bodyPr/>
              <a:lstStyle/>
              <a:p>
                <a:endParaRPr lang="hu-HU"/>
              </a:p>
            </p:txBody>
          </p:sp>
          <p:sp>
            <p:nvSpPr>
              <p:cNvPr id="3342424" name="Freeform 252"/>
              <p:cNvSpPr>
                <a:spLocks/>
              </p:cNvSpPr>
              <p:nvPr/>
            </p:nvSpPr>
            <p:spPr bwMode="auto">
              <a:xfrm>
                <a:off x="3501" y="2454"/>
                <a:ext cx="50" cy="44"/>
              </a:xfrm>
              <a:custGeom>
                <a:avLst/>
                <a:gdLst>
                  <a:gd name="T0" fmla="*/ 0 w 35"/>
                  <a:gd name="T1" fmla="*/ 35 h 35"/>
                  <a:gd name="T2" fmla="*/ 17 w 35"/>
                  <a:gd name="T3" fmla="*/ 0 h 35"/>
                  <a:gd name="T4" fmla="*/ 35 w 35"/>
                  <a:gd name="T5" fmla="*/ 35 h 35"/>
                  <a:gd name="T6" fmla="*/ 0 w 35"/>
                  <a:gd name="T7" fmla="*/ 35 h 35"/>
                  <a:gd name="T8" fmla="*/ 0 60000 65536"/>
                  <a:gd name="T9" fmla="*/ 0 60000 65536"/>
                  <a:gd name="T10" fmla="*/ 0 60000 65536"/>
                  <a:gd name="T11" fmla="*/ 0 60000 65536"/>
                  <a:gd name="T12" fmla="*/ 0 w 35"/>
                  <a:gd name="T13" fmla="*/ 0 h 35"/>
                  <a:gd name="T14" fmla="*/ 35 w 35"/>
                  <a:gd name="T15" fmla="*/ 35 h 35"/>
                </a:gdLst>
                <a:ahLst/>
                <a:cxnLst>
                  <a:cxn ang="T8">
                    <a:pos x="T0" y="T1"/>
                  </a:cxn>
                  <a:cxn ang="T9">
                    <a:pos x="T2" y="T3"/>
                  </a:cxn>
                  <a:cxn ang="T10">
                    <a:pos x="T4" y="T5"/>
                  </a:cxn>
                  <a:cxn ang="T11">
                    <a:pos x="T6" y="T7"/>
                  </a:cxn>
                </a:cxnLst>
                <a:rect l="T12" t="T13" r="T14" b="T15"/>
                <a:pathLst>
                  <a:path w="35" h="35">
                    <a:moveTo>
                      <a:pt x="0" y="35"/>
                    </a:moveTo>
                    <a:lnTo>
                      <a:pt x="17" y="0"/>
                    </a:lnTo>
                    <a:lnTo>
                      <a:pt x="35" y="35"/>
                    </a:lnTo>
                    <a:lnTo>
                      <a:pt x="0" y="35"/>
                    </a:lnTo>
                    <a:close/>
                  </a:path>
                </a:pathLst>
              </a:custGeom>
              <a:solidFill>
                <a:srgbClr val="000000"/>
              </a:solidFill>
              <a:ln w="9525">
                <a:noFill/>
                <a:round/>
                <a:headEnd/>
                <a:tailEnd/>
              </a:ln>
            </p:spPr>
            <p:txBody>
              <a:bodyPr/>
              <a:lstStyle/>
              <a:p>
                <a:endParaRPr lang="hu-HU"/>
              </a:p>
            </p:txBody>
          </p:sp>
        </p:grpSp>
        <p:sp>
          <p:nvSpPr>
            <p:cNvPr id="3342381" name="Line 253"/>
            <p:cNvSpPr>
              <a:spLocks noChangeShapeType="1"/>
            </p:cNvSpPr>
            <p:nvPr/>
          </p:nvSpPr>
          <p:spPr bwMode="auto">
            <a:xfrm flipH="1">
              <a:off x="381" y="1170"/>
              <a:ext cx="78" cy="0"/>
            </a:xfrm>
            <a:prstGeom prst="line">
              <a:avLst/>
            </a:prstGeom>
            <a:noFill/>
            <a:ln w="6350" cap="rnd">
              <a:solidFill>
                <a:srgbClr val="000000"/>
              </a:solidFill>
              <a:round/>
              <a:headEnd/>
              <a:tailEnd/>
            </a:ln>
          </p:spPr>
          <p:txBody>
            <a:bodyPr/>
            <a:lstStyle/>
            <a:p>
              <a:endParaRPr lang="hu-HU"/>
            </a:p>
          </p:txBody>
        </p:sp>
        <p:sp>
          <p:nvSpPr>
            <p:cNvPr id="3342382" name="Rectangle 254"/>
            <p:cNvSpPr>
              <a:spLocks noChangeArrowheads="1"/>
            </p:cNvSpPr>
            <p:nvPr/>
          </p:nvSpPr>
          <p:spPr bwMode="auto">
            <a:xfrm>
              <a:off x="260" y="1106"/>
              <a:ext cx="108" cy="152"/>
            </a:xfrm>
            <a:prstGeom prst="rect">
              <a:avLst/>
            </a:prstGeom>
            <a:noFill/>
            <a:ln w="9525">
              <a:noFill/>
              <a:miter lim="800000"/>
              <a:headEnd/>
              <a:tailEnd/>
            </a:ln>
          </p:spPr>
          <p:txBody>
            <a:bodyPr lIns="0" tIns="0" rIns="0" bIns="0"/>
            <a:lstStyle/>
            <a:p>
              <a:pPr algn="ctr" eaLnBrk="0" hangingPunct="0">
                <a:lnSpc>
                  <a:spcPct val="90000"/>
                </a:lnSpc>
                <a:spcBef>
                  <a:spcPct val="20000"/>
                </a:spcBef>
              </a:pPr>
              <a:r>
                <a:rPr lang="hu-HU" altLang="zh-CN" sz="1200" b="1">
                  <a:solidFill>
                    <a:srgbClr val="000000"/>
                  </a:solidFill>
                  <a:ea typeface="SimSun" pitchFamily="2" charset="-122"/>
                </a:rPr>
                <a:t>I</a:t>
              </a:r>
              <a:r>
                <a:rPr lang="hu-HU" altLang="zh-CN" sz="1200" b="1" baseline="-25000">
                  <a:solidFill>
                    <a:srgbClr val="000000"/>
                  </a:solidFill>
                  <a:ea typeface="SimSun" pitchFamily="2" charset="-122"/>
                </a:rPr>
                <a:t>H</a:t>
              </a:r>
              <a:endParaRPr lang="hu-HU" i="1">
                <a:solidFill>
                  <a:srgbClr val="4D2885"/>
                </a:solidFill>
              </a:endParaRPr>
            </a:p>
          </p:txBody>
        </p:sp>
        <p:sp>
          <p:nvSpPr>
            <p:cNvPr id="3342383" name="Rectangle 255"/>
            <p:cNvSpPr>
              <a:spLocks noChangeArrowheads="1"/>
            </p:cNvSpPr>
            <p:nvPr/>
          </p:nvSpPr>
          <p:spPr bwMode="auto">
            <a:xfrm>
              <a:off x="255" y="1859"/>
              <a:ext cx="116" cy="138"/>
            </a:xfrm>
            <a:prstGeom prst="rect">
              <a:avLst/>
            </a:prstGeom>
            <a:noFill/>
            <a:ln w="9525">
              <a:noFill/>
              <a:miter lim="800000"/>
              <a:headEnd/>
              <a:tailEnd/>
            </a:ln>
          </p:spPr>
          <p:txBody>
            <a:bodyPr lIns="0" tIns="0" rIns="0" bIns="0"/>
            <a:lstStyle/>
            <a:p>
              <a:pPr algn="ctr" eaLnBrk="0" hangingPunct="0">
                <a:lnSpc>
                  <a:spcPct val="90000"/>
                </a:lnSpc>
                <a:spcBef>
                  <a:spcPct val="20000"/>
                </a:spcBef>
              </a:pPr>
              <a:r>
                <a:rPr lang="hu-HU" altLang="zh-CN" sz="1200" b="1">
                  <a:solidFill>
                    <a:srgbClr val="000000"/>
                  </a:solidFill>
                  <a:ea typeface="SimSun" pitchFamily="2" charset="-122"/>
                </a:rPr>
                <a:t>I</a:t>
              </a:r>
              <a:r>
                <a:rPr lang="hu-HU" altLang="zh-CN" sz="1200" b="1" baseline="-25000">
                  <a:solidFill>
                    <a:srgbClr val="000000"/>
                  </a:solidFill>
                  <a:ea typeface="SimSun" pitchFamily="2" charset="-122"/>
                </a:rPr>
                <a:t>M</a:t>
              </a:r>
              <a:endParaRPr lang="hu-HU" i="1">
                <a:solidFill>
                  <a:srgbClr val="4D2885"/>
                </a:solidFill>
              </a:endParaRPr>
            </a:p>
          </p:txBody>
        </p:sp>
        <p:sp>
          <p:nvSpPr>
            <p:cNvPr id="3342384" name="Rectangle 256"/>
            <p:cNvSpPr>
              <a:spLocks noChangeArrowheads="1"/>
            </p:cNvSpPr>
            <p:nvPr/>
          </p:nvSpPr>
          <p:spPr bwMode="auto">
            <a:xfrm>
              <a:off x="221" y="2472"/>
              <a:ext cx="117" cy="97"/>
            </a:xfrm>
            <a:prstGeom prst="rect">
              <a:avLst/>
            </a:prstGeom>
            <a:noFill/>
            <a:ln w="9525">
              <a:noFill/>
              <a:miter lim="800000"/>
              <a:headEnd/>
              <a:tailEnd/>
            </a:ln>
          </p:spPr>
          <p:txBody>
            <a:bodyPr lIns="0" tIns="0" rIns="0" bIns="0"/>
            <a:lstStyle/>
            <a:p>
              <a:pPr algn="ctr" eaLnBrk="0" hangingPunct="0">
                <a:lnSpc>
                  <a:spcPct val="90000"/>
                </a:lnSpc>
                <a:spcBef>
                  <a:spcPct val="20000"/>
                </a:spcBef>
              </a:pPr>
              <a:r>
                <a:rPr lang="hu-HU" altLang="zh-CN" sz="1200" b="1">
                  <a:solidFill>
                    <a:srgbClr val="000000"/>
                  </a:solidFill>
                  <a:ea typeface="SimSun" pitchFamily="2" charset="-122"/>
                </a:rPr>
                <a:t>V</a:t>
              </a:r>
              <a:r>
                <a:rPr lang="hu-HU" altLang="zh-CN" sz="1200" b="1" baseline="-25000">
                  <a:solidFill>
                    <a:srgbClr val="000000"/>
                  </a:solidFill>
                  <a:ea typeface="SimSun" pitchFamily="2" charset="-122"/>
                </a:rPr>
                <a:t>H</a:t>
              </a:r>
              <a:endParaRPr lang="hu-HU" i="1">
                <a:solidFill>
                  <a:srgbClr val="4D2885"/>
                </a:solidFill>
              </a:endParaRPr>
            </a:p>
          </p:txBody>
        </p:sp>
        <p:sp>
          <p:nvSpPr>
            <p:cNvPr id="3342385" name="Rectangle 257"/>
            <p:cNvSpPr>
              <a:spLocks noChangeArrowheads="1"/>
            </p:cNvSpPr>
            <p:nvPr/>
          </p:nvSpPr>
          <p:spPr bwMode="auto">
            <a:xfrm>
              <a:off x="904" y="3013"/>
              <a:ext cx="319" cy="185"/>
            </a:xfrm>
            <a:prstGeom prst="rect">
              <a:avLst/>
            </a:prstGeom>
            <a:noFill/>
            <a:ln w="9525">
              <a:noFill/>
              <a:miter lim="800000"/>
              <a:headEnd/>
              <a:tailEnd/>
            </a:ln>
          </p:spPr>
          <p:txBody>
            <a:bodyPr lIns="0" tIns="0" rIns="0" bIns="0"/>
            <a:lstStyle/>
            <a:p>
              <a:pPr algn="ctr" eaLnBrk="0" hangingPunct="0">
                <a:lnSpc>
                  <a:spcPct val="90000"/>
                </a:lnSpc>
                <a:spcBef>
                  <a:spcPct val="20000"/>
                </a:spcBef>
              </a:pPr>
              <a:r>
                <a:rPr lang="hu-HU" altLang="zh-CN" sz="1400" b="1">
                  <a:solidFill>
                    <a:srgbClr val="333333"/>
                  </a:solidFill>
                  <a:latin typeface="Arial Rounded MT Bold" pitchFamily="34" charset="0"/>
                  <a:ea typeface="SimSun" pitchFamily="2" charset="-122"/>
                  <a:sym typeface="Symbol" pitchFamily="18" charset="2"/>
                </a:rPr>
                <a:t></a:t>
              </a:r>
              <a:r>
                <a:rPr lang="hu-HU" altLang="zh-CN" sz="1400" b="1">
                  <a:solidFill>
                    <a:srgbClr val="333333"/>
                  </a:solidFill>
                  <a:latin typeface="Arial Rounded MT Bold" pitchFamily="34" charset="0"/>
                  <a:ea typeface="SimSun" pitchFamily="2" charset="-122"/>
                </a:rPr>
                <a:t>V</a:t>
              </a:r>
              <a:r>
                <a:rPr lang="hu-HU" altLang="zh-CN" sz="1400" b="1" baseline="-25000">
                  <a:solidFill>
                    <a:srgbClr val="333333"/>
                  </a:solidFill>
                  <a:latin typeface="Arial Rounded MT Bold" pitchFamily="34" charset="0"/>
                  <a:ea typeface="SimSun" pitchFamily="2" charset="-122"/>
                </a:rPr>
                <a:t>F</a:t>
              </a:r>
              <a:endParaRPr lang="hu-HU" i="1">
                <a:solidFill>
                  <a:srgbClr val="333333"/>
                </a:solidFill>
              </a:endParaRPr>
            </a:p>
          </p:txBody>
        </p:sp>
        <p:sp>
          <p:nvSpPr>
            <p:cNvPr id="3342386" name="Rectangle 258"/>
            <p:cNvSpPr>
              <a:spLocks noChangeArrowheads="1"/>
            </p:cNvSpPr>
            <p:nvPr/>
          </p:nvSpPr>
          <p:spPr bwMode="auto">
            <a:xfrm>
              <a:off x="92" y="952"/>
              <a:ext cx="121" cy="201"/>
            </a:xfrm>
            <a:prstGeom prst="rect">
              <a:avLst/>
            </a:prstGeom>
            <a:noFill/>
            <a:ln w="9525">
              <a:noFill/>
              <a:miter lim="800000"/>
              <a:headEnd/>
              <a:tailEnd/>
            </a:ln>
          </p:spPr>
          <p:txBody>
            <a:bodyPr lIns="0" tIns="0" rIns="0" bIns="0"/>
            <a:lstStyle/>
            <a:p>
              <a:pPr algn="ctr" eaLnBrk="0" hangingPunct="0">
                <a:lnSpc>
                  <a:spcPct val="90000"/>
                </a:lnSpc>
                <a:spcBef>
                  <a:spcPct val="20000"/>
                </a:spcBef>
              </a:pPr>
              <a:r>
                <a:rPr lang="hu-HU" altLang="zh-CN" sz="1400" b="1">
                  <a:solidFill>
                    <a:srgbClr val="000000"/>
                  </a:solidFill>
                  <a:ea typeface="SimSun" pitchFamily="2" charset="-122"/>
                </a:rPr>
                <a:t>I</a:t>
              </a:r>
              <a:r>
                <a:rPr lang="hu-HU" altLang="zh-CN" sz="1400" b="1" baseline="-25000">
                  <a:solidFill>
                    <a:srgbClr val="000000"/>
                  </a:solidFill>
                  <a:ea typeface="SimSun" pitchFamily="2" charset="-122"/>
                </a:rPr>
                <a:t>F</a:t>
              </a:r>
              <a:endParaRPr lang="hu-HU" i="1">
                <a:solidFill>
                  <a:srgbClr val="4D2885"/>
                </a:solidFill>
              </a:endParaRPr>
            </a:p>
          </p:txBody>
        </p:sp>
        <p:sp>
          <p:nvSpPr>
            <p:cNvPr id="3342387" name="Rectangle 259"/>
            <p:cNvSpPr>
              <a:spLocks noChangeArrowheads="1"/>
            </p:cNvSpPr>
            <p:nvPr/>
          </p:nvSpPr>
          <p:spPr bwMode="auto">
            <a:xfrm>
              <a:off x="1324" y="3564"/>
              <a:ext cx="220" cy="111"/>
            </a:xfrm>
            <a:prstGeom prst="rect">
              <a:avLst/>
            </a:prstGeom>
            <a:noFill/>
            <a:ln w="9525">
              <a:noFill/>
              <a:miter lim="800000"/>
              <a:headEnd/>
              <a:tailEnd/>
            </a:ln>
          </p:spPr>
          <p:txBody>
            <a:bodyPr lIns="0" tIns="0" rIns="0" bIns="0"/>
            <a:lstStyle/>
            <a:p>
              <a:pPr algn="ctr" eaLnBrk="0" hangingPunct="0">
                <a:lnSpc>
                  <a:spcPct val="90000"/>
                </a:lnSpc>
                <a:spcBef>
                  <a:spcPct val="20000"/>
                </a:spcBef>
              </a:pPr>
              <a:r>
                <a:rPr lang="hu-HU" altLang="zh-CN" sz="1200" b="1">
                  <a:solidFill>
                    <a:srgbClr val="000000"/>
                  </a:solidFill>
                  <a:ea typeface="SimSun" pitchFamily="2" charset="-122"/>
                </a:rPr>
                <a:t>t</a:t>
              </a:r>
              <a:r>
                <a:rPr lang="hu-HU" altLang="zh-CN" sz="1200" b="1" baseline="-25000">
                  <a:solidFill>
                    <a:srgbClr val="000000"/>
                  </a:solidFill>
                  <a:ea typeface="SimSun" pitchFamily="2" charset="-122"/>
                </a:rPr>
                <a:t>H</a:t>
              </a:r>
              <a:endParaRPr lang="hu-HU" i="1">
                <a:solidFill>
                  <a:srgbClr val="4D2885"/>
                </a:solidFill>
              </a:endParaRPr>
            </a:p>
          </p:txBody>
        </p:sp>
        <p:sp>
          <p:nvSpPr>
            <p:cNvPr id="3342388" name="Rectangle 260"/>
            <p:cNvSpPr>
              <a:spLocks noChangeArrowheads="1"/>
            </p:cNvSpPr>
            <p:nvPr/>
          </p:nvSpPr>
          <p:spPr bwMode="auto">
            <a:xfrm>
              <a:off x="2361" y="3562"/>
              <a:ext cx="176" cy="111"/>
            </a:xfrm>
            <a:prstGeom prst="rect">
              <a:avLst/>
            </a:prstGeom>
            <a:noFill/>
            <a:ln w="9525">
              <a:noFill/>
              <a:miter lim="800000"/>
              <a:headEnd/>
              <a:tailEnd/>
            </a:ln>
          </p:spPr>
          <p:txBody>
            <a:bodyPr lIns="0" tIns="0" rIns="0" bIns="0"/>
            <a:lstStyle/>
            <a:p>
              <a:pPr algn="ctr" eaLnBrk="0" hangingPunct="0">
                <a:lnSpc>
                  <a:spcPct val="90000"/>
                </a:lnSpc>
                <a:spcBef>
                  <a:spcPct val="20000"/>
                </a:spcBef>
              </a:pPr>
              <a:r>
                <a:rPr lang="hu-HU" altLang="zh-CN" sz="1200" b="1">
                  <a:solidFill>
                    <a:srgbClr val="000000"/>
                  </a:solidFill>
                  <a:ea typeface="SimSun" pitchFamily="2" charset="-122"/>
                </a:rPr>
                <a:t>t</a:t>
              </a:r>
              <a:r>
                <a:rPr lang="en-US" altLang="zh-CN" sz="1200" b="1" baseline="-25000">
                  <a:solidFill>
                    <a:srgbClr val="000000"/>
                  </a:solidFill>
                  <a:ea typeface="SimSun" pitchFamily="2" charset="-122"/>
                </a:rPr>
                <a:t>M</a:t>
              </a:r>
              <a:endParaRPr lang="hu-HU" i="1">
                <a:solidFill>
                  <a:srgbClr val="4D2885"/>
                </a:solidFill>
              </a:endParaRPr>
            </a:p>
          </p:txBody>
        </p:sp>
        <p:sp>
          <p:nvSpPr>
            <p:cNvPr id="3342389" name="Line 261"/>
            <p:cNvSpPr>
              <a:spLocks noChangeShapeType="1"/>
            </p:cNvSpPr>
            <p:nvPr/>
          </p:nvSpPr>
          <p:spPr bwMode="auto">
            <a:xfrm>
              <a:off x="315" y="2807"/>
              <a:ext cx="391" cy="0"/>
            </a:xfrm>
            <a:prstGeom prst="line">
              <a:avLst/>
            </a:prstGeom>
            <a:noFill/>
            <a:ln w="25400">
              <a:solidFill>
                <a:srgbClr val="4D2885"/>
              </a:solidFill>
              <a:round/>
              <a:headEnd/>
              <a:tailEnd/>
            </a:ln>
          </p:spPr>
          <p:txBody>
            <a:bodyPr/>
            <a:lstStyle/>
            <a:p>
              <a:endParaRPr lang="hu-HU"/>
            </a:p>
          </p:txBody>
        </p:sp>
        <p:sp>
          <p:nvSpPr>
            <p:cNvPr id="3342390" name="Freeform 262"/>
            <p:cNvSpPr>
              <a:spLocks/>
            </p:cNvSpPr>
            <p:nvPr/>
          </p:nvSpPr>
          <p:spPr bwMode="auto">
            <a:xfrm>
              <a:off x="1975" y="2806"/>
              <a:ext cx="800" cy="141"/>
            </a:xfrm>
            <a:custGeom>
              <a:avLst/>
              <a:gdLst>
                <a:gd name="T0" fmla="*/ 0 w 1097"/>
                <a:gd name="T1" fmla="*/ 237 h 237"/>
                <a:gd name="T2" fmla="*/ 9 w 1097"/>
                <a:gd name="T3" fmla="*/ 199 h 237"/>
                <a:gd name="T4" fmla="*/ 29 w 1097"/>
                <a:gd name="T5" fmla="*/ 135 h 237"/>
                <a:gd name="T6" fmla="*/ 53 w 1097"/>
                <a:gd name="T7" fmla="*/ 100 h 237"/>
                <a:gd name="T8" fmla="*/ 80 w 1097"/>
                <a:gd name="T9" fmla="*/ 72 h 237"/>
                <a:gd name="T10" fmla="*/ 120 w 1097"/>
                <a:gd name="T11" fmla="*/ 54 h 237"/>
                <a:gd name="T12" fmla="*/ 185 w 1097"/>
                <a:gd name="T13" fmla="*/ 37 h 237"/>
                <a:gd name="T14" fmla="*/ 390 w 1097"/>
                <a:gd name="T15" fmla="*/ 21 h 237"/>
                <a:gd name="T16" fmla="*/ 732 w 1097"/>
                <a:gd name="T17" fmla="*/ 10 h 237"/>
                <a:gd name="T18" fmla="*/ 972 w 1097"/>
                <a:gd name="T19" fmla="*/ 4 h 237"/>
                <a:gd name="T20" fmla="*/ 1097 w 1097"/>
                <a:gd name="T21" fmla="*/ 0 h 2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97"/>
                <a:gd name="T34" fmla="*/ 0 h 237"/>
                <a:gd name="T35" fmla="*/ 1097 w 1097"/>
                <a:gd name="T36" fmla="*/ 237 h 23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97" h="237">
                  <a:moveTo>
                    <a:pt x="0" y="237"/>
                  </a:moveTo>
                  <a:cubicBezTo>
                    <a:pt x="2" y="226"/>
                    <a:pt x="4" y="216"/>
                    <a:pt x="9" y="199"/>
                  </a:cubicBezTo>
                  <a:cubicBezTo>
                    <a:pt x="14" y="182"/>
                    <a:pt x="22" y="152"/>
                    <a:pt x="29" y="135"/>
                  </a:cubicBezTo>
                  <a:cubicBezTo>
                    <a:pt x="36" y="118"/>
                    <a:pt x="44" y="111"/>
                    <a:pt x="53" y="100"/>
                  </a:cubicBezTo>
                  <a:cubicBezTo>
                    <a:pt x="62" y="89"/>
                    <a:pt x="69" y="80"/>
                    <a:pt x="80" y="72"/>
                  </a:cubicBezTo>
                  <a:cubicBezTo>
                    <a:pt x="91" y="64"/>
                    <a:pt x="103" y="60"/>
                    <a:pt x="120" y="54"/>
                  </a:cubicBezTo>
                  <a:cubicBezTo>
                    <a:pt x="137" y="48"/>
                    <a:pt x="140" y="42"/>
                    <a:pt x="185" y="37"/>
                  </a:cubicBezTo>
                  <a:cubicBezTo>
                    <a:pt x="230" y="32"/>
                    <a:pt x="299" y="25"/>
                    <a:pt x="390" y="21"/>
                  </a:cubicBezTo>
                  <a:cubicBezTo>
                    <a:pt x="481" y="17"/>
                    <a:pt x="635" y="13"/>
                    <a:pt x="732" y="10"/>
                  </a:cubicBezTo>
                  <a:cubicBezTo>
                    <a:pt x="829" y="7"/>
                    <a:pt x="911" y="6"/>
                    <a:pt x="972" y="4"/>
                  </a:cubicBezTo>
                  <a:cubicBezTo>
                    <a:pt x="1033" y="2"/>
                    <a:pt x="1065" y="1"/>
                    <a:pt x="1097" y="0"/>
                  </a:cubicBezTo>
                </a:path>
              </a:pathLst>
            </a:custGeom>
            <a:noFill/>
            <a:ln w="25400" cap="flat" cmpd="sng">
              <a:solidFill>
                <a:srgbClr val="4D2885"/>
              </a:solidFill>
              <a:prstDash val="solid"/>
              <a:round/>
              <a:headEnd type="none" w="med" len="med"/>
              <a:tailEnd type="none" w="med" len="med"/>
            </a:ln>
          </p:spPr>
          <p:txBody>
            <a:bodyPr/>
            <a:lstStyle/>
            <a:p>
              <a:endParaRPr lang="hu-HU"/>
            </a:p>
          </p:txBody>
        </p:sp>
        <p:sp>
          <p:nvSpPr>
            <p:cNvPr id="3342391" name="Line 263"/>
            <p:cNvSpPr>
              <a:spLocks noChangeShapeType="1"/>
            </p:cNvSpPr>
            <p:nvPr/>
          </p:nvSpPr>
          <p:spPr bwMode="auto">
            <a:xfrm>
              <a:off x="1965" y="2560"/>
              <a:ext cx="12" cy="378"/>
            </a:xfrm>
            <a:prstGeom prst="line">
              <a:avLst/>
            </a:prstGeom>
            <a:noFill/>
            <a:ln w="25400">
              <a:solidFill>
                <a:srgbClr val="4D2885"/>
              </a:solidFill>
              <a:round/>
              <a:headEnd/>
              <a:tailEnd/>
            </a:ln>
          </p:spPr>
          <p:txBody>
            <a:bodyPr/>
            <a:lstStyle/>
            <a:p>
              <a:endParaRPr lang="hu-HU"/>
            </a:p>
          </p:txBody>
        </p:sp>
        <p:sp>
          <p:nvSpPr>
            <p:cNvPr id="3342392" name="Line 264"/>
            <p:cNvSpPr>
              <a:spLocks noChangeShapeType="1"/>
            </p:cNvSpPr>
            <p:nvPr/>
          </p:nvSpPr>
          <p:spPr bwMode="auto">
            <a:xfrm>
              <a:off x="1967" y="1999"/>
              <a:ext cx="811" cy="0"/>
            </a:xfrm>
            <a:prstGeom prst="line">
              <a:avLst/>
            </a:prstGeom>
            <a:noFill/>
            <a:ln w="25400">
              <a:solidFill>
                <a:srgbClr val="4D2885"/>
              </a:solidFill>
              <a:round/>
              <a:headEnd/>
              <a:tailEnd/>
            </a:ln>
          </p:spPr>
          <p:txBody>
            <a:bodyPr/>
            <a:lstStyle/>
            <a:p>
              <a:endParaRPr lang="hu-HU"/>
            </a:p>
          </p:txBody>
        </p:sp>
        <p:sp>
          <p:nvSpPr>
            <p:cNvPr id="3342393" name="Line 265"/>
            <p:cNvSpPr>
              <a:spLocks noChangeShapeType="1"/>
            </p:cNvSpPr>
            <p:nvPr/>
          </p:nvSpPr>
          <p:spPr bwMode="auto">
            <a:xfrm>
              <a:off x="709" y="1171"/>
              <a:ext cx="1255" cy="0"/>
            </a:xfrm>
            <a:prstGeom prst="line">
              <a:avLst/>
            </a:prstGeom>
            <a:noFill/>
            <a:ln w="25400">
              <a:solidFill>
                <a:srgbClr val="4D2885"/>
              </a:solidFill>
              <a:round/>
              <a:headEnd/>
              <a:tailEnd/>
            </a:ln>
          </p:spPr>
          <p:txBody>
            <a:bodyPr/>
            <a:lstStyle/>
            <a:p>
              <a:endParaRPr lang="hu-HU"/>
            </a:p>
          </p:txBody>
        </p:sp>
        <p:sp>
          <p:nvSpPr>
            <p:cNvPr id="3342394" name="Line 266"/>
            <p:cNvSpPr>
              <a:spLocks noChangeShapeType="1"/>
            </p:cNvSpPr>
            <p:nvPr/>
          </p:nvSpPr>
          <p:spPr bwMode="auto">
            <a:xfrm rot="-5400000">
              <a:off x="1552" y="1585"/>
              <a:ext cx="835" cy="0"/>
            </a:xfrm>
            <a:prstGeom prst="line">
              <a:avLst/>
            </a:prstGeom>
            <a:noFill/>
            <a:ln w="25400">
              <a:solidFill>
                <a:srgbClr val="4D2885"/>
              </a:solidFill>
              <a:round/>
              <a:headEnd/>
              <a:tailEnd/>
            </a:ln>
          </p:spPr>
          <p:txBody>
            <a:bodyPr/>
            <a:lstStyle/>
            <a:p>
              <a:endParaRPr lang="hu-HU"/>
            </a:p>
          </p:txBody>
        </p:sp>
        <p:sp>
          <p:nvSpPr>
            <p:cNvPr id="3342395" name="Text Box 267"/>
            <p:cNvSpPr txBox="1">
              <a:spLocks noChangeArrowheads="1"/>
            </p:cNvSpPr>
            <p:nvPr/>
          </p:nvSpPr>
          <p:spPr bwMode="auto">
            <a:xfrm>
              <a:off x="736" y="1422"/>
              <a:ext cx="482" cy="205"/>
            </a:xfrm>
            <a:prstGeom prst="rect">
              <a:avLst/>
            </a:prstGeom>
            <a:noFill/>
            <a:ln w="25400" algn="ctr">
              <a:noFill/>
              <a:miter lim="800000"/>
              <a:headEnd/>
              <a:tailEnd/>
            </a:ln>
          </p:spPr>
          <p:txBody>
            <a:bodyPr/>
            <a:lstStyle/>
            <a:p>
              <a:pPr algn="ctr" eaLnBrk="0" hangingPunct="0">
                <a:lnSpc>
                  <a:spcPct val="90000"/>
                </a:lnSpc>
                <a:spcBef>
                  <a:spcPct val="20000"/>
                </a:spcBef>
              </a:pPr>
              <a:r>
                <a:rPr lang="en-US" altLang="zh-CN" sz="1200" b="1" i="1">
                  <a:solidFill>
                    <a:srgbClr val="4D2885"/>
                  </a:solidFill>
                  <a:ea typeface="SimSun" pitchFamily="2" charset="-122"/>
                </a:rPr>
                <a:t>heating </a:t>
              </a:r>
              <a:endParaRPr lang="hu-HU" i="1">
                <a:solidFill>
                  <a:srgbClr val="4D2885"/>
                </a:solidFill>
              </a:endParaRPr>
            </a:p>
          </p:txBody>
        </p:sp>
        <p:sp>
          <p:nvSpPr>
            <p:cNvPr id="3342396" name="Text Box 268"/>
            <p:cNvSpPr txBox="1">
              <a:spLocks noChangeArrowheads="1"/>
            </p:cNvSpPr>
            <p:nvPr/>
          </p:nvSpPr>
          <p:spPr bwMode="auto">
            <a:xfrm>
              <a:off x="2006" y="2598"/>
              <a:ext cx="746" cy="181"/>
            </a:xfrm>
            <a:prstGeom prst="rect">
              <a:avLst/>
            </a:prstGeom>
            <a:solidFill>
              <a:srgbClr val="3333CC"/>
            </a:solidFill>
            <a:ln w="25400" algn="ctr">
              <a:noFill/>
              <a:miter lim="800000"/>
              <a:headEnd/>
              <a:tailEnd/>
            </a:ln>
          </p:spPr>
          <p:txBody>
            <a:bodyPr/>
            <a:lstStyle/>
            <a:p>
              <a:pPr algn="ctr" eaLnBrk="0" hangingPunct="0">
                <a:lnSpc>
                  <a:spcPct val="90000"/>
                </a:lnSpc>
                <a:spcBef>
                  <a:spcPct val="20000"/>
                </a:spcBef>
              </a:pPr>
              <a:r>
                <a:rPr lang="en-US" altLang="zh-CN" sz="1200" b="1" i="1">
                  <a:solidFill>
                    <a:srgbClr val="FFFFFF"/>
                  </a:solidFill>
                  <a:ea typeface="SimSun" pitchFamily="2" charset="-122"/>
                </a:rPr>
                <a:t>measurement</a:t>
              </a:r>
              <a:endParaRPr lang="hu-HU" i="1">
                <a:solidFill>
                  <a:srgbClr val="4D2885"/>
                </a:solidFill>
              </a:endParaRPr>
            </a:p>
          </p:txBody>
        </p:sp>
        <p:sp>
          <p:nvSpPr>
            <p:cNvPr id="3342397" name="Line 269"/>
            <p:cNvSpPr>
              <a:spLocks noChangeShapeType="1"/>
            </p:cNvSpPr>
            <p:nvPr/>
          </p:nvSpPr>
          <p:spPr bwMode="auto">
            <a:xfrm>
              <a:off x="1980" y="2123"/>
              <a:ext cx="0" cy="1556"/>
            </a:xfrm>
            <a:prstGeom prst="line">
              <a:avLst/>
            </a:prstGeom>
            <a:noFill/>
            <a:ln w="3175">
              <a:solidFill>
                <a:srgbClr val="000000"/>
              </a:solidFill>
              <a:prstDash val="dash"/>
              <a:round/>
              <a:headEnd/>
              <a:tailEnd/>
            </a:ln>
          </p:spPr>
          <p:txBody>
            <a:bodyPr/>
            <a:lstStyle/>
            <a:p>
              <a:endParaRPr lang="hu-HU"/>
            </a:p>
          </p:txBody>
        </p:sp>
        <p:grpSp>
          <p:nvGrpSpPr>
            <p:cNvPr id="6" name="Group 270"/>
            <p:cNvGrpSpPr>
              <a:grpSpLocks/>
            </p:cNvGrpSpPr>
            <p:nvPr/>
          </p:nvGrpSpPr>
          <p:grpSpPr bwMode="auto">
            <a:xfrm>
              <a:off x="1824" y="3565"/>
              <a:ext cx="142" cy="57"/>
              <a:chOff x="4136" y="2999"/>
              <a:chExt cx="124" cy="50"/>
            </a:xfrm>
          </p:grpSpPr>
          <p:sp>
            <p:nvSpPr>
              <p:cNvPr id="3342421" name="Freeform 271"/>
              <p:cNvSpPr>
                <a:spLocks/>
              </p:cNvSpPr>
              <p:nvPr/>
            </p:nvSpPr>
            <p:spPr bwMode="auto">
              <a:xfrm rot="5400000">
                <a:off x="4213" y="3002"/>
                <a:ext cx="50" cy="44"/>
              </a:xfrm>
              <a:custGeom>
                <a:avLst/>
                <a:gdLst>
                  <a:gd name="T0" fmla="*/ 0 w 35"/>
                  <a:gd name="T1" fmla="*/ 35 h 35"/>
                  <a:gd name="T2" fmla="*/ 17 w 35"/>
                  <a:gd name="T3" fmla="*/ 0 h 35"/>
                  <a:gd name="T4" fmla="*/ 35 w 35"/>
                  <a:gd name="T5" fmla="*/ 35 h 35"/>
                  <a:gd name="T6" fmla="*/ 0 w 35"/>
                  <a:gd name="T7" fmla="*/ 35 h 35"/>
                  <a:gd name="T8" fmla="*/ 0 60000 65536"/>
                  <a:gd name="T9" fmla="*/ 0 60000 65536"/>
                  <a:gd name="T10" fmla="*/ 0 60000 65536"/>
                  <a:gd name="T11" fmla="*/ 0 60000 65536"/>
                  <a:gd name="T12" fmla="*/ 0 w 35"/>
                  <a:gd name="T13" fmla="*/ 0 h 35"/>
                  <a:gd name="T14" fmla="*/ 35 w 35"/>
                  <a:gd name="T15" fmla="*/ 35 h 35"/>
                </a:gdLst>
                <a:ahLst/>
                <a:cxnLst>
                  <a:cxn ang="T8">
                    <a:pos x="T0" y="T1"/>
                  </a:cxn>
                  <a:cxn ang="T9">
                    <a:pos x="T2" y="T3"/>
                  </a:cxn>
                  <a:cxn ang="T10">
                    <a:pos x="T4" y="T5"/>
                  </a:cxn>
                  <a:cxn ang="T11">
                    <a:pos x="T6" y="T7"/>
                  </a:cxn>
                </a:cxnLst>
                <a:rect l="T12" t="T13" r="T14" b="T15"/>
                <a:pathLst>
                  <a:path w="35" h="35">
                    <a:moveTo>
                      <a:pt x="0" y="35"/>
                    </a:moveTo>
                    <a:lnTo>
                      <a:pt x="17" y="0"/>
                    </a:lnTo>
                    <a:lnTo>
                      <a:pt x="35" y="35"/>
                    </a:lnTo>
                    <a:lnTo>
                      <a:pt x="0" y="35"/>
                    </a:lnTo>
                    <a:close/>
                  </a:path>
                </a:pathLst>
              </a:custGeom>
              <a:solidFill>
                <a:srgbClr val="000000"/>
              </a:solidFill>
              <a:ln w="9525">
                <a:noFill/>
                <a:round/>
                <a:headEnd/>
                <a:tailEnd/>
              </a:ln>
            </p:spPr>
            <p:txBody>
              <a:bodyPr/>
              <a:lstStyle/>
              <a:p>
                <a:endParaRPr lang="hu-HU"/>
              </a:p>
            </p:txBody>
          </p:sp>
          <p:sp>
            <p:nvSpPr>
              <p:cNvPr id="3342422" name="Line 272"/>
              <p:cNvSpPr>
                <a:spLocks noChangeShapeType="1"/>
              </p:cNvSpPr>
              <p:nvPr/>
            </p:nvSpPr>
            <p:spPr bwMode="auto">
              <a:xfrm flipH="1">
                <a:off x="4136" y="3024"/>
                <a:ext cx="116" cy="0"/>
              </a:xfrm>
              <a:prstGeom prst="line">
                <a:avLst/>
              </a:prstGeom>
              <a:noFill/>
              <a:ln w="6350">
                <a:solidFill>
                  <a:srgbClr val="000000"/>
                </a:solidFill>
                <a:round/>
                <a:headEnd/>
                <a:tailEnd/>
              </a:ln>
            </p:spPr>
            <p:txBody>
              <a:bodyPr/>
              <a:lstStyle/>
              <a:p>
                <a:endParaRPr lang="hu-HU"/>
              </a:p>
            </p:txBody>
          </p:sp>
        </p:grpSp>
        <p:grpSp>
          <p:nvGrpSpPr>
            <p:cNvPr id="7" name="Group 273"/>
            <p:cNvGrpSpPr>
              <a:grpSpLocks/>
            </p:cNvGrpSpPr>
            <p:nvPr/>
          </p:nvGrpSpPr>
          <p:grpSpPr bwMode="auto">
            <a:xfrm flipH="1">
              <a:off x="1980" y="3565"/>
              <a:ext cx="143" cy="57"/>
              <a:chOff x="4136" y="2999"/>
              <a:chExt cx="124" cy="50"/>
            </a:xfrm>
          </p:grpSpPr>
          <p:sp>
            <p:nvSpPr>
              <p:cNvPr id="3342419" name="Freeform 274"/>
              <p:cNvSpPr>
                <a:spLocks/>
              </p:cNvSpPr>
              <p:nvPr/>
            </p:nvSpPr>
            <p:spPr bwMode="auto">
              <a:xfrm rot="5400000">
                <a:off x="4213" y="3002"/>
                <a:ext cx="50" cy="44"/>
              </a:xfrm>
              <a:custGeom>
                <a:avLst/>
                <a:gdLst>
                  <a:gd name="T0" fmla="*/ 0 w 35"/>
                  <a:gd name="T1" fmla="*/ 35 h 35"/>
                  <a:gd name="T2" fmla="*/ 17 w 35"/>
                  <a:gd name="T3" fmla="*/ 0 h 35"/>
                  <a:gd name="T4" fmla="*/ 35 w 35"/>
                  <a:gd name="T5" fmla="*/ 35 h 35"/>
                  <a:gd name="T6" fmla="*/ 0 w 35"/>
                  <a:gd name="T7" fmla="*/ 35 h 35"/>
                  <a:gd name="T8" fmla="*/ 0 60000 65536"/>
                  <a:gd name="T9" fmla="*/ 0 60000 65536"/>
                  <a:gd name="T10" fmla="*/ 0 60000 65536"/>
                  <a:gd name="T11" fmla="*/ 0 60000 65536"/>
                  <a:gd name="T12" fmla="*/ 0 w 35"/>
                  <a:gd name="T13" fmla="*/ 0 h 35"/>
                  <a:gd name="T14" fmla="*/ 35 w 35"/>
                  <a:gd name="T15" fmla="*/ 35 h 35"/>
                </a:gdLst>
                <a:ahLst/>
                <a:cxnLst>
                  <a:cxn ang="T8">
                    <a:pos x="T0" y="T1"/>
                  </a:cxn>
                  <a:cxn ang="T9">
                    <a:pos x="T2" y="T3"/>
                  </a:cxn>
                  <a:cxn ang="T10">
                    <a:pos x="T4" y="T5"/>
                  </a:cxn>
                  <a:cxn ang="T11">
                    <a:pos x="T6" y="T7"/>
                  </a:cxn>
                </a:cxnLst>
                <a:rect l="T12" t="T13" r="T14" b="T15"/>
                <a:pathLst>
                  <a:path w="35" h="35">
                    <a:moveTo>
                      <a:pt x="0" y="35"/>
                    </a:moveTo>
                    <a:lnTo>
                      <a:pt x="17" y="0"/>
                    </a:lnTo>
                    <a:lnTo>
                      <a:pt x="35" y="35"/>
                    </a:lnTo>
                    <a:lnTo>
                      <a:pt x="0" y="35"/>
                    </a:lnTo>
                    <a:close/>
                  </a:path>
                </a:pathLst>
              </a:custGeom>
              <a:solidFill>
                <a:srgbClr val="000000"/>
              </a:solidFill>
              <a:ln w="9525">
                <a:noFill/>
                <a:round/>
                <a:headEnd/>
                <a:tailEnd/>
              </a:ln>
            </p:spPr>
            <p:txBody>
              <a:bodyPr/>
              <a:lstStyle/>
              <a:p>
                <a:endParaRPr lang="hu-HU"/>
              </a:p>
            </p:txBody>
          </p:sp>
          <p:sp>
            <p:nvSpPr>
              <p:cNvPr id="3342420" name="Line 275"/>
              <p:cNvSpPr>
                <a:spLocks noChangeShapeType="1"/>
              </p:cNvSpPr>
              <p:nvPr/>
            </p:nvSpPr>
            <p:spPr bwMode="auto">
              <a:xfrm flipH="1">
                <a:off x="4136" y="3024"/>
                <a:ext cx="116" cy="0"/>
              </a:xfrm>
              <a:prstGeom prst="line">
                <a:avLst/>
              </a:prstGeom>
              <a:noFill/>
              <a:ln w="6350">
                <a:solidFill>
                  <a:srgbClr val="000000"/>
                </a:solidFill>
                <a:round/>
                <a:headEnd/>
                <a:tailEnd/>
              </a:ln>
            </p:spPr>
            <p:txBody>
              <a:bodyPr/>
              <a:lstStyle/>
              <a:p>
                <a:endParaRPr lang="hu-HU"/>
              </a:p>
            </p:txBody>
          </p:sp>
        </p:grpSp>
        <p:sp>
          <p:nvSpPr>
            <p:cNvPr id="3342400" name="Line 276"/>
            <p:cNvSpPr>
              <a:spLocks noChangeShapeType="1"/>
            </p:cNvSpPr>
            <p:nvPr/>
          </p:nvSpPr>
          <p:spPr bwMode="auto">
            <a:xfrm>
              <a:off x="2123" y="3594"/>
              <a:ext cx="0" cy="95"/>
            </a:xfrm>
            <a:prstGeom prst="line">
              <a:avLst/>
            </a:prstGeom>
            <a:noFill/>
            <a:ln w="6350">
              <a:solidFill>
                <a:srgbClr val="000000"/>
              </a:solidFill>
              <a:round/>
              <a:headEnd/>
              <a:tailEnd/>
            </a:ln>
          </p:spPr>
          <p:txBody>
            <a:bodyPr/>
            <a:lstStyle/>
            <a:p>
              <a:endParaRPr lang="hu-HU"/>
            </a:p>
          </p:txBody>
        </p:sp>
        <p:sp>
          <p:nvSpPr>
            <p:cNvPr id="3342401" name="AutoShape 277"/>
            <p:cNvSpPr>
              <a:spLocks/>
            </p:cNvSpPr>
            <p:nvPr/>
          </p:nvSpPr>
          <p:spPr bwMode="auto">
            <a:xfrm rot="-5400000">
              <a:off x="1315" y="2909"/>
              <a:ext cx="45" cy="1247"/>
            </a:xfrm>
            <a:prstGeom prst="leftBrace">
              <a:avLst>
                <a:gd name="adj1" fmla="val 67610"/>
                <a:gd name="adj2" fmla="val 50000"/>
              </a:avLst>
            </a:prstGeom>
            <a:noFill/>
            <a:ln w="6350">
              <a:solidFill>
                <a:srgbClr val="000000"/>
              </a:solidFill>
              <a:round/>
              <a:headEnd/>
              <a:tailEnd/>
            </a:ln>
          </p:spPr>
          <p:txBody>
            <a:bodyPr anchor="ctr"/>
            <a:lstStyle/>
            <a:p>
              <a:pPr algn="ctr" eaLnBrk="0" hangingPunct="0">
                <a:spcBef>
                  <a:spcPct val="50000"/>
                </a:spcBef>
              </a:pPr>
              <a:endParaRPr lang="en-US" sz="1800">
                <a:solidFill>
                  <a:srgbClr val="333333"/>
                </a:solidFill>
              </a:endParaRPr>
            </a:p>
          </p:txBody>
        </p:sp>
        <p:sp>
          <p:nvSpPr>
            <p:cNvPr id="3342402" name="AutoShape 278"/>
            <p:cNvSpPr>
              <a:spLocks/>
            </p:cNvSpPr>
            <p:nvPr/>
          </p:nvSpPr>
          <p:spPr bwMode="auto">
            <a:xfrm rot="-5400000">
              <a:off x="2353" y="3138"/>
              <a:ext cx="45" cy="789"/>
            </a:xfrm>
            <a:prstGeom prst="leftBrace">
              <a:avLst>
                <a:gd name="adj1" fmla="val 61854"/>
                <a:gd name="adj2" fmla="val 50000"/>
              </a:avLst>
            </a:prstGeom>
            <a:noFill/>
            <a:ln w="6350">
              <a:solidFill>
                <a:srgbClr val="000000"/>
              </a:solidFill>
              <a:round/>
              <a:headEnd/>
              <a:tailEnd/>
            </a:ln>
          </p:spPr>
          <p:txBody>
            <a:bodyPr anchor="ctr"/>
            <a:lstStyle/>
            <a:p>
              <a:pPr algn="ctr" eaLnBrk="0" hangingPunct="0">
                <a:spcBef>
                  <a:spcPct val="50000"/>
                </a:spcBef>
              </a:pPr>
              <a:endParaRPr lang="en-US" sz="1800">
                <a:solidFill>
                  <a:srgbClr val="333333"/>
                </a:solidFill>
              </a:endParaRPr>
            </a:p>
          </p:txBody>
        </p:sp>
        <p:sp>
          <p:nvSpPr>
            <p:cNvPr id="3342403" name="Line 279"/>
            <p:cNvSpPr>
              <a:spLocks noChangeShapeType="1"/>
            </p:cNvSpPr>
            <p:nvPr/>
          </p:nvSpPr>
          <p:spPr bwMode="auto">
            <a:xfrm>
              <a:off x="306" y="1999"/>
              <a:ext cx="402" cy="0"/>
            </a:xfrm>
            <a:prstGeom prst="line">
              <a:avLst/>
            </a:prstGeom>
            <a:noFill/>
            <a:ln w="25400">
              <a:solidFill>
                <a:srgbClr val="4D2885"/>
              </a:solidFill>
              <a:round/>
              <a:headEnd/>
              <a:tailEnd/>
            </a:ln>
          </p:spPr>
          <p:txBody>
            <a:bodyPr/>
            <a:lstStyle/>
            <a:p>
              <a:endParaRPr lang="hu-HU"/>
            </a:p>
          </p:txBody>
        </p:sp>
        <p:sp>
          <p:nvSpPr>
            <p:cNvPr id="3342404" name="Rectangle 280"/>
            <p:cNvSpPr>
              <a:spLocks noChangeArrowheads="1"/>
            </p:cNvSpPr>
            <p:nvPr/>
          </p:nvSpPr>
          <p:spPr bwMode="auto">
            <a:xfrm>
              <a:off x="3155" y="3431"/>
              <a:ext cx="33" cy="96"/>
            </a:xfrm>
            <a:prstGeom prst="rect">
              <a:avLst/>
            </a:prstGeom>
            <a:noFill/>
            <a:ln w="9525">
              <a:noFill/>
              <a:miter lim="800000"/>
              <a:headEnd/>
              <a:tailEnd/>
            </a:ln>
          </p:spPr>
          <p:txBody>
            <a:bodyPr lIns="0" tIns="0" rIns="0" bIns="0"/>
            <a:lstStyle/>
            <a:p>
              <a:pPr algn="ctr" eaLnBrk="0" hangingPunct="0">
                <a:lnSpc>
                  <a:spcPct val="90000"/>
                </a:lnSpc>
                <a:spcBef>
                  <a:spcPct val="20000"/>
                </a:spcBef>
              </a:pPr>
              <a:r>
                <a:rPr lang="hu-HU" altLang="zh-CN" sz="1400" b="1">
                  <a:solidFill>
                    <a:srgbClr val="000000"/>
                  </a:solidFill>
                  <a:ea typeface="SimSun" pitchFamily="2" charset="-122"/>
                </a:rPr>
                <a:t>t</a:t>
              </a:r>
              <a:endParaRPr lang="hu-HU" i="1">
                <a:solidFill>
                  <a:srgbClr val="4D2885"/>
                </a:solidFill>
              </a:endParaRPr>
            </a:p>
          </p:txBody>
        </p:sp>
        <p:sp>
          <p:nvSpPr>
            <p:cNvPr id="3342405" name="Line 281"/>
            <p:cNvSpPr>
              <a:spLocks noChangeShapeType="1"/>
            </p:cNvSpPr>
            <p:nvPr/>
          </p:nvSpPr>
          <p:spPr bwMode="auto">
            <a:xfrm>
              <a:off x="463" y="2562"/>
              <a:ext cx="1502" cy="0"/>
            </a:xfrm>
            <a:prstGeom prst="line">
              <a:avLst/>
            </a:prstGeom>
            <a:noFill/>
            <a:ln w="6350">
              <a:solidFill>
                <a:srgbClr val="000000"/>
              </a:solidFill>
              <a:prstDash val="dash"/>
              <a:round/>
              <a:headEnd/>
              <a:tailEnd/>
            </a:ln>
          </p:spPr>
          <p:txBody>
            <a:bodyPr/>
            <a:lstStyle/>
            <a:p>
              <a:endParaRPr lang="hu-HU"/>
            </a:p>
          </p:txBody>
        </p:sp>
        <p:sp>
          <p:nvSpPr>
            <p:cNvPr id="3342406" name="Line 282"/>
            <p:cNvSpPr>
              <a:spLocks noChangeShapeType="1"/>
            </p:cNvSpPr>
            <p:nvPr/>
          </p:nvSpPr>
          <p:spPr bwMode="auto">
            <a:xfrm>
              <a:off x="1510" y="2558"/>
              <a:ext cx="460" cy="2"/>
            </a:xfrm>
            <a:prstGeom prst="line">
              <a:avLst/>
            </a:prstGeom>
            <a:noFill/>
            <a:ln w="25400">
              <a:solidFill>
                <a:srgbClr val="4D2885"/>
              </a:solidFill>
              <a:round/>
              <a:headEnd/>
              <a:tailEnd/>
            </a:ln>
          </p:spPr>
          <p:txBody>
            <a:bodyPr/>
            <a:lstStyle/>
            <a:p>
              <a:endParaRPr lang="hu-HU"/>
            </a:p>
          </p:txBody>
        </p:sp>
        <p:sp>
          <p:nvSpPr>
            <p:cNvPr id="3342407" name="Line 283"/>
            <p:cNvSpPr>
              <a:spLocks noChangeShapeType="1"/>
            </p:cNvSpPr>
            <p:nvPr/>
          </p:nvSpPr>
          <p:spPr bwMode="auto">
            <a:xfrm>
              <a:off x="1507" y="2344"/>
              <a:ext cx="0" cy="1144"/>
            </a:xfrm>
            <a:prstGeom prst="line">
              <a:avLst/>
            </a:prstGeom>
            <a:noFill/>
            <a:ln w="3175">
              <a:solidFill>
                <a:srgbClr val="000000"/>
              </a:solidFill>
              <a:prstDash val="dash"/>
              <a:round/>
              <a:headEnd/>
              <a:tailEnd/>
            </a:ln>
          </p:spPr>
          <p:txBody>
            <a:bodyPr/>
            <a:lstStyle/>
            <a:p>
              <a:endParaRPr lang="hu-HU"/>
            </a:p>
          </p:txBody>
        </p:sp>
        <p:sp>
          <p:nvSpPr>
            <p:cNvPr id="3342408" name="AutoShape 284"/>
            <p:cNvSpPr>
              <a:spLocks/>
            </p:cNvSpPr>
            <p:nvPr/>
          </p:nvSpPr>
          <p:spPr bwMode="auto">
            <a:xfrm rot="5400000" flipV="1">
              <a:off x="1713" y="2089"/>
              <a:ext cx="44" cy="445"/>
            </a:xfrm>
            <a:prstGeom prst="leftBrace">
              <a:avLst>
                <a:gd name="adj1" fmla="val 50709"/>
                <a:gd name="adj2" fmla="val 50000"/>
              </a:avLst>
            </a:prstGeom>
            <a:noFill/>
            <a:ln w="6350">
              <a:solidFill>
                <a:srgbClr val="000000"/>
              </a:solidFill>
              <a:round/>
              <a:headEnd/>
              <a:tailEnd/>
            </a:ln>
          </p:spPr>
          <p:txBody>
            <a:bodyPr anchor="ctr"/>
            <a:lstStyle/>
            <a:p>
              <a:pPr algn="ctr" eaLnBrk="0" hangingPunct="0">
                <a:spcBef>
                  <a:spcPct val="50000"/>
                </a:spcBef>
              </a:pPr>
              <a:endParaRPr lang="en-US" sz="1800">
                <a:solidFill>
                  <a:srgbClr val="333333"/>
                </a:solidFill>
              </a:endParaRPr>
            </a:p>
          </p:txBody>
        </p:sp>
        <p:sp>
          <p:nvSpPr>
            <p:cNvPr id="3342409" name="Rectangle 285"/>
            <p:cNvSpPr>
              <a:spLocks noChangeArrowheads="1"/>
            </p:cNvSpPr>
            <p:nvPr/>
          </p:nvSpPr>
          <p:spPr bwMode="auto">
            <a:xfrm>
              <a:off x="1665" y="2169"/>
              <a:ext cx="208" cy="155"/>
            </a:xfrm>
            <a:prstGeom prst="rect">
              <a:avLst/>
            </a:prstGeom>
            <a:noFill/>
            <a:ln w="9525">
              <a:noFill/>
              <a:miter lim="800000"/>
              <a:headEnd/>
              <a:tailEnd/>
            </a:ln>
          </p:spPr>
          <p:txBody>
            <a:bodyPr lIns="0" tIns="0" rIns="0" bIns="0"/>
            <a:lstStyle/>
            <a:p>
              <a:pPr algn="ctr" eaLnBrk="0" hangingPunct="0">
                <a:lnSpc>
                  <a:spcPct val="90000"/>
                </a:lnSpc>
                <a:spcBef>
                  <a:spcPct val="20000"/>
                </a:spcBef>
              </a:pPr>
              <a:r>
                <a:rPr lang="hu-HU" altLang="zh-CN" sz="1200" b="1">
                  <a:solidFill>
                    <a:srgbClr val="000000"/>
                  </a:solidFill>
                  <a:ea typeface="SimSun" pitchFamily="2" charset="-122"/>
                </a:rPr>
                <a:t>t</a:t>
              </a:r>
              <a:r>
                <a:rPr lang="hu-HU" altLang="zh-CN" sz="1200" b="1" baseline="-25000">
                  <a:solidFill>
                    <a:srgbClr val="000000"/>
                  </a:solidFill>
                  <a:ea typeface="SimSun" pitchFamily="2" charset="-122"/>
                </a:rPr>
                <a:t>opt</a:t>
              </a:r>
              <a:endParaRPr lang="hu-HU" i="1">
                <a:solidFill>
                  <a:srgbClr val="4D2885"/>
                </a:solidFill>
              </a:endParaRPr>
            </a:p>
          </p:txBody>
        </p:sp>
        <p:sp>
          <p:nvSpPr>
            <p:cNvPr id="3342410" name="Rectangle 286"/>
            <p:cNvSpPr>
              <a:spLocks noChangeArrowheads="1"/>
            </p:cNvSpPr>
            <p:nvPr/>
          </p:nvSpPr>
          <p:spPr bwMode="auto">
            <a:xfrm>
              <a:off x="222" y="2657"/>
              <a:ext cx="160" cy="166"/>
            </a:xfrm>
            <a:prstGeom prst="rect">
              <a:avLst/>
            </a:prstGeom>
            <a:noFill/>
            <a:ln w="9525">
              <a:noFill/>
              <a:miter lim="800000"/>
              <a:headEnd/>
              <a:tailEnd/>
            </a:ln>
          </p:spPr>
          <p:txBody>
            <a:bodyPr lIns="0" tIns="0" rIns="0" bIns="0"/>
            <a:lstStyle/>
            <a:p>
              <a:pPr algn="ctr" eaLnBrk="0" hangingPunct="0">
                <a:lnSpc>
                  <a:spcPct val="90000"/>
                </a:lnSpc>
                <a:spcBef>
                  <a:spcPct val="20000"/>
                </a:spcBef>
              </a:pPr>
              <a:r>
                <a:rPr lang="hu-HU" altLang="zh-CN" sz="1200" b="1">
                  <a:solidFill>
                    <a:srgbClr val="000000"/>
                  </a:solidFill>
                  <a:ea typeface="SimSun" pitchFamily="2" charset="-122"/>
                </a:rPr>
                <a:t>V</a:t>
              </a:r>
              <a:r>
                <a:rPr lang="hu-HU" altLang="zh-CN" sz="1200" b="1" baseline="-25000">
                  <a:solidFill>
                    <a:srgbClr val="000000"/>
                  </a:solidFill>
                  <a:ea typeface="SimSun" pitchFamily="2" charset="-122"/>
                </a:rPr>
                <a:t>F</a:t>
              </a:r>
              <a:r>
                <a:rPr lang="en-US" altLang="zh-CN" sz="1200" b="1" baseline="-25000">
                  <a:solidFill>
                    <a:srgbClr val="000000"/>
                  </a:solidFill>
                  <a:ea typeface="SimSun" pitchFamily="2" charset="-122"/>
                </a:rPr>
                <a:t>f</a:t>
              </a:r>
              <a:endParaRPr lang="hu-HU" i="1">
                <a:solidFill>
                  <a:srgbClr val="4D2885"/>
                </a:solidFill>
              </a:endParaRPr>
            </a:p>
          </p:txBody>
        </p:sp>
        <p:sp>
          <p:nvSpPr>
            <p:cNvPr id="3342411" name="Line 287"/>
            <p:cNvSpPr>
              <a:spLocks noChangeShapeType="1"/>
            </p:cNvSpPr>
            <p:nvPr/>
          </p:nvSpPr>
          <p:spPr bwMode="auto">
            <a:xfrm>
              <a:off x="463" y="1170"/>
              <a:ext cx="242" cy="0"/>
            </a:xfrm>
            <a:prstGeom prst="line">
              <a:avLst/>
            </a:prstGeom>
            <a:noFill/>
            <a:ln w="6350">
              <a:solidFill>
                <a:srgbClr val="000000"/>
              </a:solidFill>
              <a:prstDash val="dash"/>
              <a:round/>
              <a:headEnd/>
              <a:tailEnd/>
            </a:ln>
          </p:spPr>
          <p:txBody>
            <a:bodyPr/>
            <a:lstStyle/>
            <a:p>
              <a:endParaRPr lang="hu-HU"/>
            </a:p>
          </p:txBody>
        </p:sp>
        <p:sp>
          <p:nvSpPr>
            <p:cNvPr id="3342412" name="Line 288"/>
            <p:cNvSpPr>
              <a:spLocks noChangeShapeType="1"/>
            </p:cNvSpPr>
            <p:nvPr/>
          </p:nvSpPr>
          <p:spPr bwMode="auto">
            <a:xfrm rot="-5400000">
              <a:off x="281" y="1584"/>
              <a:ext cx="842" cy="0"/>
            </a:xfrm>
            <a:prstGeom prst="line">
              <a:avLst/>
            </a:prstGeom>
            <a:noFill/>
            <a:ln w="25400">
              <a:solidFill>
                <a:srgbClr val="4D2885"/>
              </a:solidFill>
              <a:round/>
              <a:headEnd/>
              <a:tailEnd/>
            </a:ln>
          </p:spPr>
          <p:txBody>
            <a:bodyPr/>
            <a:lstStyle/>
            <a:p>
              <a:endParaRPr lang="hu-HU"/>
            </a:p>
          </p:txBody>
        </p:sp>
        <p:sp>
          <p:nvSpPr>
            <p:cNvPr id="3342413" name="Rectangle 289"/>
            <p:cNvSpPr>
              <a:spLocks noChangeArrowheads="1"/>
            </p:cNvSpPr>
            <p:nvPr/>
          </p:nvSpPr>
          <p:spPr bwMode="auto">
            <a:xfrm>
              <a:off x="222" y="2892"/>
              <a:ext cx="165" cy="152"/>
            </a:xfrm>
            <a:prstGeom prst="rect">
              <a:avLst/>
            </a:prstGeom>
            <a:noFill/>
            <a:ln w="9525">
              <a:noFill/>
              <a:miter lim="800000"/>
              <a:headEnd/>
              <a:tailEnd/>
            </a:ln>
          </p:spPr>
          <p:txBody>
            <a:bodyPr lIns="0" tIns="0" rIns="0" bIns="0"/>
            <a:lstStyle/>
            <a:p>
              <a:pPr algn="ctr" eaLnBrk="0" hangingPunct="0">
                <a:lnSpc>
                  <a:spcPct val="90000"/>
                </a:lnSpc>
                <a:spcBef>
                  <a:spcPct val="20000"/>
                </a:spcBef>
              </a:pPr>
              <a:r>
                <a:rPr lang="hu-HU" altLang="zh-CN" sz="1200" b="1">
                  <a:solidFill>
                    <a:srgbClr val="000000"/>
                  </a:solidFill>
                  <a:ea typeface="SimSun" pitchFamily="2" charset="-122"/>
                </a:rPr>
                <a:t>V</a:t>
              </a:r>
              <a:r>
                <a:rPr lang="hu-HU" altLang="zh-CN" sz="1200" b="1" baseline="-25000">
                  <a:solidFill>
                    <a:srgbClr val="000000"/>
                  </a:solidFill>
                  <a:ea typeface="SimSun" pitchFamily="2" charset="-122"/>
                </a:rPr>
                <a:t>F</a:t>
              </a:r>
              <a:r>
                <a:rPr lang="en-US" altLang="zh-CN" sz="1200" b="1" baseline="-25000">
                  <a:solidFill>
                    <a:srgbClr val="000000"/>
                  </a:solidFill>
                  <a:ea typeface="SimSun" pitchFamily="2" charset="-122"/>
                </a:rPr>
                <a:t>i</a:t>
              </a:r>
              <a:endParaRPr lang="hu-HU" i="1">
                <a:solidFill>
                  <a:srgbClr val="4D2885"/>
                </a:solidFill>
              </a:endParaRPr>
            </a:p>
          </p:txBody>
        </p:sp>
        <p:sp>
          <p:nvSpPr>
            <p:cNvPr id="3342414" name="Text Box 290"/>
            <p:cNvSpPr txBox="1">
              <a:spLocks noChangeArrowheads="1"/>
            </p:cNvSpPr>
            <p:nvPr/>
          </p:nvSpPr>
          <p:spPr bwMode="auto">
            <a:xfrm>
              <a:off x="1998" y="1422"/>
              <a:ext cx="746" cy="181"/>
            </a:xfrm>
            <a:prstGeom prst="rect">
              <a:avLst/>
            </a:prstGeom>
            <a:solidFill>
              <a:srgbClr val="3333CC"/>
            </a:solidFill>
            <a:ln w="25400" algn="ctr">
              <a:noFill/>
              <a:miter lim="800000"/>
              <a:headEnd/>
              <a:tailEnd/>
            </a:ln>
          </p:spPr>
          <p:txBody>
            <a:bodyPr/>
            <a:lstStyle/>
            <a:p>
              <a:pPr algn="ctr" eaLnBrk="0" hangingPunct="0">
                <a:lnSpc>
                  <a:spcPct val="90000"/>
                </a:lnSpc>
                <a:spcBef>
                  <a:spcPct val="20000"/>
                </a:spcBef>
              </a:pPr>
              <a:r>
                <a:rPr lang="en-US" altLang="zh-CN" sz="1200" b="1" i="1" dirty="0">
                  <a:solidFill>
                    <a:srgbClr val="FFFFFF"/>
                  </a:solidFill>
                  <a:ea typeface="SimSun" pitchFamily="2" charset="-122"/>
                </a:rPr>
                <a:t>cooling</a:t>
              </a:r>
              <a:endParaRPr lang="hu-HU" i="1" dirty="0">
                <a:solidFill>
                  <a:srgbClr val="4D2885"/>
                </a:solidFill>
              </a:endParaRPr>
            </a:p>
          </p:txBody>
        </p:sp>
        <p:sp>
          <p:nvSpPr>
            <p:cNvPr id="3342415" name="Line 291"/>
            <p:cNvSpPr>
              <a:spLocks noChangeShapeType="1"/>
            </p:cNvSpPr>
            <p:nvPr/>
          </p:nvSpPr>
          <p:spPr bwMode="auto">
            <a:xfrm>
              <a:off x="1507" y="1180"/>
              <a:ext cx="0" cy="1088"/>
            </a:xfrm>
            <a:prstGeom prst="line">
              <a:avLst/>
            </a:prstGeom>
            <a:noFill/>
            <a:ln w="3175">
              <a:solidFill>
                <a:srgbClr val="000000"/>
              </a:solidFill>
              <a:prstDash val="dash"/>
              <a:round/>
              <a:headEnd/>
              <a:tailEnd/>
            </a:ln>
          </p:spPr>
          <p:txBody>
            <a:bodyPr/>
            <a:lstStyle/>
            <a:p>
              <a:endParaRPr lang="hu-HU"/>
            </a:p>
          </p:txBody>
        </p:sp>
        <p:sp>
          <p:nvSpPr>
            <p:cNvPr id="3342416" name="Line 292"/>
            <p:cNvSpPr>
              <a:spLocks noChangeShapeType="1"/>
            </p:cNvSpPr>
            <p:nvPr/>
          </p:nvSpPr>
          <p:spPr bwMode="auto">
            <a:xfrm>
              <a:off x="1507" y="2344"/>
              <a:ext cx="0" cy="224"/>
            </a:xfrm>
            <a:prstGeom prst="line">
              <a:avLst/>
            </a:prstGeom>
            <a:noFill/>
            <a:ln w="3175">
              <a:solidFill>
                <a:srgbClr val="000000"/>
              </a:solidFill>
              <a:prstDash val="dash"/>
              <a:round/>
              <a:headEnd/>
              <a:tailEnd/>
            </a:ln>
          </p:spPr>
          <p:txBody>
            <a:bodyPr/>
            <a:lstStyle/>
            <a:p>
              <a:endParaRPr lang="hu-HU"/>
            </a:p>
          </p:txBody>
        </p:sp>
        <p:sp>
          <p:nvSpPr>
            <p:cNvPr id="3342417" name="Freeform 294"/>
            <p:cNvSpPr>
              <a:spLocks/>
            </p:cNvSpPr>
            <p:nvPr/>
          </p:nvSpPr>
          <p:spPr bwMode="auto">
            <a:xfrm>
              <a:off x="715" y="2470"/>
              <a:ext cx="796" cy="87"/>
            </a:xfrm>
            <a:custGeom>
              <a:avLst/>
              <a:gdLst>
                <a:gd name="T0" fmla="*/ 0 w 777"/>
                <a:gd name="T1" fmla="*/ 0 h 53"/>
                <a:gd name="T2" fmla="*/ 54 w 777"/>
                <a:gd name="T3" fmla="*/ 21 h 53"/>
                <a:gd name="T4" fmla="*/ 180 w 777"/>
                <a:gd name="T5" fmla="*/ 32 h 53"/>
                <a:gd name="T6" fmla="*/ 420 w 777"/>
                <a:gd name="T7" fmla="*/ 44 h 53"/>
                <a:gd name="T8" fmla="*/ 777 w 777"/>
                <a:gd name="T9" fmla="*/ 53 h 53"/>
                <a:gd name="T10" fmla="*/ 0 60000 65536"/>
                <a:gd name="T11" fmla="*/ 0 60000 65536"/>
                <a:gd name="T12" fmla="*/ 0 60000 65536"/>
                <a:gd name="T13" fmla="*/ 0 60000 65536"/>
                <a:gd name="T14" fmla="*/ 0 60000 65536"/>
                <a:gd name="T15" fmla="*/ 0 w 777"/>
                <a:gd name="T16" fmla="*/ 0 h 53"/>
                <a:gd name="T17" fmla="*/ 777 w 777"/>
                <a:gd name="T18" fmla="*/ 53 h 53"/>
              </a:gdLst>
              <a:ahLst/>
              <a:cxnLst>
                <a:cxn ang="T10">
                  <a:pos x="T0" y="T1"/>
                </a:cxn>
                <a:cxn ang="T11">
                  <a:pos x="T2" y="T3"/>
                </a:cxn>
                <a:cxn ang="T12">
                  <a:pos x="T4" y="T5"/>
                </a:cxn>
                <a:cxn ang="T13">
                  <a:pos x="T6" y="T7"/>
                </a:cxn>
                <a:cxn ang="T14">
                  <a:pos x="T8" y="T9"/>
                </a:cxn>
              </a:cxnLst>
              <a:rect l="T15" t="T16" r="T17" b="T18"/>
              <a:pathLst>
                <a:path w="777" h="53">
                  <a:moveTo>
                    <a:pt x="0" y="0"/>
                  </a:moveTo>
                  <a:cubicBezTo>
                    <a:pt x="12" y="8"/>
                    <a:pt x="24" y="16"/>
                    <a:pt x="54" y="21"/>
                  </a:cubicBezTo>
                  <a:cubicBezTo>
                    <a:pt x="84" y="26"/>
                    <a:pt x="119" y="28"/>
                    <a:pt x="180" y="32"/>
                  </a:cubicBezTo>
                  <a:cubicBezTo>
                    <a:pt x="241" y="36"/>
                    <a:pt x="321" y="41"/>
                    <a:pt x="420" y="44"/>
                  </a:cubicBezTo>
                  <a:cubicBezTo>
                    <a:pt x="519" y="47"/>
                    <a:pt x="648" y="50"/>
                    <a:pt x="777" y="53"/>
                  </a:cubicBezTo>
                </a:path>
              </a:pathLst>
            </a:custGeom>
            <a:noFill/>
            <a:ln w="25400" cmpd="sng">
              <a:solidFill>
                <a:srgbClr val="4D2885"/>
              </a:solidFill>
              <a:prstDash val="solid"/>
              <a:round/>
              <a:headEnd/>
              <a:tailEnd/>
            </a:ln>
          </p:spPr>
          <p:txBody>
            <a:bodyPr/>
            <a:lstStyle/>
            <a:p>
              <a:endParaRPr lang="hu-HU"/>
            </a:p>
          </p:txBody>
        </p:sp>
        <p:sp>
          <p:nvSpPr>
            <p:cNvPr id="3342418" name="Line 295"/>
            <p:cNvSpPr>
              <a:spLocks noChangeShapeType="1"/>
            </p:cNvSpPr>
            <p:nvPr/>
          </p:nvSpPr>
          <p:spPr bwMode="auto">
            <a:xfrm flipH="1">
              <a:off x="707" y="2464"/>
              <a:ext cx="7" cy="349"/>
            </a:xfrm>
            <a:prstGeom prst="line">
              <a:avLst/>
            </a:prstGeom>
            <a:noFill/>
            <a:ln w="25400">
              <a:solidFill>
                <a:srgbClr val="4D2885"/>
              </a:solidFill>
              <a:round/>
              <a:headEnd/>
              <a:tailEnd/>
            </a:ln>
          </p:spPr>
          <p:txBody>
            <a:bodyPr/>
            <a:lstStyle/>
            <a:p>
              <a:endParaRPr lang="hu-HU"/>
            </a:p>
          </p:txBody>
        </p:sp>
      </p:grpSp>
      <p:grpSp>
        <p:nvGrpSpPr>
          <p:cNvPr id="8" name="Group 297"/>
          <p:cNvGrpSpPr>
            <a:grpSpLocks/>
          </p:cNvGrpSpPr>
          <p:nvPr/>
        </p:nvGrpSpPr>
        <p:grpSpPr bwMode="auto">
          <a:xfrm>
            <a:off x="2555875" y="969963"/>
            <a:ext cx="4086225" cy="4567237"/>
            <a:chOff x="1533" y="499"/>
            <a:chExt cx="2574" cy="2877"/>
          </a:xfrm>
        </p:grpSpPr>
        <p:sp>
          <p:nvSpPr>
            <p:cNvPr id="3342347" name="Rectangle 298"/>
            <p:cNvSpPr>
              <a:spLocks noChangeArrowheads="1"/>
            </p:cNvSpPr>
            <p:nvPr/>
          </p:nvSpPr>
          <p:spPr bwMode="auto">
            <a:xfrm>
              <a:off x="1552" y="520"/>
              <a:ext cx="456" cy="2856"/>
            </a:xfrm>
            <a:prstGeom prst="rect">
              <a:avLst/>
            </a:prstGeom>
            <a:solidFill>
              <a:srgbClr val="777777">
                <a:alpha val="50195"/>
              </a:srgbClr>
            </a:solidFill>
            <a:ln w="9525" algn="ctr">
              <a:noFill/>
              <a:miter lim="800000"/>
              <a:headEnd/>
              <a:tailEnd/>
            </a:ln>
          </p:spPr>
          <p:txBody>
            <a:bodyPr wrap="none" anchor="ctr">
              <a:spAutoFit/>
            </a:bodyPr>
            <a:lstStyle/>
            <a:p>
              <a:pPr algn="ctr" eaLnBrk="0" hangingPunct="0">
                <a:spcBef>
                  <a:spcPct val="50000"/>
                </a:spcBef>
              </a:pPr>
              <a:endParaRPr lang="en-US" sz="1800">
                <a:solidFill>
                  <a:srgbClr val="333333"/>
                </a:solidFill>
              </a:endParaRPr>
            </a:p>
          </p:txBody>
        </p:sp>
        <p:sp>
          <p:nvSpPr>
            <p:cNvPr id="3342348" name="Text Box 299"/>
            <p:cNvSpPr txBox="1">
              <a:spLocks noChangeArrowheads="1"/>
            </p:cNvSpPr>
            <p:nvPr/>
          </p:nvSpPr>
          <p:spPr bwMode="auto">
            <a:xfrm>
              <a:off x="1533" y="1315"/>
              <a:ext cx="482" cy="205"/>
            </a:xfrm>
            <a:prstGeom prst="rect">
              <a:avLst/>
            </a:prstGeom>
            <a:noFill/>
            <a:ln w="25400" algn="ctr">
              <a:noFill/>
              <a:miter lim="800000"/>
              <a:headEnd/>
              <a:tailEnd/>
            </a:ln>
          </p:spPr>
          <p:txBody>
            <a:bodyPr/>
            <a:lstStyle/>
            <a:p>
              <a:pPr algn="ctr" eaLnBrk="0" hangingPunct="0">
                <a:lnSpc>
                  <a:spcPct val="90000"/>
                </a:lnSpc>
                <a:spcBef>
                  <a:spcPct val="20000"/>
                </a:spcBef>
              </a:pPr>
              <a:r>
                <a:rPr lang="en-US" altLang="zh-CN" sz="1200" b="1" i="1">
                  <a:solidFill>
                    <a:srgbClr val="333333"/>
                  </a:solidFill>
                  <a:ea typeface="SimSun" pitchFamily="2" charset="-122"/>
                </a:rPr>
                <a:t>stable</a:t>
              </a:r>
              <a:r>
                <a:rPr lang="en-US" altLang="zh-CN" sz="1200" b="1" i="1">
                  <a:solidFill>
                    <a:srgbClr val="5F5F5F"/>
                  </a:solidFill>
                  <a:ea typeface="SimSun" pitchFamily="2" charset="-122"/>
                </a:rPr>
                <a:t> </a:t>
              </a:r>
              <a:endParaRPr lang="hu-HU" i="1">
                <a:solidFill>
                  <a:srgbClr val="5F5F5F"/>
                </a:solidFill>
              </a:endParaRPr>
            </a:p>
          </p:txBody>
        </p:sp>
        <p:sp>
          <p:nvSpPr>
            <p:cNvPr id="3342349" name="Text Box 300"/>
            <p:cNvSpPr txBox="1">
              <a:spLocks noChangeArrowheads="1"/>
            </p:cNvSpPr>
            <p:nvPr/>
          </p:nvSpPr>
          <p:spPr bwMode="auto">
            <a:xfrm>
              <a:off x="1997" y="499"/>
              <a:ext cx="2110" cy="205"/>
            </a:xfrm>
            <a:prstGeom prst="rect">
              <a:avLst/>
            </a:prstGeom>
            <a:noFill/>
            <a:ln w="25400" algn="ctr">
              <a:noFill/>
              <a:miter lim="800000"/>
              <a:headEnd/>
              <a:tailEnd/>
            </a:ln>
          </p:spPr>
          <p:txBody>
            <a:bodyPr/>
            <a:lstStyle/>
            <a:p>
              <a:pPr eaLnBrk="0" hangingPunct="0">
                <a:lnSpc>
                  <a:spcPct val="90000"/>
                </a:lnSpc>
                <a:spcBef>
                  <a:spcPct val="20000"/>
                </a:spcBef>
              </a:pPr>
              <a:r>
                <a:rPr lang="en-US" altLang="zh-CN" sz="1200" b="1" i="1" dirty="0">
                  <a:solidFill>
                    <a:srgbClr val="333333"/>
                  </a:solidFill>
                  <a:ea typeface="SimSun" pitchFamily="2" charset="-122"/>
                </a:rPr>
                <a:t>Time window for the CIE 127-2007 compliant measurement of the light output</a:t>
              </a:r>
              <a:r>
                <a:rPr lang="en-US" altLang="zh-CN" sz="1200" b="1" i="1" dirty="0">
                  <a:solidFill>
                    <a:srgbClr val="5F5F5F"/>
                  </a:solidFill>
                  <a:ea typeface="SimSun" pitchFamily="2" charset="-122"/>
                </a:rPr>
                <a:t> </a:t>
              </a:r>
              <a:endParaRPr lang="hu-HU" i="1" dirty="0">
                <a:solidFill>
                  <a:srgbClr val="5F5F5F"/>
                </a:solidFill>
              </a:endParaRPr>
            </a:p>
          </p:txBody>
        </p:sp>
      </p:grpSp>
      <p:pic>
        <p:nvPicPr>
          <p:cNvPr id="3342342" name="Picture 93" descr="transients.png"/>
          <p:cNvPicPr>
            <a:picLocks noChangeAspect="1"/>
          </p:cNvPicPr>
          <p:nvPr/>
        </p:nvPicPr>
        <p:blipFill>
          <a:blip r:embed="rId3" cstate="print"/>
          <a:srcRect/>
          <a:stretch>
            <a:fillRect/>
          </a:stretch>
        </p:blipFill>
        <p:spPr bwMode="auto">
          <a:xfrm>
            <a:off x="5213350" y="1849438"/>
            <a:ext cx="3895725" cy="3789362"/>
          </a:xfrm>
          <a:prstGeom prst="rect">
            <a:avLst/>
          </a:prstGeom>
          <a:noFill/>
          <a:ln w="9525">
            <a:noFill/>
            <a:miter lim="800000"/>
            <a:headEnd/>
            <a:tailEnd/>
          </a:ln>
        </p:spPr>
      </p:pic>
      <p:sp>
        <p:nvSpPr>
          <p:cNvPr id="3342343" name="Text Box 16"/>
          <p:cNvSpPr txBox="1">
            <a:spLocks noChangeArrowheads="1"/>
          </p:cNvSpPr>
          <p:nvPr/>
        </p:nvSpPr>
        <p:spPr bwMode="auto">
          <a:xfrm>
            <a:off x="5861050" y="180975"/>
            <a:ext cx="3036888" cy="523220"/>
          </a:xfrm>
          <a:prstGeom prst="rect">
            <a:avLst/>
          </a:prstGeom>
          <a:solidFill>
            <a:srgbClr val="FFFF00"/>
          </a:solidFill>
          <a:ln w="38100">
            <a:solidFill>
              <a:srgbClr val="D5262B"/>
            </a:solidFill>
            <a:miter lim="800000"/>
            <a:headEnd/>
            <a:tailEnd/>
          </a:ln>
        </p:spPr>
        <p:txBody>
          <a:bodyPr>
            <a:spAutoFit/>
          </a:bodyPr>
          <a:lstStyle/>
          <a:p>
            <a:pPr algn="ctr" eaLnBrk="0" hangingPunct="0">
              <a:spcBef>
                <a:spcPct val="50000"/>
              </a:spcBef>
            </a:pPr>
            <a:r>
              <a:rPr lang="hu-HU" sz="1400" dirty="0" smtClean="0">
                <a:solidFill>
                  <a:srgbClr val="333333"/>
                </a:solidFill>
              </a:rPr>
              <a:t>Bilder aus dem neu publiziertem JEDEC JESD51-51 Standard</a:t>
            </a:r>
            <a:endParaRPr lang="en-US" sz="1400" dirty="0">
              <a:solidFill>
                <a:srgbClr val="333333"/>
              </a:solidFill>
            </a:endParaRPr>
          </a:p>
        </p:txBody>
      </p:sp>
      <p:sp>
        <p:nvSpPr>
          <p:cNvPr id="94" name="Date Placeholder 93"/>
          <p:cNvSpPr>
            <a:spLocks noGrp="1"/>
          </p:cNvSpPr>
          <p:nvPr>
            <p:ph type="dt" sz="half" idx="12"/>
          </p:nvPr>
        </p:nvSpPr>
        <p:spPr/>
        <p:txBody>
          <a:bodyPr/>
          <a:lstStyle/>
          <a:p>
            <a:pPr>
              <a:defRPr/>
            </a:pPr>
            <a:r>
              <a:rPr lang="en-US" smtClean="0"/>
              <a:t>28 Juni 2012</a:t>
            </a:r>
            <a:endParaRPr lang="en-US"/>
          </a:p>
        </p:txBody>
      </p:sp>
      <p:sp>
        <p:nvSpPr>
          <p:cNvPr id="95" name="Slide Number Placeholder 94"/>
          <p:cNvSpPr>
            <a:spLocks noGrp="1"/>
          </p:cNvSpPr>
          <p:nvPr>
            <p:ph type="sldNum" sz="quarter" idx="10"/>
          </p:nvPr>
        </p:nvSpPr>
        <p:spPr/>
        <p:txBody>
          <a:bodyPr/>
          <a:lstStyle/>
          <a:p>
            <a:pPr>
              <a:defRPr/>
            </a:pPr>
            <a:fld id="{928EC0C5-4C41-4D2A-9A99-311151211C04}" type="slidenum">
              <a:rPr lang="en-GB" smtClean="0"/>
              <a:pPr>
                <a:defRPr/>
              </a:pPr>
              <a:t>17</a:t>
            </a:fld>
            <a:endParaRPr lang="en-GB"/>
          </a:p>
        </p:txBody>
      </p:sp>
      <p:sp>
        <p:nvSpPr>
          <p:cNvPr id="96" name="Footer Placeholder 95"/>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
        <p:nvSpPr>
          <p:cNvPr id="97" name="TextBox 96"/>
          <p:cNvSpPr txBox="1"/>
          <p:nvPr/>
        </p:nvSpPr>
        <p:spPr>
          <a:xfrm>
            <a:off x="6879265" y="6487547"/>
            <a:ext cx="1722475" cy="338554"/>
          </a:xfrm>
          <a:prstGeom prst="rect">
            <a:avLst/>
          </a:prstGeom>
          <a:solidFill>
            <a:srgbClr val="FFFF99"/>
          </a:solidFill>
          <a:ln>
            <a:solidFill>
              <a:schemeClr val="bg1">
                <a:lumMod val="75000"/>
              </a:schemeClr>
            </a:solidFill>
          </a:ln>
        </p:spPr>
        <p:txBody>
          <a:bodyPr wrap="square" rtlCol="0">
            <a:spAutoFit/>
          </a:bodyPr>
          <a:lstStyle/>
          <a:p>
            <a:pPr algn="ctr"/>
            <a:r>
              <a:rPr lang="en-US" sz="1600" b="1" i="1" dirty="0" smtClean="0">
                <a:solidFill>
                  <a:srgbClr val="FF0000"/>
                </a:solidFill>
              </a:rPr>
              <a:t>TEST METHOD</a:t>
            </a:r>
            <a:endParaRPr lang="en-US" sz="1600" b="1" i="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4385" name="Picture 14"/>
          <p:cNvPicPr>
            <a:picLocks noChangeAspect="1" noChangeArrowheads="1"/>
          </p:cNvPicPr>
          <p:nvPr/>
        </p:nvPicPr>
        <p:blipFill>
          <a:blip r:embed="rId9" cstate="print"/>
          <a:srcRect/>
          <a:stretch>
            <a:fillRect/>
          </a:stretch>
        </p:blipFill>
        <p:spPr bwMode="auto">
          <a:xfrm>
            <a:off x="6494463" y="2940050"/>
            <a:ext cx="2506662" cy="2062163"/>
          </a:xfrm>
          <a:prstGeom prst="rect">
            <a:avLst/>
          </a:prstGeom>
          <a:noFill/>
          <a:ln w="9525">
            <a:noFill/>
            <a:miter lim="800000"/>
            <a:headEnd/>
            <a:tailEnd/>
          </a:ln>
        </p:spPr>
      </p:pic>
      <p:grpSp>
        <p:nvGrpSpPr>
          <p:cNvPr id="3" name="Group 97"/>
          <p:cNvGrpSpPr>
            <a:grpSpLocks/>
          </p:cNvGrpSpPr>
          <p:nvPr/>
        </p:nvGrpSpPr>
        <p:grpSpPr bwMode="auto">
          <a:xfrm>
            <a:off x="2717800" y="1136650"/>
            <a:ext cx="3260725" cy="2797176"/>
            <a:chOff x="1766" y="705"/>
            <a:chExt cx="2054" cy="1762"/>
          </a:xfrm>
        </p:grpSpPr>
        <p:grpSp>
          <p:nvGrpSpPr>
            <p:cNvPr id="4" name="Group 96"/>
            <p:cNvGrpSpPr>
              <a:grpSpLocks/>
            </p:cNvGrpSpPr>
            <p:nvPr/>
          </p:nvGrpSpPr>
          <p:grpSpPr bwMode="auto">
            <a:xfrm>
              <a:off x="1766" y="705"/>
              <a:ext cx="1477" cy="1762"/>
              <a:chOff x="1766" y="705"/>
              <a:chExt cx="1477" cy="1762"/>
            </a:xfrm>
          </p:grpSpPr>
          <p:sp>
            <p:nvSpPr>
              <p:cNvPr id="3344481" name="Rectangle 19"/>
              <p:cNvSpPr>
                <a:spLocks noChangeAspect="1" noChangeArrowheads="1"/>
              </p:cNvSpPr>
              <p:nvPr/>
            </p:nvSpPr>
            <p:spPr bwMode="auto">
              <a:xfrm>
                <a:off x="2388" y="705"/>
                <a:ext cx="218" cy="209"/>
              </a:xfrm>
              <a:prstGeom prst="rect">
                <a:avLst/>
              </a:prstGeom>
              <a:gradFill rotWithShape="1">
                <a:gsLst>
                  <a:gs pos="0">
                    <a:srgbClr val="000000"/>
                  </a:gs>
                  <a:gs pos="50000">
                    <a:srgbClr val="DDDDDD"/>
                  </a:gs>
                  <a:gs pos="100000">
                    <a:srgbClr val="000000"/>
                  </a:gs>
                </a:gsLst>
                <a:lin ang="0" scaled="1"/>
              </a:gradFill>
              <a:ln w="25400" algn="ctr">
                <a:solidFill>
                  <a:srgbClr val="000000"/>
                </a:solidFill>
                <a:miter lim="800000"/>
                <a:headEnd/>
                <a:tailEnd/>
              </a:ln>
            </p:spPr>
            <p:txBody>
              <a:bodyPr anchor="ctr"/>
              <a:lstStyle/>
              <a:p>
                <a:pPr algn="ctr" eaLnBrk="0" hangingPunct="0">
                  <a:spcBef>
                    <a:spcPct val="50000"/>
                  </a:spcBef>
                </a:pPr>
                <a:endParaRPr lang="en-US"/>
              </a:p>
            </p:txBody>
          </p:sp>
          <p:sp>
            <p:nvSpPr>
              <p:cNvPr id="3344482" name="Oval 20"/>
              <p:cNvSpPr>
                <a:spLocks noChangeAspect="1" noChangeArrowheads="1"/>
              </p:cNvSpPr>
              <p:nvPr/>
            </p:nvSpPr>
            <p:spPr bwMode="auto">
              <a:xfrm>
                <a:off x="1766" y="836"/>
                <a:ext cx="1477" cy="1479"/>
              </a:xfrm>
              <a:prstGeom prst="ellipse">
                <a:avLst/>
              </a:prstGeom>
              <a:gradFill rotWithShape="1">
                <a:gsLst>
                  <a:gs pos="0">
                    <a:srgbClr val="DDDDDD"/>
                  </a:gs>
                  <a:gs pos="100000">
                    <a:srgbClr val="FFFFFF"/>
                  </a:gs>
                </a:gsLst>
                <a:path path="shape">
                  <a:fillToRect l="50000" t="50000" r="50000" b="50000"/>
                </a:path>
              </a:gradFill>
              <a:ln w="47625">
                <a:solidFill>
                  <a:srgbClr val="000000"/>
                </a:solidFill>
                <a:round/>
                <a:headEnd/>
                <a:tailEnd/>
              </a:ln>
            </p:spPr>
            <p:txBody>
              <a:bodyPr/>
              <a:lstStyle/>
              <a:p>
                <a:pPr algn="ctr" eaLnBrk="0" hangingPunct="0">
                  <a:spcBef>
                    <a:spcPct val="50000"/>
                  </a:spcBef>
                </a:pPr>
                <a:endParaRPr lang="en-US"/>
              </a:p>
            </p:txBody>
          </p:sp>
          <p:grpSp>
            <p:nvGrpSpPr>
              <p:cNvPr id="5" name="Group 69"/>
              <p:cNvGrpSpPr>
                <a:grpSpLocks noChangeAspect="1"/>
              </p:cNvGrpSpPr>
              <p:nvPr/>
            </p:nvGrpSpPr>
            <p:grpSpPr bwMode="auto">
              <a:xfrm>
                <a:off x="2382" y="2125"/>
                <a:ext cx="219" cy="282"/>
                <a:chOff x="4470" y="2850"/>
                <a:chExt cx="252" cy="324"/>
              </a:xfrm>
            </p:grpSpPr>
            <p:sp>
              <p:nvSpPr>
                <p:cNvPr id="3344486" name="Oval 70"/>
                <p:cNvSpPr>
                  <a:spLocks noChangeAspect="1" noChangeArrowheads="1"/>
                </p:cNvSpPr>
                <p:nvPr/>
              </p:nvSpPr>
              <p:spPr bwMode="auto">
                <a:xfrm>
                  <a:off x="4530" y="2850"/>
                  <a:ext cx="126" cy="138"/>
                </a:xfrm>
                <a:prstGeom prst="ellipse">
                  <a:avLst/>
                </a:prstGeom>
                <a:gradFill rotWithShape="1">
                  <a:gsLst>
                    <a:gs pos="0">
                      <a:srgbClr val="FFFFFF"/>
                    </a:gs>
                    <a:gs pos="100000">
                      <a:srgbClr val="FFFFCC"/>
                    </a:gs>
                  </a:gsLst>
                  <a:path path="shape">
                    <a:fillToRect l="50000" t="50000" r="50000" b="50000"/>
                  </a:path>
                </a:gradFill>
                <a:ln w="12700" algn="ctr">
                  <a:solidFill>
                    <a:srgbClr val="000000"/>
                  </a:solidFill>
                  <a:round/>
                  <a:headEnd/>
                  <a:tailEnd/>
                </a:ln>
              </p:spPr>
              <p:txBody>
                <a:bodyPr anchor="ctr"/>
                <a:lstStyle/>
                <a:p>
                  <a:pPr algn="ctr" eaLnBrk="0" hangingPunct="0">
                    <a:spcBef>
                      <a:spcPct val="50000"/>
                    </a:spcBef>
                  </a:pPr>
                  <a:endParaRPr lang="en-US"/>
                </a:p>
              </p:txBody>
            </p:sp>
            <p:sp>
              <p:nvSpPr>
                <p:cNvPr id="3344487" name="Rectangle 71"/>
                <p:cNvSpPr>
                  <a:spLocks noChangeAspect="1" noChangeArrowheads="1"/>
                </p:cNvSpPr>
                <p:nvPr/>
              </p:nvSpPr>
              <p:spPr bwMode="auto">
                <a:xfrm>
                  <a:off x="4470" y="2934"/>
                  <a:ext cx="252" cy="240"/>
                </a:xfrm>
                <a:prstGeom prst="rect">
                  <a:avLst/>
                </a:prstGeom>
                <a:gradFill rotWithShape="1">
                  <a:gsLst>
                    <a:gs pos="0">
                      <a:srgbClr val="000000"/>
                    </a:gs>
                    <a:gs pos="50000">
                      <a:srgbClr val="DDDDDD"/>
                    </a:gs>
                    <a:gs pos="100000">
                      <a:srgbClr val="000000"/>
                    </a:gs>
                  </a:gsLst>
                  <a:lin ang="0" scaled="1"/>
                </a:gradFill>
                <a:ln w="25400" algn="ctr">
                  <a:solidFill>
                    <a:srgbClr val="000000"/>
                  </a:solidFill>
                  <a:miter lim="800000"/>
                  <a:headEnd/>
                  <a:tailEnd/>
                </a:ln>
              </p:spPr>
              <p:txBody>
                <a:bodyPr anchor="ctr"/>
                <a:lstStyle/>
                <a:p>
                  <a:pPr algn="ctr" eaLnBrk="0" hangingPunct="0">
                    <a:spcBef>
                      <a:spcPct val="50000"/>
                    </a:spcBef>
                  </a:pPr>
                  <a:endParaRPr lang="en-US"/>
                </a:p>
              </p:txBody>
            </p:sp>
          </p:grpSp>
          <p:sp>
            <p:nvSpPr>
              <p:cNvPr id="3344484" name="Text Box 72"/>
              <p:cNvSpPr txBox="1">
                <a:spLocks noChangeAspect="1" noChangeArrowheads="1"/>
              </p:cNvSpPr>
              <p:nvPr/>
            </p:nvSpPr>
            <p:spPr bwMode="auto">
              <a:xfrm>
                <a:off x="2599" y="706"/>
                <a:ext cx="600" cy="145"/>
              </a:xfrm>
              <a:prstGeom prst="rect">
                <a:avLst/>
              </a:prstGeom>
              <a:noFill/>
              <a:ln w="9525" algn="ctr">
                <a:noFill/>
                <a:miter lim="800000"/>
                <a:headEnd/>
                <a:tailEnd/>
              </a:ln>
            </p:spPr>
            <p:txBody>
              <a:bodyPr/>
              <a:lstStyle/>
              <a:p>
                <a:pPr algn="ctr" eaLnBrk="0" hangingPunct="0">
                  <a:spcBef>
                    <a:spcPct val="50000"/>
                  </a:spcBef>
                </a:pPr>
                <a:r>
                  <a:rPr lang="hu-HU" altLang="zh-CN" sz="1000" i="1" dirty="0" smtClean="0">
                    <a:solidFill>
                      <a:srgbClr val="371178"/>
                    </a:solidFill>
                    <a:ea typeface="SimSun" pitchFamily="2" charset="-122"/>
                  </a:rPr>
                  <a:t>Detektor</a:t>
                </a:r>
                <a:endParaRPr lang="hu-HU" dirty="0"/>
              </a:p>
            </p:txBody>
          </p:sp>
          <p:sp>
            <p:nvSpPr>
              <p:cNvPr id="3344485" name="Text Box 73"/>
              <p:cNvSpPr txBox="1">
                <a:spLocks noChangeAspect="1" noChangeArrowheads="1"/>
              </p:cNvSpPr>
              <p:nvPr/>
            </p:nvSpPr>
            <p:spPr bwMode="auto">
              <a:xfrm>
                <a:off x="2571" y="2309"/>
                <a:ext cx="654" cy="158"/>
              </a:xfrm>
              <a:prstGeom prst="rect">
                <a:avLst/>
              </a:prstGeom>
              <a:noFill/>
              <a:ln w="9525" algn="ctr">
                <a:noFill/>
                <a:miter lim="800000"/>
                <a:headEnd/>
                <a:tailEnd/>
              </a:ln>
            </p:spPr>
            <p:txBody>
              <a:bodyPr/>
              <a:lstStyle/>
              <a:p>
                <a:pPr algn="ctr" eaLnBrk="0" hangingPunct="0">
                  <a:spcBef>
                    <a:spcPct val="50000"/>
                  </a:spcBef>
                </a:pPr>
                <a:r>
                  <a:rPr lang="hu-HU" altLang="zh-CN" sz="1000" i="1" dirty="0" smtClean="0">
                    <a:solidFill>
                      <a:srgbClr val="371178"/>
                    </a:solidFill>
                    <a:ea typeface="SimSun" pitchFamily="2" charset="-122"/>
                  </a:rPr>
                  <a:t>Referenz-LED</a:t>
                </a:r>
                <a:endParaRPr lang="hu-HU" dirty="0"/>
              </a:p>
            </p:txBody>
          </p:sp>
        </p:grpSp>
        <p:sp>
          <p:nvSpPr>
            <p:cNvPr id="3344480" name="Text Box 78"/>
            <p:cNvSpPr txBox="1">
              <a:spLocks noChangeAspect="1" noChangeArrowheads="1"/>
            </p:cNvSpPr>
            <p:nvPr/>
          </p:nvSpPr>
          <p:spPr bwMode="auto">
            <a:xfrm>
              <a:off x="3220" y="1207"/>
              <a:ext cx="600" cy="270"/>
            </a:xfrm>
            <a:prstGeom prst="rect">
              <a:avLst/>
            </a:prstGeom>
            <a:noFill/>
            <a:ln w="9525" algn="ctr">
              <a:noFill/>
              <a:miter lim="800000"/>
              <a:headEnd/>
              <a:tailEnd/>
            </a:ln>
          </p:spPr>
          <p:txBody>
            <a:bodyPr/>
            <a:lstStyle/>
            <a:p>
              <a:pPr algn="ctr" eaLnBrk="0" hangingPunct="0">
                <a:spcBef>
                  <a:spcPct val="50000"/>
                </a:spcBef>
              </a:pPr>
              <a:r>
                <a:rPr lang="hu-HU" altLang="zh-CN" sz="1000" i="1" dirty="0" smtClean="0">
                  <a:solidFill>
                    <a:srgbClr val="371178"/>
                  </a:solidFill>
                  <a:ea typeface="SimSun" pitchFamily="2" charset="-122"/>
                </a:rPr>
                <a:t>Ulbricht -Kugel</a:t>
              </a:r>
              <a:endParaRPr lang="hu-HU" dirty="0"/>
            </a:p>
          </p:txBody>
        </p:sp>
      </p:grpSp>
      <p:grpSp>
        <p:nvGrpSpPr>
          <p:cNvPr id="8" name="Group 98"/>
          <p:cNvGrpSpPr>
            <a:grpSpLocks/>
          </p:cNvGrpSpPr>
          <p:nvPr/>
        </p:nvGrpSpPr>
        <p:grpSpPr bwMode="auto">
          <a:xfrm>
            <a:off x="2957515" y="2090738"/>
            <a:ext cx="1858963" cy="1098550"/>
            <a:chOff x="1917" y="1306"/>
            <a:chExt cx="1171" cy="692"/>
          </a:xfrm>
        </p:grpSpPr>
        <p:sp>
          <p:nvSpPr>
            <p:cNvPr id="3344477" name="Rectangle 48"/>
            <p:cNvSpPr>
              <a:spLocks noChangeAspect="1" noChangeArrowheads="1"/>
            </p:cNvSpPr>
            <p:nvPr/>
          </p:nvSpPr>
          <p:spPr bwMode="auto">
            <a:xfrm>
              <a:off x="1917" y="1306"/>
              <a:ext cx="1123" cy="459"/>
            </a:xfrm>
            <a:prstGeom prst="rect">
              <a:avLst/>
            </a:prstGeom>
            <a:solidFill>
              <a:srgbClr val="CCFFFF"/>
            </a:solidFill>
            <a:ln w="31750">
              <a:solidFill>
                <a:srgbClr val="0000FF"/>
              </a:solidFill>
              <a:miter lim="800000"/>
              <a:headEnd/>
              <a:tailEnd/>
            </a:ln>
          </p:spPr>
          <p:txBody>
            <a:bodyPr/>
            <a:lstStyle/>
            <a:p>
              <a:pPr algn="ctr" eaLnBrk="0" hangingPunct="0">
                <a:spcBef>
                  <a:spcPct val="50000"/>
                </a:spcBef>
              </a:pPr>
              <a:endParaRPr lang="en-US"/>
            </a:p>
          </p:txBody>
        </p:sp>
        <p:sp>
          <p:nvSpPr>
            <p:cNvPr id="3344478" name="Text Box 64"/>
            <p:cNvSpPr txBox="1">
              <a:spLocks noChangeAspect="1" noChangeArrowheads="1"/>
            </p:cNvSpPr>
            <p:nvPr/>
          </p:nvSpPr>
          <p:spPr bwMode="auto">
            <a:xfrm>
              <a:off x="2057" y="1780"/>
              <a:ext cx="1031" cy="218"/>
            </a:xfrm>
            <a:prstGeom prst="rect">
              <a:avLst/>
            </a:prstGeom>
            <a:noFill/>
            <a:ln w="9525" algn="ctr">
              <a:noFill/>
              <a:miter lim="800000"/>
              <a:headEnd/>
              <a:tailEnd/>
            </a:ln>
          </p:spPr>
          <p:txBody>
            <a:bodyPr/>
            <a:lstStyle/>
            <a:p>
              <a:pPr algn="ctr" eaLnBrk="0" hangingPunct="0">
                <a:spcBef>
                  <a:spcPts val="0"/>
                </a:spcBef>
              </a:pPr>
              <a:r>
                <a:rPr lang="en-US" altLang="zh-CN" sz="900" i="1" dirty="0" err="1" smtClean="0">
                  <a:solidFill>
                    <a:srgbClr val="FF0000"/>
                  </a:solidFill>
                  <a:ea typeface="SimSun" pitchFamily="2" charset="-122"/>
                </a:rPr>
                <a:t>Kühlplatte</a:t>
              </a:r>
              <a:r>
                <a:rPr lang="en-US" altLang="zh-CN" sz="900" i="1" dirty="0" smtClean="0">
                  <a:solidFill>
                    <a:srgbClr val="FF0000"/>
                  </a:solidFill>
                  <a:ea typeface="SimSun" pitchFamily="2" charset="-122"/>
                </a:rPr>
                <a:t> </a:t>
              </a:r>
              <a:r>
                <a:rPr lang="hu-HU" altLang="zh-CN" sz="900" i="1" dirty="0" smtClean="0">
                  <a:solidFill>
                    <a:srgbClr val="FF0000"/>
                  </a:solidFill>
                  <a:ea typeface="SimSun" pitchFamily="2" charset="-122"/>
                </a:rPr>
                <a:t> mit einstellbarer  </a:t>
              </a:r>
            </a:p>
            <a:p>
              <a:pPr algn="ctr" eaLnBrk="0" hangingPunct="0">
                <a:spcBef>
                  <a:spcPts val="0"/>
                </a:spcBef>
              </a:pPr>
              <a:r>
                <a:rPr lang="hu-HU" altLang="zh-CN" sz="900" i="1" dirty="0" smtClean="0">
                  <a:solidFill>
                    <a:srgbClr val="FF0000"/>
                  </a:solidFill>
                  <a:ea typeface="SimSun" pitchFamily="2" charset="-122"/>
                </a:rPr>
                <a:t>                Temperatur</a:t>
              </a:r>
              <a:endParaRPr lang="hu-HU" dirty="0">
                <a:solidFill>
                  <a:srgbClr val="FF0000"/>
                </a:solidFill>
              </a:endParaRPr>
            </a:p>
          </p:txBody>
        </p:sp>
      </p:grpSp>
      <p:sp>
        <p:nvSpPr>
          <p:cNvPr id="3344388" name="Rectangle 2"/>
          <p:cNvSpPr>
            <a:spLocks noGrp="1" noChangeArrowheads="1"/>
          </p:cNvSpPr>
          <p:nvPr>
            <p:ph type="title"/>
          </p:nvPr>
        </p:nvSpPr>
        <p:spPr>
          <a:xfrm>
            <a:off x="488950" y="0"/>
            <a:ext cx="8469313" cy="781050"/>
          </a:xfrm>
        </p:spPr>
        <p:txBody>
          <a:bodyPr/>
          <a:lstStyle/>
          <a:p>
            <a:pPr eaLnBrk="1" hangingPunct="1"/>
            <a:r>
              <a:rPr lang="en-US" dirty="0" err="1" smtClean="0"/>
              <a:t>Neue</a:t>
            </a:r>
            <a:r>
              <a:rPr lang="en-US" dirty="0" smtClean="0"/>
              <a:t> </a:t>
            </a:r>
            <a:r>
              <a:rPr lang="en-US" dirty="0" err="1" smtClean="0"/>
              <a:t>Teststandards</a:t>
            </a:r>
            <a:r>
              <a:rPr lang="en-US" dirty="0" smtClean="0"/>
              <a:t>: LED-</a:t>
            </a:r>
            <a:r>
              <a:rPr lang="en-US" dirty="0" err="1" smtClean="0"/>
              <a:t>Testrichtlinie</a:t>
            </a:r>
            <a:endParaRPr lang="en-US" dirty="0" smtClean="0"/>
          </a:p>
        </p:txBody>
      </p:sp>
      <p:sp>
        <p:nvSpPr>
          <p:cNvPr id="293911" name="Text Box 7"/>
          <p:cNvSpPr txBox="1">
            <a:spLocks noChangeAspect="1" noChangeArrowheads="1"/>
          </p:cNvSpPr>
          <p:nvPr/>
        </p:nvSpPr>
        <p:spPr bwMode="auto">
          <a:xfrm>
            <a:off x="425302" y="1056392"/>
            <a:ext cx="2665561" cy="738664"/>
          </a:xfrm>
          <a:prstGeom prst="rect">
            <a:avLst/>
          </a:prstGeom>
          <a:noFill/>
          <a:ln w="9525">
            <a:noFill/>
            <a:miter lim="800000"/>
            <a:headEnd/>
            <a:tailEnd/>
          </a:ln>
        </p:spPr>
        <p:txBody>
          <a:bodyPr wrap="square" anchor="ctr">
            <a:spAutoFit/>
          </a:bodyPr>
          <a:lstStyle/>
          <a:p>
            <a:pPr algn="r" eaLnBrk="0" hangingPunct="0">
              <a:spcBef>
                <a:spcPct val="50000"/>
              </a:spcBef>
            </a:pPr>
            <a:r>
              <a:rPr lang="hu-HU" sz="1400" dirty="0" smtClean="0">
                <a:solidFill>
                  <a:srgbClr val="FF0000"/>
                </a:solidFill>
                <a:latin typeface="Arial" pitchFamily="34" charset="0"/>
              </a:rPr>
              <a:t>P</a:t>
            </a:r>
            <a:r>
              <a:rPr lang="en-US" sz="1400" dirty="0" err="1" smtClean="0">
                <a:solidFill>
                  <a:srgbClr val="FF0000"/>
                </a:solidFill>
                <a:latin typeface="Arial" pitchFamily="34" charset="0"/>
              </a:rPr>
              <a:t>hotometri</a:t>
            </a:r>
            <a:r>
              <a:rPr lang="hu-HU" sz="1400" dirty="0" smtClean="0">
                <a:solidFill>
                  <a:srgbClr val="FF0000"/>
                </a:solidFill>
                <a:latin typeface="Arial" pitchFamily="34" charset="0"/>
              </a:rPr>
              <a:t>sche</a:t>
            </a:r>
            <a:r>
              <a:rPr lang="en-US" sz="1400" dirty="0" smtClean="0">
                <a:solidFill>
                  <a:srgbClr val="FF0000"/>
                </a:solidFill>
                <a:latin typeface="Arial" pitchFamily="34" charset="0"/>
              </a:rPr>
              <a:t>/</a:t>
            </a:r>
            <a:r>
              <a:rPr lang="en-US" sz="1400" dirty="0" err="1" smtClean="0">
                <a:solidFill>
                  <a:srgbClr val="FF0000"/>
                </a:solidFill>
                <a:latin typeface="Arial" pitchFamily="34" charset="0"/>
              </a:rPr>
              <a:t>radiom</a:t>
            </a:r>
            <a:r>
              <a:rPr lang="hu-HU" sz="1400" dirty="0" smtClean="0">
                <a:solidFill>
                  <a:srgbClr val="FF0000"/>
                </a:solidFill>
                <a:latin typeface="Arial" pitchFamily="34" charset="0"/>
              </a:rPr>
              <a:t>etrische Messungen</a:t>
            </a:r>
            <a:r>
              <a:rPr lang="en-US" sz="1400" dirty="0" smtClean="0">
                <a:solidFill>
                  <a:srgbClr val="FF0000"/>
                </a:solidFill>
                <a:latin typeface="Arial" pitchFamily="34" charset="0"/>
              </a:rPr>
              <a:t> in </a:t>
            </a:r>
            <a:r>
              <a:rPr lang="en-US" sz="1400" dirty="0" err="1" smtClean="0">
                <a:solidFill>
                  <a:srgbClr val="FF0000"/>
                </a:solidFill>
                <a:latin typeface="Arial" pitchFamily="34" charset="0"/>
              </a:rPr>
              <a:t>therm</a:t>
            </a:r>
            <a:r>
              <a:rPr lang="hu-HU" sz="1400" dirty="0" smtClean="0">
                <a:solidFill>
                  <a:srgbClr val="FF0000"/>
                </a:solidFill>
                <a:latin typeface="Arial" pitchFamily="34" charset="0"/>
              </a:rPr>
              <a:t>ischem Stillstand</a:t>
            </a:r>
            <a:r>
              <a:rPr lang="en-US" sz="1400" dirty="0" smtClean="0">
                <a:solidFill>
                  <a:srgbClr val="FF0000"/>
                </a:solidFill>
                <a:latin typeface="Arial" pitchFamily="34" charset="0"/>
              </a:rPr>
              <a:t> </a:t>
            </a:r>
            <a:endParaRPr lang="en-US" sz="1800" dirty="0">
              <a:solidFill>
                <a:srgbClr val="FF0000"/>
              </a:solidFill>
              <a:latin typeface="Arial" pitchFamily="34" charset="0"/>
            </a:endParaRPr>
          </a:p>
        </p:txBody>
      </p:sp>
      <p:sp>
        <p:nvSpPr>
          <p:cNvPr id="3344391" name="Text Box 9"/>
          <p:cNvSpPr txBox="1">
            <a:spLocks noChangeAspect="1" noChangeArrowheads="1"/>
          </p:cNvSpPr>
          <p:nvPr/>
        </p:nvSpPr>
        <p:spPr bwMode="auto">
          <a:xfrm>
            <a:off x="509588" y="637249"/>
            <a:ext cx="6786562" cy="523220"/>
          </a:xfrm>
          <a:prstGeom prst="rect">
            <a:avLst/>
          </a:prstGeom>
          <a:noFill/>
          <a:ln w="9525">
            <a:noFill/>
            <a:miter lim="800000"/>
            <a:headEnd/>
            <a:tailEnd/>
          </a:ln>
        </p:spPr>
        <p:txBody>
          <a:bodyPr>
            <a:spAutoFit/>
          </a:bodyPr>
          <a:lstStyle/>
          <a:p>
            <a:pPr eaLnBrk="0" hangingPunct="0">
              <a:spcBef>
                <a:spcPct val="50000"/>
              </a:spcBef>
            </a:pPr>
            <a:r>
              <a:rPr lang="en-US" sz="1400" b="1" dirty="0">
                <a:solidFill>
                  <a:schemeClr val="tx1"/>
                </a:solidFill>
              </a:rPr>
              <a:t>CIE 127-2007 </a:t>
            </a:r>
            <a:r>
              <a:rPr lang="hu-HU" sz="1400" b="1" dirty="0" smtClean="0">
                <a:solidFill>
                  <a:schemeClr val="tx1"/>
                </a:solidFill>
              </a:rPr>
              <a:t>koompatib</a:t>
            </a:r>
            <a:r>
              <a:rPr lang="en-US" sz="1400" b="1" dirty="0" smtClean="0">
                <a:solidFill>
                  <a:schemeClr val="tx1"/>
                </a:solidFill>
              </a:rPr>
              <a:t>le</a:t>
            </a:r>
            <a:r>
              <a:rPr lang="hu-HU" sz="1400" b="1" dirty="0" smtClean="0">
                <a:solidFill>
                  <a:schemeClr val="tx1"/>
                </a:solidFill>
              </a:rPr>
              <a:t> optische Testaufbau </a:t>
            </a:r>
            <a:r>
              <a:rPr lang="en-US" sz="1400" b="1" dirty="0" smtClean="0">
                <a:solidFill>
                  <a:schemeClr val="tx1"/>
                </a:solidFill>
              </a:rPr>
              <a:t>– </a:t>
            </a:r>
            <a:r>
              <a:rPr lang="en-US" sz="1400" b="1" dirty="0" err="1" smtClean="0">
                <a:solidFill>
                  <a:schemeClr val="tx1"/>
                </a:solidFill>
              </a:rPr>
              <a:t>wie</a:t>
            </a:r>
            <a:r>
              <a:rPr lang="en-US" sz="1400" b="1" dirty="0" smtClean="0">
                <a:solidFill>
                  <a:schemeClr val="tx1"/>
                </a:solidFill>
              </a:rPr>
              <a:t> in </a:t>
            </a:r>
            <a:r>
              <a:rPr lang="hu-HU" sz="1400" b="1" dirty="0" smtClean="0">
                <a:solidFill>
                  <a:schemeClr val="tx1"/>
                </a:solidFill>
              </a:rPr>
              <a:t>dem neuesten                    JEDEC </a:t>
            </a:r>
            <a:r>
              <a:rPr lang="de-DE" sz="1400" b="1" u="sng" dirty="0" smtClean="0">
                <a:solidFill>
                  <a:srgbClr val="C00000"/>
                </a:solidFill>
              </a:rPr>
              <a:t>JESD51-5</a:t>
            </a:r>
            <a:r>
              <a:rPr lang="hu-HU" sz="1400" b="1" u="sng" dirty="0" smtClean="0">
                <a:solidFill>
                  <a:srgbClr val="C00000"/>
                </a:solidFill>
              </a:rPr>
              <a:t>2</a:t>
            </a:r>
            <a:r>
              <a:rPr lang="hu-HU" sz="1400" b="1" dirty="0" smtClean="0">
                <a:solidFill>
                  <a:schemeClr val="tx1"/>
                </a:solidFill>
              </a:rPr>
              <a:t> Standard </a:t>
            </a:r>
            <a:r>
              <a:rPr lang="de-DE" sz="1400" b="1" dirty="0" smtClean="0">
                <a:solidFill>
                  <a:schemeClr val="tx1"/>
                </a:solidFill>
              </a:rPr>
              <a:t>empfohlen</a:t>
            </a:r>
            <a:endParaRPr lang="en-US" sz="1400" b="1" dirty="0">
              <a:solidFill>
                <a:schemeClr val="tx1"/>
              </a:solidFill>
            </a:endParaRPr>
          </a:p>
        </p:txBody>
      </p:sp>
      <p:grpSp>
        <p:nvGrpSpPr>
          <p:cNvPr id="9" name="Group 10"/>
          <p:cNvGrpSpPr>
            <a:grpSpLocks/>
          </p:cNvGrpSpPr>
          <p:nvPr>
            <p:custDataLst>
              <p:tags r:id="rId2"/>
            </p:custDataLst>
          </p:nvPr>
        </p:nvGrpSpPr>
        <p:grpSpPr bwMode="auto">
          <a:xfrm>
            <a:off x="709613" y="1844678"/>
            <a:ext cx="1265237" cy="2093916"/>
            <a:chOff x="501" y="1151"/>
            <a:chExt cx="797" cy="1319"/>
          </a:xfrm>
        </p:grpSpPr>
        <p:sp>
          <p:nvSpPr>
            <p:cNvPr id="3344473" name="Text Box 11"/>
            <p:cNvSpPr txBox="1">
              <a:spLocks noChangeAspect="1" noChangeArrowheads="1"/>
            </p:cNvSpPr>
            <p:nvPr/>
          </p:nvSpPr>
          <p:spPr bwMode="auto">
            <a:xfrm>
              <a:off x="501" y="1151"/>
              <a:ext cx="797" cy="737"/>
            </a:xfrm>
            <a:prstGeom prst="rect">
              <a:avLst/>
            </a:prstGeom>
            <a:noFill/>
            <a:ln w="9525">
              <a:noFill/>
              <a:miter lim="800000"/>
              <a:headEnd/>
              <a:tailEnd/>
            </a:ln>
          </p:spPr>
          <p:txBody>
            <a:bodyPr anchor="ctr">
              <a:spAutoFit/>
            </a:bodyPr>
            <a:lstStyle/>
            <a:p>
              <a:pPr eaLnBrk="0" hangingPunct="0">
                <a:spcBef>
                  <a:spcPct val="50000"/>
                </a:spcBef>
              </a:pPr>
              <a:r>
                <a:rPr lang="hu-HU" sz="1400" dirty="0" smtClean="0">
                  <a:solidFill>
                    <a:srgbClr val="FF0000"/>
                  </a:solidFill>
                </a:rPr>
                <a:t>Elektrische Versorgung für thermische Stillstand </a:t>
              </a:r>
              <a:endParaRPr lang="en-US" dirty="0">
                <a:solidFill>
                  <a:srgbClr val="FF0000"/>
                </a:solidFill>
              </a:endParaRPr>
            </a:p>
          </p:txBody>
        </p:sp>
        <p:sp>
          <p:nvSpPr>
            <p:cNvPr id="293900" name="AutoShape 12"/>
            <p:cNvSpPr>
              <a:spLocks noChangeAspect="1" noChangeArrowheads="1"/>
            </p:cNvSpPr>
            <p:nvPr/>
          </p:nvSpPr>
          <p:spPr bwMode="auto">
            <a:xfrm rot="16200000" flipV="1">
              <a:off x="538" y="2063"/>
              <a:ext cx="518" cy="295"/>
            </a:xfrm>
            <a:prstGeom prst="rightArrow">
              <a:avLst>
                <a:gd name="adj1" fmla="val 50000"/>
                <a:gd name="adj2" fmla="val 43898"/>
              </a:avLst>
            </a:prstGeom>
            <a:solidFill>
              <a:srgbClr val="FF0000"/>
            </a:solidFill>
            <a:ln w="15875">
              <a:noFill/>
              <a:miter lim="800000"/>
              <a:headEnd/>
              <a:tailEnd/>
            </a:ln>
            <a:effectLst/>
            <a:scene3d>
              <a:camera prst="orthographicFront"/>
              <a:lightRig rig="threePt" dir="t"/>
            </a:scene3d>
            <a:sp3d>
              <a:bevelT w="50800" h="50800"/>
            </a:sp3d>
          </p:spPr>
          <p:txBody>
            <a:bodyPr wrap="none" anchor="ctr"/>
            <a:lstStyle/>
            <a:p>
              <a:pPr algn="ctr" eaLnBrk="0" hangingPunct="0">
                <a:spcBef>
                  <a:spcPct val="50000"/>
                </a:spcBef>
                <a:defRPr/>
              </a:pPr>
              <a:endParaRPr lang="en-US">
                <a:latin typeface="Arial" pitchFamily="34" charset="0"/>
                <a:cs typeface="+mn-cs"/>
              </a:endParaRPr>
            </a:p>
          </p:txBody>
        </p:sp>
      </p:grpSp>
      <p:grpSp>
        <p:nvGrpSpPr>
          <p:cNvPr id="10" name="Group 94"/>
          <p:cNvGrpSpPr>
            <a:grpSpLocks/>
          </p:cNvGrpSpPr>
          <p:nvPr>
            <p:custDataLst>
              <p:tags r:id="rId3"/>
            </p:custDataLst>
          </p:nvPr>
        </p:nvGrpSpPr>
        <p:grpSpPr bwMode="auto">
          <a:xfrm>
            <a:off x="6362700" y="4262270"/>
            <a:ext cx="2568575" cy="1298575"/>
            <a:chOff x="4062" y="2982"/>
            <a:chExt cx="1618" cy="818"/>
          </a:xfrm>
        </p:grpSpPr>
        <p:sp>
          <p:nvSpPr>
            <p:cNvPr id="2" name="AutoShape 15"/>
            <p:cNvSpPr>
              <a:spLocks noChangeAspect="1" noChangeArrowheads="1"/>
            </p:cNvSpPr>
            <p:nvPr/>
          </p:nvSpPr>
          <p:spPr bwMode="auto">
            <a:xfrm rot="16200000">
              <a:off x="4209" y="3090"/>
              <a:ext cx="512" cy="295"/>
            </a:xfrm>
            <a:prstGeom prst="rightArrow">
              <a:avLst>
                <a:gd name="adj1" fmla="val 50000"/>
                <a:gd name="adj2" fmla="val 43390"/>
              </a:avLst>
            </a:prstGeom>
            <a:solidFill>
              <a:srgbClr val="4D2885"/>
            </a:solidFill>
            <a:ln w="15875">
              <a:noFill/>
              <a:miter lim="800000"/>
              <a:headEnd/>
              <a:tailEnd/>
            </a:ln>
            <a:effectLst/>
            <a:scene3d>
              <a:camera prst="orthographicFront"/>
              <a:lightRig rig="threePt" dir="t"/>
            </a:scene3d>
            <a:sp3d>
              <a:bevelT w="50800" h="50800"/>
            </a:sp3d>
          </p:spPr>
          <p:txBody>
            <a:bodyPr wrap="none" anchor="ctr"/>
            <a:lstStyle/>
            <a:p>
              <a:pPr algn="ctr" eaLnBrk="0" hangingPunct="0">
                <a:spcBef>
                  <a:spcPct val="50000"/>
                </a:spcBef>
                <a:defRPr/>
              </a:pPr>
              <a:endParaRPr lang="en-US">
                <a:latin typeface="Arial" pitchFamily="34" charset="0"/>
                <a:cs typeface="+mn-cs"/>
              </a:endParaRPr>
            </a:p>
          </p:txBody>
        </p:sp>
        <p:sp>
          <p:nvSpPr>
            <p:cNvPr id="3344472" name="Text Box 16"/>
            <p:cNvSpPr txBox="1">
              <a:spLocks noChangeAspect="1" noChangeArrowheads="1"/>
            </p:cNvSpPr>
            <p:nvPr/>
          </p:nvSpPr>
          <p:spPr bwMode="auto">
            <a:xfrm>
              <a:off x="4062" y="3470"/>
              <a:ext cx="1618" cy="330"/>
            </a:xfrm>
            <a:prstGeom prst="rect">
              <a:avLst/>
            </a:prstGeom>
            <a:noFill/>
            <a:ln w="9525">
              <a:noFill/>
              <a:miter lim="800000"/>
              <a:headEnd/>
              <a:tailEnd/>
            </a:ln>
          </p:spPr>
          <p:txBody>
            <a:bodyPr wrap="square" rIns="0" anchor="ctr">
              <a:spAutoFit/>
            </a:bodyPr>
            <a:lstStyle/>
            <a:p>
              <a:pPr eaLnBrk="0" hangingPunct="0">
                <a:spcBef>
                  <a:spcPct val="50000"/>
                </a:spcBef>
              </a:pPr>
              <a:r>
                <a:rPr lang="hu-HU" sz="1400" dirty="0" smtClean="0">
                  <a:solidFill>
                    <a:srgbClr val="4D2885"/>
                  </a:solidFill>
                </a:rPr>
                <a:t>Messung von thermischen Impedanz / Wärmewiederstand</a:t>
              </a:r>
              <a:endParaRPr lang="en-US" sz="1400" dirty="0">
                <a:solidFill>
                  <a:srgbClr val="4D2885"/>
                </a:solidFill>
              </a:endParaRPr>
            </a:p>
          </p:txBody>
        </p:sp>
      </p:grpSp>
      <p:sp>
        <p:nvSpPr>
          <p:cNvPr id="3344394" name="Rectangle 18"/>
          <p:cNvSpPr>
            <a:spLocks noChangeAspect="1" noChangeArrowheads="1"/>
          </p:cNvSpPr>
          <p:nvPr/>
        </p:nvSpPr>
        <p:spPr bwMode="auto">
          <a:xfrm>
            <a:off x="1019175" y="4046538"/>
            <a:ext cx="5229225" cy="1790700"/>
          </a:xfrm>
          <a:prstGeom prst="rect">
            <a:avLst/>
          </a:prstGeom>
          <a:solidFill>
            <a:srgbClr val="DDDDDD"/>
          </a:solidFill>
          <a:ln w="38100">
            <a:solidFill>
              <a:srgbClr val="000000"/>
            </a:solidFill>
            <a:miter lim="800000"/>
            <a:headEnd/>
            <a:tailEnd/>
          </a:ln>
        </p:spPr>
        <p:txBody>
          <a:bodyPr/>
          <a:lstStyle/>
          <a:p>
            <a:pPr algn="ctr" eaLnBrk="0" hangingPunct="0">
              <a:spcBef>
                <a:spcPct val="50000"/>
              </a:spcBef>
            </a:pPr>
            <a:endParaRPr lang="en-US"/>
          </a:p>
        </p:txBody>
      </p:sp>
      <p:sp>
        <p:nvSpPr>
          <p:cNvPr id="3344395" name="Line 21"/>
          <p:cNvSpPr>
            <a:spLocks noChangeAspect="1" noChangeShapeType="1"/>
          </p:cNvSpPr>
          <p:nvPr/>
        </p:nvSpPr>
        <p:spPr bwMode="auto">
          <a:xfrm>
            <a:off x="1524000" y="4657725"/>
            <a:ext cx="0" cy="1044575"/>
          </a:xfrm>
          <a:prstGeom prst="line">
            <a:avLst/>
          </a:prstGeom>
          <a:noFill/>
          <a:ln w="25400">
            <a:solidFill>
              <a:srgbClr val="4D2885"/>
            </a:solidFill>
            <a:round/>
            <a:headEnd/>
            <a:tailEnd/>
          </a:ln>
        </p:spPr>
        <p:txBody>
          <a:bodyPr/>
          <a:lstStyle/>
          <a:p>
            <a:endParaRPr lang="hu-HU"/>
          </a:p>
        </p:txBody>
      </p:sp>
      <p:grpSp>
        <p:nvGrpSpPr>
          <p:cNvPr id="11" name="Group 22"/>
          <p:cNvGrpSpPr>
            <a:grpSpLocks noChangeAspect="1"/>
          </p:cNvGrpSpPr>
          <p:nvPr/>
        </p:nvGrpSpPr>
        <p:grpSpPr bwMode="auto">
          <a:xfrm>
            <a:off x="1362075" y="5010150"/>
            <a:ext cx="328613" cy="298450"/>
            <a:chOff x="2568" y="1602"/>
            <a:chExt cx="259" cy="248"/>
          </a:xfrm>
        </p:grpSpPr>
        <p:sp>
          <p:nvSpPr>
            <p:cNvPr id="3344467" name="Oval 23"/>
            <p:cNvSpPr>
              <a:spLocks noChangeAspect="1" noChangeArrowheads="1"/>
            </p:cNvSpPr>
            <p:nvPr/>
          </p:nvSpPr>
          <p:spPr bwMode="auto">
            <a:xfrm>
              <a:off x="2568" y="1602"/>
              <a:ext cx="259" cy="248"/>
            </a:xfrm>
            <a:prstGeom prst="ellipse">
              <a:avLst/>
            </a:prstGeom>
            <a:solidFill>
              <a:srgbClr val="FFFFFF"/>
            </a:solidFill>
            <a:ln w="25400" algn="ctr">
              <a:solidFill>
                <a:srgbClr val="4D2885"/>
              </a:solidFill>
              <a:round/>
              <a:headEnd/>
              <a:tailEnd/>
            </a:ln>
          </p:spPr>
          <p:txBody>
            <a:bodyPr anchor="ctr"/>
            <a:lstStyle/>
            <a:p>
              <a:pPr algn="ctr" eaLnBrk="0" hangingPunct="0">
                <a:spcBef>
                  <a:spcPct val="50000"/>
                </a:spcBef>
              </a:pPr>
              <a:endParaRPr lang="en-US"/>
            </a:p>
          </p:txBody>
        </p:sp>
        <p:sp>
          <p:nvSpPr>
            <p:cNvPr id="3344468" name="Line 24"/>
            <p:cNvSpPr>
              <a:spLocks noChangeAspect="1" noChangeShapeType="1"/>
            </p:cNvSpPr>
            <p:nvPr/>
          </p:nvSpPr>
          <p:spPr bwMode="auto">
            <a:xfrm>
              <a:off x="2568" y="1722"/>
              <a:ext cx="258" cy="0"/>
            </a:xfrm>
            <a:prstGeom prst="line">
              <a:avLst/>
            </a:prstGeom>
            <a:noFill/>
            <a:ln w="25400">
              <a:solidFill>
                <a:srgbClr val="4D2885"/>
              </a:solidFill>
              <a:round/>
              <a:headEnd/>
              <a:tailEnd/>
            </a:ln>
          </p:spPr>
          <p:txBody>
            <a:bodyPr/>
            <a:lstStyle/>
            <a:p>
              <a:endParaRPr lang="hu-HU"/>
            </a:p>
          </p:txBody>
        </p:sp>
      </p:grpSp>
      <p:sp>
        <p:nvSpPr>
          <p:cNvPr id="3344397" name="Line 25"/>
          <p:cNvSpPr>
            <a:spLocks noChangeAspect="1" noChangeShapeType="1"/>
          </p:cNvSpPr>
          <p:nvPr/>
        </p:nvSpPr>
        <p:spPr bwMode="auto">
          <a:xfrm flipH="1">
            <a:off x="2112963" y="4657725"/>
            <a:ext cx="0" cy="1044575"/>
          </a:xfrm>
          <a:prstGeom prst="line">
            <a:avLst/>
          </a:prstGeom>
          <a:noFill/>
          <a:ln w="25400">
            <a:solidFill>
              <a:srgbClr val="4D2885"/>
            </a:solidFill>
            <a:round/>
            <a:headEnd/>
            <a:tailEnd/>
          </a:ln>
        </p:spPr>
        <p:txBody>
          <a:bodyPr/>
          <a:lstStyle/>
          <a:p>
            <a:endParaRPr lang="hu-HU"/>
          </a:p>
        </p:txBody>
      </p:sp>
      <p:grpSp>
        <p:nvGrpSpPr>
          <p:cNvPr id="12" name="Group 26"/>
          <p:cNvGrpSpPr>
            <a:grpSpLocks noChangeAspect="1"/>
          </p:cNvGrpSpPr>
          <p:nvPr/>
        </p:nvGrpSpPr>
        <p:grpSpPr bwMode="auto">
          <a:xfrm flipH="1">
            <a:off x="1936750" y="5010150"/>
            <a:ext cx="330200" cy="298450"/>
            <a:chOff x="2568" y="1602"/>
            <a:chExt cx="259" cy="248"/>
          </a:xfrm>
        </p:grpSpPr>
        <p:sp>
          <p:nvSpPr>
            <p:cNvPr id="3344465" name="Oval 27"/>
            <p:cNvSpPr>
              <a:spLocks noChangeAspect="1" noChangeArrowheads="1"/>
            </p:cNvSpPr>
            <p:nvPr/>
          </p:nvSpPr>
          <p:spPr bwMode="auto">
            <a:xfrm flipH="1">
              <a:off x="2568" y="1602"/>
              <a:ext cx="259" cy="248"/>
            </a:xfrm>
            <a:prstGeom prst="ellipse">
              <a:avLst/>
            </a:prstGeom>
            <a:solidFill>
              <a:srgbClr val="FFFFFF"/>
            </a:solidFill>
            <a:ln w="25400" algn="ctr">
              <a:solidFill>
                <a:srgbClr val="4D2885"/>
              </a:solidFill>
              <a:round/>
              <a:headEnd/>
              <a:tailEnd/>
            </a:ln>
          </p:spPr>
          <p:txBody>
            <a:bodyPr anchor="ctr"/>
            <a:lstStyle/>
            <a:p>
              <a:pPr algn="ctr" eaLnBrk="0" hangingPunct="0">
                <a:spcBef>
                  <a:spcPct val="50000"/>
                </a:spcBef>
              </a:pPr>
              <a:endParaRPr lang="en-US"/>
            </a:p>
          </p:txBody>
        </p:sp>
        <p:sp>
          <p:nvSpPr>
            <p:cNvPr id="3344466" name="Line 28"/>
            <p:cNvSpPr>
              <a:spLocks noChangeAspect="1" noChangeShapeType="1"/>
            </p:cNvSpPr>
            <p:nvPr/>
          </p:nvSpPr>
          <p:spPr bwMode="auto">
            <a:xfrm>
              <a:off x="2568" y="1722"/>
              <a:ext cx="258" cy="0"/>
            </a:xfrm>
            <a:prstGeom prst="line">
              <a:avLst/>
            </a:prstGeom>
            <a:noFill/>
            <a:ln w="25400">
              <a:solidFill>
                <a:srgbClr val="4D2885"/>
              </a:solidFill>
              <a:round/>
              <a:headEnd/>
              <a:tailEnd/>
            </a:ln>
          </p:spPr>
          <p:txBody>
            <a:bodyPr/>
            <a:lstStyle/>
            <a:p>
              <a:endParaRPr lang="hu-HU"/>
            </a:p>
          </p:txBody>
        </p:sp>
      </p:grpSp>
      <p:sp>
        <p:nvSpPr>
          <p:cNvPr id="3344399" name="Line 29"/>
          <p:cNvSpPr>
            <a:spLocks noChangeAspect="1" noChangeShapeType="1"/>
          </p:cNvSpPr>
          <p:nvPr/>
        </p:nvSpPr>
        <p:spPr bwMode="auto">
          <a:xfrm rot="16200000" flipH="1">
            <a:off x="1589882" y="4591843"/>
            <a:ext cx="0" cy="144463"/>
          </a:xfrm>
          <a:prstGeom prst="line">
            <a:avLst/>
          </a:prstGeom>
          <a:noFill/>
          <a:ln w="25400">
            <a:solidFill>
              <a:srgbClr val="4D2885"/>
            </a:solidFill>
            <a:round/>
            <a:headEnd/>
            <a:tailEnd type="oval" w="med" len="med"/>
          </a:ln>
        </p:spPr>
        <p:txBody>
          <a:bodyPr/>
          <a:lstStyle/>
          <a:p>
            <a:endParaRPr lang="hu-HU"/>
          </a:p>
        </p:txBody>
      </p:sp>
      <p:sp>
        <p:nvSpPr>
          <p:cNvPr id="3344400" name="Text Box 30"/>
          <p:cNvSpPr txBox="1">
            <a:spLocks noChangeAspect="1" noChangeArrowheads="1"/>
          </p:cNvSpPr>
          <p:nvPr/>
        </p:nvSpPr>
        <p:spPr bwMode="auto">
          <a:xfrm>
            <a:off x="2360613" y="5021263"/>
            <a:ext cx="546100" cy="236537"/>
          </a:xfrm>
          <a:prstGeom prst="rect">
            <a:avLst/>
          </a:prstGeom>
          <a:noFill/>
          <a:ln w="25400" algn="ctr">
            <a:noFill/>
            <a:miter lim="800000"/>
            <a:headEnd/>
            <a:tailEnd/>
          </a:ln>
        </p:spPr>
        <p:txBody>
          <a:bodyPr/>
          <a:lstStyle/>
          <a:p>
            <a:pPr algn="ctr" eaLnBrk="0" hangingPunct="0">
              <a:spcBef>
                <a:spcPct val="50000"/>
              </a:spcBef>
            </a:pPr>
            <a:r>
              <a:rPr lang="hu-HU" altLang="zh-CN" sz="1200" i="1">
                <a:solidFill>
                  <a:srgbClr val="4D2885"/>
                </a:solidFill>
                <a:ea typeface="SimSun" pitchFamily="2" charset="-122"/>
              </a:rPr>
              <a:t>I</a:t>
            </a:r>
            <a:r>
              <a:rPr lang="hu-HU" altLang="zh-CN" sz="1200" i="1" baseline="-25000">
                <a:solidFill>
                  <a:srgbClr val="4D2885"/>
                </a:solidFill>
                <a:ea typeface="SimSun" pitchFamily="2" charset="-122"/>
              </a:rPr>
              <a:t>M</a:t>
            </a:r>
            <a:endParaRPr lang="hu-HU"/>
          </a:p>
        </p:txBody>
      </p:sp>
      <p:sp>
        <p:nvSpPr>
          <p:cNvPr id="3344401" name="Line 31"/>
          <p:cNvSpPr>
            <a:spLocks noChangeAspect="1" noChangeShapeType="1"/>
          </p:cNvSpPr>
          <p:nvPr/>
        </p:nvSpPr>
        <p:spPr bwMode="auto">
          <a:xfrm flipV="1">
            <a:off x="2330450" y="4930775"/>
            <a:ext cx="0" cy="382588"/>
          </a:xfrm>
          <a:prstGeom prst="line">
            <a:avLst/>
          </a:prstGeom>
          <a:noFill/>
          <a:ln w="12700">
            <a:solidFill>
              <a:srgbClr val="4D2885"/>
            </a:solidFill>
            <a:round/>
            <a:headEnd/>
            <a:tailEnd type="stealth" w="med" len="lg"/>
          </a:ln>
        </p:spPr>
        <p:txBody>
          <a:bodyPr/>
          <a:lstStyle/>
          <a:p>
            <a:endParaRPr lang="hu-HU"/>
          </a:p>
        </p:txBody>
      </p:sp>
      <p:sp>
        <p:nvSpPr>
          <p:cNvPr id="3344402" name="Line 32"/>
          <p:cNvSpPr>
            <a:spLocks noChangeAspect="1" noChangeShapeType="1"/>
          </p:cNvSpPr>
          <p:nvPr/>
        </p:nvSpPr>
        <p:spPr bwMode="auto">
          <a:xfrm flipV="1">
            <a:off x="1265238" y="4935538"/>
            <a:ext cx="0" cy="382587"/>
          </a:xfrm>
          <a:prstGeom prst="line">
            <a:avLst/>
          </a:prstGeom>
          <a:noFill/>
          <a:ln w="12700">
            <a:solidFill>
              <a:srgbClr val="4D2885"/>
            </a:solidFill>
            <a:round/>
            <a:headEnd/>
            <a:tailEnd type="stealth" w="med" len="lg"/>
          </a:ln>
        </p:spPr>
        <p:txBody>
          <a:bodyPr/>
          <a:lstStyle/>
          <a:p>
            <a:endParaRPr lang="hu-HU"/>
          </a:p>
        </p:txBody>
      </p:sp>
      <p:sp>
        <p:nvSpPr>
          <p:cNvPr id="3344403" name="Text Box 33"/>
          <p:cNvSpPr txBox="1">
            <a:spLocks noChangeAspect="1" noChangeArrowheads="1"/>
          </p:cNvSpPr>
          <p:nvPr/>
        </p:nvSpPr>
        <p:spPr bwMode="auto">
          <a:xfrm>
            <a:off x="914400" y="4999038"/>
            <a:ext cx="373063" cy="325437"/>
          </a:xfrm>
          <a:prstGeom prst="rect">
            <a:avLst/>
          </a:prstGeom>
          <a:noFill/>
          <a:ln w="25400" algn="ctr">
            <a:noFill/>
            <a:miter lim="800000"/>
            <a:headEnd/>
            <a:tailEnd/>
          </a:ln>
        </p:spPr>
        <p:txBody>
          <a:bodyPr/>
          <a:lstStyle/>
          <a:p>
            <a:pPr algn="r" eaLnBrk="0" hangingPunct="0">
              <a:spcBef>
                <a:spcPct val="50000"/>
              </a:spcBef>
            </a:pPr>
            <a:r>
              <a:rPr lang="hu-HU" altLang="zh-CN" sz="1200" i="1">
                <a:solidFill>
                  <a:srgbClr val="4D2885"/>
                </a:solidFill>
                <a:ea typeface="SimSun" pitchFamily="2" charset="-122"/>
              </a:rPr>
              <a:t>I</a:t>
            </a:r>
            <a:r>
              <a:rPr lang="hu-HU" altLang="zh-CN" sz="1200" i="1" baseline="-25000">
                <a:solidFill>
                  <a:srgbClr val="4D2885"/>
                </a:solidFill>
                <a:ea typeface="SimSun" pitchFamily="2" charset="-122"/>
              </a:rPr>
              <a:t>H</a:t>
            </a:r>
            <a:endParaRPr lang="hu-HU"/>
          </a:p>
        </p:txBody>
      </p:sp>
      <p:sp>
        <p:nvSpPr>
          <p:cNvPr id="6" name="Line 35"/>
          <p:cNvSpPr>
            <a:spLocks noChangeAspect="1" noChangeShapeType="1"/>
          </p:cNvSpPr>
          <p:nvPr/>
        </p:nvSpPr>
        <p:spPr bwMode="auto">
          <a:xfrm flipV="1">
            <a:off x="1665288" y="4400550"/>
            <a:ext cx="144462" cy="246063"/>
          </a:xfrm>
          <a:prstGeom prst="line">
            <a:avLst/>
          </a:prstGeom>
          <a:noFill/>
          <a:ln w="25400">
            <a:solidFill>
              <a:srgbClr val="4D2885"/>
            </a:solidFill>
            <a:round/>
            <a:headEnd/>
            <a:tailEnd/>
          </a:ln>
        </p:spPr>
        <p:txBody>
          <a:bodyPr/>
          <a:lstStyle/>
          <a:p>
            <a:endParaRPr lang="hu-HU"/>
          </a:p>
        </p:txBody>
      </p:sp>
      <p:sp>
        <p:nvSpPr>
          <p:cNvPr id="3344405" name="Line 36"/>
          <p:cNvSpPr>
            <a:spLocks noChangeAspect="1" noChangeShapeType="1"/>
          </p:cNvSpPr>
          <p:nvPr/>
        </p:nvSpPr>
        <p:spPr bwMode="auto">
          <a:xfrm rot="10800000" flipH="1">
            <a:off x="1817688" y="4054475"/>
            <a:ext cx="0" cy="306388"/>
          </a:xfrm>
          <a:prstGeom prst="line">
            <a:avLst/>
          </a:prstGeom>
          <a:noFill/>
          <a:ln w="25400">
            <a:solidFill>
              <a:srgbClr val="4D2885"/>
            </a:solidFill>
            <a:round/>
            <a:headEnd/>
            <a:tailEnd/>
          </a:ln>
        </p:spPr>
        <p:txBody>
          <a:bodyPr/>
          <a:lstStyle/>
          <a:p>
            <a:endParaRPr lang="hu-HU"/>
          </a:p>
        </p:txBody>
      </p:sp>
      <p:sp>
        <p:nvSpPr>
          <p:cNvPr id="3344406" name="Line 38"/>
          <p:cNvSpPr>
            <a:spLocks noChangeAspect="1" noChangeShapeType="1"/>
          </p:cNvSpPr>
          <p:nvPr/>
        </p:nvSpPr>
        <p:spPr bwMode="auto">
          <a:xfrm rot="5400000">
            <a:off x="2041526" y="4592637"/>
            <a:ext cx="0" cy="142875"/>
          </a:xfrm>
          <a:prstGeom prst="line">
            <a:avLst/>
          </a:prstGeom>
          <a:noFill/>
          <a:ln w="25400">
            <a:solidFill>
              <a:srgbClr val="4D2885"/>
            </a:solidFill>
            <a:round/>
            <a:headEnd/>
            <a:tailEnd type="oval" w="med" len="med"/>
          </a:ln>
        </p:spPr>
        <p:txBody>
          <a:bodyPr/>
          <a:lstStyle/>
          <a:p>
            <a:endParaRPr lang="hu-HU"/>
          </a:p>
        </p:txBody>
      </p:sp>
      <p:sp>
        <p:nvSpPr>
          <p:cNvPr id="7" name="Line 39"/>
          <p:cNvSpPr>
            <a:spLocks noChangeAspect="1" noChangeShapeType="1"/>
          </p:cNvSpPr>
          <p:nvPr/>
        </p:nvSpPr>
        <p:spPr bwMode="auto">
          <a:xfrm flipH="1" flipV="1">
            <a:off x="1817688" y="4397375"/>
            <a:ext cx="146050" cy="246063"/>
          </a:xfrm>
          <a:prstGeom prst="line">
            <a:avLst/>
          </a:prstGeom>
          <a:noFill/>
          <a:ln w="25400">
            <a:solidFill>
              <a:srgbClr val="4D2885"/>
            </a:solidFill>
            <a:round/>
            <a:headEnd/>
            <a:tailEnd/>
          </a:ln>
        </p:spPr>
        <p:txBody>
          <a:bodyPr/>
          <a:lstStyle/>
          <a:p>
            <a:endParaRPr lang="hu-HU"/>
          </a:p>
        </p:txBody>
      </p:sp>
      <p:sp>
        <p:nvSpPr>
          <p:cNvPr id="3344408" name="Line 40"/>
          <p:cNvSpPr>
            <a:spLocks noChangeAspect="1" noChangeShapeType="1"/>
          </p:cNvSpPr>
          <p:nvPr/>
        </p:nvSpPr>
        <p:spPr bwMode="auto">
          <a:xfrm rot="16200000" flipH="1">
            <a:off x="2130425" y="5087938"/>
            <a:ext cx="0" cy="1212850"/>
          </a:xfrm>
          <a:prstGeom prst="line">
            <a:avLst/>
          </a:prstGeom>
          <a:noFill/>
          <a:ln w="25400">
            <a:solidFill>
              <a:srgbClr val="4D2885"/>
            </a:solidFill>
            <a:round/>
            <a:headEnd/>
            <a:tailEnd/>
          </a:ln>
        </p:spPr>
        <p:txBody>
          <a:bodyPr/>
          <a:lstStyle/>
          <a:p>
            <a:endParaRPr lang="hu-HU"/>
          </a:p>
        </p:txBody>
      </p:sp>
      <p:sp>
        <p:nvSpPr>
          <p:cNvPr id="3344409" name="Text Box 41"/>
          <p:cNvSpPr txBox="1">
            <a:spLocks noChangeAspect="1" noChangeArrowheads="1"/>
          </p:cNvSpPr>
          <p:nvPr/>
        </p:nvSpPr>
        <p:spPr bwMode="auto">
          <a:xfrm>
            <a:off x="1909763" y="4383088"/>
            <a:ext cx="987425" cy="393700"/>
          </a:xfrm>
          <a:prstGeom prst="rect">
            <a:avLst/>
          </a:prstGeom>
          <a:noFill/>
          <a:ln w="9525" algn="ctr">
            <a:noFill/>
            <a:miter lim="800000"/>
            <a:headEnd/>
            <a:tailEnd/>
          </a:ln>
        </p:spPr>
        <p:txBody>
          <a:bodyPr/>
          <a:lstStyle/>
          <a:p>
            <a:pPr algn="ctr" eaLnBrk="0" hangingPunct="0">
              <a:spcBef>
                <a:spcPct val="50000"/>
              </a:spcBef>
            </a:pPr>
            <a:r>
              <a:rPr lang="hu-HU" altLang="zh-CN" sz="1000" i="1">
                <a:solidFill>
                  <a:srgbClr val="371178"/>
                </a:solidFill>
                <a:ea typeface="SimSun" pitchFamily="2" charset="-122"/>
              </a:rPr>
              <a:t>Force </a:t>
            </a:r>
            <a:r>
              <a:rPr lang="hu-HU" altLang="zh-CN" sz="1000">
                <a:solidFill>
                  <a:srgbClr val="808080"/>
                </a:solidFill>
                <a:ea typeface="SimSun" pitchFamily="2" charset="-122"/>
              </a:rPr>
              <a:t>(current)</a:t>
            </a:r>
            <a:endParaRPr lang="hu-HU"/>
          </a:p>
        </p:txBody>
      </p:sp>
      <p:sp>
        <p:nvSpPr>
          <p:cNvPr id="3344410" name="Text Box 42"/>
          <p:cNvSpPr txBox="1">
            <a:spLocks noChangeAspect="1" noChangeArrowheads="1"/>
          </p:cNvSpPr>
          <p:nvPr/>
        </p:nvSpPr>
        <p:spPr bwMode="auto">
          <a:xfrm>
            <a:off x="5014913" y="4808538"/>
            <a:ext cx="642937" cy="760412"/>
          </a:xfrm>
          <a:prstGeom prst="rect">
            <a:avLst/>
          </a:prstGeom>
          <a:noFill/>
          <a:ln w="25400" algn="ctr">
            <a:noFill/>
            <a:miter lim="800000"/>
            <a:headEnd/>
            <a:tailEnd/>
          </a:ln>
        </p:spPr>
        <p:txBody>
          <a:bodyPr/>
          <a:lstStyle/>
          <a:p>
            <a:pPr algn="ctr" eaLnBrk="0" hangingPunct="0">
              <a:spcBef>
                <a:spcPct val="50000"/>
              </a:spcBef>
            </a:pPr>
            <a:r>
              <a:rPr lang="hu-HU" sz="1200" noProof="1">
                <a:solidFill>
                  <a:srgbClr val="4D2885"/>
                </a:solidFill>
                <a:ea typeface="SimSun" pitchFamily="2" charset="-122"/>
                <a:sym typeface="Symbol" pitchFamily="18" charset="2"/>
              </a:rPr>
              <a:t></a:t>
            </a:r>
            <a:r>
              <a:rPr lang="hu-HU" sz="1200" i="1" noProof="1">
                <a:solidFill>
                  <a:srgbClr val="4D2885"/>
                </a:solidFill>
                <a:ea typeface="SimSun" pitchFamily="2" charset="-122"/>
              </a:rPr>
              <a:t>V</a:t>
            </a:r>
            <a:r>
              <a:rPr lang="hu-HU" sz="1200" i="1" baseline="-25000" noProof="1">
                <a:solidFill>
                  <a:srgbClr val="4D2885"/>
                </a:solidFill>
                <a:ea typeface="SimSun" pitchFamily="2" charset="-122"/>
              </a:rPr>
              <a:t>F</a:t>
            </a:r>
            <a:r>
              <a:rPr lang="hu-HU" sz="1200" noProof="1">
                <a:solidFill>
                  <a:srgbClr val="4D2885"/>
                </a:solidFill>
                <a:ea typeface="SimSun" pitchFamily="2" charset="-122"/>
              </a:rPr>
              <a:t>(</a:t>
            </a:r>
            <a:r>
              <a:rPr lang="hu-HU" sz="1200" i="1" noProof="1">
                <a:solidFill>
                  <a:srgbClr val="4D2885"/>
                </a:solidFill>
                <a:ea typeface="SimSun" pitchFamily="2" charset="-122"/>
              </a:rPr>
              <a:t>t</a:t>
            </a:r>
            <a:r>
              <a:rPr lang="hu-HU" sz="1200" noProof="1">
                <a:solidFill>
                  <a:srgbClr val="4D2885"/>
                </a:solidFill>
                <a:ea typeface="SimSun" pitchFamily="2" charset="-122"/>
              </a:rPr>
              <a:t>) ~ </a:t>
            </a:r>
            <a:r>
              <a:rPr lang="hu-HU" sz="1200" noProof="1">
                <a:solidFill>
                  <a:srgbClr val="4D2885"/>
                </a:solidFill>
                <a:ea typeface="SimSun" pitchFamily="2" charset="-122"/>
                <a:sym typeface="Symbol" pitchFamily="18" charset="2"/>
              </a:rPr>
              <a:t></a:t>
            </a:r>
            <a:r>
              <a:rPr lang="hu-HU" sz="1200" i="1" noProof="1">
                <a:solidFill>
                  <a:srgbClr val="4D2885"/>
                </a:solidFill>
                <a:ea typeface="SimSun" pitchFamily="2" charset="-122"/>
              </a:rPr>
              <a:t>T</a:t>
            </a:r>
            <a:r>
              <a:rPr lang="hu-HU" sz="1200" i="1" baseline="-25000" noProof="1">
                <a:solidFill>
                  <a:srgbClr val="4D2885"/>
                </a:solidFill>
                <a:ea typeface="SimSun" pitchFamily="2" charset="-122"/>
              </a:rPr>
              <a:t>J</a:t>
            </a:r>
            <a:r>
              <a:rPr lang="hu-HU" sz="1200" noProof="1">
                <a:solidFill>
                  <a:srgbClr val="4D2885"/>
                </a:solidFill>
                <a:ea typeface="SimSun" pitchFamily="2" charset="-122"/>
              </a:rPr>
              <a:t>(</a:t>
            </a:r>
            <a:r>
              <a:rPr lang="hu-HU" sz="1200" i="1" noProof="1">
                <a:solidFill>
                  <a:srgbClr val="4D2885"/>
                </a:solidFill>
                <a:ea typeface="SimSun" pitchFamily="2" charset="-122"/>
              </a:rPr>
              <a:t>t</a:t>
            </a:r>
            <a:r>
              <a:rPr lang="hu-HU" sz="1200" noProof="1">
                <a:solidFill>
                  <a:srgbClr val="4D2885"/>
                </a:solidFill>
                <a:ea typeface="SimSun" pitchFamily="2" charset="-122"/>
              </a:rPr>
              <a:t>) </a:t>
            </a:r>
            <a:endParaRPr lang="hu-HU"/>
          </a:p>
        </p:txBody>
      </p:sp>
      <p:sp>
        <p:nvSpPr>
          <p:cNvPr id="3344411" name="Line 43"/>
          <p:cNvSpPr>
            <a:spLocks noChangeAspect="1" noChangeShapeType="1"/>
          </p:cNvSpPr>
          <p:nvPr/>
        </p:nvSpPr>
        <p:spPr bwMode="auto">
          <a:xfrm flipH="1">
            <a:off x="5964238" y="4484688"/>
            <a:ext cx="0" cy="1211262"/>
          </a:xfrm>
          <a:prstGeom prst="line">
            <a:avLst/>
          </a:prstGeom>
          <a:noFill/>
          <a:ln w="25400">
            <a:solidFill>
              <a:srgbClr val="4D2885"/>
            </a:solidFill>
            <a:round/>
            <a:headEnd/>
            <a:tailEnd/>
          </a:ln>
        </p:spPr>
        <p:txBody>
          <a:bodyPr/>
          <a:lstStyle/>
          <a:p>
            <a:endParaRPr lang="hu-HU"/>
          </a:p>
        </p:txBody>
      </p:sp>
      <p:sp>
        <p:nvSpPr>
          <p:cNvPr id="3344412" name="Oval 44"/>
          <p:cNvSpPr>
            <a:spLocks noChangeAspect="1" noChangeArrowheads="1"/>
          </p:cNvSpPr>
          <p:nvPr/>
        </p:nvSpPr>
        <p:spPr bwMode="auto">
          <a:xfrm>
            <a:off x="5792788" y="4843463"/>
            <a:ext cx="330200" cy="298450"/>
          </a:xfrm>
          <a:prstGeom prst="ellipse">
            <a:avLst/>
          </a:prstGeom>
          <a:solidFill>
            <a:srgbClr val="FFFFFF"/>
          </a:solidFill>
          <a:ln w="25400" algn="ctr">
            <a:solidFill>
              <a:srgbClr val="4D2885"/>
            </a:solidFill>
            <a:round/>
            <a:headEnd/>
            <a:tailEnd/>
          </a:ln>
        </p:spPr>
        <p:txBody>
          <a:bodyPr anchor="ctr"/>
          <a:lstStyle/>
          <a:p>
            <a:pPr algn="ctr" eaLnBrk="0" hangingPunct="0">
              <a:spcBef>
                <a:spcPct val="50000"/>
              </a:spcBef>
            </a:pPr>
            <a:endParaRPr lang="en-US"/>
          </a:p>
        </p:txBody>
      </p:sp>
      <p:sp>
        <p:nvSpPr>
          <p:cNvPr id="3344413" name="Line 45"/>
          <p:cNvSpPr>
            <a:spLocks noChangeAspect="1" noChangeShapeType="1"/>
          </p:cNvSpPr>
          <p:nvPr/>
        </p:nvSpPr>
        <p:spPr bwMode="auto">
          <a:xfrm flipH="1">
            <a:off x="5761038" y="4786313"/>
            <a:ext cx="404812" cy="417512"/>
          </a:xfrm>
          <a:prstGeom prst="line">
            <a:avLst/>
          </a:prstGeom>
          <a:noFill/>
          <a:ln w="25400">
            <a:solidFill>
              <a:srgbClr val="4D2885"/>
            </a:solidFill>
            <a:round/>
            <a:headEnd type="stealth" w="med" len="med"/>
            <a:tailEnd/>
          </a:ln>
        </p:spPr>
        <p:txBody>
          <a:bodyPr/>
          <a:lstStyle/>
          <a:p>
            <a:endParaRPr lang="hu-HU"/>
          </a:p>
        </p:txBody>
      </p:sp>
      <p:sp>
        <p:nvSpPr>
          <p:cNvPr id="3344414" name="Line 46"/>
          <p:cNvSpPr>
            <a:spLocks noChangeAspect="1" noChangeShapeType="1"/>
          </p:cNvSpPr>
          <p:nvPr/>
        </p:nvSpPr>
        <p:spPr bwMode="auto">
          <a:xfrm>
            <a:off x="5657850" y="4846638"/>
            <a:ext cx="0" cy="382587"/>
          </a:xfrm>
          <a:prstGeom prst="line">
            <a:avLst/>
          </a:prstGeom>
          <a:noFill/>
          <a:ln w="12700">
            <a:solidFill>
              <a:srgbClr val="4D2885"/>
            </a:solidFill>
            <a:round/>
            <a:headEnd/>
            <a:tailEnd type="arrow" w="lg" len="med"/>
          </a:ln>
        </p:spPr>
        <p:txBody>
          <a:bodyPr/>
          <a:lstStyle/>
          <a:p>
            <a:endParaRPr lang="hu-HU"/>
          </a:p>
        </p:txBody>
      </p:sp>
      <p:sp>
        <p:nvSpPr>
          <p:cNvPr id="3344415" name="Text Box 47"/>
          <p:cNvSpPr txBox="1">
            <a:spLocks noChangeAspect="1" noChangeArrowheads="1"/>
          </p:cNvSpPr>
          <p:nvPr/>
        </p:nvSpPr>
        <p:spPr bwMode="auto">
          <a:xfrm>
            <a:off x="5092700" y="4343400"/>
            <a:ext cx="971550" cy="420688"/>
          </a:xfrm>
          <a:prstGeom prst="rect">
            <a:avLst/>
          </a:prstGeom>
          <a:noFill/>
          <a:ln w="9525" algn="ctr">
            <a:noFill/>
            <a:miter lim="800000"/>
            <a:headEnd/>
            <a:tailEnd/>
          </a:ln>
        </p:spPr>
        <p:txBody>
          <a:bodyPr/>
          <a:lstStyle/>
          <a:p>
            <a:pPr algn="ctr" eaLnBrk="0" hangingPunct="0">
              <a:spcBef>
                <a:spcPct val="50000"/>
              </a:spcBef>
            </a:pPr>
            <a:r>
              <a:rPr lang="hu-HU" altLang="zh-CN" sz="1000" i="1">
                <a:solidFill>
                  <a:srgbClr val="371178"/>
                </a:solidFill>
                <a:ea typeface="SimSun" pitchFamily="2" charset="-122"/>
              </a:rPr>
              <a:t>Sense </a:t>
            </a:r>
            <a:r>
              <a:rPr lang="hu-HU" altLang="zh-CN" sz="1000">
                <a:solidFill>
                  <a:srgbClr val="808080"/>
                </a:solidFill>
                <a:ea typeface="SimSun" pitchFamily="2" charset="-122"/>
              </a:rPr>
              <a:t>(voltage)</a:t>
            </a:r>
            <a:endParaRPr lang="hu-HU"/>
          </a:p>
        </p:txBody>
      </p:sp>
      <p:sp>
        <p:nvSpPr>
          <p:cNvPr id="3344416" name="Text Box 49"/>
          <p:cNvSpPr txBox="1">
            <a:spLocks noChangeAspect="1" noChangeArrowheads="1"/>
          </p:cNvSpPr>
          <p:nvPr/>
        </p:nvSpPr>
        <p:spPr bwMode="auto">
          <a:xfrm>
            <a:off x="3149600" y="2371725"/>
            <a:ext cx="401638" cy="236538"/>
          </a:xfrm>
          <a:prstGeom prst="rect">
            <a:avLst/>
          </a:prstGeom>
          <a:noFill/>
          <a:ln w="25400" algn="ctr">
            <a:noFill/>
            <a:miter lim="800000"/>
            <a:headEnd/>
            <a:tailEnd/>
          </a:ln>
        </p:spPr>
        <p:txBody>
          <a:bodyPr/>
          <a:lstStyle/>
          <a:p>
            <a:pPr algn="r" eaLnBrk="0" hangingPunct="0">
              <a:spcBef>
                <a:spcPct val="50000"/>
              </a:spcBef>
            </a:pPr>
            <a:r>
              <a:rPr lang="hu-HU" altLang="zh-CN" sz="1200" i="1">
                <a:solidFill>
                  <a:srgbClr val="4D2885"/>
                </a:solidFill>
                <a:ea typeface="SimSun" pitchFamily="2" charset="-122"/>
              </a:rPr>
              <a:t>I</a:t>
            </a:r>
            <a:r>
              <a:rPr lang="hu-HU" altLang="zh-CN" sz="1200" i="1" baseline="-25000">
                <a:solidFill>
                  <a:srgbClr val="4D2885"/>
                </a:solidFill>
                <a:ea typeface="SimSun" pitchFamily="2" charset="-122"/>
              </a:rPr>
              <a:t>F</a:t>
            </a:r>
            <a:endParaRPr lang="hu-HU"/>
          </a:p>
        </p:txBody>
      </p:sp>
      <p:sp>
        <p:nvSpPr>
          <p:cNvPr id="3344417" name="Line 50"/>
          <p:cNvSpPr>
            <a:spLocks noChangeAspect="1" noChangeShapeType="1"/>
          </p:cNvSpPr>
          <p:nvPr/>
        </p:nvSpPr>
        <p:spPr bwMode="auto">
          <a:xfrm rot="16200000" flipH="1">
            <a:off x="2832894" y="754857"/>
            <a:ext cx="0" cy="2049462"/>
          </a:xfrm>
          <a:prstGeom prst="line">
            <a:avLst/>
          </a:prstGeom>
          <a:noFill/>
          <a:ln w="25400">
            <a:solidFill>
              <a:srgbClr val="4D2885"/>
            </a:solidFill>
            <a:round/>
            <a:headEnd/>
            <a:tailEnd/>
          </a:ln>
        </p:spPr>
        <p:txBody>
          <a:bodyPr/>
          <a:lstStyle/>
          <a:p>
            <a:endParaRPr lang="hu-HU"/>
          </a:p>
        </p:txBody>
      </p:sp>
      <p:sp>
        <p:nvSpPr>
          <p:cNvPr id="3344418" name="Line 51"/>
          <p:cNvSpPr>
            <a:spLocks noChangeAspect="1" noChangeShapeType="1"/>
          </p:cNvSpPr>
          <p:nvPr/>
        </p:nvSpPr>
        <p:spPr bwMode="auto">
          <a:xfrm>
            <a:off x="3862388" y="1784350"/>
            <a:ext cx="0" cy="1411288"/>
          </a:xfrm>
          <a:prstGeom prst="line">
            <a:avLst/>
          </a:prstGeom>
          <a:noFill/>
          <a:ln w="25400">
            <a:solidFill>
              <a:srgbClr val="4D2885"/>
            </a:solidFill>
            <a:round/>
            <a:headEnd/>
            <a:tailEnd/>
          </a:ln>
        </p:spPr>
        <p:txBody>
          <a:bodyPr/>
          <a:lstStyle/>
          <a:p>
            <a:endParaRPr lang="hu-HU"/>
          </a:p>
        </p:txBody>
      </p:sp>
      <p:grpSp>
        <p:nvGrpSpPr>
          <p:cNvPr id="13" name="Group 52"/>
          <p:cNvGrpSpPr>
            <a:grpSpLocks noChangeAspect="1"/>
          </p:cNvGrpSpPr>
          <p:nvPr/>
        </p:nvGrpSpPr>
        <p:grpSpPr bwMode="auto">
          <a:xfrm>
            <a:off x="3679825" y="2374900"/>
            <a:ext cx="352425" cy="223838"/>
            <a:chOff x="2072" y="2070"/>
            <a:chExt cx="277" cy="186"/>
          </a:xfrm>
        </p:grpSpPr>
        <p:sp>
          <p:nvSpPr>
            <p:cNvPr id="3344463" name="AutoShape 53"/>
            <p:cNvSpPr>
              <a:spLocks noChangeAspect="1" noChangeArrowheads="1"/>
            </p:cNvSpPr>
            <p:nvPr/>
          </p:nvSpPr>
          <p:spPr bwMode="auto">
            <a:xfrm flipV="1">
              <a:off x="2079" y="2070"/>
              <a:ext cx="270" cy="180"/>
            </a:xfrm>
            <a:prstGeom prst="triangle">
              <a:avLst>
                <a:gd name="adj" fmla="val 50000"/>
              </a:avLst>
            </a:prstGeom>
            <a:solidFill>
              <a:srgbClr val="4D2885"/>
            </a:solidFill>
            <a:ln w="25400" algn="ctr">
              <a:solidFill>
                <a:srgbClr val="4D2885"/>
              </a:solidFill>
              <a:miter lim="800000"/>
              <a:headEnd/>
              <a:tailEnd/>
            </a:ln>
          </p:spPr>
          <p:txBody>
            <a:bodyPr anchor="ctr"/>
            <a:lstStyle/>
            <a:p>
              <a:pPr algn="ctr" eaLnBrk="0" hangingPunct="0">
                <a:spcBef>
                  <a:spcPct val="50000"/>
                </a:spcBef>
              </a:pPr>
              <a:endParaRPr lang="en-US"/>
            </a:p>
          </p:txBody>
        </p:sp>
        <p:sp>
          <p:nvSpPr>
            <p:cNvPr id="3344464" name="Line 54"/>
            <p:cNvSpPr>
              <a:spLocks noChangeAspect="1" noChangeShapeType="1"/>
            </p:cNvSpPr>
            <p:nvPr/>
          </p:nvSpPr>
          <p:spPr bwMode="auto">
            <a:xfrm>
              <a:off x="2072" y="2256"/>
              <a:ext cx="276" cy="0"/>
            </a:xfrm>
            <a:prstGeom prst="line">
              <a:avLst/>
            </a:prstGeom>
            <a:noFill/>
            <a:ln w="25400">
              <a:solidFill>
                <a:srgbClr val="4D2885"/>
              </a:solidFill>
              <a:round/>
              <a:headEnd/>
              <a:tailEnd/>
            </a:ln>
          </p:spPr>
          <p:txBody>
            <a:bodyPr/>
            <a:lstStyle/>
            <a:p>
              <a:endParaRPr lang="hu-HU"/>
            </a:p>
          </p:txBody>
        </p:sp>
      </p:grpSp>
      <p:sp>
        <p:nvSpPr>
          <p:cNvPr id="3344420" name="Line 55"/>
          <p:cNvSpPr>
            <a:spLocks noChangeAspect="1" noChangeShapeType="1"/>
          </p:cNvSpPr>
          <p:nvPr/>
        </p:nvSpPr>
        <p:spPr bwMode="auto">
          <a:xfrm>
            <a:off x="3862388" y="1779588"/>
            <a:ext cx="2101850" cy="0"/>
          </a:xfrm>
          <a:prstGeom prst="line">
            <a:avLst/>
          </a:prstGeom>
          <a:noFill/>
          <a:ln w="25400">
            <a:solidFill>
              <a:srgbClr val="4D2885"/>
            </a:solidFill>
            <a:round/>
            <a:headEnd type="oval" w="med" len="med"/>
            <a:tailEnd/>
          </a:ln>
        </p:spPr>
        <p:txBody>
          <a:bodyPr/>
          <a:lstStyle/>
          <a:p>
            <a:endParaRPr lang="hu-HU"/>
          </a:p>
        </p:txBody>
      </p:sp>
      <p:sp>
        <p:nvSpPr>
          <p:cNvPr id="3344421" name="Line 56"/>
          <p:cNvSpPr>
            <a:spLocks noChangeAspect="1" noChangeShapeType="1"/>
          </p:cNvSpPr>
          <p:nvPr/>
        </p:nvSpPr>
        <p:spPr bwMode="auto">
          <a:xfrm>
            <a:off x="3860800" y="3198813"/>
            <a:ext cx="1171575" cy="0"/>
          </a:xfrm>
          <a:prstGeom prst="line">
            <a:avLst/>
          </a:prstGeom>
          <a:noFill/>
          <a:ln w="25400">
            <a:solidFill>
              <a:srgbClr val="4D2885"/>
            </a:solidFill>
            <a:round/>
            <a:headEnd type="oval" w="med" len="med"/>
            <a:tailEnd/>
          </a:ln>
        </p:spPr>
        <p:txBody>
          <a:bodyPr/>
          <a:lstStyle/>
          <a:p>
            <a:endParaRPr lang="hu-HU"/>
          </a:p>
        </p:txBody>
      </p:sp>
      <p:grpSp>
        <p:nvGrpSpPr>
          <p:cNvPr id="14" name="Group 57"/>
          <p:cNvGrpSpPr>
            <a:grpSpLocks noChangeAspect="1"/>
          </p:cNvGrpSpPr>
          <p:nvPr/>
        </p:nvGrpSpPr>
        <p:grpSpPr bwMode="auto">
          <a:xfrm>
            <a:off x="4008438" y="2439988"/>
            <a:ext cx="195262" cy="153987"/>
            <a:chOff x="3128" y="3096"/>
            <a:chExt cx="166" cy="128"/>
          </a:xfrm>
        </p:grpSpPr>
        <p:sp>
          <p:nvSpPr>
            <p:cNvPr id="3344461" name="Line 58"/>
            <p:cNvSpPr>
              <a:spLocks noChangeAspect="1" noChangeShapeType="1"/>
            </p:cNvSpPr>
            <p:nvPr/>
          </p:nvSpPr>
          <p:spPr bwMode="auto">
            <a:xfrm>
              <a:off x="3132" y="3096"/>
              <a:ext cx="162" cy="78"/>
            </a:xfrm>
            <a:prstGeom prst="line">
              <a:avLst/>
            </a:prstGeom>
            <a:noFill/>
            <a:ln w="9525">
              <a:solidFill>
                <a:srgbClr val="FF0000"/>
              </a:solidFill>
              <a:round/>
              <a:headEnd/>
              <a:tailEnd type="triangle" w="sm" len="lg"/>
            </a:ln>
          </p:spPr>
          <p:txBody>
            <a:bodyPr/>
            <a:lstStyle/>
            <a:p>
              <a:endParaRPr lang="hu-HU"/>
            </a:p>
          </p:txBody>
        </p:sp>
        <p:sp>
          <p:nvSpPr>
            <p:cNvPr id="3344462" name="Line 59"/>
            <p:cNvSpPr>
              <a:spLocks noChangeAspect="1" noChangeShapeType="1"/>
            </p:cNvSpPr>
            <p:nvPr/>
          </p:nvSpPr>
          <p:spPr bwMode="auto">
            <a:xfrm>
              <a:off x="3128" y="3146"/>
              <a:ext cx="162" cy="78"/>
            </a:xfrm>
            <a:prstGeom prst="line">
              <a:avLst/>
            </a:prstGeom>
            <a:noFill/>
            <a:ln w="9525">
              <a:solidFill>
                <a:srgbClr val="FF0000"/>
              </a:solidFill>
              <a:round/>
              <a:headEnd/>
              <a:tailEnd type="triangle" w="sm" len="lg"/>
            </a:ln>
          </p:spPr>
          <p:txBody>
            <a:bodyPr/>
            <a:lstStyle/>
            <a:p>
              <a:endParaRPr lang="hu-HU"/>
            </a:p>
          </p:txBody>
        </p:sp>
      </p:grpSp>
      <p:sp>
        <p:nvSpPr>
          <p:cNvPr id="3344423" name="Line 60"/>
          <p:cNvSpPr>
            <a:spLocks noChangeAspect="1" noChangeShapeType="1"/>
          </p:cNvSpPr>
          <p:nvPr/>
        </p:nvSpPr>
        <p:spPr bwMode="auto">
          <a:xfrm>
            <a:off x="3573463" y="2286000"/>
            <a:ext cx="0" cy="382588"/>
          </a:xfrm>
          <a:prstGeom prst="line">
            <a:avLst/>
          </a:prstGeom>
          <a:noFill/>
          <a:ln w="12700">
            <a:solidFill>
              <a:srgbClr val="4D2885"/>
            </a:solidFill>
            <a:round/>
            <a:headEnd/>
            <a:tailEnd type="stealth" w="med" len="lg"/>
          </a:ln>
        </p:spPr>
        <p:txBody>
          <a:bodyPr/>
          <a:lstStyle/>
          <a:p>
            <a:endParaRPr lang="hu-HU"/>
          </a:p>
        </p:txBody>
      </p:sp>
      <p:sp>
        <p:nvSpPr>
          <p:cNvPr id="3344424" name="Line 61"/>
          <p:cNvSpPr>
            <a:spLocks noChangeAspect="1" noChangeShapeType="1"/>
          </p:cNvSpPr>
          <p:nvPr/>
        </p:nvSpPr>
        <p:spPr bwMode="auto">
          <a:xfrm>
            <a:off x="4298950" y="2301875"/>
            <a:ext cx="0" cy="382588"/>
          </a:xfrm>
          <a:prstGeom prst="line">
            <a:avLst/>
          </a:prstGeom>
          <a:noFill/>
          <a:ln w="12700">
            <a:solidFill>
              <a:srgbClr val="4D2885"/>
            </a:solidFill>
            <a:round/>
            <a:headEnd/>
            <a:tailEnd type="arrow" w="lg" len="med"/>
          </a:ln>
        </p:spPr>
        <p:txBody>
          <a:bodyPr/>
          <a:lstStyle/>
          <a:p>
            <a:endParaRPr lang="hu-HU"/>
          </a:p>
        </p:txBody>
      </p:sp>
      <p:sp>
        <p:nvSpPr>
          <p:cNvPr id="3344425" name="Text Box 62"/>
          <p:cNvSpPr txBox="1">
            <a:spLocks noChangeAspect="1" noChangeArrowheads="1"/>
          </p:cNvSpPr>
          <p:nvPr/>
        </p:nvSpPr>
        <p:spPr bwMode="auto">
          <a:xfrm>
            <a:off x="4251325" y="2354263"/>
            <a:ext cx="457200" cy="330200"/>
          </a:xfrm>
          <a:prstGeom prst="rect">
            <a:avLst/>
          </a:prstGeom>
          <a:noFill/>
          <a:ln w="25400" algn="ctr">
            <a:noFill/>
            <a:miter lim="800000"/>
            <a:headEnd/>
            <a:tailEnd/>
          </a:ln>
        </p:spPr>
        <p:txBody>
          <a:bodyPr/>
          <a:lstStyle/>
          <a:p>
            <a:pPr algn="ctr" eaLnBrk="0" hangingPunct="0">
              <a:spcBef>
                <a:spcPct val="50000"/>
              </a:spcBef>
            </a:pPr>
            <a:r>
              <a:rPr lang="hu-HU" sz="1200" i="1" noProof="1">
                <a:solidFill>
                  <a:srgbClr val="4D2885"/>
                </a:solidFill>
                <a:ea typeface="SimSun" pitchFamily="2" charset="-122"/>
              </a:rPr>
              <a:t>V</a:t>
            </a:r>
            <a:r>
              <a:rPr lang="hu-HU" sz="1200" i="1" baseline="-25000" noProof="1">
                <a:solidFill>
                  <a:srgbClr val="4D2885"/>
                </a:solidFill>
                <a:ea typeface="SimSun" pitchFamily="2" charset="-122"/>
              </a:rPr>
              <a:t>F</a:t>
            </a:r>
            <a:r>
              <a:rPr lang="hu-HU" sz="1200" noProof="1">
                <a:solidFill>
                  <a:srgbClr val="4D2885"/>
                </a:solidFill>
                <a:ea typeface="SimSun" pitchFamily="2" charset="-122"/>
              </a:rPr>
              <a:t> </a:t>
            </a:r>
            <a:endParaRPr lang="hu-HU"/>
          </a:p>
        </p:txBody>
      </p:sp>
      <p:sp>
        <p:nvSpPr>
          <p:cNvPr id="3344426" name="Line 63"/>
          <p:cNvSpPr>
            <a:spLocks noChangeAspect="1" noChangeShapeType="1"/>
          </p:cNvSpPr>
          <p:nvPr/>
        </p:nvSpPr>
        <p:spPr bwMode="auto">
          <a:xfrm rot="16200000" flipH="1">
            <a:off x="3289300" y="2636838"/>
            <a:ext cx="0" cy="1136650"/>
          </a:xfrm>
          <a:prstGeom prst="line">
            <a:avLst/>
          </a:prstGeom>
          <a:noFill/>
          <a:ln w="25400">
            <a:solidFill>
              <a:srgbClr val="4D2885"/>
            </a:solidFill>
            <a:round/>
            <a:headEnd/>
            <a:tailEnd/>
          </a:ln>
        </p:spPr>
        <p:txBody>
          <a:bodyPr/>
          <a:lstStyle/>
          <a:p>
            <a:endParaRPr lang="hu-HU"/>
          </a:p>
        </p:txBody>
      </p:sp>
      <p:sp>
        <p:nvSpPr>
          <p:cNvPr id="3344427" name="Line 65"/>
          <p:cNvSpPr>
            <a:spLocks noChangeAspect="1" noChangeShapeType="1"/>
          </p:cNvSpPr>
          <p:nvPr/>
        </p:nvSpPr>
        <p:spPr bwMode="auto">
          <a:xfrm rot="10800000" flipH="1">
            <a:off x="5022850" y="3192463"/>
            <a:ext cx="0" cy="2503487"/>
          </a:xfrm>
          <a:prstGeom prst="line">
            <a:avLst/>
          </a:prstGeom>
          <a:noFill/>
          <a:ln w="25400">
            <a:solidFill>
              <a:srgbClr val="4D2885"/>
            </a:solidFill>
            <a:round/>
            <a:headEnd/>
            <a:tailEnd/>
          </a:ln>
        </p:spPr>
        <p:txBody>
          <a:bodyPr/>
          <a:lstStyle/>
          <a:p>
            <a:endParaRPr lang="hu-HU"/>
          </a:p>
        </p:txBody>
      </p:sp>
      <p:sp>
        <p:nvSpPr>
          <p:cNvPr id="3344428" name="Line 66"/>
          <p:cNvSpPr>
            <a:spLocks noChangeAspect="1" noChangeShapeType="1"/>
          </p:cNvSpPr>
          <p:nvPr/>
        </p:nvSpPr>
        <p:spPr bwMode="auto">
          <a:xfrm rot="10800000" flipH="1">
            <a:off x="5964238" y="1768475"/>
            <a:ext cx="0" cy="2716213"/>
          </a:xfrm>
          <a:prstGeom prst="line">
            <a:avLst/>
          </a:prstGeom>
          <a:noFill/>
          <a:ln w="25400">
            <a:solidFill>
              <a:srgbClr val="4D2885"/>
            </a:solidFill>
            <a:round/>
            <a:headEnd/>
            <a:tailEnd/>
          </a:ln>
        </p:spPr>
        <p:txBody>
          <a:bodyPr/>
          <a:lstStyle/>
          <a:p>
            <a:endParaRPr lang="hu-HU"/>
          </a:p>
        </p:txBody>
      </p:sp>
      <p:sp>
        <p:nvSpPr>
          <p:cNvPr id="3344429" name="Line 67"/>
          <p:cNvSpPr>
            <a:spLocks noChangeAspect="1" noChangeShapeType="1"/>
          </p:cNvSpPr>
          <p:nvPr/>
        </p:nvSpPr>
        <p:spPr bwMode="auto">
          <a:xfrm rot="10800000" flipH="1">
            <a:off x="2727325" y="3192463"/>
            <a:ext cx="0" cy="2511425"/>
          </a:xfrm>
          <a:prstGeom prst="line">
            <a:avLst/>
          </a:prstGeom>
          <a:noFill/>
          <a:ln w="25400">
            <a:solidFill>
              <a:srgbClr val="4D2885"/>
            </a:solidFill>
            <a:round/>
            <a:headEnd/>
            <a:tailEnd/>
          </a:ln>
        </p:spPr>
        <p:txBody>
          <a:bodyPr/>
          <a:lstStyle/>
          <a:p>
            <a:endParaRPr lang="hu-HU"/>
          </a:p>
        </p:txBody>
      </p:sp>
      <p:sp>
        <p:nvSpPr>
          <p:cNvPr id="3344430" name="Line 68"/>
          <p:cNvSpPr>
            <a:spLocks noChangeAspect="1" noChangeShapeType="1"/>
          </p:cNvSpPr>
          <p:nvPr/>
        </p:nvSpPr>
        <p:spPr bwMode="auto">
          <a:xfrm rot="16200000" flipH="1">
            <a:off x="5500688" y="5207000"/>
            <a:ext cx="0" cy="955675"/>
          </a:xfrm>
          <a:prstGeom prst="line">
            <a:avLst/>
          </a:prstGeom>
          <a:noFill/>
          <a:ln w="25400">
            <a:solidFill>
              <a:srgbClr val="4D2885"/>
            </a:solidFill>
            <a:round/>
            <a:headEnd/>
            <a:tailEnd/>
          </a:ln>
        </p:spPr>
        <p:txBody>
          <a:bodyPr/>
          <a:lstStyle/>
          <a:p>
            <a:endParaRPr lang="hu-HU"/>
          </a:p>
        </p:txBody>
      </p:sp>
      <p:sp>
        <p:nvSpPr>
          <p:cNvPr id="3344431" name="Text Box 74"/>
          <p:cNvSpPr txBox="1">
            <a:spLocks noChangeAspect="1" noChangeArrowheads="1"/>
          </p:cNvSpPr>
          <p:nvPr/>
        </p:nvSpPr>
        <p:spPr bwMode="auto">
          <a:xfrm>
            <a:off x="3107548" y="2069472"/>
            <a:ext cx="954087" cy="230187"/>
          </a:xfrm>
          <a:prstGeom prst="rect">
            <a:avLst/>
          </a:prstGeom>
          <a:noFill/>
          <a:ln w="9525" algn="ctr">
            <a:noFill/>
            <a:miter lim="800000"/>
            <a:headEnd/>
            <a:tailEnd/>
          </a:ln>
        </p:spPr>
        <p:txBody>
          <a:bodyPr/>
          <a:lstStyle/>
          <a:p>
            <a:pPr eaLnBrk="0" hangingPunct="0">
              <a:spcBef>
                <a:spcPct val="50000"/>
              </a:spcBef>
            </a:pPr>
            <a:r>
              <a:rPr lang="hu-HU" altLang="zh-CN" sz="1000" i="1" dirty="0" smtClean="0">
                <a:solidFill>
                  <a:srgbClr val="371178"/>
                </a:solidFill>
                <a:ea typeface="SimSun" pitchFamily="2" charset="-122"/>
              </a:rPr>
              <a:t>LED unter Test</a:t>
            </a:r>
            <a:endParaRPr lang="hu-HU" dirty="0"/>
          </a:p>
        </p:txBody>
      </p:sp>
      <p:grpSp>
        <p:nvGrpSpPr>
          <p:cNvPr id="15" name="Group 75"/>
          <p:cNvGrpSpPr>
            <a:grpSpLocks noChangeAspect="1"/>
          </p:cNvGrpSpPr>
          <p:nvPr/>
        </p:nvGrpSpPr>
        <p:grpSpPr bwMode="auto">
          <a:xfrm>
            <a:off x="1895475" y="2195513"/>
            <a:ext cx="401638" cy="382587"/>
            <a:chOff x="3205" y="5620"/>
            <a:chExt cx="728" cy="692"/>
          </a:xfrm>
        </p:grpSpPr>
        <p:sp>
          <p:nvSpPr>
            <p:cNvPr id="3344459" name="Line 76"/>
            <p:cNvSpPr>
              <a:spLocks noChangeAspect="1" noChangeShapeType="1"/>
            </p:cNvSpPr>
            <p:nvPr/>
          </p:nvSpPr>
          <p:spPr bwMode="auto">
            <a:xfrm flipV="1">
              <a:off x="3229" y="5620"/>
              <a:ext cx="0" cy="692"/>
            </a:xfrm>
            <a:prstGeom prst="line">
              <a:avLst/>
            </a:prstGeom>
            <a:noFill/>
            <a:ln w="12700">
              <a:solidFill>
                <a:srgbClr val="4D2885"/>
              </a:solidFill>
              <a:round/>
              <a:headEnd/>
              <a:tailEnd type="stealth" w="med" len="lg"/>
            </a:ln>
          </p:spPr>
          <p:txBody>
            <a:bodyPr/>
            <a:lstStyle/>
            <a:p>
              <a:endParaRPr lang="hu-HU"/>
            </a:p>
          </p:txBody>
        </p:sp>
        <p:sp>
          <p:nvSpPr>
            <p:cNvPr id="3344460" name="Text Box 77"/>
            <p:cNvSpPr txBox="1">
              <a:spLocks noChangeAspect="1" noChangeArrowheads="1"/>
            </p:cNvSpPr>
            <p:nvPr/>
          </p:nvSpPr>
          <p:spPr bwMode="auto">
            <a:xfrm>
              <a:off x="3205" y="5756"/>
              <a:ext cx="728" cy="428"/>
            </a:xfrm>
            <a:prstGeom prst="rect">
              <a:avLst/>
            </a:prstGeom>
            <a:noFill/>
            <a:ln w="25400" algn="ctr">
              <a:noFill/>
              <a:miter lim="800000"/>
              <a:headEnd/>
              <a:tailEnd/>
            </a:ln>
          </p:spPr>
          <p:txBody>
            <a:bodyPr/>
            <a:lstStyle/>
            <a:p>
              <a:pPr algn="ctr" eaLnBrk="0" hangingPunct="0">
                <a:spcBef>
                  <a:spcPct val="50000"/>
                </a:spcBef>
              </a:pPr>
              <a:r>
                <a:rPr lang="hu-HU" altLang="zh-CN" sz="1200" i="1">
                  <a:solidFill>
                    <a:srgbClr val="4D2885"/>
                  </a:solidFill>
                  <a:ea typeface="SimSun" pitchFamily="2" charset="-122"/>
                </a:rPr>
                <a:t>I</a:t>
              </a:r>
              <a:r>
                <a:rPr lang="hu-HU" altLang="zh-CN" sz="1200" i="1" baseline="-25000">
                  <a:solidFill>
                    <a:srgbClr val="4D2885"/>
                  </a:solidFill>
                  <a:ea typeface="SimSun" pitchFamily="2" charset="-122"/>
                </a:rPr>
                <a:t>F</a:t>
              </a:r>
              <a:endParaRPr lang="hu-HU"/>
            </a:p>
          </p:txBody>
        </p:sp>
      </p:grpSp>
      <p:sp>
        <p:nvSpPr>
          <p:cNvPr id="3344433" name="Text Box 79"/>
          <p:cNvSpPr txBox="1">
            <a:spLocks noChangeAspect="1" noChangeArrowheads="1"/>
          </p:cNvSpPr>
          <p:nvPr/>
        </p:nvSpPr>
        <p:spPr bwMode="auto">
          <a:xfrm>
            <a:off x="3152775" y="4232275"/>
            <a:ext cx="1355430" cy="741363"/>
          </a:xfrm>
          <a:prstGeom prst="rect">
            <a:avLst/>
          </a:prstGeom>
          <a:noFill/>
          <a:ln w="9525" algn="ctr">
            <a:noFill/>
            <a:miter lim="800000"/>
            <a:headEnd/>
            <a:tailEnd/>
          </a:ln>
        </p:spPr>
        <p:txBody>
          <a:bodyPr/>
          <a:lstStyle/>
          <a:p>
            <a:pPr algn="ctr" eaLnBrk="0" hangingPunct="0">
              <a:spcBef>
                <a:spcPct val="50000"/>
              </a:spcBef>
            </a:pPr>
            <a:r>
              <a:rPr lang="hu-HU" altLang="zh-CN" sz="1400" b="1" dirty="0" smtClean="0">
                <a:solidFill>
                  <a:srgbClr val="333333"/>
                </a:solidFill>
                <a:latin typeface="Arial" pitchFamily="34" charset="0"/>
                <a:ea typeface="SimSun" pitchFamily="2" charset="-122"/>
              </a:rPr>
              <a:t>Thermisches Testgerät</a:t>
            </a:r>
            <a:endParaRPr lang="hu-HU" sz="2400" dirty="0">
              <a:solidFill>
                <a:srgbClr val="333333"/>
              </a:solidFill>
              <a:latin typeface="Arial" pitchFamily="34" charset="0"/>
            </a:endParaRPr>
          </a:p>
        </p:txBody>
      </p:sp>
      <p:sp>
        <p:nvSpPr>
          <p:cNvPr id="3344434" name="Line 81"/>
          <p:cNvSpPr>
            <a:spLocks noChangeAspect="1" noChangeShapeType="1"/>
          </p:cNvSpPr>
          <p:nvPr/>
        </p:nvSpPr>
        <p:spPr bwMode="auto">
          <a:xfrm rot="10800000" flipH="1">
            <a:off x="1819275" y="1782763"/>
            <a:ext cx="0" cy="2279650"/>
          </a:xfrm>
          <a:prstGeom prst="line">
            <a:avLst/>
          </a:prstGeom>
          <a:noFill/>
          <a:ln w="25400">
            <a:solidFill>
              <a:srgbClr val="4D2885"/>
            </a:solidFill>
            <a:round/>
            <a:headEnd/>
            <a:tailEnd/>
          </a:ln>
        </p:spPr>
        <p:txBody>
          <a:bodyPr/>
          <a:lstStyle/>
          <a:p>
            <a:endParaRPr lang="hu-HU"/>
          </a:p>
        </p:txBody>
      </p:sp>
      <p:grpSp>
        <p:nvGrpSpPr>
          <p:cNvPr id="16" name="Group 93"/>
          <p:cNvGrpSpPr>
            <a:grpSpLocks/>
          </p:cNvGrpSpPr>
          <p:nvPr>
            <p:custDataLst>
              <p:tags r:id="rId4"/>
            </p:custDataLst>
          </p:nvPr>
        </p:nvGrpSpPr>
        <p:grpSpPr bwMode="auto">
          <a:xfrm>
            <a:off x="2516188" y="5222875"/>
            <a:ext cx="2390775" cy="523875"/>
            <a:chOff x="1639" y="3279"/>
            <a:chExt cx="1506" cy="330"/>
          </a:xfrm>
        </p:grpSpPr>
        <p:sp>
          <p:nvSpPr>
            <p:cNvPr id="293973" name="AutoShape 85"/>
            <p:cNvSpPr>
              <a:spLocks noChangeAspect="1" noChangeArrowheads="1"/>
            </p:cNvSpPr>
            <p:nvPr/>
          </p:nvSpPr>
          <p:spPr bwMode="auto">
            <a:xfrm rot="10800000" flipH="1">
              <a:off x="1639" y="3299"/>
              <a:ext cx="637" cy="295"/>
            </a:xfrm>
            <a:prstGeom prst="rightArrow">
              <a:avLst>
                <a:gd name="adj1" fmla="val 50000"/>
                <a:gd name="adj2" fmla="val 53983"/>
              </a:avLst>
            </a:prstGeom>
            <a:solidFill>
              <a:srgbClr val="4D2885"/>
            </a:solidFill>
            <a:ln w="15875">
              <a:noFill/>
              <a:miter lim="800000"/>
              <a:headEnd/>
              <a:tailEnd/>
            </a:ln>
            <a:effectLst/>
            <a:scene3d>
              <a:camera prst="orthographicFront"/>
              <a:lightRig rig="threePt" dir="t"/>
            </a:scene3d>
            <a:sp3d>
              <a:bevelT w="50800" h="50800"/>
            </a:sp3d>
          </p:spPr>
          <p:txBody>
            <a:bodyPr wrap="none" anchor="ctr"/>
            <a:lstStyle/>
            <a:p>
              <a:pPr algn="ctr" eaLnBrk="0" hangingPunct="0">
                <a:spcBef>
                  <a:spcPct val="50000"/>
                </a:spcBef>
                <a:defRPr/>
              </a:pPr>
              <a:endParaRPr lang="en-US">
                <a:latin typeface="Arial" pitchFamily="34" charset="0"/>
                <a:cs typeface="+mn-cs"/>
              </a:endParaRPr>
            </a:p>
          </p:txBody>
        </p:sp>
        <p:sp>
          <p:nvSpPr>
            <p:cNvPr id="3344458" name="Text Box 86"/>
            <p:cNvSpPr txBox="1">
              <a:spLocks noChangeAspect="1" noChangeArrowheads="1"/>
            </p:cNvSpPr>
            <p:nvPr/>
          </p:nvSpPr>
          <p:spPr bwMode="auto">
            <a:xfrm>
              <a:off x="2358" y="3279"/>
              <a:ext cx="787" cy="330"/>
            </a:xfrm>
            <a:prstGeom prst="rect">
              <a:avLst/>
            </a:prstGeom>
            <a:noFill/>
            <a:ln w="9525">
              <a:noFill/>
              <a:miter lim="800000"/>
              <a:headEnd/>
              <a:tailEnd/>
            </a:ln>
          </p:spPr>
          <p:txBody>
            <a:bodyPr anchor="ctr">
              <a:spAutoFit/>
            </a:bodyPr>
            <a:lstStyle/>
            <a:p>
              <a:pPr eaLnBrk="0" hangingPunct="0">
                <a:spcBef>
                  <a:spcPct val="50000"/>
                </a:spcBef>
              </a:pPr>
              <a:r>
                <a:rPr lang="hu-HU" sz="1400" dirty="0" smtClean="0">
                  <a:solidFill>
                    <a:srgbClr val="4D2885"/>
                  </a:solidFill>
                </a:rPr>
                <a:t>Abschalten</a:t>
              </a:r>
              <a:r>
                <a:rPr lang="en-US" sz="1400" dirty="0" smtClean="0">
                  <a:solidFill>
                    <a:srgbClr val="4D2885"/>
                  </a:solidFill>
                </a:rPr>
                <a:t> </a:t>
              </a:r>
              <a:r>
                <a:rPr lang="hu-HU" sz="1400" dirty="0" smtClean="0">
                  <a:solidFill>
                    <a:srgbClr val="4D2885"/>
                  </a:solidFill>
                </a:rPr>
                <a:t>von</a:t>
              </a:r>
              <a:r>
                <a:rPr lang="en-US" sz="1400" dirty="0" smtClean="0">
                  <a:solidFill>
                    <a:srgbClr val="4D2885"/>
                  </a:solidFill>
                </a:rPr>
                <a:t> </a:t>
              </a:r>
              <a:r>
                <a:rPr lang="en-US" sz="1400" i="1" dirty="0">
                  <a:solidFill>
                    <a:srgbClr val="4D2885"/>
                  </a:solidFill>
                </a:rPr>
                <a:t>I</a:t>
              </a:r>
              <a:r>
                <a:rPr lang="en-US" sz="1400" i="1" baseline="-25000" dirty="0">
                  <a:solidFill>
                    <a:srgbClr val="4D2885"/>
                  </a:solidFill>
                </a:rPr>
                <a:t>H</a:t>
              </a:r>
              <a:r>
                <a:rPr lang="en-US" sz="1400" dirty="0">
                  <a:solidFill>
                    <a:srgbClr val="4D2885"/>
                  </a:solidFill>
                </a:rPr>
                <a:t> </a:t>
              </a:r>
              <a:r>
                <a:rPr lang="hu-HU" sz="1400" dirty="0" smtClean="0">
                  <a:solidFill>
                    <a:srgbClr val="4D2885"/>
                  </a:solidFill>
                </a:rPr>
                <a:t>zu</a:t>
              </a:r>
              <a:r>
                <a:rPr lang="en-US" sz="1400" dirty="0" smtClean="0">
                  <a:solidFill>
                    <a:srgbClr val="4D2885"/>
                  </a:solidFill>
                </a:rPr>
                <a:t> </a:t>
              </a:r>
              <a:r>
                <a:rPr lang="en-US" sz="1400" i="1" dirty="0">
                  <a:solidFill>
                    <a:srgbClr val="4D2885"/>
                  </a:solidFill>
                </a:rPr>
                <a:t>I</a:t>
              </a:r>
              <a:r>
                <a:rPr lang="en-US" sz="1400" i="1" baseline="-25000" dirty="0">
                  <a:solidFill>
                    <a:srgbClr val="4D2885"/>
                  </a:solidFill>
                </a:rPr>
                <a:t>M</a:t>
              </a:r>
            </a:p>
          </p:txBody>
        </p:sp>
      </p:grpSp>
      <p:grpSp>
        <p:nvGrpSpPr>
          <p:cNvPr id="17" name="Group 87"/>
          <p:cNvGrpSpPr>
            <a:grpSpLocks/>
          </p:cNvGrpSpPr>
          <p:nvPr>
            <p:custDataLst>
              <p:tags r:id="rId5"/>
            </p:custDataLst>
          </p:nvPr>
        </p:nvGrpSpPr>
        <p:grpSpPr bwMode="auto">
          <a:xfrm>
            <a:off x="5911850" y="1892300"/>
            <a:ext cx="2933699" cy="1844675"/>
            <a:chOff x="3778" y="1181"/>
            <a:chExt cx="1848" cy="1162"/>
          </a:xfrm>
        </p:grpSpPr>
        <p:sp>
          <p:nvSpPr>
            <p:cNvPr id="3344448" name="Text Box 88"/>
            <p:cNvSpPr txBox="1">
              <a:spLocks noChangeAspect="1" noChangeArrowheads="1"/>
            </p:cNvSpPr>
            <p:nvPr/>
          </p:nvSpPr>
          <p:spPr bwMode="auto">
            <a:xfrm>
              <a:off x="3778" y="1663"/>
              <a:ext cx="1848" cy="194"/>
            </a:xfrm>
            <a:prstGeom prst="rect">
              <a:avLst/>
            </a:prstGeom>
            <a:noFill/>
            <a:ln w="9525">
              <a:noFill/>
              <a:miter lim="800000"/>
              <a:headEnd/>
              <a:tailEnd/>
            </a:ln>
          </p:spPr>
          <p:txBody>
            <a:bodyPr wrap="square" rIns="0" anchor="ctr">
              <a:spAutoFit/>
            </a:bodyPr>
            <a:lstStyle/>
            <a:p>
              <a:pPr algn="ctr" eaLnBrk="0" hangingPunct="0">
                <a:spcBef>
                  <a:spcPct val="50000"/>
                </a:spcBef>
              </a:pPr>
              <a:r>
                <a:rPr lang="hu-HU" sz="1400" b="1" dirty="0" smtClean="0">
                  <a:solidFill>
                    <a:srgbClr val="FF0000"/>
                  </a:solidFill>
                </a:rPr>
                <a:t>Berechnung von realen </a:t>
              </a:r>
              <a:r>
                <a:rPr lang="en-US" sz="1400" b="1" i="1" dirty="0" err="1" smtClean="0">
                  <a:solidFill>
                    <a:srgbClr val="FF0000"/>
                  </a:solidFill>
                </a:rPr>
                <a:t>R</a:t>
              </a:r>
              <a:r>
                <a:rPr lang="en-US" sz="1400" b="1" i="1" baseline="-25000" dirty="0" err="1" smtClean="0">
                  <a:solidFill>
                    <a:srgbClr val="FF0000"/>
                  </a:solidFill>
                </a:rPr>
                <a:t>th</a:t>
              </a:r>
              <a:r>
                <a:rPr lang="en-US" sz="1400" b="1" i="1" baseline="-25000" dirty="0" smtClean="0">
                  <a:solidFill>
                    <a:srgbClr val="FF0000"/>
                  </a:solidFill>
                </a:rPr>
                <a:t> </a:t>
              </a:r>
              <a:r>
                <a:rPr lang="hu-HU" sz="1400" b="1" dirty="0" smtClean="0">
                  <a:solidFill>
                    <a:srgbClr val="FF0000"/>
                  </a:solidFill>
                </a:rPr>
                <a:t>u</a:t>
              </a:r>
              <a:r>
                <a:rPr lang="en-US" sz="1400" b="1" dirty="0" err="1" smtClean="0">
                  <a:solidFill>
                    <a:srgbClr val="FF0000"/>
                  </a:solidFill>
                </a:rPr>
                <a:t>nd</a:t>
              </a:r>
              <a:r>
                <a:rPr lang="en-US" sz="1400" b="1" dirty="0" smtClean="0">
                  <a:solidFill>
                    <a:srgbClr val="FF0000"/>
                  </a:solidFill>
                </a:rPr>
                <a:t> </a:t>
              </a:r>
              <a:r>
                <a:rPr lang="en-US" sz="1400" b="1" i="1" dirty="0">
                  <a:solidFill>
                    <a:srgbClr val="FF0000"/>
                  </a:solidFill>
                </a:rPr>
                <a:t>T</a:t>
              </a:r>
              <a:r>
                <a:rPr lang="en-US" sz="1400" b="1" i="1" baseline="-25000" dirty="0">
                  <a:solidFill>
                    <a:srgbClr val="FF0000"/>
                  </a:solidFill>
                </a:rPr>
                <a:t>J</a:t>
              </a:r>
              <a:r>
                <a:rPr lang="en-US" sz="1400" b="1" baseline="-25000" dirty="0">
                  <a:solidFill>
                    <a:srgbClr val="FF0000"/>
                  </a:solidFill>
                </a:rPr>
                <a:t> </a:t>
              </a:r>
            </a:p>
          </p:txBody>
        </p:sp>
        <p:sp>
          <p:nvSpPr>
            <p:cNvPr id="293977" name="AutoShape 89"/>
            <p:cNvSpPr>
              <a:spLocks noChangeAspect="1" noChangeArrowheads="1"/>
            </p:cNvSpPr>
            <p:nvPr/>
          </p:nvSpPr>
          <p:spPr bwMode="auto">
            <a:xfrm rot="16200000">
              <a:off x="4202" y="1939"/>
              <a:ext cx="512" cy="295"/>
            </a:xfrm>
            <a:prstGeom prst="rightArrow">
              <a:avLst>
                <a:gd name="adj1" fmla="val 50000"/>
                <a:gd name="adj2" fmla="val 43390"/>
              </a:avLst>
            </a:prstGeom>
            <a:solidFill>
              <a:srgbClr val="4D2885"/>
            </a:solidFill>
            <a:ln w="15875">
              <a:noFill/>
              <a:miter lim="800000"/>
              <a:headEnd/>
              <a:tailEnd/>
            </a:ln>
            <a:effectLst/>
            <a:scene3d>
              <a:camera prst="orthographicFront"/>
              <a:lightRig rig="threePt" dir="t"/>
            </a:scene3d>
            <a:sp3d>
              <a:bevelT w="50800" h="50800"/>
            </a:sp3d>
          </p:spPr>
          <p:txBody>
            <a:bodyPr wrap="none" anchor="ctr"/>
            <a:lstStyle/>
            <a:p>
              <a:pPr algn="ctr" eaLnBrk="0" hangingPunct="0">
                <a:spcBef>
                  <a:spcPct val="50000"/>
                </a:spcBef>
                <a:defRPr/>
              </a:pPr>
              <a:endParaRPr lang="en-US">
                <a:latin typeface="Arial" pitchFamily="34" charset="0"/>
                <a:cs typeface="+mn-cs"/>
              </a:endParaRPr>
            </a:p>
          </p:txBody>
        </p:sp>
        <p:sp>
          <p:nvSpPr>
            <p:cNvPr id="293978" name="AutoShape 90"/>
            <p:cNvSpPr>
              <a:spLocks noChangeAspect="1" noChangeArrowheads="1"/>
            </p:cNvSpPr>
            <p:nvPr/>
          </p:nvSpPr>
          <p:spPr bwMode="auto">
            <a:xfrm rot="5400000" flipV="1">
              <a:off x="4195" y="1289"/>
              <a:ext cx="512" cy="295"/>
            </a:xfrm>
            <a:prstGeom prst="rightArrow">
              <a:avLst>
                <a:gd name="adj1" fmla="val 50000"/>
                <a:gd name="adj2" fmla="val 43390"/>
              </a:avLst>
            </a:prstGeom>
            <a:solidFill>
              <a:srgbClr val="FF0000"/>
            </a:solidFill>
            <a:ln w="15875">
              <a:noFill/>
              <a:miter lim="800000"/>
              <a:headEnd/>
              <a:tailEnd/>
            </a:ln>
            <a:effectLst/>
            <a:scene3d>
              <a:camera prst="orthographicFront"/>
              <a:lightRig rig="threePt" dir="t"/>
            </a:scene3d>
            <a:sp3d>
              <a:bevelT w="50800" h="50800"/>
            </a:sp3d>
          </p:spPr>
          <p:txBody>
            <a:bodyPr wrap="none" anchor="ctr"/>
            <a:lstStyle/>
            <a:p>
              <a:pPr algn="ctr" eaLnBrk="0" hangingPunct="0">
                <a:spcBef>
                  <a:spcPct val="50000"/>
                </a:spcBef>
                <a:defRPr/>
              </a:pPr>
              <a:endParaRPr lang="en-US">
                <a:latin typeface="Arial" pitchFamily="34" charset="0"/>
                <a:cs typeface="+mn-cs"/>
              </a:endParaRPr>
            </a:p>
          </p:txBody>
        </p:sp>
      </p:grpSp>
      <p:sp>
        <p:nvSpPr>
          <p:cNvPr id="3344437" name="Oval 37"/>
          <p:cNvSpPr>
            <a:spLocks noChangeArrowheads="1"/>
          </p:cNvSpPr>
          <p:nvPr/>
        </p:nvSpPr>
        <p:spPr bwMode="auto">
          <a:xfrm>
            <a:off x="1789113" y="4364038"/>
            <a:ext cx="53975" cy="53975"/>
          </a:xfrm>
          <a:prstGeom prst="ellipse">
            <a:avLst/>
          </a:prstGeom>
          <a:solidFill>
            <a:srgbClr val="FFFFFF"/>
          </a:solidFill>
          <a:ln w="19050" algn="ctr">
            <a:solidFill>
              <a:srgbClr val="371178"/>
            </a:solidFill>
            <a:round/>
            <a:headEnd/>
            <a:tailEnd/>
          </a:ln>
        </p:spPr>
        <p:txBody>
          <a:bodyPr anchor="ctr"/>
          <a:lstStyle/>
          <a:p>
            <a:pPr algn="ctr" eaLnBrk="0" hangingPunct="0">
              <a:spcBef>
                <a:spcPct val="50000"/>
              </a:spcBef>
            </a:pPr>
            <a:endParaRPr lang="en-US"/>
          </a:p>
        </p:txBody>
      </p:sp>
      <p:sp>
        <p:nvSpPr>
          <p:cNvPr id="3344438" name="Text Box 95"/>
          <p:cNvSpPr txBox="1">
            <a:spLocks noChangeArrowheads="1"/>
          </p:cNvSpPr>
          <p:nvPr/>
        </p:nvSpPr>
        <p:spPr bwMode="auto">
          <a:xfrm>
            <a:off x="5126038" y="3824171"/>
            <a:ext cx="3840162" cy="349702"/>
          </a:xfrm>
          <a:prstGeom prst="rect">
            <a:avLst/>
          </a:prstGeom>
          <a:solidFill>
            <a:srgbClr val="FFFF99"/>
          </a:solidFill>
          <a:ln w="25400" algn="ctr">
            <a:solidFill>
              <a:srgbClr val="FF0000"/>
            </a:solidFill>
            <a:miter lim="800000"/>
            <a:headEnd/>
            <a:tailEnd/>
          </a:ln>
        </p:spPr>
        <p:txBody>
          <a:bodyPr lIns="0" tIns="0" rIns="0" bIns="72000">
            <a:spAutoFit/>
          </a:bodyPr>
          <a:lstStyle/>
          <a:p>
            <a:pPr algn="ctr" eaLnBrk="0" hangingPunct="0">
              <a:lnSpc>
                <a:spcPct val="90000"/>
              </a:lnSpc>
              <a:spcBef>
                <a:spcPct val="50000"/>
              </a:spcBef>
            </a:pPr>
            <a:r>
              <a:rPr lang="el-GR" sz="1600" b="1" dirty="0">
                <a:solidFill>
                  <a:srgbClr val="FF0000"/>
                </a:solidFill>
                <a:sym typeface="Symbol" pitchFamily="18" charset="2"/>
              </a:rPr>
              <a:t></a:t>
            </a:r>
            <a:r>
              <a:rPr lang="en-US" sz="1600" b="1" i="1" dirty="0">
                <a:solidFill>
                  <a:srgbClr val="FF0000"/>
                </a:solidFill>
              </a:rPr>
              <a:t>P</a:t>
            </a:r>
            <a:r>
              <a:rPr lang="en-US" sz="1600" b="1" i="1" baseline="-25000" dirty="0">
                <a:solidFill>
                  <a:srgbClr val="FF0000"/>
                </a:solidFill>
              </a:rPr>
              <a:t>H</a:t>
            </a:r>
            <a:r>
              <a:rPr lang="en-US" sz="1600" b="1" dirty="0">
                <a:solidFill>
                  <a:srgbClr val="FF0000"/>
                </a:solidFill>
              </a:rPr>
              <a:t> = </a:t>
            </a:r>
            <a:r>
              <a:rPr lang="el-GR" sz="1600" b="1" dirty="0">
                <a:solidFill>
                  <a:srgbClr val="FF0000"/>
                </a:solidFill>
                <a:sym typeface="Symbol" pitchFamily="18" charset="2"/>
              </a:rPr>
              <a:t></a:t>
            </a:r>
            <a:r>
              <a:rPr lang="en-US" sz="1600" b="1" i="1" dirty="0" err="1">
                <a:solidFill>
                  <a:srgbClr val="FF0000"/>
                </a:solidFill>
              </a:rPr>
              <a:t>P</a:t>
            </a:r>
            <a:r>
              <a:rPr lang="en-US" sz="1600" b="1" i="1" baseline="-25000" dirty="0" err="1">
                <a:solidFill>
                  <a:srgbClr val="FF0000"/>
                </a:solidFill>
              </a:rPr>
              <a:t>el</a:t>
            </a:r>
            <a:r>
              <a:rPr lang="en-US" sz="1600" b="1" dirty="0">
                <a:solidFill>
                  <a:srgbClr val="FF0000"/>
                </a:solidFill>
              </a:rPr>
              <a:t> </a:t>
            </a:r>
            <a:r>
              <a:rPr lang="en-US" sz="1600" dirty="0" smtClean="0">
                <a:solidFill>
                  <a:srgbClr val="FF0000"/>
                </a:solidFill>
              </a:rPr>
              <a:t>–</a:t>
            </a:r>
            <a:r>
              <a:rPr lang="en-US" sz="1600" b="1" dirty="0" smtClean="0">
                <a:solidFill>
                  <a:srgbClr val="FF0000"/>
                </a:solidFill>
              </a:rPr>
              <a:t> </a:t>
            </a:r>
            <a:r>
              <a:rPr lang="en-US" sz="1600" b="1" dirty="0">
                <a:solidFill>
                  <a:srgbClr val="FF0000"/>
                </a:solidFill>
              </a:rPr>
              <a:t>[</a:t>
            </a:r>
            <a:r>
              <a:rPr lang="en-US" sz="1600" b="1" i="1" dirty="0" err="1">
                <a:solidFill>
                  <a:srgbClr val="FF0000"/>
                </a:solidFill>
              </a:rPr>
              <a:t>P</a:t>
            </a:r>
            <a:r>
              <a:rPr lang="en-US" sz="1600" b="1" i="1" baseline="-25000" dirty="0" err="1">
                <a:solidFill>
                  <a:srgbClr val="FF0000"/>
                </a:solidFill>
              </a:rPr>
              <a:t>opt</a:t>
            </a:r>
            <a:r>
              <a:rPr lang="en-US" sz="1600" b="1" dirty="0">
                <a:solidFill>
                  <a:srgbClr val="FF0000"/>
                </a:solidFill>
              </a:rPr>
              <a:t>(</a:t>
            </a:r>
            <a:r>
              <a:rPr lang="en-US" sz="1600" b="1" i="1" dirty="0">
                <a:solidFill>
                  <a:srgbClr val="FF0000"/>
                </a:solidFill>
              </a:rPr>
              <a:t>I</a:t>
            </a:r>
            <a:r>
              <a:rPr lang="en-US" sz="1600" b="1" i="1" baseline="-25000" dirty="0">
                <a:solidFill>
                  <a:srgbClr val="FF0000"/>
                </a:solidFill>
              </a:rPr>
              <a:t>H</a:t>
            </a:r>
            <a:r>
              <a:rPr lang="en-US" sz="1600" b="1" i="1" dirty="0">
                <a:solidFill>
                  <a:srgbClr val="FF0000"/>
                </a:solidFill>
              </a:rPr>
              <a:t>,T</a:t>
            </a:r>
            <a:r>
              <a:rPr lang="en-US" sz="1600" b="1" i="1" baseline="-25000" dirty="0">
                <a:solidFill>
                  <a:srgbClr val="FF0000"/>
                </a:solidFill>
              </a:rPr>
              <a:t>1</a:t>
            </a:r>
            <a:r>
              <a:rPr lang="en-US" sz="1600" b="1" dirty="0">
                <a:solidFill>
                  <a:srgbClr val="FF0000"/>
                </a:solidFill>
              </a:rPr>
              <a:t>) </a:t>
            </a:r>
            <a:r>
              <a:rPr lang="en-US" dirty="0" smtClean="0">
                <a:solidFill>
                  <a:srgbClr val="FF0000"/>
                </a:solidFill>
              </a:rPr>
              <a:t>–</a:t>
            </a:r>
            <a:r>
              <a:rPr lang="en-US" sz="1600" b="1" dirty="0" smtClean="0">
                <a:solidFill>
                  <a:srgbClr val="FF0000"/>
                </a:solidFill>
              </a:rPr>
              <a:t> </a:t>
            </a:r>
            <a:r>
              <a:rPr lang="en-US" sz="1600" b="1" i="1" dirty="0" err="1">
                <a:solidFill>
                  <a:srgbClr val="FF0000"/>
                </a:solidFill>
              </a:rPr>
              <a:t>P</a:t>
            </a:r>
            <a:r>
              <a:rPr lang="en-US" sz="1600" b="1" i="1" baseline="-25000" dirty="0" err="1">
                <a:solidFill>
                  <a:srgbClr val="FF0000"/>
                </a:solidFill>
              </a:rPr>
              <a:t>opt</a:t>
            </a:r>
            <a:r>
              <a:rPr lang="en-US" sz="1600" b="1" dirty="0">
                <a:solidFill>
                  <a:srgbClr val="FF0000"/>
                </a:solidFill>
              </a:rPr>
              <a:t>(</a:t>
            </a:r>
            <a:r>
              <a:rPr lang="en-US" sz="1600" b="1" i="1" dirty="0">
                <a:solidFill>
                  <a:srgbClr val="FF0000"/>
                </a:solidFill>
              </a:rPr>
              <a:t>I</a:t>
            </a:r>
            <a:r>
              <a:rPr lang="en-US" sz="1600" b="1" i="1" baseline="-25000" dirty="0">
                <a:solidFill>
                  <a:srgbClr val="FF0000"/>
                </a:solidFill>
              </a:rPr>
              <a:t>M</a:t>
            </a:r>
            <a:r>
              <a:rPr lang="en-US" sz="1600" b="1" i="1" dirty="0">
                <a:solidFill>
                  <a:srgbClr val="FF0000"/>
                </a:solidFill>
              </a:rPr>
              <a:t>,T</a:t>
            </a:r>
            <a:r>
              <a:rPr lang="en-US" sz="1600" b="1" i="1" baseline="-25000" dirty="0">
                <a:solidFill>
                  <a:srgbClr val="FF0000"/>
                </a:solidFill>
              </a:rPr>
              <a:t>2</a:t>
            </a:r>
            <a:r>
              <a:rPr lang="en-US" sz="1600" b="1" dirty="0">
                <a:solidFill>
                  <a:srgbClr val="FF0000"/>
                </a:solidFill>
              </a:rPr>
              <a:t>)]</a:t>
            </a:r>
          </a:p>
        </p:txBody>
      </p:sp>
      <p:grpSp>
        <p:nvGrpSpPr>
          <p:cNvPr id="18" name="Group 90"/>
          <p:cNvGrpSpPr>
            <a:grpSpLocks/>
          </p:cNvGrpSpPr>
          <p:nvPr/>
        </p:nvGrpSpPr>
        <p:grpSpPr bwMode="auto">
          <a:xfrm>
            <a:off x="4864100" y="654050"/>
            <a:ext cx="4027488" cy="1830388"/>
            <a:chOff x="4949826" y="636588"/>
            <a:chExt cx="4027487" cy="1830387"/>
          </a:xfrm>
        </p:grpSpPr>
        <p:sp>
          <p:nvSpPr>
            <p:cNvPr id="293892" name="AutoShape 4"/>
            <p:cNvSpPr>
              <a:spLocks noChangeAspect="1" noChangeArrowheads="1"/>
            </p:cNvSpPr>
            <p:nvPr>
              <p:custDataLst>
                <p:tags r:id="rId6"/>
              </p:custDataLst>
            </p:nvPr>
          </p:nvSpPr>
          <p:spPr bwMode="auto">
            <a:xfrm>
              <a:off x="4949826" y="1117600"/>
              <a:ext cx="901700" cy="468313"/>
            </a:xfrm>
            <a:prstGeom prst="rightArrow">
              <a:avLst>
                <a:gd name="adj1" fmla="val 50000"/>
                <a:gd name="adj2" fmla="val 48136"/>
              </a:avLst>
            </a:prstGeom>
            <a:solidFill>
              <a:srgbClr val="FF0000"/>
            </a:solidFill>
            <a:ln w="15875">
              <a:noFill/>
              <a:miter lim="800000"/>
              <a:headEnd/>
              <a:tailEnd/>
            </a:ln>
            <a:effectLst/>
            <a:scene3d>
              <a:camera prst="orthographicFront"/>
              <a:lightRig rig="threePt" dir="t"/>
            </a:scene3d>
            <a:sp3d>
              <a:bevelT w="50800" h="50800"/>
            </a:sp3d>
          </p:spPr>
          <p:txBody>
            <a:bodyPr wrap="none" anchor="ctr"/>
            <a:lstStyle/>
            <a:p>
              <a:pPr algn="ctr" eaLnBrk="0" hangingPunct="0">
                <a:spcBef>
                  <a:spcPct val="50000"/>
                </a:spcBef>
                <a:defRPr/>
              </a:pPr>
              <a:endParaRPr lang="en-US">
                <a:latin typeface="Arial" pitchFamily="34" charset="0"/>
                <a:cs typeface="+mn-cs"/>
              </a:endParaRPr>
            </a:p>
          </p:txBody>
        </p:sp>
        <p:sp>
          <p:nvSpPr>
            <p:cNvPr id="3344446" name="Text Box 6"/>
            <p:cNvSpPr txBox="1">
              <a:spLocks noChangeAspect="1" noChangeArrowheads="1"/>
            </p:cNvSpPr>
            <p:nvPr/>
          </p:nvSpPr>
          <p:spPr bwMode="auto">
            <a:xfrm>
              <a:off x="6107113" y="937584"/>
              <a:ext cx="1284287" cy="923329"/>
            </a:xfrm>
            <a:prstGeom prst="rect">
              <a:avLst/>
            </a:prstGeom>
            <a:noFill/>
            <a:ln w="9525">
              <a:noFill/>
              <a:miter lim="800000"/>
              <a:headEnd/>
              <a:tailEnd/>
            </a:ln>
          </p:spPr>
          <p:txBody>
            <a:bodyPr>
              <a:spAutoFit/>
            </a:bodyPr>
            <a:lstStyle/>
            <a:p>
              <a:pPr algn="ctr" eaLnBrk="0" hangingPunct="0">
                <a:spcBef>
                  <a:spcPct val="50000"/>
                </a:spcBef>
              </a:pPr>
              <a:r>
                <a:rPr lang="en-US" sz="1800" dirty="0" smtClean="0">
                  <a:sym typeface="Symbol" pitchFamily="18" charset="2"/>
                </a:rPr>
                <a:t></a:t>
              </a:r>
              <a:r>
                <a:rPr lang="en-US" sz="1800" i="1" baseline="-25000" dirty="0" smtClean="0"/>
                <a:t>V</a:t>
              </a:r>
              <a:r>
                <a:rPr lang="en-US" sz="1800" dirty="0" smtClean="0"/>
                <a:t>(</a:t>
              </a:r>
              <a:r>
                <a:rPr lang="en-US" sz="1800" i="1" dirty="0" smtClean="0"/>
                <a:t>I</a:t>
              </a:r>
              <a:r>
                <a:rPr lang="en-US" sz="1800" i="1" baseline="-25000" dirty="0" smtClean="0"/>
                <a:t>F</a:t>
              </a:r>
              <a:r>
                <a:rPr lang="en-US" sz="1800" dirty="0" smtClean="0"/>
                <a:t>,</a:t>
              </a:r>
              <a:r>
                <a:rPr lang="en-US" sz="1800" i="1" dirty="0" smtClean="0"/>
                <a:t>T</a:t>
              </a:r>
              <a:r>
                <a:rPr lang="en-US" sz="1800" dirty="0" smtClean="0"/>
                <a:t>)</a:t>
              </a:r>
              <a:r>
                <a:rPr lang="el-GR" sz="1800" i="1" dirty="0" smtClean="0"/>
                <a:t> </a:t>
              </a:r>
              <a:r>
                <a:rPr lang="en-US" sz="1800" i="1" dirty="0" smtClean="0"/>
                <a:t> </a:t>
              </a:r>
              <a:r>
                <a:rPr lang="el-GR" sz="1800" i="1" dirty="0" smtClean="0"/>
                <a:t>η</a:t>
              </a:r>
              <a:r>
                <a:rPr lang="en-US" sz="1800" baseline="-25000" dirty="0" smtClean="0"/>
                <a:t>V</a:t>
              </a:r>
              <a:r>
                <a:rPr lang="en-US" sz="1800" dirty="0" smtClean="0"/>
                <a:t>(</a:t>
              </a:r>
              <a:r>
                <a:rPr lang="en-US" sz="1800" i="1" dirty="0" smtClean="0"/>
                <a:t>I</a:t>
              </a:r>
              <a:r>
                <a:rPr lang="en-US" sz="1800" i="1" baseline="-25000" dirty="0" smtClean="0"/>
                <a:t>F</a:t>
              </a:r>
              <a:r>
                <a:rPr lang="en-US" sz="1800" dirty="0" smtClean="0"/>
                <a:t>,</a:t>
              </a:r>
              <a:r>
                <a:rPr lang="en-US" sz="1800" i="1" dirty="0" smtClean="0"/>
                <a:t>T</a:t>
              </a:r>
              <a:r>
                <a:rPr lang="en-US" sz="1800" dirty="0" smtClean="0"/>
                <a:t>) </a:t>
              </a:r>
              <a:r>
                <a:rPr lang="en-US" sz="1800" i="1" dirty="0" err="1" smtClean="0">
                  <a:solidFill>
                    <a:srgbClr val="FF0000"/>
                  </a:solidFill>
                </a:rPr>
                <a:t>P</a:t>
              </a:r>
              <a:r>
                <a:rPr lang="en-US" sz="1800" i="1" baseline="-25000" dirty="0" err="1" smtClean="0">
                  <a:solidFill>
                    <a:srgbClr val="FF0000"/>
                  </a:solidFill>
                </a:rPr>
                <a:t>opt</a:t>
              </a:r>
              <a:r>
                <a:rPr lang="en-US" sz="1800" dirty="0" smtClean="0">
                  <a:solidFill>
                    <a:srgbClr val="FF0000"/>
                  </a:solidFill>
                </a:rPr>
                <a:t>(</a:t>
              </a:r>
              <a:r>
                <a:rPr lang="en-US" sz="1800" i="1" dirty="0" smtClean="0">
                  <a:solidFill>
                    <a:srgbClr val="FF0000"/>
                  </a:solidFill>
                </a:rPr>
                <a:t>I</a:t>
              </a:r>
              <a:r>
                <a:rPr lang="en-US" sz="1800" i="1" baseline="-25000" dirty="0" smtClean="0">
                  <a:solidFill>
                    <a:srgbClr val="FF0000"/>
                  </a:solidFill>
                </a:rPr>
                <a:t>F</a:t>
              </a:r>
              <a:r>
                <a:rPr lang="en-US" sz="1800" dirty="0" smtClean="0">
                  <a:solidFill>
                    <a:srgbClr val="FF0000"/>
                  </a:solidFill>
                </a:rPr>
                <a:t>,</a:t>
              </a:r>
              <a:r>
                <a:rPr lang="en-US" sz="1800" i="1" dirty="0" smtClean="0">
                  <a:solidFill>
                    <a:srgbClr val="FF0000"/>
                  </a:solidFill>
                </a:rPr>
                <a:t>T</a:t>
              </a:r>
              <a:r>
                <a:rPr lang="en-US" sz="1800" dirty="0" smtClean="0">
                  <a:solidFill>
                    <a:srgbClr val="FF0000"/>
                  </a:solidFill>
                </a:rPr>
                <a:t>)</a:t>
              </a:r>
              <a:endParaRPr lang="en-US" sz="1800" dirty="0">
                <a:solidFill>
                  <a:srgbClr val="FF0000"/>
                </a:solidFill>
              </a:endParaRPr>
            </a:p>
          </p:txBody>
        </p:sp>
        <p:pic>
          <p:nvPicPr>
            <p:cNvPr id="3344447" name="Picture 15"/>
            <p:cNvPicPr>
              <a:picLocks noChangeAspect="1" noChangeArrowheads="1"/>
            </p:cNvPicPr>
            <p:nvPr/>
          </p:nvPicPr>
          <p:blipFill>
            <a:blip r:embed="rId10" cstate="print"/>
            <a:srcRect/>
            <a:stretch>
              <a:fillRect/>
            </a:stretch>
          </p:blipFill>
          <p:spPr bwMode="auto">
            <a:xfrm>
              <a:off x="7197725" y="636588"/>
              <a:ext cx="1779588" cy="1830387"/>
            </a:xfrm>
            <a:prstGeom prst="rect">
              <a:avLst/>
            </a:prstGeom>
            <a:noFill/>
            <a:ln w="9525">
              <a:noFill/>
              <a:miter lim="800000"/>
              <a:headEnd/>
              <a:tailEnd/>
            </a:ln>
          </p:spPr>
        </p:pic>
      </p:grpSp>
      <p:sp>
        <p:nvSpPr>
          <p:cNvPr id="94" name="Slide Number Placeholder 93"/>
          <p:cNvSpPr>
            <a:spLocks noGrp="1"/>
          </p:cNvSpPr>
          <p:nvPr>
            <p:ph type="sldNum" sz="quarter" idx="10"/>
          </p:nvPr>
        </p:nvSpPr>
        <p:spPr/>
        <p:txBody>
          <a:bodyPr/>
          <a:lstStyle/>
          <a:p>
            <a:pPr>
              <a:defRPr/>
            </a:pPr>
            <a:fld id="{928EC0C5-4C41-4D2A-9A99-311151211C04}" type="slidenum">
              <a:rPr lang="en-GB" smtClean="0"/>
              <a:pPr>
                <a:defRPr/>
              </a:pPr>
              <a:t>18</a:t>
            </a:fld>
            <a:endParaRPr lang="en-GB"/>
          </a:p>
        </p:txBody>
      </p:sp>
      <p:sp>
        <p:nvSpPr>
          <p:cNvPr id="95" name="Footer Placeholder 94"/>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
        <p:nvSpPr>
          <p:cNvPr id="92" name="Text Box 8"/>
          <p:cNvSpPr txBox="1">
            <a:spLocks noChangeAspect="1" noChangeArrowheads="1"/>
          </p:cNvSpPr>
          <p:nvPr/>
        </p:nvSpPr>
        <p:spPr bwMode="auto">
          <a:xfrm>
            <a:off x="520700" y="6062663"/>
            <a:ext cx="8061325" cy="523220"/>
          </a:xfrm>
          <a:prstGeom prst="rect">
            <a:avLst/>
          </a:prstGeom>
          <a:noFill/>
          <a:ln w="9525">
            <a:noFill/>
            <a:miter lim="800000"/>
            <a:headEnd/>
            <a:tailEnd/>
          </a:ln>
        </p:spPr>
        <p:txBody>
          <a:bodyPr>
            <a:spAutoFit/>
          </a:bodyPr>
          <a:lstStyle/>
          <a:p>
            <a:pPr eaLnBrk="0" hangingPunct="0">
              <a:spcBef>
                <a:spcPct val="50000"/>
              </a:spcBef>
            </a:pPr>
            <a:r>
              <a:rPr lang="de-DE" sz="1400" b="1" dirty="0" smtClean="0">
                <a:solidFill>
                  <a:schemeClr val="tx1"/>
                </a:solidFill>
              </a:rPr>
              <a:t>Thermisches Messsystem gemäß JESD51-1 </a:t>
            </a:r>
            <a:r>
              <a:rPr lang="hu-HU" sz="1400" b="1" dirty="0" smtClean="0">
                <a:solidFill>
                  <a:schemeClr val="tx1"/>
                </a:solidFill>
              </a:rPr>
              <a:t>(statische Testmethode) </a:t>
            </a:r>
            <a:r>
              <a:rPr lang="en-US" sz="1400" b="1" dirty="0" smtClean="0">
                <a:solidFill>
                  <a:schemeClr val="tx1"/>
                </a:solidFill>
              </a:rPr>
              <a:t>– </a:t>
            </a:r>
            <a:r>
              <a:rPr lang="de-DE" sz="1400" b="1" dirty="0" smtClean="0">
                <a:solidFill>
                  <a:schemeClr val="tx1"/>
                </a:solidFill>
              </a:rPr>
              <a:t>wie </a:t>
            </a:r>
            <a:r>
              <a:rPr lang="en-US" sz="1400" b="1" dirty="0" smtClean="0">
                <a:solidFill>
                  <a:schemeClr val="tx1"/>
                </a:solidFill>
              </a:rPr>
              <a:t>in </a:t>
            </a:r>
            <a:r>
              <a:rPr lang="hu-HU" sz="1400" b="1" dirty="0" smtClean="0">
                <a:solidFill>
                  <a:schemeClr val="tx1"/>
                </a:solidFill>
              </a:rPr>
              <a:t>dem neuesten</a:t>
            </a:r>
            <a:r>
              <a:rPr lang="de-DE" sz="1400" b="1" dirty="0" smtClean="0">
                <a:solidFill>
                  <a:schemeClr val="tx1"/>
                </a:solidFill>
              </a:rPr>
              <a:t> </a:t>
            </a:r>
            <a:r>
              <a:rPr lang="hu-HU" sz="1400" b="1" dirty="0" smtClean="0">
                <a:solidFill>
                  <a:schemeClr val="tx1"/>
                </a:solidFill>
              </a:rPr>
              <a:t>JEDEC </a:t>
            </a:r>
            <a:r>
              <a:rPr lang="de-DE" sz="1400" b="1" u="sng" dirty="0" smtClean="0">
                <a:solidFill>
                  <a:srgbClr val="C00000"/>
                </a:solidFill>
              </a:rPr>
              <a:t>JESD51-51</a:t>
            </a:r>
            <a:r>
              <a:rPr lang="hu-HU" sz="1400" b="1" dirty="0" smtClean="0">
                <a:solidFill>
                  <a:schemeClr val="tx1"/>
                </a:solidFill>
              </a:rPr>
              <a:t> Standard </a:t>
            </a:r>
            <a:r>
              <a:rPr lang="de-DE" sz="1400" b="1" dirty="0" smtClean="0">
                <a:solidFill>
                  <a:schemeClr val="tx1"/>
                </a:solidFill>
              </a:rPr>
              <a:t>empfohlen</a:t>
            </a:r>
            <a:endParaRPr lang="en-US" sz="1400" b="1" dirty="0">
              <a:solidFill>
                <a:schemeClr val="tx1"/>
              </a:solidFill>
            </a:endParaRPr>
          </a:p>
        </p:txBody>
      </p:sp>
      <p:sp>
        <p:nvSpPr>
          <p:cNvPr id="96" name="Text Box 16"/>
          <p:cNvSpPr txBox="1">
            <a:spLocks noChangeArrowheads="1"/>
          </p:cNvSpPr>
          <p:nvPr/>
        </p:nvSpPr>
        <p:spPr bwMode="auto">
          <a:xfrm>
            <a:off x="6351660" y="5550417"/>
            <a:ext cx="2632851" cy="523220"/>
          </a:xfrm>
          <a:prstGeom prst="rect">
            <a:avLst/>
          </a:prstGeom>
          <a:solidFill>
            <a:srgbClr val="FFFF00"/>
          </a:solidFill>
          <a:ln w="38100">
            <a:solidFill>
              <a:srgbClr val="D5262B"/>
            </a:solidFill>
            <a:miter lim="800000"/>
            <a:headEnd/>
            <a:tailEnd/>
          </a:ln>
        </p:spPr>
        <p:txBody>
          <a:bodyPr wrap="square">
            <a:spAutoFit/>
          </a:bodyPr>
          <a:lstStyle/>
          <a:p>
            <a:pPr algn="ctr" eaLnBrk="0" hangingPunct="0">
              <a:spcBef>
                <a:spcPct val="50000"/>
              </a:spcBef>
            </a:pPr>
            <a:r>
              <a:rPr lang="hu-HU" sz="1400" dirty="0" smtClean="0">
                <a:solidFill>
                  <a:srgbClr val="333333"/>
                </a:solidFill>
              </a:rPr>
              <a:t>Bild aus dem neu publiziertem JEDEC JESD51-5</a:t>
            </a:r>
            <a:r>
              <a:rPr lang="en-US" sz="1400" dirty="0" smtClean="0">
                <a:solidFill>
                  <a:srgbClr val="333333"/>
                </a:solidFill>
              </a:rPr>
              <a:t>2</a:t>
            </a:r>
            <a:r>
              <a:rPr lang="hu-HU" sz="1400" dirty="0" smtClean="0">
                <a:solidFill>
                  <a:srgbClr val="333333"/>
                </a:solidFill>
              </a:rPr>
              <a:t> Standard</a:t>
            </a:r>
            <a:endParaRPr lang="en-US" sz="1400" dirty="0">
              <a:solidFill>
                <a:srgbClr val="333333"/>
              </a:solidFill>
            </a:endParaRPr>
          </a:p>
        </p:txBody>
      </p:sp>
      <p:sp>
        <p:nvSpPr>
          <p:cNvPr id="97" name="TextBox 96"/>
          <p:cNvSpPr txBox="1"/>
          <p:nvPr/>
        </p:nvSpPr>
        <p:spPr>
          <a:xfrm>
            <a:off x="6879265" y="6487547"/>
            <a:ext cx="1722475" cy="338554"/>
          </a:xfrm>
          <a:prstGeom prst="rect">
            <a:avLst/>
          </a:prstGeom>
          <a:solidFill>
            <a:srgbClr val="FFFF99"/>
          </a:solidFill>
          <a:ln>
            <a:solidFill>
              <a:schemeClr val="bg1">
                <a:lumMod val="75000"/>
              </a:schemeClr>
            </a:solidFill>
          </a:ln>
        </p:spPr>
        <p:txBody>
          <a:bodyPr wrap="square" rtlCol="0">
            <a:spAutoFit/>
          </a:bodyPr>
          <a:lstStyle/>
          <a:p>
            <a:pPr algn="ctr"/>
            <a:r>
              <a:rPr lang="en-US" sz="1600" b="1" i="1" dirty="0" smtClean="0">
                <a:solidFill>
                  <a:srgbClr val="FF0000"/>
                </a:solidFill>
              </a:rPr>
              <a:t>TEST METHOD</a:t>
            </a:r>
            <a:endParaRPr lang="en-US" sz="1600" b="1" i="1" dirty="0">
              <a:solidFill>
                <a:srgbClr val="FF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9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34439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39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939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4438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444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911" grpId="0"/>
      <p:bldP spid="293911" grpId="1"/>
      <p:bldP spid="3344391" grpId="0"/>
      <p:bldP spid="6" grpId="0" animBg="1"/>
      <p:bldP spid="7" grpId="0" animBg="1"/>
      <p:bldP spid="3344438" grpId="0" animBg="1"/>
      <p:bldP spid="92" grpId="0"/>
      <p:bldP spid="9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6368" name="Rectangle 2"/>
          <p:cNvSpPr>
            <a:spLocks noGrp="1" noChangeArrowheads="1"/>
          </p:cNvSpPr>
          <p:nvPr>
            <p:ph type="title"/>
          </p:nvPr>
        </p:nvSpPr>
        <p:spPr/>
        <p:txBody>
          <a:bodyPr/>
          <a:lstStyle/>
          <a:p>
            <a:pPr eaLnBrk="1" hangingPunct="1"/>
            <a:r>
              <a:rPr lang="hu-HU" dirty="0" smtClean="0"/>
              <a:t>Ein solcher Testaufbau i</a:t>
            </a:r>
            <a:r>
              <a:rPr lang="en-US" dirty="0" smtClean="0"/>
              <a:t>n </a:t>
            </a:r>
            <a:r>
              <a:rPr lang="en-US" dirty="0" err="1" smtClean="0"/>
              <a:t>der</a:t>
            </a:r>
            <a:r>
              <a:rPr lang="hu-HU" dirty="0" smtClean="0"/>
              <a:t> Praxis</a:t>
            </a:r>
          </a:p>
        </p:txBody>
      </p:sp>
      <p:graphicFrame>
        <p:nvGraphicFramePr>
          <p:cNvPr id="2916364" name="Object 12"/>
          <p:cNvGraphicFramePr>
            <a:graphicFrameLocks noChangeAspect="1"/>
          </p:cNvGraphicFramePr>
          <p:nvPr>
            <p:custDataLst>
              <p:tags r:id="rId2"/>
            </p:custDataLst>
          </p:nvPr>
        </p:nvGraphicFramePr>
        <p:xfrm>
          <a:off x="2027238" y="1832539"/>
          <a:ext cx="5305425" cy="4090987"/>
        </p:xfrm>
        <a:graphic>
          <a:graphicData uri="http://schemas.openxmlformats.org/presentationml/2006/ole">
            <mc:AlternateContent xmlns:mc="http://schemas.openxmlformats.org/markup-compatibility/2006">
              <mc:Choice xmlns:v="urn:schemas-microsoft-com:vml" Requires="v">
                <p:oleObj spid="_x0000_s3475460" name="Photo Editor Photo" r:id="rId5" imgW="10698068" imgH="8247619" progId="">
                  <p:embed/>
                </p:oleObj>
              </mc:Choice>
              <mc:Fallback>
                <p:oleObj name="Photo Editor Photo" r:id="rId5" imgW="10698068" imgH="8247619"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7238" y="1832539"/>
                        <a:ext cx="5305425" cy="409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16369" name="Line 10"/>
          <p:cNvSpPr>
            <a:spLocks noChangeAspect="1" noChangeShapeType="1"/>
          </p:cNvSpPr>
          <p:nvPr/>
        </p:nvSpPr>
        <p:spPr bwMode="auto">
          <a:xfrm flipH="1">
            <a:off x="6718300" y="2604064"/>
            <a:ext cx="139700" cy="322262"/>
          </a:xfrm>
          <a:prstGeom prst="line">
            <a:avLst/>
          </a:prstGeom>
          <a:noFill/>
          <a:ln w="19050">
            <a:solidFill>
              <a:srgbClr val="000000"/>
            </a:solidFill>
            <a:round/>
            <a:headEnd/>
            <a:tailEnd type="triangle" w="med" len="med"/>
          </a:ln>
        </p:spPr>
        <p:txBody>
          <a:bodyPr/>
          <a:lstStyle/>
          <a:p>
            <a:endParaRPr lang="hu-HU"/>
          </a:p>
        </p:txBody>
      </p:sp>
      <p:sp>
        <p:nvSpPr>
          <p:cNvPr id="2916370" name="Text Box 11"/>
          <p:cNvSpPr txBox="1">
            <a:spLocks noChangeAspect="1" noChangeArrowheads="1"/>
          </p:cNvSpPr>
          <p:nvPr/>
        </p:nvSpPr>
        <p:spPr bwMode="auto">
          <a:xfrm>
            <a:off x="6497638" y="2084951"/>
            <a:ext cx="930275" cy="468313"/>
          </a:xfrm>
          <a:prstGeom prst="rect">
            <a:avLst/>
          </a:prstGeom>
          <a:noFill/>
          <a:ln w="9525">
            <a:noFill/>
            <a:miter lim="800000"/>
            <a:headEnd/>
            <a:tailEnd/>
          </a:ln>
        </p:spPr>
        <p:txBody>
          <a:bodyPr/>
          <a:lstStyle/>
          <a:p>
            <a:pPr eaLnBrk="0" hangingPunct="0">
              <a:spcBef>
                <a:spcPct val="50000"/>
              </a:spcBef>
            </a:pPr>
            <a:r>
              <a:rPr lang="hu-HU" sz="1400" noProof="1" smtClean="0">
                <a:solidFill>
                  <a:schemeClr val="tx1"/>
                </a:solidFill>
                <a:ea typeface="SimSun" pitchFamily="2" charset="-122"/>
              </a:rPr>
              <a:t>Photo-detektor</a:t>
            </a:r>
            <a:endParaRPr lang="hu-HU" sz="1400" dirty="0">
              <a:solidFill>
                <a:schemeClr val="tx1"/>
              </a:solidFill>
            </a:endParaRPr>
          </a:p>
        </p:txBody>
      </p:sp>
      <p:sp>
        <p:nvSpPr>
          <p:cNvPr id="2916371" name="Text Box 12"/>
          <p:cNvSpPr txBox="1">
            <a:spLocks noChangeAspect="1" noChangeArrowheads="1"/>
          </p:cNvSpPr>
          <p:nvPr/>
        </p:nvSpPr>
        <p:spPr bwMode="auto">
          <a:xfrm>
            <a:off x="2122488" y="1816664"/>
            <a:ext cx="5207000" cy="282575"/>
          </a:xfrm>
          <a:prstGeom prst="rect">
            <a:avLst/>
          </a:prstGeom>
          <a:noFill/>
          <a:ln w="9525">
            <a:noFill/>
            <a:miter lim="800000"/>
            <a:headEnd/>
            <a:tailEnd/>
          </a:ln>
        </p:spPr>
        <p:txBody>
          <a:bodyPr lIns="0" tIns="0" rIns="0" bIns="0"/>
          <a:lstStyle/>
          <a:p>
            <a:pPr eaLnBrk="0" hangingPunct="0">
              <a:spcBef>
                <a:spcPct val="50000"/>
              </a:spcBef>
            </a:pPr>
            <a:r>
              <a:rPr lang="hu-HU" sz="1400" noProof="1">
                <a:solidFill>
                  <a:schemeClr val="tx1"/>
                </a:solidFill>
                <a:ea typeface="SimSun" pitchFamily="2" charset="-122"/>
              </a:rPr>
              <a:t>V(</a:t>
            </a:r>
            <a:r>
              <a:rPr lang="hu-HU" sz="1400" noProof="1">
                <a:solidFill>
                  <a:schemeClr val="tx1"/>
                </a:solidFill>
                <a:ea typeface="SimSun" pitchFamily="2" charset="-122"/>
                <a:sym typeface="Symbol" pitchFamily="18" charset="2"/>
              </a:rPr>
              <a:t></a:t>
            </a:r>
            <a:r>
              <a:rPr lang="hu-HU" sz="1400" noProof="1">
                <a:solidFill>
                  <a:schemeClr val="tx1"/>
                </a:solidFill>
                <a:ea typeface="SimSun" pitchFamily="2" charset="-122"/>
              </a:rPr>
              <a:t>), V’(</a:t>
            </a:r>
            <a:r>
              <a:rPr lang="hu-HU" sz="1400" noProof="1">
                <a:solidFill>
                  <a:schemeClr val="tx1"/>
                </a:solidFill>
                <a:ea typeface="SimSun" pitchFamily="2" charset="-122"/>
                <a:sym typeface="Symbol" pitchFamily="18" charset="2"/>
              </a:rPr>
              <a:t></a:t>
            </a:r>
            <a:r>
              <a:rPr lang="hu-HU" sz="1400" noProof="1">
                <a:solidFill>
                  <a:schemeClr val="tx1"/>
                </a:solidFill>
                <a:ea typeface="SimSun" pitchFamily="2" charset="-122"/>
              </a:rPr>
              <a:t>), X</a:t>
            </a:r>
            <a:r>
              <a:rPr lang="hu-HU" sz="1400" baseline="-25000" noProof="1">
                <a:solidFill>
                  <a:schemeClr val="tx1"/>
                </a:solidFill>
                <a:ea typeface="SimSun" pitchFamily="2" charset="-122"/>
              </a:rPr>
              <a:t>long</a:t>
            </a:r>
            <a:r>
              <a:rPr lang="hu-HU" sz="1400" noProof="1">
                <a:solidFill>
                  <a:schemeClr val="tx1"/>
                </a:solidFill>
                <a:ea typeface="SimSun" pitchFamily="2" charset="-122"/>
              </a:rPr>
              <a:t>, X</a:t>
            </a:r>
            <a:r>
              <a:rPr lang="hu-HU" sz="1400" baseline="-25000" noProof="1">
                <a:solidFill>
                  <a:schemeClr val="tx1"/>
                </a:solidFill>
                <a:ea typeface="SimSun" pitchFamily="2" charset="-122"/>
              </a:rPr>
              <a:t>short</a:t>
            </a:r>
            <a:r>
              <a:rPr lang="hu-HU" sz="1400" noProof="1">
                <a:solidFill>
                  <a:schemeClr val="tx1"/>
                </a:solidFill>
                <a:ea typeface="SimSun" pitchFamily="2" charset="-122"/>
              </a:rPr>
              <a:t>, Z </a:t>
            </a:r>
            <a:r>
              <a:rPr lang="hu-HU" sz="1400" noProof="1" smtClean="0">
                <a:solidFill>
                  <a:schemeClr val="tx1"/>
                </a:solidFill>
                <a:ea typeface="SimSun" pitchFamily="2" charset="-122"/>
              </a:rPr>
              <a:t>und radiometrische Filter im Karussel</a:t>
            </a:r>
            <a:endParaRPr lang="hu-HU" sz="1400" dirty="0">
              <a:solidFill>
                <a:schemeClr val="tx1"/>
              </a:solidFill>
            </a:endParaRPr>
          </a:p>
        </p:txBody>
      </p:sp>
      <p:sp>
        <p:nvSpPr>
          <p:cNvPr id="2916372" name="Line 13"/>
          <p:cNvSpPr>
            <a:spLocks noChangeAspect="1" noChangeShapeType="1"/>
          </p:cNvSpPr>
          <p:nvPr/>
        </p:nvSpPr>
        <p:spPr bwMode="auto">
          <a:xfrm>
            <a:off x="6330950" y="2029389"/>
            <a:ext cx="3175" cy="676275"/>
          </a:xfrm>
          <a:prstGeom prst="line">
            <a:avLst/>
          </a:prstGeom>
          <a:noFill/>
          <a:ln w="19050">
            <a:solidFill>
              <a:srgbClr val="000000"/>
            </a:solidFill>
            <a:round/>
            <a:headEnd/>
            <a:tailEnd type="triangle" w="med" len="med"/>
          </a:ln>
        </p:spPr>
        <p:txBody>
          <a:bodyPr/>
          <a:lstStyle/>
          <a:p>
            <a:endParaRPr lang="hu-HU"/>
          </a:p>
        </p:txBody>
      </p:sp>
      <p:sp>
        <p:nvSpPr>
          <p:cNvPr id="2916373" name="Line 14"/>
          <p:cNvSpPr>
            <a:spLocks noChangeAspect="1" noChangeShapeType="1"/>
          </p:cNvSpPr>
          <p:nvPr/>
        </p:nvSpPr>
        <p:spPr bwMode="auto">
          <a:xfrm>
            <a:off x="2992438" y="3050151"/>
            <a:ext cx="214312" cy="1755775"/>
          </a:xfrm>
          <a:prstGeom prst="line">
            <a:avLst/>
          </a:prstGeom>
          <a:noFill/>
          <a:ln w="19050">
            <a:solidFill>
              <a:srgbClr val="000000"/>
            </a:solidFill>
            <a:round/>
            <a:headEnd/>
            <a:tailEnd type="triangle" w="med" len="med"/>
          </a:ln>
        </p:spPr>
        <p:txBody>
          <a:bodyPr/>
          <a:lstStyle/>
          <a:p>
            <a:endParaRPr lang="hu-HU"/>
          </a:p>
        </p:txBody>
      </p:sp>
      <p:sp>
        <p:nvSpPr>
          <p:cNvPr id="2916374" name="Line 15"/>
          <p:cNvSpPr>
            <a:spLocks noChangeAspect="1" noChangeShapeType="1"/>
          </p:cNvSpPr>
          <p:nvPr/>
        </p:nvSpPr>
        <p:spPr bwMode="auto">
          <a:xfrm>
            <a:off x="3963988" y="2489764"/>
            <a:ext cx="122237" cy="434975"/>
          </a:xfrm>
          <a:prstGeom prst="line">
            <a:avLst/>
          </a:prstGeom>
          <a:noFill/>
          <a:ln w="19050">
            <a:solidFill>
              <a:srgbClr val="000000"/>
            </a:solidFill>
            <a:round/>
            <a:headEnd/>
            <a:tailEnd type="triangle" w="med" len="med"/>
          </a:ln>
        </p:spPr>
        <p:txBody>
          <a:bodyPr/>
          <a:lstStyle/>
          <a:p>
            <a:endParaRPr lang="hu-HU"/>
          </a:p>
        </p:txBody>
      </p:sp>
      <p:sp>
        <p:nvSpPr>
          <p:cNvPr id="2916375" name="Text Box 16"/>
          <p:cNvSpPr txBox="1">
            <a:spLocks noChangeAspect="1" noChangeArrowheads="1"/>
          </p:cNvSpPr>
          <p:nvPr/>
        </p:nvSpPr>
        <p:spPr bwMode="auto">
          <a:xfrm>
            <a:off x="4546600" y="2113708"/>
            <a:ext cx="1311940" cy="800100"/>
          </a:xfrm>
          <a:prstGeom prst="rect">
            <a:avLst/>
          </a:prstGeom>
          <a:noFill/>
          <a:ln w="9525">
            <a:noFill/>
            <a:miter lim="800000"/>
            <a:headEnd/>
            <a:tailEnd/>
          </a:ln>
        </p:spPr>
        <p:txBody>
          <a:bodyPr lIns="0" rIns="0"/>
          <a:lstStyle/>
          <a:p>
            <a:pPr algn="ctr" eaLnBrk="0" hangingPunct="0">
              <a:lnSpc>
                <a:spcPct val="80000"/>
              </a:lnSpc>
              <a:spcBef>
                <a:spcPct val="50000"/>
              </a:spcBef>
            </a:pPr>
            <a:r>
              <a:rPr lang="hu-HU" sz="1400" noProof="1">
                <a:solidFill>
                  <a:schemeClr val="bg1"/>
                </a:solidFill>
                <a:ea typeface="SimSun" pitchFamily="2" charset="-122"/>
              </a:rPr>
              <a:t>DUT LED</a:t>
            </a:r>
            <a:r>
              <a:rPr lang="en-US" sz="1400" dirty="0">
                <a:solidFill>
                  <a:schemeClr val="bg1"/>
                </a:solidFill>
                <a:ea typeface="SimSun" pitchFamily="2" charset="-122"/>
              </a:rPr>
              <a:t> </a:t>
            </a:r>
            <a:r>
              <a:rPr lang="hu-HU" sz="1400" noProof="1" smtClean="0">
                <a:solidFill>
                  <a:schemeClr val="bg1"/>
                </a:solidFill>
                <a:ea typeface="SimSun" pitchFamily="2" charset="-122"/>
              </a:rPr>
              <a:t>Peltier- Kühlplatte</a:t>
            </a:r>
            <a:endParaRPr lang="hu-HU" sz="1400" dirty="0">
              <a:solidFill>
                <a:schemeClr val="bg1"/>
              </a:solidFill>
            </a:endParaRPr>
          </a:p>
        </p:txBody>
      </p:sp>
      <p:sp>
        <p:nvSpPr>
          <p:cNvPr id="2916376" name="Line 17"/>
          <p:cNvSpPr>
            <a:spLocks noChangeAspect="1" noChangeShapeType="1"/>
          </p:cNvSpPr>
          <p:nvPr/>
        </p:nvSpPr>
        <p:spPr bwMode="auto">
          <a:xfrm flipH="1" flipV="1">
            <a:off x="5551488" y="4940864"/>
            <a:ext cx="111125" cy="658812"/>
          </a:xfrm>
          <a:prstGeom prst="line">
            <a:avLst/>
          </a:prstGeom>
          <a:noFill/>
          <a:ln w="19050">
            <a:solidFill>
              <a:srgbClr val="000000"/>
            </a:solidFill>
            <a:round/>
            <a:headEnd/>
            <a:tailEnd type="triangle" w="med" len="med"/>
          </a:ln>
        </p:spPr>
        <p:txBody>
          <a:bodyPr/>
          <a:lstStyle/>
          <a:p>
            <a:endParaRPr lang="hu-HU"/>
          </a:p>
        </p:txBody>
      </p:sp>
      <p:sp>
        <p:nvSpPr>
          <p:cNvPr id="2916377" name="Text Box 18"/>
          <p:cNvSpPr txBox="1">
            <a:spLocks noChangeAspect="1" noChangeArrowheads="1"/>
          </p:cNvSpPr>
          <p:nvPr/>
        </p:nvSpPr>
        <p:spPr bwMode="auto">
          <a:xfrm>
            <a:off x="5348178" y="5369450"/>
            <a:ext cx="1934313" cy="499730"/>
          </a:xfrm>
          <a:prstGeom prst="rect">
            <a:avLst/>
          </a:prstGeom>
          <a:solidFill>
            <a:schemeClr val="bg1"/>
          </a:solidFill>
          <a:ln w="12700">
            <a:solidFill>
              <a:srgbClr val="000000"/>
            </a:solidFill>
            <a:miter lim="800000"/>
            <a:headEnd/>
            <a:tailEnd/>
          </a:ln>
        </p:spPr>
        <p:txBody>
          <a:bodyPr/>
          <a:lstStyle/>
          <a:p>
            <a:pPr algn="ctr" eaLnBrk="0" hangingPunct="0">
              <a:spcBef>
                <a:spcPct val="50000"/>
              </a:spcBef>
            </a:pPr>
            <a:r>
              <a:rPr lang="hu-HU" sz="1400" noProof="1" smtClean="0">
                <a:solidFill>
                  <a:schemeClr val="tx1"/>
                </a:solidFill>
                <a:ea typeface="SimSun" pitchFamily="2" charset="-122"/>
              </a:rPr>
              <a:t>Steuelektronik und Rechnerschnittstelle</a:t>
            </a:r>
            <a:endParaRPr lang="hu-HU" sz="1400" dirty="0">
              <a:solidFill>
                <a:schemeClr val="tx1"/>
              </a:solidFill>
            </a:endParaRPr>
          </a:p>
        </p:txBody>
      </p:sp>
      <p:sp>
        <p:nvSpPr>
          <p:cNvPr id="2916378" name="Text Box 19"/>
          <p:cNvSpPr txBox="1">
            <a:spLocks noChangeAspect="1" noChangeArrowheads="1"/>
          </p:cNvSpPr>
          <p:nvPr/>
        </p:nvSpPr>
        <p:spPr bwMode="auto">
          <a:xfrm>
            <a:off x="2371910" y="2562456"/>
            <a:ext cx="1222190" cy="701749"/>
          </a:xfrm>
          <a:prstGeom prst="rect">
            <a:avLst/>
          </a:prstGeom>
          <a:solidFill>
            <a:schemeClr val="bg1"/>
          </a:solidFill>
          <a:ln w="12700">
            <a:solidFill>
              <a:srgbClr val="000000"/>
            </a:solidFill>
            <a:miter lim="800000"/>
            <a:headEnd/>
            <a:tailEnd/>
          </a:ln>
        </p:spPr>
        <p:txBody>
          <a:bodyPr/>
          <a:lstStyle/>
          <a:p>
            <a:pPr algn="ctr" eaLnBrk="0" hangingPunct="0">
              <a:spcBef>
                <a:spcPct val="50000"/>
              </a:spcBef>
            </a:pPr>
            <a:r>
              <a:rPr lang="hu-HU" sz="1400" dirty="0" smtClean="0">
                <a:solidFill>
                  <a:schemeClr val="tx1"/>
                </a:solidFill>
                <a:ea typeface="SimSun" pitchFamily="2" charset="-122"/>
              </a:rPr>
              <a:t>Thermische transienten Tester</a:t>
            </a:r>
            <a:endParaRPr lang="hu-HU" sz="1400" dirty="0">
              <a:solidFill>
                <a:schemeClr val="tx1"/>
              </a:solidFill>
            </a:endParaRPr>
          </a:p>
        </p:txBody>
      </p:sp>
      <p:sp>
        <p:nvSpPr>
          <p:cNvPr id="2916379" name="Text Box 20"/>
          <p:cNvSpPr txBox="1">
            <a:spLocks noChangeAspect="1" noChangeArrowheads="1"/>
          </p:cNvSpPr>
          <p:nvPr/>
        </p:nvSpPr>
        <p:spPr bwMode="auto">
          <a:xfrm>
            <a:off x="3054350" y="2216714"/>
            <a:ext cx="1528763" cy="466725"/>
          </a:xfrm>
          <a:prstGeom prst="rect">
            <a:avLst/>
          </a:prstGeom>
          <a:noFill/>
          <a:ln w="9525">
            <a:noFill/>
            <a:miter lim="800000"/>
            <a:headEnd/>
            <a:tailEnd/>
          </a:ln>
        </p:spPr>
        <p:txBody>
          <a:bodyPr/>
          <a:lstStyle/>
          <a:p>
            <a:pPr eaLnBrk="0" hangingPunct="0">
              <a:spcBef>
                <a:spcPct val="50000"/>
              </a:spcBef>
            </a:pPr>
            <a:r>
              <a:rPr lang="hu-HU" sz="1400" dirty="0" smtClean="0">
                <a:solidFill>
                  <a:schemeClr val="tx1"/>
                </a:solidFill>
                <a:ea typeface="SimSun" pitchFamily="2" charset="-122"/>
              </a:rPr>
              <a:t>R</a:t>
            </a:r>
            <a:r>
              <a:rPr lang="en-US" sz="1400" dirty="0" err="1" smtClean="0">
                <a:solidFill>
                  <a:schemeClr val="tx1"/>
                </a:solidFill>
                <a:ea typeface="SimSun" pitchFamily="2" charset="-122"/>
              </a:rPr>
              <a:t>eferen</a:t>
            </a:r>
            <a:r>
              <a:rPr lang="hu-HU" sz="1400" dirty="0" smtClean="0">
                <a:solidFill>
                  <a:schemeClr val="tx1"/>
                </a:solidFill>
                <a:ea typeface="SimSun" pitchFamily="2" charset="-122"/>
              </a:rPr>
              <a:t>z-</a:t>
            </a:r>
            <a:r>
              <a:rPr lang="en-US" sz="1400" dirty="0" smtClean="0">
                <a:solidFill>
                  <a:schemeClr val="tx1"/>
                </a:solidFill>
                <a:ea typeface="SimSun" pitchFamily="2" charset="-122"/>
              </a:rPr>
              <a:t>LED</a:t>
            </a:r>
            <a:endParaRPr lang="hu-HU" sz="1400" dirty="0">
              <a:solidFill>
                <a:schemeClr val="tx1"/>
              </a:solidFill>
            </a:endParaRPr>
          </a:p>
        </p:txBody>
      </p:sp>
      <p:sp>
        <p:nvSpPr>
          <p:cNvPr id="2916380" name="Rectangle 3"/>
          <p:cNvSpPr>
            <a:spLocks noChangeArrowheads="1"/>
          </p:cNvSpPr>
          <p:nvPr/>
        </p:nvSpPr>
        <p:spPr bwMode="auto">
          <a:xfrm>
            <a:off x="4479925" y="2162739"/>
            <a:ext cx="184150" cy="400050"/>
          </a:xfrm>
          <a:prstGeom prst="rect">
            <a:avLst/>
          </a:prstGeom>
          <a:noFill/>
          <a:ln w="9525" algn="ctr">
            <a:noFill/>
            <a:miter lim="800000"/>
            <a:headEnd/>
            <a:tailEnd/>
          </a:ln>
        </p:spPr>
        <p:txBody>
          <a:bodyPr wrap="none" anchor="ctr">
            <a:spAutoFit/>
          </a:bodyPr>
          <a:lstStyle/>
          <a:p>
            <a:pPr eaLnBrk="0" hangingPunct="0">
              <a:spcBef>
                <a:spcPct val="50000"/>
              </a:spcBef>
            </a:pPr>
            <a:endParaRPr lang="en-US">
              <a:solidFill>
                <a:schemeClr val="tx1"/>
              </a:solidFill>
            </a:endParaRPr>
          </a:p>
        </p:txBody>
      </p:sp>
      <p:grpSp>
        <p:nvGrpSpPr>
          <p:cNvPr id="2" name="Group 17"/>
          <p:cNvGrpSpPr>
            <a:grpSpLocks/>
          </p:cNvGrpSpPr>
          <p:nvPr/>
        </p:nvGrpSpPr>
        <p:grpSpPr bwMode="auto">
          <a:xfrm>
            <a:off x="604838" y="1027675"/>
            <a:ext cx="8364537" cy="5453061"/>
            <a:chOff x="381" y="500"/>
            <a:chExt cx="5269" cy="3435"/>
          </a:xfrm>
        </p:grpSpPr>
        <p:sp>
          <p:nvSpPr>
            <p:cNvPr id="2916382" name="Text Box 18"/>
            <p:cNvSpPr txBox="1">
              <a:spLocks noChangeArrowheads="1"/>
            </p:cNvSpPr>
            <p:nvPr/>
          </p:nvSpPr>
          <p:spPr bwMode="auto">
            <a:xfrm>
              <a:off x="382" y="3605"/>
              <a:ext cx="5268" cy="330"/>
            </a:xfrm>
            <a:prstGeom prst="rect">
              <a:avLst/>
            </a:prstGeom>
            <a:noFill/>
            <a:ln w="9525" algn="ctr">
              <a:noFill/>
              <a:miter lim="800000"/>
              <a:headEnd/>
              <a:tailEnd/>
            </a:ln>
          </p:spPr>
          <p:txBody>
            <a:bodyPr>
              <a:spAutoFit/>
            </a:bodyPr>
            <a:lstStyle/>
            <a:p>
              <a:pPr eaLnBrk="0" hangingPunct="0">
                <a:spcBef>
                  <a:spcPct val="50000"/>
                </a:spcBef>
              </a:pPr>
              <a:r>
                <a:rPr lang="hu-HU" sz="1400" dirty="0" smtClean="0">
                  <a:solidFill>
                    <a:schemeClr val="tx1"/>
                  </a:solidFill>
                </a:rPr>
                <a:t>Das Booster kann Plug</a:t>
              </a:r>
              <a:r>
                <a:rPr lang="en-US" sz="1400" dirty="0" smtClean="0">
                  <a:solidFill>
                    <a:schemeClr val="tx1"/>
                  </a:solidFill>
                </a:rPr>
                <a:t>&amp;Play-</a:t>
              </a:r>
              <a:r>
                <a:rPr lang="en-US" sz="1400" dirty="0" err="1" smtClean="0">
                  <a:solidFill>
                    <a:schemeClr val="tx1"/>
                  </a:solidFill>
                </a:rPr>
                <a:t>weise</a:t>
              </a:r>
              <a:r>
                <a:rPr lang="en-US" sz="1400" dirty="0" smtClean="0">
                  <a:solidFill>
                    <a:schemeClr val="tx1"/>
                  </a:solidFill>
                </a:rPr>
                <a:t> </a:t>
              </a:r>
              <a:r>
                <a:rPr lang="hu-HU" sz="1400" dirty="0" smtClean="0">
                  <a:solidFill>
                    <a:schemeClr val="tx1"/>
                  </a:solidFill>
                </a:rPr>
                <a:t>zu</a:t>
              </a:r>
              <a:r>
                <a:rPr lang="en-US" sz="1400" dirty="0" smtClean="0">
                  <a:solidFill>
                    <a:schemeClr val="tx1"/>
                  </a:solidFill>
                </a:rPr>
                <a:t> </a:t>
              </a:r>
              <a:r>
                <a:rPr lang="en-US" sz="1400" dirty="0" err="1" smtClean="0">
                  <a:solidFill>
                    <a:schemeClr val="tx1"/>
                  </a:solidFill>
                </a:rPr>
                <a:t>dem</a:t>
              </a:r>
              <a:r>
                <a:rPr lang="en-US" sz="1400" dirty="0" smtClean="0">
                  <a:solidFill>
                    <a:schemeClr val="tx1"/>
                  </a:solidFill>
                </a:rPr>
                <a:t> System </a:t>
              </a:r>
              <a:r>
                <a:rPr lang="hu-HU" sz="1400" dirty="0" smtClean="0">
                  <a:solidFill>
                    <a:schemeClr val="tx1"/>
                  </a:solidFill>
                </a:rPr>
                <a:t>angeschaltet</a:t>
              </a:r>
              <a:r>
                <a:rPr lang="en-US" sz="1400" dirty="0" smtClean="0">
                  <a:solidFill>
                    <a:schemeClr val="tx1"/>
                  </a:solidFill>
                </a:rPr>
                <a:t> </a:t>
              </a:r>
              <a:r>
                <a:rPr lang="en-US" sz="1400" dirty="0" err="1" smtClean="0">
                  <a:solidFill>
                    <a:schemeClr val="tx1"/>
                  </a:solidFill>
                </a:rPr>
                <a:t>werden</a:t>
              </a:r>
              <a:r>
                <a:rPr lang="en-US" sz="1400" dirty="0" smtClean="0">
                  <a:solidFill>
                    <a:schemeClr val="tx1"/>
                  </a:solidFill>
                </a:rPr>
                <a:t>, </a:t>
              </a:r>
              <a:r>
                <a:rPr lang="hu-HU" sz="1400" dirty="0" smtClean="0">
                  <a:solidFill>
                    <a:schemeClr val="tx1"/>
                  </a:solidFill>
                </a:rPr>
                <a:t>wenn</a:t>
              </a:r>
              <a:r>
                <a:rPr lang="en-US" sz="1400" dirty="0" smtClean="0">
                  <a:solidFill>
                    <a:schemeClr val="tx1"/>
                  </a:solidFill>
                </a:rPr>
                <a:t> von </a:t>
              </a:r>
              <a:r>
                <a:rPr lang="en-US" sz="1400" dirty="0" err="1" smtClean="0">
                  <a:solidFill>
                    <a:schemeClr val="tx1"/>
                  </a:solidFill>
                </a:rPr>
                <a:t>dem</a:t>
              </a:r>
              <a:r>
                <a:rPr lang="en-US" sz="1400" dirty="0" smtClean="0">
                  <a:solidFill>
                    <a:schemeClr val="tx1"/>
                  </a:solidFill>
                </a:rPr>
                <a:t> </a:t>
              </a:r>
              <a:r>
                <a:rPr lang="en-US" sz="1400" dirty="0" err="1" smtClean="0">
                  <a:solidFill>
                    <a:schemeClr val="tx1"/>
                  </a:solidFill>
                </a:rPr>
                <a:t>Grundgerärt</a:t>
              </a:r>
              <a:r>
                <a:rPr lang="en-US" sz="1400" dirty="0" smtClean="0">
                  <a:solidFill>
                    <a:schemeClr val="tx1"/>
                  </a:solidFill>
                </a:rPr>
                <a:t> </a:t>
              </a:r>
              <a:r>
                <a:rPr lang="en-US" sz="1400" dirty="0" err="1" smtClean="0">
                  <a:solidFill>
                    <a:schemeClr val="tx1"/>
                  </a:solidFill>
                </a:rPr>
                <a:t>gelieferte</a:t>
              </a:r>
              <a:r>
                <a:rPr lang="en-US" sz="1400" dirty="0" smtClean="0">
                  <a:solidFill>
                    <a:schemeClr val="tx1"/>
                  </a:solidFill>
                </a:rPr>
                <a:t> Strom </a:t>
              </a:r>
              <a:r>
                <a:rPr lang="en-US" sz="1400" dirty="0" err="1" smtClean="0">
                  <a:solidFill>
                    <a:schemeClr val="tx1"/>
                  </a:solidFill>
                </a:rPr>
                <a:t>oder</a:t>
              </a:r>
              <a:r>
                <a:rPr lang="en-US" sz="1400" dirty="0" smtClean="0">
                  <a:solidFill>
                    <a:schemeClr val="tx1"/>
                  </a:solidFill>
                </a:rPr>
                <a:t> </a:t>
              </a:r>
              <a:r>
                <a:rPr lang="en-US" sz="1400" dirty="0" err="1" smtClean="0">
                  <a:solidFill>
                    <a:schemeClr val="tx1"/>
                  </a:solidFill>
                </a:rPr>
                <a:t>Spannung</a:t>
              </a:r>
              <a:r>
                <a:rPr lang="en-US" sz="1400" dirty="0" smtClean="0">
                  <a:solidFill>
                    <a:schemeClr val="tx1"/>
                  </a:solidFill>
                </a:rPr>
                <a:t> </a:t>
              </a:r>
              <a:r>
                <a:rPr lang="en-US" sz="1400" dirty="0" err="1" smtClean="0">
                  <a:solidFill>
                    <a:schemeClr val="tx1"/>
                  </a:solidFill>
                </a:rPr>
                <a:t>nicht</a:t>
              </a:r>
              <a:r>
                <a:rPr lang="en-US" sz="1400" dirty="0" smtClean="0">
                  <a:solidFill>
                    <a:schemeClr val="tx1"/>
                  </a:solidFill>
                </a:rPr>
                <a:t> gen</a:t>
              </a:r>
              <a:r>
                <a:rPr lang="hu-HU" sz="1400" dirty="0" smtClean="0">
                  <a:solidFill>
                    <a:schemeClr val="tx1"/>
                  </a:solidFill>
                </a:rPr>
                <a:t>ügend ist.</a:t>
              </a:r>
              <a:endParaRPr lang="hu-HU" sz="1400" dirty="0">
                <a:solidFill>
                  <a:schemeClr val="tx1"/>
                </a:solidFill>
              </a:endParaRPr>
            </a:p>
          </p:txBody>
        </p:sp>
        <p:grpSp>
          <p:nvGrpSpPr>
            <p:cNvPr id="3" name="Group 19"/>
            <p:cNvGrpSpPr>
              <a:grpSpLocks/>
            </p:cNvGrpSpPr>
            <p:nvPr/>
          </p:nvGrpSpPr>
          <p:grpSpPr bwMode="auto">
            <a:xfrm>
              <a:off x="381" y="500"/>
              <a:ext cx="5268" cy="1812"/>
              <a:chOff x="381" y="500"/>
              <a:chExt cx="5268" cy="1812"/>
            </a:xfrm>
          </p:grpSpPr>
          <p:sp>
            <p:nvSpPr>
              <p:cNvPr id="2916384" name="Text Box 20"/>
              <p:cNvSpPr txBox="1">
                <a:spLocks noChangeArrowheads="1"/>
              </p:cNvSpPr>
              <p:nvPr/>
            </p:nvSpPr>
            <p:spPr bwMode="auto">
              <a:xfrm>
                <a:off x="381" y="500"/>
                <a:ext cx="5268" cy="485"/>
              </a:xfrm>
              <a:prstGeom prst="rect">
                <a:avLst/>
              </a:prstGeom>
              <a:noFill/>
              <a:ln w="9525" algn="ctr">
                <a:noFill/>
                <a:miter lim="800000"/>
                <a:headEnd/>
                <a:tailEnd/>
              </a:ln>
            </p:spPr>
            <p:txBody>
              <a:bodyPr>
                <a:spAutoFit/>
              </a:bodyPr>
              <a:lstStyle/>
              <a:p>
                <a:pPr eaLnBrk="0" hangingPunct="0">
                  <a:spcBef>
                    <a:spcPct val="50000"/>
                  </a:spcBef>
                </a:pPr>
                <a:r>
                  <a:rPr lang="en-US" sz="1400" dirty="0" smtClean="0">
                    <a:solidFill>
                      <a:schemeClr val="tx1"/>
                    </a:solidFill>
                  </a:rPr>
                  <a:t>S</a:t>
                </a:r>
                <a:r>
                  <a:rPr lang="hu-HU" sz="1400" dirty="0" smtClean="0">
                    <a:solidFill>
                      <a:schemeClr val="tx1"/>
                    </a:solidFill>
                  </a:rPr>
                  <a:t>pezielle</a:t>
                </a:r>
                <a:r>
                  <a:rPr lang="en-US" sz="1400" dirty="0" smtClean="0">
                    <a:solidFill>
                      <a:schemeClr val="tx1"/>
                    </a:solidFill>
                  </a:rPr>
                  <a:t> LED</a:t>
                </a:r>
                <a:r>
                  <a:rPr lang="hu-HU" sz="1400" dirty="0" smtClean="0">
                    <a:solidFill>
                      <a:schemeClr val="tx1"/>
                    </a:solidFill>
                  </a:rPr>
                  <a:t>-</a:t>
                </a:r>
                <a:r>
                  <a:rPr lang="en-US" sz="1400" dirty="0" smtClean="0">
                    <a:solidFill>
                      <a:schemeClr val="tx1"/>
                    </a:solidFill>
                  </a:rPr>
                  <a:t>Booster</a:t>
                </a:r>
                <a:r>
                  <a:rPr lang="en-US" sz="1400" dirty="0">
                    <a:solidFill>
                      <a:schemeClr val="tx1"/>
                    </a:solidFill>
                  </a:rPr>
                  <a:t>: </a:t>
                </a:r>
                <a:r>
                  <a:rPr lang="hu-HU" sz="1400" dirty="0" smtClean="0">
                    <a:solidFill>
                      <a:schemeClr val="tx1"/>
                    </a:solidFill>
                  </a:rPr>
                  <a:t> ermöglicht Messung von LED-Linien mit hocher Vorwärtsspannung </a:t>
                </a:r>
                <a:r>
                  <a:rPr lang="en-US" sz="1400" dirty="0" smtClean="0">
                    <a:solidFill>
                      <a:schemeClr val="tx1"/>
                    </a:solidFill>
                  </a:rPr>
                  <a:t> </a:t>
                </a:r>
                <a:r>
                  <a:rPr lang="hu-HU" sz="1400" dirty="0" smtClean="0">
                    <a:solidFill>
                      <a:schemeClr val="tx1"/>
                    </a:solidFill>
                  </a:rPr>
                  <a:t>		  </a:t>
                </a:r>
                <a:r>
                  <a:rPr lang="en-US" sz="1400" dirty="0" smtClean="0">
                    <a:solidFill>
                      <a:schemeClr val="tx1"/>
                    </a:solidFill>
                  </a:rPr>
                  <a:t>(</a:t>
                </a:r>
                <a:r>
                  <a:rPr lang="hu-HU" sz="1400" dirty="0" smtClean="0">
                    <a:solidFill>
                      <a:schemeClr val="tx1"/>
                    </a:solidFill>
                  </a:rPr>
                  <a:t>Gesammtspannung</a:t>
                </a:r>
                <a:r>
                  <a:rPr lang="en-US" sz="1400" dirty="0" smtClean="0">
                    <a:solidFill>
                      <a:schemeClr val="tx1"/>
                    </a:solidFill>
                  </a:rPr>
                  <a:t> </a:t>
                </a:r>
                <a:r>
                  <a:rPr lang="hu-HU" sz="1400" dirty="0" smtClean="0">
                    <a:solidFill>
                      <a:schemeClr val="tx1"/>
                    </a:solidFill>
                  </a:rPr>
                  <a:t>bis zu </a:t>
                </a:r>
                <a:r>
                  <a:rPr lang="en-US" sz="1400" dirty="0" smtClean="0">
                    <a:solidFill>
                      <a:schemeClr val="tx1"/>
                    </a:solidFill>
                  </a:rPr>
                  <a:t>280V </a:t>
                </a:r>
                <a:r>
                  <a:rPr lang="en-US" sz="1400" dirty="0">
                    <a:solidFill>
                      <a:schemeClr val="tx1"/>
                    </a:solidFill>
                  </a:rPr>
                  <a:t>– </a:t>
                </a:r>
                <a:r>
                  <a:rPr lang="hu-HU" sz="1400" dirty="0" smtClean="0">
                    <a:solidFill>
                      <a:schemeClr val="tx1"/>
                    </a:solidFill>
                  </a:rPr>
                  <a:t>erforderlich für Messung von direkt AC-		   getriebenen LEDs</a:t>
                </a:r>
                <a:r>
                  <a:rPr lang="en-US" sz="1400" dirty="0" smtClean="0">
                    <a:solidFill>
                      <a:schemeClr val="tx1"/>
                    </a:solidFill>
                  </a:rPr>
                  <a:t>).</a:t>
                </a:r>
                <a:r>
                  <a:rPr lang="en-US" sz="1600" dirty="0" smtClean="0">
                    <a:solidFill>
                      <a:schemeClr val="tx1"/>
                    </a:solidFill>
                  </a:rPr>
                  <a:t> </a:t>
                </a:r>
                <a:endParaRPr lang="en-US" sz="1600" dirty="0">
                  <a:solidFill>
                    <a:schemeClr val="tx1"/>
                  </a:solidFill>
                </a:endParaRPr>
              </a:p>
            </p:txBody>
          </p:sp>
          <p:sp>
            <p:nvSpPr>
              <p:cNvPr id="2916385" name="Line 21"/>
              <p:cNvSpPr>
                <a:spLocks noChangeShapeType="1"/>
              </p:cNvSpPr>
              <p:nvPr/>
            </p:nvSpPr>
            <p:spPr bwMode="auto">
              <a:xfrm>
                <a:off x="696" y="696"/>
                <a:ext cx="768" cy="1616"/>
              </a:xfrm>
              <a:prstGeom prst="line">
                <a:avLst/>
              </a:prstGeom>
              <a:noFill/>
              <a:ln w="19050">
                <a:solidFill>
                  <a:schemeClr val="tx1"/>
                </a:solidFill>
                <a:round/>
                <a:headEnd/>
                <a:tailEnd type="triangle" w="med" len="med"/>
              </a:ln>
            </p:spPr>
            <p:txBody>
              <a:bodyPr>
                <a:spAutoFit/>
              </a:bodyPr>
              <a:lstStyle/>
              <a:p>
                <a:endParaRPr lang="hu-HU"/>
              </a:p>
            </p:txBody>
          </p:sp>
        </p:grpSp>
      </p:grpSp>
      <p:sp>
        <p:nvSpPr>
          <p:cNvPr id="24" name="Text Box 18"/>
          <p:cNvSpPr txBox="1">
            <a:spLocks noChangeArrowheads="1"/>
          </p:cNvSpPr>
          <p:nvPr/>
        </p:nvSpPr>
        <p:spPr bwMode="auto">
          <a:xfrm>
            <a:off x="1509827" y="644954"/>
            <a:ext cx="6326372" cy="338554"/>
          </a:xfrm>
          <a:prstGeom prst="rect">
            <a:avLst/>
          </a:prstGeom>
          <a:noFill/>
          <a:ln w="9525" algn="ctr">
            <a:noFill/>
            <a:miter lim="800000"/>
            <a:headEnd/>
            <a:tailEnd/>
          </a:ln>
        </p:spPr>
        <p:txBody>
          <a:bodyPr wrap="square">
            <a:spAutoFit/>
          </a:bodyPr>
          <a:lstStyle/>
          <a:p>
            <a:pPr algn="ctr" eaLnBrk="0" hangingPunct="0">
              <a:spcBef>
                <a:spcPct val="50000"/>
              </a:spcBef>
            </a:pPr>
            <a:r>
              <a:rPr lang="hu-HU" sz="1600" dirty="0" smtClean="0">
                <a:solidFill>
                  <a:schemeClr val="tx1"/>
                </a:solidFill>
              </a:rPr>
              <a:t>Das T3Ster</a:t>
            </a:r>
            <a:r>
              <a:rPr lang="en-US" sz="1050" baseline="50000" dirty="0" smtClean="0">
                <a:solidFill>
                  <a:schemeClr val="tx1"/>
                </a:solidFill>
              </a:rPr>
              <a:t>®</a:t>
            </a:r>
            <a:r>
              <a:rPr lang="en-US" sz="1600" dirty="0" smtClean="0">
                <a:solidFill>
                  <a:schemeClr val="tx1"/>
                </a:solidFill>
              </a:rPr>
              <a:t> </a:t>
            </a:r>
            <a:r>
              <a:rPr lang="hu-HU" sz="1600" dirty="0" smtClean="0">
                <a:solidFill>
                  <a:schemeClr val="tx1"/>
                </a:solidFill>
              </a:rPr>
              <a:t> und TeraLED</a:t>
            </a:r>
            <a:r>
              <a:rPr lang="en-US" sz="1050" baseline="50000" dirty="0" smtClean="0">
                <a:solidFill>
                  <a:srgbClr val="000000"/>
                </a:solidFill>
              </a:rPr>
              <a:t>®</a:t>
            </a:r>
            <a:r>
              <a:rPr lang="hu-HU" sz="1600" dirty="0" smtClean="0">
                <a:solidFill>
                  <a:schemeClr val="tx1"/>
                </a:solidFill>
              </a:rPr>
              <a:t> Testgeräte von Mentor Graphics</a:t>
            </a:r>
            <a:r>
              <a:rPr lang="en-US" sz="1050" baseline="50000" dirty="0" smtClean="0">
                <a:solidFill>
                  <a:srgbClr val="000000"/>
                </a:solidFill>
              </a:rPr>
              <a:t>®</a:t>
            </a:r>
            <a:endParaRPr lang="hu-HU" sz="1600" dirty="0">
              <a:solidFill>
                <a:schemeClr val="tx1"/>
              </a:solidFill>
            </a:endParaRPr>
          </a:p>
        </p:txBody>
      </p:sp>
      <p:sp>
        <p:nvSpPr>
          <p:cNvPr id="22" name="Date Placeholder 21"/>
          <p:cNvSpPr>
            <a:spLocks noGrp="1"/>
          </p:cNvSpPr>
          <p:nvPr>
            <p:ph type="dt" sz="half" idx="12"/>
          </p:nvPr>
        </p:nvSpPr>
        <p:spPr/>
        <p:txBody>
          <a:bodyPr/>
          <a:lstStyle/>
          <a:p>
            <a:pPr>
              <a:defRPr/>
            </a:pPr>
            <a:r>
              <a:rPr lang="en-US" smtClean="0"/>
              <a:t>28 Juni 2012</a:t>
            </a:r>
            <a:endParaRPr lang="en-US"/>
          </a:p>
        </p:txBody>
      </p:sp>
      <p:sp>
        <p:nvSpPr>
          <p:cNvPr id="23" name="Slide Number Placeholder 22"/>
          <p:cNvSpPr>
            <a:spLocks noGrp="1"/>
          </p:cNvSpPr>
          <p:nvPr>
            <p:ph type="sldNum" sz="quarter" idx="10"/>
          </p:nvPr>
        </p:nvSpPr>
        <p:spPr/>
        <p:txBody>
          <a:bodyPr/>
          <a:lstStyle/>
          <a:p>
            <a:pPr>
              <a:defRPr/>
            </a:pPr>
            <a:fld id="{928EC0C5-4C41-4D2A-9A99-311151211C04}" type="slidenum">
              <a:rPr lang="en-GB" smtClean="0"/>
              <a:pPr>
                <a:defRPr/>
              </a:pPr>
              <a:t>19</a:t>
            </a:fld>
            <a:endParaRPr lang="en-GB"/>
          </a:p>
        </p:txBody>
      </p:sp>
      <p:sp>
        <p:nvSpPr>
          <p:cNvPr id="25" name="Footer Placeholder 24"/>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9425" name="Title 6"/>
          <p:cNvSpPr>
            <a:spLocks noGrp="1"/>
          </p:cNvSpPr>
          <p:nvPr>
            <p:ph type="title"/>
          </p:nvPr>
        </p:nvSpPr>
        <p:spPr>
          <a:xfrm>
            <a:off x="493712" y="525463"/>
            <a:ext cx="8650287" cy="1362075"/>
          </a:xfrm>
        </p:spPr>
        <p:txBody>
          <a:bodyPr/>
          <a:lstStyle/>
          <a:p>
            <a:pPr eaLnBrk="1" hangingPunct="1"/>
            <a:r>
              <a:rPr lang="hu-HU" sz="3200" dirty="0" smtClean="0"/>
              <a:t>Warum is</a:t>
            </a:r>
            <a:r>
              <a:rPr lang="en-US" sz="3200" dirty="0" smtClean="0"/>
              <a:t>t</a:t>
            </a:r>
            <a:r>
              <a:rPr lang="hu-HU" sz="3200" dirty="0" smtClean="0"/>
              <a:t> es wichtig sich</a:t>
            </a:r>
            <a:r>
              <a:rPr lang="en-US" sz="3200" dirty="0" smtClean="0"/>
              <a:t> </a:t>
            </a:r>
            <a:r>
              <a:rPr lang="hu-HU" sz="3200" dirty="0" smtClean="0"/>
              <a:t>mit thermischen Eigenschaften von Hochleistungs-LEDs zu befassen</a:t>
            </a:r>
            <a:r>
              <a:rPr lang="en-US" sz="3200" dirty="0" smtClean="0"/>
              <a:t>?</a:t>
            </a:r>
          </a:p>
        </p:txBody>
      </p:sp>
      <p:sp>
        <p:nvSpPr>
          <p:cNvPr id="2279426" name="Subtitle 7"/>
          <p:cNvSpPr>
            <a:spLocks noGrp="1"/>
          </p:cNvSpPr>
          <p:nvPr>
            <p:ph type="body" idx="1"/>
          </p:nvPr>
        </p:nvSpPr>
        <p:spPr>
          <a:xfrm>
            <a:off x="546099" y="2434866"/>
            <a:ext cx="8353351" cy="3846476"/>
          </a:xfrm>
        </p:spPr>
        <p:txBody>
          <a:bodyPr/>
          <a:lstStyle/>
          <a:p>
            <a:pPr eaLnBrk="1" hangingPunct="1"/>
            <a:r>
              <a:rPr lang="hu-HU" b="1" dirty="0" smtClean="0">
                <a:solidFill>
                  <a:srgbClr val="0D4A84"/>
                </a:solidFill>
              </a:rPr>
              <a:t>Sperrschicttemperatur </a:t>
            </a:r>
            <a:r>
              <a:rPr lang="en-US" b="1" dirty="0" smtClean="0">
                <a:solidFill>
                  <a:srgbClr val="0D4A84"/>
                </a:solidFill>
              </a:rPr>
              <a:t>T</a:t>
            </a:r>
            <a:r>
              <a:rPr lang="en-US" b="1" baseline="-25000" dirty="0" smtClean="0">
                <a:solidFill>
                  <a:srgbClr val="0D4A84"/>
                </a:solidFill>
              </a:rPr>
              <a:t>J</a:t>
            </a:r>
            <a:r>
              <a:rPr lang="en-US" b="1" dirty="0" smtClean="0">
                <a:solidFill>
                  <a:srgbClr val="0D4A84"/>
                </a:solidFill>
              </a:rPr>
              <a:t> </a:t>
            </a:r>
            <a:r>
              <a:rPr lang="hu-HU" b="1" dirty="0" smtClean="0">
                <a:solidFill>
                  <a:srgbClr val="0D4A84"/>
                </a:solidFill>
              </a:rPr>
              <a:t>von </a:t>
            </a:r>
            <a:r>
              <a:rPr lang="en-US" b="1" dirty="0" smtClean="0">
                <a:solidFill>
                  <a:srgbClr val="0D4A84"/>
                </a:solidFill>
              </a:rPr>
              <a:t>LEDs </a:t>
            </a:r>
            <a:r>
              <a:rPr lang="hu-HU" b="1" dirty="0" smtClean="0">
                <a:solidFill>
                  <a:srgbClr val="0D4A84"/>
                </a:solidFill>
              </a:rPr>
              <a:t>beeinflusst alle Betriebseigenscha</a:t>
            </a:r>
            <a:r>
              <a:rPr lang="en-US" b="1" dirty="0" smtClean="0">
                <a:solidFill>
                  <a:srgbClr val="0D4A84"/>
                </a:solidFill>
              </a:rPr>
              <a:t>f</a:t>
            </a:r>
            <a:r>
              <a:rPr lang="hu-HU" b="1" dirty="0" smtClean="0">
                <a:solidFill>
                  <a:srgbClr val="0D4A84"/>
                </a:solidFill>
              </a:rPr>
              <a:t>ten</a:t>
            </a:r>
            <a:endParaRPr lang="en-US" b="1" dirty="0" smtClean="0">
              <a:solidFill>
                <a:srgbClr val="0D4A84"/>
              </a:solidFill>
            </a:endParaRPr>
          </a:p>
          <a:p>
            <a:pPr eaLnBrk="1" hangingPunct="1">
              <a:buFont typeface="Arial" charset="0"/>
              <a:buChar char="•"/>
            </a:pPr>
            <a:r>
              <a:rPr lang="en-US" dirty="0" smtClean="0"/>
              <a:t> </a:t>
            </a:r>
            <a:r>
              <a:rPr lang="hu-HU" dirty="0" smtClean="0"/>
              <a:t>Lebensdeuer</a:t>
            </a:r>
            <a:r>
              <a:rPr lang="en-US" dirty="0" smtClean="0"/>
              <a:t>, </a:t>
            </a:r>
            <a:r>
              <a:rPr lang="hu-HU" dirty="0" smtClean="0"/>
              <a:t>Effizienz</a:t>
            </a:r>
            <a:r>
              <a:rPr lang="en-US" dirty="0" smtClean="0"/>
              <a:t>, </a:t>
            </a:r>
            <a:r>
              <a:rPr lang="hu-HU" dirty="0" smtClean="0"/>
              <a:t>Farbe/Farbte</a:t>
            </a:r>
            <a:r>
              <a:rPr lang="en-US" dirty="0"/>
              <a:t>m</a:t>
            </a:r>
            <a:r>
              <a:rPr lang="hu-HU" dirty="0" smtClean="0"/>
              <a:t>peratur </a:t>
            </a:r>
            <a:r>
              <a:rPr lang="en-US" dirty="0" smtClean="0"/>
              <a:t>…</a:t>
            </a:r>
          </a:p>
          <a:p>
            <a:pPr eaLnBrk="1" hangingPunct="1">
              <a:buFont typeface="Arial" charset="0"/>
              <a:buChar char="•"/>
            </a:pPr>
            <a:r>
              <a:rPr lang="en-US" dirty="0" smtClean="0"/>
              <a:t> </a:t>
            </a:r>
            <a:r>
              <a:rPr lang="hu-HU" dirty="0" smtClean="0"/>
              <a:t>Betrieb in verschiedenen Bereichen</a:t>
            </a:r>
            <a:endParaRPr lang="en-US" dirty="0" smtClean="0"/>
          </a:p>
          <a:p>
            <a:pPr lvl="1" eaLnBrk="1" hangingPunct="1">
              <a:buFont typeface="Arial" charset="0"/>
              <a:buChar char="•"/>
            </a:pPr>
            <a:r>
              <a:rPr lang="en-US" dirty="0" smtClean="0"/>
              <a:t> </a:t>
            </a:r>
            <a:r>
              <a:rPr lang="en-US" dirty="0" err="1" smtClean="0"/>
              <a:t>electri</a:t>
            </a:r>
            <a:r>
              <a:rPr lang="hu-HU" dirty="0" smtClean="0"/>
              <a:t>sch</a:t>
            </a:r>
            <a:r>
              <a:rPr lang="en-US" dirty="0" smtClean="0"/>
              <a:t> – </a:t>
            </a:r>
            <a:r>
              <a:rPr lang="en-US" dirty="0" err="1" smtClean="0"/>
              <a:t>therm</a:t>
            </a:r>
            <a:r>
              <a:rPr lang="hu-HU" dirty="0" smtClean="0"/>
              <a:t>isch</a:t>
            </a:r>
            <a:r>
              <a:rPr lang="en-US" dirty="0" smtClean="0"/>
              <a:t> – </a:t>
            </a:r>
            <a:r>
              <a:rPr lang="en-US" dirty="0" err="1" smtClean="0"/>
              <a:t>opti</a:t>
            </a:r>
            <a:r>
              <a:rPr lang="hu-HU" dirty="0" smtClean="0"/>
              <a:t>sch</a:t>
            </a:r>
            <a:endParaRPr lang="en-US" dirty="0" smtClean="0"/>
          </a:p>
          <a:p>
            <a:pPr lvl="1" eaLnBrk="1" hangingPunct="1">
              <a:buFont typeface="Arial" charset="0"/>
              <a:buChar char="•"/>
            </a:pPr>
            <a:r>
              <a:rPr lang="hu-HU" dirty="0" smtClean="0"/>
              <a:t> nicht einfach zu charakterisieren (Messungen, Simulationen)</a:t>
            </a:r>
            <a:endParaRPr lang="en-US" dirty="0" smtClean="0"/>
          </a:p>
          <a:p>
            <a:pPr eaLnBrk="1" hangingPunct="1"/>
            <a:r>
              <a:rPr lang="hu-HU" b="1" dirty="0" smtClean="0">
                <a:solidFill>
                  <a:srgbClr val="0D4A84"/>
                </a:solidFill>
              </a:rPr>
              <a:t>Thermische Kennzahlen </a:t>
            </a:r>
            <a:endParaRPr lang="en-US" b="1" dirty="0" smtClean="0">
              <a:solidFill>
                <a:srgbClr val="0D4A84"/>
              </a:solidFill>
            </a:endParaRPr>
          </a:p>
          <a:p>
            <a:pPr eaLnBrk="1" hangingPunct="1">
              <a:buFont typeface="Arial" charset="0"/>
              <a:buChar char="•"/>
            </a:pPr>
            <a:r>
              <a:rPr lang="en-US" dirty="0" smtClean="0"/>
              <a:t> R</a:t>
            </a:r>
            <a:r>
              <a:rPr lang="hu-HU" baseline="-25000" dirty="0" smtClean="0"/>
              <a:t>th</a:t>
            </a:r>
            <a:r>
              <a:rPr lang="hu-HU" dirty="0" smtClean="0"/>
              <a:t> Wärmewiederstand</a:t>
            </a:r>
            <a:endParaRPr lang="en-US" baseline="-25000" dirty="0" smtClean="0"/>
          </a:p>
          <a:p>
            <a:pPr eaLnBrk="1" hangingPunct="1">
              <a:buFont typeface="Arial" charset="0"/>
              <a:buChar char="•"/>
            </a:pPr>
            <a:r>
              <a:rPr lang="en-US" dirty="0" smtClean="0"/>
              <a:t> Z</a:t>
            </a:r>
            <a:r>
              <a:rPr lang="hu-HU" baseline="-25000" dirty="0" smtClean="0"/>
              <a:t>th</a:t>
            </a:r>
            <a:r>
              <a:rPr lang="hu-HU" dirty="0" smtClean="0"/>
              <a:t> thermische Impedanz</a:t>
            </a:r>
            <a:endParaRPr lang="en-US" baseline="-25000" dirty="0" smtClean="0"/>
          </a:p>
          <a:p>
            <a:pPr eaLnBrk="1" hangingPunct="1"/>
            <a:endParaRPr lang="en-US" dirty="0" smtClean="0"/>
          </a:p>
          <a:p>
            <a:pPr eaLnBrk="1" hangingPunct="1">
              <a:buFont typeface="Arial" charset="0"/>
              <a:buChar char="•"/>
            </a:pPr>
            <a:endParaRPr lang="en-US" dirty="0" smtClean="0"/>
          </a:p>
        </p:txBody>
      </p:sp>
      <p:sp>
        <p:nvSpPr>
          <p:cNvPr id="7" name="Date Placeholder 6"/>
          <p:cNvSpPr>
            <a:spLocks noGrp="1"/>
          </p:cNvSpPr>
          <p:nvPr>
            <p:ph type="dt" sz="half" idx="12"/>
          </p:nvPr>
        </p:nvSpPr>
        <p:spPr/>
        <p:txBody>
          <a:bodyPr/>
          <a:lstStyle/>
          <a:p>
            <a:pPr>
              <a:defRPr/>
            </a:pPr>
            <a:r>
              <a:rPr lang="en-US" smtClean="0"/>
              <a:t>28 Juni 2012</a:t>
            </a:r>
            <a:endParaRPr lang="en-US"/>
          </a:p>
        </p:txBody>
      </p:sp>
      <p:sp>
        <p:nvSpPr>
          <p:cNvPr id="8" name="Slide Number Placeholder 7"/>
          <p:cNvSpPr>
            <a:spLocks noGrp="1"/>
          </p:cNvSpPr>
          <p:nvPr>
            <p:ph type="sldNum" sz="quarter" idx="10"/>
          </p:nvPr>
        </p:nvSpPr>
        <p:spPr/>
        <p:txBody>
          <a:bodyPr/>
          <a:lstStyle/>
          <a:p>
            <a:pPr>
              <a:defRPr/>
            </a:pPr>
            <a:fld id="{8E5BDA59-5526-47C6-9D99-70FE6D272564}" type="slidenum">
              <a:rPr lang="en-GB" smtClean="0"/>
              <a:pPr>
                <a:defRPr/>
              </a:pPr>
              <a:t>2</a:t>
            </a:fld>
            <a:endParaRPr lang="en-GB"/>
          </a:p>
        </p:txBody>
      </p:sp>
      <p:sp>
        <p:nvSpPr>
          <p:cNvPr id="9" name="Footer Placeholder 8"/>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3508" name="Rectangle 2"/>
          <p:cNvSpPr>
            <a:spLocks noGrp="1" noChangeArrowheads="1"/>
          </p:cNvSpPr>
          <p:nvPr>
            <p:ph type="title"/>
          </p:nvPr>
        </p:nvSpPr>
        <p:spPr/>
        <p:txBody>
          <a:bodyPr/>
          <a:lstStyle/>
          <a:p>
            <a:pPr eaLnBrk="1" hangingPunct="1"/>
            <a:r>
              <a:rPr lang="hu-HU" dirty="0" smtClean="0"/>
              <a:t>Detailen der empfohlene Messumgebung</a:t>
            </a:r>
          </a:p>
        </p:txBody>
      </p:sp>
      <p:graphicFrame>
        <p:nvGraphicFramePr>
          <p:cNvPr id="3093506" name="Object 2"/>
          <p:cNvGraphicFramePr>
            <a:graphicFrameLocks noChangeAspect="1"/>
          </p:cNvGraphicFramePr>
          <p:nvPr/>
        </p:nvGraphicFramePr>
        <p:xfrm>
          <a:off x="376238" y="1060450"/>
          <a:ext cx="4830762" cy="2257425"/>
        </p:xfrm>
        <a:graphic>
          <a:graphicData uri="http://schemas.openxmlformats.org/presentationml/2006/ole">
            <mc:AlternateContent xmlns:mc="http://schemas.openxmlformats.org/markup-compatibility/2006">
              <mc:Choice xmlns:v="urn:schemas-microsoft-com:vml" Requires="v">
                <p:oleObj spid="_x0000_s3476486" r:id="rId4" imgW="5276190" imgH="2495238" progId="">
                  <p:embed/>
                </p:oleObj>
              </mc:Choice>
              <mc:Fallback>
                <p:oleObj r:id="rId4" imgW="5276190" imgH="2495238"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238" y="1060450"/>
                        <a:ext cx="4830762" cy="225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93507" name="Object 3"/>
          <p:cNvGraphicFramePr>
            <a:graphicFrameLocks noChangeAspect="1"/>
          </p:cNvGraphicFramePr>
          <p:nvPr/>
        </p:nvGraphicFramePr>
        <p:xfrm>
          <a:off x="4684713" y="2327275"/>
          <a:ext cx="4316412" cy="3786188"/>
        </p:xfrm>
        <a:graphic>
          <a:graphicData uri="http://schemas.openxmlformats.org/presentationml/2006/ole">
            <mc:AlternateContent xmlns:mc="http://schemas.openxmlformats.org/markup-compatibility/2006">
              <mc:Choice xmlns:v="urn:schemas-microsoft-com:vml" Requires="v">
                <p:oleObj spid="_x0000_s3476487" r:id="rId6" imgW="4638095" imgH="4076190" progId="">
                  <p:embed/>
                </p:oleObj>
              </mc:Choice>
              <mc:Fallback>
                <p:oleObj r:id="rId6" imgW="4638095" imgH="4076190"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4713" y="2327275"/>
                        <a:ext cx="4316412" cy="3786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93509" name="Freeform 8"/>
          <p:cNvSpPr>
            <a:spLocks noChangeAspect="1"/>
          </p:cNvSpPr>
          <p:nvPr/>
        </p:nvSpPr>
        <p:spPr bwMode="auto">
          <a:xfrm>
            <a:off x="1628775" y="2436813"/>
            <a:ext cx="3805238" cy="1828800"/>
          </a:xfrm>
          <a:custGeom>
            <a:avLst/>
            <a:gdLst>
              <a:gd name="T0" fmla="*/ 0 w 2664"/>
              <a:gd name="T1" fmla="*/ 0 h 1280"/>
              <a:gd name="T2" fmla="*/ 624 w 2664"/>
              <a:gd name="T3" fmla="*/ 1024 h 1280"/>
              <a:gd name="T4" fmla="*/ 2664 w 2664"/>
              <a:gd name="T5" fmla="*/ 1280 h 1280"/>
              <a:gd name="T6" fmla="*/ 0 60000 65536"/>
              <a:gd name="T7" fmla="*/ 0 60000 65536"/>
              <a:gd name="T8" fmla="*/ 0 60000 65536"/>
              <a:gd name="T9" fmla="*/ 0 w 2664"/>
              <a:gd name="T10" fmla="*/ 0 h 1280"/>
              <a:gd name="T11" fmla="*/ 2664 w 2664"/>
              <a:gd name="T12" fmla="*/ 1280 h 1280"/>
            </a:gdLst>
            <a:ahLst/>
            <a:cxnLst>
              <a:cxn ang="T6">
                <a:pos x="T0" y="T1"/>
              </a:cxn>
              <a:cxn ang="T7">
                <a:pos x="T2" y="T3"/>
              </a:cxn>
              <a:cxn ang="T8">
                <a:pos x="T4" y="T5"/>
              </a:cxn>
            </a:cxnLst>
            <a:rect l="T9" t="T10" r="T11" b="T12"/>
            <a:pathLst>
              <a:path w="2664" h="1280">
                <a:moveTo>
                  <a:pt x="0" y="0"/>
                </a:moveTo>
                <a:cubicBezTo>
                  <a:pt x="90" y="405"/>
                  <a:pt x="180" y="811"/>
                  <a:pt x="624" y="1024"/>
                </a:cubicBezTo>
                <a:cubicBezTo>
                  <a:pt x="1068" y="1237"/>
                  <a:pt x="1866" y="1258"/>
                  <a:pt x="2664" y="1280"/>
                </a:cubicBezTo>
              </a:path>
            </a:pathLst>
          </a:custGeom>
          <a:noFill/>
          <a:ln w="50800" cap="flat" cmpd="sng">
            <a:solidFill>
              <a:srgbClr val="1950FF"/>
            </a:solidFill>
            <a:prstDash val="solid"/>
            <a:round/>
            <a:headEnd type="stealth" w="med" len="lg"/>
            <a:tailEnd type="stealth" w="med" len="lg"/>
          </a:ln>
        </p:spPr>
        <p:txBody>
          <a:bodyPr>
            <a:spAutoFit/>
          </a:bodyPr>
          <a:lstStyle/>
          <a:p>
            <a:endParaRPr lang="hu-HU"/>
          </a:p>
        </p:txBody>
      </p:sp>
      <p:sp>
        <p:nvSpPr>
          <p:cNvPr id="361483" name="Text Box 11"/>
          <p:cNvSpPr txBox="1">
            <a:spLocks noChangeArrowheads="1"/>
          </p:cNvSpPr>
          <p:nvPr/>
        </p:nvSpPr>
        <p:spPr bwMode="auto">
          <a:xfrm>
            <a:off x="4976037" y="841375"/>
            <a:ext cx="3944421" cy="978729"/>
          </a:xfrm>
          <a:prstGeom prst="rect">
            <a:avLst/>
          </a:prstGeom>
          <a:solidFill>
            <a:srgbClr val="FFFF00"/>
          </a:solidFill>
          <a:ln w="31750" algn="ctr">
            <a:solidFill>
              <a:srgbClr val="FF0000"/>
            </a:solidFill>
            <a:miter lim="800000"/>
            <a:headEnd/>
            <a:tailEnd/>
          </a:ln>
        </p:spPr>
        <p:txBody>
          <a:bodyPr wrap="square">
            <a:spAutoFit/>
          </a:bodyPr>
          <a:lstStyle/>
          <a:p>
            <a:pPr algn="ctr" eaLnBrk="0" hangingPunct="0">
              <a:lnSpc>
                <a:spcPct val="80000"/>
              </a:lnSpc>
              <a:spcBef>
                <a:spcPct val="15000"/>
              </a:spcBef>
            </a:pPr>
            <a:r>
              <a:rPr lang="en-US" sz="1800" b="1" dirty="0">
                <a:solidFill>
                  <a:srgbClr val="EA0000"/>
                </a:solidFill>
              </a:rPr>
              <a:t>CIE TC2-63 </a:t>
            </a:r>
            <a:r>
              <a:rPr lang="hu-HU" sz="1800" b="1" dirty="0" smtClean="0">
                <a:solidFill>
                  <a:srgbClr val="EA0000"/>
                </a:solidFill>
              </a:rPr>
              <a:t>befasst sich mit optischen Messungen von Power-</a:t>
            </a:r>
            <a:r>
              <a:rPr lang="en-US" sz="1800" b="1" dirty="0" smtClean="0">
                <a:solidFill>
                  <a:srgbClr val="EA0000"/>
                </a:solidFill>
              </a:rPr>
              <a:t>LEDs</a:t>
            </a:r>
            <a:r>
              <a:rPr lang="hu-HU" sz="1800" b="1" dirty="0" smtClean="0">
                <a:solidFill>
                  <a:srgbClr val="EA0000"/>
                </a:solidFill>
              </a:rPr>
              <a:t> auch mit einem Rücksicht auf thermischen Eigenschaften</a:t>
            </a:r>
            <a:endParaRPr lang="en-US" sz="1800" b="1" dirty="0">
              <a:solidFill>
                <a:srgbClr val="EA0000"/>
              </a:solidFill>
            </a:endParaRPr>
          </a:p>
        </p:txBody>
      </p:sp>
      <p:sp>
        <p:nvSpPr>
          <p:cNvPr id="3093511" name="Text Box 16"/>
          <p:cNvSpPr txBox="1">
            <a:spLocks noChangeArrowheads="1"/>
          </p:cNvSpPr>
          <p:nvPr/>
        </p:nvSpPr>
        <p:spPr bwMode="auto">
          <a:xfrm>
            <a:off x="725488" y="4619625"/>
            <a:ext cx="3036887" cy="523220"/>
          </a:xfrm>
          <a:prstGeom prst="rect">
            <a:avLst/>
          </a:prstGeom>
          <a:solidFill>
            <a:srgbClr val="FFFF00"/>
          </a:solidFill>
          <a:ln w="38100">
            <a:solidFill>
              <a:srgbClr val="D5262B"/>
            </a:solidFill>
            <a:miter lim="800000"/>
            <a:headEnd/>
            <a:tailEnd/>
          </a:ln>
        </p:spPr>
        <p:txBody>
          <a:bodyPr>
            <a:spAutoFit/>
          </a:bodyPr>
          <a:lstStyle/>
          <a:p>
            <a:pPr algn="ctr" eaLnBrk="0" hangingPunct="0">
              <a:spcBef>
                <a:spcPct val="50000"/>
              </a:spcBef>
            </a:pPr>
            <a:r>
              <a:rPr lang="hu-HU" sz="1400" dirty="0" smtClean="0">
                <a:solidFill>
                  <a:srgbClr val="333333"/>
                </a:solidFill>
              </a:rPr>
              <a:t>Bilder aus dem neu publiziertem JEDEC JESD51-52 Standard</a:t>
            </a:r>
            <a:endParaRPr lang="en-US" sz="1400" dirty="0">
              <a:solidFill>
                <a:srgbClr val="333333"/>
              </a:solidFill>
            </a:endParaRPr>
          </a:p>
        </p:txBody>
      </p:sp>
      <p:sp>
        <p:nvSpPr>
          <p:cNvPr id="11" name="Date Placeholder 10"/>
          <p:cNvSpPr>
            <a:spLocks noGrp="1"/>
          </p:cNvSpPr>
          <p:nvPr>
            <p:ph type="dt" sz="half" idx="12"/>
          </p:nvPr>
        </p:nvSpPr>
        <p:spPr/>
        <p:txBody>
          <a:bodyPr/>
          <a:lstStyle/>
          <a:p>
            <a:pPr>
              <a:defRPr/>
            </a:pPr>
            <a:r>
              <a:rPr lang="en-US" smtClean="0"/>
              <a:t>28 Juni 2012</a:t>
            </a:r>
            <a:endParaRPr lang="en-US"/>
          </a:p>
        </p:txBody>
      </p:sp>
      <p:sp>
        <p:nvSpPr>
          <p:cNvPr id="12" name="Slide Number Placeholder 11"/>
          <p:cNvSpPr>
            <a:spLocks noGrp="1"/>
          </p:cNvSpPr>
          <p:nvPr>
            <p:ph type="sldNum" sz="quarter" idx="10"/>
          </p:nvPr>
        </p:nvSpPr>
        <p:spPr/>
        <p:txBody>
          <a:bodyPr/>
          <a:lstStyle/>
          <a:p>
            <a:pPr>
              <a:defRPr/>
            </a:pPr>
            <a:fld id="{928EC0C5-4C41-4D2A-9A99-311151211C04}" type="slidenum">
              <a:rPr lang="en-GB" smtClean="0"/>
              <a:pPr>
                <a:defRPr/>
              </a:pPr>
              <a:t>20</a:t>
            </a:fld>
            <a:endParaRPr lang="en-GB"/>
          </a:p>
        </p:txBody>
      </p:sp>
      <p:sp>
        <p:nvSpPr>
          <p:cNvPr id="13" name="Footer Placeholder 12"/>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
        <p:nvSpPr>
          <p:cNvPr id="14" name="TextBox 13"/>
          <p:cNvSpPr txBox="1"/>
          <p:nvPr/>
        </p:nvSpPr>
        <p:spPr>
          <a:xfrm>
            <a:off x="6879265" y="6487547"/>
            <a:ext cx="1722475" cy="338554"/>
          </a:xfrm>
          <a:prstGeom prst="rect">
            <a:avLst/>
          </a:prstGeom>
          <a:solidFill>
            <a:srgbClr val="FFFF99"/>
          </a:solidFill>
          <a:ln>
            <a:solidFill>
              <a:schemeClr val="bg1">
                <a:lumMod val="75000"/>
              </a:schemeClr>
            </a:solidFill>
          </a:ln>
        </p:spPr>
        <p:txBody>
          <a:bodyPr wrap="square" rtlCol="0">
            <a:spAutoFit/>
          </a:bodyPr>
          <a:lstStyle/>
          <a:p>
            <a:pPr algn="ctr"/>
            <a:r>
              <a:rPr lang="en-US" sz="1600" b="1" i="1" dirty="0" smtClean="0">
                <a:solidFill>
                  <a:srgbClr val="FF0000"/>
                </a:solidFill>
              </a:rPr>
              <a:t>ENVIRONMENT</a:t>
            </a:r>
            <a:endParaRPr lang="en-US" sz="1600" b="1" i="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1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11" name="Rectangle 2"/>
          <p:cNvSpPr>
            <a:spLocks noGrp="1" noChangeArrowheads="1"/>
          </p:cNvSpPr>
          <p:nvPr>
            <p:ph type="title"/>
          </p:nvPr>
        </p:nvSpPr>
        <p:spPr/>
        <p:txBody>
          <a:bodyPr/>
          <a:lstStyle/>
          <a:p>
            <a:pPr eaLnBrk="1" hangingPunct="1"/>
            <a:r>
              <a:rPr lang="hu-HU" dirty="0" smtClean="0"/>
              <a:t>Messumgebungen: Kühlplatte + Ulbricht-Kugel</a:t>
            </a:r>
          </a:p>
        </p:txBody>
      </p:sp>
      <p:sp>
        <p:nvSpPr>
          <p:cNvPr id="2892812" name="Rectangle 3"/>
          <p:cNvSpPr>
            <a:spLocks noGrp="1" noChangeArrowheads="1"/>
          </p:cNvSpPr>
          <p:nvPr>
            <p:ph type="body" idx="1"/>
          </p:nvPr>
        </p:nvSpPr>
        <p:spPr>
          <a:xfrm>
            <a:off x="493713" y="739775"/>
            <a:ext cx="8442325" cy="5451475"/>
          </a:xfrm>
        </p:spPr>
        <p:txBody>
          <a:bodyPr/>
          <a:lstStyle/>
          <a:p>
            <a:pPr eaLnBrk="1" hangingPunct="1"/>
            <a:r>
              <a:rPr lang="hu-HU" dirty="0" smtClean="0"/>
              <a:t>Bei hocher Dissipation</a:t>
            </a:r>
            <a:r>
              <a:rPr lang="en-US" dirty="0" smtClean="0"/>
              <a:t> </a:t>
            </a:r>
            <a:r>
              <a:rPr lang="hu-HU" dirty="0" smtClean="0"/>
              <a:t>sind flüssigkeitgekühlte Kühlplatten empfohlen:</a:t>
            </a:r>
            <a:endParaRPr lang="en-US" sz="2400" dirty="0" smtClean="0"/>
          </a:p>
        </p:txBody>
      </p:sp>
      <p:graphicFrame>
        <p:nvGraphicFramePr>
          <p:cNvPr id="2892804" name="Object 4"/>
          <p:cNvGraphicFramePr>
            <a:graphicFrameLocks noChangeAspect="1"/>
          </p:cNvGraphicFramePr>
          <p:nvPr/>
        </p:nvGraphicFramePr>
        <p:xfrm>
          <a:off x="3600450" y="1277938"/>
          <a:ext cx="2238375" cy="2035175"/>
        </p:xfrm>
        <a:graphic>
          <a:graphicData uri="http://schemas.openxmlformats.org/presentationml/2006/ole">
            <mc:AlternateContent xmlns:mc="http://schemas.openxmlformats.org/markup-compatibility/2006">
              <mc:Choice xmlns:v="urn:schemas-microsoft-com:vml" Requires="v">
                <p:oleObj spid="_x0000_s3477510" name="Photo Editor Photo" r:id="rId4" imgW="5238095" imgH="4761905" progId="">
                  <p:embed/>
                </p:oleObj>
              </mc:Choice>
              <mc:Fallback>
                <p:oleObj name="Photo Editor Photo" r:id="rId4" imgW="5238095" imgH="4761905"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50" y="1277938"/>
                        <a:ext cx="2238375" cy="2035175"/>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5"/>
          <p:cNvGrpSpPr>
            <a:grpSpLocks/>
          </p:cNvGrpSpPr>
          <p:nvPr/>
        </p:nvGrpSpPr>
        <p:grpSpPr bwMode="auto">
          <a:xfrm>
            <a:off x="493713" y="3336925"/>
            <a:ext cx="8442325" cy="2995613"/>
            <a:chOff x="351" y="2102"/>
            <a:chExt cx="5318" cy="1887"/>
          </a:xfrm>
        </p:grpSpPr>
        <p:sp>
          <p:nvSpPr>
            <p:cNvPr id="2892814" name="Rectangle 6"/>
            <p:cNvSpPr>
              <a:spLocks noChangeArrowheads="1"/>
            </p:cNvSpPr>
            <p:nvPr/>
          </p:nvSpPr>
          <p:spPr bwMode="auto">
            <a:xfrm>
              <a:off x="351" y="2102"/>
              <a:ext cx="5318" cy="716"/>
            </a:xfrm>
            <a:prstGeom prst="rect">
              <a:avLst/>
            </a:prstGeom>
            <a:noFill/>
            <a:ln w="9525">
              <a:noFill/>
              <a:miter lim="800000"/>
              <a:headEnd/>
              <a:tailEnd/>
            </a:ln>
          </p:spPr>
          <p:txBody>
            <a:bodyPr/>
            <a:lstStyle/>
            <a:p>
              <a:pPr marL="342900" indent="-342900">
                <a:spcBef>
                  <a:spcPct val="20000"/>
                </a:spcBef>
                <a:buClr>
                  <a:srgbClr val="910026"/>
                </a:buClr>
                <a:buFont typeface="Arial" charset="0"/>
                <a:buChar char="►"/>
              </a:pPr>
              <a:r>
                <a:rPr lang="hu-HU" dirty="0" smtClean="0">
                  <a:solidFill>
                    <a:schemeClr val="tx1"/>
                  </a:solidFill>
                </a:rPr>
                <a:t>Befestigigun auf der Kühlplatte haltet d</a:t>
              </a:r>
              <a:r>
                <a:rPr lang="en-US" dirty="0" smtClean="0">
                  <a:solidFill>
                    <a:schemeClr val="tx1"/>
                  </a:solidFill>
                </a:rPr>
                <a:t>as</a:t>
              </a:r>
              <a:r>
                <a:rPr lang="hu-HU" dirty="0" smtClean="0">
                  <a:solidFill>
                    <a:schemeClr val="tx1"/>
                  </a:solidFill>
                </a:rPr>
                <a:t> LED-Muster und passt zu de</a:t>
              </a:r>
              <a:r>
                <a:rPr lang="en-US" dirty="0" smtClean="0">
                  <a:solidFill>
                    <a:schemeClr val="tx1"/>
                  </a:solidFill>
                </a:rPr>
                <a:t>r</a:t>
              </a:r>
              <a:r>
                <a:rPr lang="hu-HU" dirty="0" smtClean="0">
                  <a:solidFill>
                    <a:schemeClr val="tx1"/>
                  </a:solidFill>
                </a:rPr>
                <a:t> Ulbricht-Kugel</a:t>
              </a:r>
              <a:endParaRPr lang="en-US" dirty="0">
                <a:solidFill>
                  <a:schemeClr val="tx1"/>
                </a:solidFill>
              </a:endParaRPr>
            </a:p>
          </p:txBody>
        </p:sp>
        <p:graphicFrame>
          <p:nvGraphicFramePr>
            <p:cNvPr id="2892807" name="Object 7"/>
            <p:cNvGraphicFramePr>
              <a:graphicFrameLocks noChangeAspect="1"/>
            </p:cNvGraphicFramePr>
            <p:nvPr/>
          </p:nvGraphicFramePr>
          <p:xfrm>
            <a:off x="3933" y="2563"/>
            <a:ext cx="1185" cy="1426"/>
          </p:xfrm>
          <a:graphic>
            <a:graphicData uri="http://schemas.openxmlformats.org/presentationml/2006/ole">
              <mc:AlternateContent xmlns:mc="http://schemas.openxmlformats.org/markup-compatibility/2006">
                <mc:Choice xmlns:v="urn:schemas-microsoft-com:vml" Requires="v">
                  <p:oleObj spid="_x0000_s3477511" name="Photo Editor Photo" r:id="rId6" imgW="3561905" imgH="4285714" progId="">
                    <p:embed/>
                  </p:oleObj>
                </mc:Choice>
                <mc:Fallback>
                  <p:oleObj name="Photo Editor Photo" r:id="rId6" imgW="3561905" imgH="4285714"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3" y="2563"/>
                          <a:ext cx="1185" cy="1426"/>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892815" name="Picture 8"/>
            <p:cNvPicPr>
              <a:picLocks noChangeAspect="1" noChangeArrowheads="1"/>
            </p:cNvPicPr>
            <p:nvPr/>
          </p:nvPicPr>
          <p:blipFill>
            <a:blip r:embed="rId8" cstate="print"/>
            <a:srcRect/>
            <a:stretch>
              <a:fillRect/>
            </a:stretch>
          </p:blipFill>
          <p:spPr bwMode="auto">
            <a:xfrm>
              <a:off x="1440" y="2859"/>
              <a:ext cx="1332" cy="1062"/>
            </a:xfrm>
            <a:prstGeom prst="rect">
              <a:avLst/>
            </a:prstGeom>
            <a:noFill/>
            <a:ln w="9525">
              <a:solidFill>
                <a:srgbClr val="C0C0C0"/>
              </a:solidFill>
              <a:miter lim="800000"/>
              <a:headEnd/>
              <a:tailEnd/>
            </a:ln>
          </p:spPr>
        </p:pic>
      </p:grpSp>
      <p:sp>
        <p:nvSpPr>
          <p:cNvPr id="12" name="Date Placeholder 11"/>
          <p:cNvSpPr>
            <a:spLocks noGrp="1"/>
          </p:cNvSpPr>
          <p:nvPr>
            <p:ph type="dt" sz="half" idx="12"/>
          </p:nvPr>
        </p:nvSpPr>
        <p:spPr/>
        <p:txBody>
          <a:bodyPr/>
          <a:lstStyle/>
          <a:p>
            <a:pPr>
              <a:defRPr/>
            </a:pPr>
            <a:r>
              <a:rPr lang="en-US" smtClean="0"/>
              <a:t>28 Juni 2012</a:t>
            </a:r>
            <a:endParaRPr lang="en-US"/>
          </a:p>
        </p:txBody>
      </p:sp>
      <p:sp>
        <p:nvSpPr>
          <p:cNvPr id="13" name="Slide Number Placeholder 12"/>
          <p:cNvSpPr>
            <a:spLocks noGrp="1"/>
          </p:cNvSpPr>
          <p:nvPr>
            <p:ph type="sldNum" sz="quarter" idx="10"/>
          </p:nvPr>
        </p:nvSpPr>
        <p:spPr/>
        <p:txBody>
          <a:bodyPr/>
          <a:lstStyle/>
          <a:p>
            <a:pPr>
              <a:defRPr/>
            </a:pPr>
            <a:fld id="{CA06DD79-025C-4555-A46D-61353DBEF34E}" type="slidenum">
              <a:rPr lang="en-GB" smtClean="0"/>
              <a:pPr>
                <a:defRPr/>
              </a:pPr>
              <a:t>21</a:t>
            </a:fld>
            <a:endParaRPr lang="en-GB"/>
          </a:p>
        </p:txBody>
      </p:sp>
      <p:sp>
        <p:nvSpPr>
          <p:cNvPr id="14" name="Footer Placeholder 13"/>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
        <p:nvSpPr>
          <p:cNvPr id="15" name="TextBox 14"/>
          <p:cNvSpPr txBox="1"/>
          <p:nvPr/>
        </p:nvSpPr>
        <p:spPr>
          <a:xfrm>
            <a:off x="6879265" y="6487547"/>
            <a:ext cx="1722475" cy="338554"/>
          </a:xfrm>
          <a:prstGeom prst="rect">
            <a:avLst/>
          </a:prstGeom>
          <a:solidFill>
            <a:srgbClr val="FFFF99"/>
          </a:solidFill>
          <a:ln>
            <a:solidFill>
              <a:schemeClr val="bg1">
                <a:lumMod val="75000"/>
              </a:schemeClr>
            </a:solidFill>
          </a:ln>
        </p:spPr>
        <p:txBody>
          <a:bodyPr wrap="square" rtlCol="0">
            <a:spAutoFit/>
          </a:bodyPr>
          <a:lstStyle/>
          <a:p>
            <a:pPr algn="ctr"/>
            <a:r>
              <a:rPr lang="en-US" sz="1600" b="1" i="1" dirty="0" smtClean="0">
                <a:solidFill>
                  <a:srgbClr val="FF0000"/>
                </a:solidFill>
              </a:rPr>
              <a:t>ENVIRONMENT</a:t>
            </a:r>
            <a:endParaRPr lang="en-US" sz="1600" b="1" i="1" dirty="0">
              <a:solidFill>
                <a:srgbClr val="FF0000"/>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9333" name="Title 1"/>
          <p:cNvSpPr>
            <a:spLocks noGrp="1"/>
          </p:cNvSpPr>
          <p:nvPr>
            <p:ph type="title"/>
          </p:nvPr>
        </p:nvSpPr>
        <p:spPr/>
        <p:txBody>
          <a:bodyPr/>
          <a:lstStyle/>
          <a:p>
            <a:pPr eaLnBrk="1" hangingPunct="1"/>
            <a:r>
              <a:rPr lang="en-US" smtClean="0"/>
              <a:t>Abmessungen </a:t>
            </a:r>
            <a:r>
              <a:rPr lang="hu-HU" dirty="0" smtClean="0"/>
              <a:t>de</a:t>
            </a:r>
            <a:r>
              <a:rPr lang="en-US" dirty="0" smtClean="0"/>
              <a:t>r</a:t>
            </a:r>
            <a:r>
              <a:rPr lang="hu-HU" dirty="0" smtClean="0"/>
              <a:t> Ulbricht-Kugel</a:t>
            </a:r>
            <a:endParaRPr lang="en-US" dirty="0" smtClean="0"/>
          </a:p>
        </p:txBody>
      </p:sp>
      <p:sp>
        <p:nvSpPr>
          <p:cNvPr id="3299334" name="Content Placeholder 2"/>
          <p:cNvSpPr>
            <a:spLocks noGrp="1"/>
          </p:cNvSpPr>
          <p:nvPr>
            <p:ph idx="1"/>
          </p:nvPr>
        </p:nvSpPr>
        <p:spPr>
          <a:xfrm>
            <a:off x="498475" y="744538"/>
            <a:ext cx="8656638" cy="1817687"/>
          </a:xfrm>
        </p:spPr>
        <p:txBody>
          <a:bodyPr/>
          <a:lstStyle/>
          <a:p>
            <a:pPr eaLnBrk="1" hangingPunct="1">
              <a:spcBef>
                <a:spcPts val="200"/>
              </a:spcBef>
            </a:pPr>
            <a:r>
              <a:rPr lang="hu-HU" b="1" dirty="0" smtClean="0">
                <a:solidFill>
                  <a:srgbClr val="910026"/>
                </a:solidFill>
              </a:rPr>
              <a:t>Ulbricht-Kugel</a:t>
            </a:r>
            <a:r>
              <a:rPr lang="en-US" b="1" dirty="0" smtClean="0">
                <a:solidFill>
                  <a:srgbClr val="910026"/>
                </a:solidFill>
              </a:rPr>
              <a:t>: </a:t>
            </a:r>
            <a:r>
              <a:rPr lang="hu-HU" b="1" dirty="0" smtClean="0"/>
              <a:t>meist benutztes Mittel um d</a:t>
            </a:r>
            <a:r>
              <a:rPr lang="en-US" b="1" dirty="0" smtClean="0"/>
              <a:t>en</a:t>
            </a:r>
            <a:r>
              <a:rPr lang="hu-HU" b="1" dirty="0" smtClean="0"/>
              <a:t> Gesammtfluss einer Lichtquelle zu messen (integrating sphere)</a:t>
            </a:r>
            <a:endParaRPr lang="en-US" dirty="0" smtClean="0"/>
          </a:p>
          <a:p>
            <a:pPr lvl="1" eaLnBrk="1" hangingPunct="1">
              <a:spcBef>
                <a:spcPts val="200"/>
              </a:spcBef>
            </a:pPr>
            <a:r>
              <a:rPr lang="hu-HU" dirty="0" smtClean="0">
                <a:solidFill>
                  <a:srgbClr val="FF0000"/>
                </a:solidFill>
              </a:rPr>
              <a:t>Die Größe de</a:t>
            </a:r>
            <a:r>
              <a:rPr lang="en-US" dirty="0" smtClean="0">
                <a:solidFill>
                  <a:srgbClr val="FF0000"/>
                </a:solidFill>
              </a:rPr>
              <a:t>r</a:t>
            </a:r>
            <a:r>
              <a:rPr lang="hu-HU" dirty="0" smtClean="0">
                <a:solidFill>
                  <a:srgbClr val="FF0000"/>
                </a:solidFill>
              </a:rPr>
              <a:t> Kugel muss zu der thermische</a:t>
            </a:r>
            <a:r>
              <a:rPr lang="en-US" dirty="0" smtClean="0">
                <a:solidFill>
                  <a:srgbClr val="FF0000"/>
                </a:solidFill>
              </a:rPr>
              <a:t>n</a:t>
            </a:r>
            <a:r>
              <a:rPr lang="hu-HU" dirty="0" smtClean="0">
                <a:solidFill>
                  <a:srgbClr val="FF0000"/>
                </a:solidFill>
              </a:rPr>
              <a:t> Leistung des LEDs angepasst werden</a:t>
            </a:r>
            <a:endParaRPr lang="en-US" dirty="0" smtClean="0">
              <a:solidFill>
                <a:srgbClr val="FF0000"/>
              </a:solidFill>
            </a:endParaRPr>
          </a:p>
          <a:p>
            <a:pPr lvl="2" eaLnBrk="1" hangingPunct="1">
              <a:spcBef>
                <a:spcPts val="200"/>
              </a:spcBef>
            </a:pPr>
            <a:r>
              <a:rPr lang="hu-HU" sz="1500" dirty="0" smtClean="0"/>
              <a:t>Um die thermische Kupplung zwischen den gemessenen LED und Detektor zu vermeiden</a:t>
            </a:r>
            <a:endParaRPr lang="en-US" sz="1500" dirty="0" smtClean="0"/>
          </a:p>
          <a:p>
            <a:pPr lvl="2" eaLnBrk="1" hangingPunct="1">
              <a:spcBef>
                <a:spcPts val="200"/>
              </a:spcBef>
            </a:pPr>
            <a:r>
              <a:rPr lang="en-US" sz="1500" dirty="0" smtClean="0"/>
              <a:t>Um die </a:t>
            </a:r>
            <a:r>
              <a:rPr lang="en-US" sz="1500" dirty="0" err="1" smtClean="0"/>
              <a:t>Leuchtdichte</a:t>
            </a:r>
            <a:r>
              <a:rPr lang="en-US" sz="1500" dirty="0" smtClean="0"/>
              <a:t> auf </a:t>
            </a:r>
            <a:r>
              <a:rPr lang="en-US" sz="1500" dirty="0" err="1" smtClean="0"/>
              <a:t>der</a:t>
            </a:r>
            <a:r>
              <a:rPr lang="en-US" sz="1500" dirty="0" smtClean="0"/>
              <a:t> </a:t>
            </a:r>
            <a:r>
              <a:rPr lang="en-US" sz="1500" dirty="0" err="1" smtClean="0"/>
              <a:t>Detektorapertur</a:t>
            </a:r>
            <a:r>
              <a:rPr lang="en-US" sz="1500" dirty="0" smtClean="0"/>
              <a:t> in </a:t>
            </a:r>
            <a:r>
              <a:rPr lang="en-US" sz="1500" dirty="0" err="1" smtClean="0"/>
              <a:t>einem</a:t>
            </a:r>
            <a:r>
              <a:rPr lang="en-US" sz="1500" dirty="0" smtClean="0"/>
              <a:t> </a:t>
            </a:r>
            <a:r>
              <a:rPr lang="en-US" sz="1500" dirty="0" err="1" smtClean="0"/>
              <a:t>gewissenem</a:t>
            </a:r>
            <a:r>
              <a:rPr lang="en-US" sz="1500" dirty="0" smtClean="0"/>
              <a:t> </a:t>
            </a:r>
            <a:r>
              <a:rPr lang="en-US" sz="1500" dirty="0" err="1" smtClean="0"/>
              <a:t>Bereich</a:t>
            </a:r>
            <a:r>
              <a:rPr lang="en-US" sz="1500" dirty="0" smtClean="0"/>
              <a:t> </a:t>
            </a:r>
            <a:r>
              <a:rPr lang="en-US" sz="1500" dirty="0" err="1" smtClean="0"/>
              <a:t>zu</a:t>
            </a:r>
            <a:r>
              <a:rPr lang="en-US" sz="1500" dirty="0" smtClean="0"/>
              <a:t> </a:t>
            </a:r>
            <a:r>
              <a:rPr lang="en-US" sz="1500" dirty="0" err="1" smtClean="0"/>
              <a:t>halten</a:t>
            </a:r>
            <a:endParaRPr lang="en-US" sz="1500" dirty="0" smtClean="0"/>
          </a:p>
          <a:p>
            <a:pPr lvl="2" eaLnBrk="1" hangingPunct="1">
              <a:spcBef>
                <a:spcPts val="200"/>
              </a:spcBef>
            </a:pPr>
            <a:r>
              <a:rPr lang="en-US" sz="1500" dirty="0" smtClean="0"/>
              <a:t>LED-</a:t>
            </a:r>
            <a:r>
              <a:rPr lang="en-US" sz="1500" dirty="0" err="1" smtClean="0"/>
              <a:t>Modulen</a:t>
            </a:r>
            <a:r>
              <a:rPr lang="en-US" sz="1500" dirty="0" smtClean="0"/>
              <a:t> </a:t>
            </a:r>
            <a:r>
              <a:rPr lang="en-US" sz="1500" dirty="0" err="1" smtClean="0"/>
              <a:t>mit</a:t>
            </a:r>
            <a:r>
              <a:rPr lang="en-US" sz="1500" dirty="0" smtClean="0"/>
              <a:t> h</a:t>
            </a:r>
            <a:r>
              <a:rPr lang="hu-HU" sz="1500" dirty="0" smtClean="0"/>
              <a:t>öherer Leistung sind größer</a:t>
            </a:r>
            <a:r>
              <a:rPr lang="en-US" sz="1500" dirty="0" smtClean="0"/>
              <a:t>,</a:t>
            </a:r>
            <a:r>
              <a:rPr lang="hu-HU" sz="1500" dirty="0" smtClean="0"/>
              <a:t> deswegen verlangen sie eine größere  Kühlplatte (größere Durchmesser)  aber das Verhältnis zwischen der Oberfläche der Öffnungen und der Gesammtoberfläche de</a:t>
            </a:r>
            <a:r>
              <a:rPr lang="en-US" sz="1500" dirty="0" smtClean="0"/>
              <a:t>r</a:t>
            </a:r>
            <a:r>
              <a:rPr lang="hu-HU" sz="1500" dirty="0" smtClean="0"/>
              <a:t> Kugel soll klein gehalten werden.  </a:t>
            </a:r>
            <a:endParaRPr lang="en-US" sz="1500" dirty="0" smtClean="0"/>
          </a:p>
        </p:txBody>
      </p:sp>
      <p:sp>
        <p:nvSpPr>
          <p:cNvPr id="3299338"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eaLnBrk="0" hangingPunct="0">
              <a:spcBef>
                <a:spcPct val="50000"/>
              </a:spcBef>
            </a:pPr>
            <a:endParaRPr lang="en-US"/>
          </a:p>
        </p:txBody>
      </p:sp>
      <p:grpSp>
        <p:nvGrpSpPr>
          <p:cNvPr id="2" name="Group 29"/>
          <p:cNvGrpSpPr>
            <a:grpSpLocks/>
          </p:cNvGrpSpPr>
          <p:nvPr/>
        </p:nvGrpSpPr>
        <p:grpSpPr bwMode="auto">
          <a:xfrm>
            <a:off x="4550734" y="3630715"/>
            <a:ext cx="4263655" cy="2839271"/>
            <a:chOff x="5539819" y="3661874"/>
            <a:chExt cx="4264246" cy="2839860"/>
          </a:xfrm>
        </p:grpSpPr>
        <p:pic>
          <p:nvPicPr>
            <p:cNvPr id="3299341" name="Picture 4"/>
            <p:cNvPicPr>
              <a:picLocks noChangeAspect="1" noChangeArrowheads="1"/>
            </p:cNvPicPr>
            <p:nvPr/>
          </p:nvPicPr>
          <p:blipFill>
            <a:blip r:embed="rId3" cstate="print"/>
            <a:srcRect/>
            <a:stretch>
              <a:fillRect/>
            </a:stretch>
          </p:blipFill>
          <p:spPr bwMode="auto">
            <a:xfrm>
              <a:off x="6150606" y="3661874"/>
              <a:ext cx="2972179" cy="2236997"/>
            </a:xfrm>
            <a:prstGeom prst="rect">
              <a:avLst/>
            </a:prstGeom>
            <a:noFill/>
            <a:ln w="3175">
              <a:solidFill>
                <a:srgbClr val="C0C0C0"/>
              </a:solidFill>
              <a:miter lim="800000"/>
              <a:headEnd/>
              <a:tailEnd/>
            </a:ln>
          </p:spPr>
        </p:pic>
        <p:sp>
          <p:nvSpPr>
            <p:cNvPr id="26" name="TextBox 25"/>
            <p:cNvSpPr txBox="1"/>
            <p:nvPr/>
          </p:nvSpPr>
          <p:spPr>
            <a:xfrm>
              <a:off x="5539819" y="5924533"/>
              <a:ext cx="4264246" cy="577201"/>
            </a:xfrm>
            <a:prstGeom prst="rect">
              <a:avLst/>
            </a:prstGeom>
            <a:noFill/>
          </p:spPr>
          <p:txBody>
            <a:bodyPr wrap="square">
              <a:spAutoFit/>
            </a:bodyPr>
            <a:lstStyle/>
            <a:p>
              <a:pPr algn="ctr" eaLnBrk="0" hangingPunct="0">
                <a:spcBef>
                  <a:spcPct val="50000"/>
                </a:spcBef>
                <a:defRPr/>
              </a:pPr>
              <a:r>
                <a:rPr lang="hu-HU" sz="1050" dirty="0" smtClean="0">
                  <a:solidFill>
                    <a:schemeClr val="tx1"/>
                  </a:solidFill>
                  <a:latin typeface="Arial" pitchFamily="34" charset="0"/>
                  <a:sym typeface="Symbol"/>
                </a:rPr>
                <a:t>Ein</a:t>
              </a:r>
              <a:r>
                <a:rPr lang="en-US" sz="1050" dirty="0" smtClean="0">
                  <a:solidFill>
                    <a:schemeClr val="tx1"/>
                  </a:solidFill>
                  <a:latin typeface="Arial" pitchFamily="34" charset="0"/>
                  <a:sym typeface="Symbol"/>
                </a:rPr>
                <a:t>e</a:t>
              </a:r>
              <a:r>
                <a:rPr lang="hu-HU" sz="1050" dirty="0" smtClean="0">
                  <a:solidFill>
                    <a:schemeClr val="tx1"/>
                  </a:solidFill>
                  <a:latin typeface="Arial" pitchFamily="34" charset="0"/>
                  <a:sym typeface="Symbol"/>
                </a:rPr>
                <a:t> </a:t>
              </a:r>
              <a:r>
                <a:rPr lang="en-US" sz="1050" dirty="0" smtClean="0">
                  <a:solidFill>
                    <a:schemeClr val="tx1"/>
                  </a:solidFill>
                  <a:latin typeface="Arial" pitchFamily="34" charset="0"/>
                  <a:sym typeface="Symbol"/>
                </a:rPr>
                <a:t></a:t>
              </a:r>
              <a:r>
                <a:rPr lang="hu-HU" sz="1050" dirty="0" smtClean="0">
                  <a:solidFill>
                    <a:schemeClr val="tx1"/>
                  </a:solidFill>
                  <a:latin typeface="Arial" pitchFamily="34" charset="0"/>
                  <a:sym typeface="Symbol"/>
                </a:rPr>
                <a:t>5</a:t>
              </a:r>
              <a:r>
                <a:rPr lang="en-US" sz="1050" dirty="0" smtClean="0">
                  <a:solidFill>
                    <a:schemeClr val="tx1"/>
                  </a:solidFill>
                  <a:latin typeface="Arial" pitchFamily="34" charset="0"/>
                  <a:sym typeface="Symbol"/>
                </a:rPr>
                <a:t>0</a:t>
              </a:r>
              <a:r>
                <a:rPr lang="hu-HU" sz="1050" dirty="0" smtClean="0">
                  <a:solidFill>
                    <a:schemeClr val="tx1"/>
                  </a:solidFill>
                  <a:latin typeface="Arial" pitchFamily="34" charset="0"/>
                  <a:sym typeface="Symbol"/>
                </a:rPr>
                <a:t> </a:t>
              </a:r>
              <a:r>
                <a:rPr lang="en-US" sz="1050" dirty="0" smtClean="0">
                  <a:solidFill>
                    <a:schemeClr val="tx1"/>
                  </a:solidFill>
                  <a:latin typeface="Arial" pitchFamily="34" charset="0"/>
                  <a:sym typeface="Symbol"/>
                </a:rPr>
                <a:t>cm </a:t>
              </a:r>
              <a:r>
                <a:rPr lang="hu-HU" sz="1050" dirty="0" smtClean="0">
                  <a:solidFill>
                    <a:schemeClr val="tx1"/>
                  </a:solidFill>
                  <a:latin typeface="Arial" pitchFamily="34" charset="0"/>
                  <a:sym typeface="Symbol"/>
                </a:rPr>
                <a:t>Kugel</a:t>
              </a:r>
              <a:r>
                <a:rPr lang="en-US" sz="1050" dirty="0" smtClean="0">
                  <a:solidFill>
                    <a:schemeClr val="tx1"/>
                  </a:solidFill>
                  <a:latin typeface="Arial" pitchFamily="34" charset="0"/>
                  <a:sym typeface="Symbol"/>
                </a:rPr>
                <a:t> </a:t>
              </a:r>
              <a:r>
                <a:rPr lang="hu-HU" sz="1050" dirty="0" smtClean="0">
                  <a:solidFill>
                    <a:schemeClr val="tx1"/>
                  </a:solidFill>
                  <a:latin typeface="Arial" pitchFamily="34" charset="0"/>
                  <a:sym typeface="Symbol"/>
                </a:rPr>
                <a:t>mit</a:t>
              </a:r>
              <a:r>
                <a:rPr lang="en-US" sz="1050" dirty="0" smtClean="0">
                  <a:solidFill>
                    <a:schemeClr val="tx1"/>
                  </a:solidFill>
                  <a:latin typeface="Arial" pitchFamily="34" charset="0"/>
                  <a:sym typeface="Symbol"/>
                </a:rPr>
                <a:t> </a:t>
              </a:r>
              <a:r>
                <a:rPr lang="hu-HU" sz="1050" dirty="0" smtClean="0">
                  <a:solidFill>
                    <a:schemeClr val="tx1"/>
                  </a:solidFill>
                  <a:latin typeface="Arial" pitchFamily="34" charset="0"/>
                  <a:sym typeface="Symbol"/>
                </a:rPr>
                <a:t>eine</a:t>
              </a:r>
              <a:r>
                <a:rPr lang="en-US" sz="1050" dirty="0" smtClean="0">
                  <a:solidFill>
                    <a:schemeClr val="tx1"/>
                  </a:solidFill>
                  <a:latin typeface="Arial" pitchFamily="34" charset="0"/>
                  <a:sym typeface="Symbol"/>
                </a:rPr>
                <a:t>r</a:t>
              </a:r>
              <a:r>
                <a:rPr lang="hu-HU" sz="1050" dirty="0" smtClean="0">
                  <a:solidFill>
                    <a:schemeClr val="tx1"/>
                  </a:solidFill>
                  <a:latin typeface="Arial" pitchFamily="34" charset="0"/>
                  <a:sym typeface="Symbol"/>
                </a:rPr>
                <a:t> </a:t>
              </a:r>
              <a:r>
                <a:rPr lang="en-US" sz="1050" dirty="0" smtClean="0">
                  <a:solidFill>
                    <a:schemeClr val="tx1"/>
                  </a:solidFill>
                  <a:latin typeface="Arial" pitchFamily="34" charset="0"/>
                  <a:sym typeface="Symbol"/>
                </a:rPr>
                <a:t></a:t>
              </a:r>
              <a:r>
                <a:rPr lang="hu-HU" sz="1050" dirty="0" smtClean="0">
                  <a:solidFill>
                    <a:schemeClr val="tx1"/>
                  </a:solidFill>
                  <a:latin typeface="Arial" pitchFamily="34" charset="0"/>
                  <a:sym typeface="Symbol"/>
                </a:rPr>
                <a:t>120 </a:t>
              </a:r>
              <a:r>
                <a:rPr lang="en-US" sz="1050" dirty="0" smtClean="0">
                  <a:solidFill>
                    <a:schemeClr val="tx1"/>
                  </a:solidFill>
                  <a:latin typeface="Arial" pitchFamily="34" charset="0"/>
                  <a:sym typeface="Symbol"/>
                </a:rPr>
                <a:t>mm DUT LED </a:t>
              </a:r>
              <a:r>
                <a:rPr lang="hu-HU" sz="1050" dirty="0" smtClean="0">
                  <a:solidFill>
                    <a:schemeClr val="tx1"/>
                  </a:solidFill>
                  <a:latin typeface="Arial" pitchFamily="34" charset="0"/>
                  <a:sym typeface="Symbol"/>
                </a:rPr>
                <a:t>Öffnung für</a:t>
              </a:r>
              <a:r>
                <a:rPr lang="en-US" sz="1050" dirty="0" smtClean="0">
                  <a:solidFill>
                    <a:schemeClr val="tx1"/>
                  </a:solidFill>
                  <a:latin typeface="Arial" pitchFamily="34" charset="0"/>
                  <a:sym typeface="Symbol"/>
                </a:rPr>
                <a:t> LEDs </a:t>
              </a:r>
              <a:r>
                <a:rPr lang="hu-HU" sz="1050" dirty="0" smtClean="0">
                  <a:solidFill>
                    <a:schemeClr val="tx1"/>
                  </a:solidFill>
                  <a:latin typeface="Arial" pitchFamily="34" charset="0"/>
                  <a:sym typeface="Symbol"/>
                </a:rPr>
                <a:t>mit einer thermische Leistung bis zu 50 W (</a:t>
              </a:r>
              <a:r>
                <a:rPr lang="en-US" sz="1050" dirty="0" smtClean="0">
                  <a:solidFill>
                    <a:schemeClr val="tx1"/>
                  </a:solidFill>
                  <a:latin typeface="Arial" pitchFamily="34" charset="0"/>
                  <a:sym typeface="Symbol"/>
                </a:rPr>
                <a:t>e</a:t>
              </a:r>
              <a:r>
                <a:rPr lang="hu-HU" sz="1050" dirty="0" smtClean="0">
                  <a:solidFill>
                    <a:schemeClr val="tx1"/>
                  </a:solidFill>
                  <a:latin typeface="Arial" pitchFamily="34" charset="0"/>
                  <a:sym typeface="Symbol"/>
                </a:rPr>
                <a:t>inzige Detektor mit Filter und ein billiges Array-Spektrometer)</a:t>
              </a:r>
              <a:endParaRPr lang="en-US" sz="1050" dirty="0">
                <a:solidFill>
                  <a:schemeClr val="tx1"/>
                </a:solidFill>
                <a:latin typeface="Arial" pitchFamily="34" charset="0"/>
                <a:cs typeface="+mn-cs"/>
              </a:endParaRPr>
            </a:p>
          </p:txBody>
        </p:sp>
      </p:grpSp>
      <p:graphicFrame>
        <p:nvGraphicFramePr>
          <p:cNvPr id="3299332" name="Object 4"/>
          <p:cNvGraphicFramePr>
            <a:graphicFrameLocks noChangeAspect="1"/>
          </p:cNvGraphicFramePr>
          <p:nvPr/>
        </p:nvGraphicFramePr>
        <p:xfrm>
          <a:off x="1892994" y="3859944"/>
          <a:ext cx="1466850" cy="1733550"/>
        </p:xfrm>
        <a:graphic>
          <a:graphicData uri="http://schemas.openxmlformats.org/presentationml/2006/ole">
            <mc:AlternateContent xmlns:mc="http://schemas.openxmlformats.org/markup-compatibility/2006">
              <mc:Choice xmlns:v="urn:schemas-microsoft-com:vml" Requires="v">
                <p:oleObj spid="_x0000_s3478532" name="Photo Editor Photo" r:id="rId4" imgW="8580952" imgH="10104762" progId="">
                  <p:embed/>
                </p:oleObj>
              </mc:Choice>
              <mc:Fallback>
                <p:oleObj name="Photo Editor Photo" r:id="rId4" imgW="8580952" imgH="10104762"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2994" y="3859944"/>
                        <a:ext cx="1466850" cy="1733550"/>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 name="TextBox 44"/>
          <p:cNvSpPr txBox="1"/>
          <p:nvPr/>
        </p:nvSpPr>
        <p:spPr>
          <a:xfrm>
            <a:off x="1052623" y="5889728"/>
            <a:ext cx="3264196" cy="577081"/>
          </a:xfrm>
          <a:prstGeom prst="rect">
            <a:avLst/>
          </a:prstGeom>
          <a:noFill/>
        </p:spPr>
        <p:txBody>
          <a:bodyPr wrap="square">
            <a:spAutoFit/>
          </a:bodyPr>
          <a:lstStyle/>
          <a:p>
            <a:pPr algn="ctr" eaLnBrk="0" hangingPunct="0">
              <a:spcBef>
                <a:spcPct val="50000"/>
              </a:spcBef>
              <a:defRPr/>
            </a:pPr>
            <a:r>
              <a:rPr lang="hu-HU" sz="1050" dirty="0" smtClean="0">
                <a:solidFill>
                  <a:schemeClr val="tx1"/>
                </a:solidFill>
                <a:latin typeface="Arial" pitchFamily="34" charset="0"/>
                <a:cs typeface="+mn-cs"/>
                <a:sym typeface="Symbol"/>
              </a:rPr>
              <a:t>Ein</a:t>
            </a:r>
            <a:r>
              <a:rPr lang="en-US" sz="1050" dirty="0" smtClean="0">
                <a:solidFill>
                  <a:schemeClr val="tx1"/>
                </a:solidFill>
                <a:latin typeface="Arial" pitchFamily="34" charset="0"/>
                <a:cs typeface="+mn-cs"/>
                <a:sym typeface="Symbol"/>
              </a:rPr>
              <a:t>e</a:t>
            </a:r>
            <a:r>
              <a:rPr lang="hu-HU" sz="1050" dirty="0" smtClean="0">
                <a:solidFill>
                  <a:schemeClr val="tx1"/>
                </a:solidFill>
                <a:latin typeface="Arial" pitchFamily="34" charset="0"/>
                <a:cs typeface="+mn-cs"/>
                <a:sym typeface="Symbol"/>
              </a:rPr>
              <a:t> </a:t>
            </a:r>
            <a:r>
              <a:rPr lang="en-US" sz="1050" dirty="0" smtClean="0">
                <a:solidFill>
                  <a:schemeClr val="tx1"/>
                </a:solidFill>
                <a:latin typeface="Arial" pitchFamily="34" charset="0"/>
                <a:cs typeface="+mn-cs"/>
                <a:sym typeface="Symbol"/>
              </a:rPr>
              <a:t>30</a:t>
            </a:r>
            <a:r>
              <a:rPr lang="hu-HU" sz="1050" dirty="0" smtClean="0">
                <a:solidFill>
                  <a:schemeClr val="tx1"/>
                </a:solidFill>
                <a:latin typeface="Arial" pitchFamily="34" charset="0"/>
                <a:cs typeface="+mn-cs"/>
                <a:sym typeface="Symbol"/>
              </a:rPr>
              <a:t> </a:t>
            </a:r>
            <a:r>
              <a:rPr lang="en-US" sz="1050" dirty="0" smtClean="0">
                <a:solidFill>
                  <a:schemeClr val="tx1"/>
                </a:solidFill>
                <a:latin typeface="Arial" pitchFamily="34" charset="0"/>
                <a:cs typeface="+mn-cs"/>
                <a:sym typeface="Symbol"/>
              </a:rPr>
              <a:t>cm </a:t>
            </a:r>
            <a:r>
              <a:rPr lang="hu-HU" sz="1050" dirty="0" smtClean="0">
                <a:solidFill>
                  <a:schemeClr val="tx1"/>
                </a:solidFill>
                <a:latin typeface="Arial" pitchFamily="34" charset="0"/>
                <a:cs typeface="+mn-cs"/>
                <a:sym typeface="Symbol"/>
              </a:rPr>
              <a:t>Kugel</a:t>
            </a:r>
            <a:r>
              <a:rPr lang="en-US" sz="1050" dirty="0" smtClean="0">
                <a:solidFill>
                  <a:schemeClr val="tx1"/>
                </a:solidFill>
                <a:latin typeface="Arial" pitchFamily="34" charset="0"/>
                <a:cs typeface="+mn-cs"/>
                <a:sym typeface="Symbol"/>
              </a:rPr>
              <a:t> </a:t>
            </a:r>
            <a:r>
              <a:rPr lang="hu-HU" sz="1050" dirty="0" smtClean="0">
                <a:solidFill>
                  <a:schemeClr val="tx1"/>
                </a:solidFill>
                <a:latin typeface="Arial" pitchFamily="34" charset="0"/>
                <a:cs typeface="+mn-cs"/>
                <a:sym typeface="Symbol"/>
              </a:rPr>
              <a:t>mit</a:t>
            </a:r>
            <a:r>
              <a:rPr lang="en-US" sz="1050" dirty="0" smtClean="0">
                <a:solidFill>
                  <a:schemeClr val="tx1"/>
                </a:solidFill>
                <a:latin typeface="Arial" pitchFamily="34" charset="0"/>
                <a:cs typeface="+mn-cs"/>
                <a:sym typeface="Symbol"/>
              </a:rPr>
              <a:t> </a:t>
            </a:r>
            <a:r>
              <a:rPr lang="hu-HU" sz="1050" dirty="0" smtClean="0">
                <a:solidFill>
                  <a:schemeClr val="tx1"/>
                </a:solidFill>
                <a:latin typeface="Arial" pitchFamily="34" charset="0"/>
                <a:cs typeface="+mn-cs"/>
                <a:sym typeface="Symbol"/>
              </a:rPr>
              <a:t>eine</a:t>
            </a:r>
            <a:r>
              <a:rPr lang="en-US" sz="1050" dirty="0" smtClean="0">
                <a:solidFill>
                  <a:schemeClr val="tx1"/>
                </a:solidFill>
                <a:latin typeface="Arial" pitchFamily="34" charset="0"/>
                <a:cs typeface="+mn-cs"/>
                <a:sym typeface="Symbol"/>
              </a:rPr>
              <a:t>r</a:t>
            </a:r>
            <a:r>
              <a:rPr lang="hu-HU" sz="1050" dirty="0" smtClean="0">
                <a:solidFill>
                  <a:schemeClr val="tx1"/>
                </a:solidFill>
                <a:latin typeface="Arial" pitchFamily="34" charset="0"/>
                <a:cs typeface="+mn-cs"/>
                <a:sym typeface="Symbol"/>
              </a:rPr>
              <a:t> </a:t>
            </a:r>
            <a:r>
              <a:rPr lang="en-US" sz="1050" dirty="0" smtClean="0">
                <a:solidFill>
                  <a:schemeClr val="tx1"/>
                </a:solidFill>
                <a:latin typeface="Arial" pitchFamily="34" charset="0"/>
                <a:cs typeface="+mn-cs"/>
                <a:sym typeface="Symbol"/>
              </a:rPr>
              <a:t>60</a:t>
            </a:r>
            <a:r>
              <a:rPr lang="hu-HU" sz="1050" dirty="0" smtClean="0">
                <a:solidFill>
                  <a:schemeClr val="tx1"/>
                </a:solidFill>
                <a:latin typeface="Arial" pitchFamily="34" charset="0"/>
                <a:cs typeface="+mn-cs"/>
                <a:sym typeface="Symbol"/>
              </a:rPr>
              <a:t> </a:t>
            </a:r>
            <a:r>
              <a:rPr lang="en-US" sz="1050" dirty="0" smtClean="0">
                <a:solidFill>
                  <a:schemeClr val="tx1"/>
                </a:solidFill>
                <a:latin typeface="Arial" pitchFamily="34" charset="0"/>
                <a:cs typeface="+mn-cs"/>
                <a:sym typeface="Symbol"/>
              </a:rPr>
              <a:t>mm </a:t>
            </a:r>
            <a:r>
              <a:rPr lang="en-US" sz="1050" dirty="0">
                <a:solidFill>
                  <a:schemeClr val="tx1"/>
                </a:solidFill>
                <a:latin typeface="Arial" pitchFamily="34" charset="0"/>
                <a:cs typeface="+mn-cs"/>
                <a:sym typeface="Symbol"/>
              </a:rPr>
              <a:t>DUT LED </a:t>
            </a:r>
            <a:r>
              <a:rPr lang="hu-HU" sz="1050" dirty="0" smtClean="0">
                <a:solidFill>
                  <a:schemeClr val="tx1"/>
                </a:solidFill>
                <a:latin typeface="Arial" pitchFamily="34" charset="0"/>
                <a:cs typeface="+mn-cs"/>
                <a:sym typeface="Symbol"/>
              </a:rPr>
              <a:t>Öffnung für</a:t>
            </a:r>
            <a:r>
              <a:rPr lang="en-US" sz="1050" dirty="0" smtClean="0">
                <a:solidFill>
                  <a:schemeClr val="tx1"/>
                </a:solidFill>
                <a:latin typeface="Arial" pitchFamily="34" charset="0"/>
                <a:cs typeface="+mn-cs"/>
                <a:sym typeface="Symbol"/>
              </a:rPr>
              <a:t> </a:t>
            </a:r>
            <a:r>
              <a:rPr lang="en-US" sz="1050" dirty="0">
                <a:solidFill>
                  <a:schemeClr val="tx1"/>
                </a:solidFill>
                <a:latin typeface="Arial" pitchFamily="34" charset="0"/>
                <a:cs typeface="+mn-cs"/>
                <a:sym typeface="Symbol"/>
              </a:rPr>
              <a:t>LEDs </a:t>
            </a:r>
            <a:r>
              <a:rPr lang="hu-HU" sz="1050" dirty="0" smtClean="0">
                <a:solidFill>
                  <a:schemeClr val="tx1"/>
                </a:solidFill>
                <a:latin typeface="Arial" pitchFamily="34" charset="0"/>
                <a:cs typeface="+mn-cs"/>
                <a:sym typeface="Symbol"/>
              </a:rPr>
              <a:t>mit einer thermische Leistung bis zu 10 W (</a:t>
            </a:r>
            <a:r>
              <a:rPr lang="en-US" sz="1050" dirty="0" smtClean="0">
                <a:solidFill>
                  <a:schemeClr val="tx1"/>
                </a:solidFill>
                <a:latin typeface="Arial" pitchFamily="34" charset="0"/>
                <a:cs typeface="+mn-cs"/>
                <a:sym typeface="Symbol"/>
              </a:rPr>
              <a:t>e</a:t>
            </a:r>
            <a:r>
              <a:rPr lang="hu-HU" sz="1050" dirty="0" smtClean="0">
                <a:solidFill>
                  <a:schemeClr val="tx1"/>
                </a:solidFill>
                <a:latin typeface="Arial" pitchFamily="34" charset="0"/>
                <a:cs typeface="+mn-cs"/>
                <a:sym typeface="Symbol"/>
              </a:rPr>
              <a:t>inzige Detektor mit Filter)</a:t>
            </a:r>
            <a:endParaRPr lang="en-US" sz="1050" dirty="0">
              <a:solidFill>
                <a:schemeClr val="tx1"/>
              </a:solidFill>
              <a:latin typeface="Arial" pitchFamily="34" charset="0"/>
              <a:cs typeface="+mn-cs"/>
            </a:endParaRPr>
          </a:p>
        </p:txBody>
      </p:sp>
      <p:sp>
        <p:nvSpPr>
          <p:cNvPr id="10" name="Date Placeholder 9"/>
          <p:cNvSpPr>
            <a:spLocks noGrp="1"/>
          </p:cNvSpPr>
          <p:nvPr>
            <p:ph type="dt" sz="half" idx="12"/>
          </p:nvPr>
        </p:nvSpPr>
        <p:spPr/>
        <p:txBody>
          <a:bodyPr/>
          <a:lstStyle/>
          <a:p>
            <a:pPr>
              <a:defRPr/>
            </a:pPr>
            <a:r>
              <a:rPr lang="en-US" smtClean="0"/>
              <a:t>28 Juni 2012</a:t>
            </a:r>
            <a:endParaRPr lang="en-US"/>
          </a:p>
        </p:txBody>
      </p:sp>
      <p:sp>
        <p:nvSpPr>
          <p:cNvPr id="11" name="Slide Number Placeholder 10"/>
          <p:cNvSpPr>
            <a:spLocks noGrp="1"/>
          </p:cNvSpPr>
          <p:nvPr>
            <p:ph type="sldNum" sz="quarter" idx="10"/>
          </p:nvPr>
        </p:nvSpPr>
        <p:spPr/>
        <p:txBody>
          <a:bodyPr/>
          <a:lstStyle/>
          <a:p>
            <a:pPr>
              <a:defRPr/>
            </a:pPr>
            <a:fld id="{CA06DD79-025C-4555-A46D-61353DBEF34E}" type="slidenum">
              <a:rPr lang="en-GB" smtClean="0"/>
              <a:pPr>
                <a:defRPr/>
              </a:pPr>
              <a:t>22</a:t>
            </a:fld>
            <a:endParaRPr lang="en-GB"/>
          </a:p>
        </p:txBody>
      </p:sp>
      <p:sp>
        <p:nvSpPr>
          <p:cNvPr id="12" name="Footer Placeholder 11"/>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
        <p:nvSpPr>
          <p:cNvPr id="13" name="TextBox 12"/>
          <p:cNvSpPr txBox="1"/>
          <p:nvPr/>
        </p:nvSpPr>
        <p:spPr>
          <a:xfrm>
            <a:off x="6879265" y="6487547"/>
            <a:ext cx="1722475" cy="338554"/>
          </a:xfrm>
          <a:prstGeom prst="rect">
            <a:avLst/>
          </a:prstGeom>
          <a:solidFill>
            <a:srgbClr val="FFFF99"/>
          </a:solidFill>
          <a:ln>
            <a:solidFill>
              <a:schemeClr val="bg1">
                <a:lumMod val="75000"/>
              </a:schemeClr>
            </a:solidFill>
          </a:ln>
        </p:spPr>
        <p:txBody>
          <a:bodyPr wrap="square" rtlCol="0">
            <a:spAutoFit/>
          </a:bodyPr>
          <a:lstStyle/>
          <a:p>
            <a:pPr algn="ctr"/>
            <a:r>
              <a:rPr lang="en-US" sz="1600" b="1" i="1" dirty="0" smtClean="0">
                <a:solidFill>
                  <a:srgbClr val="FF0000"/>
                </a:solidFill>
              </a:rPr>
              <a:t>ENVIRONMENT</a:t>
            </a:r>
            <a:endParaRPr lang="en-US" sz="1600" b="1" i="1" dirty="0">
              <a:solidFill>
                <a:srgbClr val="FF0000"/>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7633" name="Title 1"/>
          <p:cNvSpPr>
            <a:spLocks noGrp="1"/>
          </p:cNvSpPr>
          <p:nvPr>
            <p:ph type="title"/>
          </p:nvPr>
        </p:nvSpPr>
        <p:spPr/>
        <p:txBody>
          <a:bodyPr/>
          <a:lstStyle/>
          <a:p>
            <a:pPr eaLnBrk="1" hangingPunct="1"/>
            <a:r>
              <a:rPr lang="hu-HU" dirty="0" smtClean="0"/>
              <a:t>Automatisierte thermische/radiometrische Messung</a:t>
            </a:r>
            <a:endParaRPr lang="en-US" dirty="0" smtClean="0"/>
          </a:p>
        </p:txBody>
      </p:sp>
      <p:pic>
        <p:nvPicPr>
          <p:cNvPr id="3397637" name="Picture 11"/>
          <p:cNvPicPr>
            <a:picLocks noChangeAspect="1" noChangeArrowheads="1"/>
          </p:cNvPicPr>
          <p:nvPr/>
        </p:nvPicPr>
        <p:blipFill>
          <a:blip r:embed="rId2" cstate="print"/>
          <a:srcRect/>
          <a:stretch>
            <a:fillRect/>
          </a:stretch>
        </p:blipFill>
        <p:spPr bwMode="auto">
          <a:xfrm>
            <a:off x="3309938" y="731838"/>
            <a:ext cx="2541587" cy="2038350"/>
          </a:xfrm>
          <a:prstGeom prst="rect">
            <a:avLst/>
          </a:prstGeom>
          <a:noFill/>
          <a:ln w="9525">
            <a:solidFill>
              <a:srgbClr val="C0C0C0"/>
            </a:solidFill>
            <a:miter lim="800000"/>
            <a:headEnd/>
            <a:tailEnd/>
          </a:ln>
        </p:spPr>
      </p:pic>
      <p:pic>
        <p:nvPicPr>
          <p:cNvPr id="3397638" name="Picture 4"/>
          <p:cNvPicPr>
            <a:picLocks noChangeAspect="1" noChangeArrowheads="1"/>
          </p:cNvPicPr>
          <p:nvPr/>
        </p:nvPicPr>
        <p:blipFill>
          <a:blip r:embed="rId3" cstate="print"/>
          <a:srcRect/>
          <a:stretch>
            <a:fillRect/>
          </a:stretch>
        </p:blipFill>
        <p:spPr bwMode="auto">
          <a:xfrm>
            <a:off x="182563" y="685800"/>
            <a:ext cx="2882900" cy="3244850"/>
          </a:xfrm>
          <a:prstGeom prst="rect">
            <a:avLst/>
          </a:prstGeom>
          <a:noFill/>
          <a:ln w="9525">
            <a:noFill/>
            <a:miter lim="800000"/>
            <a:headEnd/>
            <a:tailEnd/>
          </a:ln>
        </p:spPr>
      </p:pic>
      <p:pic>
        <p:nvPicPr>
          <p:cNvPr id="3397639" name="Picture 6"/>
          <p:cNvPicPr>
            <a:picLocks noChangeAspect="1" noChangeArrowheads="1"/>
          </p:cNvPicPr>
          <p:nvPr/>
        </p:nvPicPr>
        <p:blipFill>
          <a:blip r:embed="rId4" cstate="print"/>
          <a:srcRect/>
          <a:stretch>
            <a:fillRect/>
          </a:stretch>
        </p:blipFill>
        <p:spPr bwMode="auto">
          <a:xfrm>
            <a:off x="354013" y="1533525"/>
            <a:ext cx="2882900" cy="3244850"/>
          </a:xfrm>
          <a:prstGeom prst="rect">
            <a:avLst/>
          </a:prstGeom>
          <a:noFill/>
          <a:ln w="9525">
            <a:noFill/>
            <a:miter lim="800000"/>
            <a:headEnd/>
            <a:tailEnd/>
          </a:ln>
        </p:spPr>
      </p:pic>
      <p:pic>
        <p:nvPicPr>
          <p:cNvPr id="3397640" name="Picture 7"/>
          <p:cNvPicPr>
            <a:picLocks noChangeAspect="1" noChangeArrowheads="1"/>
          </p:cNvPicPr>
          <p:nvPr/>
        </p:nvPicPr>
        <p:blipFill>
          <a:blip r:embed="rId5" cstate="print"/>
          <a:srcRect/>
          <a:stretch>
            <a:fillRect/>
          </a:stretch>
        </p:blipFill>
        <p:spPr bwMode="auto">
          <a:xfrm>
            <a:off x="2419350" y="3141663"/>
            <a:ext cx="2876550" cy="3238500"/>
          </a:xfrm>
          <a:prstGeom prst="rect">
            <a:avLst/>
          </a:prstGeom>
          <a:noFill/>
          <a:ln w="9525">
            <a:noFill/>
            <a:miter lim="800000"/>
            <a:headEnd/>
            <a:tailEnd/>
          </a:ln>
        </p:spPr>
      </p:pic>
      <p:pic>
        <p:nvPicPr>
          <p:cNvPr id="3397641" name="Picture 9"/>
          <p:cNvPicPr>
            <a:picLocks noChangeAspect="1" noChangeArrowheads="1"/>
          </p:cNvPicPr>
          <p:nvPr/>
        </p:nvPicPr>
        <p:blipFill>
          <a:blip r:embed="rId6" cstate="print"/>
          <a:srcRect/>
          <a:stretch>
            <a:fillRect/>
          </a:stretch>
        </p:blipFill>
        <p:spPr bwMode="auto">
          <a:xfrm>
            <a:off x="6054725" y="3740150"/>
            <a:ext cx="3089275" cy="2814638"/>
          </a:xfrm>
          <a:prstGeom prst="rect">
            <a:avLst/>
          </a:prstGeom>
          <a:noFill/>
          <a:ln w="9525">
            <a:noFill/>
            <a:miter lim="800000"/>
            <a:headEnd/>
            <a:tailEnd/>
          </a:ln>
        </p:spPr>
      </p:pic>
      <p:sp>
        <p:nvSpPr>
          <p:cNvPr id="3397642" name="Text Box 10"/>
          <p:cNvSpPr txBox="1">
            <a:spLocks noChangeArrowheads="1"/>
          </p:cNvSpPr>
          <p:nvPr/>
        </p:nvSpPr>
        <p:spPr bwMode="auto">
          <a:xfrm>
            <a:off x="390525" y="5086350"/>
            <a:ext cx="2086861" cy="1077218"/>
          </a:xfrm>
          <a:prstGeom prst="rect">
            <a:avLst/>
          </a:prstGeom>
          <a:noFill/>
          <a:ln w="9525" algn="ctr">
            <a:noFill/>
            <a:miter lim="800000"/>
            <a:headEnd/>
            <a:tailEnd/>
          </a:ln>
        </p:spPr>
        <p:txBody>
          <a:bodyPr wrap="square">
            <a:spAutoFit/>
          </a:bodyPr>
          <a:lstStyle/>
          <a:p>
            <a:pPr eaLnBrk="0" hangingPunct="0">
              <a:spcBef>
                <a:spcPct val="50000"/>
              </a:spcBef>
            </a:pPr>
            <a:r>
              <a:rPr lang="hu-HU" sz="1600" dirty="0" smtClean="0">
                <a:solidFill>
                  <a:schemeClr val="tx1"/>
                </a:solidFill>
              </a:rPr>
              <a:t>Verschiedene Strom- und Temperatur-bereiche</a:t>
            </a:r>
            <a:r>
              <a:rPr lang="en-US" sz="1600" dirty="0" smtClean="0">
                <a:solidFill>
                  <a:schemeClr val="tx1"/>
                </a:solidFill>
              </a:rPr>
              <a:t> </a:t>
            </a:r>
            <a:r>
              <a:rPr lang="hu-HU" sz="1600" dirty="0" smtClean="0">
                <a:solidFill>
                  <a:schemeClr val="tx1"/>
                </a:solidFill>
              </a:rPr>
              <a:t>sind programierbar.</a:t>
            </a:r>
            <a:endParaRPr lang="hu-HU" sz="1600" dirty="0">
              <a:solidFill>
                <a:schemeClr val="tx1"/>
              </a:solidFill>
            </a:endParaRPr>
          </a:p>
        </p:txBody>
      </p:sp>
      <p:pic>
        <p:nvPicPr>
          <p:cNvPr id="3397643" name="Picture 13"/>
          <p:cNvPicPr>
            <a:picLocks noChangeAspect="1" noChangeArrowheads="1"/>
          </p:cNvPicPr>
          <p:nvPr/>
        </p:nvPicPr>
        <p:blipFill>
          <a:blip r:embed="rId7" cstate="print"/>
          <a:srcRect/>
          <a:stretch>
            <a:fillRect/>
          </a:stretch>
        </p:blipFill>
        <p:spPr bwMode="auto">
          <a:xfrm>
            <a:off x="5927725" y="1104900"/>
            <a:ext cx="3092450" cy="2244725"/>
          </a:xfrm>
          <a:prstGeom prst="rect">
            <a:avLst/>
          </a:prstGeom>
          <a:noFill/>
          <a:ln w="9525">
            <a:solidFill>
              <a:srgbClr val="C0C0C0"/>
            </a:solidFill>
            <a:miter lim="800000"/>
            <a:headEnd/>
            <a:tailEnd/>
          </a:ln>
        </p:spPr>
      </p:pic>
      <p:sp>
        <p:nvSpPr>
          <p:cNvPr id="13" name="Date Placeholder 12"/>
          <p:cNvSpPr>
            <a:spLocks noGrp="1"/>
          </p:cNvSpPr>
          <p:nvPr>
            <p:ph type="dt" sz="half" idx="12"/>
          </p:nvPr>
        </p:nvSpPr>
        <p:spPr/>
        <p:txBody>
          <a:bodyPr/>
          <a:lstStyle/>
          <a:p>
            <a:pPr>
              <a:defRPr/>
            </a:pPr>
            <a:r>
              <a:rPr lang="en-US" smtClean="0"/>
              <a:t>28 Juni 2012</a:t>
            </a:r>
            <a:endParaRPr lang="en-US"/>
          </a:p>
        </p:txBody>
      </p:sp>
      <p:sp>
        <p:nvSpPr>
          <p:cNvPr id="14" name="Slide Number Placeholder 13"/>
          <p:cNvSpPr>
            <a:spLocks noGrp="1"/>
          </p:cNvSpPr>
          <p:nvPr>
            <p:ph type="sldNum" sz="quarter" idx="10"/>
          </p:nvPr>
        </p:nvSpPr>
        <p:spPr/>
        <p:txBody>
          <a:bodyPr/>
          <a:lstStyle/>
          <a:p>
            <a:pPr>
              <a:defRPr/>
            </a:pPr>
            <a:fld id="{CA06DD79-025C-4555-A46D-61353DBEF34E}" type="slidenum">
              <a:rPr lang="en-GB" smtClean="0"/>
              <a:pPr>
                <a:defRPr/>
              </a:pPr>
              <a:t>23</a:t>
            </a:fld>
            <a:endParaRPr lang="en-GB"/>
          </a:p>
        </p:txBody>
      </p:sp>
      <p:sp>
        <p:nvSpPr>
          <p:cNvPr id="15" name="Footer Placeholder 14"/>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3123" name="Title 1"/>
          <p:cNvSpPr>
            <a:spLocks noGrp="1"/>
          </p:cNvSpPr>
          <p:nvPr>
            <p:ph type="title"/>
          </p:nvPr>
        </p:nvSpPr>
        <p:spPr>
          <a:xfrm>
            <a:off x="515938" y="244559"/>
            <a:ext cx="8469312" cy="781050"/>
          </a:xfrm>
        </p:spPr>
        <p:txBody>
          <a:bodyPr/>
          <a:lstStyle/>
          <a:p>
            <a:pPr eaLnBrk="1" hangingPunct="1"/>
            <a:r>
              <a:rPr lang="hu-HU" dirty="0" smtClean="0"/>
              <a:t>Zusammen mit</a:t>
            </a:r>
            <a:r>
              <a:rPr lang="en-US" dirty="0" smtClean="0"/>
              <a:t> </a:t>
            </a:r>
            <a:r>
              <a:rPr lang="en-US" dirty="0" err="1" smtClean="0"/>
              <a:t>R</a:t>
            </a:r>
            <a:r>
              <a:rPr lang="en-US" baseline="-25000" dirty="0" err="1" smtClean="0"/>
              <a:t>th</a:t>
            </a:r>
            <a:r>
              <a:rPr lang="en-US" dirty="0" smtClean="0"/>
              <a:t>/</a:t>
            </a:r>
            <a:r>
              <a:rPr lang="en-US" dirty="0" err="1" smtClean="0"/>
              <a:t>Z</a:t>
            </a:r>
            <a:r>
              <a:rPr lang="en-US" baseline="-25000" dirty="0" err="1" smtClean="0"/>
              <a:t>th</a:t>
            </a:r>
            <a:r>
              <a:rPr lang="en-US" baseline="-25000" dirty="0" smtClean="0"/>
              <a:t> </a:t>
            </a:r>
            <a:r>
              <a:rPr lang="hu-HU" dirty="0" smtClean="0"/>
              <a:t>Werte</a:t>
            </a:r>
            <a:r>
              <a:rPr lang="en-US" dirty="0" smtClean="0"/>
              <a:t>n</a:t>
            </a:r>
            <a:r>
              <a:rPr lang="hu-HU" dirty="0" smtClean="0"/>
              <a:t> bekommt</a:t>
            </a:r>
            <a:r>
              <a:rPr lang="en-US" dirty="0" smtClean="0"/>
              <a:t> </a:t>
            </a:r>
            <a:r>
              <a:rPr lang="hu-HU" dirty="0" smtClean="0"/>
              <a:t>man zB auch </a:t>
            </a:r>
            <a:r>
              <a:rPr lang="el-GR" dirty="0" smtClean="0">
                <a:cs typeface="Arial" charset="0"/>
              </a:rPr>
              <a:t>Φ</a:t>
            </a:r>
            <a:r>
              <a:rPr lang="en-US" baseline="-25000" dirty="0" smtClean="0">
                <a:cs typeface="Arial" charset="0"/>
              </a:rPr>
              <a:t>V</a:t>
            </a:r>
            <a:r>
              <a:rPr lang="en-US" dirty="0" smtClean="0">
                <a:cs typeface="Arial" charset="0"/>
              </a:rPr>
              <a:t>(I</a:t>
            </a:r>
            <a:r>
              <a:rPr lang="en-US" baseline="-25000" dirty="0" smtClean="0">
                <a:cs typeface="Arial" charset="0"/>
              </a:rPr>
              <a:t>F</a:t>
            </a:r>
            <a:r>
              <a:rPr lang="en-US" dirty="0" smtClean="0">
                <a:cs typeface="Arial" charset="0"/>
              </a:rPr>
              <a:t>,T</a:t>
            </a:r>
            <a:r>
              <a:rPr lang="en-US" baseline="-25000" dirty="0" smtClean="0">
                <a:cs typeface="Arial" charset="0"/>
              </a:rPr>
              <a:t>J</a:t>
            </a:r>
            <a:r>
              <a:rPr lang="en-US" dirty="0" smtClean="0">
                <a:cs typeface="Arial" charset="0"/>
              </a:rPr>
              <a:t>)</a:t>
            </a:r>
            <a:r>
              <a:rPr lang="en-US" dirty="0" smtClean="0"/>
              <a:t> </a:t>
            </a:r>
            <a:r>
              <a:rPr lang="hu-HU" dirty="0" smtClean="0"/>
              <a:t>oder </a:t>
            </a:r>
            <a:r>
              <a:rPr lang="el-GR" dirty="0" smtClean="0">
                <a:cs typeface="Arial" charset="0"/>
              </a:rPr>
              <a:t>η</a:t>
            </a:r>
            <a:r>
              <a:rPr lang="en-US" baseline="-25000" dirty="0" smtClean="0">
                <a:cs typeface="Arial" charset="0"/>
              </a:rPr>
              <a:t>e</a:t>
            </a:r>
            <a:r>
              <a:rPr lang="en-US" dirty="0" smtClean="0">
                <a:cs typeface="Arial" charset="0"/>
              </a:rPr>
              <a:t>(I</a:t>
            </a:r>
            <a:r>
              <a:rPr lang="en-US" baseline="-25000" dirty="0" smtClean="0">
                <a:cs typeface="Arial" charset="0"/>
              </a:rPr>
              <a:t>F</a:t>
            </a:r>
            <a:r>
              <a:rPr lang="en-US" dirty="0" smtClean="0">
                <a:cs typeface="Arial" charset="0"/>
              </a:rPr>
              <a:t>,T</a:t>
            </a:r>
            <a:r>
              <a:rPr lang="en-US" baseline="-25000" dirty="0" smtClean="0">
                <a:cs typeface="Arial" charset="0"/>
              </a:rPr>
              <a:t>J</a:t>
            </a:r>
            <a:r>
              <a:rPr lang="en-US" dirty="0" smtClean="0">
                <a:cs typeface="Arial" charset="0"/>
              </a:rPr>
              <a:t>)</a:t>
            </a:r>
            <a:r>
              <a:rPr lang="en-US" dirty="0" smtClean="0"/>
              <a:t> </a:t>
            </a:r>
            <a:r>
              <a:rPr lang="hu-HU" dirty="0" smtClean="0"/>
              <a:t>Diagramme</a:t>
            </a:r>
            <a:endParaRPr lang="en-US" dirty="0" smtClean="0"/>
          </a:p>
        </p:txBody>
      </p:sp>
      <p:graphicFrame>
        <p:nvGraphicFramePr>
          <p:cNvPr id="3333122" name="Object 2"/>
          <p:cNvGraphicFramePr>
            <a:graphicFrameLocks noChangeAspect="1"/>
          </p:cNvGraphicFramePr>
          <p:nvPr>
            <p:custDataLst>
              <p:tags r:id="rId2"/>
            </p:custDataLst>
          </p:nvPr>
        </p:nvGraphicFramePr>
        <p:xfrm>
          <a:off x="915803" y="1297169"/>
          <a:ext cx="7314838" cy="5131509"/>
        </p:xfrm>
        <a:graphic>
          <a:graphicData uri="http://schemas.openxmlformats.org/presentationml/2006/ole">
            <mc:AlternateContent xmlns:mc="http://schemas.openxmlformats.org/markup-compatibility/2006">
              <mc:Choice xmlns:v="urn:schemas-microsoft-com:vml" Requires="v">
                <p:oleObj spid="_x0000_s3479556" r:id="rId4" imgW="10085714" imgH="7078063" progId="">
                  <p:embed/>
                </p:oleObj>
              </mc:Choice>
              <mc:Fallback>
                <p:oleObj r:id="rId4" imgW="10085714" imgH="7078063"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803" y="1297169"/>
                        <a:ext cx="7314838" cy="5131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Date Placeholder 6"/>
          <p:cNvSpPr>
            <a:spLocks noGrp="1"/>
          </p:cNvSpPr>
          <p:nvPr>
            <p:ph type="dt" sz="half" idx="12"/>
          </p:nvPr>
        </p:nvSpPr>
        <p:spPr/>
        <p:txBody>
          <a:bodyPr/>
          <a:lstStyle/>
          <a:p>
            <a:pPr>
              <a:defRPr/>
            </a:pPr>
            <a:r>
              <a:rPr lang="en-US" smtClean="0"/>
              <a:t>28 Juni 2012</a:t>
            </a:r>
            <a:endParaRPr lang="en-US"/>
          </a:p>
        </p:txBody>
      </p:sp>
      <p:sp>
        <p:nvSpPr>
          <p:cNvPr id="8" name="Slide Number Placeholder 7"/>
          <p:cNvSpPr>
            <a:spLocks noGrp="1"/>
          </p:cNvSpPr>
          <p:nvPr>
            <p:ph type="sldNum" sz="quarter" idx="10"/>
          </p:nvPr>
        </p:nvSpPr>
        <p:spPr/>
        <p:txBody>
          <a:bodyPr/>
          <a:lstStyle/>
          <a:p>
            <a:pPr>
              <a:defRPr/>
            </a:pPr>
            <a:fld id="{CA06DD79-025C-4555-A46D-61353DBEF34E}" type="slidenum">
              <a:rPr lang="en-GB" smtClean="0"/>
              <a:pPr>
                <a:defRPr/>
              </a:pPr>
              <a:t>24</a:t>
            </a:fld>
            <a:endParaRPr lang="en-GB"/>
          </a:p>
        </p:txBody>
      </p:sp>
      <p:sp>
        <p:nvSpPr>
          <p:cNvPr id="9" name="Footer Placeholder 8"/>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
        <p:nvSpPr>
          <p:cNvPr id="10" name="TextBox 9"/>
          <p:cNvSpPr txBox="1"/>
          <p:nvPr/>
        </p:nvSpPr>
        <p:spPr>
          <a:xfrm>
            <a:off x="6804837" y="6487547"/>
            <a:ext cx="1988288" cy="338554"/>
          </a:xfrm>
          <a:prstGeom prst="rect">
            <a:avLst/>
          </a:prstGeom>
          <a:solidFill>
            <a:srgbClr val="FFFF99"/>
          </a:solidFill>
          <a:ln>
            <a:solidFill>
              <a:schemeClr val="bg1">
                <a:lumMod val="75000"/>
              </a:schemeClr>
            </a:solidFill>
          </a:ln>
        </p:spPr>
        <p:txBody>
          <a:bodyPr wrap="square" rtlCol="0">
            <a:spAutoFit/>
          </a:bodyPr>
          <a:lstStyle/>
          <a:p>
            <a:pPr algn="ctr"/>
            <a:r>
              <a:rPr lang="hu-HU" sz="1600" b="1" i="1" dirty="0" smtClean="0">
                <a:solidFill>
                  <a:srgbClr val="FF0000"/>
                </a:solidFill>
              </a:rPr>
              <a:t>DATA REPORTING</a:t>
            </a:r>
            <a:endParaRPr lang="en-US" sz="1600" b="1" i="1" dirty="0">
              <a:solidFill>
                <a:srgbClr val="FF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4147" name="Title 1"/>
          <p:cNvSpPr>
            <a:spLocks noGrp="1"/>
          </p:cNvSpPr>
          <p:nvPr>
            <p:ph type="title"/>
          </p:nvPr>
        </p:nvSpPr>
        <p:spPr>
          <a:xfrm>
            <a:off x="515938" y="244559"/>
            <a:ext cx="8469312" cy="781050"/>
          </a:xfrm>
        </p:spPr>
        <p:txBody>
          <a:bodyPr/>
          <a:lstStyle/>
          <a:p>
            <a:pPr eaLnBrk="1" hangingPunct="1"/>
            <a:r>
              <a:rPr lang="hu-HU" dirty="0" smtClean="0"/>
              <a:t>Die gleiche</a:t>
            </a:r>
            <a:r>
              <a:rPr lang="en-US" dirty="0" smtClean="0"/>
              <a:t>n</a:t>
            </a:r>
            <a:r>
              <a:rPr lang="hu-HU" dirty="0" smtClean="0"/>
              <a:t> Resultate sind auch numerisch verfügbar</a:t>
            </a:r>
            <a:endParaRPr lang="en-US" dirty="0" smtClean="0"/>
          </a:p>
        </p:txBody>
      </p:sp>
      <p:graphicFrame>
        <p:nvGraphicFramePr>
          <p:cNvPr id="3334146" name="Object 2"/>
          <p:cNvGraphicFramePr>
            <a:graphicFrameLocks noChangeAspect="1"/>
          </p:cNvGraphicFramePr>
          <p:nvPr>
            <p:custDataLst>
              <p:tags r:id="rId2"/>
            </p:custDataLst>
          </p:nvPr>
        </p:nvGraphicFramePr>
        <p:xfrm>
          <a:off x="915359" y="1321610"/>
          <a:ext cx="7407188" cy="5124450"/>
        </p:xfrm>
        <a:graphic>
          <a:graphicData uri="http://schemas.openxmlformats.org/presentationml/2006/ole">
            <mc:AlternateContent xmlns:mc="http://schemas.openxmlformats.org/markup-compatibility/2006">
              <mc:Choice xmlns:v="urn:schemas-microsoft-com:vml" Requires="v">
                <p:oleObj spid="_x0000_s3480580" name="Photo Editor Photo" r:id="rId4" imgW="10174120" imgH="7039958" progId="">
                  <p:embed/>
                </p:oleObj>
              </mc:Choice>
              <mc:Fallback>
                <p:oleObj name="Photo Editor Photo" r:id="rId4" imgW="10174120" imgH="7039958"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359" y="1321610"/>
                        <a:ext cx="7407188" cy="512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Date Placeholder 6"/>
          <p:cNvSpPr>
            <a:spLocks noGrp="1"/>
          </p:cNvSpPr>
          <p:nvPr>
            <p:ph type="dt" sz="half" idx="12"/>
          </p:nvPr>
        </p:nvSpPr>
        <p:spPr/>
        <p:txBody>
          <a:bodyPr/>
          <a:lstStyle/>
          <a:p>
            <a:pPr>
              <a:defRPr/>
            </a:pPr>
            <a:r>
              <a:rPr lang="en-US" smtClean="0"/>
              <a:t>28 Juni 2012</a:t>
            </a:r>
            <a:endParaRPr lang="en-US"/>
          </a:p>
        </p:txBody>
      </p:sp>
      <p:sp>
        <p:nvSpPr>
          <p:cNvPr id="8" name="Slide Number Placeholder 7"/>
          <p:cNvSpPr>
            <a:spLocks noGrp="1"/>
          </p:cNvSpPr>
          <p:nvPr>
            <p:ph type="sldNum" sz="quarter" idx="10"/>
          </p:nvPr>
        </p:nvSpPr>
        <p:spPr/>
        <p:txBody>
          <a:bodyPr/>
          <a:lstStyle/>
          <a:p>
            <a:pPr>
              <a:defRPr/>
            </a:pPr>
            <a:fld id="{CA06DD79-025C-4555-A46D-61353DBEF34E}" type="slidenum">
              <a:rPr lang="en-GB" smtClean="0"/>
              <a:pPr>
                <a:defRPr/>
              </a:pPr>
              <a:t>25</a:t>
            </a:fld>
            <a:endParaRPr lang="en-GB"/>
          </a:p>
        </p:txBody>
      </p:sp>
      <p:sp>
        <p:nvSpPr>
          <p:cNvPr id="9" name="Footer Placeholder 8"/>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
        <p:nvSpPr>
          <p:cNvPr id="10" name="TextBox 9"/>
          <p:cNvSpPr txBox="1"/>
          <p:nvPr/>
        </p:nvSpPr>
        <p:spPr>
          <a:xfrm>
            <a:off x="6804837" y="6487547"/>
            <a:ext cx="1988288" cy="338554"/>
          </a:xfrm>
          <a:prstGeom prst="rect">
            <a:avLst/>
          </a:prstGeom>
          <a:solidFill>
            <a:srgbClr val="FFFF99"/>
          </a:solidFill>
          <a:ln>
            <a:solidFill>
              <a:schemeClr val="bg1">
                <a:lumMod val="75000"/>
              </a:schemeClr>
            </a:solidFill>
          </a:ln>
        </p:spPr>
        <p:txBody>
          <a:bodyPr wrap="square" rtlCol="0">
            <a:spAutoFit/>
          </a:bodyPr>
          <a:lstStyle/>
          <a:p>
            <a:pPr algn="ctr"/>
            <a:r>
              <a:rPr lang="hu-HU" sz="1600" b="1" i="1" dirty="0" smtClean="0">
                <a:solidFill>
                  <a:srgbClr val="FF0000"/>
                </a:solidFill>
              </a:rPr>
              <a:t>DATA REPORTING</a:t>
            </a:r>
            <a:endParaRPr lang="en-US" sz="1600" b="1" i="1" dirty="0">
              <a:solidFill>
                <a:srgbClr val="FF0000"/>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2753" name="Title 1"/>
          <p:cNvSpPr>
            <a:spLocks noGrp="1"/>
          </p:cNvSpPr>
          <p:nvPr>
            <p:ph type="title"/>
          </p:nvPr>
        </p:nvSpPr>
        <p:spPr/>
        <p:txBody>
          <a:bodyPr/>
          <a:lstStyle/>
          <a:p>
            <a:pPr eaLnBrk="1" hangingPunct="1"/>
            <a:r>
              <a:rPr lang="hu-HU" dirty="0" smtClean="0"/>
              <a:t>Welche</a:t>
            </a:r>
            <a:r>
              <a:rPr lang="en-US" dirty="0" smtClean="0"/>
              <a:t>r</a:t>
            </a:r>
            <a:r>
              <a:rPr lang="hu-HU" dirty="0" smtClean="0"/>
              <a:t> Temperaturwert wird benutzt</a:t>
            </a:r>
            <a:r>
              <a:rPr lang="en-US" dirty="0" smtClean="0"/>
              <a:t>?</a:t>
            </a:r>
          </a:p>
        </p:txBody>
      </p:sp>
      <p:sp>
        <p:nvSpPr>
          <p:cNvPr id="225" name="Rectangle 3"/>
          <p:cNvSpPr txBox="1">
            <a:spLocks noChangeArrowheads="1"/>
          </p:cNvSpPr>
          <p:nvPr/>
        </p:nvSpPr>
        <p:spPr bwMode="auto">
          <a:xfrm>
            <a:off x="149225" y="617538"/>
            <a:ext cx="8856663" cy="1031875"/>
          </a:xfrm>
          <a:prstGeom prst="rect">
            <a:avLst/>
          </a:prstGeom>
          <a:noFill/>
          <a:ln w="9525">
            <a:noFill/>
            <a:miter lim="800000"/>
            <a:headEnd/>
            <a:tailEnd/>
          </a:ln>
        </p:spPr>
        <p:txBody>
          <a:bodyPr lIns="457200" rIns="97200"/>
          <a:lstStyle/>
          <a:p>
            <a:pPr marL="342900" indent="-342900" eaLnBrk="0" hangingPunct="0">
              <a:spcBef>
                <a:spcPct val="30000"/>
              </a:spcBef>
              <a:buClr>
                <a:srgbClr val="910026"/>
              </a:buClr>
              <a:buSzPct val="80000"/>
              <a:buFont typeface="Wingdings 3" pitchFamily="18" charset="2"/>
              <a:buChar char=""/>
              <a:defRPr/>
            </a:pPr>
            <a:r>
              <a:rPr lang="en-US" kern="0" dirty="0" smtClean="0">
                <a:solidFill>
                  <a:srgbClr val="000000"/>
                </a:solidFill>
                <a:latin typeface="Arial"/>
                <a:ea typeface="ＭＳ Ｐゴシック"/>
                <a:cs typeface="+mn-cs"/>
              </a:rPr>
              <a:t>Das </a:t>
            </a:r>
            <a:r>
              <a:rPr lang="en-US" kern="0" dirty="0" err="1" smtClean="0">
                <a:solidFill>
                  <a:srgbClr val="000000"/>
                </a:solidFill>
                <a:latin typeface="Arial"/>
                <a:ea typeface="ＭＳ Ｐゴシック"/>
                <a:cs typeface="+mn-cs"/>
              </a:rPr>
              <a:t>gleiche</a:t>
            </a:r>
            <a:r>
              <a:rPr lang="en-US" kern="0" dirty="0" smtClean="0">
                <a:solidFill>
                  <a:srgbClr val="000000"/>
                </a:solidFill>
                <a:latin typeface="Arial"/>
                <a:ea typeface="ＭＳ Ｐゴシック"/>
                <a:cs typeface="+mn-cs"/>
              </a:rPr>
              <a:t> </a:t>
            </a:r>
            <a:r>
              <a:rPr lang="en-US" kern="0" dirty="0" err="1" smtClean="0">
                <a:solidFill>
                  <a:srgbClr val="000000"/>
                </a:solidFill>
                <a:latin typeface="Arial"/>
                <a:ea typeface="ＭＳ Ｐゴシック"/>
                <a:cs typeface="+mn-cs"/>
              </a:rPr>
              <a:t>Lictstrommessungresultat</a:t>
            </a:r>
            <a:r>
              <a:rPr lang="en-US" kern="0" dirty="0" smtClean="0">
                <a:solidFill>
                  <a:srgbClr val="000000"/>
                </a:solidFill>
                <a:latin typeface="Arial"/>
                <a:ea typeface="ＭＳ Ｐゴシック"/>
                <a:cs typeface="+mn-cs"/>
              </a:rPr>
              <a:t> </a:t>
            </a:r>
            <a:r>
              <a:rPr lang="en-US" kern="0" dirty="0" err="1" smtClean="0">
                <a:solidFill>
                  <a:srgbClr val="000000"/>
                </a:solidFill>
                <a:latin typeface="Arial"/>
                <a:ea typeface="ＭＳ Ｐゴシック"/>
                <a:cs typeface="+mn-cs"/>
              </a:rPr>
              <a:t>ist</a:t>
            </a:r>
            <a:r>
              <a:rPr lang="en-US" kern="0" dirty="0" smtClean="0">
                <a:solidFill>
                  <a:srgbClr val="000000"/>
                </a:solidFill>
                <a:latin typeface="Arial"/>
                <a:ea typeface="ＭＳ Ｐゴシック"/>
                <a:cs typeface="+mn-cs"/>
              </a:rPr>
              <a:t> </a:t>
            </a:r>
            <a:r>
              <a:rPr lang="en-US" kern="0" dirty="0" err="1" smtClean="0">
                <a:solidFill>
                  <a:srgbClr val="000000"/>
                </a:solidFill>
                <a:latin typeface="Arial"/>
                <a:ea typeface="ＭＳ Ｐゴシック"/>
                <a:cs typeface="+mn-cs"/>
              </a:rPr>
              <a:t>presentiert</a:t>
            </a:r>
            <a:r>
              <a:rPr lang="en-US" kern="0" dirty="0" smtClean="0">
                <a:solidFill>
                  <a:srgbClr val="000000"/>
                </a:solidFill>
                <a:latin typeface="Arial"/>
                <a:ea typeface="ＭＳ Ｐゴシック"/>
                <a:cs typeface="+mn-cs"/>
              </a:rPr>
              <a:t> – </a:t>
            </a:r>
            <a:r>
              <a:rPr lang="en-US" kern="0" dirty="0" err="1" smtClean="0">
                <a:solidFill>
                  <a:srgbClr val="000000"/>
                </a:solidFill>
                <a:latin typeface="Arial"/>
                <a:ea typeface="ＭＳ Ｐゴシック"/>
                <a:cs typeface="+mn-cs"/>
              </a:rPr>
              <a:t>als</a:t>
            </a:r>
            <a:r>
              <a:rPr lang="en-US" kern="0" dirty="0" smtClean="0">
                <a:solidFill>
                  <a:srgbClr val="000000"/>
                </a:solidFill>
                <a:latin typeface="Arial"/>
                <a:ea typeface="ＭＳ Ｐゴシック"/>
                <a:cs typeface="+mn-cs"/>
              </a:rPr>
              <a:t> </a:t>
            </a:r>
            <a:r>
              <a:rPr lang="en-US" kern="0" dirty="0" err="1" smtClean="0">
                <a:solidFill>
                  <a:srgbClr val="000000"/>
                </a:solidFill>
                <a:latin typeface="Arial"/>
                <a:ea typeface="ＭＳ Ｐゴシック"/>
                <a:cs typeface="+mn-cs"/>
              </a:rPr>
              <a:t>Funktion</a:t>
            </a:r>
            <a:r>
              <a:rPr lang="en-US" kern="0" dirty="0" smtClean="0">
                <a:solidFill>
                  <a:srgbClr val="000000"/>
                </a:solidFill>
                <a:latin typeface="Arial"/>
                <a:ea typeface="ＭＳ Ｐゴシック"/>
                <a:cs typeface="+mn-cs"/>
              </a:rPr>
              <a:t> von </a:t>
            </a:r>
            <a:r>
              <a:rPr lang="en-US" kern="0" dirty="0" err="1" smtClean="0">
                <a:solidFill>
                  <a:srgbClr val="000000"/>
                </a:solidFill>
                <a:latin typeface="Arial"/>
                <a:ea typeface="ＭＳ Ｐゴシック"/>
              </a:rPr>
              <a:t>Sperrschichtemperatur</a:t>
            </a:r>
            <a:r>
              <a:rPr lang="en-US" kern="0" dirty="0" smtClean="0">
                <a:solidFill>
                  <a:srgbClr val="000000"/>
                </a:solidFill>
                <a:latin typeface="Arial"/>
                <a:ea typeface="ＭＳ Ｐゴシック"/>
                <a:cs typeface="+mn-cs"/>
              </a:rPr>
              <a:t> </a:t>
            </a:r>
            <a:r>
              <a:rPr lang="en-US" kern="0" dirty="0" err="1" smtClean="0">
                <a:solidFill>
                  <a:srgbClr val="000000"/>
                </a:solidFill>
                <a:latin typeface="Arial"/>
                <a:ea typeface="ＭＳ Ｐゴシック"/>
                <a:cs typeface="+mn-cs"/>
              </a:rPr>
              <a:t>oder</a:t>
            </a:r>
            <a:r>
              <a:rPr lang="en-US" kern="0" dirty="0" smtClean="0">
                <a:solidFill>
                  <a:srgbClr val="000000"/>
                </a:solidFill>
                <a:latin typeface="Arial"/>
                <a:ea typeface="ＭＳ Ｐゴシック"/>
                <a:cs typeface="+mn-cs"/>
              </a:rPr>
              <a:t> </a:t>
            </a:r>
            <a:r>
              <a:rPr lang="en-US" kern="0" dirty="0" err="1" smtClean="0">
                <a:solidFill>
                  <a:srgbClr val="000000"/>
                </a:solidFill>
                <a:latin typeface="Arial"/>
                <a:ea typeface="ＭＳ Ｐゴシック"/>
              </a:rPr>
              <a:t>Refernztemperatur</a:t>
            </a:r>
            <a:endParaRPr lang="en-US" kern="0" dirty="0">
              <a:solidFill>
                <a:srgbClr val="000000"/>
              </a:solidFill>
              <a:latin typeface="Arial"/>
              <a:ea typeface="ＭＳ Ｐゴシック"/>
              <a:cs typeface="+mn-cs"/>
            </a:endParaRPr>
          </a:p>
        </p:txBody>
      </p:sp>
      <p:grpSp>
        <p:nvGrpSpPr>
          <p:cNvPr id="2" name="Group 4"/>
          <p:cNvGrpSpPr>
            <a:grpSpLocks/>
          </p:cNvGrpSpPr>
          <p:nvPr/>
        </p:nvGrpSpPr>
        <p:grpSpPr bwMode="auto">
          <a:xfrm>
            <a:off x="450850" y="1435100"/>
            <a:ext cx="4340225" cy="3289300"/>
            <a:chOff x="-94" y="1060"/>
            <a:chExt cx="2734" cy="2072"/>
          </a:xfrm>
        </p:grpSpPr>
        <p:sp>
          <p:nvSpPr>
            <p:cNvPr id="227" name="Rectangle 5"/>
            <p:cNvSpPr>
              <a:spLocks noChangeAspect="1" noChangeArrowheads="1"/>
            </p:cNvSpPr>
            <p:nvPr/>
          </p:nvSpPr>
          <p:spPr bwMode="auto">
            <a:xfrm>
              <a:off x="204" y="1235"/>
              <a:ext cx="2393" cy="1766"/>
            </a:xfrm>
            <a:prstGeom prst="rect">
              <a:avLst/>
            </a:prstGeom>
            <a:solidFill>
              <a:srgbClr val="FFFFFF"/>
            </a:solidFill>
            <a:ln w="12700">
              <a:solidFill>
                <a:srgbClr val="000000"/>
              </a:solidFill>
              <a:miter lim="800000"/>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228" name="Rectangle 6"/>
            <p:cNvSpPr>
              <a:spLocks noChangeAspect="1" noChangeArrowheads="1"/>
            </p:cNvSpPr>
            <p:nvPr/>
          </p:nvSpPr>
          <p:spPr bwMode="auto">
            <a:xfrm>
              <a:off x="358" y="3036"/>
              <a:ext cx="88" cy="96"/>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20</a:t>
              </a:r>
              <a:endParaRPr lang="en-US" sz="1600" kern="0">
                <a:solidFill>
                  <a:sysClr val="windowText" lastClr="000000"/>
                </a:solidFill>
                <a:latin typeface="Arial" pitchFamily="34" charset="0"/>
                <a:cs typeface="+mn-cs"/>
              </a:endParaRPr>
            </a:p>
          </p:txBody>
        </p:sp>
        <p:sp>
          <p:nvSpPr>
            <p:cNvPr id="229" name="Line 7"/>
            <p:cNvSpPr>
              <a:spLocks noChangeAspect="1" noChangeShapeType="1"/>
            </p:cNvSpPr>
            <p:nvPr/>
          </p:nvSpPr>
          <p:spPr bwMode="auto">
            <a:xfrm flipV="1">
              <a:off x="418" y="1235"/>
              <a:ext cx="0" cy="1752"/>
            </a:xfrm>
            <a:prstGeom prst="line">
              <a:avLst/>
            </a:prstGeom>
            <a:noFill/>
            <a:ln w="12700">
              <a:solidFill>
                <a:srgbClr val="A8A8A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30" name="Line 8"/>
            <p:cNvSpPr>
              <a:spLocks noChangeAspect="1" noChangeShapeType="1"/>
            </p:cNvSpPr>
            <p:nvPr/>
          </p:nvSpPr>
          <p:spPr bwMode="auto">
            <a:xfrm flipV="1">
              <a:off x="418" y="2952"/>
              <a:ext cx="0" cy="35"/>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31" name="Line 9"/>
            <p:cNvSpPr>
              <a:spLocks noChangeAspect="1" noChangeShapeType="1"/>
            </p:cNvSpPr>
            <p:nvPr/>
          </p:nvSpPr>
          <p:spPr bwMode="auto">
            <a:xfrm>
              <a:off x="418" y="1242"/>
              <a:ext cx="0" cy="34"/>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32" name="Rectangle 10"/>
            <p:cNvSpPr>
              <a:spLocks noChangeAspect="1" noChangeArrowheads="1"/>
            </p:cNvSpPr>
            <p:nvPr/>
          </p:nvSpPr>
          <p:spPr bwMode="auto">
            <a:xfrm>
              <a:off x="791" y="3036"/>
              <a:ext cx="88" cy="96"/>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40</a:t>
              </a:r>
              <a:endParaRPr lang="en-US" sz="1600" kern="0">
                <a:solidFill>
                  <a:sysClr val="windowText" lastClr="000000"/>
                </a:solidFill>
                <a:latin typeface="Arial" pitchFamily="34" charset="0"/>
                <a:cs typeface="+mn-cs"/>
              </a:endParaRPr>
            </a:p>
          </p:txBody>
        </p:sp>
        <p:sp>
          <p:nvSpPr>
            <p:cNvPr id="233" name="Line 11"/>
            <p:cNvSpPr>
              <a:spLocks noChangeAspect="1" noChangeShapeType="1"/>
            </p:cNvSpPr>
            <p:nvPr/>
          </p:nvSpPr>
          <p:spPr bwMode="auto">
            <a:xfrm flipV="1">
              <a:off x="851" y="1235"/>
              <a:ext cx="0" cy="1752"/>
            </a:xfrm>
            <a:prstGeom prst="line">
              <a:avLst/>
            </a:prstGeom>
            <a:noFill/>
            <a:ln w="12700">
              <a:solidFill>
                <a:srgbClr val="A8A8A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34" name="Line 12"/>
            <p:cNvSpPr>
              <a:spLocks noChangeAspect="1" noChangeShapeType="1"/>
            </p:cNvSpPr>
            <p:nvPr/>
          </p:nvSpPr>
          <p:spPr bwMode="auto">
            <a:xfrm flipV="1">
              <a:off x="851" y="2952"/>
              <a:ext cx="0" cy="35"/>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35" name="Line 13"/>
            <p:cNvSpPr>
              <a:spLocks noChangeAspect="1" noChangeShapeType="1"/>
            </p:cNvSpPr>
            <p:nvPr/>
          </p:nvSpPr>
          <p:spPr bwMode="auto">
            <a:xfrm>
              <a:off x="851" y="1242"/>
              <a:ext cx="0" cy="34"/>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36" name="Rectangle 14"/>
            <p:cNvSpPr>
              <a:spLocks noChangeAspect="1" noChangeArrowheads="1"/>
            </p:cNvSpPr>
            <p:nvPr/>
          </p:nvSpPr>
          <p:spPr bwMode="auto">
            <a:xfrm>
              <a:off x="1224" y="3036"/>
              <a:ext cx="88" cy="96"/>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60</a:t>
              </a:r>
              <a:endParaRPr lang="en-US" sz="1600" kern="0">
                <a:solidFill>
                  <a:sysClr val="windowText" lastClr="000000"/>
                </a:solidFill>
                <a:latin typeface="Arial" pitchFamily="34" charset="0"/>
                <a:cs typeface="+mn-cs"/>
              </a:endParaRPr>
            </a:p>
          </p:txBody>
        </p:sp>
        <p:sp>
          <p:nvSpPr>
            <p:cNvPr id="237" name="Line 15"/>
            <p:cNvSpPr>
              <a:spLocks noChangeAspect="1" noChangeShapeType="1"/>
            </p:cNvSpPr>
            <p:nvPr/>
          </p:nvSpPr>
          <p:spPr bwMode="auto">
            <a:xfrm flipV="1">
              <a:off x="1283" y="1235"/>
              <a:ext cx="0" cy="1752"/>
            </a:xfrm>
            <a:prstGeom prst="line">
              <a:avLst/>
            </a:prstGeom>
            <a:noFill/>
            <a:ln w="12700">
              <a:solidFill>
                <a:srgbClr val="A8A8A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38" name="Line 16"/>
            <p:cNvSpPr>
              <a:spLocks noChangeAspect="1" noChangeShapeType="1"/>
            </p:cNvSpPr>
            <p:nvPr/>
          </p:nvSpPr>
          <p:spPr bwMode="auto">
            <a:xfrm flipV="1">
              <a:off x="1283" y="2952"/>
              <a:ext cx="0" cy="35"/>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39" name="Line 17"/>
            <p:cNvSpPr>
              <a:spLocks noChangeAspect="1" noChangeShapeType="1"/>
            </p:cNvSpPr>
            <p:nvPr/>
          </p:nvSpPr>
          <p:spPr bwMode="auto">
            <a:xfrm>
              <a:off x="1283" y="1242"/>
              <a:ext cx="0" cy="34"/>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40" name="Rectangle 18"/>
            <p:cNvSpPr>
              <a:spLocks noChangeAspect="1" noChangeArrowheads="1"/>
            </p:cNvSpPr>
            <p:nvPr/>
          </p:nvSpPr>
          <p:spPr bwMode="auto">
            <a:xfrm>
              <a:off x="1664" y="3036"/>
              <a:ext cx="88" cy="96"/>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80</a:t>
              </a:r>
              <a:endParaRPr lang="en-US" sz="1600" kern="0">
                <a:solidFill>
                  <a:sysClr val="windowText" lastClr="000000"/>
                </a:solidFill>
                <a:latin typeface="Arial" pitchFamily="34" charset="0"/>
                <a:cs typeface="+mn-cs"/>
              </a:endParaRPr>
            </a:p>
          </p:txBody>
        </p:sp>
        <p:sp>
          <p:nvSpPr>
            <p:cNvPr id="241" name="Line 19"/>
            <p:cNvSpPr>
              <a:spLocks noChangeAspect="1" noChangeShapeType="1"/>
            </p:cNvSpPr>
            <p:nvPr/>
          </p:nvSpPr>
          <p:spPr bwMode="auto">
            <a:xfrm flipV="1">
              <a:off x="1723" y="1235"/>
              <a:ext cx="0" cy="1752"/>
            </a:xfrm>
            <a:prstGeom prst="line">
              <a:avLst/>
            </a:prstGeom>
            <a:noFill/>
            <a:ln w="12700">
              <a:solidFill>
                <a:srgbClr val="A8A8A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42" name="Line 20"/>
            <p:cNvSpPr>
              <a:spLocks noChangeAspect="1" noChangeShapeType="1"/>
            </p:cNvSpPr>
            <p:nvPr/>
          </p:nvSpPr>
          <p:spPr bwMode="auto">
            <a:xfrm flipV="1">
              <a:off x="1723" y="2952"/>
              <a:ext cx="0" cy="35"/>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43" name="Line 21"/>
            <p:cNvSpPr>
              <a:spLocks noChangeAspect="1" noChangeShapeType="1"/>
            </p:cNvSpPr>
            <p:nvPr/>
          </p:nvSpPr>
          <p:spPr bwMode="auto">
            <a:xfrm>
              <a:off x="1723" y="1242"/>
              <a:ext cx="0" cy="34"/>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44" name="Rectangle 22"/>
            <p:cNvSpPr>
              <a:spLocks noChangeAspect="1" noChangeArrowheads="1"/>
            </p:cNvSpPr>
            <p:nvPr/>
          </p:nvSpPr>
          <p:spPr bwMode="auto">
            <a:xfrm>
              <a:off x="2075" y="3036"/>
              <a:ext cx="132" cy="96"/>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100</a:t>
              </a:r>
              <a:endParaRPr lang="en-US" sz="1600" kern="0">
                <a:solidFill>
                  <a:sysClr val="windowText" lastClr="000000"/>
                </a:solidFill>
                <a:latin typeface="Arial" pitchFamily="34" charset="0"/>
                <a:cs typeface="+mn-cs"/>
              </a:endParaRPr>
            </a:p>
          </p:txBody>
        </p:sp>
        <p:sp>
          <p:nvSpPr>
            <p:cNvPr id="245" name="Line 23"/>
            <p:cNvSpPr>
              <a:spLocks noChangeAspect="1" noChangeShapeType="1"/>
            </p:cNvSpPr>
            <p:nvPr/>
          </p:nvSpPr>
          <p:spPr bwMode="auto">
            <a:xfrm flipV="1">
              <a:off x="2156" y="1235"/>
              <a:ext cx="0" cy="1752"/>
            </a:xfrm>
            <a:prstGeom prst="line">
              <a:avLst/>
            </a:prstGeom>
            <a:noFill/>
            <a:ln w="12700">
              <a:solidFill>
                <a:srgbClr val="A8A8A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46" name="Line 24"/>
            <p:cNvSpPr>
              <a:spLocks noChangeAspect="1" noChangeShapeType="1"/>
            </p:cNvSpPr>
            <p:nvPr/>
          </p:nvSpPr>
          <p:spPr bwMode="auto">
            <a:xfrm flipV="1">
              <a:off x="2156" y="2952"/>
              <a:ext cx="0" cy="35"/>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47" name="Line 25"/>
            <p:cNvSpPr>
              <a:spLocks noChangeAspect="1" noChangeShapeType="1"/>
            </p:cNvSpPr>
            <p:nvPr/>
          </p:nvSpPr>
          <p:spPr bwMode="auto">
            <a:xfrm>
              <a:off x="2156" y="1242"/>
              <a:ext cx="0" cy="34"/>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48" name="Rectangle 26"/>
            <p:cNvSpPr>
              <a:spLocks noChangeAspect="1" noChangeArrowheads="1"/>
            </p:cNvSpPr>
            <p:nvPr/>
          </p:nvSpPr>
          <p:spPr bwMode="auto">
            <a:xfrm>
              <a:off x="2508" y="3036"/>
              <a:ext cx="132" cy="96"/>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120</a:t>
              </a:r>
              <a:endParaRPr lang="en-US" sz="1600" kern="0">
                <a:solidFill>
                  <a:sysClr val="windowText" lastClr="000000"/>
                </a:solidFill>
                <a:latin typeface="Arial" pitchFamily="34" charset="0"/>
                <a:cs typeface="+mn-cs"/>
              </a:endParaRPr>
            </a:p>
          </p:txBody>
        </p:sp>
        <p:sp>
          <p:nvSpPr>
            <p:cNvPr id="249" name="Line 27"/>
            <p:cNvSpPr>
              <a:spLocks noChangeAspect="1" noChangeShapeType="1"/>
            </p:cNvSpPr>
            <p:nvPr/>
          </p:nvSpPr>
          <p:spPr bwMode="auto">
            <a:xfrm flipV="1">
              <a:off x="2588" y="1235"/>
              <a:ext cx="0" cy="1752"/>
            </a:xfrm>
            <a:prstGeom prst="line">
              <a:avLst/>
            </a:prstGeom>
            <a:noFill/>
            <a:ln w="12700">
              <a:solidFill>
                <a:srgbClr val="A8A8A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50" name="Line 28"/>
            <p:cNvSpPr>
              <a:spLocks noChangeAspect="1" noChangeShapeType="1"/>
            </p:cNvSpPr>
            <p:nvPr/>
          </p:nvSpPr>
          <p:spPr bwMode="auto">
            <a:xfrm flipV="1">
              <a:off x="2588" y="2952"/>
              <a:ext cx="0" cy="35"/>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51" name="Line 29"/>
            <p:cNvSpPr>
              <a:spLocks noChangeAspect="1" noChangeShapeType="1"/>
            </p:cNvSpPr>
            <p:nvPr/>
          </p:nvSpPr>
          <p:spPr bwMode="auto">
            <a:xfrm>
              <a:off x="2588" y="1242"/>
              <a:ext cx="0" cy="34"/>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52" name="Rectangle 30"/>
            <p:cNvSpPr>
              <a:spLocks noChangeAspect="1" noChangeArrowheads="1"/>
            </p:cNvSpPr>
            <p:nvPr/>
          </p:nvSpPr>
          <p:spPr bwMode="auto">
            <a:xfrm>
              <a:off x="83" y="2945"/>
              <a:ext cx="44" cy="95"/>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0</a:t>
              </a:r>
              <a:endParaRPr lang="en-US" sz="1600" kern="0">
                <a:solidFill>
                  <a:sysClr val="windowText" lastClr="000000"/>
                </a:solidFill>
                <a:latin typeface="Arial" pitchFamily="34" charset="0"/>
                <a:cs typeface="+mn-cs"/>
              </a:endParaRPr>
            </a:p>
          </p:txBody>
        </p:sp>
        <p:sp>
          <p:nvSpPr>
            <p:cNvPr id="253" name="Line 31"/>
            <p:cNvSpPr>
              <a:spLocks noChangeAspect="1" noChangeShapeType="1"/>
            </p:cNvSpPr>
            <p:nvPr/>
          </p:nvSpPr>
          <p:spPr bwMode="auto">
            <a:xfrm>
              <a:off x="202" y="2994"/>
              <a:ext cx="35" cy="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54" name="Line 32"/>
            <p:cNvSpPr>
              <a:spLocks noChangeAspect="1" noChangeShapeType="1"/>
            </p:cNvSpPr>
            <p:nvPr/>
          </p:nvSpPr>
          <p:spPr bwMode="auto">
            <a:xfrm flipH="1">
              <a:off x="2554" y="2994"/>
              <a:ext cx="28" cy="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55" name="Rectangle 33"/>
            <p:cNvSpPr>
              <a:spLocks noChangeAspect="1" noChangeArrowheads="1"/>
            </p:cNvSpPr>
            <p:nvPr/>
          </p:nvSpPr>
          <p:spPr bwMode="auto">
            <a:xfrm>
              <a:off x="41" y="2596"/>
              <a:ext cx="88" cy="96"/>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50</a:t>
              </a:r>
              <a:endParaRPr lang="en-US" sz="1600" kern="0">
                <a:solidFill>
                  <a:sysClr val="windowText" lastClr="000000"/>
                </a:solidFill>
                <a:latin typeface="Arial" pitchFamily="34" charset="0"/>
                <a:cs typeface="+mn-cs"/>
              </a:endParaRPr>
            </a:p>
          </p:txBody>
        </p:sp>
        <p:sp>
          <p:nvSpPr>
            <p:cNvPr id="256" name="Line 34"/>
            <p:cNvSpPr>
              <a:spLocks noChangeAspect="1" noChangeShapeType="1"/>
            </p:cNvSpPr>
            <p:nvPr/>
          </p:nvSpPr>
          <p:spPr bwMode="auto">
            <a:xfrm>
              <a:off x="202" y="2645"/>
              <a:ext cx="2380" cy="0"/>
            </a:xfrm>
            <a:prstGeom prst="line">
              <a:avLst/>
            </a:prstGeom>
            <a:noFill/>
            <a:ln w="12700">
              <a:solidFill>
                <a:srgbClr val="A8A8A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57" name="Line 35"/>
            <p:cNvSpPr>
              <a:spLocks noChangeAspect="1" noChangeShapeType="1"/>
            </p:cNvSpPr>
            <p:nvPr/>
          </p:nvSpPr>
          <p:spPr bwMode="auto">
            <a:xfrm>
              <a:off x="202" y="2645"/>
              <a:ext cx="35" cy="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58" name="Line 36"/>
            <p:cNvSpPr>
              <a:spLocks noChangeAspect="1" noChangeShapeType="1"/>
            </p:cNvSpPr>
            <p:nvPr/>
          </p:nvSpPr>
          <p:spPr bwMode="auto">
            <a:xfrm flipH="1">
              <a:off x="2554" y="2645"/>
              <a:ext cx="28" cy="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59" name="Rectangle 37"/>
            <p:cNvSpPr>
              <a:spLocks noChangeAspect="1" noChangeArrowheads="1"/>
            </p:cNvSpPr>
            <p:nvPr/>
          </p:nvSpPr>
          <p:spPr bwMode="auto">
            <a:xfrm>
              <a:off x="-1" y="2240"/>
              <a:ext cx="132" cy="96"/>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100</a:t>
              </a:r>
              <a:endParaRPr lang="en-US" sz="1600" kern="0">
                <a:solidFill>
                  <a:sysClr val="windowText" lastClr="000000"/>
                </a:solidFill>
                <a:latin typeface="Arial" pitchFamily="34" charset="0"/>
                <a:cs typeface="+mn-cs"/>
              </a:endParaRPr>
            </a:p>
          </p:txBody>
        </p:sp>
        <p:sp>
          <p:nvSpPr>
            <p:cNvPr id="260" name="Line 38"/>
            <p:cNvSpPr>
              <a:spLocks noChangeAspect="1" noChangeShapeType="1"/>
            </p:cNvSpPr>
            <p:nvPr/>
          </p:nvSpPr>
          <p:spPr bwMode="auto">
            <a:xfrm>
              <a:off x="202" y="2289"/>
              <a:ext cx="2380" cy="0"/>
            </a:xfrm>
            <a:prstGeom prst="line">
              <a:avLst/>
            </a:prstGeom>
            <a:noFill/>
            <a:ln w="12700">
              <a:solidFill>
                <a:srgbClr val="A8A8A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61" name="Line 39"/>
            <p:cNvSpPr>
              <a:spLocks noChangeAspect="1" noChangeShapeType="1"/>
            </p:cNvSpPr>
            <p:nvPr/>
          </p:nvSpPr>
          <p:spPr bwMode="auto">
            <a:xfrm>
              <a:off x="202" y="2289"/>
              <a:ext cx="35" cy="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62" name="Line 40"/>
            <p:cNvSpPr>
              <a:spLocks noChangeAspect="1" noChangeShapeType="1"/>
            </p:cNvSpPr>
            <p:nvPr/>
          </p:nvSpPr>
          <p:spPr bwMode="auto">
            <a:xfrm flipH="1">
              <a:off x="2554" y="2289"/>
              <a:ext cx="28" cy="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63" name="Rectangle 41"/>
            <p:cNvSpPr>
              <a:spLocks noChangeAspect="1" noChangeArrowheads="1"/>
            </p:cNvSpPr>
            <p:nvPr/>
          </p:nvSpPr>
          <p:spPr bwMode="auto">
            <a:xfrm>
              <a:off x="-1" y="1891"/>
              <a:ext cx="132" cy="96"/>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150</a:t>
              </a:r>
              <a:endParaRPr lang="en-US" sz="1600" kern="0">
                <a:solidFill>
                  <a:sysClr val="windowText" lastClr="000000"/>
                </a:solidFill>
                <a:latin typeface="Arial" pitchFamily="34" charset="0"/>
                <a:cs typeface="+mn-cs"/>
              </a:endParaRPr>
            </a:p>
          </p:txBody>
        </p:sp>
        <p:sp>
          <p:nvSpPr>
            <p:cNvPr id="264" name="Line 42"/>
            <p:cNvSpPr>
              <a:spLocks noChangeAspect="1" noChangeShapeType="1"/>
            </p:cNvSpPr>
            <p:nvPr/>
          </p:nvSpPr>
          <p:spPr bwMode="auto">
            <a:xfrm>
              <a:off x="202" y="1940"/>
              <a:ext cx="2380" cy="0"/>
            </a:xfrm>
            <a:prstGeom prst="line">
              <a:avLst/>
            </a:prstGeom>
            <a:noFill/>
            <a:ln w="12700">
              <a:solidFill>
                <a:srgbClr val="A8A8A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65" name="Line 43"/>
            <p:cNvSpPr>
              <a:spLocks noChangeAspect="1" noChangeShapeType="1"/>
            </p:cNvSpPr>
            <p:nvPr/>
          </p:nvSpPr>
          <p:spPr bwMode="auto">
            <a:xfrm>
              <a:off x="202" y="1940"/>
              <a:ext cx="35" cy="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66" name="Line 44"/>
            <p:cNvSpPr>
              <a:spLocks noChangeAspect="1" noChangeShapeType="1"/>
            </p:cNvSpPr>
            <p:nvPr/>
          </p:nvSpPr>
          <p:spPr bwMode="auto">
            <a:xfrm flipH="1">
              <a:off x="2554" y="1940"/>
              <a:ext cx="28" cy="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67" name="Rectangle 45"/>
            <p:cNvSpPr>
              <a:spLocks noChangeAspect="1" noChangeArrowheads="1"/>
            </p:cNvSpPr>
            <p:nvPr/>
          </p:nvSpPr>
          <p:spPr bwMode="auto">
            <a:xfrm>
              <a:off x="-1" y="1535"/>
              <a:ext cx="132" cy="96"/>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200</a:t>
              </a:r>
              <a:endParaRPr lang="en-US" sz="1600" kern="0">
                <a:solidFill>
                  <a:sysClr val="windowText" lastClr="000000"/>
                </a:solidFill>
                <a:latin typeface="Arial" pitchFamily="34" charset="0"/>
                <a:cs typeface="+mn-cs"/>
              </a:endParaRPr>
            </a:p>
          </p:txBody>
        </p:sp>
        <p:sp>
          <p:nvSpPr>
            <p:cNvPr id="268" name="Line 46"/>
            <p:cNvSpPr>
              <a:spLocks noChangeAspect="1" noChangeShapeType="1"/>
            </p:cNvSpPr>
            <p:nvPr/>
          </p:nvSpPr>
          <p:spPr bwMode="auto">
            <a:xfrm>
              <a:off x="202" y="1584"/>
              <a:ext cx="2380" cy="0"/>
            </a:xfrm>
            <a:prstGeom prst="line">
              <a:avLst/>
            </a:prstGeom>
            <a:noFill/>
            <a:ln w="12700">
              <a:solidFill>
                <a:srgbClr val="A8A8A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69" name="Line 47"/>
            <p:cNvSpPr>
              <a:spLocks noChangeAspect="1" noChangeShapeType="1"/>
            </p:cNvSpPr>
            <p:nvPr/>
          </p:nvSpPr>
          <p:spPr bwMode="auto">
            <a:xfrm>
              <a:off x="202" y="1584"/>
              <a:ext cx="35" cy="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70" name="Line 48"/>
            <p:cNvSpPr>
              <a:spLocks noChangeAspect="1" noChangeShapeType="1"/>
            </p:cNvSpPr>
            <p:nvPr/>
          </p:nvSpPr>
          <p:spPr bwMode="auto">
            <a:xfrm flipH="1">
              <a:off x="2554" y="1584"/>
              <a:ext cx="28" cy="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71" name="Rectangle 49"/>
            <p:cNvSpPr>
              <a:spLocks noChangeAspect="1" noChangeArrowheads="1"/>
            </p:cNvSpPr>
            <p:nvPr/>
          </p:nvSpPr>
          <p:spPr bwMode="auto">
            <a:xfrm>
              <a:off x="-1" y="1186"/>
              <a:ext cx="132" cy="96"/>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250</a:t>
              </a:r>
              <a:endParaRPr lang="en-US" sz="1600" kern="0">
                <a:solidFill>
                  <a:sysClr val="windowText" lastClr="000000"/>
                </a:solidFill>
                <a:latin typeface="Arial" pitchFamily="34" charset="0"/>
                <a:cs typeface="+mn-cs"/>
              </a:endParaRPr>
            </a:p>
          </p:txBody>
        </p:sp>
        <p:sp>
          <p:nvSpPr>
            <p:cNvPr id="272" name="Line 50"/>
            <p:cNvSpPr>
              <a:spLocks noChangeAspect="1" noChangeShapeType="1"/>
            </p:cNvSpPr>
            <p:nvPr/>
          </p:nvSpPr>
          <p:spPr bwMode="auto">
            <a:xfrm>
              <a:off x="202" y="1235"/>
              <a:ext cx="2380" cy="0"/>
            </a:xfrm>
            <a:prstGeom prst="line">
              <a:avLst/>
            </a:prstGeom>
            <a:noFill/>
            <a:ln w="12700">
              <a:solidFill>
                <a:srgbClr val="A8A8A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73" name="Line 51"/>
            <p:cNvSpPr>
              <a:spLocks noChangeAspect="1" noChangeShapeType="1"/>
            </p:cNvSpPr>
            <p:nvPr/>
          </p:nvSpPr>
          <p:spPr bwMode="auto">
            <a:xfrm>
              <a:off x="202" y="1235"/>
              <a:ext cx="35" cy="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74" name="Line 52"/>
            <p:cNvSpPr>
              <a:spLocks noChangeAspect="1" noChangeShapeType="1"/>
            </p:cNvSpPr>
            <p:nvPr/>
          </p:nvSpPr>
          <p:spPr bwMode="auto">
            <a:xfrm flipH="1">
              <a:off x="2554" y="1235"/>
              <a:ext cx="28" cy="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75" name="Rectangle 53"/>
            <p:cNvSpPr>
              <a:spLocks noChangeAspect="1" noChangeArrowheads="1"/>
            </p:cNvSpPr>
            <p:nvPr/>
          </p:nvSpPr>
          <p:spPr bwMode="auto">
            <a:xfrm>
              <a:off x="202" y="1235"/>
              <a:ext cx="2393" cy="1766"/>
            </a:xfrm>
            <a:prstGeom prst="rect">
              <a:avLst/>
            </a:prstGeom>
            <a:noFill/>
            <a:ln w="12700">
              <a:solidFill>
                <a:srgbClr val="000000"/>
              </a:solidFill>
              <a:miter lim="800000"/>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276" name="Rectangle 54"/>
            <p:cNvSpPr>
              <a:spLocks noChangeAspect="1" noChangeArrowheads="1"/>
            </p:cNvSpPr>
            <p:nvPr/>
          </p:nvSpPr>
          <p:spPr bwMode="auto">
            <a:xfrm>
              <a:off x="2296" y="2854"/>
              <a:ext cx="248" cy="96"/>
            </a:xfrm>
            <a:prstGeom prst="rect">
              <a:avLst/>
            </a:prstGeom>
            <a:noFill/>
            <a:ln w="9525">
              <a:noFill/>
              <a:miter lim="800000"/>
              <a:headEnd/>
              <a:tailEnd/>
            </a:ln>
          </p:spPr>
          <p:txBody>
            <a:bodyPr wrap="none" lIns="0" tIns="0" rIns="0" bIns="0">
              <a:spAutoFit/>
            </a:bodyPr>
            <a:lstStyle/>
            <a:p>
              <a:pPr algn="just" fontAlgn="auto">
                <a:spcBef>
                  <a:spcPct val="50000"/>
                </a:spcBef>
                <a:spcAft>
                  <a:spcPts val="0"/>
                </a:spcAft>
                <a:defRPr/>
              </a:pPr>
              <a:r>
                <a:rPr lang="en-US" sz="1000" b="1" kern="0">
                  <a:solidFill>
                    <a:srgbClr val="000000"/>
                  </a:solidFill>
                  <a:latin typeface="Arial" pitchFamily="34" charset="0"/>
                  <a:cs typeface="+mn-cs"/>
                </a:rPr>
                <a:t>T</a:t>
              </a:r>
              <a:r>
                <a:rPr lang="en-US" sz="1000" b="1" kern="0" baseline="-25000">
                  <a:solidFill>
                    <a:srgbClr val="000000"/>
                  </a:solidFill>
                  <a:latin typeface="Arial" pitchFamily="34" charset="0"/>
                  <a:cs typeface="+mn-cs"/>
                </a:rPr>
                <a:t>J</a:t>
              </a:r>
              <a:r>
                <a:rPr lang="en-US" sz="1000" b="1" kern="0">
                  <a:solidFill>
                    <a:srgbClr val="000000"/>
                  </a:solidFill>
                  <a:latin typeface="Arial" pitchFamily="34" charset="0"/>
                  <a:cs typeface="+mn-cs"/>
                </a:rPr>
                <a:t> [</a:t>
              </a:r>
              <a:r>
                <a:rPr lang="en-US" sz="1000" b="1" kern="0" baseline="50000">
                  <a:solidFill>
                    <a:srgbClr val="000000"/>
                  </a:solidFill>
                  <a:latin typeface="Arial" pitchFamily="34" charset="0"/>
                  <a:cs typeface="+mn-cs"/>
                </a:rPr>
                <a:t>o</a:t>
              </a:r>
              <a:r>
                <a:rPr lang="en-US" sz="1000" b="1" kern="0">
                  <a:solidFill>
                    <a:srgbClr val="000000"/>
                  </a:solidFill>
                  <a:latin typeface="Arial" pitchFamily="34" charset="0"/>
                  <a:cs typeface="+mn-cs"/>
                </a:rPr>
                <a:t>C]</a:t>
              </a:r>
              <a:endParaRPr lang="en-US" sz="1600" b="1" kern="0">
                <a:solidFill>
                  <a:sysClr val="windowText" lastClr="000000"/>
                </a:solidFill>
                <a:latin typeface="Arial" pitchFamily="34" charset="0"/>
                <a:cs typeface="+mn-cs"/>
              </a:endParaRPr>
            </a:p>
          </p:txBody>
        </p:sp>
        <p:sp>
          <p:nvSpPr>
            <p:cNvPr id="277" name="Rectangle 55"/>
            <p:cNvSpPr>
              <a:spLocks noChangeAspect="1" noChangeArrowheads="1"/>
            </p:cNvSpPr>
            <p:nvPr/>
          </p:nvSpPr>
          <p:spPr bwMode="auto">
            <a:xfrm>
              <a:off x="-94" y="1063"/>
              <a:ext cx="286" cy="96"/>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l-GR" sz="1000" b="1" kern="0">
                  <a:solidFill>
                    <a:srgbClr val="000000"/>
                  </a:solidFill>
                  <a:latin typeface="Arial" pitchFamily="34" charset="0"/>
                  <a:cs typeface="+mn-cs"/>
                </a:rPr>
                <a:t>Φ</a:t>
              </a:r>
              <a:r>
                <a:rPr lang="en-US" sz="1000" b="1" kern="0" baseline="-25000">
                  <a:solidFill>
                    <a:srgbClr val="000000"/>
                  </a:solidFill>
                  <a:latin typeface="Arial" pitchFamily="34" charset="0"/>
                  <a:cs typeface="+mn-cs"/>
                </a:rPr>
                <a:t>V</a:t>
              </a:r>
              <a:r>
                <a:rPr lang="en-US" sz="1000" b="1" kern="0">
                  <a:solidFill>
                    <a:srgbClr val="000000"/>
                  </a:solidFill>
                  <a:latin typeface="Arial" pitchFamily="34" charset="0"/>
                  <a:cs typeface="+mn-cs"/>
                </a:rPr>
                <a:t> [lm]</a:t>
              </a:r>
              <a:endParaRPr lang="en-US" sz="1600" b="1" kern="0">
                <a:solidFill>
                  <a:sysClr val="windowText" lastClr="000000"/>
                </a:solidFill>
                <a:latin typeface="Arial" pitchFamily="34" charset="0"/>
                <a:cs typeface="+mn-cs"/>
              </a:endParaRPr>
            </a:p>
          </p:txBody>
        </p:sp>
        <p:sp>
          <p:nvSpPr>
            <p:cNvPr id="278" name="Rectangle 56"/>
            <p:cNvSpPr>
              <a:spLocks noChangeAspect="1" noChangeArrowheads="1"/>
            </p:cNvSpPr>
            <p:nvPr/>
          </p:nvSpPr>
          <p:spPr bwMode="auto">
            <a:xfrm>
              <a:off x="209" y="1060"/>
              <a:ext cx="2368" cy="96"/>
            </a:xfrm>
            <a:prstGeom prst="rect">
              <a:avLst/>
            </a:prstGeom>
            <a:noFill/>
            <a:ln w="9525">
              <a:noFill/>
              <a:miter lim="800000"/>
              <a:headEnd/>
              <a:tailEnd/>
            </a:ln>
          </p:spPr>
          <p:txBody>
            <a:bodyPr lIns="0" tIns="0" rIns="0" bIns="0">
              <a:spAutoFit/>
            </a:bodyPr>
            <a:lstStyle/>
            <a:p>
              <a:pPr algn="ctr" fontAlgn="auto">
                <a:spcBef>
                  <a:spcPct val="50000"/>
                </a:spcBef>
                <a:spcAft>
                  <a:spcPts val="0"/>
                </a:spcAft>
                <a:defRPr/>
              </a:pPr>
              <a:r>
                <a:rPr lang="en-US" sz="1000" b="1" i="1" kern="0">
                  <a:solidFill>
                    <a:srgbClr val="000000"/>
                  </a:solidFill>
                  <a:latin typeface="Arial" pitchFamily="34" charset="0"/>
                  <a:cs typeface="+mn-cs"/>
                </a:rPr>
                <a:t>TERALED</a:t>
              </a:r>
              <a:r>
                <a:rPr lang="en-US" sz="1000" kern="0">
                  <a:solidFill>
                    <a:srgbClr val="000000"/>
                  </a:solidFill>
                  <a:latin typeface="Arial" pitchFamily="34" charset="0"/>
                  <a:cs typeface="+mn-cs"/>
                </a:rPr>
                <a:t>: Luminous Flux vs Junction Temperature</a:t>
              </a:r>
              <a:endParaRPr lang="en-US" sz="1600" kern="0">
                <a:solidFill>
                  <a:sysClr val="windowText" lastClr="000000"/>
                </a:solidFill>
                <a:latin typeface="Arial" pitchFamily="34" charset="0"/>
                <a:cs typeface="+mn-cs"/>
              </a:endParaRPr>
            </a:p>
          </p:txBody>
        </p:sp>
        <p:sp>
          <p:nvSpPr>
            <p:cNvPr id="279" name="Oval 57"/>
            <p:cNvSpPr>
              <a:spLocks noChangeAspect="1" noChangeArrowheads="1"/>
            </p:cNvSpPr>
            <p:nvPr/>
          </p:nvSpPr>
          <p:spPr bwMode="auto">
            <a:xfrm>
              <a:off x="438" y="2589"/>
              <a:ext cx="56" cy="56"/>
            </a:xfrm>
            <a:prstGeom prst="ellipse">
              <a:avLst/>
            </a:prstGeom>
            <a:solidFill>
              <a:srgbClr val="FF0000"/>
            </a:solidFill>
            <a:ln w="12700">
              <a:solidFill>
                <a:srgbClr val="FF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280" name="Oval 58"/>
            <p:cNvSpPr>
              <a:spLocks noChangeAspect="1" noChangeArrowheads="1"/>
            </p:cNvSpPr>
            <p:nvPr/>
          </p:nvSpPr>
          <p:spPr bwMode="auto">
            <a:xfrm>
              <a:off x="641" y="2603"/>
              <a:ext cx="56" cy="56"/>
            </a:xfrm>
            <a:prstGeom prst="ellipse">
              <a:avLst/>
            </a:prstGeom>
            <a:solidFill>
              <a:srgbClr val="FF0000"/>
            </a:solidFill>
            <a:ln w="12700">
              <a:solidFill>
                <a:srgbClr val="FF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281" name="Oval 59"/>
            <p:cNvSpPr>
              <a:spLocks noChangeAspect="1" noChangeArrowheads="1"/>
            </p:cNvSpPr>
            <p:nvPr/>
          </p:nvSpPr>
          <p:spPr bwMode="auto">
            <a:xfrm>
              <a:off x="948" y="2610"/>
              <a:ext cx="56" cy="56"/>
            </a:xfrm>
            <a:prstGeom prst="ellipse">
              <a:avLst/>
            </a:prstGeom>
            <a:solidFill>
              <a:srgbClr val="FF0000"/>
            </a:solidFill>
            <a:ln w="12700">
              <a:solidFill>
                <a:srgbClr val="FF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282" name="Oval 60"/>
            <p:cNvSpPr>
              <a:spLocks noChangeAspect="1" noChangeArrowheads="1"/>
            </p:cNvSpPr>
            <p:nvPr/>
          </p:nvSpPr>
          <p:spPr bwMode="auto">
            <a:xfrm>
              <a:off x="1256" y="2624"/>
              <a:ext cx="55" cy="56"/>
            </a:xfrm>
            <a:prstGeom prst="ellipse">
              <a:avLst/>
            </a:prstGeom>
            <a:solidFill>
              <a:srgbClr val="FF0000"/>
            </a:solidFill>
            <a:ln w="12700">
              <a:solidFill>
                <a:srgbClr val="FF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283" name="Oval 61"/>
            <p:cNvSpPr>
              <a:spLocks noChangeAspect="1" noChangeArrowheads="1"/>
            </p:cNvSpPr>
            <p:nvPr/>
          </p:nvSpPr>
          <p:spPr bwMode="auto">
            <a:xfrm>
              <a:off x="1577" y="2638"/>
              <a:ext cx="56" cy="56"/>
            </a:xfrm>
            <a:prstGeom prst="ellipse">
              <a:avLst/>
            </a:prstGeom>
            <a:solidFill>
              <a:srgbClr val="FF0000"/>
            </a:solidFill>
            <a:ln w="12700">
              <a:solidFill>
                <a:srgbClr val="FF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284" name="Oval 62"/>
            <p:cNvSpPr>
              <a:spLocks noChangeAspect="1" noChangeArrowheads="1"/>
            </p:cNvSpPr>
            <p:nvPr/>
          </p:nvSpPr>
          <p:spPr bwMode="auto">
            <a:xfrm>
              <a:off x="1905" y="2652"/>
              <a:ext cx="56" cy="56"/>
            </a:xfrm>
            <a:prstGeom prst="ellipse">
              <a:avLst/>
            </a:prstGeom>
            <a:solidFill>
              <a:srgbClr val="FF0000"/>
            </a:solidFill>
            <a:ln w="12700">
              <a:solidFill>
                <a:srgbClr val="FF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285" name="Oval 63"/>
            <p:cNvSpPr>
              <a:spLocks noChangeAspect="1" noChangeArrowheads="1"/>
            </p:cNvSpPr>
            <p:nvPr/>
          </p:nvSpPr>
          <p:spPr bwMode="auto">
            <a:xfrm>
              <a:off x="487" y="2470"/>
              <a:ext cx="56" cy="56"/>
            </a:xfrm>
            <a:prstGeom prst="ellipse">
              <a:avLst/>
            </a:prstGeom>
            <a:solidFill>
              <a:srgbClr val="000000"/>
            </a:solidFill>
            <a:ln w="12700">
              <a:solidFill>
                <a:srgbClr val="00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286" name="Oval 64"/>
            <p:cNvSpPr>
              <a:spLocks noChangeAspect="1" noChangeArrowheads="1"/>
            </p:cNvSpPr>
            <p:nvPr/>
          </p:nvSpPr>
          <p:spPr bwMode="auto">
            <a:xfrm>
              <a:off x="683" y="2484"/>
              <a:ext cx="56" cy="56"/>
            </a:xfrm>
            <a:prstGeom prst="ellipse">
              <a:avLst/>
            </a:prstGeom>
            <a:solidFill>
              <a:srgbClr val="000000"/>
            </a:solidFill>
            <a:ln w="12700">
              <a:solidFill>
                <a:srgbClr val="00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287" name="Oval 65"/>
            <p:cNvSpPr>
              <a:spLocks noChangeAspect="1" noChangeArrowheads="1"/>
            </p:cNvSpPr>
            <p:nvPr/>
          </p:nvSpPr>
          <p:spPr bwMode="auto">
            <a:xfrm>
              <a:off x="983" y="2498"/>
              <a:ext cx="56" cy="56"/>
            </a:xfrm>
            <a:prstGeom prst="ellipse">
              <a:avLst/>
            </a:prstGeom>
            <a:solidFill>
              <a:srgbClr val="000000"/>
            </a:solidFill>
            <a:ln w="12700">
              <a:solidFill>
                <a:srgbClr val="00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288" name="Oval 66"/>
            <p:cNvSpPr>
              <a:spLocks noChangeAspect="1" noChangeArrowheads="1"/>
            </p:cNvSpPr>
            <p:nvPr/>
          </p:nvSpPr>
          <p:spPr bwMode="auto">
            <a:xfrm>
              <a:off x="1297" y="2512"/>
              <a:ext cx="56" cy="56"/>
            </a:xfrm>
            <a:prstGeom prst="ellipse">
              <a:avLst/>
            </a:prstGeom>
            <a:solidFill>
              <a:srgbClr val="000000"/>
            </a:solidFill>
            <a:ln w="12700">
              <a:solidFill>
                <a:srgbClr val="00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289" name="Oval 67"/>
            <p:cNvSpPr>
              <a:spLocks noChangeAspect="1" noChangeArrowheads="1"/>
            </p:cNvSpPr>
            <p:nvPr/>
          </p:nvSpPr>
          <p:spPr bwMode="auto">
            <a:xfrm>
              <a:off x="1619" y="2533"/>
              <a:ext cx="56" cy="56"/>
            </a:xfrm>
            <a:prstGeom prst="ellipse">
              <a:avLst/>
            </a:prstGeom>
            <a:solidFill>
              <a:srgbClr val="000000"/>
            </a:solidFill>
            <a:ln w="12700">
              <a:solidFill>
                <a:srgbClr val="00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290" name="Oval 68"/>
            <p:cNvSpPr>
              <a:spLocks noChangeAspect="1" noChangeArrowheads="1"/>
            </p:cNvSpPr>
            <p:nvPr/>
          </p:nvSpPr>
          <p:spPr bwMode="auto">
            <a:xfrm>
              <a:off x="1940" y="2547"/>
              <a:ext cx="56" cy="56"/>
            </a:xfrm>
            <a:prstGeom prst="ellipse">
              <a:avLst/>
            </a:prstGeom>
            <a:solidFill>
              <a:srgbClr val="000000"/>
            </a:solidFill>
            <a:ln w="12700">
              <a:solidFill>
                <a:srgbClr val="00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291" name="Oval 69"/>
            <p:cNvSpPr>
              <a:spLocks noChangeAspect="1" noChangeArrowheads="1"/>
            </p:cNvSpPr>
            <p:nvPr/>
          </p:nvSpPr>
          <p:spPr bwMode="auto">
            <a:xfrm>
              <a:off x="648" y="2142"/>
              <a:ext cx="56" cy="56"/>
            </a:xfrm>
            <a:prstGeom prst="ellipse">
              <a:avLst/>
            </a:prstGeom>
            <a:solidFill>
              <a:srgbClr val="009300"/>
            </a:solidFill>
            <a:ln w="12700">
              <a:solidFill>
                <a:srgbClr val="0093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292" name="Oval 70"/>
            <p:cNvSpPr>
              <a:spLocks noChangeAspect="1" noChangeArrowheads="1"/>
            </p:cNvSpPr>
            <p:nvPr/>
          </p:nvSpPr>
          <p:spPr bwMode="auto">
            <a:xfrm>
              <a:off x="844" y="2156"/>
              <a:ext cx="55" cy="56"/>
            </a:xfrm>
            <a:prstGeom prst="ellipse">
              <a:avLst/>
            </a:prstGeom>
            <a:solidFill>
              <a:srgbClr val="009300"/>
            </a:solidFill>
            <a:ln w="12700">
              <a:solidFill>
                <a:srgbClr val="0093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293" name="Oval 71"/>
            <p:cNvSpPr>
              <a:spLocks noChangeAspect="1" noChangeArrowheads="1"/>
            </p:cNvSpPr>
            <p:nvPr/>
          </p:nvSpPr>
          <p:spPr bwMode="auto">
            <a:xfrm>
              <a:off x="1130" y="2184"/>
              <a:ext cx="56" cy="56"/>
            </a:xfrm>
            <a:prstGeom prst="ellipse">
              <a:avLst/>
            </a:prstGeom>
            <a:solidFill>
              <a:srgbClr val="009300"/>
            </a:solidFill>
            <a:ln w="12700">
              <a:solidFill>
                <a:srgbClr val="0093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294" name="Oval 72"/>
            <p:cNvSpPr>
              <a:spLocks noChangeAspect="1" noChangeArrowheads="1"/>
            </p:cNvSpPr>
            <p:nvPr/>
          </p:nvSpPr>
          <p:spPr bwMode="auto">
            <a:xfrm>
              <a:off x="1444" y="2205"/>
              <a:ext cx="56" cy="56"/>
            </a:xfrm>
            <a:prstGeom prst="ellipse">
              <a:avLst/>
            </a:prstGeom>
            <a:solidFill>
              <a:srgbClr val="009300"/>
            </a:solidFill>
            <a:ln w="12700">
              <a:solidFill>
                <a:srgbClr val="0093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295" name="Oval 73"/>
            <p:cNvSpPr>
              <a:spLocks noChangeAspect="1" noChangeArrowheads="1"/>
            </p:cNvSpPr>
            <p:nvPr/>
          </p:nvSpPr>
          <p:spPr bwMode="auto">
            <a:xfrm>
              <a:off x="1758" y="2240"/>
              <a:ext cx="56" cy="56"/>
            </a:xfrm>
            <a:prstGeom prst="ellipse">
              <a:avLst/>
            </a:prstGeom>
            <a:solidFill>
              <a:srgbClr val="009300"/>
            </a:solidFill>
            <a:ln w="12700">
              <a:solidFill>
                <a:srgbClr val="0093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296" name="Oval 74"/>
            <p:cNvSpPr>
              <a:spLocks noChangeAspect="1" noChangeArrowheads="1"/>
            </p:cNvSpPr>
            <p:nvPr/>
          </p:nvSpPr>
          <p:spPr bwMode="auto">
            <a:xfrm>
              <a:off x="2079" y="2268"/>
              <a:ext cx="56" cy="56"/>
            </a:xfrm>
            <a:prstGeom prst="ellipse">
              <a:avLst/>
            </a:prstGeom>
            <a:solidFill>
              <a:srgbClr val="009300"/>
            </a:solidFill>
            <a:ln w="12700">
              <a:solidFill>
                <a:srgbClr val="0093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297" name="Oval 75"/>
            <p:cNvSpPr>
              <a:spLocks noChangeAspect="1" noChangeArrowheads="1"/>
            </p:cNvSpPr>
            <p:nvPr/>
          </p:nvSpPr>
          <p:spPr bwMode="auto">
            <a:xfrm>
              <a:off x="823" y="1842"/>
              <a:ext cx="55" cy="56"/>
            </a:xfrm>
            <a:prstGeom prst="ellipse">
              <a:avLst/>
            </a:prstGeom>
            <a:solidFill>
              <a:srgbClr val="8B0000"/>
            </a:solidFill>
            <a:ln w="12700">
              <a:solidFill>
                <a:srgbClr val="8B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298" name="Oval 76"/>
            <p:cNvSpPr>
              <a:spLocks noChangeAspect="1" noChangeArrowheads="1"/>
            </p:cNvSpPr>
            <p:nvPr/>
          </p:nvSpPr>
          <p:spPr bwMode="auto">
            <a:xfrm>
              <a:off x="997" y="1863"/>
              <a:ext cx="56" cy="56"/>
            </a:xfrm>
            <a:prstGeom prst="ellipse">
              <a:avLst/>
            </a:prstGeom>
            <a:solidFill>
              <a:srgbClr val="8B0000"/>
            </a:solidFill>
            <a:ln w="12700">
              <a:solidFill>
                <a:srgbClr val="8B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299" name="Oval 77"/>
            <p:cNvSpPr>
              <a:spLocks noChangeAspect="1" noChangeArrowheads="1"/>
            </p:cNvSpPr>
            <p:nvPr/>
          </p:nvSpPr>
          <p:spPr bwMode="auto">
            <a:xfrm>
              <a:off x="1276" y="1898"/>
              <a:ext cx="56" cy="56"/>
            </a:xfrm>
            <a:prstGeom prst="ellipse">
              <a:avLst/>
            </a:prstGeom>
            <a:solidFill>
              <a:srgbClr val="8B0000"/>
            </a:solidFill>
            <a:ln w="12700">
              <a:solidFill>
                <a:srgbClr val="8B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300" name="Oval 78"/>
            <p:cNvSpPr>
              <a:spLocks noChangeAspect="1" noChangeArrowheads="1"/>
            </p:cNvSpPr>
            <p:nvPr/>
          </p:nvSpPr>
          <p:spPr bwMode="auto">
            <a:xfrm>
              <a:off x="1577" y="1940"/>
              <a:ext cx="56" cy="56"/>
            </a:xfrm>
            <a:prstGeom prst="ellipse">
              <a:avLst/>
            </a:prstGeom>
            <a:solidFill>
              <a:srgbClr val="8B0000"/>
            </a:solidFill>
            <a:ln w="12700">
              <a:solidFill>
                <a:srgbClr val="8B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301" name="Oval 79"/>
            <p:cNvSpPr>
              <a:spLocks noChangeAspect="1" noChangeArrowheads="1"/>
            </p:cNvSpPr>
            <p:nvPr/>
          </p:nvSpPr>
          <p:spPr bwMode="auto">
            <a:xfrm>
              <a:off x="1891" y="1982"/>
              <a:ext cx="56" cy="56"/>
            </a:xfrm>
            <a:prstGeom prst="ellipse">
              <a:avLst/>
            </a:prstGeom>
            <a:solidFill>
              <a:srgbClr val="8B0000"/>
            </a:solidFill>
            <a:ln w="12700">
              <a:solidFill>
                <a:srgbClr val="8B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302" name="Oval 80"/>
            <p:cNvSpPr>
              <a:spLocks noChangeAspect="1" noChangeArrowheads="1"/>
            </p:cNvSpPr>
            <p:nvPr/>
          </p:nvSpPr>
          <p:spPr bwMode="auto">
            <a:xfrm>
              <a:off x="2211" y="2024"/>
              <a:ext cx="56" cy="55"/>
            </a:xfrm>
            <a:prstGeom prst="ellipse">
              <a:avLst/>
            </a:prstGeom>
            <a:solidFill>
              <a:srgbClr val="8B0000"/>
            </a:solidFill>
            <a:ln w="12700">
              <a:solidFill>
                <a:srgbClr val="8B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303" name="Oval 81"/>
            <p:cNvSpPr>
              <a:spLocks noChangeAspect="1" noChangeArrowheads="1"/>
            </p:cNvSpPr>
            <p:nvPr/>
          </p:nvSpPr>
          <p:spPr bwMode="auto">
            <a:xfrm>
              <a:off x="1018" y="1493"/>
              <a:ext cx="56" cy="56"/>
            </a:xfrm>
            <a:prstGeom prst="ellipse">
              <a:avLst/>
            </a:prstGeom>
            <a:solidFill>
              <a:srgbClr val="FFAD5B"/>
            </a:solidFill>
            <a:ln w="12700">
              <a:solidFill>
                <a:srgbClr val="FFAD5B"/>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304" name="Oval 82"/>
            <p:cNvSpPr>
              <a:spLocks noChangeAspect="1" noChangeArrowheads="1"/>
            </p:cNvSpPr>
            <p:nvPr/>
          </p:nvSpPr>
          <p:spPr bwMode="auto">
            <a:xfrm>
              <a:off x="1186" y="1521"/>
              <a:ext cx="56" cy="56"/>
            </a:xfrm>
            <a:prstGeom prst="ellipse">
              <a:avLst/>
            </a:prstGeom>
            <a:solidFill>
              <a:srgbClr val="FFAD5B"/>
            </a:solidFill>
            <a:ln w="12700">
              <a:solidFill>
                <a:srgbClr val="FFAD5B"/>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305" name="Oval 83"/>
            <p:cNvSpPr>
              <a:spLocks noChangeAspect="1" noChangeArrowheads="1"/>
            </p:cNvSpPr>
            <p:nvPr/>
          </p:nvSpPr>
          <p:spPr bwMode="auto">
            <a:xfrm>
              <a:off x="1465" y="1570"/>
              <a:ext cx="56" cy="56"/>
            </a:xfrm>
            <a:prstGeom prst="ellipse">
              <a:avLst/>
            </a:prstGeom>
            <a:solidFill>
              <a:srgbClr val="FFAD5B"/>
            </a:solidFill>
            <a:ln w="12700">
              <a:solidFill>
                <a:srgbClr val="FFAD5B"/>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306" name="Oval 84"/>
            <p:cNvSpPr>
              <a:spLocks noChangeAspect="1" noChangeArrowheads="1"/>
            </p:cNvSpPr>
            <p:nvPr/>
          </p:nvSpPr>
          <p:spPr bwMode="auto">
            <a:xfrm>
              <a:off x="1758" y="1626"/>
              <a:ext cx="56" cy="55"/>
            </a:xfrm>
            <a:prstGeom prst="ellipse">
              <a:avLst/>
            </a:prstGeom>
            <a:solidFill>
              <a:srgbClr val="FFAD5B"/>
            </a:solidFill>
            <a:ln w="12700">
              <a:solidFill>
                <a:srgbClr val="FFAD5B"/>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307" name="Oval 85"/>
            <p:cNvSpPr>
              <a:spLocks noChangeAspect="1" noChangeArrowheads="1"/>
            </p:cNvSpPr>
            <p:nvPr/>
          </p:nvSpPr>
          <p:spPr bwMode="auto">
            <a:xfrm>
              <a:off x="2072" y="1674"/>
              <a:ext cx="56" cy="56"/>
            </a:xfrm>
            <a:prstGeom prst="ellipse">
              <a:avLst/>
            </a:prstGeom>
            <a:solidFill>
              <a:srgbClr val="FFAD5B"/>
            </a:solidFill>
            <a:ln w="12700">
              <a:solidFill>
                <a:srgbClr val="FFAD5B"/>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308" name="Oval 86"/>
            <p:cNvSpPr>
              <a:spLocks noChangeAspect="1" noChangeArrowheads="1"/>
            </p:cNvSpPr>
            <p:nvPr/>
          </p:nvSpPr>
          <p:spPr bwMode="auto">
            <a:xfrm>
              <a:off x="2400" y="1751"/>
              <a:ext cx="56" cy="56"/>
            </a:xfrm>
            <a:prstGeom prst="ellipse">
              <a:avLst/>
            </a:prstGeom>
            <a:solidFill>
              <a:srgbClr val="FFAD5B"/>
            </a:solidFill>
            <a:ln w="12700">
              <a:solidFill>
                <a:srgbClr val="FFAD5B"/>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309" name="Freeform 87"/>
            <p:cNvSpPr>
              <a:spLocks noChangeAspect="1"/>
            </p:cNvSpPr>
            <p:nvPr/>
          </p:nvSpPr>
          <p:spPr bwMode="auto">
            <a:xfrm>
              <a:off x="1050" y="1514"/>
              <a:ext cx="1382" cy="262"/>
            </a:xfrm>
            <a:custGeom>
              <a:avLst/>
              <a:gdLst>
                <a:gd name="T0" fmla="*/ 0 w 1584"/>
                <a:gd name="T1" fmla="*/ 0 h 300"/>
                <a:gd name="T2" fmla="*/ 149 w 1584"/>
                <a:gd name="T3" fmla="*/ 27 h 300"/>
                <a:gd name="T4" fmla="*/ 393 w 1584"/>
                <a:gd name="T5" fmla="*/ 70 h 300"/>
                <a:gd name="T6" fmla="*/ 648 w 1584"/>
                <a:gd name="T7" fmla="*/ 116 h 300"/>
                <a:gd name="T8" fmla="*/ 920 w 1584"/>
                <a:gd name="T9" fmla="*/ 162 h 300"/>
                <a:gd name="T10" fmla="*/ 1206 w 1584"/>
                <a:gd name="T11" fmla="*/ 229 h 300"/>
                <a:gd name="T12" fmla="*/ 0 60000 65536"/>
                <a:gd name="T13" fmla="*/ 0 60000 65536"/>
                <a:gd name="T14" fmla="*/ 0 60000 65536"/>
                <a:gd name="T15" fmla="*/ 0 60000 65536"/>
                <a:gd name="T16" fmla="*/ 0 60000 65536"/>
                <a:gd name="T17" fmla="*/ 0 60000 65536"/>
                <a:gd name="T18" fmla="*/ 0 w 1584"/>
                <a:gd name="T19" fmla="*/ 0 h 300"/>
                <a:gd name="T20" fmla="*/ 1584 w 1584"/>
                <a:gd name="T21" fmla="*/ 300 h 300"/>
              </a:gdLst>
              <a:ahLst/>
              <a:cxnLst>
                <a:cxn ang="T12">
                  <a:pos x="T0" y="T1"/>
                </a:cxn>
                <a:cxn ang="T13">
                  <a:pos x="T2" y="T3"/>
                </a:cxn>
                <a:cxn ang="T14">
                  <a:pos x="T4" y="T5"/>
                </a:cxn>
                <a:cxn ang="T15">
                  <a:pos x="T6" y="T7"/>
                </a:cxn>
                <a:cxn ang="T16">
                  <a:pos x="T8" y="T9"/>
                </a:cxn>
                <a:cxn ang="T17">
                  <a:pos x="T10" y="T11"/>
                </a:cxn>
              </a:cxnLst>
              <a:rect l="T18" t="T19" r="T20" b="T21"/>
              <a:pathLst>
                <a:path w="1584" h="300">
                  <a:moveTo>
                    <a:pt x="0" y="0"/>
                  </a:moveTo>
                  <a:lnTo>
                    <a:pt x="196" y="36"/>
                  </a:lnTo>
                  <a:lnTo>
                    <a:pt x="516" y="92"/>
                  </a:lnTo>
                  <a:lnTo>
                    <a:pt x="852" y="152"/>
                  </a:lnTo>
                  <a:lnTo>
                    <a:pt x="1208" y="212"/>
                  </a:lnTo>
                  <a:lnTo>
                    <a:pt x="1584" y="300"/>
                  </a:lnTo>
                </a:path>
              </a:pathLst>
            </a:custGeom>
            <a:noFill/>
            <a:ln w="28575" cap="flat" cmpd="sng">
              <a:solidFill>
                <a:srgbClr val="FFAD5B"/>
              </a:solidFill>
              <a:prstDash val="solid"/>
              <a:round/>
              <a:headEnd/>
              <a:tailEnd/>
            </a:ln>
          </p:spPr>
          <p:txBody>
            <a:bodyPr>
              <a:spAutoFit/>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10" name="Freeform 88"/>
            <p:cNvSpPr>
              <a:spLocks noChangeAspect="1"/>
            </p:cNvSpPr>
            <p:nvPr/>
          </p:nvSpPr>
          <p:spPr bwMode="auto">
            <a:xfrm>
              <a:off x="847" y="1870"/>
              <a:ext cx="1404" cy="185"/>
            </a:xfrm>
            <a:custGeom>
              <a:avLst/>
              <a:gdLst>
                <a:gd name="T0" fmla="*/ 0 w 1608"/>
                <a:gd name="T1" fmla="*/ 0 h 212"/>
                <a:gd name="T2" fmla="*/ 155 w 1608"/>
                <a:gd name="T3" fmla="*/ 15 h 212"/>
                <a:gd name="T4" fmla="*/ 403 w 1608"/>
                <a:gd name="T5" fmla="*/ 45 h 212"/>
                <a:gd name="T6" fmla="*/ 664 w 1608"/>
                <a:gd name="T7" fmla="*/ 82 h 212"/>
                <a:gd name="T8" fmla="*/ 942 w 1608"/>
                <a:gd name="T9" fmla="*/ 116 h 212"/>
                <a:gd name="T10" fmla="*/ 1226 w 1608"/>
                <a:gd name="T11" fmla="*/ 161 h 212"/>
                <a:gd name="T12" fmla="*/ 0 60000 65536"/>
                <a:gd name="T13" fmla="*/ 0 60000 65536"/>
                <a:gd name="T14" fmla="*/ 0 60000 65536"/>
                <a:gd name="T15" fmla="*/ 0 60000 65536"/>
                <a:gd name="T16" fmla="*/ 0 60000 65536"/>
                <a:gd name="T17" fmla="*/ 0 60000 65536"/>
                <a:gd name="T18" fmla="*/ 0 w 1608"/>
                <a:gd name="T19" fmla="*/ 0 h 212"/>
                <a:gd name="T20" fmla="*/ 1608 w 1608"/>
                <a:gd name="T21" fmla="*/ 212 h 212"/>
              </a:gdLst>
              <a:ahLst/>
              <a:cxnLst>
                <a:cxn ang="T12">
                  <a:pos x="T0" y="T1"/>
                </a:cxn>
                <a:cxn ang="T13">
                  <a:pos x="T2" y="T3"/>
                </a:cxn>
                <a:cxn ang="T14">
                  <a:pos x="T4" y="T5"/>
                </a:cxn>
                <a:cxn ang="T15">
                  <a:pos x="T6" y="T7"/>
                </a:cxn>
                <a:cxn ang="T16">
                  <a:pos x="T8" y="T9"/>
                </a:cxn>
                <a:cxn ang="T17">
                  <a:pos x="T10" y="T11"/>
                </a:cxn>
              </a:cxnLst>
              <a:rect l="T18" t="T19" r="T20" b="T21"/>
              <a:pathLst>
                <a:path w="1608" h="212">
                  <a:moveTo>
                    <a:pt x="0" y="0"/>
                  </a:moveTo>
                  <a:lnTo>
                    <a:pt x="204" y="20"/>
                  </a:lnTo>
                  <a:lnTo>
                    <a:pt x="528" y="60"/>
                  </a:lnTo>
                  <a:lnTo>
                    <a:pt x="872" y="108"/>
                  </a:lnTo>
                  <a:lnTo>
                    <a:pt x="1236" y="152"/>
                  </a:lnTo>
                  <a:lnTo>
                    <a:pt x="1608" y="212"/>
                  </a:lnTo>
                </a:path>
              </a:pathLst>
            </a:custGeom>
            <a:noFill/>
            <a:ln w="28575" cap="flat" cmpd="sng">
              <a:solidFill>
                <a:srgbClr val="8B0000"/>
              </a:solidFill>
              <a:prstDash val="solid"/>
              <a:round/>
              <a:headEnd/>
              <a:tailEnd/>
            </a:ln>
          </p:spPr>
          <p:txBody>
            <a:bodyPr>
              <a:spAutoFit/>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11" name="Freeform 89"/>
            <p:cNvSpPr>
              <a:spLocks noChangeAspect="1"/>
            </p:cNvSpPr>
            <p:nvPr/>
          </p:nvSpPr>
          <p:spPr bwMode="auto">
            <a:xfrm>
              <a:off x="672" y="2163"/>
              <a:ext cx="1439" cy="133"/>
            </a:xfrm>
            <a:custGeom>
              <a:avLst/>
              <a:gdLst>
                <a:gd name="T0" fmla="*/ 0 w 1648"/>
                <a:gd name="T1" fmla="*/ 0 h 152"/>
                <a:gd name="T2" fmla="*/ 168 w 1648"/>
                <a:gd name="T3" fmla="*/ 15 h 152"/>
                <a:gd name="T4" fmla="*/ 427 w 1648"/>
                <a:gd name="T5" fmla="*/ 37 h 152"/>
                <a:gd name="T6" fmla="*/ 701 w 1648"/>
                <a:gd name="T7" fmla="*/ 61 h 152"/>
                <a:gd name="T8" fmla="*/ 973 w 1648"/>
                <a:gd name="T9" fmla="*/ 92 h 152"/>
                <a:gd name="T10" fmla="*/ 1257 w 1648"/>
                <a:gd name="T11" fmla="*/ 116 h 152"/>
                <a:gd name="T12" fmla="*/ 0 60000 65536"/>
                <a:gd name="T13" fmla="*/ 0 60000 65536"/>
                <a:gd name="T14" fmla="*/ 0 60000 65536"/>
                <a:gd name="T15" fmla="*/ 0 60000 65536"/>
                <a:gd name="T16" fmla="*/ 0 60000 65536"/>
                <a:gd name="T17" fmla="*/ 0 60000 65536"/>
                <a:gd name="T18" fmla="*/ 0 w 1648"/>
                <a:gd name="T19" fmla="*/ 0 h 152"/>
                <a:gd name="T20" fmla="*/ 1648 w 1648"/>
                <a:gd name="T21" fmla="*/ 152 h 152"/>
              </a:gdLst>
              <a:ahLst/>
              <a:cxnLst>
                <a:cxn ang="T12">
                  <a:pos x="T0" y="T1"/>
                </a:cxn>
                <a:cxn ang="T13">
                  <a:pos x="T2" y="T3"/>
                </a:cxn>
                <a:cxn ang="T14">
                  <a:pos x="T4" y="T5"/>
                </a:cxn>
                <a:cxn ang="T15">
                  <a:pos x="T6" y="T7"/>
                </a:cxn>
                <a:cxn ang="T16">
                  <a:pos x="T8" y="T9"/>
                </a:cxn>
                <a:cxn ang="T17">
                  <a:pos x="T10" y="T11"/>
                </a:cxn>
              </a:cxnLst>
              <a:rect l="T18" t="T19" r="T20" b="T21"/>
              <a:pathLst>
                <a:path w="1648" h="152">
                  <a:moveTo>
                    <a:pt x="0" y="0"/>
                  </a:moveTo>
                  <a:lnTo>
                    <a:pt x="220" y="20"/>
                  </a:lnTo>
                  <a:lnTo>
                    <a:pt x="560" y="48"/>
                  </a:lnTo>
                  <a:lnTo>
                    <a:pt x="920" y="80"/>
                  </a:lnTo>
                  <a:lnTo>
                    <a:pt x="1276" y="120"/>
                  </a:lnTo>
                  <a:lnTo>
                    <a:pt x="1648" y="152"/>
                  </a:lnTo>
                </a:path>
              </a:pathLst>
            </a:custGeom>
            <a:noFill/>
            <a:ln w="28575" cap="flat" cmpd="sng">
              <a:solidFill>
                <a:srgbClr val="009300"/>
              </a:solidFill>
              <a:prstDash val="solid"/>
              <a:round/>
              <a:headEnd/>
              <a:tailEnd/>
            </a:ln>
          </p:spPr>
          <p:txBody>
            <a:bodyPr>
              <a:spAutoFit/>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12" name="Freeform 90"/>
            <p:cNvSpPr>
              <a:spLocks noChangeAspect="1"/>
            </p:cNvSpPr>
            <p:nvPr/>
          </p:nvSpPr>
          <p:spPr bwMode="auto">
            <a:xfrm>
              <a:off x="515" y="2495"/>
              <a:ext cx="1456" cy="80"/>
            </a:xfrm>
            <a:custGeom>
              <a:avLst/>
              <a:gdLst>
                <a:gd name="T0" fmla="*/ 0 w 1668"/>
                <a:gd name="T1" fmla="*/ 0 h 92"/>
                <a:gd name="T2" fmla="*/ 171 w 1668"/>
                <a:gd name="T3" fmla="*/ 12 h 92"/>
                <a:gd name="T4" fmla="*/ 436 w 1668"/>
                <a:gd name="T5" fmla="*/ 24 h 92"/>
                <a:gd name="T6" fmla="*/ 707 w 1668"/>
                <a:gd name="T7" fmla="*/ 39 h 92"/>
                <a:gd name="T8" fmla="*/ 987 w 1668"/>
                <a:gd name="T9" fmla="*/ 55 h 92"/>
                <a:gd name="T10" fmla="*/ 1271 w 1668"/>
                <a:gd name="T11" fmla="*/ 70 h 92"/>
                <a:gd name="T12" fmla="*/ 0 60000 65536"/>
                <a:gd name="T13" fmla="*/ 0 60000 65536"/>
                <a:gd name="T14" fmla="*/ 0 60000 65536"/>
                <a:gd name="T15" fmla="*/ 0 60000 65536"/>
                <a:gd name="T16" fmla="*/ 0 60000 65536"/>
                <a:gd name="T17" fmla="*/ 0 60000 65536"/>
                <a:gd name="T18" fmla="*/ 0 w 1668"/>
                <a:gd name="T19" fmla="*/ 0 h 92"/>
                <a:gd name="T20" fmla="*/ 1668 w 1668"/>
                <a:gd name="T21" fmla="*/ 92 h 92"/>
              </a:gdLst>
              <a:ahLst/>
              <a:cxnLst>
                <a:cxn ang="T12">
                  <a:pos x="T0" y="T1"/>
                </a:cxn>
                <a:cxn ang="T13">
                  <a:pos x="T2" y="T3"/>
                </a:cxn>
                <a:cxn ang="T14">
                  <a:pos x="T4" y="T5"/>
                </a:cxn>
                <a:cxn ang="T15">
                  <a:pos x="T6" y="T7"/>
                </a:cxn>
                <a:cxn ang="T16">
                  <a:pos x="T8" y="T9"/>
                </a:cxn>
                <a:cxn ang="T17">
                  <a:pos x="T10" y="T11"/>
                </a:cxn>
              </a:cxnLst>
              <a:rect l="T18" t="T19" r="T20" b="T21"/>
              <a:pathLst>
                <a:path w="1668" h="92">
                  <a:moveTo>
                    <a:pt x="0" y="0"/>
                  </a:moveTo>
                  <a:lnTo>
                    <a:pt x="224" y="16"/>
                  </a:lnTo>
                  <a:lnTo>
                    <a:pt x="572" y="32"/>
                  </a:lnTo>
                  <a:lnTo>
                    <a:pt x="928" y="52"/>
                  </a:lnTo>
                  <a:lnTo>
                    <a:pt x="1296" y="72"/>
                  </a:lnTo>
                  <a:lnTo>
                    <a:pt x="1668" y="92"/>
                  </a:lnTo>
                </a:path>
              </a:pathLst>
            </a:custGeom>
            <a:noFill/>
            <a:ln w="28575" cap="flat" cmpd="sng">
              <a:solidFill>
                <a:srgbClr val="000000"/>
              </a:solidFill>
              <a:prstDash val="solid"/>
              <a:round/>
              <a:headEnd/>
              <a:tailEnd/>
            </a:ln>
          </p:spPr>
          <p:txBody>
            <a:bodyPr>
              <a:spAutoFit/>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13" name="Freeform 91"/>
            <p:cNvSpPr>
              <a:spLocks noChangeAspect="1"/>
            </p:cNvSpPr>
            <p:nvPr/>
          </p:nvSpPr>
          <p:spPr bwMode="auto">
            <a:xfrm>
              <a:off x="466" y="2614"/>
              <a:ext cx="1467" cy="62"/>
            </a:xfrm>
            <a:custGeom>
              <a:avLst/>
              <a:gdLst>
                <a:gd name="T0" fmla="*/ 0 w 1680"/>
                <a:gd name="T1" fmla="*/ 0 h 72"/>
                <a:gd name="T2" fmla="*/ 174 w 1680"/>
                <a:gd name="T3" fmla="*/ 12 h 72"/>
                <a:gd name="T4" fmla="*/ 448 w 1680"/>
                <a:gd name="T5" fmla="*/ 21 h 72"/>
                <a:gd name="T6" fmla="*/ 713 w 1680"/>
                <a:gd name="T7" fmla="*/ 33 h 72"/>
                <a:gd name="T8" fmla="*/ 995 w 1680"/>
                <a:gd name="T9" fmla="*/ 45 h 72"/>
                <a:gd name="T10" fmla="*/ 1281 w 1680"/>
                <a:gd name="T11" fmla="*/ 53 h 72"/>
                <a:gd name="T12" fmla="*/ 0 60000 65536"/>
                <a:gd name="T13" fmla="*/ 0 60000 65536"/>
                <a:gd name="T14" fmla="*/ 0 60000 65536"/>
                <a:gd name="T15" fmla="*/ 0 60000 65536"/>
                <a:gd name="T16" fmla="*/ 0 60000 65536"/>
                <a:gd name="T17" fmla="*/ 0 60000 65536"/>
                <a:gd name="T18" fmla="*/ 0 w 1680"/>
                <a:gd name="T19" fmla="*/ 0 h 72"/>
                <a:gd name="T20" fmla="*/ 1680 w 1680"/>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1680" h="72">
                  <a:moveTo>
                    <a:pt x="0" y="0"/>
                  </a:moveTo>
                  <a:lnTo>
                    <a:pt x="228" y="16"/>
                  </a:lnTo>
                  <a:lnTo>
                    <a:pt x="588" y="28"/>
                  </a:lnTo>
                  <a:lnTo>
                    <a:pt x="936" y="44"/>
                  </a:lnTo>
                  <a:lnTo>
                    <a:pt x="1304" y="60"/>
                  </a:lnTo>
                  <a:lnTo>
                    <a:pt x="1680" y="72"/>
                  </a:lnTo>
                </a:path>
              </a:pathLst>
            </a:custGeom>
            <a:noFill/>
            <a:ln w="28575" cap="flat" cmpd="sng">
              <a:solidFill>
                <a:srgbClr val="FF0000"/>
              </a:solidFill>
              <a:prstDash val="solid"/>
              <a:round/>
              <a:headEnd/>
              <a:tailEnd/>
            </a:ln>
          </p:spPr>
          <p:txBody>
            <a:bodyPr>
              <a:spAutoFit/>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grpSp>
          <p:nvGrpSpPr>
            <p:cNvPr id="3" name="Group 92"/>
            <p:cNvGrpSpPr>
              <a:grpSpLocks/>
            </p:cNvGrpSpPr>
            <p:nvPr/>
          </p:nvGrpSpPr>
          <p:grpSpPr bwMode="auto">
            <a:xfrm>
              <a:off x="266" y="1283"/>
              <a:ext cx="603" cy="469"/>
              <a:chOff x="1774" y="1125"/>
              <a:chExt cx="603" cy="469"/>
            </a:xfrm>
          </p:grpSpPr>
          <p:sp>
            <p:nvSpPr>
              <p:cNvPr id="315" name="Rectangle 93"/>
              <p:cNvSpPr>
                <a:spLocks noChangeArrowheads="1"/>
              </p:cNvSpPr>
              <p:nvPr/>
            </p:nvSpPr>
            <p:spPr bwMode="auto">
              <a:xfrm>
                <a:off x="1774" y="1125"/>
                <a:ext cx="603" cy="469"/>
              </a:xfrm>
              <a:prstGeom prst="rect">
                <a:avLst/>
              </a:prstGeom>
              <a:solidFill>
                <a:srgbClr val="FFFFFF"/>
              </a:solidFill>
              <a:ln w="12700">
                <a:solidFill>
                  <a:srgbClr val="000000"/>
                </a:solidFill>
                <a:miter lim="800000"/>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316" name="Line 94"/>
              <p:cNvSpPr>
                <a:spLocks noChangeShapeType="1"/>
              </p:cNvSpPr>
              <p:nvPr/>
            </p:nvSpPr>
            <p:spPr bwMode="auto">
              <a:xfrm>
                <a:off x="1798" y="1189"/>
                <a:ext cx="120" cy="0"/>
              </a:xfrm>
              <a:prstGeom prst="line">
                <a:avLst/>
              </a:prstGeom>
              <a:noFill/>
              <a:ln w="19050">
                <a:solidFill>
                  <a:srgbClr val="FF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17" name="Rectangle 95"/>
              <p:cNvSpPr>
                <a:spLocks noChangeArrowheads="1"/>
              </p:cNvSpPr>
              <p:nvPr/>
            </p:nvSpPr>
            <p:spPr bwMode="auto">
              <a:xfrm>
                <a:off x="1965" y="1149"/>
                <a:ext cx="367" cy="86"/>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900" b="1" kern="0">
                    <a:solidFill>
                      <a:srgbClr val="FF0000"/>
                    </a:solidFill>
                    <a:latin typeface="Arial" pitchFamily="34" charset="0"/>
                    <a:cs typeface="+mn-cs"/>
                  </a:rPr>
                  <a:t>I</a:t>
                </a:r>
                <a:r>
                  <a:rPr lang="en-US" sz="900" b="1" kern="0" baseline="-25000">
                    <a:solidFill>
                      <a:srgbClr val="FF0000"/>
                    </a:solidFill>
                    <a:latin typeface="Arial" pitchFamily="34" charset="0"/>
                    <a:cs typeface="+mn-cs"/>
                  </a:rPr>
                  <a:t>F</a:t>
                </a:r>
                <a:r>
                  <a:rPr lang="en-US" sz="900" b="1" kern="0">
                    <a:solidFill>
                      <a:srgbClr val="FF0000"/>
                    </a:solidFill>
                    <a:latin typeface="Arial" pitchFamily="34" charset="0"/>
                    <a:cs typeface="+mn-cs"/>
                  </a:rPr>
                  <a:t> = 150mA</a:t>
                </a:r>
                <a:endParaRPr lang="en-US" sz="1400" b="1" kern="0">
                  <a:solidFill>
                    <a:sysClr val="windowText" lastClr="000000"/>
                  </a:solidFill>
                  <a:latin typeface="Arial" pitchFamily="34" charset="0"/>
                  <a:cs typeface="+mn-cs"/>
                </a:endParaRPr>
              </a:p>
            </p:txBody>
          </p:sp>
          <p:sp>
            <p:nvSpPr>
              <p:cNvPr id="318" name="Line 96"/>
              <p:cNvSpPr>
                <a:spLocks noChangeShapeType="1"/>
              </p:cNvSpPr>
              <p:nvPr/>
            </p:nvSpPr>
            <p:spPr bwMode="auto">
              <a:xfrm>
                <a:off x="1798" y="1269"/>
                <a:ext cx="120" cy="0"/>
              </a:xfrm>
              <a:prstGeom prst="line">
                <a:avLst/>
              </a:prstGeom>
              <a:noFill/>
              <a:ln w="1905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19" name="Rectangle 97"/>
              <p:cNvSpPr>
                <a:spLocks noChangeArrowheads="1"/>
              </p:cNvSpPr>
              <p:nvPr/>
            </p:nvSpPr>
            <p:spPr bwMode="auto">
              <a:xfrm>
                <a:off x="1965" y="1230"/>
                <a:ext cx="367" cy="86"/>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900" b="1" kern="0">
                    <a:solidFill>
                      <a:srgbClr val="000000"/>
                    </a:solidFill>
                    <a:latin typeface="Arial" pitchFamily="34" charset="0"/>
                    <a:cs typeface="+mn-cs"/>
                  </a:rPr>
                  <a:t>I</a:t>
                </a:r>
                <a:r>
                  <a:rPr lang="en-US" sz="900" b="1" kern="0" baseline="-25000">
                    <a:solidFill>
                      <a:srgbClr val="000000"/>
                    </a:solidFill>
                    <a:latin typeface="Arial" pitchFamily="34" charset="0"/>
                    <a:cs typeface="+mn-cs"/>
                  </a:rPr>
                  <a:t>F</a:t>
                </a:r>
                <a:r>
                  <a:rPr lang="en-US" sz="900" b="1" kern="0">
                    <a:solidFill>
                      <a:srgbClr val="000000"/>
                    </a:solidFill>
                    <a:latin typeface="Arial" pitchFamily="34" charset="0"/>
                    <a:cs typeface="+mn-cs"/>
                  </a:rPr>
                  <a:t> = 200mA</a:t>
                </a:r>
                <a:endParaRPr lang="en-US" sz="1400" b="1" kern="0">
                  <a:solidFill>
                    <a:sysClr val="windowText" lastClr="000000"/>
                  </a:solidFill>
                  <a:latin typeface="Arial" pitchFamily="34" charset="0"/>
                  <a:cs typeface="+mn-cs"/>
                </a:endParaRPr>
              </a:p>
            </p:txBody>
          </p:sp>
          <p:sp>
            <p:nvSpPr>
              <p:cNvPr id="320" name="Line 98"/>
              <p:cNvSpPr>
                <a:spLocks noChangeShapeType="1"/>
              </p:cNvSpPr>
              <p:nvPr/>
            </p:nvSpPr>
            <p:spPr bwMode="auto">
              <a:xfrm>
                <a:off x="1798" y="1350"/>
                <a:ext cx="120" cy="0"/>
              </a:xfrm>
              <a:prstGeom prst="line">
                <a:avLst/>
              </a:prstGeom>
              <a:noFill/>
              <a:ln w="19050">
                <a:solidFill>
                  <a:srgbClr val="0093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21" name="Rectangle 99"/>
              <p:cNvSpPr>
                <a:spLocks noChangeArrowheads="1"/>
              </p:cNvSpPr>
              <p:nvPr/>
            </p:nvSpPr>
            <p:spPr bwMode="auto">
              <a:xfrm>
                <a:off x="1965" y="1310"/>
                <a:ext cx="367" cy="86"/>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900" b="1" kern="0">
                    <a:solidFill>
                      <a:srgbClr val="009300"/>
                    </a:solidFill>
                    <a:latin typeface="Arial" pitchFamily="34" charset="0"/>
                    <a:cs typeface="+mn-cs"/>
                  </a:rPr>
                  <a:t>I</a:t>
                </a:r>
                <a:r>
                  <a:rPr lang="en-US" sz="900" b="1" kern="0" baseline="-25000">
                    <a:solidFill>
                      <a:srgbClr val="009300"/>
                    </a:solidFill>
                    <a:latin typeface="Arial" pitchFamily="34" charset="0"/>
                    <a:cs typeface="+mn-cs"/>
                  </a:rPr>
                  <a:t>F</a:t>
                </a:r>
                <a:r>
                  <a:rPr lang="en-US" sz="900" b="1" kern="0">
                    <a:solidFill>
                      <a:srgbClr val="009300"/>
                    </a:solidFill>
                    <a:latin typeface="Arial" pitchFamily="34" charset="0"/>
                    <a:cs typeface="+mn-cs"/>
                  </a:rPr>
                  <a:t> = 350mA</a:t>
                </a:r>
                <a:endParaRPr lang="en-US" sz="1400" b="1" kern="0">
                  <a:solidFill>
                    <a:sysClr val="windowText" lastClr="000000"/>
                  </a:solidFill>
                  <a:latin typeface="Arial" pitchFamily="34" charset="0"/>
                  <a:cs typeface="+mn-cs"/>
                </a:endParaRPr>
              </a:p>
            </p:txBody>
          </p:sp>
          <p:sp>
            <p:nvSpPr>
              <p:cNvPr id="322" name="Line 100"/>
              <p:cNvSpPr>
                <a:spLocks noChangeShapeType="1"/>
              </p:cNvSpPr>
              <p:nvPr/>
            </p:nvSpPr>
            <p:spPr bwMode="auto">
              <a:xfrm>
                <a:off x="1798" y="1430"/>
                <a:ext cx="120" cy="0"/>
              </a:xfrm>
              <a:prstGeom prst="line">
                <a:avLst/>
              </a:prstGeom>
              <a:noFill/>
              <a:ln w="19050">
                <a:solidFill>
                  <a:srgbClr val="8B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23" name="Rectangle 101"/>
              <p:cNvSpPr>
                <a:spLocks noChangeArrowheads="1"/>
              </p:cNvSpPr>
              <p:nvPr/>
            </p:nvSpPr>
            <p:spPr bwMode="auto">
              <a:xfrm>
                <a:off x="1965" y="1390"/>
                <a:ext cx="367" cy="86"/>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900" b="1" kern="0">
                    <a:solidFill>
                      <a:srgbClr val="8B0000"/>
                    </a:solidFill>
                    <a:latin typeface="Arial" pitchFamily="34" charset="0"/>
                    <a:cs typeface="+mn-cs"/>
                  </a:rPr>
                  <a:t>I</a:t>
                </a:r>
                <a:r>
                  <a:rPr lang="en-US" sz="900" b="1" kern="0" baseline="-25000">
                    <a:solidFill>
                      <a:srgbClr val="8B0000"/>
                    </a:solidFill>
                    <a:latin typeface="Arial" pitchFamily="34" charset="0"/>
                    <a:cs typeface="+mn-cs"/>
                  </a:rPr>
                  <a:t>F</a:t>
                </a:r>
                <a:r>
                  <a:rPr lang="en-US" sz="900" b="1" kern="0">
                    <a:solidFill>
                      <a:srgbClr val="8B0000"/>
                    </a:solidFill>
                    <a:latin typeface="Arial" pitchFamily="34" charset="0"/>
                    <a:cs typeface="+mn-cs"/>
                  </a:rPr>
                  <a:t> = 500mA</a:t>
                </a:r>
                <a:endParaRPr lang="en-US" sz="1400" b="1" kern="0">
                  <a:solidFill>
                    <a:sysClr val="windowText" lastClr="000000"/>
                  </a:solidFill>
                  <a:latin typeface="Arial" pitchFamily="34" charset="0"/>
                  <a:cs typeface="+mn-cs"/>
                </a:endParaRPr>
              </a:p>
            </p:txBody>
          </p:sp>
          <p:sp>
            <p:nvSpPr>
              <p:cNvPr id="324" name="Line 102"/>
              <p:cNvSpPr>
                <a:spLocks noChangeShapeType="1"/>
              </p:cNvSpPr>
              <p:nvPr/>
            </p:nvSpPr>
            <p:spPr bwMode="auto">
              <a:xfrm>
                <a:off x="1798" y="1510"/>
                <a:ext cx="120" cy="0"/>
              </a:xfrm>
              <a:prstGeom prst="line">
                <a:avLst/>
              </a:prstGeom>
              <a:noFill/>
              <a:ln w="19050">
                <a:solidFill>
                  <a:srgbClr val="FFAD5B"/>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25" name="Rectangle 103"/>
              <p:cNvSpPr>
                <a:spLocks noChangeArrowheads="1"/>
              </p:cNvSpPr>
              <p:nvPr/>
            </p:nvSpPr>
            <p:spPr bwMode="auto">
              <a:xfrm>
                <a:off x="1965" y="1470"/>
                <a:ext cx="367" cy="86"/>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900" b="1" kern="0">
                    <a:solidFill>
                      <a:srgbClr val="FFAD5B"/>
                    </a:solidFill>
                    <a:latin typeface="Arial" pitchFamily="34" charset="0"/>
                    <a:cs typeface="+mn-cs"/>
                  </a:rPr>
                  <a:t>I</a:t>
                </a:r>
                <a:r>
                  <a:rPr lang="en-US" sz="900" b="1" kern="0" baseline="-25000">
                    <a:solidFill>
                      <a:srgbClr val="FFAD5B"/>
                    </a:solidFill>
                    <a:latin typeface="Arial" pitchFamily="34" charset="0"/>
                    <a:cs typeface="+mn-cs"/>
                  </a:rPr>
                  <a:t>F</a:t>
                </a:r>
                <a:r>
                  <a:rPr lang="en-US" sz="900" b="1" kern="0">
                    <a:solidFill>
                      <a:srgbClr val="FFAD5B"/>
                    </a:solidFill>
                    <a:latin typeface="Arial" pitchFamily="34" charset="0"/>
                    <a:cs typeface="+mn-cs"/>
                  </a:rPr>
                  <a:t> = 700mA</a:t>
                </a:r>
                <a:endParaRPr lang="en-US" sz="1400" b="1" kern="0">
                  <a:solidFill>
                    <a:sysClr val="windowText" lastClr="000000"/>
                  </a:solidFill>
                  <a:latin typeface="Arial" pitchFamily="34" charset="0"/>
                  <a:cs typeface="+mn-cs"/>
                </a:endParaRPr>
              </a:p>
            </p:txBody>
          </p:sp>
        </p:grpSp>
      </p:grpSp>
      <p:grpSp>
        <p:nvGrpSpPr>
          <p:cNvPr id="4" name="Group 104"/>
          <p:cNvGrpSpPr>
            <a:grpSpLocks/>
          </p:cNvGrpSpPr>
          <p:nvPr/>
        </p:nvGrpSpPr>
        <p:grpSpPr bwMode="auto">
          <a:xfrm>
            <a:off x="4773613" y="3148013"/>
            <a:ext cx="4305300" cy="3286125"/>
            <a:chOff x="2944" y="1895"/>
            <a:chExt cx="2712" cy="2070"/>
          </a:xfrm>
        </p:grpSpPr>
        <p:grpSp>
          <p:nvGrpSpPr>
            <p:cNvPr id="6" name="Group 105"/>
            <p:cNvGrpSpPr>
              <a:grpSpLocks/>
            </p:cNvGrpSpPr>
            <p:nvPr/>
          </p:nvGrpSpPr>
          <p:grpSpPr bwMode="auto">
            <a:xfrm>
              <a:off x="2944" y="1895"/>
              <a:ext cx="2712" cy="2070"/>
              <a:chOff x="2602" y="1055"/>
              <a:chExt cx="2712" cy="2070"/>
            </a:xfrm>
          </p:grpSpPr>
          <p:grpSp>
            <p:nvGrpSpPr>
              <p:cNvPr id="7" name="Group 106"/>
              <p:cNvGrpSpPr>
                <a:grpSpLocks noChangeAspect="1"/>
              </p:cNvGrpSpPr>
              <p:nvPr/>
            </p:nvGrpSpPr>
            <p:grpSpPr bwMode="auto">
              <a:xfrm>
                <a:off x="2707" y="1186"/>
                <a:ext cx="2607" cy="1939"/>
                <a:chOff x="2389" y="1186"/>
                <a:chExt cx="2999" cy="2231"/>
              </a:xfrm>
            </p:grpSpPr>
            <p:sp>
              <p:nvSpPr>
                <p:cNvPr id="344" name="Rectangle 107"/>
                <p:cNvSpPr>
                  <a:spLocks noChangeAspect="1" noChangeArrowheads="1"/>
                </p:cNvSpPr>
                <p:nvPr/>
              </p:nvSpPr>
              <p:spPr bwMode="auto">
                <a:xfrm>
                  <a:off x="2621" y="1242"/>
                  <a:ext cx="2741" cy="2024"/>
                </a:xfrm>
                <a:prstGeom prst="rect">
                  <a:avLst/>
                </a:prstGeom>
                <a:solidFill>
                  <a:srgbClr val="FFFFFF"/>
                </a:solidFill>
                <a:ln w="12700">
                  <a:solidFill>
                    <a:srgbClr val="000000"/>
                  </a:solidFill>
                  <a:miter lim="800000"/>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345" name="Rectangle 108"/>
                <p:cNvSpPr>
                  <a:spLocks noChangeAspect="1" noChangeArrowheads="1"/>
                </p:cNvSpPr>
                <p:nvPr/>
              </p:nvSpPr>
              <p:spPr bwMode="auto">
                <a:xfrm>
                  <a:off x="2554" y="3307"/>
                  <a:ext cx="101" cy="110"/>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10</a:t>
                  </a:r>
                  <a:endParaRPr lang="en-US" sz="1600" kern="0">
                    <a:solidFill>
                      <a:sysClr val="windowText" lastClr="000000"/>
                    </a:solidFill>
                    <a:latin typeface="Arial" pitchFamily="34" charset="0"/>
                    <a:cs typeface="+mn-cs"/>
                  </a:endParaRPr>
                </a:p>
              </p:txBody>
            </p:sp>
            <p:sp>
              <p:nvSpPr>
                <p:cNvPr id="346" name="Line 109"/>
                <p:cNvSpPr>
                  <a:spLocks noChangeAspect="1" noChangeShapeType="1"/>
                </p:cNvSpPr>
                <p:nvPr/>
              </p:nvSpPr>
              <p:spPr bwMode="auto">
                <a:xfrm flipV="1">
                  <a:off x="2621" y="1242"/>
                  <a:ext cx="0" cy="2008"/>
                </a:xfrm>
                <a:prstGeom prst="line">
                  <a:avLst/>
                </a:prstGeom>
                <a:noFill/>
                <a:ln w="12700">
                  <a:solidFill>
                    <a:srgbClr val="A8A8A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47" name="Line 110"/>
                <p:cNvSpPr>
                  <a:spLocks noChangeAspect="1" noChangeShapeType="1"/>
                </p:cNvSpPr>
                <p:nvPr/>
              </p:nvSpPr>
              <p:spPr bwMode="auto">
                <a:xfrm flipV="1">
                  <a:off x="2621" y="3210"/>
                  <a:ext cx="0" cy="4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48" name="Line 111"/>
                <p:cNvSpPr>
                  <a:spLocks noChangeAspect="1" noChangeShapeType="1"/>
                </p:cNvSpPr>
                <p:nvPr/>
              </p:nvSpPr>
              <p:spPr bwMode="auto">
                <a:xfrm>
                  <a:off x="2621" y="1250"/>
                  <a:ext cx="0" cy="39"/>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49" name="Rectangle 112"/>
                <p:cNvSpPr>
                  <a:spLocks noChangeAspect="1" noChangeArrowheads="1"/>
                </p:cNvSpPr>
                <p:nvPr/>
              </p:nvSpPr>
              <p:spPr bwMode="auto">
                <a:xfrm>
                  <a:off x="2896" y="3307"/>
                  <a:ext cx="101" cy="110"/>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20</a:t>
                  </a:r>
                  <a:endParaRPr lang="en-US" sz="1600" kern="0">
                    <a:solidFill>
                      <a:sysClr val="windowText" lastClr="000000"/>
                    </a:solidFill>
                    <a:latin typeface="Arial" pitchFamily="34" charset="0"/>
                    <a:cs typeface="+mn-cs"/>
                  </a:endParaRPr>
                </a:p>
              </p:txBody>
            </p:sp>
            <p:sp>
              <p:nvSpPr>
                <p:cNvPr id="350" name="Line 113"/>
                <p:cNvSpPr>
                  <a:spLocks noChangeAspect="1" noChangeShapeType="1"/>
                </p:cNvSpPr>
                <p:nvPr/>
              </p:nvSpPr>
              <p:spPr bwMode="auto">
                <a:xfrm flipV="1">
                  <a:off x="2964" y="1242"/>
                  <a:ext cx="0" cy="2008"/>
                </a:xfrm>
                <a:prstGeom prst="line">
                  <a:avLst/>
                </a:prstGeom>
                <a:noFill/>
                <a:ln w="12700">
                  <a:solidFill>
                    <a:srgbClr val="A8A8A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51" name="Line 114"/>
                <p:cNvSpPr>
                  <a:spLocks noChangeAspect="1" noChangeShapeType="1"/>
                </p:cNvSpPr>
                <p:nvPr/>
              </p:nvSpPr>
              <p:spPr bwMode="auto">
                <a:xfrm flipV="1">
                  <a:off x="2964" y="3210"/>
                  <a:ext cx="0" cy="4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52" name="Line 115"/>
                <p:cNvSpPr>
                  <a:spLocks noChangeAspect="1" noChangeShapeType="1"/>
                </p:cNvSpPr>
                <p:nvPr/>
              </p:nvSpPr>
              <p:spPr bwMode="auto">
                <a:xfrm>
                  <a:off x="2964" y="1250"/>
                  <a:ext cx="0" cy="39"/>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53" name="Rectangle 116"/>
                <p:cNvSpPr>
                  <a:spLocks noChangeAspect="1" noChangeArrowheads="1"/>
                </p:cNvSpPr>
                <p:nvPr/>
              </p:nvSpPr>
              <p:spPr bwMode="auto">
                <a:xfrm>
                  <a:off x="3240" y="3307"/>
                  <a:ext cx="101" cy="110"/>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30</a:t>
                  </a:r>
                  <a:endParaRPr lang="en-US" sz="1600" kern="0">
                    <a:solidFill>
                      <a:sysClr val="windowText" lastClr="000000"/>
                    </a:solidFill>
                    <a:latin typeface="Arial" pitchFamily="34" charset="0"/>
                    <a:cs typeface="+mn-cs"/>
                  </a:endParaRPr>
                </a:p>
              </p:txBody>
            </p:sp>
            <p:sp>
              <p:nvSpPr>
                <p:cNvPr id="354" name="Line 117"/>
                <p:cNvSpPr>
                  <a:spLocks noChangeAspect="1" noChangeShapeType="1"/>
                </p:cNvSpPr>
                <p:nvPr/>
              </p:nvSpPr>
              <p:spPr bwMode="auto">
                <a:xfrm flipV="1">
                  <a:off x="3308" y="1242"/>
                  <a:ext cx="0" cy="2008"/>
                </a:xfrm>
                <a:prstGeom prst="line">
                  <a:avLst/>
                </a:prstGeom>
                <a:noFill/>
                <a:ln w="12700">
                  <a:solidFill>
                    <a:srgbClr val="A8A8A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55" name="Line 118"/>
                <p:cNvSpPr>
                  <a:spLocks noChangeAspect="1" noChangeShapeType="1"/>
                </p:cNvSpPr>
                <p:nvPr/>
              </p:nvSpPr>
              <p:spPr bwMode="auto">
                <a:xfrm flipV="1">
                  <a:off x="3308" y="3210"/>
                  <a:ext cx="0" cy="4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56" name="Line 119"/>
                <p:cNvSpPr>
                  <a:spLocks noChangeAspect="1" noChangeShapeType="1"/>
                </p:cNvSpPr>
                <p:nvPr/>
              </p:nvSpPr>
              <p:spPr bwMode="auto">
                <a:xfrm>
                  <a:off x="3308" y="1250"/>
                  <a:ext cx="0" cy="39"/>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57" name="Rectangle 120"/>
                <p:cNvSpPr>
                  <a:spLocks noChangeAspect="1" noChangeArrowheads="1"/>
                </p:cNvSpPr>
                <p:nvPr/>
              </p:nvSpPr>
              <p:spPr bwMode="auto">
                <a:xfrm>
                  <a:off x="3576" y="3307"/>
                  <a:ext cx="101" cy="110"/>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40</a:t>
                  </a:r>
                  <a:endParaRPr lang="en-US" sz="1600" kern="0">
                    <a:solidFill>
                      <a:sysClr val="windowText" lastClr="000000"/>
                    </a:solidFill>
                    <a:latin typeface="Arial" pitchFamily="34" charset="0"/>
                    <a:cs typeface="+mn-cs"/>
                  </a:endParaRPr>
                </a:p>
              </p:txBody>
            </p:sp>
            <p:sp>
              <p:nvSpPr>
                <p:cNvPr id="358" name="Line 121"/>
                <p:cNvSpPr>
                  <a:spLocks noChangeAspect="1" noChangeShapeType="1"/>
                </p:cNvSpPr>
                <p:nvPr/>
              </p:nvSpPr>
              <p:spPr bwMode="auto">
                <a:xfrm flipV="1">
                  <a:off x="3644" y="1242"/>
                  <a:ext cx="0" cy="2008"/>
                </a:xfrm>
                <a:prstGeom prst="line">
                  <a:avLst/>
                </a:prstGeom>
                <a:noFill/>
                <a:ln w="12700">
                  <a:solidFill>
                    <a:srgbClr val="A8A8A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59" name="Line 122"/>
                <p:cNvSpPr>
                  <a:spLocks noChangeAspect="1" noChangeShapeType="1"/>
                </p:cNvSpPr>
                <p:nvPr/>
              </p:nvSpPr>
              <p:spPr bwMode="auto">
                <a:xfrm flipV="1">
                  <a:off x="3644" y="3210"/>
                  <a:ext cx="0" cy="4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60" name="Line 123"/>
                <p:cNvSpPr>
                  <a:spLocks noChangeAspect="1" noChangeShapeType="1"/>
                </p:cNvSpPr>
                <p:nvPr/>
              </p:nvSpPr>
              <p:spPr bwMode="auto">
                <a:xfrm>
                  <a:off x="3644" y="1250"/>
                  <a:ext cx="0" cy="39"/>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61" name="Rectangle 124"/>
                <p:cNvSpPr>
                  <a:spLocks noChangeAspect="1" noChangeArrowheads="1"/>
                </p:cNvSpPr>
                <p:nvPr/>
              </p:nvSpPr>
              <p:spPr bwMode="auto">
                <a:xfrm>
                  <a:off x="3920" y="3307"/>
                  <a:ext cx="101" cy="110"/>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50</a:t>
                  </a:r>
                  <a:endParaRPr lang="en-US" sz="1600" kern="0">
                    <a:solidFill>
                      <a:sysClr val="windowText" lastClr="000000"/>
                    </a:solidFill>
                    <a:latin typeface="Arial" pitchFamily="34" charset="0"/>
                    <a:cs typeface="+mn-cs"/>
                  </a:endParaRPr>
                </a:p>
              </p:txBody>
            </p:sp>
            <p:sp>
              <p:nvSpPr>
                <p:cNvPr id="362" name="Line 125"/>
                <p:cNvSpPr>
                  <a:spLocks noChangeAspect="1" noChangeShapeType="1"/>
                </p:cNvSpPr>
                <p:nvPr/>
              </p:nvSpPr>
              <p:spPr bwMode="auto">
                <a:xfrm flipV="1">
                  <a:off x="3988" y="1242"/>
                  <a:ext cx="0" cy="2008"/>
                </a:xfrm>
                <a:prstGeom prst="line">
                  <a:avLst/>
                </a:prstGeom>
                <a:noFill/>
                <a:ln w="12700">
                  <a:solidFill>
                    <a:srgbClr val="A8A8A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63" name="Line 126"/>
                <p:cNvSpPr>
                  <a:spLocks noChangeAspect="1" noChangeShapeType="1"/>
                </p:cNvSpPr>
                <p:nvPr/>
              </p:nvSpPr>
              <p:spPr bwMode="auto">
                <a:xfrm flipV="1">
                  <a:off x="3988" y="3210"/>
                  <a:ext cx="0" cy="4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64" name="Line 127"/>
                <p:cNvSpPr>
                  <a:spLocks noChangeAspect="1" noChangeShapeType="1"/>
                </p:cNvSpPr>
                <p:nvPr/>
              </p:nvSpPr>
              <p:spPr bwMode="auto">
                <a:xfrm>
                  <a:off x="3988" y="1250"/>
                  <a:ext cx="0" cy="39"/>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65" name="Rectangle 128"/>
                <p:cNvSpPr>
                  <a:spLocks noChangeAspect="1" noChangeArrowheads="1"/>
                </p:cNvSpPr>
                <p:nvPr/>
              </p:nvSpPr>
              <p:spPr bwMode="auto">
                <a:xfrm>
                  <a:off x="4264" y="3307"/>
                  <a:ext cx="101" cy="110"/>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60</a:t>
                  </a:r>
                  <a:endParaRPr lang="en-US" sz="1600" kern="0">
                    <a:solidFill>
                      <a:sysClr val="windowText" lastClr="000000"/>
                    </a:solidFill>
                    <a:latin typeface="Arial" pitchFamily="34" charset="0"/>
                    <a:cs typeface="+mn-cs"/>
                  </a:endParaRPr>
                </a:p>
              </p:txBody>
            </p:sp>
            <p:sp>
              <p:nvSpPr>
                <p:cNvPr id="366" name="Line 129"/>
                <p:cNvSpPr>
                  <a:spLocks noChangeAspect="1" noChangeShapeType="1"/>
                </p:cNvSpPr>
                <p:nvPr/>
              </p:nvSpPr>
              <p:spPr bwMode="auto">
                <a:xfrm flipV="1">
                  <a:off x="4332" y="1242"/>
                  <a:ext cx="0" cy="2008"/>
                </a:xfrm>
                <a:prstGeom prst="line">
                  <a:avLst/>
                </a:prstGeom>
                <a:noFill/>
                <a:ln w="12700">
                  <a:solidFill>
                    <a:srgbClr val="A8A8A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67" name="Line 130"/>
                <p:cNvSpPr>
                  <a:spLocks noChangeAspect="1" noChangeShapeType="1"/>
                </p:cNvSpPr>
                <p:nvPr/>
              </p:nvSpPr>
              <p:spPr bwMode="auto">
                <a:xfrm flipV="1">
                  <a:off x="4332" y="3210"/>
                  <a:ext cx="0" cy="4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68" name="Line 131"/>
                <p:cNvSpPr>
                  <a:spLocks noChangeAspect="1" noChangeShapeType="1"/>
                </p:cNvSpPr>
                <p:nvPr/>
              </p:nvSpPr>
              <p:spPr bwMode="auto">
                <a:xfrm>
                  <a:off x="4332" y="1250"/>
                  <a:ext cx="0" cy="39"/>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69" name="Rectangle 132"/>
                <p:cNvSpPr>
                  <a:spLocks noChangeAspect="1" noChangeArrowheads="1"/>
                </p:cNvSpPr>
                <p:nvPr/>
              </p:nvSpPr>
              <p:spPr bwMode="auto">
                <a:xfrm>
                  <a:off x="4608" y="3307"/>
                  <a:ext cx="101" cy="110"/>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70</a:t>
                  </a:r>
                  <a:endParaRPr lang="en-US" sz="1600" kern="0">
                    <a:solidFill>
                      <a:sysClr val="windowText" lastClr="000000"/>
                    </a:solidFill>
                    <a:latin typeface="Arial" pitchFamily="34" charset="0"/>
                    <a:cs typeface="+mn-cs"/>
                  </a:endParaRPr>
                </a:p>
              </p:txBody>
            </p:sp>
            <p:sp>
              <p:nvSpPr>
                <p:cNvPr id="370" name="Line 133"/>
                <p:cNvSpPr>
                  <a:spLocks noChangeAspect="1" noChangeShapeType="1"/>
                </p:cNvSpPr>
                <p:nvPr/>
              </p:nvSpPr>
              <p:spPr bwMode="auto">
                <a:xfrm flipV="1">
                  <a:off x="4676" y="1242"/>
                  <a:ext cx="0" cy="2008"/>
                </a:xfrm>
                <a:prstGeom prst="line">
                  <a:avLst/>
                </a:prstGeom>
                <a:noFill/>
                <a:ln w="12700">
                  <a:solidFill>
                    <a:srgbClr val="A8A8A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71" name="Line 134"/>
                <p:cNvSpPr>
                  <a:spLocks noChangeAspect="1" noChangeShapeType="1"/>
                </p:cNvSpPr>
                <p:nvPr/>
              </p:nvSpPr>
              <p:spPr bwMode="auto">
                <a:xfrm flipV="1">
                  <a:off x="4676" y="3210"/>
                  <a:ext cx="0" cy="4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72" name="Line 135"/>
                <p:cNvSpPr>
                  <a:spLocks noChangeAspect="1" noChangeShapeType="1"/>
                </p:cNvSpPr>
                <p:nvPr/>
              </p:nvSpPr>
              <p:spPr bwMode="auto">
                <a:xfrm>
                  <a:off x="4676" y="1250"/>
                  <a:ext cx="0" cy="39"/>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73" name="Rectangle 136"/>
                <p:cNvSpPr>
                  <a:spLocks noChangeAspect="1" noChangeArrowheads="1"/>
                </p:cNvSpPr>
                <p:nvPr/>
              </p:nvSpPr>
              <p:spPr bwMode="auto">
                <a:xfrm>
                  <a:off x="4943" y="3307"/>
                  <a:ext cx="101" cy="110"/>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80</a:t>
                  </a:r>
                  <a:endParaRPr lang="en-US" sz="1600" kern="0">
                    <a:solidFill>
                      <a:sysClr val="windowText" lastClr="000000"/>
                    </a:solidFill>
                    <a:latin typeface="Arial" pitchFamily="34" charset="0"/>
                    <a:cs typeface="+mn-cs"/>
                  </a:endParaRPr>
                </a:p>
              </p:txBody>
            </p:sp>
            <p:sp>
              <p:nvSpPr>
                <p:cNvPr id="374" name="Line 137"/>
                <p:cNvSpPr>
                  <a:spLocks noChangeAspect="1" noChangeShapeType="1"/>
                </p:cNvSpPr>
                <p:nvPr/>
              </p:nvSpPr>
              <p:spPr bwMode="auto">
                <a:xfrm flipV="1">
                  <a:off x="5011" y="1242"/>
                  <a:ext cx="0" cy="2008"/>
                </a:xfrm>
                <a:prstGeom prst="line">
                  <a:avLst/>
                </a:prstGeom>
                <a:noFill/>
                <a:ln w="12700">
                  <a:solidFill>
                    <a:srgbClr val="A8A8A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75" name="Line 138"/>
                <p:cNvSpPr>
                  <a:spLocks noChangeAspect="1" noChangeShapeType="1"/>
                </p:cNvSpPr>
                <p:nvPr/>
              </p:nvSpPr>
              <p:spPr bwMode="auto">
                <a:xfrm flipV="1">
                  <a:off x="5011" y="3210"/>
                  <a:ext cx="0" cy="4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76" name="Line 139"/>
                <p:cNvSpPr>
                  <a:spLocks noChangeAspect="1" noChangeShapeType="1"/>
                </p:cNvSpPr>
                <p:nvPr/>
              </p:nvSpPr>
              <p:spPr bwMode="auto">
                <a:xfrm>
                  <a:off x="5011" y="1250"/>
                  <a:ext cx="0" cy="39"/>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77" name="Rectangle 140"/>
                <p:cNvSpPr>
                  <a:spLocks noChangeAspect="1" noChangeArrowheads="1"/>
                </p:cNvSpPr>
                <p:nvPr/>
              </p:nvSpPr>
              <p:spPr bwMode="auto">
                <a:xfrm>
                  <a:off x="5286" y="3307"/>
                  <a:ext cx="102" cy="110"/>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90</a:t>
                  </a:r>
                  <a:endParaRPr lang="en-US" sz="1600" kern="0">
                    <a:solidFill>
                      <a:sysClr val="windowText" lastClr="000000"/>
                    </a:solidFill>
                    <a:latin typeface="Arial" pitchFamily="34" charset="0"/>
                    <a:cs typeface="+mn-cs"/>
                  </a:endParaRPr>
                </a:p>
              </p:txBody>
            </p:sp>
            <p:sp>
              <p:nvSpPr>
                <p:cNvPr id="378" name="Line 141"/>
                <p:cNvSpPr>
                  <a:spLocks noChangeAspect="1" noChangeShapeType="1"/>
                </p:cNvSpPr>
                <p:nvPr/>
              </p:nvSpPr>
              <p:spPr bwMode="auto">
                <a:xfrm flipV="1">
                  <a:off x="5355" y="1242"/>
                  <a:ext cx="0" cy="2008"/>
                </a:xfrm>
                <a:prstGeom prst="line">
                  <a:avLst/>
                </a:prstGeom>
                <a:noFill/>
                <a:ln w="12700">
                  <a:solidFill>
                    <a:srgbClr val="A8A8A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79" name="Line 142"/>
                <p:cNvSpPr>
                  <a:spLocks noChangeAspect="1" noChangeShapeType="1"/>
                </p:cNvSpPr>
                <p:nvPr/>
              </p:nvSpPr>
              <p:spPr bwMode="auto">
                <a:xfrm flipV="1">
                  <a:off x="5355" y="3210"/>
                  <a:ext cx="0" cy="4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80" name="Line 143"/>
                <p:cNvSpPr>
                  <a:spLocks noChangeAspect="1" noChangeShapeType="1"/>
                </p:cNvSpPr>
                <p:nvPr/>
              </p:nvSpPr>
              <p:spPr bwMode="auto">
                <a:xfrm>
                  <a:off x="5355" y="1250"/>
                  <a:ext cx="0" cy="39"/>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81" name="Rectangle 144"/>
                <p:cNvSpPr>
                  <a:spLocks noChangeAspect="1" noChangeArrowheads="1"/>
                </p:cNvSpPr>
                <p:nvPr/>
              </p:nvSpPr>
              <p:spPr bwMode="auto">
                <a:xfrm>
                  <a:off x="2484" y="3202"/>
                  <a:ext cx="51" cy="110"/>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0</a:t>
                  </a:r>
                  <a:endParaRPr lang="en-US" sz="1600" kern="0">
                    <a:solidFill>
                      <a:sysClr val="windowText" lastClr="000000"/>
                    </a:solidFill>
                    <a:latin typeface="Arial" pitchFamily="34" charset="0"/>
                    <a:cs typeface="+mn-cs"/>
                  </a:endParaRPr>
                </a:p>
              </p:txBody>
            </p:sp>
            <p:sp>
              <p:nvSpPr>
                <p:cNvPr id="382" name="Line 145"/>
                <p:cNvSpPr>
                  <a:spLocks noChangeAspect="1" noChangeShapeType="1"/>
                </p:cNvSpPr>
                <p:nvPr/>
              </p:nvSpPr>
              <p:spPr bwMode="auto">
                <a:xfrm>
                  <a:off x="2621" y="3258"/>
                  <a:ext cx="2725" cy="0"/>
                </a:xfrm>
                <a:prstGeom prst="line">
                  <a:avLst/>
                </a:prstGeom>
                <a:noFill/>
                <a:ln w="12700">
                  <a:solidFill>
                    <a:srgbClr val="48484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83" name="Line 146"/>
                <p:cNvSpPr>
                  <a:spLocks noChangeAspect="1" noChangeShapeType="1"/>
                </p:cNvSpPr>
                <p:nvPr/>
              </p:nvSpPr>
              <p:spPr bwMode="auto">
                <a:xfrm>
                  <a:off x="2621" y="3258"/>
                  <a:ext cx="39" cy="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84" name="Line 147"/>
                <p:cNvSpPr>
                  <a:spLocks noChangeAspect="1" noChangeShapeType="1"/>
                </p:cNvSpPr>
                <p:nvPr/>
              </p:nvSpPr>
              <p:spPr bwMode="auto">
                <a:xfrm flipH="1">
                  <a:off x="5316" y="3258"/>
                  <a:ext cx="31" cy="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85" name="Rectangle 148"/>
                <p:cNvSpPr>
                  <a:spLocks noChangeAspect="1" noChangeArrowheads="1"/>
                </p:cNvSpPr>
                <p:nvPr/>
              </p:nvSpPr>
              <p:spPr bwMode="auto">
                <a:xfrm>
                  <a:off x="2437" y="2803"/>
                  <a:ext cx="101" cy="110"/>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50</a:t>
                  </a:r>
                  <a:endParaRPr lang="en-US" sz="1600" kern="0">
                    <a:solidFill>
                      <a:sysClr val="windowText" lastClr="000000"/>
                    </a:solidFill>
                    <a:latin typeface="Arial" pitchFamily="34" charset="0"/>
                    <a:cs typeface="+mn-cs"/>
                  </a:endParaRPr>
                </a:p>
              </p:txBody>
            </p:sp>
            <p:sp>
              <p:nvSpPr>
                <p:cNvPr id="386" name="Line 149"/>
                <p:cNvSpPr>
                  <a:spLocks noChangeAspect="1" noChangeShapeType="1"/>
                </p:cNvSpPr>
                <p:nvPr/>
              </p:nvSpPr>
              <p:spPr bwMode="auto">
                <a:xfrm>
                  <a:off x="2621" y="2858"/>
                  <a:ext cx="2725" cy="0"/>
                </a:xfrm>
                <a:prstGeom prst="line">
                  <a:avLst/>
                </a:prstGeom>
                <a:noFill/>
                <a:ln w="12700">
                  <a:solidFill>
                    <a:srgbClr val="A8A8A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87" name="Line 150"/>
                <p:cNvSpPr>
                  <a:spLocks noChangeAspect="1" noChangeShapeType="1"/>
                </p:cNvSpPr>
                <p:nvPr/>
              </p:nvSpPr>
              <p:spPr bwMode="auto">
                <a:xfrm>
                  <a:off x="2621" y="2858"/>
                  <a:ext cx="39" cy="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88" name="Line 151"/>
                <p:cNvSpPr>
                  <a:spLocks noChangeAspect="1" noChangeShapeType="1"/>
                </p:cNvSpPr>
                <p:nvPr/>
              </p:nvSpPr>
              <p:spPr bwMode="auto">
                <a:xfrm flipH="1">
                  <a:off x="5316" y="2858"/>
                  <a:ext cx="31" cy="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89" name="Rectangle 152"/>
                <p:cNvSpPr>
                  <a:spLocks noChangeAspect="1" noChangeArrowheads="1"/>
                </p:cNvSpPr>
                <p:nvPr/>
              </p:nvSpPr>
              <p:spPr bwMode="auto">
                <a:xfrm>
                  <a:off x="2389" y="2394"/>
                  <a:ext cx="152" cy="110"/>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100</a:t>
                  </a:r>
                  <a:endParaRPr lang="en-US" sz="1600" kern="0">
                    <a:solidFill>
                      <a:sysClr val="windowText" lastClr="000000"/>
                    </a:solidFill>
                    <a:latin typeface="Arial" pitchFamily="34" charset="0"/>
                    <a:cs typeface="+mn-cs"/>
                  </a:endParaRPr>
                </a:p>
              </p:txBody>
            </p:sp>
            <p:sp>
              <p:nvSpPr>
                <p:cNvPr id="390" name="Line 153"/>
                <p:cNvSpPr>
                  <a:spLocks noChangeAspect="1" noChangeShapeType="1"/>
                </p:cNvSpPr>
                <p:nvPr/>
              </p:nvSpPr>
              <p:spPr bwMode="auto">
                <a:xfrm>
                  <a:off x="2621" y="2451"/>
                  <a:ext cx="2725" cy="0"/>
                </a:xfrm>
                <a:prstGeom prst="line">
                  <a:avLst/>
                </a:prstGeom>
                <a:noFill/>
                <a:ln w="12700">
                  <a:solidFill>
                    <a:srgbClr val="A8A8A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91" name="Line 154"/>
                <p:cNvSpPr>
                  <a:spLocks noChangeAspect="1" noChangeShapeType="1"/>
                </p:cNvSpPr>
                <p:nvPr/>
              </p:nvSpPr>
              <p:spPr bwMode="auto">
                <a:xfrm>
                  <a:off x="2621" y="2451"/>
                  <a:ext cx="39" cy="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92" name="Line 155"/>
                <p:cNvSpPr>
                  <a:spLocks noChangeAspect="1" noChangeShapeType="1"/>
                </p:cNvSpPr>
                <p:nvPr/>
              </p:nvSpPr>
              <p:spPr bwMode="auto">
                <a:xfrm flipH="1">
                  <a:off x="5316" y="2451"/>
                  <a:ext cx="31" cy="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93" name="Rectangle 156"/>
                <p:cNvSpPr>
                  <a:spLocks noChangeAspect="1" noChangeArrowheads="1"/>
                </p:cNvSpPr>
                <p:nvPr/>
              </p:nvSpPr>
              <p:spPr bwMode="auto">
                <a:xfrm>
                  <a:off x="2389" y="1994"/>
                  <a:ext cx="152" cy="110"/>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150</a:t>
                  </a:r>
                  <a:endParaRPr lang="en-US" sz="1600" kern="0">
                    <a:solidFill>
                      <a:sysClr val="windowText" lastClr="000000"/>
                    </a:solidFill>
                    <a:latin typeface="Arial" pitchFamily="34" charset="0"/>
                    <a:cs typeface="+mn-cs"/>
                  </a:endParaRPr>
                </a:p>
              </p:txBody>
            </p:sp>
            <p:sp>
              <p:nvSpPr>
                <p:cNvPr id="394" name="Line 157"/>
                <p:cNvSpPr>
                  <a:spLocks noChangeAspect="1" noChangeShapeType="1"/>
                </p:cNvSpPr>
                <p:nvPr/>
              </p:nvSpPr>
              <p:spPr bwMode="auto">
                <a:xfrm>
                  <a:off x="2621" y="2050"/>
                  <a:ext cx="2725" cy="0"/>
                </a:xfrm>
                <a:prstGeom prst="line">
                  <a:avLst/>
                </a:prstGeom>
                <a:noFill/>
                <a:ln w="12700">
                  <a:solidFill>
                    <a:srgbClr val="A8A8A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95" name="Line 158"/>
                <p:cNvSpPr>
                  <a:spLocks noChangeAspect="1" noChangeShapeType="1"/>
                </p:cNvSpPr>
                <p:nvPr/>
              </p:nvSpPr>
              <p:spPr bwMode="auto">
                <a:xfrm>
                  <a:off x="2621" y="2050"/>
                  <a:ext cx="39" cy="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96" name="Line 159"/>
                <p:cNvSpPr>
                  <a:spLocks noChangeAspect="1" noChangeShapeType="1"/>
                </p:cNvSpPr>
                <p:nvPr/>
              </p:nvSpPr>
              <p:spPr bwMode="auto">
                <a:xfrm flipH="1">
                  <a:off x="5316" y="2050"/>
                  <a:ext cx="31" cy="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97" name="Rectangle 160"/>
                <p:cNvSpPr>
                  <a:spLocks noChangeAspect="1" noChangeArrowheads="1"/>
                </p:cNvSpPr>
                <p:nvPr/>
              </p:nvSpPr>
              <p:spPr bwMode="auto">
                <a:xfrm>
                  <a:off x="2389" y="1586"/>
                  <a:ext cx="152" cy="110"/>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200</a:t>
                  </a:r>
                  <a:endParaRPr lang="en-US" sz="1600" kern="0">
                    <a:solidFill>
                      <a:sysClr val="windowText" lastClr="000000"/>
                    </a:solidFill>
                    <a:latin typeface="Arial" pitchFamily="34" charset="0"/>
                    <a:cs typeface="+mn-cs"/>
                  </a:endParaRPr>
                </a:p>
              </p:txBody>
            </p:sp>
            <p:sp>
              <p:nvSpPr>
                <p:cNvPr id="398" name="Line 161"/>
                <p:cNvSpPr>
                  <a:spLocks noChangeAspect="1" noChangeShapeType="1"/>
                </p:cNvSpPr>
                <p:nvPr/>
              </p:nvSpPr>
              <p:spPr bwMode="auto">
                <a:xfrm>
                  <a:off x="2621" y="1642"/>
                  <a:ext cx="2725" cy="0"/>
                </a:xfrm>
                <a:prstGeom prst="line">
                  <a:avLst/>
                </a:prstGeom>
                <a:noFill/>
                <a:ln w="12700">
                  <a:solidFill>
                    <a:srgbClr val="A8A8A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99" name="Line 162"/>
                <p:cNvSpPr>
                  <a:spLocks noChangeAspect="1" noChangeShapeType="1"/>
                </p:cNvSpPr>
                <p:nvPr/>
              </p:nvSpPr>
              <p:spPr bwMode="auto">
                <a:xfrm>
                  <a:off x="2621" y="1642"/>
                  <a:ext cx="39" cy="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400" name="Line 163"/>
                <p:cNvSpPr>
                  <a:spLocks noChangeAspect="1" noChangeShapeType="1"/>
                </p:cNvSpPr>
                <p:nvPr/>
              </p:nvSpPr>
              <p:spPr bwMode="auto">
                <a:xfrm flipH="1">
                  <a:off x="5316" y="1642"/>
                  <a:ext cx="31" cy="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401" name="Rectangle 164"/>
                <p:cNvSpPr>
                  <a:spLocks noChangeAspect="1" noChangeArrowheads="1"/>
                </p:cNvSpPr>
                <p:nvPr/>
              </p:nvSpPr>
              <p:spPr bwMode="auto">
                <a:xfrm>
                  <a:off x="2389" y="1186"/>
                  <a:ext cx="152" cy="110"/>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1000" kern="0">
                      <a:solidFill>
                        <a:srgbClr val="000000"/>
                      </a:solidFill>
                      <a:latin typeface="Arial" pitchFamily="34" charset="0"/>
                      <a:cs typeface="+mn-cs"/>
                    </a:rPr>
                    <a:t>250</a:t>
                  </a:r>
                  <a:endParaRPr lang="en-US" sz="1600" kern="0">
                    <a:solidFill>
                      <a:sysClr val="windowText" lastClr="000000"/>
                    </a:solidFill>
                    <a:latin typeface="Arial" pitchFamily="34" charset="0"/>
                    <a:cs typeface="+mn-cs"/>
                  </a:endParaRPr>
                </a:p>
              </p:txBody>
            </p:sp>
            <p:sp>
              <p:nvSpPr>
                <p:cNvPr id="402" name="Line 165"/>
                <p:cNvSpPr>
                  <a:spLocks noChangeAspect="1" noChangeShapeType="1"/>
                </p:cNvSpPr>
                <p:nvPr/>
              </p:nvSpPr>
              <p:spPr bwMode="auto">
                <a:xfrm>
                  <a:off x="2621" y="1242"/>
                  <a:ext cx="2725" cy="0"/>
                </a:xfrm>
                <a:prstGeom prst="line">
                  <a:avLst/>
                </a:prstGeom>
                <a:noFill/>
                <a:ln w="12700">
                  <a:solidFill>
                    <a:srgbClr val="A8A8A8"/>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403" name="Line 166"/>
                <p:cNvSpPr>
                  <a:spLocks noChangeAspect="1" noChangeShapeType="1"/>
                </p:cNvSpPr>
                <p:nvPr/>
              </p:nvSpPr>
              <p:spPr bwMode="auto">
                <a:xfrm>
                  <a:off x="2621" y="1242"/>
                  <a:ext cx="39" cy="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404" name="Line 167"/>
                <p:cNvSpPr>
                  <a:spLocks noChangeAspect="1" noChangeShapeType="1"/>
                </p:cNvSpPr>
                <p:nvPr/>
              </p:nvSpPr>
              <p:spPr bwMode="auto">
                <a:xfrm flipH="1">
                  <a:off x="5316" y="1242"/>
                  <a:ext cx="31" cy="0"/>
                </a:xfrm>
                <a:prstGeom prst="line">
                  <a:avLst/>
                </a:prstGeom>
                <a:noFill/>
                <a:ln w="1270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405" name="Rectangle 168"/>
                <p:cNvSpPr>
                  <a:spLocks noChangeAspect="1" noChangeArrowheads="1"/>
                </p:cNvSpPr>
                <p:nvPr/>
              </p:nvSpPr>
              <p:spPr bwMode="auto">
                <a:xfrm>
                  <a:off x="2621" y="1242"/>
                  <a:ext cx="2741" cy="2024"/>
                </a:xfrm>
                <a:prstGeom prst="rect">
                  <a:avLst/>
                </a:prstGeom>
                <a:noFill/>
                <a:ln w="12700">
                  <a:solidFill>
                    <a:srgbClr val="000000"/>
                  </a:solidFill>
                  <a:miter lim="800000"/>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06" name="Oval 169"/>
                <p:cNvSpPr>
                  <a:spLocks noChangeAspect="1" noChangeArrowheads="1"/>
                </p:cNvSpPr>
                <p:nvPr/>
              </p:nvSpPr>
              <p:spPr bwMode="auto">
                <a:xfrm>
                  <a:off x="2765" y="2795"/>
                  <a:ext cx="63" cy="63"/>
                </a:xfrm>
                <a:prstGeom prst="ellipse">
                  <a:avLst/>
                </a:prstGeom>
                <a:solidFill>
                  <a:srgbClr val="FF0000"/>
                </a:solidFill>
                <a:ln w="12700">
                  <a:solidFill>
                    <a:srgbClr val="FF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07" name="Oval 170"/>
                <p:cNvSpPr>
                  <a:spLocks noChangeAspect="1" noChangeArrowheads="1"/>
                </p:cNvSpPr>
                <p:nvPr/>
              </p:nvSpPr>
              <p:spPr bwMode="auto">
                <a:xfrm>
                  <a:off x="3100" y="2809"/>
                  <a:ext cx="64" cy="64"/>
                </a:xfrm>
                <a:prstGeom prst="ellipse">
                  <a:avLst/>
                </a:prstGeom>
                <a:solidFill>
                  <a:srgbClr val="FF0000"/>
                </a:solidFill>
                <a:ln w="12700">
                  <a:solidFill>
                    <a:srgbClr val="FF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08" name="Oval 171"/>
                <p:cNvSpPr>
                  <a:spLocks noChangeAspect="1" noChangeArrowheads="1"/>
                </p:cNvSpPr>
                <p:nvPr/>
              </p:nvSpPr>
              <p:spPr bwMode="auto">
                <a:xfrm>
                  <a:off x="3612" y="2818"/>
                  <a:ext cx="64" cy="64"/>
                </a:xfrm>
                <a:prstGeom prst="ellipse">
                  <a:avLst/>
                </a:prstGeom>
                <a:solidFill>
                  <a:srgbClr val="FF0000"/>
                </a:solidFill>
                <a:ln w="12700">
                  <a:solidFill>
                    <a:srgbClr val="FF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09" name="Oval 172"/>
                <p:cNvSpPr>
                  <a:spLocks noChangeAspect="1" noChangeArrowheads="1"/>
                </p:cNvSpPr>
                <p:nvPr/>
              </p:nvSpPr>
              <p:spPr bwMode="auto">
                <a:xfrm>
                  <a:off x="4124" y="2834"/>
                  <a:ext cx="64" cy="64"/>
                </a:xfrm>
                <a:prstGeom prst="ellipse">
                  <a:avLst/>
                </a:prstGeom>
                <a:solidFill>
                  <a:srgbClr val="FF0000"/>
                </a:solidFill>
                <a:ln w="12700">
                  <a:solidFill>
                    <a:srgbClr val="FF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10" name="Oval 173"/>
                <p:cNvSpPr>
                  <a:spLocks noChangeAspect="1" noChangeArrowheads="1"/>
                </p:cNvSpPr>
                <p:nvPr/>
              </p:nvSpPr>
              <p:spPr bwMode="auto">
                <a:xfrm>
                  <a:off x="4636" y="2850"/>
                  <a:ext cx="63" cy="64"/>
                </a:xfrm>
                <a:prstGeom prst="ellipse">
                  <a:avLst/>
                </a:prstGeom>
                <a:solidFill>
                  <a:srgbClr val="FF0000"/>
                </a:solidFill>
                <a:ln w="12700">
                  <a:solidFill>
                    <a:srgbClr val="FF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11" name="Oval 174"/>
                <p:cNvSpPr>
                  <a:spLocks noChangeAspect="1" noChangeArrowheads="1"/>
                </p:cNvSpPr>
                <p:nvPr/>
              </p:nvSpPr>
              <p:spPr bwMode="auto">
                <a:xfrm>
                  <a:off x="5148" y="2866"/>
                  <a:ext cx="63" cy="64"/>
                </a:xfrm>
                <a:prstGeom prst="ellipse">
                  <a:avLst/>
                </a:prstGeom>
                <a:solidFill>
                  <a:srgbClr val="FF0000"/>
                </a:solidFill>
                <a:ln w="12700">
                  <a:solidFill>
                    <a:srgbClr val="FF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12" name="Oval 175"/>
                <p:cNvSpPr>
                  <a:spLocks noChangeAspect="1" noChangeArrowheads="1"/>
                </p:cNvSpPr>
                <p:nvPr/>
              </p:nvSpPr>
              <p:spPr bwMode="auto">
                <a:xfrm>
                  <a:off x="2765" y="2658"/>
                  <a:ext cx="63" cy="64"/>
                </a:xfrm>
                <a:prstGeom prst="ellipse">
                  <a:avLst/>
                </a:prstGeom>
                <a:solidFill>
                  <a:srgbClr val="000000"/>
                </a:solidFill>
                <a:ln w="12700">
                  <a:solidFill>
                    <a:srgbClr val="00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13" name="Oval 176"/>
                <p:cNvSpPr>
                  <a:spLocks noChangeAspect="1" noChangeArrowheads="1"/>
                </p:cNvSpPr>
                <p:nvPr/>
              </p:nvSpPr>
              <p:spPr bwMode="auto">
                <a:xfrm>
                  <a:off x="3100" y="2674"/>
                  <a:ext cx="64" cy="64"/>
                </a:xfrm>
                <a:prstGeom prst="ellipse">
                  <a:avLst/>
                </a:prstGeom>
                <a:solidFill>
                  <a:srgbClr val="000000"/>
                </a:solidFill>
                <a:ln w="12700">
                  <a:solidFill>
                    <a:srgbClr val="00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14" name="Oval 177"/>
                <p:cNvSpPr>
                  <a:spLocks noChangeAspect="1" noChangeArrowheads="1"/>
                </p:cNvSpPr>
                <p:nvPr/>
              </p:nvSpPr>
              <p:spPr bwMode="auto">
                <a:xfrm>
                  <a:off x="3612" y="2690"/>
                  <a:ext cx="64" cy="64"/>
                </a:xfrm>
                <a:prstGeom prst="ellipse">
                  <a:avLst/>
                </a:prstGeom>
                <a:solidFill>
                  <a:srgbClr val="000000"/>
                </a:solidFill>
                <a:ln w="12700">
                  <a:solidFill>
                    <a:srgbClr val="00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15" name="Oval 178"/>
                <p:cNvSpPr>
                  <a:spLocks noChangeAspect="1" noChangeArrowheads="1"/>
                </p:cNvSpPr>
                <p:nvPr/>
              </p:nvSpPr>
              <p:spPr bwMode="auto">
                <a:xfrm>
                  <a:off x="4124" y="2706"/>
                  <a:ext cx="64" cy="64"/>
                </a:xfrm>
                <a:prstGeom prst="ellipse">
                  <a:avLst/>
                </a:prstGeom>
                <a:solidFill>
                  <a:srgbClr val="000000"/>
                </a:solidFill>
                <a:ln w="12700">
                  <a:solidFill>
                    <a:srgbClr val="00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16" name="Oval 179"/>
                <p:cNvSpPr>
                  <a:spLocks noChangeAspect="1" noChangeArrowheads="1"/>
                </p:cNvSpPr>
                <p:nvPr/>
              </p:nvSpPr>
              <p:spPr bwMode="auto">
                <a:xfrm>
                  <a:off x="4636" y="2730"/>
                  <a:ext cx="63" cy="64"/>
                </a:xfrm>
                <a:prstGeom prst="ellipse">
                  <a:avLst/>
                </a:prstGeom>
                <a:solidFill>
                  <a:srgbClr val="000000"/>
                </a:solidFill>
                <a:ln w="12700">
                  <a:solidFill>
                    <a:srgbClr val="00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17" name="Oval 180"/>
                <p:cNvSpPr>
                  <a:spLocks noChangeAspect="1" noChangeArrowheads="1"/>
                </p:cNvSpPr>
                <p:nvPr/>
              </p:nvSpPr>
              <p:spPr bwMode="auto">
                <a:xfrm>
                  <a:off x="5148" y="2746"/>
                  <a:ext cx="63" cy="63"/>
                </a:xfrm>
                <a:prstGeom prst="ellipse">
                  <a:avLst/>
                </a:prstGeom>
                <a:solidFill>
                  <a:srgbClr val="000000"/>
                </a:solidFill>
                <a:ln w="12700">
                  <a:solidFill>
                    <a:srgbClr val="00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18" name="Oval 181"/>
                <p:cNvSpPr>
                  <a:spLocks noChangeAspect="1" noChangeArrowheads="1"/>
                </p:cNvSpPr>
                <p:nvPr/>
              </p:nvSpPr>
              <p:spPr bwMode="auto">
                <a:xfrm>
                  <a:off x="2765" y="2283"/>
                  <a:ext cx="63" cy="63"/>
                </a:xfrm>
                <a:prstGeom prst="ellipse">
                  <a:avLst/>
                </a:prstGeom>
                <a:solidFill>
                  <a:srgbClr val="009300"/>
                </a:solidFill>
                <a:ln w="12700">
                  <a:solidFill>
                    <a:srgbClr val="0093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19" name="Oval 182"/>
                <p:cNvSpPr>
                  <a:spLocks noChangeAspect="1" noChangeArrowheads="1"/>
                </p:cNvSpPr>
                <p:nvPr/>
              </p:nvSpPr>
              <p:spPr bwMode="auto">
                <a:xfrm>
                  <a:off x="3108" y="2297"/>
                  <a:ext cx="64" cy="64"/>
                </a:xfrm>
                <a:prstGeom prst="ellipse">
                  <a:avLst/>
                </a:prstGeom>
                <a:solidFill>
                  <a:srgbClr val="009300"/>
                </a:solidFill>
                <a:ln w="12700">
                  <a:solidFill>
                    <a:srgbClr val="0093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20" name="Oval 183"/>
                <p:cNvSpPr>
                  <a:spLocks noChangeAspect="1" noChangeArrowheads="1"/>
                </p:cNvSpPr>
                <p:nvPr/>
              </p:nvSpPr>
              <p:spPr bwMode="auto">
                <a:xfrm>
                  <a:off x="3612" y="2330"/>
                  <a:ext cx="64" cy="64"/>
                </a:xfrm>
                <a:prstGeom prst="ellipse">
                  <a:avLst/>
                </a:prstGeom>
                <a:solidFill>
                  <a:srgbClr val="009300"/>
                </a:solidFill>
                <a:ln w="12700">
                  <a:solidFill>
                    <a:srgbClr val="0093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21" name="Oval 184"/>
                <p:cNvSpPr>
                  <a:spLocks noChangeAspect="1" noChangeArrowheads="1"/>
                </p:cNvSpPr>
                <p:nvPr/>
              </p:nvSpPr>
              <p:spPr bwMode="auto">
                <a:xfrm>
                  <a:off x="4124" y="2354"/>
                  <a:ext cx="64" cy="64"/>
                </a:xfrm>
                <a:prstGeom prst="ellipse">
                  <a:avLst/>
                </a:prstGeom>
                <a:solidFill>
                  <a:srgbClr val="009300"/>
                </a:solidFill>
                <a:ln w="12700">
                  <a:solidFill>
                    <a:srgbClr val="0093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22" name="Oval 185"/>
                <p:cNvSpPr>
                  <a:spLocks noChangeAspect="1" noChangeArrowheads="1"/>
                </p:cNvSpPr>
                <p:nvPr/>
              </p:nvSpPr>
              <p:spPr bwMode="auto">
                <a:xfrm>
                  <a:off x="4636" y="2394"/>
                  <a:ext cx="63" cy="64"/>
                </a:xfrm>
                <a:prstGeom prst="ellipse">
                  <a:avLst/>
                </a:prstGeom>
                <a:solidFill>
                  <a:srgbClr val="009300"/>
                </a:solidFill>
                <a:ln w="12700">
                  <a:solidFill>
                    <a:srgbClr val="0093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23" name="Oval 186"/>
                <p:cNvSpPr>
                  <a:spLocks noChangeAspect="1" noChangeArrowheads="1"/>
                </p:cNvSpPr>
                <p:nvPr/>
              </p:nvSpPr>
              <p:spPr bwMode="auto">
                <a:xfrm>
                  <a:off x="5154" y="2426"/>
                  <a:ext cx="64" cy="63"/>
                </a:xfrm>
                <a:prstGeom prst="ellipse">
                  <a:avLst/>
                </a:prstGeom>
                <a:solidFill>
                  <a:srgbClr val="009300"/>
                </a:solidFill>
                <a:ln w="12700">
                  <a:solidFill>
                    <a:srgbClr val="0093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24" name="Oval 187"/>
                <p:cNvSpPr>
                  <a:spLocks noChangeAspect="1" noChangeArrowheads="1"/>
                </p:cNvSpPr>
                <p:nvPr/>
              </p:nvSpPr>
              <p:spPr bwMode="auto">
                <a:xfrm>
                  <a:off x="2765" y="1938"/>
                  <a:ext cx="63" cy="63"/>
                </a:xfrm>
                <a:prstGeom prst="ellipse">
                  <a:avLst/>
                </a:prstGeom>
                <a:solidFill>
                  <a:srgbClr val="8B0000"/>
                </a:solidFill>
                <a:ln w="12700">
                  <a:solidFill>
                    <a:srgbClr val="8B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25" name="Oval 188"/>
                <p:cNvSpPr>
                  <a:spLocks noChangeAspect="1" noChangeArrowheads="1"/>
                </p:cNvSpPr>
                <p:nvPr/>
              </p:nvSpPr>
              <p:spPr bwMode="auto">
                <a:xfrm>
                  <a:off x="3108" y="1961"/>
                  <a:ext cx="64" cy="64"/>
                </a:xfrm>
                <a:prstGeom prst="ellipse">
                  <a:avLst/>
                </a:prstGeom>
                <a:solidFill>
                  <a:srgbClr val="8B0000"/>
                </a:solidFill>
                <a:ln w="12700">
                  <a:solidFill>
                    <a:srgbClr val="8B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26" name="Oval 189"/>
                <p:cNvSpPr>
                  <a:spLocks noChangeAspect="1" noChangeArrowheads="1"/>
                </p:cNvSpPr>
                <p:nvPr/>
              </p:nvSpPr>
              <p:spPr bwMode="auto">
                <a:xfrm>
                  <a:off x="3612" y="2002"/>
                  <a:ext cx="64" cy="64"/>
                </a:xfrm>
                <a:prstGeom prst="ellipse">
                  <a:avLst/>
                </a:prstGeom>
                <a:solidFill>
                  <a:srgbClr val="8B0000"/>
                </a:solidFill>
                <a:ln w="12700">
                  <a:solidFill>
                    <a:srgbClr val="8B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27" name="Oval 190"/>
                <p:cNvSpPr>
                  <a:spLocks noChangeAspect="1" noChangeArrowheads="1"/>
                </p:cNvSpPr>
                <p:nvPr/>
              </p:nvSpPr>
              <p:spPr bwMode="auto">
                <a:xfrm>
                  <a:off x="4124" y="2050"/>
                  <a:ext cx="64" cy="64"/>
                </a:xfrm>
                <a:prstGeom prst="ellipse">
                  <a:avLst/>
                </a:prstGeom>
                <a:solidFill>
                  <a:srgbClr val="8B0000"/>
                </a:solidFill>
                <a:ln w="12700">
                  <a:solidFill>
                    <a:srgbClr val="8B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28" name="Oval 191"/>
                <p:cNvSpPr>
                  <a:spLocks noChangeAspect="1" noChangeArrowheads="1"/>
                </p:cNvSpPr>
                <p:nvPr/>
              </p:nvSpPr>
              <p:spPr bwMode="auto">
                <a:xfrm>
                  <a:off x="4644" y="2098"/>
                  <a:ext cx="63" cy="63"/>
                </a:xfrm>
                <a:prstGeom prst="ellipse">
                  <a:avLst/>
                </a:prstGeom>
                <a:solidFill>
                  <a:srgbClr val="8B0000"/>
                </a:solidFill>
                <a:ln w="12700">
                  <a:solidFill>
                    <a:srgbClr val="8B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29" name="Oval 192"/>
                <p:cNvSpPr>
                  <a:spLocks noChangeAspect="1" noChangeArrowheads="1"/>
                </p:cNvSpPr>
                <p:nvPr/>
              </p:nvSpPr>
              <p:spPr bwMode="auto">
                <a:xfrm>
                  <a:off x="5154" y="2146"/>
                  <a:ext cx="64" cy="64"/>
                </a:xfrm>
                <a:prstGeom prst="ellipse">
                  <a:avLst/>
                </a:prstGeom>
                <a:solidFill>
                  <a:srgbClr val="8B0000"/>
                </a:solidFill>
                <a:ln w="12700">
                  <a:solidFill>
                    <a:srgbClr val="8B0000"/>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30" name="Oval 193"/>
                <p:cNvSpPr>
                  <a:spLocks noChangeAspect="1" noChangeArrowheads="1"/>
                </p:cNvSpPr>
                <p:nvPr/>
              </p:nvSpPr>
              <p:spPr bwMode="auto">
                <a:xfrm>
                  <a:off x="2773" y="1538"/>
                  <a:ext cx="63" cy="64"/>
                </a:xfrm>
                <a:prstGeom prst="ellipse">
                  <a:avLst/>
                </a:prstGeom>
                <a:solidFill>
                  <a:srgbClr val="FFAD5B"/>
                </a:solidFill>
                <a:ln w="12700">
                  <a:solidFill>
                    <a:srgbClr val="FFAD5B"/>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31" name="Oval 194"/>
                <p:cNvSpPr>
                  <a:spLocks noChangeAspect="1" noChangeArrowheads="1"/>
                </p:cNvSpPr>
                <p:nvPr/>
              </p:nvSpPr>
              <p:spPr bwMode="auto">
                <a:xfrm>
                  <a:off x="3108" y="1570"/>
                  <a:ext cx="64" cy="63"/>
                </a:xfrm>
                <a:prstGeom prst="ellipse">
                  <a:avLst/>
                </a:prstGeom>
                <a:solidFill>
                  <a:srgbClr val="FFAD5B"/>
                </a:solidFill>
                <a:ln w="12700">
                  <a:solidFill>
                    <a:srgbClr val="FFAD5B"/>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32" name="Oval 195"/>
                <p:cNvSpPr>
                  <a:spLocks noChangeAspect="1" noChangeArrowheads="1"/>
                </p:cNvSpPr>
                <p:nvPr/>
              </p:nvSpPr>
              <p:spPr bwMode="auto">
                <a:xfrm>
                  <a:off x="3612" y="1626"/>
                  <a:ext cx="64" cy="64"/>
                </a:xfrm>
                <a:prstGeom prst="ellipse">
                  <a:avLst/>
                </a:prstGeom>
                <a:solidFill>
                  <a:srgbClr val="FFAD5B"/>
                </a:solidFill>
                <a:ln w="12700">
                  <a:solidFill>
                    <a:srgbClr val="FFAD5B"/>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33" name="Oval 196"/>
                <p:cNvSpPr>
                  <a:spLocks noChangeAspect="1" noChangeArrowheads="1"/>
                </p:cNvSpPr>
                <p:nvPr/>
              </p:nvSpPr>
              <p:spPr bwMode="auto">
                <a:xfrm>
                  <a:off x="4124" y="1690"/>
                  <a:ext cx="64" cy="64"/>
                </a:xfrm>
                <a:prstGeom prst="ellipse">
                  <a:avLst/>
                </a:prstGeom>
                <a:solidFill>
                  <a:srgbClr val="FFAD5B"/>
                </a:solidFill>
                <a:ln w="12700">
                  <a:solidFill>
                    <a:srgbClr val="FFAD5B"/>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34" name="Oval 197"/>
                <p:cNvSpPr>
                  <a:spLocks noChangeAspect="1" noChangeArrowheads="1"/>
                </p:cNvSpPr>
                <p:nvPr/>
              </p:nvSpPr>
              <p:spPr bwMode="auto">
                <a:xfrm>
                  <a:off x="4644" y="1754"/>
                  <a:ext cx="63" cy="63"/>
                </a:xfrm>
                <a:prstGeom prst="ellipse">
                  <a:avLst/>
                </a:prstGeom>
                <a:solidFill>
                  <a:srgbClr val="FFAD5B"/>
                </a:solidFill>
                <a:ln w="12700">
                  <a:solidFill>
                    <a:srgbClr val="FFAD5B"/>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35" name="Oval 198"/>
                <p:cNvSpPr>
                  <a:spLocks noChangeAspect="1" noChangeArrowheads="1"/>
                </p:cNvSpPr>
                <p:nvPr/>
              </p:nvSpPr>
              <p:spPr bwMode="auto">
                <a:xfrm>
                  <a:off x="5154" y="1834"/>
                  <a:ext cx="64" cy="64"/>
                </a:xfrm>
                <a:prstGeom prst="ellipse">
                  <a:avLst/>
                </a:prstGeom>
                <a:solidFill>
                  <a:srgbClr val="FFAD5B"/>
                </a:solidFill>
                <a:ln w="12700">
                  <a:solidFill>
                    <a:srgbClr val="FFAD5B"/>
                  </a:solidFill>
                  <a:round/>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436" name="Freeform 199"/>
                <p:cNvSpPr>
                  <a:spLocks noChangeAspect="1"/>
                </p:cNvSpPr>
                <p:nvPr/>
              </p:nvSpPr>
              <p:spPr bwMode="auto">
                <a:xfrm>
                  <a:off x="2813" y="1566"/>
                  <a:ext cx="2371" cy="295"/>
                </a:xfrm>
                <a:custGeom>
                  <a:avLst/>
                  <a:gdLst>
                    <a:gd name="T0" fmla="*/ 0 w 2370"/>
                    <a:gd name="T1" fmla="*/ 0 h 294"/>
                    <a:gd name="T2" fmla="*/ 324 w 2370"/>
                    <a:gd name="T3" fmla="*/ 30 h 294"/>
                    <a:gd name="T4" fmla="*/ 834 w 2370"/>
                    <a:gd name="T5" fmla="*/ 84 h 294"/>
                    <a:gd name="T6" fmla="*/ 1344 w 2370"/>
                    <a:gd name="T7" fmla="*/ 150 h 294"/>
                    <a:gd name="T8" fmla="*/ 1860 w 2370"/>
                    <a:gd name="T9" fmla="*/ 222 h 294"/>
                    <a:gd name="T10" fmla="*/ 2370 w 2370"/>
                    <a:gd name="T11" fmla="*/ 294 h 294"/>
                    <a:gd name="T12" fmla="*/ 0 60000 65536"/>
                    <a:gd name="T13" fmla="*/ 0 60000 65536"/>
                    <a:gd name="T14" fmla="*/ 0 60000 65536"/>
                    <a:gd name="T15" fmla="*/ 0 60000 65536"/>
                    <a:gd name="T16" fmla="*/ 0 60000 65536"/>
                    <a:gd name="T17" fmla="*/ 0 60000 65536"/>
                    <a:gd name="T18" fmla="*/ 0 w 2370"/>
                    <a:gd name="T19" fmla="*/ 0 h 294"/>
                    <a:gd name="T20" fmla="*/ 2370 w 2370"/>
                    <a:gd name="T21" fmla="*/ 294 h 294"/>
                  </a:gdLst>
                  <a:ahLst/>
                  <a:cxnLst>
                    <a:cxn ang="T12">
                      <a:pos x="T0" y="T1"/>
                    </a:cxn>
                    <a:cxn ang="T13">
                      <a:pos x="T2" y="T3"/>
                    </a:cxn>
                    <a:cxn ang="T14">
                      <a:pos x="T4" y="T5"/>
                    </a:cxn>
                    <a:cxn ang="T15">
                      <a:pos x="T6" y="T7"/>
                    </a:cxn>
                    <a:cxn ang="T16">
                      <a:pos x="T8" y="T9"/>
                    </a:cxn>
                    <a:cxn ang="T17">
                      <a:pos x="T10" y="T11"/>
                    </a:cxn>
                  </a:cxnLst>
                  <a:rect l="T18" t="T19" r="T20" b="T21"/>
                  <a:pathLst>
                    <a:path w="2370" h="294">
                      <a:moveTo>
                        <a:pt x="0" y="0"/>
                      </a:moveTo>
                      <a:lnTo>
                        <a:pt x="324" y="30"/>
                      </a:lnTo>
                      <a:lnTo>
                        <a:pt x="834" y="84"/>
                      </a:lnTo>
                      <a:lnTo>
                        <a:pt x="1344" y="150"/>
                      </a:lnTo>
                      <a:lnTo>
                        <a:pt x="1860" y="222"/>
                      </a:lnTo>
                      <a:lnTo>
                        <a:pt x="2370" y="294"/>
                      </a:lnTo>
                    </a:path>
                  </a:pathLst>
                </a:custGeom>
                <a:noFill/>
                <a:ln w="28575" cap="flat" cmpd="sng">
                  <a:solidFill>
                    <a:srgbClr val="FFAD5B"/>
                  </a:solidFill>
                  <a:prstDash val="solid"/>
                  <a:round/>
                  <a:headEnd/>
                  <a:tailEnd/>
                </a:ln>
              </p:spPr>
              <p:txBody>
                <a:bodyPr>
                  <a:spAutoFit/>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437" name="Freeform 200"/>
                <p:cNvSpPr>
                  <a:spLocks noChangeAspect="1"/>
                </p:cNvSpPr>
                <p:nvPr/>
              </p:nvSpPr>
              <p:spPr bwMode="auto">
                <a:xfrm>
                  <a:off x="2796" y="1974"/>
                  <a:ext cx="2400" cy="198"/>
                </a:xfrm>
                <a:custGeom>
                  <a:avLst/>
                  <a:gdLst>
                    <a:gd name="T0" fmla="*/ 0 w 2400"/>
                    <a:gd name="T1" fmla="*/ 0 h 198"/>
                    <a:gd name="T2" fmla="*/ 348 w 2400"/>
                    <a:gd name="T3" fmla="*/ 12 h 198"/>
                    <a:gd name="T4" fmla="*/ 846 w 2400"/>
                    <a:gd name="T5" fmla="*/ 54 h 198"/>
                    <a:gd name="T6" fmla="*/ 1362 w 2400"/>
                    <a:gd name="T7" fmla="*/ 102 h 198"/>
                    <a:gd name="T8" fmla="*/ 1884 w 2400"/>
                    <a:gd name="T9" fmla="*/ 156 h 198"/>
                    <a:gd name="T10" fmla="*/ 2400 w 2400"/>
                    <a:gd name="T11" fmla="*/ 198 h 198"/>
                    <a:gd name="T12" fmla="*/ 0 60000 65536"/>
                    <a:gd name="T13" fmla="*/ 0 60000 65536"/>
                    <a:gd name="T14" fmla="*/ 0 60000 65536"/>
                    <a:gd name="T15" fmla="*/ 0 60000 65536"/>
                    <a:gd name="T16" fmla="*/ 0 60000 65536"/>
                    <a:gd name="T17" fmla="*/ 0 60000 65536"/>
                    <a:gd name="T18" fmla="*/ 0 w 2400"/>
                    <a:gd name="T19" fmla="*/ 0 h 198"/>
                    <a:gd name="T20" fmla="*/ 2400 w 2400"/>
                    <a:gd name="T21" fmla="*/ 198 h 198"/>
                  </a:gdLst>
                  <a:ahLst/>
                  <a:cxnLst>
                    <a:cxn ang="T12">
                      <a:pos x="T0" y="T1"/>
                    </a:cxn>
                    <a:cxn ang="T13">
                      <a:pos x="T2" y="T3"/>
                    </a:cxn>
                    <a:cxn ang="T14">
                      <a:pos x="T4" y="T5"/>
                    </a:cxn>
                    <a:cxn ang="T15">
                      <a:pos x="T6" y="T7"/>
                    </a:cxn>
                    <a:cxn ang="T16">
                      <a:pos x="T8" y="T9"/>
                    </a:cxn>
                    <a:cxn ang="T17">
                      <a:pos x="T10" y="T11"/>
                    </a:cxn>
                  </a:cxnLst>
                  <a:rect l="T18" t="T19" r="T20" b="T21"/>
                  <a:pathLst>
                    <a:path w="2400" h="198">
                      <a:moveTo>
                        <a:pt x="0" y="0"/>
                      </a:moveTo>
                      <a:lnTo>
                        <a:pt x="348" y="12"/>
                      </a:lnTo>
                      <a:lnTo>
                        <a:pt x="846" y="54"/>
                      </a:lnTo>
                      <a:lnTo>
                        <a:pt x="1362" y="102"/>
                      </a:lnTo>
                      <a:lnTo>
                        <a:pt x="1884" y="156"/>
                      </a:lnTo>
                      <a:lnTo>
                        <a:pt x="2400" y="198"/>
                      </a:lnTo>
                    </a:path>
                  </a:pathLst>
                </a:custGeom>
                <a:noFill/>
                <a:ln w="28575" cap="flat" cmpd="sng">
                  <a:solidFill>
                    <a:srgbClr val="8B0000"/>
                  </a:solidFill>
                  <a:prstDash val="solid"/>
                  <a:round/>
                  <a:headEnd/>
                  <a:tailEnd/>
                </a:ln>
              </p:spPr>
              <p:txBody>
                <a:bodyPr>
                  <a:spAutoFit/>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438" name="Freeform 201"/>
                <p:cNvSpPr>
                  <a:spLocks noChangeAspect="1"/>
                </p:cNvSpPr>
                <p:nvPr/>
              </p:nvSpPr>
              <p:spPr bwMode="auto">
                <a:xfrm>
                  <a:off x="2796" y="2310"/>
                  <a:ext cx="2388" cy="144"/>
                </a:xfrm>
                <a:custGeom>
                  <a:avLst/>
                  <a:gdLst>
                    <a:gd name="T0" fmla="*/ 0 w 2388"/>
                    <a:gd name="T1" fmla="*/ 0 h 144"/>
                    <a:gd name="T2" fmla="*/ 342 w 2388"/>
                    <a:gd name="T3" fmla="*/ 18 h 144"/>
                    <a:gd name="T4" fmla="*/ 852 w 2388"/>
                    <a:gd name="T5" fmla="*/ 54 h 144"/>
                    <a:gd name="T6" fmla="*/ 1362 w 2388"/>
                    <a:gd name="T7" fmla="*/ 72 h 144"/>
                    <a:gd name="T8" fmla="*/ 1878 w 2388"/>
                    <a:gd name="T9" fmla="*/ 114 h 144"/>
                    <a:gd name="T10" fmla="*/ 2388 w 2388"/>
                    <a:gd name="T11" fmla="*/ 144 h 144"/>
                    <a:gd name="T12" fmla="*/ 0 60000 65536"/>
                    <a:gd name="T13" fmla="*/ 0 60000 65536"/>
                    <a:gd name="T14" fmla="*/ 0 60000 65536"/>
                    <a:gd name="T15" fmla="*/ 0 60000 65536"/>
                    <a:gd name="T16" fmla="*/ 0 60000 65536"/>
                    <a:gd name="T17" fmla="*/ 0 60000 65536"/>
                    <a:gd name="T18" fmla="*/ 0 w 2388"/>
                    <a:gd name="T19" fmla="*/ 0 h 144"/>
                    <a:gd name="T20" fmla="*/ 2388 w 2388"/>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2388" h="144">
                      <a:moveTo>
                        <a:pt x="0" y="0"/>
                      </a:moveTo>
                      <a:lnTo>
                        <a:pt x="342" y="18"/>
                      </a:lnTo>
                      <a:lnTo>
                        <a:pt x="852" y="54"/>
                      </a:lnTo>
                      <a:lnTo>
                        <a:pt x="1362" y="72"/>
                      </a:lnTo>
                      <a:lnTo>
                        <a:pt x="1878" y="114"/>
                      </a:lnTo>
                      <a:lnTo>
                        <a:pt x="2388" y="144"/>
                      </a:lnTo>
                    </a:path>
                  </a:pathLst>
                </a:custGeom>
                <a:noFill/>
                <a:ln w="28575" cap="flat" cmpd="sng">
                  <a:solidFill>
                    <a:srgbClr val="009300"/>
                  </a:solidFill>
                  <a:prstDash val="solid"/>
                  <a:round/>
                  <a:headEnd/>
                  <a:tailEnd/>
                </a:ln>
              </p:spPr>
              <p:txBody>
                <a:bodyPr>
                  <a:spAutoFit/>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439" name="Freeform 202"/>
                <p:cNvSpPr>
                  <a:spLocks noChangeAspect="1"/>
                </p:cNvSpPr>
                <p:nvPr/>
              </p:nvSpPr>
              <p:spPr bwMode="auto">
                <a:xfrm>
                  <a:off x="2796" y="2688"/>
                  <a:ext cx="2388" cy="91"/>
                </a:xfrm>
                <a:custGeom>
                  <a:avLst/>
                  <a:gdLst>
                    <a:gd name="T0" fmla="*/ 0 w 2388"/>
                    <a:gd name="T1" fmla="*/ 0 h 90"/>
                    <a:gd name="T2" fmla="*/ 330 w 2388"/>
                    <a:gd name="T3" fmla="*/ 12 h 90"/>
                    <a:gd name="T4" fmla="*/ 846 w 2388"/>
                    <a:gd name="T5" fmla="*/ 36 h 90"/>
                    <a:gd name="T6" fmla="*/ 1368 w 2388"/>
                    <a:gd name="T7" fmla="*/ 48 h 90"/>
                    <a:gd name="T8" fmla="*/ 1872 w 2388"/>
                    <a:gd name="T9" fmla="*/ 66 h 90"/>
                    <a:gd name="T10" fmla="*/ 2388 w 2388"/>
                    <a:gd name="T11" fmla="*/ 90 h 90"/>
                    <a:gd name="T12" fmla="*/ 0 60000 65536"/>
                    <a:gd name="T13" fmla="*/ 0 60000 65536"/>
                    <a:gd name="T14" fmla="*/ 0 60000 65536"/>
                    <a:gd name="T15" fmla="*/ 0 60000 65536"/>
                    <a:gd name="T16" fmla="*/ 0 60000 65536"/>
                    <a:gd name="T17" fmla="*/ 0 60000 65536"/>
                    <a:gd name="T18" fmla="*/ 0 w 2388"/>
                    <a:gd name="T19" fmla="*/ 0 h 90"/>
                    <a:gd name="T20" fmla="*/ 2388 w 2388"/>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2388" h="90">
                      <a:moveTo>
                        <a:pt x="0" y="0"/>
                      </a:moveTo>
                      <a:lnTo>
                        <a:pt x="330" y="12"/>
                      </a:lnTo>
                      <a:lnTo>
                        <a:pt x="846" y="36"/>
                      </a:lnTo>
                      <a:lnTo>
                        <a:pt x="1368" y="48"/>
                      </a:lnTo>
                      <a:lnTo>
                        <a:pt x="1872" y="66"/>
                      </a:lnTo>
                      <a:lnTo>
                        <a:pt x="2388" y="90"/>
                      </a:lnTo>
                    </a:path>
                  </a:pathLst>
                </a:custGeom>
                <a:noFill/>
                <a:ln w="28575" cap="flat" cmpd="sng">
                  <a:solidFill>
                    <a:srgbClr val="000000"/>
                  </a:solidFill>
                  <a:prstDash val="solid"/>
                  <a:round/>
                  <a:headEnd/>
                  <a:tailEnd/>
                </a:ln>
              </p:spPr>
              <p:txBody>
                <a:bodyPr>
                  <a:spAutoFit/>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440" name="Freeform 203"/>
                <p:cNvSpPr>
                  <a:spLocks noChangeAspect="1"/>
                </p:cNvSpPr>
                <p:nvPr/>
              </p:nvSpPr>
              <p:spPr bwMode="auto">
                <a:xfrm>
                  <a:off x="2796" y="2826"/>
                  <a:ext cx="2388" cy="72"/>
                </a:xfrm>
                <a:custGeom>
                  <a:avLst/>
                  <a:gdLst>
                    <a:gd name="T0" fmla="*/ 0 w 2388"/>
                    <a:gd name="T1" fmla="*/ 0 h 72"/>
                    <a:gd name="T2" fmla="*/ 342 w 2388"/>
                    <a:gd name="T3" fmla="*/ 12 h 72"/>
                    <a:gd name="T4" fmla="*/ 858 w 2388"/>
                    <a:gd name="T5" fmla="*/ 18 h 72"/>
                    <a:gd name="T6" fmla="*/ 1362 w 2388"/>
                    <a:gd name="T7" fmla="*/ 36 h 72"/>
                    <a:gd name="T8" fmla="*/ 1872 w 2388"/>
                    <a:gd name="T9" fmla="*/ 48 h 72"/>
                    <a:gd name="T10" fmla="*/ 2388 w 2388"/>
                    <a:gd name="T11" fmla="*/ 72 h 72"/>
                    <a:gd name="T12" fmla="*/ 0 60000 65536"/>
                    <a:gd name="T13" fmla="*/ 0 60000 65536"/>
                    <a:gd name="T14" fmla="*/ 0 60000 65536"/>
                    <a:gd name="T15" fmla="*/ 0 60000 65536"/>
                    <a:gd name="T16" fmla="*/ 0 60000 65536"/>
                    <a:gd name="T17" fmla="*/ 0 60000 65536"/>
                    <a:gd name="T18" fmla="*/ 0 w 2388"/>
                    <a:gd name="T19" fmla="*/ 0 h 72"/>
                    <a:gd name="T20" fmla="*/ 2388 w 238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8" h="72">
                      <a:moveTo>
                        <a:pt x="0" y="0"/>
                      </a:moveTo>
                      <a:lnTo>
                        <a:pt x="342" y="12"/>
                      </a:lnTo>
                      <a:lnTo>
                        <a:pt x="858" y="18"/>
                      </a:lnTo>
                      <a:lnTo>
                        <a:pt x="1362" y="36"/>
                      </a:lnTo>
                      <a:lnTo>
                        <a:pt x="1872" y="48"/>
                      </a:lnTo>
                      <a:lnTo>
                        <a:pt x="2388" y="72"/>
                      </a:lnTo>
                    </a:path>
                  </a:pathLst>
                </a:custGeom>
                <a:noFill/>
                <a:ln w="28575" cap="flat" cmpd="sng">
                  <a:solidFill>
                    <a:srgbClr val="FF0000"/>
                  </a:solidFill>
                  <a:prstDash val="solid"/>
                  <a:round/>
                  <a:headEnd/>
                  <a:tailEnd/>
                </a:ln>
              </p:spPr>
              <p:txBody>
                <a:bodyPr>
                  <a:spAutoFit/>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grpSp>
          <p:sp>
            <p:nvSpPr>
              <p:cNvPr id="341" name="Rectangle 204"/>
              <p:cNvSpPr>
                <a:spLocks noChangeAspect="1" noChangeArrowheads="1"/>
              </p:cNvSpPr>
              <p:nvPr/>
            </p:nvSpPr>
            <p:spPr bwMode="auto">
              <a:xfrm>
                <a:off x="2895" y="1060"/>
                <a:ext cx="2368" cy="96"/>
              </a:xfrm>
              <a:prstGeom prst="rect">
                <a:avLst/>
              </a:prstGeom>
              <a:noFill/>
              <a:ln w="9525">
                <a:noFill/>
                <a:miter lim="800000"/>
                <a:headEnd/>
                <a:tailEnd/>
              </a:ln>
            </p:spPr>
            <p:txBody>
              <a:bodyPr lIns="0" tIns="0" rIns="0" bIns="0">
                <a:spAutoFit/>
              </a:bodyPr>
              <a:lstStyle/>
              <a:p>
                <a:pPr algn="ctr" fontAlgn="auto">
                  <a:spcBef>
                    <a:spcPct val="50000"/>
                  </a:spcBef>
                  <a:spcAft>
                    <a:spcPts val="0"/>
                  </a:spcAft>
                  <a:defRPr/>
                </a:pPr>
                <a:r>
                  <a:rPr lang="en-US" sz="1000" b="1" i="1" kern="0">
                    <a:solidFill>
                      <a:srgbClr val="000000"/>
                    </a:solidFill>
                    <a:latin typeface="Arial" pitchFamily="34" charset="0"/>
                    <a:cs typeface="+mn-cs"/>
                  </a:rPr>
                  <a:t>TERALED</a:t>
                </a:r>
                <a:r>
                  <a:rPr lang="en-US" sz="1000" kern="0">
                    <a:solidFill>
                      <a:srgbClr val="000000"/>
                    </a:solidFill>
                    <a:latin typeface="Arial" pitchFamily="34" charset="0"/>
                    <a:cs typeface="+mn-cs"/>
                  </a:rPr>
                  <a:t>: Luminous Flux vs Reference Temperature</a:t>
                </a:r>
                <a:endParaRPr lang="en-US" sz="1600" kern="0">
                  <a:solidFill>
                    <a:sysClr val="windowText" lastClr="000000"/>
                  </a:solidFill>
                  <a:latin typeface="Arial" pitchFamily="34" charset="0"/>
                  <a:cs typeface="+mn-cs"/>
                </a:endParaRPr>
              </a:p>
            </p:txBody>
          </p:sp>
          <p:sp>
            <p:nvSpPr>
              <p:cNvPr id="342" name="Rectangle 205"/>
              <p:cNvSpPr>
                <a:spLocks noChangeAspect="1" noChangeArrowheads="1"/>
              </p:cNvSpPr>
              <p:nvPr/>
            </p:nvSpPr>
            <p:spPr bwMode="auto">
              <a:xfrm>
                <a:off x="4992" y="2846"/>
                <a:ext cx="289" cy="96"/>
              </a:xfrm>
              <a:prstGeom prst="rect">
                <a:avLst/>
              </a:prstGeom>
              <a:noFill/>
              <a:ln w="9525">
                <a:noFill/>
                <a:miter lim="800000"/>
                <a:headEnd/>
                <a:tailEnd/>
              </a:ln>
            </p:spPr>
            <p:txBody>
              <a:bodyPr wrap="none" lIns="0" tIns="0" rIns="0" bIns="0">
                <a:spAutoFit/>
              </a:bodyPr>
              <a:lstStyle/>
              <a:p>
                <a:pPr algn="just" fontAlgn="auto">
                  <a:spcBef>
                    <a:spcPct val="50000"/>
                  </a:spcBef>
                  <a:spcAft>
                    <a:spcPts val="0"/>
                  </a:spcAft>
                  <a:defRPr/>
                </a:pPr>
                <a:r>
                  <a:rPr lang="en-US" sz="1000" b="1" kern="0">
                    <a:solidFill>
                      <a:srgbClr val="000000"/>
                    </a:solidFill>
                    <a:latin typeface="Arial" pitchFamily="34" charset="0"/>
                    <a:cs typeface="+mn-cs"/>
                  </a:rPr>
                  <a:t>T</a:t>
                </a:r>
                <a:r>
                  <a:rPr lang="en-US" sz="1000" b="1" kern="0" baseline="-25000">
                    <a:solidFill>
                      <a:srgbClr val="000000"/>
                    </a:solidFill>
                    <a:latin typeface="Arial" pitchFamily="34" charset="0"/>
                    <a:cs typeface="+mn-cs"/>
                  </a:rPr>
                  <a:t>ref</a:t>
                </a:r>
                <a:r>
                  <a:rPr lang="en-US" sz="1000" b="1" kern="0">
                    <a:solidFill>
                      <a:srgbClr val="000000"/>
                    </a:solidFill>
                    <a:latin typeface="Arial" pitchFamily="34" charset="0"/>
                    <a:cs typeface="+mn-cs"/>
                  </a:rPr>
                  <a:t> [</a:t>
                </a:r>
                <a:r>
                  <a:rPr lang="en-US" sz="1000" b="1" kern="0" baseline="50000">
                    <a:solidFill>
                      <a:srgbClr val="000000"/>
                    </a:solidFill>
                    <a:latin typeface="Arial" pitchFamily="34" charset="0"/>
                    <a:cs typeface="+mn-cs"/>
                  </a:rPr>
                  <a:t>o</a:t>
                </a:r>
                <a:r>
                  <a:rPr lang="en-US" sz="1000" b="1" kern="0">
                    <a:solidFill>
                      <a:srgbClr val="000000"/>
                    </a:solidFill>
                    <a:latin typeface="Arial" pitchFamily="34" charset="0"/>
                    <a:cs typeface="+mn-cs"/>
                  </a:rPr>
                  <a:t>C]</a:t>
                </a:r>
                <a:endParaRPr lang="en-US" sz="1600" b="1" kern="0">
                  <a:solidFill>
                    <a:sysClr val="windowText" lastClr="000000"/>
                  </a:solidFill>
                  <a:latin typeface="Arial" pitchFamily="34" charset="0"/>
                  <a:cs typeface="+mn-cs"/>
                </a:endParaRPr>
              </a:p>
            </p:txBody>
          </p:sp>
          <p:sp>
            <p:nvSpPr>
              <p:cNvPr id="343" name="Rectangle 206"/>
              <p:cNvSpPr>
                <a:spLocks noChangeAspect="1" noChangeArrowheads="1"/>
              </p:cNvSpPr>
              <p:nvPr/>
            </p:nvSpPr>
            <p:spPr bwMode="auto">
              <a:xfrm>
                <a:off x="2602" y="1055"/>
                <a:ext cx="286" cy="96"/>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l-GR" sz="1000" b="1" kern="0">
                    <a:solidFill>
                      <a:srgbClr val="000000"/>
                    </a:solidFill>
                    <a:latin typeface="Arial" pitchFamily="34" charset="0"/>
                    <a:cs typeface="+mn-cs"/>
                  </a:rPr>
                  <a:t>Φ</a:t>
                </a:r>
                <a:r>
                  <a:rPr lang="en-US" sz="1000" b="1" kern="0" baseline="-25000">
                    <a:solidFill>
                      <a:srgbClr val="000000"/>
                    </a:solidFill>
                    <a:latin typeface="Arial" pitchFamily="34" charset="0"/>
                    <a:cs typeface="+mn-cs"/>
                  </a:rPr>
                  <a:t>V</a:t>
                </a:r>
                <a:r>
                  <a:rPr lang="en-US" sz="1000" b="1" kern="0">
                    <a:solidFill>
                      <a:srgbClr val="000000"/>
                    </a:solidFill>
                    <a:latin typeface="Arial" pitchFamily="34" charset="0"/>
                    <a:cs typeface="+mn-cs"/>
                  </a:rPr>
                  <a:t> [lm]</a:t>
                </a:r>
                <a:endParaRPr lang="en-US" sz="1600" b="1" kern="0">
                  <a:solidFill>
                    <a:sysClr val="windowText" lastClr="000000"/>
                  </a:solidFill>
                  <a:latin typeface="Arial" pitchFamily="34" charset="0"/>
                  <a:cs typeface="+mn-cs"/>
                </a:endParaRPr>
              </a:p>
            </p:txBody>
          </p:sp>
        </p:grpSp>
        <p:grpSp>
          <p:nvGrpSpPr>
            <p:cNvPr id="8" name="Group 207"/>
            <p:cNvGrpSpPr>
              <a:grpSpLocks/>
            </p:cNvGrpSpPr>
            <p:nvPr/>
          </p:nvGrpSpPr>
          <p:grpSpPr bwMode="auto">
            <a:xfrm>
              <a:off x="4992" y="2085"/>
              <a:ext cx="603" cy="469"/>
              <a:chOff x="1774" y="1125"/>
              <a:chExt cx="603" cy="469"/>
            </a:xfrm>
          </p:grpSpPr>
          <p:sp>
            <p:nvSpPr>
              <p:cNvPr id="329" name="Rectangle 208"/>
              <p:cNvSpPr>
                <a:spLocks noChangeArrowheads="1"/>
              </p:cNvSpPr>
              <p:nvPr/>
            </p:nvSpPr>
            <p:spPr bwMode="auto">
              <a:xfrm>
                <a:off x="1774" y="1125"/>
                <a:ext cx="603" cy="469"/>
              </a:xfrm>
              <a:prstGeom prst="rect">
                <a:avLst/>
              </a:prstGeom>
              <a:solidFill>
                <a:srgbClr val="FFFFFF"/>
              </a:solidFill>
              <a:ln w="12700">
                <a:solidFill>
                  <a:srgbClr val="000000"/>
                </a:solidFill>
                <a:miter lim="800000"/>
                <a:headEnd/>
                <a:tailEnd/>
              </a:ln>
            </p:spPr>
            <p:txBody>
              <a:bodyPr/>
              <a:lstStyle/>
              <a:p>
                <a:pPr algn="ctr" fontAlgn="auto">
                  <a:spcBef>
                    <a:spcPct val="50000"/>
                  </a:spcBef>
                  <a:spcAft>
                    <a:spcPts val="0"/>
                  </a:spcAft>
                  <a:defRPr/>
                </a:pPr>
                <a:endParaRPr lang="en-US" sz="1800" kern="0">
                  <a:solidFill>
                    <a:sysClr val="windowText" lastClr="000000"/>
                  </a:solidFill>
                  <a:latin typeface="Arial" pitchFamily="34" charset="0"/>
                  <a:cs typeface="+mn-cs"/>
                </a:endParaRPr>
              </a:p>
            </p:txBody>
          </p:sp>
          <p:sp>
            <p:nvSpPr>
              <p:cNvPr id="330" name="Line 209"/>
              <p:cNvSpPr>
                <a:spLocks noChangeShapeType="1"/>
              </p:cNvSpPr>
              <p:nvPr/>
            </p:nvSpPr>
            <p:spPr bwMode="auto">
              <a:xfrm>
                <a:off x="1798" y="1189"/>
                <a:ext cx="120" cy="0"/>
              </a:xfrm>
              <a:prstGeom prst="line">
                <a:avLst/>
              </a:prstGeom>
              <a:noFill/>
              <a:ln w="19050">
                <a:solidFill>
                  <a:srgbClr val="FF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31" name="Rectangle 210"/>
              <p:cNvSpPr>
                <a:spLocks noChangeArrowheads="1"/>
              </p:cNvSpPr>
              <p:nvPr/>
            </p:nvSpPr>
            <p:spPr bwMode="auto">
              <a:xfrm>
                <a:off x="1965" y="1149"/>
                <a:ext cx="367" cy="86"/>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900" b="1" kern="0">
                    <a:solidFill>
                      <a:srgbClr val="FF0000"/>
                    </a:solidFill>
                    <a:latin typeface="Arial" pitchFamily="34" charset="0"/>
                    <a:cs typeface="+mn-cs"/>
                  </a:rPr>
                  <a:t>I</a:t>
                </a:r>
                <a:r>
                  <a:rPr lang="en-US" sz="900" b="1" kern="0" baseline="-25000">
                    <a:solidFill>
                      <a:srgbClr val="FF0000"/>
                    </a:solidFill>
                    <a:latin typeface="Arial" pitchFamily="34" charset="0"/>
                    <a:cs typeface="+mn-cs"/>
                  </a:rPr>
                  <a:t>F</a:t>
                </a:r>
                <a:r>
                  <a:rPr lang="en-US" sz="900" b="1" kern="0">
                    <a:solidFill>
                      <a:srgbClr val="FF0000"/>
                    </a:solidFill>
                    <a:latin typeface="Arial" pitchFamily="34" charset="0"/>
                    <a:cs typeface="+mn-cs"/>
                  </a:rPr>
                  <a:t> = 150mA</a:t>
                </a:r>
                <a:endParaRPr lang="en-US" sz="1400" b="1" kern="0">
                  <a:solidFill>
                    <a:sysClr val="windowText" lastClr="000000"/>
                  </a:solidFill>
                  <a:latin typeface="Arial" pitchFamily="34" charset="0"/>
                  <a:cs typeface="+mn-cs"/>
                </a:endParaRPr>
              </a:p>
            </p:txBody>
          </p:sp>
          <p:sp>
            <p:nvSpPr>
              <p:cNvPr id="332" name="Line 211"/>
              <p:cNvSpPr>
                <a:spLocks noChangeShapeType="1"/>
              </p:cNvSpPr>
              <p:nvPr/>
            </p:nvSpPr>
            <p:spPr bwMode="auto">
              <a:xfrm>
                <a:off x="1798" y="1269"/>
                <a:ext cx="120" cy="0"/>
              </a:xfrm>
              <a:prstGeom prst="line">
                <a:avLst/>
              </a:prstGeom>
              <a:noFill/>
              <a:ln w="19050">
                <a:solidFill>
                  <a:srgbClr val="00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33" name="Rectangle 212"/>
              <p:cNvSpPr>
                <a:spLocks noChangeArrowheads="1"/>
              </p:cNvSpPr>
              <p:nvPr/>
            </p:nvSpPr>
            <p:spPr bwMode="auto">
              <a:xfrm>
                <a:off x="1965" y="1230"/>
                <a:ext cx="367" cy="86"/>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900" b="1" kern="0">
                    <a:solidFill>
                      <a:srgbClr val="000000"/>
                    </a:solidFill>
                    <a:latin typeface="Arial" pitchFamily="34" charset="0"/>
                    <a:cs typeface="+mn-cs"/>
                  </a:rPr>
                  <a:t>I</a:t>
                </a:r>
                <a:r>
                  <a:rPr lang="en-US" sz="900" b="1" kern="0" baseline="-25000">
                    <a:solidFill>
                      <a:srgbClr val="000000"/>
                    </a:solidFill>
                    <a:latin typeface="Arial" pitchFamily="34" charset="0"/>
                    <a:cs typeface="+mn-cs"/>
                  </a:rPr>
                  <a:t>F</a:t>
                </a:r>
                <a:r>
                  <a:rPr lang="en-US" sz="900" b="1" kern="0">
                    <a:solidFill>
                      <a:srgbClr val="000000"/>
                    </a:solidFill>
                    <a:latin typeface="Arial" pitchFamily="34" charset="0"/>
                    <a:cs typeface="+mn-cs"/>
                  </a:rPr>
                  <a:t> = 200mA</a:t>
                </a:r>
                <a:endParaRPr lang="en-US" sz="1400" b="1" kern="0">
                  <a:solidFill>
                    <a:sysClr val="windowText" lastClr="000000"/>
                  </a:solidFill>
                  <a:latin typeface="Arial" pitchFamily="34" charset="0"/>
                  <a:cs typeface="+mn-cs"/>
                </a:endParaRPr>
              </a:p>
            </p:txBody>
          </p:sp>
          <p:sp>
            <p:nvSpPr>
              <p:cNvPr id="334" name="Line 213"/>
              <p:cNvSpPr>
                <a:spLocks noChangeShapeType="1"/>
              </p:cNvSpPr>
              <p:nvPr/>
            </p:nvSpPr>
            <p:spPr bwMode="auto">
              <a:xfrm>
                <a:off x="1798" y="1350"/>
                <a:ext cx="120" cy="0"/>
              </a:xfrm>
              <a:prstGeom prst="line">
                <a:avLst/>
              </a:prstGeom>
              <a:noFill/>
              <a:ln w="19050">
                <a:solidFill>
                  <a:srgbClr val="0093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35" name="Rectangle 214"/>
              <p:cNvSpPr>
                <a:spLocks noChangeArrowheads="1"/>
              </p:cNvSpPr>
              <p:nvPr/>
            </p:nvSpPr>
            <p:spPr bwMode="auto">
              <a:xfrm>
                <a:off x="1965" y="1310"/>
                <a:ext cx="367" cy="86"/>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900" b="1" kern="0">
                    <a:solidFill>
                      <a:srgbClr val="009300"/>
                    </a:solidFill>
                    <a:latin typeface="Arial" pitchFamily="34" charset="0"/>
                    <a:cs typeface="+mn-cs"/>
                  </a:rPr>
                  <a:t>I</a:t>
                </a:r>
                <a:r>
                  <a:rPr lang="en-US" sz="900" b="1" kern="0" baseline="-25000">
                    <a:solidFill>
                      <a:srgbClr val="009300"/>
                    </a:solidFill>
                    <a:latin typeface="Arial" pitchFamily="34" charset="0"/>
                    <a:cs typeface="+mn-cs"/>
                  </a:rPr>
                  <a:t>F</a:t>
                </a:r>
                <a:r>
                  <a:rPr lang="en-US" sz="900" b="1" kern="0">
                    <a:solidFill>
                      <a:srgbClr val="009300"/>
                    </a:solidFill>
                    <a:latin typeface="Arial" pitchFamily="34" charset="0"/>
                    <a:cs typeface="+mn-cs"/>
                  </a:rPr>
                  <a:t> = 350mA</a:t>
                </a:r>
                <a:endParaRPr lang="en-US" sz="1400" b="1" kern="0">
                  <a:solidFill>
                    <a:sysClr val="windowText" lastClr="000000"/>
                  </a:solidFill>
                  <a:latin typeface="Arial" pitchFamily="34" charset="0"/>
                  <a:cs typeface="+mn-cs"/>
                </a:endParaRPr>
              </a:p>
            </p:txBody>
          </p:sp>
          <p:sp>
            <p:nvSpPr>
              <p:cNvPr id="336" name="Line 215"/>
              <p:cNvSpPr>
                <a:spLocks noChangeShapeType="1"/>
              </p:cNvSpPr>
              <p:nvPr/>
            </p:nvSpPr>
            <p:spPr bwMode="auto">
              <a:xfrm>
                <a:off x="1798" y="1430"/>
                <a:ext cx="120" cy="0"/>
              </a:xfrm>
              <a:prstGeom prst="line">
                <a:avLst/>
              </a:prstGeom>
              <a:noFill/>
              <a:ln w="19050">
                <a:solidFill>
                  <a:srgbClr val="8B0000"/>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37" name="Rectangle 216"/>
              <p:cNvSpPr>
                <a:spLocks noChangeArrowheads="1"/>
              </p:cNvSpPr>
              <p:nvPr/>
            </p:nvSpPr>
            <p:spPr bwMode="auto">
              <a:xfrm>
                <a:off x="1965" y="1390"/>
                <a:ext cx="367" cy="86"/>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900" b="1" kern="0">
                    <a:solidFill>
                      <a:srgbClr val="8B0000"/>
                    </a:solidFill>
                    <a:latin typeface="Arial" pitchFamily="34" charset="0"/>
                    <a:cs typeface="+mn-cs"/>
                  </a:rPr>
                  <a:t>I</a:t>
                </a:r>
                <a:r>
                  <a:rPr lang="en-US" sz="900" b="1" kern="0" baseline="-25000">
                    <a:solidFill>
                      <a:srgbClr val="8B0000"/>
                    </a:solidFill>
                    <a:latin typeface="Arial" pitchFamily="34" charset="0"/>
                    <a:cs typeface="+mn-cs"/>
                  </a:rPr>
                  <a:t>F</a:t>
                </a:r>
                <a:r>
                  <a:rPr lang="en-US" sz="900" b="1" kern="0">
                    <a:solidFill>
                      <a:srgbClr val="8B0000"/>
                    </a:solidFill>
                    <a:latin typeface="Arial" pitchFamily="34" charset="0"/>
                    <a:cs typeface="+mn-cs"/>
                  </a:rPr>
                  <a:t> = 500mA</a:t>
                </a:r>
                <a:endParaRPr lang="en-US" sz="1400" b="1" kern="0">
                  <a:solidFill>
                    <a:sysClr val="windowText" lastClr="000000"/>
                  </a:solidFill>
                  <a:latin typeface="Arial" pitchFamily="34" charset="0"/>
                  <a:cs typeface="+mn-cs"/>
                </a:endParaRPr>
              </a:p>
            </p:txBody>
          </p:sp>
          <p:sp>
            <p:nvSpPr>
              <p:cNvPr id="338" name="Line 217"/>
              <p:cNvSpPr>
                <a:spLocks noChangeShapeType="1"/>
              </p:cNvSpPr>
              <p:nvPr/>
            </p:nvSpPr>
            <p:spPr bwMode="auto">
              <a:xfrm>
                <a:off x="1798" y="1510"/>
                <a:ext cx="120" cy="0"/>
              </a:xfrm>
              <a:prstGeom prst="line">
                <a:avLst/>
              </a:prstGeom>
              <a:noFill/>
              <a:ln w="19050">
                <a:solidFill>
                  <a:srgbClr val="FFAD5B"/>
                </a:solidFill>
                <a:round/>
                <a:headEnd/>
                <a:tailEn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39" name="Rectangle 218"/>
              <p:cNvSpPr>
                <a:spLocks noChangeArrowheads="1"/>
              </p:cNvSpPr>
              <p:nvPr/>
            </p:nvSpPr>
            <p:spPr bwMode="auto">
              <a:xfrm>
                <a:off x="1965" y="1470"/>
                <a:ext cx="367" cy="86"/>
              </a:xfrm>
              <a:prstGeom prst="rect">
                <a:avLst/>
              </a:prstGeom>
              <a:noFill/>
              <a:ln w="9525">
                <a:noFill/>
                <a:miter lim="800000"/>
                <a:headEnd/>
                <a:tailEnd/>
              </a:ln>
            </p:spPr>
            <p:txBody>
              <a:bodyPr wrap="none" lIns="0" tIns="0" rIns="0" bIns="0">
                <a:spAutoFit/>
              </a:bodyPr>
              <a:lstStyle/>
              <a:p>
                <a:pPr algn="ctr" fontAlgn="auto">
                  <a:spcBef>
                    <a:spcPct val="50000"/>
                  </a:spcBef>
                  <a:spcAft>
                    <a:spcPts val="0"/>
                  </a:spcAft>
                  <a:defRPr/>
                </a:pPr>
                <a:r>
                  <a:rPr lang="en-US" sz="900" b="1" kern="0">
                    <a:solidFill>
                      <a:srgbClr val="FFAD5B"/>
                    </a:solidFill>
                    <a:latin typeface="Arial" pitchFamily="34" charset="0"/>
                    <a:cs typeface="+mn-cs"/>
                  </a:rPr>
                  <a:t>I</a:t>
                </a:r>
                <a:r>
                  <a:rPr lang="en-US" sz="900" b="1" kern="0" baseline="-25000">
                    <a:solidFill>
                      <a:srgbClr val="FFAD5B"/>
                    </a:solidFill>
                    <a:latin typeface="Arial" pitchFamily="34" charset="0"/>
                    <a:cs typeface="+mn-cs"/>
                  </a:rPr>
                  <a:t>F</a:t>
                </a:r>
                <a:r>
                  <a:rPr lang="en-US" sz="900" b="1" kern="0">
                    <a:solidFill>
                      <a:srgbClr val="FFAD5B"/>
                    </a:solidFill>
                    <a:latin typeface="Arial" pitchFamily="34" charset="0"/>
                    <a:cs typeface="+mn-cs"/>
                  </a:rPr>
                  <a:t> = 700mA</a:t>
                </a:r>
                <a:endParaRPr lang="en-US" sz="1400" b="1" kern="0">
                  <a:solidFill>
                    <a:sysClr val="windowText" lastClr="000000"/>
                  </a:solidFill>
                  <a:latin typeface="Arial" pitchFamily="34" charset="0"/>
                  <a:cs typeface="+mn-cs"/>
                </a:endParaRPr>
              </a:p>
            </p:txBody>
          </p:sp>
        </p:grpSp>
      </p:grpSp>
      <p:sp>
        <p:nvSpPr>
          <p:cNvPr id="441" name="Text Box 219"/>
          <p:cNvSpPr txBox="1">
            <a:spLocks noChangeArrowheads="1"/>
          </p:cNvSpPr>
          <p:nvPr/>
        </p:nvSpPr>
        <p:spPr bwMode="auto">
          <a:xfrm>
            <a:off x="1000125" y="5470227"/>
            <a:ext cx="3829050" cy="1077218"/>
          </a:xfrm>
          <a:prstGeom prst="rect">
            <a:avLst/>
          </a:prstGeom>
          <a:noFill/>
          <a:ln w="9525" algn="ctr">
            <a:noFill/>
            <a:miter lim="800000"/>
            <a:headEnd/>
            <a:tailEnd/>
          </a:ln>
        </p:spPr>
        <p:txBody>
          <a:bodyPr>
            <a:spAutoFit/>
          </a:bodyPr>
          <a:lstStyle/>
          <a:p>
            <a:pPr algn="r" fontAlgn="auto">
              <a:spcBef>
                <a:spcPct val="50000"/>
              </a:spcBef>
              <a:spcAft>
                <a:spcPts val="0"/>
              </a:spcAft>
              <a:defRPr/>
            </a:pPr>
            <a:r>
              <a:rPr lang="en-US" sz="1600" b="1" i="1" kern="0" dirty="0" err="1" smtClean="0">
                <a:solidFill>
                  <a:srgbClr val="EA0000"/>
                </a:solidFill>
                <a:latin typeface="Arial" pitchFamily="34" charset="0"/>
                <a:cs typeface="+mn-cs"/>
              </a:rPr>
              <a:t>Refernztemperatur</a:t>
            </a:r>
            <a:r>
              <a:rPr lang="en-US" sz="1600" b="1" i="1" kern="0" dirty="0" smtClean="0">
                <a:solidFill>
                  <a:srgbClr val="EA0000"/>
                </a:solidFill>
                <a:latin typeface="Arial" pitchFamily="34" charset="0"/>
                <a:cs typeface="+mn-cs"/>
              </a:rPr>
              <a:t> </a:t>
            </a:r>
            <a:r>
              <a:rPr lang="en-US" sz="1600" b="1" kern="0" dirty="0" err="1" smtClean="0">
                <a:solidFill>
                  <a:sysClr val="windowText" lastClr="000000"/>
                </a:solidFill>
                <a:latin typeface="Arial" pitchFamily="34" charset="0"/>
                <a:cs typeface="+mn-cs"/>
              </a:rPr>
              <a:t>ist</a:t>
            </a:r>
            <a:r>
              <a:rPr lang="en-US" sz="1600" b="1" kern="0" dirty="0" smtClean="0">
                <a:solidFill>
                  <a:sysClr val="windowText" lastClr="000000"/>
                </a:solidFill>
                <a:latin typeface="Arial" pitchFamily="34" charset="0"/>
                <a:cs typeface="+mn-cs"/>
              </a:rPr>
              <a:t> f</a:t>
            </a:r>
            <a:r>
              <a:rPr lang="hu-HU" sz="1600" b="1" kern="0" dirty="0" smtClean="0">
                <a:solidFill>
                  <a:sysClr val="windowText" lastClr="000000"/>
                </a:solidFill>
                <a:latin typeface="Arial" pitchFamily="34" charset="0"/>
                <a:cs typeface="+mn-cs"/>
              </a:rPr>
              <a:t>ür thermische </a:t>
            </a:r>
            <a:r>
              <a:rPr lang="hu-HU" sz="1600" b="1" kern="0" dirty="0" smtClean="0">
                <a:solidFill>
                  <a:srgbClr val="FF0000"/>
                </a:solidFill>
                <a:latin typeface="Arial" pitchFamily="34" charset="0"/>
                <a:cs typeface="+mn-cs"/>
              </a:rPr>
              <a:t>Designers</a:t>
            </a:r>
            <a:r>
              <a:rPr lang="hu-HU" sz="1600" b="1" kern="0" dirty="0" smtClean="0">
                <a:solidFill>
                  <a:sysClr val="windowText" lastClr="000000"/>
                </a:solidFill>
                <a:latin typeface="Arial" pitchFamily="34" charset="0"/>
                <a:cs typeface="+mn-cs"/>
              </a:rPr>
              <a:t> wichtig – es wird als Eingabe für die einfache Rechnungen benutzt</a:t>
            </a:r>
            <a:r>
              <a:rPr lang="en-US" sz="1600" b="1" kern="0" dirty="0" smtClean="0">
                <a:solidFill>
                  <a:sysClr val="windowText" lastClr="000000"/>
                </a:solidFill>
                <a:latin typeface="Arial" pitchFamily="34" charset="0"/>
                <a:cs typeface="+mn-cs"/>
              </a:rPr>
              <a:t>.</a:t>
            </a:r>
            <a:endParaRPr lang="en-US" sz="1600" b="1" kern="0" dirty="0">
              <a:solidFill>
                <a:sysClr val="windowText" lastClr="000000"/>
              </a:solidFill>
              <a:latin typeface="Arial" pitchFamily="34" charset="0"/>
              <a:cs typeface="+mn-cs"/>
            </a:endParaRPr>
          </a:p>
        </p:txBody>
      </p:sp>
      <p:sp>
        <p:nvSpPr>
          <p:cNvPr id="442" name="Text Box 220"/>
          <p:cNvSpPr txBox="1">
            <a:spLocks noChangeArrowheads="1"/>
          </p:cNvSpPr>
          <p:nvPr/>
        </p:nvSpPr>
        <p:spPr bwMode="auto">
          <a:xfrm>
            <a:off x="4822825" y="1609725"/>
            <a:ext cx="4133850" cy="1323439"/>
          </a:xfrm>
          <a:prstGeom prst="rect">
            <a:avLst/>
          </a:prstGeom>
          <a:noFill/>
          <a:ln w="9525" algn="ctr">
            <a:noFill/>
            <a:miter lim="800000"/>
            <a:headEnd/>
            <a:tailEnd/>
          </a:ln>
        </p:spPr>
        <p:txBody>
          <a:bodyPr>
            <a:spAutoFit/>
          </a:bodyPr>
          <a:lstStyle/>
          <a:p>
            <a:pPr fontAlgn="auto">
              <a:spcBef>
                <a:spcPct val="50000"/>
              </a:spcBef>
              <a:spcAft>
                <a:spcPts val="0"/>
              </a:spcAft>
              <a:defRPr/>
            </a:pPr>
            <a:r>
              <a:rPr lang="en-US" sz="1600" b="1" kern="0" dirty="0" err="1" smtClean="0">
                <a:solidFill>
                  <a:sysClr val="windowText" lastClr="000000"/>
                </a:solidFill>
                <a:latin typeface="Arial" pitchFamily="34" charset="0"/>
                <a:cs typeface="+mn-cs"/>
              </a:rPr>
              <a:t>Werte</a:t>
            </a:r>
            <a:r>
              <a:rPr lang="en-US" sz="1600" b="1" kern="0" dirty="0" smtClean="0">
                <a:solidFill>
                  <a:sysClr val="windowText" lastClr="000000"/>
                </a:solidFill>
                <a:latin typeface="Arial" pitchFamily="34" charset="0"/>
                <a:cs typeface="+mn-cs"/>
              </a:rPr>
              <a:t> </a:t>
            </a:r>
            <a:r>
              <a:rPr lang="en-US" sz="1600" b="1" kern="0" dirty="0" err="1" smtClean="0">
                <a:solidFill>
                  <a:sysClr val="windowText" lastClr="000000"/>
                </a:solidFill>
                <a:latin typeface="Arial" pitchFamily="34" charset="0"/>
                <a:cs typeface="+mn-cs"/>
              </a:rPr>
              <a:t>als</a:t>
            </a:r>
            <a:r>
              <a:rPr lang="en-US" sz="1600" b="1" kern="0" dirty="0" smtClean="0">
                <a:solidFill>
                  <a:sysClr val="windowText" lastClr="000000"/>
                </a:solidFill>
                <a:latin typeface="Arial" pitchFamily="34" charset="0"/>
                <a:cs typeface="+mn-cs"/>
              </a:rPr>
              <a:t> </a:t>
            </a:r>
            <a:r>
              <a:rPr lang="en-US" sz="1600" b="1" kern="0" dirty="0" err="1" smtClean="0">
                <a:solidFill>
                  <a:sysClr val="windowText" lastClr="000000"/>
                </a:solidFill>
                <a:latin typeface="Arial" pitchFamily="34" charset="0"/>
                <a:cs typeface="+mn-cs"/>
              </a:rPr>
              <a:t>Funktion</a:t>
            </a:r>
            <a:r>
              <a:rPr lang="en-US" sz="1600" b="1" kern="0" dirty="0" smtClean="0">
                <a:solidFill>
                  <a:sysClr val="windowText" lastClr="000000"/>
                </a:solidFill>
                <a:latin typeface="Arial" pitchFamily="34" charset="0"/>
                <a:cs typeface="+mn-cs"/>
              </a:rPr>
              <a:t> von </a:t>
            </a:r>
            <a:r>
              <a:rPr lang="en-US" sz="1600" b="1" i="1" kern="0" dirty="0" err="1" smtClean="0">
                <a:solidFill>
                  <a:srgbClr val="FF0000"/>
                </a:solidFill>
                <a:latin typeface="Arial" pitchFamily="34" charset="0"/>
                <a:cs typeface="+mn-cs"/>
              </a:rPr>
              <a:t>Sperrschichttemperatur</a:t>
            </a:r>
            <a:r>
              <a:rPr lang="en-US" sz="1600" b="1" kern="0" dirty="0" smtClean="0">
                <a:solidFill>
                  <a:sysClr val="windowText" lastClr="000000"/>
                </a:solidFill>
                <a:latin typeface="Arial" pitchFamily="34" charset="0"/>
                <a:cs typeface="+mn-cs"/>
              </a:rPr>
              <a:t>  </a:t>
            </a:r>
            <a:r>
              <a:rPr lang="en-US" sz="1600" b="1" kern="0" dirty="0" err="1" smtClean="0">
                <a:solidFill>
                  <a:sysClr val="windowText" lastClr="000000"/>
                </a:solidFill>
                <a:latin typeface="Arial" pitchFamily="34" charset="0"/>
                <a:cs typeface="+mn-cs"/>
              </a:rPr>
              <a:t>werden</a:t>
            </a:r>
            <a:r>
              <a:rPr lang="en-US" sz="1600" b="1" kern="0" dirty="0" smtClean="0">
                <a:solidFill>
                  <a:sysClr val="windowText" lastClr="000000"/>
                </a:solidFill>
                <a:latin typeface="Arial" pitchFamily="34" charset="0"/>
                <a:cs typeface="+mn-cs"/>
              </a:rPr>
              <a:t> f</a:t>
            </a:r>
            <a:r>
              <a:rPr lang="hu-HU" sz="1600" b="1" kern="0" dirty="0" smtClean="0">
                <a:solidFill>
                  <a:sysClr val="windowText" lastClr="000000"/>
                </a:solidFill>
                <a:latin typeface="Arial" pitchFamily="34" charset="0"/>
                <a:cs typeface="+mn-cs"/>
              </a:rPr>
              <a:t>ür </a:t>
            </a:r>
            <a:r>
              <a:rPr lang="hu-HU" sz="1600" b="1" kern="0" dirty="0" smtClean="0">
                <a:solidFill>
                  <a:srgbClr val="FF0000"/>
                </a:solidFill>
                <a:latin typeface="Arial" pitchFamily="34" charset="0"/>
                <a:cs typeface="+mn-cs"/>
              </a:rPr>
              <a:t>physikalische Modellierung </a:t>
            </a:r>
            <a:r>
              <a:rPr lang="en-US" sz="1600" b="1" kern="0" dirty="0" smtClean="0">
                <a:solidFill>
                  <a:sysClr val="windowText" lastClr="000000"/>
                </a:solidFill>
                <a:latin typeface="Arial" pitchFamily="34" charset="0"/>
                <a:cs typeface="+mn-cs"/>
              </a:rPr>
              <a:t>von LEDs </a:t>
            </a:r>
            <a:r>
              <a:rPr lang="hu-HU" sz="1600" b="1" kern="0" dirty="0" smtClean="0">
                <a:solidFill>
                  <a:sysClr val="windowText" lastClr="000000"/>
                </a:solidFill>
                <a:latin typeface="Arial" pitchFamily="34" charset="0"/>
                <a:cs typeface="+mn-cs"/>
              </a:rPr>
              <a:t>und für </a:t>
            </a:r>
            <a:r>
              <a:rPr lang="en-US" sz="1600" b="1" kern="0" dirty="0" smtClean="0">
                <a:solidFill>
                  <a:sysClr val="windowText" lastClr="000000"/>
                </a:solidFill>
                <a:latin typeface="Arial" pitchFamily="34" charset="0"/>
                <a:cs typeface="+mn-cs"/>
              </a:rPr>
              <a:t>“Hot Lumen” </a:t>
            </a:r>
            <a:r>
              <a:rPr lang="en-US" sz="1600" b="1" kern="0" dirty="0" err="1" smtClean="0">
                <a:solidFill>
                  <a:sysClr val="windowText" lastClr="000000"/>
                </a:solidFill>
                <a:latin typeface="Arial" pitchFamily="34" charset="0"/>
                <a:cs typeface="+mn-cs"/>
              </a:rPr>
              <a:t>Vorhersage</a:t>
            </a:r>
            <a:r>
              <a:rPr lang="en-US" sz="1600" b="1" kern="0" dirty="0" smtClean="0">
                <a:solidFill>
                  <a:sysClr val="windowText" lastClr="000000"/>
                </a:solidFill>
                <a:latin typeface="Arial" pitchFamily="34" charset="0"/>
                <a:cs typeface="+mn-cs"/>
              </a:rPr>
              <a:t> </a:t>
            </a:r>
            <a:r>
              <a:rPr lang="en-US" sz="1600" b="1" kern="0" dirty="0" err="1" smtClean="0">
                <a:solidFill>
                  <a:sysClr val="windowText" lastClr="000000"/>
                </a:solidFill>
                <a:latin typeface="Arial" pitchFamily="34" charset="0"/>
                <a:cs typeface="+mn-cs"/>
              </a:rPr>
              <a:t>benutzt</a:t>
            </a:r>
            <a:r>
              <a:rPr lang="hu-HU" sz="1600" b="1" kern="0" dirty="0" smtClean="0">
                <a:solidFill>
                  <a:sysClr val="windowText" lastClr="000000"/>
                </a:solidFill>
                <a:latin typeface="Arial" pitchFamily="34" charset="0"/>
                <a:cs typeface="+mn-cs"/>
              </a:rPr>
              <a:t>.</a:t>
            </a:r>
            <a:endParaRPr lang="en-US" sz="1600" b="1" kern="0" dirty="0">
              <a:solidFill>
                <a:sysClr val="windowText" lastClr="000000"/>
              </a:solidFill>
              <a:latin typeface="Arial" pitchFamily="34" charset="0"/>
              <a:cs typeface="+mn-cs"/>
            </a:endParaRPr>
          </a:p>
        </p:txBody>
      </p:sp>
      <p:sp>
        <p:nvSpPr>
          <p:cNvPr id="224" name="Date Placeholder 223"/>
          <p:cNvSpPr>
            <a:spLocks noGrp="1"/>
          </p:cNvSpPr>
          <p:nvPr>
            <p:ph type="dt" sz="half" idx="12"/>
          </p:nvPr>
        </p:nvSpPr>
        <p:spPr/>
        <p:txBody>
          <a:bodyPr/>
          <a:lstStyle/>
          <a:p>
            <a:pPr>
              <a:defRPr/>
            </a:pPr>
            <a:r>
              <a:rPr lang="en-US" smtClean="0"/>
              <a:t>28 Juni 2012</a:t>
            </a:r>
            <a:endParaRPr lang="en-US"/>
          </a:p>
        </p:txBody>
      </p:sp>
      <p:sp>
        <p:nvSpPr>
          <p:cNvPr id="226" name="Slide Number Placeholder 225"/>
          <p:cNvSpPr>
            <a:spLocks noGrp="1"/>
          </p:cNvSpPr>
          <p:nvPr>
            <p:ph type="sldNum" sz="quarter" idx="10"/>
          </p:nvPr>
        </p:nvSpPr>
        <p:spPr/>
        <p:txBody>
          <a:bodyPr/>
          <a:lstStyle/>
          <a:p>
            <a:pPr>
              <a:defRPr/>
            </a:pPr>
            <a:fld id="{CA06DD79-025C-4555-A46D-61353DBEF34E}" type="slidenum">
              <a:rPr lang="en-GB" smtClean="0"/>
              <a:pPr>
                <a:defRPr/>
              </a:pPr>
              <a:t>26</a:t>
            </a:fld>
            <a:endParaRPr lang="en-GB"/>
          </a:p>
        </p:txBody>
      </p:sp>
      <p:sp>
        <p:nvSpPr>
          <p:cNvPr id="314" name="Footer Placeholder 313"/>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
        <p:nvSpPr>
          <p:cNvPr id="326" name="TextBox 325"/>
          <p:cNvSpPr txBox="1"/>
          <p:nvPr/>
        </p:nvSpPr>
        <p:spPr>
          <a:xfrm>
            <a:off x="6804837" y="6487547"/>
            <a:ext cx="1988288" cy="338554"/>
          </a:xfrm>
          <a:prstGeom prst="rect">
            <a:avLst/>
          </a:prstGeom>
          <a:solidFill>
            <a:srgbClr val="FFFF99"/>
          </a:solidFill>
          <a:ln>
            <a:solidFill>
              <a:schemeClr val="bg1">
                <a:lumMod val="75000"/>
              </a:schemeClr>
            </a:solidFill>
          </a:ln>
        </p:spPr>
        <p:txBody>
          <a:bodyPr wrap="square" rtlCol="0">
            <a:spAutoFit/>
          </a:bodyPr>
          <a:lstStyle/>
          <a:p>
            <a:pPr algn="ctr"/>
            <a:r>
              <a:rPr lang="hu-HU" sz="1600" b="1" i="1" dirty="0" smtClean="0">
                <a:solidFill>
                  <a:srgbClr val="FF0000"/>
                </a:solidFill>
              </a:rPr>
              <a:t>DATA REPORTING</a:t>
            </a:r>
            <a:endParaRPr lang="en-US" sz="1600" b="1" i="1" dirty="0">
              <a:solidFill>
                <a:srgbClr val="FF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3777" name="Title 1"/>
          <p:cNvSpPr>
            <a:spLocks noGrp="1"/>
          </p:cNvSpPr>
          <p:nvPr>
            <p:ph type="title"/>
          </p:nvPr>
        </p:nvSpPr>
        <p:spPr>
          <a:xfrm>
            <a:off x="515938" y="0"/>
            <a:ext cx="8628062" cy="781050"/>
          </a:xfrm>
        </p:spPr>
        <p:txBody>
          <a:bodyPr/>
          <a:lstStyle/>
          <a:p>
            <a:pPr eaLnBrk="1" hangingPunct="1"/>
            <a:r>
              <a:rPr lang="el-GR" dirty="0" smtClean="0">
                <a:cs typeface="Arial" charset="0"/>
              </a:rPr>
              <a:t>Φ</a:t>
            </a:r>
            <a:r>
              <a:rPr lang="en-US" baseline="-25000" dirty="0" smtClean="0">
                <a:cs typeface="Arial" charset="0"/>
              </a:rPr>
              <a:t>V</a:t>
            </a:r>
            <a:r>
              <a:rPr lang="en-US" dirty="0" smtClean="0">
                <a:cs typeface="Arial" charset="0"/>
              </a:rPr>
              <a:t>(I</a:t>
            </a:r>
            <a:r>
              <a:rPr lang="en-US" baseline="-25000" dirty="0" smtClean="0">
                <a:cs typeface="Arial" charset="0"/>
              </a:rPr>
              <a:t>F</a:t>
            </a:r>
            <a:r>
              <a:rPr lang="en-US" dirty="0" smtClean="0">
                <a:cs typeface="Arial" charset="0"/>
              </a:rPr>
              <a:t>,T</a:t>
            </a:r>
            <a:r>
              <a:rPr lang="en-US" baseline="-25000" dirty="0" smtClean="0">
                <a:cs typeface="Arial" charset="0"/>
              </a:rPr>
              <a:t>J</a:t>
            </a:r>
            <a:r>
              <a:rPr lang="en-US" dirty="0" smtClean="0">
                <a:cs typeface="Arial" charset="0"/>
              </a:rPr>
              <a:t>)</a:t>
            </a:r>
            <a:r>
              <a:rPr lang="en-US" dirty="0" smtClean="0"/>
              <a:t> </a:t>
            </a:r>
            <a:r>
              <a:rPr lang="el-GR" dirty="0" smtClean="0">
                <a:cs typeface="Arial" charset="0"/>
              </a:rPr>
              <a:t>η</a:t>
            </a:r>
            <a:r>
              <a:rPr lang="en-US" baseline="-25000" dirty="0" smtClean="0">
                <a:cs typeface="Arial" charset="0"/>
              </a:rPr>
              <a:t>V</a:t>
            </a:r>
            <a:r>
              <a:rPr lang="en-US" dirty="0" smtClean="0">
                <a:cs typeface="Arial" charset="0"/>
              </a:rPr>
              <a:t>(I</a:t>
            </a:r>
            <a:r>
              <a:rPr lang="en-US" baseline="-25000" dirty="0" smtClean="0">
                <a:cs typeface="Arial" charset="0"/>
              </a:rPr>
              <a:t>F</a:t>
            </a:r>
            <a:r>
              <a:rPr lang="en-US" dirty="0" smtClean="0">
                <a:cs typeface="Arial" charset="0"/>
              </a:rPr>
              <a:t>,T</a:t>
            </a:r>
            <a:r>
              <a:rPr lang="en-US" baseline="-25000" dirty="0" smtClean="0">
                <a:cs typeface="Arial" charset="0"/>
              </a:rPr>
              <a:t>J</a:t>
            </a:r>
            <a:r>
              <a:rPr lang="en-US" dirty="0" smtClean="0">
                <a:cs typeface="Arial" charset="0"/>
              </a:rPr>
              <a:t>)</a:t>
            </a:r>
            <a:r>
              <a:rPr lang="en-US" dirty="0" smtClean="0"/>
              <a:t> </a:t>
            </a:r>
            <a:r>
              <a:rPr lang="hu-HU" dirty="0" smtClean="0"/>
              <a:t>Daten</a:t>
            </a:r>
            <a:r>
              <a:rPr lang="en-US" dirty="0" smtClean="0"/>
              <a:t> f</a:t>
            </a:r>
            <a:r>
              <a:rPr lang="hu-HU" dirty="0" smtClean="0"/>
              <a:t>ü</a:t>
            </a:r>
            <a:r>
              <a:rPr lang="en-US" dirty="0" smtClean="0"/>
              <a:t>r 7 </a:t>
            </a:r>
            <a:r>
              <a:rPr lang="hu-HU" dirty="0" smtClean="0"/>
              <a:t>Muster</a:t>
            </a:r>
            <a:r>
              <a:rPr lang="en-US" dirty="0" smtClean="0"/>
              <a:t> </a:t>
            </a:r>
            <a:r>
              <a:rPr lang="hu-HU" dirty="0" smtClean="0"/>
              <a:t>eines </a:t>
            </a:r>
            <a:r>
              <a:rPr lang="en-US" dirty="0" smtClean="0"/>
              <a:t>10 W LED</a:t>
            </a:r>
            <a:r>
              <a:rPr lang="hu-HU" dirty="0" smtClean="0"/>
              <a:t>s</a:t>
            </a:r>
            <a:endParaRPr lang="en-US" dirty="0" smtClean="0"/>
          </a:p>
        </p:txBody>
      </p:sp>
      <p:pic>
        <p:nvPicPr>
          <p:cNvPr id="3403781" name="Picture 2"/>
          <p:cNvPicPr>
            <a:picLocks noChangeAspect="1" noChangeArrowheads="1"/>
          </p:cNvPicPr>
          <p:nvPr/>
        </p:nvPicPr>
        <p:blipFill>
          <a:blip r:embed="rId3" cstate="print"/>
          <a:srcRect/>
          <a:stretch>
            <a:fillRect/>
          </a:stretch>
        </p:blipFill>
        <p:spPr bwMode="auto">
          <a:xfrm>
            <a:off x="458788" y="812800"/>
            <a:ext cx="4873625" cy="3536950"/>
          </a:xfrm>
          <a:prstGeom prst="rect">
            <a:avLst/>
          </a:prstGeom>
          <a:noFill/>
          <a:ln w="9525">
            <a:solidFill>
              <a:srgbClr val="C0C0C0"/>
            </a:solidFill>
            <a:miter lim="800000"/>
            <a:headEnd/>
            <a:tailEnd/>
          </a:ln>
        </p:spPr>
      </p:pic>
      <p:pic>
        <p:nvPicPr>
          <p:cNvPr id="3403782" name="Picture 3"/>
          <p:cNvPicPr>
            <a:picLocks noChangeAspect="1" noChangeArrowheads="1"/>
          </p:cNvPicPr>
          <p:nvPr/>
        </p:nvPicPr>
        <p:blipFill>
          <a:blip r:embed="rId4" cstate="print"/>
          <a:srcRect/>
          <a:stretch>
            <a:fillRect/>
          </a:stretch>
        </p:blipFill>
        <p:spPr bwMode="auto">
          <a:xfrm>
            <a:off x="4079875" y="2955925"/>
            <a:ext cx="4873625" cy="3589338"/>
          </a:xfrm>
          <a:prstGeom prst="rect">
            <a:avLst/>
          </a:prstGeom>
          <a:noFill/>
          <a:ln w="9525">
            <a:solidFill>
              <a:srgbClr val="C0C0C0"/>
            </a:solidFill>
            <a:miter lim="800000"/>
            <a:headEnd/>
            <a:tailEnd/>
          </a:ln>
        </p:spPr>
      </p:pic>
      <p:sp>
        <p:nvSpPr>
          <p:cNvPr id="22" name="Text Box 13"/>
          <p:cNvSpPr txBox="1">
            <a:spLocks noChangeArrowheads="1"/>
          </p:cNvSpPr>
          <p:nvPr/>
        </p:nvSpPr>
        <p:spPr bwMode="auto">
          <a:xfrm>
            <a:off x="361950" y="4379913"/>
            <a:ext cx="2743200" cy="366712"/>
          </a:xfrm>
          <a:prstGeom prst="rect">
            <a:avLst/>
          </a:prstGeom>
          <a:noFill/>
          <a:ln w="9525" algn="ctr">
            <a:noFill/>
            <a:miter lim="800000"/>
            <a:headEnd/>
            <a:tailEnd/>
          </a:ln>
        </p:spPr>
        <p:txBody>
          <a:bodyPr>
            <a:spAutoFit/>
          </a:bodyPr>
          <a:lstStyle/>
          <a:p>
            <a:pPr algn="ctr" fontAlgn="auto">
              <a:spcBef>
                <a:spcPct val="50000"/>
              </a:spcBef>
              <a:spcAft>
                <a:spcPts val="0"/>
              </a:spcAft>
              <a:defRPr/>
            </a:pPr>
            <a:r>
              <a:rPr lang="hu-HU" sz="1800" kern="0" dirty="0" smtClean="0">
                <a:solidFill>
                  <a:srgbClr val="D00023"/>
                </a:solidFill>
                <a:latin typeface="Arial" pitchFamily="34" charset="0"/>
                <a:cs typeface="+mn-cs"/>
              </a:rPr>
              <a:t>Lichtstrom </a:t>
            </a:r>
            <a:r>
              <a:rPr lang="en-US" sz="1800" kern="0" dirty="0" smtClean="0">
                <a:solidFill>
                  <a:srgbClr val="D00023"/>
                </a:solidFill>
                <a:latin typeface="Arial" pitchFamily="34" charset="0"/>
                <a:cs typeface="+mn-cs"/>
              </a:rPr>
              <a:t>[lm</a:t>
            </a:r>
            <a:r>
              <a:rPr lang="en-US" sz="1800" kern="0" dirty="0">
                <a:solidFill>
                  <a:srgbClr val="D00023"/>
                </a:solidFill>
                <a:latin typeface="Arial" pitchFamily="34" charset="0"/>
                <a:cs typeface="+mn-cs"/>
              </a:rPr>
              <a:t>]</a:t>
            </a:r>
            <a:endParaRPr lang="hu-HU" sz="1800" kern="0" dirty="0">
              <a:solidFill>
                <a:srgbClr val="D00023"/>
              </a:solidFill>
              <a:latin typeface="Arial" pitchFamily="34" charset="0"/>
              <a:cs typeface="+mn-cs"/>
            </a:endParaRPr>
          </a:p>
        </p:txBody>
      </p:sp>
      <p:sp>
        <p:nvSpPr>
          <p:cNvPr id="23" name="Text Box 14"/>
          <p:cNvSpPr txBox="1">
            <a:spLocks noChangeArrowheads="1"/>
          </p:cNvSpPr>
          <p:nvPr/>
        </p:nvSpPr>
        <p:spPr bwMode="auto">
          <a:xfrm>
            <a:off x="6667500" y="2525713"/>
            <a:ext cx="2387600" cy="366712"/>
          </a:xfrm>
          <a:prstGeom prst="rect">
            <a:avLst/>
          </a:prstGeom>
          <a:noFill/>
          <a:ln w="9525" algn="ctr">
            <a:noFill/>
            <a:miter lim="800000"/>
            <a:headEnd/>
            <a:tailEnd/>
          </a:ln>
        </p:spPr>
        <p:txBody>
          <a:bodyPr>
            <a:spAutoFit/>
          </a:bodyPr>
          <a:lstStyle/>
          <a:p>
            <a:pPr algn="r" fontAlgn="auto">
              <a:spcBef>
                <a:spcPct val="50000"/>
              </a:spcBef>
              <a:spcAft>
                <a:spcPts val="0"/>
              </a:spcAft>
              <a:defRPr/>
            </a:pPr>
            <a:r>
              <a:rPr lang="hu-HU" sz="1800" kern="0" dirty="0" smtClean="0">
                <a:solidFill>
                  <a:srgbClr val="D00023"/>
                </a:solidFill>
                <a:latin typeface="Arial" pitchFamily="34" charset="0"/>
                <a:cs typeface="+mn-cs"/>
              </a:rPr>
              <a:t>Lichtausbeute </a:t>
            </a:r>
            <a:r>
              <a:rPr lang="en-US" sz="1800" kern="0" dirty="0" smtClean="0">
                <a:solidFill>
                  <a:srgbClr val="D00023"/>
                </a:solidFill>
                <a:latin typeface="Arial" pitchFamily="34" charset="0"/>
                <a:cs typeface="+mn-cs"/>
              </a:rPr>
              <a:t>[lm/W</a:t>
            </a:r>
            <a:r>
              <a:rPr lang="en-US" sz="1800" kern="0" dirty="0">
                <a:solidFill>
                  <a:srgbClr val="D00023"/>
                </a:solidFill>
                <a:latin typeface="Arial" pitchFamily="34" charset="0"/>
                <a:cs typeface="+mn-cs"/>
              </a:rPr>
              <a:t>]</a:t>
            </a:r>
            <a:endParaRPr lang="hu-HU" sz="1800" kern="0" dirty="0">
              <a:solidFill>
                <a:srgbClr val="D00023"/>
              </a:solidFill>
              <a:latin typeface="Arial" pitchFamily="34" charset="0"/>
              <a:cs typeface="+mn-cs"/>
            </a:endParaRPr>
          </a:p>
        </p:txBody>
      </p:sp>
      <p:grpSp>
        <p:nvGrpSpPr>
          <p:cNvPr id="2" name="Group 20"/>
          <p:cNvGrpSpPr>
            <a:grpSpLocks/>
          </p:cNvGrpSpPr>
          <p:nvPr/>
        </p:nvGrpSpPr>
        <p:grpSpPr bwMode="auto">
          <a:xfrm>
            <a:off x="1121440" y="1188521"/>
            <a:ext cx="2674938" cy="2932112"/>
            <a:chOff x="472" y="674"/>
            <a:chExt cx="1685" cy="1847"/>
          </a:xfrm>
        </p:grpSpPr>
        <p:sp>
          <p:nvSpPr>
            <p:cNvPr id="26" name="Line 7"/>
            <p:cNvSpPr>
              <a:spLocks noChangeShapeType="1"/>
            </p:cNvSpPr>
            <p:nvPr/>
          </p:nvSpPr>
          <p:spPr bwMode="auto">
            <a:xfrm>
              <a:off x="1668" y="1992"/>
              <a:ext cx="0" cy="213"/>
            </a:xfrm>
            <a:prstGeom prst="line">
              <a:avLst/>
            </a:prstGeom>
            <a:noFill/>
            <a:ln w="38100">
              <a:solidFill>
                <a:srgbClr val="1950FF"/>
              </a:solidFill>
              <a:round/>
              <a:headEnd/>
              <a:tailEnd type="triangle" w="med" len="me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7" name="Line 8"/>
            <p:cNvSpPr>
              <a:spLocks noChangeShapeType="1"/>
            </p:cNvSpPr>
            <p:nvPr/>
          </p:nvSpPr>
          <p:spPr bwMode="auto">
            <a:xfrm flipV="1">
              <a:off x="1665" y="2308"/>
              <a:ext cx="0" cy="213"/>
            </a:xfrm>
            <a:prstGeom prst="line">
              <a:avLst/>
            </a:prstGeom>
            <a:noFill/>
            <a:ln w="38100">
              <a:solidFill>
                <a:srgbClr val="1950FF"/>
              </a:solidFill>
              <a:round/>
              <a:headEnd/>
              <a:tailEnd type="triangle" w="med" len="me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28" name="Text Box 9"/>
            <p:cNvSpPr txBox="1">
              <a:spLocks noChangeArrowheads="1"/>
            </p:cNvSpPr>
            <p:nvPr/>
          </p:nvSpPr>
          <p:spPr bwMode="auto">
            <a:xfrm>
              <a:off x="472" y="1375"/>
              <a:ext cx="1685" cy="492"/>
            </a:xfrm>
            <a:prstGeom prst="rect">
              <a:avLst/>
            </a:prstGeom>
            <a:solidFill>
              <a:srgbClr val="FFFF99">
                <a:alpha val="50195"/>
              </a:srgbClr>
            </a:solidFill>
            <a:ln w="25400" algn="ctr">
              <a:solidFill>
                <a:srgbClr val="FF6600"/>
              </a:solidFill>
              <a:miter lim="800000"/>
              <a:headEnd/>
              <a:tailEnd/>
            </a:ln>
          </p:spPr>
          <p:txBody>
            <a:bodyPr wrap="square" lIns="18000" rIns="18000">
              <a:spAutoFit/>
            </a:bodyPr>
            <a:lstStyle/>
            <a:p>
              <a:pPr algn="ctr" eaLnBrk="0" fontAlgn="auto" hangingPunct="0">
                <a:lnSpc>
                  <a:spcPct val="80000"/>
                </a:lnSpc>
                <a:spcBef>
                  <a:spcPct val="20000"/>
                </a:spcBef>
                <a:spcAft>
                  <a:spcPts val="0"/>
                </a:spcAft>
                <a:defRPr/>
              </a:pPr>
              <a:r>
                <a:rPr lang="hu-HU" sz="1600" kern="0" dirty="0" smtClean="0">
                  <a:solidFill>
                    <a:sysClr val="windowText" lastClr="000000"/>
                  </a:solidFill>
                  <a:latin typeface="Arial" pitchFamily="34" charset="0"/>
                  <a:cs typeface="+mn-cs"/>
                </a:rPr>
                <a:t>Temperaturempfindlichkeit</a:t>
              </a:r>
              <a:r>
                <a:rPr lang="en-US" sz="1600" kern="0" dirty="0" smtClean="0">
                  <a:solidFill>
                    <a:sysClr val="windowText" lastClr="000000"/>
                  </a:solidFill>
                  <a:latin typeface="Arial" pitchFamily="34" charset="0"/>
                  <a:cs typeface="+mn-cs"/>
                </a:rPr>
                <a:t>:</a:t>
              </a:r>
              <a:endParaRPr lang="en-US" sz="1600" kern="0" dirty="0">
                <a:solidFill>
                  <a:sysClr val="windowText" lastClr="000000"/>
                </a:solidFill>
                <a:latin typeface="Arial" pitchFamily="34" charset="0"/>
                <a:cs typeface="+mn-cs"/>
              </a:endParaRPr>
            </a:p>
            <a:p>
              <a:pPr algn="ctr" eaLnBrk="0" fontAlgn="auto" hangingPunct="0">
                <a:lnSpc>
                  <a:spcPct val="80000"/>
                </a:lnSpc>
                <a:spcBef>
                  <a:spcPct val="20000"/>
                </a:spcBef>
                <a:spcAft>
                  <a:spcPts val="0"/>
                </a:spcAft>
                <a:defRPr/>
              </a:pPr>
              <a:r>
                <a:rPr lang="en-US" sz="1600" kern="0" dirty="0">
                  <a:solidFill>
                    <a:srgbClr val="EA0000"/>
                  </a:solidFill>
                  <a:latin typeface="Arial" pitchFamily="34" charset="0"/>
                  <a:cs typeface="+mn-cs"/>
                </a:rPr>
                <a:t>@700 </a:t>
              </a:r>
              <a:r>
                <a:rPr lang="en-US" sz="1600" kern="0" dirty="0" err="1">
                  <a:solidFill>
                    <a:srgbClr val="EA0000"/>
                  </a:solidFill>
                  <a:latin typeface="Arial" pitchFamily="34" charset="0"/>
                  <a:cs typeface="+mn-cs"/>
                </a:rPr>
                <a:t>mA</a:t>
              </a:r>
              <a:r>
                <a:rPr lang="en-US" sz="1600" kern="0" dirty="0">
                  <a:solidFill>
                    <a:srgbClr val="EA0000"/>
                  </a:solidFill>
                  <a:latin typeface="Arial" pitchFamily="34" charset="0"/>
                  <a:cs typeface="+mn-cs"/>
                </a:rPr>
                <a:t> ~ 2.2 lm/</a:t>
              </a:r>
              <a:r>
                <a:rPr lang="en-US" sz="1400" kern="0" baseline="50000" dirty="0" err="1">
                  <a:solidFill>
                    <a:srgbClr val="EA0000"/>
                  </a:solidFill>
                  <a:latin typeface="Arial" pitchFamily="34" charset="0"/>
                  <a:cs typeface="+mn-cs"/>
                </a:rPr>
                <a:t>o</a:t>
              </a:r>
              <a:r>
                <a:rPr lang="en-US" sz="1600" kern="0" dirty="0" err="1">
                  <a:solidFill>
                    <a:srgbClr val="EA0000"/>
                  </a:solidFill>
                  <a:latin typeface="Arial" pitchFamily="34" charset="0"/>
                  <a:cs typeface="+mn-cs"/>
                </a:rPr>
                <a:t>C</a:t>
              </a:r>
              <a:endParaRPr lang="en-US" sz="1600" kern="0" dirty="0">
                <a:solidFill>
                  <a:srgbClr val="EA0000"/>
                </a:solidFill>
                <a:latin typeface="Arial" pitchFamily="34" charset="0"/>
                <a:cs typeface="+mn-cs"/>
              </a:endParaRPr>
            </a:p>
            <a:p>
              <a:pPr algn="ctr" eaLnBrk="0" fontAlgn="auto" hangingPunct="0">
                <a:lnSpc>
                  <a:spcPct val="80000"/>
                </a:lnSpc>
                <a:spcBef>
                  <a:spcPct val="20000"/>
                </a:spcBef>
                <a:spcAft>
                  <a:spcPts val="0"/>
                </a:spcAft>
                <a:defRPr/>
              </a:pPr>
              <a:r>
                <a:rPr lang="en-US" sz="1600" kern="0" dirty="0">
                  <a:solidFill>
                    <a:srgbClr val="1950FF"/>
                  </a:solidFill>
                  <a:latin typeface="Arial" pitchFamily="34" charset="0"/>
                  <a:cs typeface="+mn-cs"/>
                </a:rPr>
                <a:t>@350 </a:t>
              </a:r>
              <a:r>
                <a:rPr lang="en-US" sz="1600" kern="0" dirty="0" err="1">
                  <a:solidFill>
                    <a:srgbClr val="1950FF"/>
                  </a:solidFill>
                  <a:latin typeface="Arial" pitchFamily="34" charset="0"/>
                  <a:cs typeface="+mn-cs"/>
                </a:rPr>
                <a:t>mA</a:t>
              </a:r>
              <a:r>
                <a:rPr lang="en-US" sz="1600" kern="0" dirty="0">
                  <a:solidFill>
                    <a:srgbClr val="1950FF"/>
                  </a:solidFill>
                  <a:latin typeface="Arial" pitchFamily="34" charset="0"/>
                  <a:cs typeface="+mn-cs"/>
                </a:rPr>
                <a:t> ~ 1.2 lm/</a:t>
              </a:r>
              <a:r>
                <a:rPr lang="en-US" sz="1400" kern="0" baseline="50000" dirty="0" err="1">
                  <a:solidFill>
                    <a:srgbClr val="1950FF"/>
                  </a:solidFill>
                  <a:latin typeface="Arial" pitchFamily="34" charset="0"/>
                  <a:cs typeface="+mn-cs"/>
                </a:rPr>
                <a:t>o</a:t>
              </a:r>
              <a:r>
                <a:rPr lang="en-US" sz="1600" kern="0" dirty="0" err="1">
                  <a:solidFill>
                    <a:srgbClr val="1950FF"/>
                  </a:solidFill>
                  <a:latin typeface="Arial" pitchFamily="34" charset="0"/>
                  <a:cs typeface="+mn-cs"/>
                </a:rPr>
                <a:t>C</a:t>
              </a:r>
              <a:endParaRPr lang="hu-HU" sz="1600" kern="0" dirty="0">
                <a:solidFill>
                  <a:srgbClr val="1950FF"/>
                </a:solidFill>
                <a:latin typeface="Arial" pitchFamily="34" charset="0"/>
                <a:cs typeface="+mn-cs"/>
              </a:endParaRPr>
            </a:p>
          </p:txBody>
        </p:sp>
        <p:sp>
          <p:nvSpPr>
            <p:cNvPr id="29" name="Line 16"/>
            <p:cNvSpPr>
              <a:spLocks noChangeShapeType="1"/>
            </p:cNvSpPr>
            <p:nvPr/>
          </p:nvSpPr>
          <p:spPr bwMode="auto">
            <a:xfrm>
              <a:off x="1292" y="674"/>
              <a:ext cx="0" cy="213"/>
            </a:xfrm>
            <a:prstGeom prst="line">
              <a:avLst/>
            </a:prstGeom>
            <a:noFill/>
            <a:ln w="38100">
              <a:solidFill>
                <a:srgbClr val="EA0000"/>
              </a:solidFill>
              <a:round/>
              <a:headEnd/>
              <a:tailEnd type="triangle" w="med" len="me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sp>
          <p:nvSpPr>
            <p:cNvPr id="30" name="Line 17"/>
            <p:cNvSpPr>
              <a:spLocks noChangeShapeType="1"/>
            </p:cNvSpPr>
            <p:nvPr/>
          </p:nvSpPr>
          <p:spPr bwMode="auto">
            <a:xfrm flipV="1">
              <a:off x="1285" y="1062"/>
              <a:ext cx="0" cy="213"/>
            </a:xfrm>
            <a:prstGeom prst="line">
              <a:avLst/>
            </a:prstGeom>
            <a:noFill/>
            <a:ln w="38100">
              <a:solidFill>
                <a:srgbClr val="EA0000"/>
              </a:solidFill>
              <a:round/>
              <a:headEnd/>
              <a:tailEnd type="triangle" w="med" len="med"/>
            </a:ln>
          </p:spPr>
          <p:txBody>
            <a:bodyPr/>
            <a:lstStyle/>
            <a:p>
              <a:pPr algn="ctr" fontAlgn="auto">
                <a:spcBef>
                  <a:spcPts val="0"/>
                </a:spcBef>
                <a:spcAft>
                  <a:spcPts val="0"/>
                </a:spcAft>
                <a:defRPr/>
              </a:pPr>
              <a:endParaRPr lang="en-US" sz="1800" kern="0">
                <a:solidFill>
                  <a:sysClr val="windowText" lastClr="000000"/>
                </a:solidFill>
                <a:latin typeface="Arial" pitchFamily="34" charset="0"/>
                <a:cs typeface="+mn-cs"/>
              </a:endParaRPr>
            </a:p>
          </p:txBody>
        </p:sp>
      </p:grpSp>
      <p:pic>
        <p:nvPicPr>
          <p:cNvPr id="3403787" name="Picture 18"/>
          <p:cNvPicPr>
            <a:picLocks noChangeAspect="1" noChangeArrowheads="1"/>
          </p:cNvPicPr>
          <p:nvPr/>
        </p:nvPicPr>
        <p:blipFill>
          <a:blip r:embed="rId5" cstate="print"/>
          <a:srcRect/>
          <a:stretch>
            <a:fillRect/>
          </a:stretch>
        </p:blipFill>
        <p:spPr bwMode="auto">
          <a:xfrm>
            <a:off x="8288338" y="815975"/>
            <a:ext cx="449262" cy="449263"/>
          </a:xfrm>
          <a:prstGeom prst="rect">
            <a:avLst/>
          </a:prstGeom>
          <a:noFill/>
          <a:ln w="9525">
            <a:solidFill>
              <a:srgbClr val="C0C0C0"/>
            </a:solidFill>
            <a:miter lim="800000"/>
            <a:headEnd/>
            <a:tailEnd/>
          </a:ln>
        </p:spPr>
      </p:pic>
      <p:sp>
        <p:nvSpPr>
          <p:cNvPr id="32" name="Text Box 19"/>
          <p:cNvSpPr txBox="1">
            <a:spLocks noChangeArrowheads="1"/>
          </p:cNvSpPr>
          <p:nvPr/>
        </p:nvSpPr>
        <p:spPr bwMode="auto">
          <a:xfrm>
            <a:off x="5358809" y="1271588"/>
            <a:ext cx="3785191" cy="707886"/>
          </a:xfrm>
          <a:prstGeom prst="rect">
            <a:avLst/>
          </a:prstGeom>
          <a:noFill/>
          <a:ln w="9525" algn="ctr">
            <a:noFill/>
            <a:miter lim="800000"/>
            <a:headEnd/>
            <a:tailEnd/>
          </a:ln>
        </p:spPr>
        <p:txBody>
          <a:bodyPr wrap="square">
            <a:spAutoFit/>
          </a:bodyPr>
          <a:lstStyle/>
          <a:p>
            <a:pPr algn="ctr" fontAlgn="auto">
              <a:spcBef>
                <a:spcPct val="50000"/>
              </a:spcBef>
              <a:spcAft>
                <a:spcPts val="0"/>
              </a:spcAft>
              <a:defRPr/>
            </a:pPr>
            <a:r>
              <a:rPr lang="en-US" b="1" kern="0" dirty="0" smtClean="0">
                <a:solidFill>
                  <a:sysClr val="windowText" lastClr="000000"/>
                </a:solidFill>
                <a:latin typeface="Arial" pitchFamily="34" charset="0"/>
                <a:cs typeface="+mn-cs"/>
              </a:rPr>
              <a:t>Result</a:t>
            </a:r>
            <a:r>
              <a:rPr lang="hu-HU" b="1" kern="0" dirty="0" smtClean="0">
                <a:solidFill>
                  <a:sysClr val="windowText" lastClr="000000"/>
                </a:solidFill>
                <a:latin typeface="Arial" pitchFamily="34" charset="0"/>
                <a:cs typeface="+mn-cs"/>
              </a:rPr>
              <a:t>ate von</a:t>
            </a:r>
            <a:r>
              <a:rPr lang="en-US" b="1" kern="0" dirty="0" smtClean="0">
                <a:solidFill>
                  <a:sysClr val="windowText" lastClr="000000"/>
                </a:solidFill>
                <a:latin typeface="Arial" pitchFamily="34" charset="0"/>
                <a:cs typeface="+mn-cs"/>
              </a:rPr>
              <a:t> 10 </a:t>
            </a:r>
            <a:r>
              <a:rPr lang="en-US" b="1" kern="0" dirty="0">
                <a:solidFill>
                  <a:sysClr val="windowText" lastClr="000000"/>
                </a:solidFill>
                <a:latin typeface="Arial" pitchFamily="34" charset="0"/>
                <a:cs typeface="+mn-cs"/>
              </a:rPr>
              <a:t>W </a:t>
            </a:r>
            <a:r>
              <a:rPr lang="en-US" b="1" kern="0" dirty="0" err="1" smtClean="0">
                <a:solidFill>
                  <a:sysClr val="windowText" lastClr="000000"/>
                </a:solidFill>
                <a:latin typeface="Arial" pitchFamily="34" charset="0"/>
                <a:cs typeface="+mn-cs"/>
              </a:rPr>
              <a:t>w</a:t>
            </a:r>
            <a:r>
              <a:rPr lang="hu-HU" b="1" kern="0" dirty="0" smtClean="0">
                <a:solidFill>
                  <a:sysClr val="windowText" lastClr="000000"/>
                </a:solidFill>
                <a:latin typeface="Arial" pitchFamily="34" charset="0"/>
                <a:cs typeface="+mn-cs"/>
              </a:rPr>
              <a:t>eiße</a:t>
            </a:r>
            <a:r>
              <a:rPr lang="en-US" b="1" kern="0" dirty="0" smtClean="0">
                <a:solidFill>
                  <a:sysClr val="windowText" lastClr="000000"/>
                </a:solidFill>
                <a:latin typeface="Arial" pitchFamily="34" charset="0"/>
                <a:cs typeface="+mn-cs"/>
              </a:rPr>
              <a:t> </a:t>
            </a:r>
            <a:r>
              <a:rPr lang="en-US" b="1" kern="0" dirty="0">
                <a:solidFill>
                  <a:sysClr val="windowText" lastClr="000000"/>
                </a:solidFill>
                <a:latin typeface="Arial" pitchFamily="34" charset="0"/>
                <a:cs typeface="+mn-cs"/>
              </a:rPr>
              <a:t>LEDs</a:t>
            </a:r>
          </a:p>
        </p:txBody>
      </p:sp>
      <p:sp>
        <p:nvSpPr>
          <p:cNvPr id="18" name="Date Placeholder 17"/>
          <p:cNvSpPr>
            <a:spLocks noGrp="1"/>
          </p:cNvSpPr>
          <p:nvPr>
            <p:ph type="dt" sz="half" idx="12"/>
          </p:nvPr>
        </p:nvSpPr>
        <p:spPr/>
        <p:txBody>
          <a:bodyPr/>
          <a:lstStyle/>
          <a:p>
            <a:pPr>
              <a:defRPr/>
            </a:pPr>
            <a:r>
              <a:rPr lang="en-US" smtClean="0"/>
              <a:t>28 Juni 2012</a:t>
            </a:r>
            <a:endParaRPr lang="en-US"/>
          </a:p>
        </p:txBody>
      </p:sp>
      <p:sp>
        <p:nvSpPr>
          <p:cNvPr id="19" name="Slide Number Placeholder 18"/>
          <p:cNvSpPr>
            <a:spLocks noGrp="1"/>
          </p:cNvSpPr>
          <p:nvPr>
            <p:ph type="sldNum" sz="quarter" idx="10"/>
          </p:nvPr>
        </p:nvSpPr>
        <p:spPr/>
        <p:txBody>
          <a:bodyPr/>
          <a:lstStyle/>
          <a:p>
            <a:pPr>
              <a:defRPr/>
            </a:pPr>
            <a:fld id="{CA06DD79-025C-4555-A46D-61353DBEF34E}" type="slidenum">
              <a:rPr lang="en-GB" smtClean="0"/>
              <a:pPr>
                <a:defRPr/>
              </a:pPr>
              <a:t>27</a:t>
            </a:fld>
            <a:endParaRPr lang="en-GB"/>
          </a:p>
        </p:txBody>
      </p:sp>
      <p:sp>
        <p:nvSpPr>
          <p:cNvPr id="20" name="Footer Placeholder 19"/>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
        <p:nvSpPr>
          <p:cNvPr id="21" name="TextBox 20"/>
          <p:cNvSpPr txBox="1"/>
          <p:nvPr/>
        </p:nvSpPr>
        <p:spPr>
          <a:xfrm>
            <a:off x="6804837" y="6487547"/>
            <a:ext cx="1988288" cy="338554"/>
          </a:xfrm>
          <a:prstGeom prst="rect">
            <a:avLst/>
          </a:prstGeom>
          <a:solidFill>
            <a:srgbClr val="FFFF99"/>
          </a:solidFill>
          <a:ln>
            <a:solidFill>
              <a:schemeClr val="bg1">
                <a:lumMod val="75000"/>
              </a:schemeClr>
            </a:solidFill>
          </a:ln>
        </p:spPr>
        <p:txBody>
          <a:bodyPr wrap="square" rtlCol="0">
            <a:spAutoFit/>
          </a:bodyPr>
          <a:lstStyle/>
          <a:p>
            <a:pPr algn="ctr"/>
            <a:r>
              <a:rPr lang="hu-HU" sz="1600" b="1" i="1" dirty="0" smtClean="0">
                <a:solidFill>
                  <a:srgbClr val="FF0000"/>
                </a:solidFill>
              </a:rPr>
              <a:t>DATA REPORTING</a:t>
            </a:r>
            <a:endParaRPr lang="en-US" sz="1600" b="1" i="1" dirty="0">
              <a:solidFill>
                <a:srgbClr val="FF0000"/>
              </a:solidFill>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6497" name="Title 6"/>
          <p:cNvSpPr>
            <a:spLocks noGrp="1"/>
          </p:cNvSpPr>
          <p:nvPr>
            <p:ph type="title"/>
          </p:nvPr>
        </p:nvSpPr>
        <p:spPr>
          <a:xfrm>
            <a:off x="493712" y="525463"/>
            <a:ext cx="8650288" cy="1362075"/>
          </a:xfrm>
        </p:spPr>
        <p:txBody>
          <a:bodyPr/>
          <a:lstStyle/>
          <a:p>
            <a:pPr eaLnBrk="1" hangingPunct="1"/>
            <a:r>
              <a:rPr lang="hu-HU" sz="3200" dirty="0" smtClean="0"/>
              <a:t>Modellierung d</a:t>
            </a:r>
            <a:r>
              <a:rPr lang="en-US" sz="3200" dirty="0" err="1" smtClean="0"/>
              <a:t>er</a:t>
            </a:r>
            <a:r>
              <a:rPr lang="hu-HU" sz="3200" dirty="0" smtClean="0"/>
              <a:t> thermische</a:t>
            </a:r>
            <a:r>
              <a:rPr lang="en-US" sz="3200" dirty="0" smtClean="0"/>
              <a:t>n</a:t>
            </a:r>
            <a:r>
              <a:rPr lang="hu-HU" sz="3200" dirty="0" smtClean="0"/>
              <a:t> Eigenschaften der LED-Bauelemente und LED-Leuchte</a:t>
            </a:r>
            <a:r>
              <a:rPr lang="en-US" sz="3200" dirty="0" smtClean="0"/>
              <a:t>n</a:t>
            </a:r>
          </a:p>
        </p:txBody>
      </p:sp>
      <p:sp>
        <p:nvSpPr>
          <p:cNvPr id="3306498" name="Subtitle 7"/>
          <p:cNvSpPr>
            <a:spLocks noGrp="1"/>
          </p:cNvSpPr>
          <p:nvPr>
            <p:ph type="body" idx="1"/>
          </p:nvPr>
        </p:nvSpPr>
        <p:spPr>
          <a:xfrm>
            <a:off x="620713" y="2541181"/>
            <a:ext cx="8523287" cy="3285942"/>
          </a:xfrm>
        </p:spPr>
        <p:txBody>
          <a:bodyPr/>
          <a:lstStyle/>
          <a:p>
            <a:pPr eaLnBrk="1" hangingPunct="1"/>
            <a:r>
              <a:rPr lang="hu-HU" b="1" dirty="0" smtClean="0">
                <a:solidFill>
                  <a:srgbClr val="0D4A84"/>
                </a:solidFill>
              </a:rPr>
              <a:t>Herrstellung von thermischen Kompaktmodelle</a:t>
            </a:r>
            <a:r>
              <a:rPr lang="en-US" b="1" dirty="0" smtClean="0">
                <a:solidFill>
                  <a:srgbClr val="0D4A84"/>
                </a:solidFill>
              </a:rPr>
              <a:t>n</a:t>
            </a:r>
            <a:r>
              <a:rPr lang="hu-HU" b="1" dirty="0" smtClean="0">
                <a:solidFill>
                  <a:srgbClr val="0D4A84"/>
                </a:solidFill>
              </a:rPr>
              <a:t> der Gehäuse von Hochleistungshalbleiter wie Power LEDs</a:t>
            </a:r>
          </a:p>
          <a:p>
            <a:pPr eaLnBrk="1" hangingPunct="1">
              <a:buFont typeface="Arial" pitchFamily="34" charset="0"/>
              <a:buChar char="•"/>
            </a:pPr>
            <a:r>
              <a:rPr lang="hu-HU" b="1" dirty="0" smtClean="0">
                <a:solidFill>
                  <a:srgbClr val="0D4A84"/>
                </a:solidFill>
              </a:rPr>
              <a:t> </a:t>
            </a:r>
            <a:r>
              <a:rPr lang="hu-HU" dirty="0" smtClean="0"/>
              <a:t>Schrittweise Approximation der Strukturfunktion bis den R</a:t>
            </a:r>
            <a:r>
              <a:rPr lang="hu-HU" baseline="-25000" dirty="0" smtClean="0"/>
              <a:t>thJC</a:t>
            </a:r>
            <a:r>
              <a:rPr lang="hu-HU" dirty="0" smtClean="0"/>
              <a:t> wert</a:t>
            </a:r>
          </a:p>
          <a:p>
            <a:pPr eaLnBrk="1" hangingPunct="1">
              <a:buFont typeface="Arial" pitchFamily="34" charset="0"/>
              <a:buChar char="•"/>
            </a:pPr>
            <a:r>
              <a:rPr lang="hu-HU" dirty="0" smtClean="0"/>
              <a:t> Anwendung dieser Modelle im CFD Software</a:t>
            </a:r>
          </a:p>
          <a:p>
            <a:pPr eaLnBrk="1" hangingPunct="1">
              <a:buFont typeface="Arial" pitchFamily="34" charset="0"/>
              <a:buChar char="•"/>
            </a:pPr>
            <a:r>
              <a:rPr lang="hu-HU" dirty="0" smtClean="0"/>
              <a:t> Das gesammte Flow</a:t>
            </a:r>
            <a:endParaRPr lang="en-US" dirty="0" smtClean="0"/>
          </a:p>
          <a:p>
            <a:pPr eaLnBrk="1" hangingPunct="1"/>
            <a:endParaRPr lang="hu-HU" b="1" dirty="0" smtClean="0">
              <a:solidFill>
                <a:srgbClr val="0D4A84"/>
              </a:solidFill>
            </a:endParaRPr>
          </a:p>
          <a:p>
            <a:pPr eaLnBrk="1" hangingPunct="1"/>
            <a:r>
              <a:rPr lang="hu-HU" b="1" dirty="0" smtClean="0">
                <a:solidFill>
                  <a:srgbClr val="0D4A84"/>
                </a:solidFill>
              </a:rPr>
              <a:t>Beispiele</a:t>
            </a:r>
            <a:endParaRPr lang="en-US" b="1" dirty="0" smtClean="0">
              <a:solidFill>
                <a:srgbClr val="0D4A84"/>
              </a:solidFill>
            </a:endParaRPr>
          </a:p>
          <a:p>
            <a:pPr eaLnBrk="1" hangingPunct="1"/>
            <a:endParaRPr lang="hu-HU" dirty="0" smtClean="0"/>
          </a:p>
        </p:txBody>
      </p:sp>
      <p:sp>
        <p:nvSpPr>
          <p:cNvPr id="7" name="Date Placeholder 6"/>
          <p:cNvSpPr>
            <a:spLocks noGrp="1"/>
          </p:cNvSpPr>
          <p:nvPr>
            <p:ph type="dt" sz="half" idx="12"/>
          </p:nvPr>
        </p:nvSpPr>
        <p:spPr/>
        <p:txBody>
          <a:bodyPr/>
          <a:lstStyle/>
          <a:p>
            <a:pPr>
              <a:defRPr/>
            </a:pPr>
            <a:r>
              <a:rPr lang="en-US" smtClean="0"/>
              <a:t>28 Juni 2012</a:t>
            </a:r>
            <a:endParaRPr lang="en-US"/>
          </a:p>
        </p:txBody>
      </p:sp>
      <p:sp>
        <p:nvSpPr>
          <p:cNvPr id="8" name="Slide Number Placeholder 7"/>
          <p:cNvSpPr>
            <a:spLocks noGrp="1"/>
          </p:cNvSpPr>
          <p:nvPr>
            <p:ph type="sldNum" sz="quarter" idx="10"/>
          </p:nvPr>
        </p:nvSpPr>
        <p:spPr/>
        <p:txBody>
          <a:bodyPr/>
          <a:lstStyle/>
          <a:p>
            <a:pPr>
              <a:defRPr/>
            </a:pPr>
            <a:fld id="{8E5BDA59-5526-47C6-9D99-70FE6D272564}" type="slidenum">
              <a:rPr lang="en-GB" smtClean="0"/>
              <a:pPr>
                <a:defRPr/>
              </a:pPr>
              <a:t>28</a:t>
            </a:fld>
            <a:endParaRPr lang="en-GB"/>
          </a:p>
        </p:txBody>
      </p:sp>
      <p:sp>
        <p:nvSpPr>
          <p:cNvPr id="9" name="Footer Placeholder 8"/>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r>
              <a:rPr lang="hu-HU"/>
              <a:t>Model von</a:t>
            </a:r>
            <a:r>
              <a:rPr lang="en-GB"/>
              <a:t> 1D </a:t>
            </a:r>
            <a:r>
              <a:rPr lang="en-US"/>
              <a:t>Wärmefluß</a:t>
            </a:r>
            <a:r>
              <a:rPr lang="hu-HU"/>
              <a:t>:</a:t>
            </a:r>
          </a:p>
        </p:txBody>
      </p:sp>
      <p:sp>
        <p:nvSpPr>
          <p:cNvPr id="109" name="Content Placeholder 108"/>
          <p:cNvSpPr>
            <a:spLocks noGrp="1"/>
          </p:cNvSpPr>
          <p:nvPr>
            <p:ph idx="1"/>
          </p:nvPr>
        </p:nvSpPr>
        <p:spPr/>
        <p:txBody>
          <a:bodyPr/>
          <a:lstStyle/>
          <a:p>
            <a:r>
              <a:rPr lang="de-DE" i="1" dirty="0" smtClean="0">
                <a:solidFill>
                  <a:srgbClr val="FF0000"/>
                </a:solidFill>
              </a:rPr>
              <a:t>Strukturfunktionen: </a:t>
            </a:r>
            <a:r>
              <a:rPr lang="de-DE" dirty="0" smtClean="0"/>
              <a:t>Darstellung des Wärmewegs durch thermische Kapazitäten/Widerstände</a:t>
            </a:r>
          </a:p>
          <a:p>
            <a:endParaRPr lang="en-US" dirty="0"/>
          </a:p>
        </p:txBody>
      </p:sp>
      <p:sp>
        <p:nvSpPr>
          <p:cNvPr id="205829" name="Rectangle 5"/>
          <p:cNvSpPr>
            <a:spLocks noChangeAspect="1" noChangeArrowheads="1"/>
          </p:cNvSpPr>
          <p:nvPr/>
        </p:nvSpPr>
        <p:spPr bwMode="auto">
          <a:xfrm>
            <a:off x="1198563" y="2103438"/>
            <a:ext cx="3365500" cy="563562"/>
          </a:xfrm>
          <a:prstGeom prst="rect">
            <a:avLst/>
          </a:prstGeom>
          <a:noFill/>
          <a:ln w="9525" algn="ctr">
            <a:solidFill>
              <a:srgbClr val="4D4D4D"/>
            </a:solidFill>
            <a:miter lim="800000"/>
            <a:headEnd/>
            <a:tailEnd/>
          </a:ln>
          <a:effectLst/>
        </p:spPr>
        <p:txBody>
          <a:bodyPr anchor="ctr">
            <a:spAutoFit/>
          </a:bodyPr>
          <a:lstStyle/>
          <a:p>
            <a:endParaRPr lang="en-US"/>
          </a:p>
        </p:txBody>
      </p:sp>
      <p:sp>
        <p:nvSpPr>
          <p:cNvPr id="205830" name="Rectangle 6"/>
          <p:cNvSpPr>
            <a:spLocks noChangeAspect="1" noChangeArrowheads="1"/>
          </p:cNvSpPr>
          <p:nvPr/>
        </p:nvSpPr>
        <p:spPr bwMode="auto">
          <a:xfrm>
            <a:off x="1243013" y="2474913"/>
            <a:ext cx="3294062" cy="214312"/>
          </a:xfrm>
          <a:prstGeom prst="rect">
            <a:avLst/>
          </a:prstGeom>
          <a:solidFill>
            <a:srgbClr val="FF9900"/>
          </a:solidFill>
          <a:ln w="9525" algn="ctr">
            <a:solidFill>
              <a:srgbClr val="FF6600"/>
            </a:solidFill>
            <a:miter lim="800000"/>
            <a:headEnd/>
            <a:tailEnd/>
          </a:ln>
          <a:effectLst/>
        </p:spPr>
        <p:txBody>
          <a:bodyPr anchor="ctr">
            <a:spAutoFit/>
          </a:bodyPr>
          <a:lstStyle/>
          <a:p>
            <a:endParaRPr lang="en-US"/>
          </a:p>
        </p:txBody>
      </p:sp>
      <p:sp>
        <p:nvSpPr>
          <p:cNvPr id="205831" name="Rectangle 7"/>
          <p:cNvSpPr>
            <a:spLocks noChangeAspect="1" noChangeArrowheads="1"/>
          </p:cNvSpPr>
          <p:nvPr/>
        </p:nvSpPr>
        <p:spPr bwMode="auto">
          <a:xfrm>
            <a:off x="1711325" y="2419350"/>
            <a:ext cx="2449513" cy="50800"/>
          </a:xfrm>
          <a:prstGeom prst="rect">
            <a:avLst/>
          </a:prstGeom>
          <a:solidFill>
            <a:srgbClr val="339966"/>
          </a:solidFill>
          <a:ln w="9525" algn="ctr">
            <a:solidFill>
              <a:srgbClr val="00FF00"/>
            </a:solidFill>
            <a:miter lim="800000"/>
            <a:headEnd/>
            <a:tailEnd/>
          </a:ln>
          <a:effectLst/>
        </p:spPr>
        <p:txBody>
          <a:bodyPr anchor="ctr">
            <a:spAutoFit/>
          </a:bodyPr>
          <a:lstStyle/>
          <a:p>
            <a:endParaRPr lang="en-US"/>
          </a:p>
        </p:txBody>
      </p:sp>
      <p:sp>
        <p:nvSpPr>
          <p:cNvPr id="205832" name="Rectangle 8"/>
          <p:cNvSpPr>
            <a:spLocks noChangeAspect="1" noChangeArrowheads="1"/>
          </p:cNvSpPr>
          <p:nvPr/>
        </p:nvSpPr>
        <p:spPr bwMode="auto">
          <a:xfrm>
            <a:off x="1776413" y="2197100"/>
            <a:ext cx="2327275" cy="212725"/>
          </a:xfrm>
          <a:prstGeom prst="rect">
            <a:avLst/>
          </a:prstGeom>
          <a:solidFill>
            <a:srgbClr val="CC99FF"/>
          </a:solidFill>
          <a:ln w="9525" algn="ctr">
            <a:solidFill>
              <a:srgbClr val="FF99CC"/>
            </a:solidFill>
            <a:miter lim="800000"/>
            <a:headEnd/>
            <a:tailEnd/>
          </a:ln>
          <a:effectLst/>
        </p:spPr>
        <p:txBody>
          <a:bodyPr anchor="ctr">
            <a:spAutoFit/>
          </a:bodyPr>
          <a:lstStyle/>
          <a:p>
            <a:endParaRPr lang="en-US"/>
          </a:p>
        </p:txBody>
      </p:sp>
      <p:sp>
        <p:nvSpPr>
          <p:cNvPr id="205833" name="Rectangle 9"/>
          <p:cNvSpPr>
            <a:spLocks noChangeAspect="1" noChangeArrowheads="1"/>
          </p:cNvSpPr>
          <p:nvPr/>
        </p:nvSpPr>
        <p:spPr bwMode="auto">
          <a:xfrm flipV="1">
            <a:off x="1816100" y="2200275"/>
            <a:ext cx="2247900" cy="38100"/>
          </a:xfrm>
          <a:prstGeom prst="rect">
            <a:avLst/>
          </a:prstGeom>
          <a:solidFill>
            <a:srgbClr val="FF0000"/>
          </a:solidFill>
          <a:ln w="9525" algn="ctr">
            <a:solidFill>
              <a:srgbClr val="D5262B"/>
            </a:solidFill>
            <a:miter lim="800000"/>
            <a:headEnd/>
            <a:tailEnd/>
          </a:ln>
          <a:effectLst/>
        </p:spPr>
        <p:txBody>
          <a:bodyPr anchor="ctr">
            <a:spAutoFit/>
          </a:bodyPr>
          <a:lstStyle/>
          <a:p>
            <a:endParaRPr lang="en-US"/>
          </a:p>
        </p:txBody>
      </p:sp>
      <p:sp>
        <p:nvSpPr>
          <p:cNvPr id="205834" name="Rectangle 10"/>
          <p:cNvSpPr>
            <a:spLocks noChangeAspect="1" noChangeArrowheads="1"/>
          </p:cNvSpPr>
          <p:nvPr/>
        </p:nvSpPr>
        <p:spPr bwMode="auto">
          <a:xfrm>
            <a:off x="1031875" y="2738438"/>
            <a:ext cx="3673475" cy="338137"/>
          </a:xfrm>
          <a:prstGeom prst="rect">
            <a:avLst/>
          </a:prstGeom>
          <a:solidFill>
            <a:schemeClr val="accent2">
              <a:alpha val="99001"/>
            </a:schemeClr>
          </a:solidFill>
          <a:ln w="9525" algn="ctr">
            <a:solidFill>
              <a:srgbClr val="3366FF"/>
            </a:solidFill>
            <a:miter lim="800000"/>
            <a:headEnd/>
            <a:tailEnd/>
          </a:ln>
          <a:effectLst/>
        </p:spPr>
        <p:txBody>
          <a:bodyPr anchor="ctr">
            <a:spAutoFit/>
          </a:bodyPr>
          <a:lstStyle/>
          <a:p>
            <a:endParaRPr lang="en-US"/>
          </a:p>
        </p:txBody>
      </p:sp>
      <p:sp>
        <p:nvSpPr>
          <p:cNvPr id="205835" name="Text Box 11"/>
          <p:cNvSpPr txBox="1">
            <a:spLocks noChangeAspect="1" noChangeArrowheads="1"/>
          </p:cNvSpPr>
          <p:nvPr/>
        </p:nvSpPr>
        <p:spPr bwMode="auto">
          <a:xfrm>
            <a:off x="1393825" y="2817813"/>
            <a:ext cx="1498600" cy="231775"/>
          </a:xfrm>
          <a:prstGeom prst="rect">
            <a:avLst/>
          </a:prstGeom>
          <a:noFill/>
          <a:ln w="25400" algn="ctr">
            <a:noFill/>
            <a:miter lim="800000"/>
            <a:headEnd/>
            <a:tailEnd/>
          </a:ln>
          <a:effectLst/>
        </p:spPr>
        <p:txBody>
          <a:bodyPr/>
          <a:lstStyle/>
          <a:p>
            <a:pPr>
              <a:lnSpc>
                <a:spcPct val="90000"/>
              </a:lnSpc>
              <a:spcBef>
                <a:spcPct val="50000"/>
              </a:spcBef>
            </a:pPr>
            <a:r>
              <a:rPr lang="en-US" sz="1200" b="1" i="1" dirty="0" smtClean="0">
                <a:solidFill>
                  <a:schemeClr val="bg1"/>
                </a:solidFill>
                <a:effectLst/>
                <a:latin typeface="Arial" charset="0"/>
              </a:rPr>
              <a:t>K</a:t>
            </a:r>
            <a:r>
              <a:rPr lang="hu-HU" sz="1200" b="1" i="1" dirty="0" smtClean="0">
                <a:solidFill>
                  <a:schemeClr val="bg1"/>
                </a:solidFill>
                <a:effectLst/>
                <a:latin typeface="Arial" charset="0"/>
              </a:rPr>
              <a:t>ü</a:t>
            </a:r>
            <a:r>
              <a:rPr lang="en-US" sz="1200" b="1" i="1" dirty="0" err="1" smtClean="0">
                <a:solidFill>
                  <a:schemeClr val="bg1"/>
                </a:solidFill>
                <a:effectLst/>
                <a:latin typeface="Arial" charset="0"/>
              </a:rPr>
              <a:t>hlplatte</a:t>
            </a:r>
            <a:endParaRPr lang="en-US" sz="1200" b="1" i="1" dirty="0">
              <a:solidFill>
                <a:schemeClr val="bg1"/>
              </a:solidFill>
              <a:effectLst/>
              <a:latin typeface="Arial" charset="0"/>
            </a:endParaRPr>
          </a:p>
        </p:txBody>
      </p:sp>
      <p:sp>
        <p:nvSpPr>
          <p:cNvPr id="205836" name="Text Box 12"/>
          <p:cNvSpPr txBox="1">
            <a:spLocks noChangeAspect="1" noChangeArrowheads="1"/>
          </p:cNvSpPr>
          <p:nvPr/>
        </p:nvSpPr>
        <p:spPr bwMode="auto">
          <a:xfrm>
            <a:off x="1414463" y="2446338"/>
            <a:ext cx="1498600" cy="231775"/>
          </a:xfrm>
          <a:prstGeom prst="rect">
            <a:avLst/>
          </a:prstGeom>
          <a:noFill/>
          <a:ln w="25400" algn="ctr">
            <a:noFill/>
            <a:miter lim="800000"/>
            <a:headEnd/>
            <a:tailEnd/>
          </a:ln>
          <a:effectLst/>
        </p:spPr>
        <p:txBody>
          <a:bodyPr/>
          <a:lstStyle/>
          <a:p>
            <a:pPr>
              <a:lnSpc>
                <a:spcPct val="90000"/>
              </a:lnSpc>
              <a:spcBef>
                <a:spcPct val="50000"/>
              </a:spcBef>
            </a:pPr>
            <a:r>
              <a:rPr lang="en-US" sz="1200" b="1" i="1">
                <a:solidFill>
                  <a:schemeClr val="tx1"/>
                </a:solidFill>
                <a:effectLst/>
                <a:latin typeface="Arial" charset="0"/>
              </a:rPr>
              <a:t>Base</a:t>
            </a:r>
          </a:p>
        </p:txBody>
      </p:sp>
      <p:sp>
        <p:nvSpPr>
          <p:cNvPr id="205837" name="Text Box 13"/>
          <p:cNvSpPr txBox="1">
            <a:spLocks noChangeAspect="1" noChangeArrowheads="1"/>
          </p:cNvSpPr>
          <p:nvPr/>
        </p:nvSpPr>
        <p:spPr bwMode="auto">
          <a:xfrm>
            <a:off x="1695450" y="2193925"/>
            <a:ext cx="1498600" cy="231775"/>
          </a:xfrm>
          <a:prstGeom prst="rect">
            <a:avLst/>
          </a:prstGeom>
          <a:noFill/>
          <a:ln w="25400" algn="ctr">
            <a:noFill/>
            <a:miter lim="800000"/>
            <a:headEnd/>
            <a:tailEnd/>
          </a:ln>
          <a:effectLst/>
        </p:spPr>
        <p:txBody>
          <a:bodyPr/>
          <a:lstStyle/>
          <a:p>
            <a:pPr>
              <a:lnSpc>
                <a:spcPct val="90000"/>
              </a:lnSpc>
              <a:spcBef>
                <a:spcPct val="50000"/>
              </a:spcBef>
            </a:pPr>
            <a:r>
              <a:rPr lang="en-US" sz="1200" b="1" i="1">
                <a:solidFill>
                  <a:schemeClr val="tx1"/>
                </a:solidFill>
                <a:effectLst/>
                <a:latin typeface="Arial" charset="0"/>
              </a:rPr>
              <a:t>Chip</a:t>
            </a:r>
          </a:p>
        </p:txBody>
      </p:sp>
      <p:grpSp>
        <p:nvGrpSpPr>
          <p:cNvPr id="2" name="Group 14"/>
          <p:cNvGrpSpPr>
            <a:grpSpLocks noChangeAspect="1"/>
          </p:cNvGrpSpPr>
          <p:nvPr/>
        </p:nvGrpSpPr>
        <p:grpSpPr bwMode="auto">
          <a:xfrm>
            <a:off x="4146550" y="1830388"/>
            <a:ext cx="995363" cy="579437"/>
            <a:chOff x="3030" y="1005"/>
            <a:chExt cx="755" cy="406"/>
          </a:xfrm>
        </p:grpSpPr>
        <p:sp>
          <p:nvSpPr>
            <p:cNvPr id="205839" name="Text Box 15"/>
            <p:cNvSpPr txBox="1">
              <a:spLocks noChangeAspect="1" noChangeArrowheads="1"/>
            </p:cNvSpPr>
            <p:nvPr/>
          </p:nvSpPr>
          <p:spPr bwMode="auto">
            <a:xfrm>
              <a:off x="3030" y="1005"/>
              <a:ext cx="755" cy="180"/>
            </a:xfrm>
            <a:prstGeom prst="rect">
              <a:avLst/>
            </a:prstGeom>
            <a:noFill/>
            <a:ln w="25400" algn="ctr">
              <a:noFill/>
              <a:miter lim="800000"/>
              <a:headEnd/>
              <a:tailEnd/>
            </a:ln>
            <a:effectLst/>
          </p:spPr>
          <p:txBody>
            <a:bodyPr>
              <a:spAutoFit/>
            </a:bodyPr>
            <a:lstStyle/>
            <a:p>
              <a:pPr>
                <a:lnSpc>
                  <a:spcPct val="90000"/>
                </a:lnSpc>
                <a:spcBef>
                  <a:spcPct val="50000"/>
                </a:spcBef>
              </a:pPr>
              <a:r>
                <a:rPr lang="en-US" sz="1200" b="1" i="1">
                  <a:solidFill>
                    <a:schemeClr val="tx1"/>
                  </a:solidFill>
                  <a:effectLst/>
                  <a:latin typeface="Arial" charset="0"/>
                </a:rPr>
                <a:t>Die attach</a:t>
              </a:r>
            </a:p>
          </p:txBody>
        </p:sp>
        <p:sp>
          <p:nvSpPr>
            <p:cNvPr id="205840" name="Line 16"/>
            <p:cNvSpPr>
              <a:spLocks noChangeAspect="1" noChangeShapeType="1"/>
            </p:cNvSpPr>
            <p:nvPr/>
          </p:nvSpPr>
          <p:spPr bwMode="auto">
            <a:xfrm flipH="1">
              <a:off x="3030" y="1174"/>
              <a:ext cx="148" cy="237"/>
            </a:xfrm>
            <a:prstGeom prst="line">
              <a:avLst/>
            </a:prstGeom>
            <a:noFill/>
            <a:ln w="25400">
              <a:solidFill>
                <a:srgbClr val="008000"/>
              </a:solidFill>
              <a:round/>
              <a:headEnd/>
              <a:tailEnd type="triangle" w="med" len="med"/>
            </a:ln>
            <a:effectLst/>
          </p:spPr>
          <p:txBody>
            <a:bodyPr>
              <a:spAutoFit/>
            </a:bodyPr>
            <a:lstStyle/>
            <a:p>
              <a:endParaRPr lang="en-US"/>
            </a:p>
          </p:txBody>
        </p:sp>
      </p:grpSp>
      <p:grpSp>
        <p:nvGrpSpPr>
          <p:cNvPr id="3" name="Group 17"/>
          <p:cNvGrpSpPr>
            <a:grpSpLocks noChangeAspect="1"/>
          </p:cNvGrpSpPr>
          <p:nvPr/>
        </p:nvGrpSpPr>
        <p:grpSpPr bwMode="auto">
          <a:xfrm>
            <a:off x="2425700" y="1706563"/>
            <a:ext cx="1047750" cy="479425"/>
            <a:chOff x="1687" y="921"/>
            <a:chExt cx="794" cy="335"/>
          </a:xfrm>
        </p:grpSpPr>
        <p:sp>
          <p:nvSpPr>
            <p:cNvPr id="205842" name="Text Box 18"/>
            <p:cNvSpPr txBox="1">
              <a:spLocks noChangeAspect="1" noChangeArrowheads="1"/>
            </p:cNvSpPr>
            <p:nvPr/>
          </p:nvSpPr>
          <p:spPr bwMode="auto">
            <a:xfrm>
              <a:off x="1687" y="921"/>
              <a:ext cx="794" cy="180"/>
            </a:xfrm>
            <a:prstGeom prst="rect">
              <a:avLst/>
            </a:prstGeom>
            <a:noFill/>
            <a:ln w="25400" algn="ctr">
              <a:noFill/>
              <a:miter lim="800000"/>
              <a:headEnd/>
              <a:tailEnd/>
            </a:ln>
            <a:effectLst/>
          </p:spPr>
          <p:txBody>
            <a:bodyPr>
              <a:spAutoFit/>
            </a:bodyPr>
            <a:lstStyle/>
            <a:p>
              <a:pPr algn="ctr">
                <a:lnSpc>
                  <a:spcPct val="90000"/>
                </a:lnSpc>
                <a:spcBef>
                  <a:spcPct val="50000"/>
                </a:spcBef>
              </a:pPr>
              <a:r>
                <a:rPr lang="en-US" sz="1200" b="1" i="1">
                  <a:solidFill>
                    <a:srgbClr val="D5262B"/>
                  </a:solidFill>
                  <a:effectLst/>
                  <a:latin typeface="Arial" charset="0"/>
                </a:rPr>
                <a:t>Junction</a:t>
              </a:r>
            </a:p>
          </p:txBody>
        </p:sp>
        <p:sp>
          <p:nvSpPr>
            <p:cNvPr id="205843" name="Line 19"/>
            <p:cNvSpPr>
              <a:spLocks noChangeAspect="1" noChangeShapeType="1"/>
            </p:cNvSpPr>
            <p:nvPr/>
          </p:nvSpPr>
          <p:spPr bwMode="auto">
            <a:xfrm>
              <a:off x="2087" y="1093"/>
              <a:ext cx="0" cy="163"/>
            </a:xfrm>
            <a:prstGeom prst="line">
              <a:avLst/>
            </a:prstGeom>
            <a:noFill/>
            <a:ln w="25400">
              <a:solidFill>
                <a:srgbClr val="D5262B"/>
              </a:solidFill>
              <a:round/>
              <a:headEnd/>
              <a:tailEnd type="triangle" w="med" len="med"/>
            </a:ln>
            <a:effectLst/>
          </p:spPr>
          <p:txBody>
            <a:bodyPr>
              <a:spAutoFit/>
            </a:bodyPr>
            <a:lstStyle/>
            <a:p>
              <a:endParaRPr lang="en-US"/>
            </a:p>
          </p:txBody>
        </p:sp>
      </p:grpSp>
      <p:grpSp>
        <p:nvGrpSpPr>
          <p:cNvPr id="4" name="Group 20"/>
          <p:cNvGrpSpPr>
            <a:grpSpLocks/>
          </p:cNvGrpSpPr>
          <p:nvPr/>
        </p:nvGrpSpPr>
        <p:grpSpPr bwMode="auto">
          <a:xfrm>
            <a:off x="4132263" y="4984750"/>
            <a:ext cx="3411537" cy="347663"/>
            <a:chOff x="2603" y="3316"/>
            <a:chExt cx="2149" cy="219"/>
          </a:xfrm>
        </p:grpSpPr>
        <p:sp>
          <p:nvSpPr>
            <p:cNvPr id="205845" name="Line 21"/>
            <p:cNvSpPr>
              <a:spLocks noChangeAspect="1" noChangeShapeType="1"/>
            </p:cNvSpPr>
            <p:nvPr/>
          </p:nvSpPr>
          <p:spPr bwMode="auto">
            <a:xfrm flipV="1">
              <a:off x="2603" y="3316"/>
              <a:ext cx="478" cy="59"/>
            </a:xfrm>
            <a:prstGeom prst="line">
              <a:avLst/>
            </a:prstGeom>
            <a:noFill/>
            <a:ln w="25400">
              <a:solidFill>
                <a:srgbClr val="008000"/>
              </a:solidFill>
              <a:round/>
              <a:headEnd/>
              <a:tailEnd/>
            </a:ln>
            <a:effectLst/>
          </p:spPr>
          <p:txBody>
            <a:bodyPr>
              <a:spAutoFit/>
            </a:bodyPr>
            <a:lstStyle/>
            <a:p>
              <a:endParaRPr lang="en-US"/>
            </a:p>
          </p:txBody>
        </p:sp>
        <p:sp>
          <p:nvSpPr>
            <p:cNvPr id="205846" name="Text Box 22"/>
            <p:cNvSpPr txBox="1">
              <a:spLocks noChangeAspect="1" noChangeArrowheads="1"/>
            </p:cNvSpPr>
            <p:nvPr/>
          </p:nvSpPr>
          <p:spPr bwMode="auto">
            <a:xfrm>
              <a:off x="2758" y="3356"/>
              <a:ext cx="1994" cy="179"/>
            </a:xfrm>
            <a:prstGeom prst="rect">
              <a:avLst/>
            </a:prstGeom>
            <a:noFill/>
            <a:ln w="25400" algn="ctr">
              <a:noFill/>
              <a:miter lim="800000"/>
              <a:headEnd/>
              <a:tailEnd/>
            </a:ln>
            <a:effectLst/>
          </p:spPr>
          <p:txBody>
            <a:bodyPr>
              <a:spAutoFit/>
            </a:bodyPr>
            <a:lstStyle/>
            <a:p>
              <a:pPr algn="r">
                <a:lnSpc>
                  <a:spcPct val="90000"/>
                </a:lnSpc>
                <a:spcBef>
                  <a:spcPct val="50000"/>
                </a:spcBef>
              </a:pPr>
              <a:r>
                <a:rPr lang="en-US" sz="1400" i="1">
                  <a:solidFill>
                    <a:srgbClr val="008000"/>
                  </a:solidFill>
                  <a:effectLst/>
                  <a:latin typeface="Arial" charset="0"/>
                </a:rPr>
                <a:t>Die attach: </a:t>
              </a:r>
              <a:r>
                <a:rPr lang="en-US" sz="1400">
                  <a:solidFill>
                    <a:srgbClr val="4D2885"/>
                  </a:solidFill>
                  <a:effectLst/>
                  <a:latin typeface="Arial" charset="0"/>
                </a:rPr>
                <a:t>gro</a:t>
              </a:r>
              <a:r>
                <a:rPr lang="en-US" sz="1400">
                  <a:solidFill>
                    <a:srgbClr val="4D2885"/>
                  </a:solidFill>
                  <a:effectLst/>
                  <a:latin typeface="Arial" charset="0"/>
                  <a:cs typeface="Arial" charset="0"/>
                </a:rPr>
                <a:t>ßes</a:t>
              </a:r>
              <a:r>
                <a:rPr lang="en-US" sz="1400" i="1">
                  <a:solidFill>
                    <a:srgbClr val="4D2885"/>
                  </a:solidFill>
                  <a:effectLst/>
                  <a:latin typeface="Arial" charset="0"/>
                </a:rPr>
                <a:t> R</a:t>
              </a:r>
              <a:r>
                <a:rPr lang="en-US" sz="1400" i="1" baseline="-25000">
                  <a:solidFill>
                    <a:srgbClr val="4D2885"/>
                  </a:solidFill>
                  <a:effectLst/>
                  <a:latin typeface="Arial" charset="0"/>
                </a:rPr>
                <a:t>th</a:t>
              </a:r>
              <a:r>
                <a:rPr lang="en-US" sz="1400">
                  <a:solidFill>
                    <a:srgbClr val="4D2885"/>
                  </a:solidFill>
                  <a:effectLst/>
                  <a:latin typeface="Arial" charset="0"/>
                </a:rPr>
                <a:t>/</a:t>
              </a:r>
              <a:r>
                <a:rPr lang="en-US" sz="1400" i="1">
                  <a:solidFill>
                    <a:srgbClr val="4D2885"/>
                  </a:solidFill>
                  <a:effectLst/>
                  <a:latin typeface="Arial" charset="0"/>
                </a:rPr>
                <a:t>C</a:t>
              </a:r>
              <a:r>
                <a:rPr lang="en-US" sz="1400" i="1" baseline="-25000">
                  <a:solidFill>
                    <a:srgbClr val="4D2885"/>
                  </a:solidFill>
                  <a:effectLst/>
                  <a:latin typeface="Arial" charset="0"/>
                </a:rPr>
                <a:t>th</a:t>
              </a:r>
              <a:r>
                <a:rPr lang="en-US" sz="1400" i="1">
                  <a:solidFill>
                    <a:srgbClr val="4D2885"/>
                  </a:solidFill>
                  <a:effectLst/>
                  <a:latin typeface="Arial" charset="0"/>
                </a:rPr>
                <a:t> </a:t>
              </a:r>
              <a:r>
                <a:rPr lang="en-US" sz="1400">
                  <a:solidFill>
                    <a:srgbClr val="4D2885"/>
                  </a:solidFill>
                  <a:effectLst/>
                  <a:latin typeface="Arial" charset="0"/>
                </a:rPr>
                <a:t>Verh</a:t>
              </a:r>
              <a:r>
                <a:rPr lang="en-US" sz="1400">
                  <a:solidFill>
                    <a:srgbClr val="4D2885"/>
                  </a:solidFill>
                  <a:effectLst/>
                  <a:latin typeface="Arial" charset="0"/>
                  <a:cs typeface="Arial" charset="0"/>
                </a:rPr>
                <a:t>ältnis</a:t>
              </a:r>
              <a:endParaRPr lang="en-US" sz="1400">
                <a:solidFill>
                  <a:srgbClr val="4D2885"/>
                </a:solidFill>
                <a:effectLst/>
                <a:latin typeface="Arial" charset="0"/>
              </a:endParaRPr>
            </a:p>
          </p:txBody>
        </p:sp>
      </p:grpSp>
      <p:grpSp>
        <p:nvGrpSpPr>
          <p:cNvPr id="5" name="Group 23"/>
          <p:cNvGrpSpPr>
            <a:grpSpLocks/>
          </p:cNvGrpSpPr>
          <p:nvPr/>
        </p:nvGrpSpPr>
        <p:grpSpPr bwMode="auto">
          <a:xfrm>
            <a:off x="4891088" y="4445000"/>
            <a:ext cx="3321050" cy="536575"/>
            <a:chOff x="3081" y="2976"/>
            <a:chExt cx="2092" cy="338"/>
          </a:xfrm>
        </p:grpSpPr>
        <p:sp>
          <p:nvSpPr>
            <p:cNvPr id="205848" name="Line 24"/>
            <p:cNvSpPr>
              <a:spLocks noChangeAspect="1" noChangeShapeType="1"/>
            </p:cNvSpPr>
            <p:nvPr/>
          </p:nvSpPr>
          <p:spPr bwMode="auto">
            <a:xfrm flipV="1">
              <a:off x="3081" y="2976"/>
              <a:ext cx="96" cy="338"/>
            </a:xfrm>
            <a:prstGeom prst="line">
              <a:avLst/>
            </a:prstGeom>
            <a:noFill/>
            <a:ln w="25400">
              <a:solidFill>
                <a:srgbClr val="FF9900"/>
              </a:solidFill>
              <a:round/>
              <a:headEnd/>
              <a:tailEnd/>
            </a:ln>
            <a:effectLst/>
          </p:spPr>
          <p:txBody>
            <a:bodyPr>
              <a:spAutoFit/>
            </a:bodyPr>
            <a:lstStyle/>
            <a:p>
              <a:endParaRPr lang="en-US"/>
            </a:p>
          </p:txBody>
        </p:sp>
        <p:sp>
          <p:nvSpPr>
            <p:cNvPr id="205849" name="Text Box 25"/>
            <p:cNvSpPr txBox="1">
              <a:spLocks noChangeAspect="1" noChangeArrowheads="1"/>
            </p:cNvSpPr>
            <p:nvPr/>
          </p:nvSpPr>
          <p:spPr bwMode="auto">
            <a:xfrm>
              <a:off x="3129" y="3111"/>
              <a:ext cx="2044" cy="179"/>
            </a:xfrm>
            <a:prstGeom prst="rect">
              <a:avLst/>
            </a:prstGeom>
            <a:noFill/>
            <a:ln w="25400" algn="ctr">
              <a:noFill/>
              <a:miter lim="800000"/>
              <a:headEnd/>
              <a:tailEnd/>
            </a:ln>
            <a:effectLst/>
          </p:spPr>
          <p:txBody>
            <a:bodyPr>
              <a:spAutoFit/>
            </a:bodyPr>
            <a:lstStyle/>
            <a:p>
              <a:pPr>
                <a:lnSpc>
                  <a:spcPct val="90000"/>
                </a:lnSpc>
                <a:spcBef>
                  <a:spcPct val="50000"/>
                </a:spcBef>
              </a:pPr>
              <a:r>
                <a:rPr lang="en-US" sz="1400" i="1">
                  <a:solidFill>
                    <a:srgbClr val="FF9900"/>
                  </a:solidFill>
                  <a:effectLst/>
                  <a:latin typeface="Arial" charset="0"/>
                </a:rPr>
                <a:t>Base: </a:t>
              </a:r>
              <a:r>
                <a:rPr lang="en-US" sz="1400">
                  <a:solidFill>
                    <a:srgbClr val="4D2885"/>
                  </a:solidFill>
                  <a:effectLst/>
                  <a:latin typeface="Arial" charset="0"/>
                </a:rPr>
                <a:t>kleines </a:t>
              </a:r>
              <a:r>
                <a:rPr lang="en-US" sz="1400" i="1">
                  <a:solidFill>
                    <a:srgbClr val="4D2885"/>
                  </a:solidFill>
                  <a:effectLst/>
                  <a:latin typeface="Arial" charset="0"/>
                </a:rPr>
                <a:t>R</a:t>
              </a:r>
              <a:r>
                <a:rPr lang="en-US" sz="1400" i="1" baseline="-25000">
                  <a:solidFill>
                    <a:srgbClr val="4D2885"/>
                  </a:solidFill>
                  <a:effectLst/>
                  <a:latin typeface="Arial" charset="0"/>
                </a:rPr>
                <a:t>th</a:t>
              </a:r>
              <a:r>
                <a:rPr lang="en-US" sz="1400">
                  <a:solidFill>
                    <a:srgbClr val="4D2885"/>
                  </a:solidFill>
                  <a:effectLst/>
                  <a:latin typeface="Arial" charset="0"/>
                </a:rPr>
                <a:t>/</a:t>
              </a:r>
              <a:r>
                <a:rPr lang="en-US" sz="1400" i="1">
                  <a:solidFill>
                    <a:srgbClr val="4D2885"/>
                  </a:solidFill>
                  <a:effectLst/>
                  <a:latin typeface="Arial" charset="0"/>
                </a:rPr>
                <a:t>C</a:t>
              </a:r>
              <a:r>
                <a:rPr lang="en-US" sz="1400" i="1" baseline="-25000">
                  <a:solidFill>
                    <a:srgbClr val="4D2885"/>
                  </a:solidFill>
                  <a:effectLst/>
                  <a:latin typeface="Arial" charset="0"/>
                </a:rPr>
                <a:t>th</a:t>
              </a:r>
              <a:r>
                <a:rPr lang="en-US" sz="1400" i="1">
                  <a:solidFill>
                    <a:srgbClr val="4D2885"/>
                  </a:solidFill>
                  <a:effectLst/>
                  <a:latin typeface="Arial" charset="0"/>
                </a:rPr>
                <a:t> </a:t>
              </a:r>
              <a:r>
                <a:rPr lang="en-US" sz="1400">
                  <a:solidFill>
                    <a:srgbClr val="4D2885"/>
                  </a:solidFill>
                  <a:effectLst/>
                  <a:latin typeface="Arial" charset="0"/>
                </a:rPr>
                <a:t>Verh</a:t>
              </a:r>
              <a:r>
                <a:rPr lang="en-US" sz="1400">
                  <a:solidFill>
                    <a:srgbClr val="4D2885"/>
                  </a:solidFill>
                  <a:effectLst/>
                  <a:latin typeface="Arial" charset="0"/>
                  <a:cs typeface="Arial" charset="0"/>
                </a:rPr>
                <a:t>ältnis</a:t>
              </a:r>
            </a:p>
          </p:txBody>
        </p:sp>
      </p:grpSp>
      <p:grpSp>
        <p:nvGrpSpPr>
          <p:cNvPr id="6" name="Group 26"/>
          <p:cNvGrpSpPr>
            <a:grpSpLocks noChangeAspect="1"/>
          </p:cNvGrpSpPr>
          <p:nvPr/>
        </p:nvGrpSpPr>
        <p:grpSpPr bwMode="auto">
          <a:xfrm>
            <a:off x="5046663" y="4359275"/>
            <a:ext cx="3241675" cy="327025"/>
            <a:chOff x="3495" y="2988"/>
            <a:chExt cx="2457" cy="229"/>
          </a:xfrm>
        </p:grpSpPr>
        <p:sp>
          <p:nvSpPr>
            <p:cNvPr id="205851" name="Line 27"/>
            <p:cNvSpPr>
              <a:spLocks noChangeAspect="1" noChangeShapeType="1"/>
            </p:cNvSpPr>
            <p:nvPr/>
          </p:nvSpPr>
          <p:spPr bwMode="auto">
            <a:xfrm flipV="1">
              <a:off x="3495" y="2988"/>
              <a:ext cx="544" cy="65"/>
            </a:xfrm>
            <a:prstGeom prst="line">
              <a:avLst/>
            </a:prstGeom>
            <a:noFill/>
            <a:ln w="25400">
              <a:solidFill>
                <a:srgbClr val="808000"/>
              </a:solidFill>
              <a:round/>
              <a:headEnd/>
              <a:tailEnd/>
            </a:ln>
            <a:effectLst/>
          </p:spPr>
          <p:txBody>
            <a:bodyPr>
              <a:spAutoFit/>
            </a:bodyPr>
            <a:lstStyle/>
            <a:p>
              <a:endParaRPr lang="en-US"/>
            </a:p>
          </p:txBody>
        </p:sp>
        <p:sp>
          <p:nvSpPr>
            <p:cNvPr id="205852" name="Text Box 28"/>
            <p:cNvSpPr txBox="1">
              <a:spLocks noChangeAspect="1" noChangeArrowheads="1"/>
            </p:cNvSpPr>
            <p:nvPr/>
          </p:nvSpPr>
          <p:spPr bwMode="auto">
            <a:xfrm>
              <a:off x="3744" y="3018"/>
              <a:ext cx="2208" cy="199"/>
            </a:xfrm>
            <a:prstGeom prst="rect">
              <a:avLst/>
            </a:prstGeom>
            <a:noFill/>
            <a:ln w="25400" algn="ctr">
              <a:noFill/>
              <a:miter lim="800000"/>
              <a:headEnd/>
              <a:tailEnd/>
            </a:ln>
            <a:effectLst/>
          </p:spPr>
          <p:txBody>
            <a:bodyPr>
              <a:spAutoFit/>
            </a:bodyPr>
            <a:lstStyle/>
            <a:p>
              <a:pPr>
                <a:lnSpc>
                  <a:spcPct val="90000"/>
                </a:lnSpc>
                <a:spcBef>
                  <a:spcPct val="50000"/>
                </a:spcBef>
              </a:pPr>
              <a:r>
                <a:rPr lang="en-US" sz="1400" i="1">
                  <a:solidFill>
                    <a:srgbClr val="808000"/>
                  </a:solidFill>
                  <a:effectLst/>
                  <a:latin typeface="Arial" charset="0"/>
                </a:rPr>
                <a:t>Grease:</a:t>
              </a:r>
              <a:r>
                <a:rPr lang="en-US" sz="1400" i="1">
                  <a:solidFill>
                    <a:srgbClr val="4D4D4D"/>
                  </a:solidFill>
                  <a:effectLst/>
                  <a:latin typeface="Arial" charset="0"/>
                </a:rPr>
                <a:t> </a:t>
              </a:r>
              <a:r>
                <a:rPr lang="en-US" sz="1400">
                  <a:solidFill>
                    <a:srgbClr val="4D2885"/>
                  </a:solidFill>
                  <a:effectLst/>
                  <a:latin typeface="Arial" charset="0"/>
                </a:rPr>
                <a:t>gro</a:t>
              </a:r>
              <a:r>
                <a:rPr lang="en-US" sz="1400">
                  <a:solidFill>
                    <a:srgbClr val="4D2885"/>
                  </a:solidFill>
                  <a:effectLst/>
                  <a:latin typeface="Arial" charset="0"/>
                  <a:cs typeface="Arial" charset="0"/>
                </a:rPr>
                <a:t>ßes</a:t>
              </a:r>
              <a:r>
                <a:rPr lang="en-US" sz="1400" i="1">
                  <a:solidFill>
                    <a:srgbClr val="4D2885"/>
                  </a:solidFill>
                  <a:effectLst/>
                  <a:latin typeface="Arial" charset="0"/>
                </a:rPr>
                <a:t> R</a:t>
              </a:r>
              <a:r>
                <a:rPr lang="en-US" sz="1400" i="1" baseline="-25000">
                  <a:solidFill>
                    <a:srgbClr val="4D2885"/>
                  </a:solidFill>
                  <a:effectLst/>
                  <a:latin typeface="Arial" charset="0"/>
                </a:rPr>
                <a:t>th</a:t>
              </a:r>
              <a:r>
                <a:rPr lang="en-US" sz="1400">
                  <a:solidFill>
                    <a:srgbClr val="4D2885"/>
                  </a:solidFill>
                  <a:effectLst/>
                  <a:latin typeface="Arial" charset="0"/>
                </a:rPr>
                <a:t>/</a:t>
              </a:r>
              <a:r>
                <a:rPr lang="en-US" sz="1400" i="1">
                  <a:solidFill>
                    <a:srgbClr val="4D2885"/>
                  </a:solidFill>
                  <a:effectLst/>
                  <a:latin typeface="Arial" charset="0"/>
                </a:rPr>
                <a:t>C</a:t>
              </a:r>
              <a:r>
                <a:rPr lang="en-US" sz="1400" i="1" baseline="-25000">
                  <a:solidFill>
                    <a:srgbClr val="4D2885"/>
                  </a:solidFill>
                  <a:effectLst/>
                  <a:latin typeface="Arial" charset="0"/>
                </a:rPr>
                <a:t>th</a:t>
              </a:r>
              <a:r>
                <a:rPr lang="en-US" sz="1400" i="1">
                  <a:solidFill>
                    <a:srgbClr val="4D2885"/>
                  </a:solidFill>
                  <a:effectLst/>
                  <a:latin typeface="Arial" charset="0"/>
                </a:rPr>
                <a:t> </a:t>
              </a:r>
              <a:r>
                <a:rPr lang="en-US" sz="1400">
                  <a:solidFill>
                    <a:srgbClr val="4D2885"/>
                  </a:solidFill>
                  <a:effectLst/>
                  <a:latin typeface="Arial" charset="0"/>
                </a:rPr>
                <a:t>Verh</a:t>
              </a:r>
              <a:r>
                <a:rPr lang="en-US" sz="1400">
                  <a:solidFill>
                    <a:srgbClr val="4D2885"/>
                  </a:solidFill>
                  <a:effectLst/>
                  <a:latin typeface="Arial" charset="0"/>
                  <a:cs typeface="Arial" charset="0"/>
                </a:rPr>
                <a:t>ältnis</a:t>
              </a:r>
            </a:p>
          </p:txBody>
        </p:sp>
      </p:grpSp>
      <p:grpSp>
        <p:nvGrpSpPr>
          <p:cNvPr id="7" name="Group 29"/>
          <p:cNvGrpSpPr>
            <a:grpSpLocks noChangeAspect="1"/>
          </p:cNvGrpSpPr>
          <p:nvPr/>
        </p:nvGrpSpPr>
        <p:grpSpPr bwMode="auto">
          <a:xfrm>
            <a:off x="5757863" y="3576638"/>
            <a:ext cx="2122487" cy="781050"/>
            <a:chOff x="4032" y="2441"/>
            <a:chExt cx="1608" cy="547"/>
          </a:xfrm>
        </p:grpSpPr>
        <p:sp>
          <p:nvSpPr>
            <p:cNvPr id="205854" name="Line 30"/>
            <p:cNvSpPr>
              <a:spLocks noChangeAspect="1" noChangeShapeType="1"/>
            </p:cNvSpPr>
            <p:nvPr/>
          </p:nvSpPr>
          <p:spPr bwMode="auto">
            <a:xfrm flipV="1">
              <a:off x="4032" y="2441"/>
              <a:ext cx="0" cy="547"/>
            </a:xfrm>
            <a:prstGeom prst="line">
              <a:avLst/>
            </a:prstGeom>
            <a:noFill/>
            <a:ln w="25400">
              <a:solidFill>
                <a:srgbClr val="0000FF"/>
              </a:solidFill>
              <a:round/>
              <a:headEnd/>
              <a:tailEnd/>
            </a:ln>
            <a:effectLst/>
          </p:spPr>
          <p:txBody>
            <a:bodyPr>
              <a:spAutoFit/>
            </a:bodyPr>
            <a:lstStyle/>
            <a:p>
              <a:endParaRPr lang="en-US"/>
            </a:p>
          </p:txBody>
        </p:sp>
        <p:sp>
          <p:nvSpPr>
            <p:cNvPr id="205855" name="Text Box 31"/>
            <p:cNvSpPr txBox="1">
              <a:spLocks noChangeAspect="1" noChangeArrowheads="1"/>
            </p:cNvSpPr>
            <p:nvPr/>
          </p:nvSpPr>
          <p:spPr bwMode="auto">
            <a:xfrm>
              <a:off x="4074" y="2586"/>
              <a:ext cx="1566" cy="219"/>
            </a:xfrm>
            <a:prstGeom prst="rect">
              <a:avLst/>
            </a:prstGeom>
            <a:noFill/>
            <a:ln w="25400" algn="ctr">
              <a:noFill/>
              <a:miter lim="800000"/>
              <a:headEnd/>
              <a:tailEnd/>
            </a:ln>
            <a:effectLst/>
          </p:spPr>
          <p:txBody>
            <a:bodyPr>
              <a:spAutoFit/>
            </a:bodyPr>
            <a:lstStyle/>
            <a:p>
              <a:pPr>
                <a:lnSpc>
                  <a:spcPct val="90000"/>
                </a:lnSpc>
                <a:spcBef>
                  <a:spcPct val="50000"/>
                </a:spcBef>
              </a:pPr>
              <a:r>
                <a:rPr lang="hu-HU" sz="1400" i="1" dirty="0" smtClean="0">
                  <a:solidFill>
                    <a:srgbClr val="0000FF"/>
                  </a:solidFill>
                  <a:effectLst/>
                  <a:latin typeface="Arial" charset="0"/>
                </a:rPr>
                <a:t>Kühlplatte</a:t>
              </a:r>
              <a:r>
                <a:rPr lang="en-US" sz="1400" i="1" dirty="0" smtClean="0">
                  <a:solidFill>
                    <a:srgbClr val="0000FF"/>
                  </a:solidFill>
                  <a:effectLst/>
                  <a:latin typeface="Arial" charset="0"/>
                </a:rPr>
                <a:t>: </a:t>
              </a:r>
              <a:r>
                <a:rPr lang="en-US" sz="1400" dirty="0">
                  <a:solidFill>
                    <a:srgbClr val="4D2885"/>
                  </a:solidFill>
                  <a:effectLst/>
                  <a:latin typeface="Arial" charset="0"/>
                </a:rPr>
                <a:t>infinite</a:t>
              </a:r>
              <a:r>
                <a:rPr lang="en-US" sz="1400" i="1" dirty="0">
                  <a:solidFill>
                    <a:srgbClr val="4D2885"/>
                  </a:solidFill>
                  <a:effectLst/>
                  <a:latin typeface="Arial" charset="0"/>
                </a:rPr>
                <a:t> </a:t>
              </a:r>
              <a:r>
                <a:rPr lang="en-US" sz="1400" i="1" dirty="0" err="1">
                  <a:solidFill>
                    <a:srgbClr val="4D2885"/>
                  </a:solidFill>
                  <a:effectLst/>
                  <a:latin typeface="Arial" charset="0"/>
                </a:rPr>
                <a:t>C</a:t>
              </a:r>
              <a:r>
                <a:rPr lang="en-US" sz="1400" i="1" baseline="-25000" dirty="0" err="1">
                  <a:solidFill>
                    <a:srgbClr val="4D2885"/>
                  </a:solidFill>
                  <a:effectLst/>
                  <a:latin typeface="Arial" charset="0"/>
                </a:rPr>
                <a:t>th</a:t>
              </a:r>
              <a:r>
                <a:rPr lang="en-US" sz="1600" i="1" dirty="0">
                  <a:solidFill>
                    <a:srgbClr val="4D2885"/>
                  </a:solidFill>
                  <a:effectLst/>
                  <a:latin typeface="Arial" charset="0"/>
                </a:rPr>
                <a:t> </a:t>
              </a:r>
            </a:p>
          </p:txBody>
        </p:sp>
      </p:grpSp>
      <p:grpSp>
        <p:nvGrpSpPr>
          <p:cNvPr id="8" name="Group 32"/>
          <p:cNvGrpSpPr>
            <a:grpSpLocks noChangeAspect="1"/>
          </p:cNvGrpSpPr>
          <p:nvPr/>
        </p:nvGrpSpPr>
        <p:grpSpPr bwMode="auto">
          <a:xfrm>
            <a:off x="990600" y="4883150"/>
            <a:ext cx="2992438" cy="942975"/>
            <a:chOff x="474" y="3324"/>
            <a:chExt cx="2268" cy="660"/>
          </a:xfrm>
        </p:grpSpPr>
        <p:sp>
          <p:nvSpPr>
            <p:cNvPr id="205857" name="Text Box 33"/>
            <p:cNvSpPr txBox="1">
              <a:spLocks noChangeAspect="1" noChangeArrowheads="1"/>
            </p:cNvSpPr>
            <p:nvPr/>
          </p:nvSpPr>
          <p:spPr bwMode="auto">
            <a:xfrm>
              <a:off x="474" y="3324"/>
              <a:ext cx="2100" cy="333"/>
            </a:xfrm>
            <a:prstGeom prst="rect">
              <a:avLst/>
            </a:prstGeom>
            <a:noFill/>
            <a:ln w="25400" algn="ctr">
              <a:noFill/>
              <a:miter lim="800000"/>
              <a:headEnd/>
              <a:tailEnd/>
            </a:ln>
            <a:effectLst/>
          </p:spPr>
          <p:txBody>
            <a:bodyPr>
              <a:spAutoFit/>
            </a:bodyPr>
            <a:lstStyle/>
            <a:p>
              <a:pPr>
                <a:lnSpc>
                  <a:spcPct val="90000"/>
                </a:lnSpc>
                <a:spcBef>
                  <a:spcPct val="50000"/>
                </a:spcBef>
              </a:pPr>
              <a:r>
                <a:rPr lang="hu-HU" sz="1400" i="1">
                  <a:solidFill>
                    <a:srgbClr val="D5262B"/>
                  </a:solidFill>
                  <a:effectLst/>
                  <a:latin typeface="Arial" charset="0"/>
                </a:rPr>
                <a:t>Sperrschich</a:t>
              </a:r>
              <a:r>
                <a:rPr lang="en-US" sz="1400" i="1">
                  <a:solidFill>
                    <a:srgbClr val="D5262B"/>
                  </a:solidFill>
                  <a:effectLst/>
                  <a:latin typeface="Arial" charset="0"/>
                </a:rPr>
                <a:t>:</a:t>
              </a:r>
              <a:r>
                <a:rPr lang="en-US" sz="1400" i="1">
                  <a:solidFill>
                    <a:srgbClr val="CC66FF"/>
                  </a:solidFill>
                  <a:effectLst/>
                  <a:latin typeface="Arial" charset="0"/>
                </a:rPr>
                <a:t> </a:t>
              </a:r>
              <a:r>
                <a:rPr lang="en-US" sz="1400">
                  <a:solidFill>
                    <a:srgbClr val="4D2885"/>
                  </a:solidFill>
                  <a:effectLst/>
                  <a:latin typeface="Arial" charset="0"/>
                </a:rPr>
                <a:t>is</a:t>
              </a:r>
              <a:r>
                <a:rPr lang="hu-HU" sz="1400">
                  <a:solidFill>
                    <a:srgbClr val="4D2885"/>
                  </a:solidFill>
                  <a:effectLst/>
                  <a:latin typeface="Arial" charset="0"/>
                </a:rPr>
                <a:t>t immer der Ursprung</a:t>
              </a:r>
              <a:endParaRPr lang="en-US" sz="1400">
                <a:solidFill>
                  <a:srgbClr val="4D2885"/>
                </a:solidFill>
                <a:effectLst/>
                <a:latin typeface="Arial" charset="0"/>
              </a:endParaRPr>
            </a:p>
          </p:txBody>
        </p:sp>
        <p:sp>
          <p:nvSpPr>
            <p:cNvPr id="205858" name="Line 34"/>
            <p:cNvSpPr>
              <a:spLocks noChangeAspect="1" noChangeShapeType="1"/>
            </p:cNvSpPr>
            <p:nvPr/>
          </p:nvSpPr>
          <p:spPr bwMode="auto">
            <a:xfrm>
              <a:off x="2124" y="3588"/>
              <a:ext cx="618" cy="396"/>
            </a:xfrm>
            <a:prstGeom prst="line">
              <a:avLst/>
            </a:prstGeom>
            <a:noFill/>
            <a:ln w="25400">
              <a:solidFill>
                <a:srgbClr val="D5262B"/>
              </a:solidFill>
              <a:round/>
              <a:headEnd/>
              <a:tailEnd type="triangle" w="med" len="med"/>
            </a:ln>
            <a:effectLst/>
          </p:spPr>
          <p:txBody>
            <a:bodyPr>
              <a:spAutoFit/>
            </a:bodyPr>
            <a:lstStyle/>
            <a:p>
              <a:endParaRPr lang="en-US"/>
            </a:p>
          </p:txBody>
        </p:sp>
      </p:grpSp>
      <p:grpSp>
        <p:nvGrpSpPr>
          <p:cNvPr id="9" name="Group 35"/>
          <p:cNvGrpSpPr>
            <a:grpSpLocks/>
          </p:cNvGrpSpPr>
          <p:nvPr/>
        </p:nvGrpSpPr>
        <p:grpSpPr bwMode="auto">
          <a:xfrm>
            <a:off x="706438" y="3273425"/>
            <a:ext cx="5768975" cy="2741613"/>
            <a:chOff x="445" y="2238"/>
            <a:chExt cx="3634" cy="1727"/>
          </a:xfrm>
        </p:grpSpPr>
        <p:grpSp>
          <p:nvGrpSpPr>
            <p:cNvPr id="10" name="Group 36"/>
            <p:cNvGrpSpPr>
              <a:grpSpLocks noChangeAspect="1"/>
            </p:cNvGrpSpPr>
            <p:nvPr/>
          </p:nvGrpSpPr>
          <p:grpSpPr bwMode="auto">
            <a:xfrm>
              <a:off x="2448" y="2343"/>
              <a:ext cx="1631" cy="1622"/>
              <a:chOff x="2652" y="2313"/>
              <a:chExt cx="1962" cy="1802"/>
            </a:xfrm>
          </p:grpSpPr>
          <p:sp>
            <p:nvSpPr>
              <p:cNvPr id="205861" name="Line 37"/>
              <p:cNvSpPr>
                <a:spLocks noChangeAspect="1" noChangeShapeType="1"/>
              </p:cNvSpPr>
              <p:nvPr/>
            </p:nvSpPr>
            <p:spPr bwMode="auto">
              <a:xfrm>
                <a:off x="2652" y="4000"/>
                <a:ext cx="1831" cy="0"/>
              </a:xfrm>
              <a:prstGeom prst="line">
                <a:avLst/>
              </a:prstGeom>
              <a:noFill/>
              <a:ln w="25400">
                <a:solidFill>
                  <a:schemeClr val="tx1"/>
                </a:solidFill>
                <a:round/>
                <a:headEnd/>
                <a:tailEnd type="triangle" w="med" len="med"/>
              </a:ln>
              <a:effectLst/>
            </p:spPr>
            <p:txBody>
              <a:bodyPr>
                <a:spAutoFit/>
              </a:bodyPr>
              <a:lstStyle/>
              <a:p>
                <a:endParaRPr lang="en-US"/>
              </a:p>
            </p:txBody>
          </p:sp>
          <p:graphicFrame>
            <p:nvGraphicFramePr>
              <p:cNvPr id="205862" name="Object 38"/>
              <p:cNvGraphicFramePr>
                <a:graphicFrameLocks noChangeAspect="1"/>
              </p:cNvGraphicFramePr>
              <p:nvPr/>
            </p:nvGraphicFramePr>
            <p:xfrm>
              <a:off x="4407" y="3778"/>
              <a:ext cx="207" cy="201"/>
            </p:xfrm>
            <a:graphic>
              <a:graphicData uri="http://schemas.openxmlformats.org/presentationml/2006/ole">
                <mc:AlternateContent xmlns:mc="http://schemas.openxmlformats.org/markup-compatibility/2006">
                  <mc:Choice xmlns:v="urn:schemas-microsoft-com:vml" Requires="v">
                    <p:oleObj spid="_x0000_s3504136" name="Equation" r:id="rId3" imgW="203040" imgH="215640" progId="Equation.3">
                      <p:embed/>
                    </p:oleObj>
                  </mc:Choice>
                  <mc:Fallback>
                    <p:oleObj name="Equation" r:id="rId3" imgW="203040" imgH="21564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7" y="3778"/>
                            <a:ext cx="207" cy="201"/>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205863" name="Object 39"/>
              <p:cNvGraphicFramePr>
                <a:graphicFrameLocks noChangeAspect="1"/>
              </p:cNvGraphicFramePr>
              <p:nvPr/>
            </p:nvGraphicFramePr>
            <p:xfrm>
              <a:off x="2808" y="2313"/>
              <a:ext cx="213" cy="207"/>
            </p:xfrm>
            <a:graphic>
              <a:graphicData uri="http://schemas.openxmlformats.org/presentationml/2006/ole">
                <mc:AlternateContent xmlns:mc="http://schemas.openxmlformats.org/markup-compatibility/2006">
                  <mc:Choice xmlns:v="urn:schemas-microsoft-com:vml" Requires="v">
                    <p:oleObj spid="_x0000_s3504137" name="Equation" r:id="rId5" imgW="203040" imgH="215640" progId="Equation.3">
                      <p:embed/>
                    </p:oleObj>
                  </mc:Choice>
                  <mc:Fallback>
                    <p:oleObj name="Equation" r:id="rId5" imgW="203040" imgH="21564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8" y="2313"/>
                            <a:ext cx="213" cy="207"/>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205864" name="Line 40"/>
              <p:cNvSpPr>
                <a:spLocks noChangeAspect="1" noChangeShapeType="1"/>
              </p:cNvSpPr>
              <p:nvPr/>
            </p:nvSpPr>
            <p:spPr bwMode="auto">
              <a:xfrm flipV="1">
                <a:off x="2754" y="2315"/>
                <a:ext cx="0" cy="1800"/>
              </a:xfrm>
              <a:prstGeom prst="line">
                <a:avLst/>
              </a:prstGeom>
              <a:noFill/>
              <a:ln w="25400">
                <a:solidFill>
                  <a:schemeClr val="tx1"/>
                </a:solidFill>
                <a:round/>
                <a:headEnd/>
                <a:tailEnd type="triangle" w="med" len="med"/>
              </a:ln>
              <a:effectLst/>
            </p:spPr>
            <p:txBody>
              <a:bodyPr>
                <a:spAutoFit/>
              </a:bodyPr>
              <a:lstStyle/>
              <a:p>
                <a:endParaRPr lang="en-US"/>
              </a:p>
            </p:txBody>
          </p:sp>
        </p:grpSp>
        <p:sp>
          <p:nvSpPr>
            <p:cNvPr id="205865" name="Rectangle 41"/>
            <p:cNvSpPr>
              <a:spLocks noChangeArrowheads="1"/>
            </p:cNvSpPr>
            <p:nvPr/>
          </p:nvSpPr>
          <p:spPr bwMode="auto">
            <a:xfrm>
              <a:off x="445" y="2238"/>
              <a:ext cx="2750" cy="197"/>
            </a:xfrm>
            <a:prstGeom prst="rect">
              <a:avLst/>
            </a:prstGeom>
            <a:noFill/>
            <a:ln w="25400" algn="ctr">
              <a:noFill/>
              <a:miter lim="800000"/>
              <a:headEnd/>
              <a:tailEnd/>
            </a:ln>
            <a:effectLst/>
          </p:spPr>
          <p:txBody>
            <a:bodyPr>
              <a:spAutoFit/>
            </a:bodyPr>
            <a:lstStyle/>
            <a:p>
              <a:pPr>
                <a:lnSpc>
                  <a:spcPct val="90000"/>
                </a:lnSpc>
                <a:spcBef>
                  <a:spcPct val="20000"/>
                </a:spcBef>
              </a:pPr>
              <a:r>
                <a:rPr lang="en-US" sz="1600" b="1" i="1">
                  <a:solidFill>
                    <a:schemeClr val="tx1"/>
                  </a:solidFill>
                  <a:effectLst/>
                  <a:latin typeface="Arial" charset="0"/>
                </a:rPr>
                <a:t>Kumulative Strukturfunktion:</a:t>
              </a:r>
            </a:p>
          </p:txBody>
        </p:sp>
      </p:grpSp>
      <p:grpSp>
        <p:nvGrpSpPr>
          <p:cNvPr id="11" name="Group 42"/>
          <p:cNvGrpSpPr>
            <a:grpSpLocks/>
          </p:cNvGrpSpPr>
          <p:nvPr/>
        </p:nvGrpSpPr>
        <p:grpSpPr bwMode="auto">
          <a:xfrm>
            <a:off x="5741988" y="1758950"/>
            <a:ext cx="3228975" cy="1314450"/>
            <a:chOff x="3917" y="744"/>
            <a:chExt cx="2203" cy="828"/>
          </a:xfrm>
        </p:grpSpPr>
        <p:grpSp>
          <p:nvGrpSpPr>
            <p:cNvPr id="12" name="Group 43"/>
            <p:cNvGrpSpPr>
              <a:grpSpLocks/>
            </p:cNvGrpSpPr>
            <p:nvPr/>
          </p:nvGrpSpPr>
          <p:grpSpPr bwMode="auto">
            <a:xfrm>
              <a:off x="3917" y="744"/>
              <a:ext cx="2056" cy="487"/>
              <a:chOff x="3965" y="684"/>
              <a:chExt cx="2056" cy="487"/>
            </a:xfrm>
          </p:grpSpPr>
          <p:grpSp>
            <p:nvGrpSpPr>
              <p:cNvPr id="13" name="Group 44"/>
              <p:cNvGrpSpPr>
                <a:grpSpLocks/>
              </p:cNvGrpSpPr>
              <p:nvPr/>
            </p:nvGrpSpPr>
            <p:grpSpPr bwMode="auto">
              <a:xfrm>
                <a:off x="3965" y="684"/>
                <a:ext cx="2056" cy="487"/>
                <a:chOff x="1259" y="534"/>
                <a:chExt cx="2056" cy="487"/>
              </a:xfrm>
            </p:grpSpPr>
            <p:grpSp>
              <p:nvGrpSpPr>
                <p:cNvPr id="14" name="Group 45"/>
                <p:cNvGrpSpPr>
                  <a:grpSpLocks/>
                </p:cNvGrpSpPr>
                <p:nvPr/>
              </p:nvGrpSpPr>
              <p:grpSpPr bwMode="auto">
                <a:xfrm>
                  <a:off x="1259" y="534"/>
                  <a:ext cx="616" cy="479"/>
                  <a:chOff x="1259" y="534"/>
                  <a:chExt cx="616" cy="479"/>
                </a:xfrm>
              </p:grpSpPr>
              <p:sp>
                <p:nvSpPr>
                  <p:cNvPr id="205870" name="Line 46"/>
                  <p:cNvSpPr>
                    <a:spLocks noChangeAspect="1" noChangeShapeType="1"/>
                  </p:cNvSpPr>
                  <p:nvPr/>
                </p:nvSpPr>
                <p:spPr bwMode="auto">
                  <a:xfrm flipV="1">
                    <a:off x="1347" y="597"/>
                    <a:ext cx="0" cy="416"/>
                  </a:xfrm>
                  <a:prstGeom prst="line">
                    <a:avLst/>
                  </a:prstGeom>
                  <a:noFill/>
                  <a:ln w="9525">
                    <a:solidFill>
                      <a:schemeClr val="tx1"/>
                    </a:solidFill>
                    <a:round/>
                    <a:headEnd/>
                    <a:tailEnd type="triangle" w="med" len="med"/>
                  </a:ln>
                  <a:effectLst/>
                </p:spPr>
                <p:txBody>
                  <a:bodyPr wrap="none" anchor="ctr"/>
                  <a:lstStyle/>
                  <a:p>
                    <a:endParaRPr lang="en-US"/>
                  </a:p>
                </p:txBody>
              </p:sp>
              <p:sp>
                <p:nvSpPr>
                  <p:cNvPr id="205871" name="Line 47"/>
                  <p:cNvSpPr>
                    <a:spLocks noChangeAspect="1" noChangeShapeType="1"/>
                  </p:cNvSpPr>
                  <p:nvPr/>
                </p:nvSpPr>
                <p:spPr bwMode="auto">
                  <a:xfrm>
                    <a:off x="1259" y="975"/>
                    <a:ext cx="582"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205872" name="Text Box 48"/>
                  <p:cNvSpPr txBox="1">
                    <a:spLocks noChangeAspect="1" noChangeArrowheads="1"/>
                  </p:cNvSpPr>
                  <p:nvPr/>
                </p:nvSpPr>
                <p:spPr bwMode="auto">
                  <a:xfrm>
                    <a:off x="1699" y="820"/>
                    <a:ext cx="176" cy="173"/>
                  </a:xfrm>
                  <a:prstGeom prst="rect">
                    <a:avLst/>
                  </a:prstGeom>
                  <a:noFill/>
                  <a:ln w="9525">
                    <a:noFill/>
                    <a:miter lim="800000"/>
                    <a:headEnd/>
                    <a:tailEnd/>
                  </a:ln>
                  <a:effectLst/>
                </p:spPr>
                <p:txBody>
                  <a:bodyPr>
                    <a:spAutoFit/>
                  </a:bodyPr>
                  <a:lstStyle/>
                  <a:p>
                    <a:pPr algn="r">
                      <a:spcBef>
                        <a:spcPct val="50000"/>
                      </a:spcBef>
                    </a:pPr>
                    <a:r>
                      <a:rPr lang="en-US" sz="1200" i="1">
                        <a:solidFill>
                          <a:schemeClr val="tx1"/>
                        </a:solidFill>
                        <a:effectLst/>
                      </a:rPr>
                      <a:t>t</a:t>
                    </a:r>
                    <a:endParaRPr lang="en-US" sz="2400">
                      <a:solidFill>
                        <a:schemeClr val="tx1"/>
                      </a:solidFill>
                      <a:effectLst/>
                    </a:endParaRPr>
                  </a:p>
                </p:txBody>
              </p:sp>
              <p:grpSp>
                <p:nvGrpSpPr>
                  <p:cNvPr id="15" name="Group 49"/>
                  <p:cNvGrpSpPr>
                    <a:grpSpLocks noChangeAspect="1"/>
                  </p:cNvGrpSpPr>
                  <p:nvPr/>
                </p:nvGrpSpPr>
                <p:grpSpPr bwMode="auto">
                  <a:xfrm>
                    <a:off x="1303" y="823"/>
                    <a:ext cx="528" cy="152"/>
                    <a:chOff x="160" y="2984"/>
                    <a:chExt cx="926" cy="254"/>
                  </a:xfrm>
                </p:grpSpPr>
                <p:sp>
                  <p:nvSpPr>
                    <p:cNvPr id="205874" name="Line 50"/>
                    <p:cNvSpPr>
                      <a:spLocks noChangeAspect="1" noChangeShapeType="1"/>
                    </p:cNvSpPr>
                    <p:nvPr/>
                  </p:nvSpPr>
                  <p:spPr bwMode="auto">
                    <a:xfrm>
                      <a:off x="160" y="3238"/>
                      <a:ext cx="77" cy="0"/>
                    </a:xfrm>
                    <a:prstGeom prst="line">
                      <a:avLst/>
                    </a:prstGeom>
                    <a:noFill/>
                    <a:ln w="19050">
                      <a:solidFill>
                        <a:srgbClr val="D5262B"/>
                      </a:solidFill>
                      <a:round/>
                      <a:headEnd/>
                      <a:tailEnd/>
                    </a:ln>
                    <a:effectLst/>
                  </p:spPr>
                  <p:txBody>
                    <a:bodyPr wrap="none" anchor="ctr"/>
                    <a:lstStyle/>
                    <a:p>
                      <a:endParaRPr lang="en-US"/>
                    </a:p>
                  </p:txBody>
                </p:sp>
                <p:sp>
                  <p:nvSpPr>
                    <p:cNvPr id="205875" name="Line 51"/>
                    <p:cNvSpPr>
                      <a:spLocks noChangeAspect="1" noChangeShapeType="1"/>
                    </p:cNvSpPr>
                    <p:nvPr/>
                  </p:nvSpPr>
                  <p:spPr bwMode="auto">
                    <a:xfrm flipV="1">
                      <a:off x="242" y="2984"/>
                      <a:ext cx="0" cy="254"/>
                    </a:xfrm>
                    <a:prstGeom prst="line">
                      <a:avLst/>
                    </a:prstGeom>
                    <a:noFill/>
                    <a:ln w="19050">
                      <a:solidFill>
                        <a:srgbClr val="D5262B"/>
                      </a:solidFill>
                      <a:round/>
                      <a:headEnd/>
                      <a:tailEnd/>
                    </a:ln>
                    <a:effectLst/>
                  </p:spPr>
                  <p:txBody>
                    <a:bodyPr wrap="none" anchor="ctr"/>
                    <a:lstStyle/>
                    <a:p>
                      <a:endParaRPr lang="en-US"/>
                    </a:p>
                  </p:txBody>
                </p:sp>
                <p:sp>
                  <p:nvSpPr>
                    <p:cNvPr id="205876" name="Line 52"/>
                    <p:cNvSpPr>
                      <a:spLocks noChangeAspect="1" noChangeShapeType="1"/>
                    </p:cNvSpPr>
                    <p:nvPr/>
                  </p:nvSpPr>
                  <p:spPr bwMode="auto">
                    <a:xfrm flipH="1" flipV="1">
                      <a:off x="242" y="2984"/>
                      <a:ext cx="844" cy="0"/>
                    </a:xfrm>
                    <a:prstGeom prst="line">
                      <a:avLst/>
                    </a:prstGeom>
                    <a:noFill/>
                    <a:ln w="19050">
                      <a:solidFill>
                        <a:srgbClr val="D5262B"/>
                      </a:solidFill>
                      <a:round/>
                      <a:headEnd/>
                      <a:tailEnd/>
                    </a:ln>
                    <a:effectLst/>
                  </p:spPr>
                  <p:txBody>
                    <a:bodyPr wrap="none" anchor="ctr"/>
                    <a:lstStyle/>
                    <a:p>
                      <a:endParaRPr lang="en-US"/>
                    </a:p>
                  </p:txBody>
                </p:sp>
              </p:grpSp>
              <p:sp>
                <p:nvSpPr>
                  <p:cNvPr id="205877" name="Text Box 53"/>
                  <p:cNvSpPr txBox="1">
                    <a:spLocks noChangeAspect="1" noChangeArrowheads="1"/>
                  </p:cNvSpPr>
                  <p:nvPr/>
                </p:nvSpPr>
                <p:spPr bwMode="auto">
                  <a:xfrm>
                    <a:off x="1317" y="685"/>
                    <a:ext cx="382" cy="288"/>
                  </a:xfrm>
                  <a:prstGeom prst="rect">
                    <a:avLst/>
                  </a:prstGeom>
                  <a:noFill/>
                  <a:ln w="9525">
                    <a:noFill/>
                    <a:miter lim="800000"/>
                    <a:headEnd/>
                    <a:tailEnd/>
                  </a:ln>
                  <a:effectLst/>
                </p:spPr>
                <p:txBody>
                  <a:bodyPr>
                    <a:spAutoFit/>
                  </a:bodyPr>
                  <a:lstStyle/>
                  <a:p>
                    <a:pPr>
                      <a:spcBef>
                        <a:spcPct val="50000"/>
                      </a:spcBef>
                    </a:pPr>
                    <a:endParaRPr lang="hu-HU" sz="2400">
                      <a:solidFill>
                        <a:schemeClr val="tx1"/>
                      </a:solidFill>
                      <a:effectLst/>
                    </a:endParaRPr>
                  </a:p>
                </p:txBody>
              </p:sp>
              <p:sp>
                <p:nvSpPr>
                  <p:cNvPr id="205878" name="Text Box 54"/>
                  <p:cNvSpPr txBox="1">
                    <a:spLocks noChangeAspect="1" noChangeArrowheads="1"/>
                  </p:cNvSpPr>
                  <p:nvPr/>
                </p:nvSpPr>
                <p:spPr bwMode="auto">
                  <a:xfrm>
                    <a:off x="1347" y="534"/>
                    <a:ext cx="308" cy="173"/>
                  </a:xfrm>
                  <a:prstGeom prst="rect">
                    <a:avLst/>
                  </a:prstGeom>
                  <a:noFill/>
                  <a:ln w="9525">
                    <a:noFill/>
                    <a:miter lim="800000"/>
                    <a:headEnd/>
                    <a:tailEnd/>
                  </a:ln>
                  <a:effectLst/>
                </p:spPr>
                <p:txBody>
                  <a:bodyPr>
                    <a:spAutoFit/>
                  </a:bodyPr>
                  <a:lstStyle/>
                  <a:p>
                    <a:pPr>
                      <a:spcBef>
                        <a:spcPct val="50000"/>
                      </a:spcBef>
                    </a:pPr>
                    <a:r>
                      <a:rPr lang="en-US" sz="1200" i="1">
                        <a:solidFill>
                          <a:schemeClr val="tx1"/>
                        </a:solidFill>
                        <a:effectLst/>
                      </a:rPr>
                      <a:t>P</a:t>
                    </a:r>
                    <a:r>
                      <a:rPr lang="en-US" sz="1200">
                        <a:solidFill>
                          <a:schemeClr val="tx1"/>
                        </a:solidFill>
                        <a:effectLst/>
                      </a:rPr>
                      <a:t>(</a:t>
                    </a:r>
                    <a:r>
                      <a:rPr lang="en-US" sz="1200" i="1">
                        <a:solidFill>
                          <a:schemeClr val="tx1"/>
                        </a:solidFill>
                        <a:effectLst/>
                      </a:rPr>
                      <a:t>t</a:t>
                    </a:r>
                    <a:r>
                      <a:rPr lang="en-US" sz="1200">
                        <a:solidFill>
                          <a:schemeClr val="tx1"/>
                        </a:solidFill>
                        <a:effectLst/>
                      </a:rPr>
                      <a:t>)</a:t>
                    </a:r>
                    <a:endParaRPr lang="en-US" sz="2400">
                      <a:solidFill>
                        <a:schemeClr val="tx1"/>
                      </a:solidFill>
                      <a:effectLst/>
                    </a:endParaRPr>
                  </a:p>
                </p:txBody>
              </p:sp>
            </p:grpSp>
            <p:grpSp>
              <p:nvGrpSpPr>
                <p:cNvPr id="16" name="Group 55"/>
                <p:cNvGrpSpPr>
                  <a:grpSpLocks/>
                </p:cNvGrpSpPr>
                <p:nvPr/>
              </p:nvGrpSpPr>
              <p:grpSpPr bwMode="auto">
                <a:xfrm>
                  <a:off x="2422" y="565"/>
                  <a:ext cx="893" cy="456"/>
                  <a:chOff x="4642" y="1363"/>
                  <a:chExt cx="893" cy="456"/>
                </a:xfrm>
              </p:grpSpPr>
              <p:sp>
                <p:nvSpPr>
                  <p:cNvPr id="205880" name="Text Box 56"/>
                  <p:cNvSpPr txBox="1">
                    <a:spLocks noChangeAspect="1" noChangeArrowheads="1"/>
                  </p:cNvSpPr>
                  <p:nvPr/>
                </p:nvSpPr>
                <p:spPr bwMode="auto">
                  <a:xfrm>
                    <a:off x="4673" y="1363"/>
                    <a:ext cx="295" cy="173"/>
                  </a:xfrm>
                  <a:prstGeom prst="rect">
                    <a:avLst/>
                  </a:prstGeom>
                  <a:noFill/>
                  <a:ln w="9525">
                    <a:noFill/>
                    <a:miter lim="800000"/>
                    <a:headEnd/>
                    <a:tailEnd/>
                  </a:ln>
                  <a:effectLst/>
                </p:spPr>
                <p:txBody>
                  <a:bodyPr>
                    <a:spAutoFit/>
                  </a:bodyPr>
                  <a:lstStyle/>
                  <a:p>
                    <a:pPr>
                      <a:spcBef>
                        <a:spcPct val="50000"/>
                      </a:spcBef>
                    </a:pPr>
                    <a:r>
                      <a:rPr lang="en-US" sz="1200" i="1">
                        <a:solidFill>
                          <a:schemeClr val="tx1"/>
                        </a:solidFill>
                        <a:effectLst/>
                      </a:rPr>
                      <a:t>T</a:t>
                    </a:r>
                    <a:r>
                      <a:rPr lang="en-US" sz="1200">
                        <a:solidFill>
                          <a:schemeClr val="tx1"/>
                        </a:solidFill>
                        <a:effectLst/>
                      </a:rPr>
                      <a:t>(</a:t>
                    </a:r>
                    <a:r>
                      <a:rPr lang="en-US" sz="1200" i="1">
                        <a:solidFill>
                          <a:schemeClr val="tx1"/>
                        </a:solidFill>
                        <a:effectLst/>
                      </a:rPr>
                      <a:t>z</a:t>
                    </a:r>
                    <a:r>
                      <a:rPr lang="en-US" sz="1200">
                        <a:solidFill>
                          <a:schemeClr val="tx1"/>
                        </a:solidFill>
                        <a:effectLst/>
                      </a:rPr>
                      <a:t>)</a:t>
                    </a:r>
                    <a:endParaRPr lang="en-US" sz="2400">
                      <a:solidFill>
                        <a:schemeClr val="tx1"/>
                      </a:solidFill>
                      <a:effectLst/>
                    </a:endParaRPr>
                  </a:p>
                </p:txBody>
              </p:sp>
              <p:sp>
                <p:nvSpPr>
                  <p:cNvPr id="205881" name="Line 57"/>
                  <p:cNvSpPr>
                    <a:spLocks noChangeAspect="1" noChangeShapeType="1"/>
                  </p:cNvSpPr>
                  <p:nvPr/>
                </p:nvSpPr>
                <p:spPr bwMode="auto">
                  <a:xfrm flipV="1">
                    <a:off x="4702" y="1364"/>
                    <a:ext cx="0" cy="454"/>
                  </a:xfrm>
                  <a:prstGeom prst="line">
                    <a:avLst/>
                  </a:prstGeom>
                  <a:noFill/>
                  <a:ln w="9525">
                    <a:solidFill>
                      <a:schemeClr val="tx1"/>
                    </a:solidFill>
                    <a:round/>
                    <a:headEnd/>
                    <a:tailEnd type="triangle" w="med" len="med"/>
                  </a:ln>
                  <a:effectLst/>
                </p:spPr>
                <p:txBody>
                  <a:bodyPr wrap="none" anchor="ctr"/>
                  <a:lstStyle/>
                  <a:p>
                    <a:endParaRPr lang="en-US"/>
                  </a:p>
                </p:txBody>
              </p:sp>
              <p:sp>
                <p:nvSpPr>
                  <p:cNvPr id="205882" name="Line 58"/>
                  <p:cNvSpPr>
                    <a:spLocks noChangeAspect="1" noChangeShapeType="1"/>
                  </p:cNvSpPr>
                  <p:nvPr/>
                </p:nvSpPr>
                <p:spPr bwMode="auto">
                  <a:xfrm>
                    <a:off x="4642" y="1786"/>
                    <a:ext cx="838"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205883" name="Text Box 59"/>
                  <p:cNvSpPr txBox="1">
                    <a:spLocks noChangeAspect="1" noChangeArrowheads="1"/>
                  </p:cNvSpPr>
                  <p:nvPr/>
                </p:nvSpPr>
                <p:spPr bwMode="auto">
                  <a:xfrm>
                    <a:off x="5054" y="1646"/>
                    <a:ext cx="481" cy="173"/>
                  </a:xfrm>
                  <a:prstGeom prst="rect">
                    <a:avLst/>
                  </a:prstGeom>
                  <a:noFill/>
                  <a:ln w="9525">
                    <a:noFill/>
                    <a:miter lim="800000"/>
                    <a:headEnd/>
                    <a:tailEnd/>
                  </a:ln>
                  <a:effectLst/>
                </p:spPr>
                <p:txBody>
                  <a:bodyPr>
                    <a:spAutoFit/>
                  </a:bodyPr>
                  <a:lstStyle/>
                  <a:p>
                    <a:pPr>
                      <a:spcBef>
                        <a:spcPct val="50000"/>
                      </a:spcBef>
                    </a:pPr>
                    <a:r>
                      <a:rPr lang="en-US" sz="1200" i="1">
                        <a:solidFill>
                          <a:schemeClr val="tx1"/>
                        </a:solidFill>
                        <a:effectLst/>
                      </a:rPr>
                      <a:t>z =</a:t>
                    </a:r>
                    <a:r>
                      <a:rPr lang="en-US" sz="1200" b="1">
                        <a:solidFill>
                          <a:schemeClr val="tx1"/>
                        </a:solidFill>
                        <a:effectLst/>
                      </a:rPr>
                      <a:t> ln</a:t>
                    </a:r>
                    <a:r>
                      <a:rPr lang="en-US" sz="1200" i="1">
                        <a:solidFill>
                          <a:schemeClr val="tx1"/>
                        </a:solidFill>
                        <a:effectLst/>
                      </a:rPr>
                      <a:t> t</a:t>
                    </a:r>
                    <a:endParaRPr lang="en-US" sz="1200">
                      <a:solidFill>
                        <a:schemeClr val="tx1"/>
                      </a:solidFill>
                      <a:effectLst/>
                    </a:endParaRPr>
                  </a:p>
                </p:txBody>
              </p:sp>
              <p:graphicFrame>
                <p:nvGraphicFramePr>
                  <p:cNvPr id="205884" name="Object 60"/>
                  <p:cNvGraphicFramePr>
                    <a:graphicFrameLocks noChangeAspect="1"/>
                  </p:cNvGraphicFramePr>
                  <p:nvPr/>
                </p:nvGraphicFramePr>
                <p:xfrm>
                  <a:off x="4683" y="1479"/>
                  <a:ext cx="506" cy="313"/>
                </p:xfrm>
                <a:graphic>
                  <a:graphicData uri="http://schemas.openxmlformats.org/presentationml/2006/ole">
                    <mc:AlternateContent xmlns:mc="http://schemas.openxmlformats.org/markup-compatibility/2006">
                      <mc:Choice xmlns:v="urn:schemas-microsoft-com:vml" Requires="v">
                        <p:oleObj spid="_x0000_s3504138" name="Photo Editor Photo" r:id="rId7" imgW="2495238" imgH="2333333" progId="">
                          <p:embed/>
                        </p:oleObj>
                      </mc:Choice>
                      <mc:Fallback>
                        <p:oleObj name="Photo Editor Photo" r:id="rId7" imgW="2495238" imgH="2333333" progId="">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3" y="1479"/>
                                <a:ext cx="506" cy="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4D2885"/>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sp>
            <p:nvSpPr>
              <p:cNvPr id="205885" name="AutoShape 61"/>
              <p:cNvSpPr>
                <a:spLocks noChangeArrowheads="1"/>
              </p:cNvSpPr>
              <p:nvPr/>
            </p:nvSpPr>
            <p:spPr bwMode="auto">
              <a:xfrm>
                <a:off x="4724" y="844"/>
                <a:ext cx="367" cy="258"/>
              </a:xfrm>
              <a:prstGeom prst="rightArrow">
                <a:avLst>
                  <a:gd name="adj1" fmla="val 50000"/>
                  <a:gd name="adj2" fmla="val 35562"/>
                </a:avLst>
              </a:prstGeom>
              <a:solidFill>
                <a:srgbClr val="D5262B"/>
              </a:solidFill>
              <a:ln w="15875">
                <a:solidFill>
                  <a:srgbClr val="4D2885"/>
                </a:solidFill>
                <a:miter lim="800000"/>
                <a:headEnd/>
                <a:tailEnd/>
              </a:ln>
              <a:effectLst>
                <a:outerShdw dist="28398" dir="1593903" algn="ctr" rotWithShape="0">
                  <a:schemeClr val="bg2"/>
                </a:outerShdw>
              </a:effectLst>
            </p:spPr>
            <p:txBody>
              <a:bodyPr wrap="none" anchor="ctr"/>
              <a:lstStyle/>
              <a:p>
                <a:endParaRPr lang="en-US"/>
              </a:p>
            </p:txBody>
          </p:sp>
        </p:grpSp>
        <p:sp>
          <p:nvSpPr>
            <p:cNvPr id="205886" name="Text Box 62"/>
            <p:cNvSpPr txBox="1">
              <a:spLocks noChangeArrowheads="1"/>
            </p:cNvSpPr>
            <p:nvPr/>
          </p:nvSpPr>
          <p:spPr bwMode="auto">
            <a:xfrm>
              <a:off x="3972" y="1272"/>
              <a:ext cx="2148" cy="300"/>
            </a:xfrm>
            <a:prstGeom prst="rect">
              <a:avLst/>
            </a:prstGeom>
            <a:noFill/>
            <a:ln w="25400" algn="ctr">
              <a:noFill/>
              <a:miter lim="800000"/>
              <a:headEnd/>
              <a:tailEnd/>
            </a:ln>
            <a:effectLst/>
          </p:spPr>
          <p:txBody>
            <a:bodyPr>
              <a:spAutoFit/>
            </a:bodyPr>
            <a:lstStyle/>
            <a:p>
              <a:pPr>
                <a:lnSpc>
                  <a:spcPct val="90000"/>
                </a:lnSpc>
                <a:spcBef>
                  <a:spcPct val="50000"/>
                </a:spcBef>
              </a:pPr>
              <a:r>
                <a:rPr lang="en-US" sz="1400" b="1" i="1">
                  <a:solidFill>
                    <a:srgbClr val="D5262B"/>
                  </a:solidFill>
                  <a:effectLst/>
                  <a:latin typeface="Arial" charset="0"/>
                </a:rPr>
                <a:t>Thermische Transienten </a:t>
              </a:r>
              <a:r>
                <a:rPr lang="en-US" sz="1400" i="1">
                  <a:solidFill>
                    <a:srgbClr val="4F2780"/>
                  </a:solidFill>
                  <a:effectLst/>
                  <a:latin typeface="Arial" charset="0"/>
                </a:rPr>
                <a:t>werden </a:t>
              </a:r>
              <a:r>
                <a:rPr lang="hu-HU" sz="1400" i="1">
                  <a:solidFill>
                    <a:srgbClr val="4F2780"/>
                  </a:solidFill>
                  <a:effectLst/>
                  <a:latin typeface="Arial" charset="0"/>
                </a:rPr>
                <a:t>an der Sperrschicht</a:t>
              </a:r>
              <a:r>
                <a:rPr lang="en-US" sz="1400" b="1" i="1">
                  <a:solidFill>
                    <a:srgbClr val="D5262B"/>
                  </a:solidFill>
                  <a:effectLst/>
                  <a:latin typeface="Arial" charset="0"/>
                </a:rPr>
                <a:t> gemessen</a:t>
              </a:r>
              <a:r>
                <a:rPr lang="en-US" sz="1400" i="1">
                  <a:solidFill>
                    <a:srgbClr val="4D2885"/>
                  </a:solidFill>
                  <a:effectLst/>
                  <a:latin typeface="Arial" charset="0"/>
                </a:rPr>
                <a:t>...</a:t>
              </a:r>
            </a:p>
          </p:txBody>
        </p:sp>
      </p:grpSp>
      <p:sp>
        <p:nvSpPr>
          <p:cNvPr id="205887" name="Text Box 63"/>
          <p:cNvSpPr txBox="1">
            <a:spLocks noChangeArrowheads="1"/>
          </p:cNvSpPr>
          <p:nvPr/>
        </p:nvSpPr>
        <p:spPr bwMode="auto">
          <a:xfrm>
            <a:off x="5813425" y="3092450"/>
            <a:ext cx="3121025" cy="476250"/>
          </a:xfrm>
          <a:prstGeom prst="rect">
            <a:avLst/>
          </a:prstGeom>
          <a:noFill/>
          <a:ln w="25400" algn="ctr">
            <a:noFill/>
            <a:miter lim="800000"/>
            <a:headEnd/>
            <a:tailEnd/>
          </a:ln>
          <a:effectLst/>
        </p:spPr>
        <p:txBody>
          <a:bodyPr>
            <a:spAutoFit/>
          </a:bodyPr>
          <a:lstStyle/>
          <a:p>
            <a:pPr>
              <a:lnSpc>
                <a:spcPct val="90000"/>
              </a:lnSpc>
              <a:spcBef>
                <a:spcPct val="50000"/>
              </a:spcBef>
            </a:pPr>
            <a:r>
              <a:rPr lang="en-US" sz="1400" i="1">
                <a:solidFill>
                  <a:srgbClr val="4D2885"/>
                </a:solidFill>
                <a:effectLst/>
                <a:latin typeface="Arial" charset="0"/>
              </a:rPr>
              <a:t>...und werden zu </a:t>
            </a:r>
            <a:r>
              <a:rPr lang="en-US" sz="1400" b="1" i="1">
                <a:solidFill>
                  <a:srgbClr val="D5262B"/>
                </a:solidFill>
                <a:effectLst/>
                <a:latin typeface="Arial" charset="0"/>
              </a:rPr>
              <a:t>kumulative Strukturfunktion </a:t>
            </a:r>
            <a:r>
              <a:rPr lang="en-US" sz="1400" i="1">
                <a:solidFill>
                  <a:srgbClr val="4F2780"/>
                </a:solidFill>
                <a:effectLst/>
                <a:latin typeface="Arial" charset="0"/>
              </a:rPr>
              <a:t>konvertiert:</a:t>
            </a:r>
          </a:p>
        </p:txBody>
      </p:sp>
      <p:sp>
        <p:nvSpPr>
          <p:cNvPr id="205888" name="Rectangle 64"/>
          <p:cNvSpPr>
            <a:spLocks noChangeAspect="1" noChangeArrowheads="1"/>
          </p:cNvSpPr>
          <p:nvPr/>
        </p:nvSpPr>
        <p:spPr bwMode="auto">
          <a:xfrm>
            <a:off x="1152525" y="2682875"/>
            <a:ext cx="3459163" cy="38100"/>
          </a:xfrm>
          <a:prstGeom prst="rect">
            <a:avLst/>
          </a:prstGeom>
          <a:solidFill>
            <a:srgbClr val="808000"/>
          </a:solidFill>
          <a:ln w="9525" algn="ctr">
            <a:solidFill>
              <a:srgbClr val="99CC00"/>
            </a:solidFill>
            <a:miter lim="800000"/>
            <a:headEnd/>
            <a:tailEnd/>
          </a:ln>
          <a:effectLst/>
        </p:spPr>
        <p:txBody>
          <a:bodyPr anchor="ctr">
            <a:spAutoFit/>
          </a:bodyPr>
          <a:lstStyle/>
          <a:p>
            <a:endParaRPr lang="en-US"/>
          </a:p>
        </p:txBody>
      </p:sp>
      <p:grpSp>
        <p:nvGrpSpPr>
          <p:cNvPr id="17" name="Group 65"/>
          <p:cNvGrpSpPr>
            <a:grpSpLocks noChangeAspect="1"/>
          </p:cNvGrpSpPr>
          <p:nvPr/>
        </p:nvGrpSpPr>
        <p:grpSpPr bwMode="auto">
          <a:xfrm>
            <a:off x="811213" y="1858963"/>
            <a:ext cx="995362" cy="833437"/>
            <a:chOff x="540" y="1011"/>
            <a:chExt cx="755" cy="583"/>
          </a:xfrm>
        </p:grpSpPr>
        <p:sp>
          <p:nvSpPr>
            <p:cNvPr id="205890" name="Text Box 66"/>
            <p:cNvSpPr txBox="1">
              <a:spLocks noChangeAspect="1" noChangeArrowheads="1"/>
            </p:cNvSpPr>
            <p:nvPr/>
          </p:nvSpPr>
          <p:spPr bwMode="auto">
            <a:xfrm>
              <a:off x="540" y="1011"/>
              <a:ext cx="755" cy="180"/>
            </a:xfrm>
            <a:prstGeom prst="rect">
              <a:avLst/>
            </a:prstGeom>
            <a:noFill/>
            <a:ln w="25400" algn="ctr">
              <a:noFill/>
              <a:miter lim="800000"/>
              <a:headEnd/>
              <a:tailEnd/>
            </a:ln>
            <a:effectLst/>
          </p:spPr>
          <p:txBody>
            <a:bodyPr>
              <a:spAutoFit/>
            </a:bodyPr>
            <a:lstStyle/>
            <a:p>
              <a:pPr>
                <a:lnSpc>
                  <a:spcPct val="90000"/>
                </a:lnSpc>
                <a:spcBef>
                  <a:spcPct val="50000"/>
                </a:spcBef>
              </a:pPr>
              <a:r>
                <a:rPr lang="en-US" sz="1200" b="1" i="1" dirty="0" smtClean="0">
                  <a:solidFill>
                    <a:schemeClr val="tx1"/>
                  </a:solidFill>
                  <a:effectLst/>
                  <a:latin typeface="Arial" charset="0"/>
                </a:rPr>
                <a:t>Grease</a:t>
              </a:r>
              <a:endParaRPr lang="en-US" sz="1200" b="1" i="1" dirty="0">
                <a:solidFill>
                  <a:schemeClr val="tx1"/>
                </a:solidFill>
                <a:effectLst/>
                <a:latin typeface="Arial" charset="0"/>
              </a:endParaRPr>
            </a:p>
          </p:txBody>
        </p:sp>
        <p:sp>
          <p:nvSpPr>
            <p:cNvPr id="205891" name="Line 67"/>
            <p:cNvSpPr>
              <a:spLocks noChangeAspect="1" noChangeShapeType="1"/>
            </p:cNvSpPr>
            <p:nvPr/>
          </p:nvSpPr>
          <p:spPr bwMode="auto">
            <a:xfrm>
              <a:off x="706" y="1171"/>
              <a:ext cx="95" cy="423"/>
            </a:xfrm>
            <a:prstGeom prst="line">
              <a:avLst/>
            </a:prstGeom>
            <a:noFill/>
            <a:ln w="25400">
              <a:solidFill>
                <a:srgbClr val="808000"/>
              </a:solidFill>
              <a:round/>
              <a:headEnd/>
              <a:tailEnd type="triangle" w="med" len="med"/>
            </a:ln>
            <a:effectLst/>
          </p:spPr>
          <p:txBody>
            <a:bodyPr>
              <a:spAutoFit/>
            </a:bodyPr>
            <a:lstStyle/>
            <a:p>
              <a:endParaRPr lang="en-US"/>
            </a:p>
          </p:txBody>
        </p:sp>
      </p:grpSp>
      <p:grpSp>
        <p:nvGrpSpPr>
          <p:cNvPr id="18" name="Group 68"/>
          <p:cNvGrpSpPr>
            <a:grpSpLocks noChangeAspect="1"/>
          </p:cNvGrpSpPr>
          <p:nvPr/>
        </p:nvGrpSpPr>
        <p:grpSpPr bwMode="auto">
          <a:xfrm>
            <a:off x="2809875" y="2254250"/>
            <a:ext cx="1803400" cy="477838"/>
            <a:chOff x="1962" y="1302"/>
            <a:chExt cx="1367" cy="334"/>
          </a:xfrm>
        </p:grpSpPr>
        <p:sp>
          <p:nvSpPr>
            <p:cNvPr id="205893" name="Text Box 69"/>
            <p:cNvSpPr txBox="1">
              <a:spLocks noChangeAspect="1" noChangeArrowheads="1"/>
            </p:cNvSpPr>
            <p:nvPr/>
          </p:nvSpPr>
          <p:spPr bwMode="auto">
            <a:xfrm>
              <a:off x="2183" y="1428"/>
              <a:ext cx="1146" cy="199"/>
            </a:xfrm>
            <a:prstGeom prst="rect">
              <a:avLst/>
            </a:prstGeom>
            <a:noFill/>
            <a:ln w="25400" algn="ctr">
              <a:noFill/>
              <a:miter lim="800000"/>
              <a:headEnd/>
              <a:tailEnd/>
            </a:ln>
            <a:effectLst/>
          </p:spPr>
          <p:txBody>
            <a:bodyPr>
              <a:spAutoFit/>
            </a:bodyPr>
            <a:lstStyle/>
            <a:p>
              <a:pPr>
                <a:lnSpc>
                  <a:spcPct val="90000"/>
                </a:lnSpc>
                <a:spcBef>
                  <a:spcPct val="50000"/>
                </a:spcBef>
              </a:pPr>
              <a:r>
                <a:rPr lang="en-US" sz="1400" i="1">
                  <a:solidFill>
                    <a:srgbClr val="4D2885"/>
                  </a:solidFill>
                  <a:effectLst/>
                  <a:latin typeface="Arial" charset="0"/>
                </a:rPr>
                <a:t>1D Wärmefluß</a:t>
              </a:r>
            </a:p>
          </p:txBody>
        </p:sp>
        <p:sp>
          <p:nvSpPr>
            <p:cNvPr id="205894" name="AutoShape 70"/>
            <p:cNvSpPr>
              <a:spLocks noChangeAspect="1" noChangeArrowheads="1"/>
            </p:cNvSpPr>
            <p:nvPr/>
          </p:nvSpPr>
          <p:spPr bwMode="auto">
            <a:xfrm rot="5400000">
              <a:off x="1915" y="1349"/>
              <a:ext cx="334" cy="240"/>
            </a:xfrm>
            <a:prstGeom prst="rightArrow">
              <a:avLst>
                <a:gd name="adj1" fmla="val 50000"/>
                <a:gd name="adj2" fmla="val 34792"/>
              </a:avLst>
            </a:prstGeom>
            <a:solidFill>
              <a:srgbClr val="D5262B"/>
            </a:solidFill>
            <a:ln w="15875">
              <a:solidFill>
                <a:srgbClr val="4D2885"/>
              </a:solidFill>
              <a:miter lim="800000"/>
              <a:headEnd/>
              <a:tailEnd/>
            </a:ln>
            <a:effectLst>
              <a:outerShdw dist="28398" dir="1593903" algn="ctr" rotWithShape="0">
                <a:srgbClr val="4D4D4D"/>
              </a:outerShdw>
            </a:effectLst>
          </p:spPr>
          <p:txBody>
            <a:bodyPr wrap="none" anchor="ctr"/>
            <a:lstStyle/>
            <a:p>
              <a:endParaRPr lang="en-US"/>
            </a:p>
          </p:txBody>
        </p:sp>
      </p:grpSp>
      <p:grpSp>
        <p:nvGrpSpPr>
          <p:cNvPr id="19" name="Group 71"/>
          <p:cNvGrpSpPr>
            <a:grpSpLocks/>
          </p:cNvGrpSpPr>
          <p:nvPr/>
        </p:nvGrpSpPr>
        <p:grpSpPr bwMode="auto">
          <a:xfrm>
            <a:off x="4027488" y="5070475"/>
            <a:ext cx="3055937" cy="762000"/>
            <a:chOff x="2537" y="3370"/>
            <a:chExt cx="1925" cy="480"/>
          </a:xfrm>
        </p:grpSpPr>
        <p:sp>
          <p:nvSpPr>
            <p:cNvPr id="205896" name="Line 72"/>
            <p:cNvSpPr>
              <a:spLocks noChangeAspect="1" noChangeShapeType="1"/>
            </p:cNvSpPr>
            <p:nvPr/>
          </p:nvSpPr>
          <p:spPr bwMode="auto">
            <a:xfrm flipV="1">
              <a:off x="2537" y="3370"/>
              <a:ext cx="60" cy="480"/>
            </a:xfrm>
            <a:prstGeom prst="line">
              <a:avLst/>
            </a:prstGeom>
            <a:noFill/>
            <a:ln w="25400">
              <a:solidFill>
                <a:srgbClr val="CC99FF"/>
              </a:solidFill>
              <a:round/>
              <a:headEnd/>
              <a:tailEnd/>
            </a:ln>
            <a:effectLst/>
          </p:spPr>
          <p:txBody>
            <a:bodyPr>
              <a:spAutoFit/>
            </a:bodyPr>
            <a:lstStyle/>
            <a:p>
              <a:endParaRPr lang="en-US"/>
            </a:p>
          </p:txBody>
        </p:sp>
        <p:sp>
          <p:nvSpPr>
            <p:cNvPr id="205897" name="Text Box 73"/>
            <p:cNvSpPr txBox="1">
              <a:spLocks noChangeAspect="1" noChangeArrowheads="1"/>
            </p:cNvSpPr>
            <p:nvPr/>
          </p:nvSpPr>
          <p:spPr bwMode="auto">
            <a:xfrm>
              <a:off x="2552" y="3561"/>
              <a:ext cx="1910" cy="121"/>
            </a:xfrm>
            <a:prstGeom prst="rect">
              <a:avLst/>
            </a:prstGeom>
            <a:noFill/>
            <a:ln w="25400" algn="ctr">
              <a:noFill/>
              <a:miter lim="800000"/>
              <a:headEnd/>
              <a:tailEnd/>
            </a:ln>
            <a:effectLst/>
          </p:spPr>
          <p:txBody>
            <a:bodyPr tIns="0" bIns="0">
              <a:spAutoFit/>
            </a:bodyPr>
            <a:lstStyle/>
            <a:p>
              <a:pPr>
                <a:lnSpc>
                  <a:spcPct val="90000"/>
                </a:lnSpc>
                <a:spcBef>
                  <a:spcPct val="50000"/>
                </a:spcBef>
              </a:pPr>
              <a:r>
                <a:rPr lang="en-US" sz="1400" i="1">
                  <a:solidFill>
                    <a:srgbClr val="CC66FF"/>
                  </a:solidFill>
                  <a:effectLst/>
                  <a:latin typeface="Arial" charset="0"/>
                </a:rPr>
                <a:t>Chip:</a:t>
              </a:r>
              <a:r>
                <a:rPr lang="en-US" sz="1400" i="1">
                  <a:solidFill>
                    <a:srgbClr val="4D2885"/>
                  </a:solidFill>
                  <a:effectLst/>
                  <a:latin typeface="Arial" charset="0"/>
                </a:rPr>
                <a:t> </a:t>
              </a:r>
              <a:r>
                <a:rPr lang="en-US" sz="1400">
                  <a:solidFill>
                    <a:srgbClr val="4D2885"/>
                  </a:solidFill>
                  <a:effectLst/>
                  <a:latin typeface="Arial" charset="0"/>
                </a:rPr>
                <a:t>kleines </a:t>
              </a:r>
              <a:r>
                <a:rPr lang="en-US" sz="1400" i="1">
                  <a:solidFill>
                    <a:srgbClr val="4D2885"/>
                  </a:solidFill>
                  <a:effectLst/>
                  <a:latin typeface="Arial" charset="0"/>
                </a:rPr>
                <a:t>R</a:t>
              </a:r>
              <a:r>
                <a:rPr lang="en-US" sz="1400" i="1" baseline="-25000">
                  <a:solidFill>
                    <a:srgbClr val="4D2885"/>
                  </a:solidFill>
                  <a:effectLst/>
                  <a:latin typeface="Arial" charset="0"/>
                </a:rPr>
                <a:t>th</a:t>
              </a:r>
              <a:r>
                <a:rPr lang="en-US" sz="1400">
                  <a:solidFill>
                    <a:srgbClr val="4D2885"/>
                  </a:solidFill>
                  <a:effectLst/>
                  <a:latin typeface="Arial" charset="0"/>
                </a:rPr>
                <a:t>/</a:t>
              </a:r>
              <a:r>
                <a:rPr lang="en-US" sz="1400" i="1">
                  <a:solidFill>
                    <a:srgbClr val="4D2885"/>
                  </a:solidFill>
                  <a:effectLst/>
                  <a:latin typeface="Arial" charset="0"/>
                </a:rPr>
                <a:t>C</a:t>
              </a:r>
              <a:r>
                <a:rPr lang="en-US" sz="1400" i="1" baseline="-25000">
                  <a:solidFill>
                    <a:srgbClr val="4D2885"/>
                  </a:solidFill>
                  <a:effectLst/>
                  <a:latin typeface="Arial" charset="0"/>
                </a:rPr>
                <a:t>th</a:t>
              </a:r>
              <a:r>
                <a:rPr lang="en-US" sz="1400" i="1">
                  <a:solidFill>
                    <a:srgbClr val="4D2885"/>
                  </a:solidFill>
                  <a:effectLst/>
                  <a:latin typeface="Arial" charset="0"/>
                </a:rPr>
                <a:t> </a:t>
              </a:r>
              <a:r>
                <a:rPr lang="en-US" sz="1400">
                  <a:solidFill>
                    <a:srgbClr val="4D2885"/>
                  </a:solidFill>
                  <a:effectLst/>
                  <a:latin typeface="Arial" charset="0"/>
                </a:rPr>
                <a:t>Verh</a:t>
              </a:r>
              <a:r>
                <a:rPr lang="en-US" sz="1400">
                  <a:solidFill>
                    <a:srgbClr val="4D2885"/>
                  </a:solidFill>
                  <a:effectLst/>
                  <a:latin typeface="Arial" charset="0"/>
                  <a:cs typeface="Arial" charset="0"/>
                </a:rPr>
                <a:t>ältnis</a:t>
              </a:r>
            </a:p>
          </p:txBody>
        </p:sp>
      </p:grpSp>
      <p:grpSp>
        <p:nvGrpSpPr>
          <p:cNvPr id="20" name="Group 75"/>
          <p:cNvGrpSpPr>
            <a:grpSpLocks/>
          </p:cNvGrpSpPr>
          <p:nvPr/>
        </p:nvGrpSpPr>
        <p:grpSpPr bwMode="auto">
          <a:xfrm>
            <a:off x="1279525" y="4156075"/>
            <a:ext cx="552450" cy="469900"/>
            <a:chOff x="429" y="2543"/>
            <a:chExt cx="348" cy="296"/>
          </a:xfrm>
        </p:grpSpPr>
        <p:sp>
          <p:nvSpPr>
            <p:cNvPr id="205900" name="Rectangle 76"/>
            <p:cNvSpPr>
              <a:spLocks noChangeArrowheads="1"/>
            </p:cNvSpPr>
            <p:nvPr/>
          </p:nvSpPr>
          <p:spPr bwMode="auto">
            <a:xfrm>
              <a:off x="600" y="2543"/>
              <a:ext cx="177" cy="78"/>
            </a:xfrm>
            <a:prstGeom prst="rect">
              <a:avLst/>
            </a:prstGeom>
            <a:solidFill>
              <a:srgbClr val="CC99FF">
                <a:alpha val="50000"/>
              </a:srgbClr>
            </a:solidFill>
            <a:ln w="15875" algn="ctr">
              <a:solidFill>
                <a:srgbClr val="CC99FF"/>
              </a:solidFill>
              <a:miter lim="800000"/>
              <a:headEnd/>
              <a:tailEnd/>
            </a:ln>
            <a:effectLst/>
          </p:spPr>
          <p:txBody>
            <a:bodyPr wrap="none" anchor="ctr">
              <a:spAutoFit/>
            </a:bodyPr>
            <a:lstStyle/>
            <a:p>
              <a:endParaRPr lang="en-US"/>
            </a:p>
          </p:txBody>
        </p:sp>
        <p:sp>
          <p:nvSpPr>
            <p:cNvPr id="205901" name="Line 77"/>
            <p:cNvSpPr>
              <a:spLocks noChangeShapeType="1"/>
            </p:cNvSpPr>
            <p:nvPr/>
          </p:nvSpPr>
          <p:spPr bwMode="auto">
            <a:xfrm>
              <a:off x="429" y="2583"/>
              <a:ext cx="171" cy="0"/>
            </a:xfrm>
            <a:prstGeom prst="line">
              <a:avLst/>
            </a:prstGeom>
            <a:noFill/>
            <a:ln w="15875">
              <a:solidFill>
                <a:srgbClr val="CC99FF"/>
              </a:solidFill>
              <a:round/>
              <a:headEnd/>
              <a:tailEnd/>
            </a:ln>
            <a:effectLst/>
          </p:spPr>
          <p:txBody>
            <a:bodyPr>
              <a:spAutoFit/>
            </a:bodyPr>
            <a:lstStyle/>
            <a:p>
              <a:endParaRPr lang="en-US"/>
            </a:p>
          </p:txBody>
        </p:sp>
        <p:sp>
          <p:nvSpPr>
            <p:cNvPr id="205902" name="Line 78"/>
            <p:cNvSpPr>
              <a:spLocks noChangeShapeType="1"/>
            </p:cNvSpPr>
            <p:nvPr/>
          </p:nvSpPr>
          <p:spPr bwMode="auto">
            <a:xfrm rot="5400000">
              <a:off x="479" y="2624"/>
              <a:ext cx="84" cy="0"/>
            </a:xfrm>
            <a:prstGeom prst="line">
              <a:avLst/>
            </a:prstGeom>
            <a:noFill/>
            <a:ln w="15875">
              <a:solidFill>
                <a:srgbClr val="CC99FF"/>
              </a:solidFill>
              <a:round/>
              <a:headEnd/>
              <a:tailEnd/>
            </a:ln>
            <a:effectLst/>
          </p:spPr>
          <p:txBody>
            <a:bodyPr>
              <a:spAutoFit/>
            </a:bodyPr>
            <a:lstStyle/>
            <a:p>
              <a:endParaRPr lang="en-US"/>
            </a:p>
          </p:txBody>
        </p:sp>
        <p:sp>
          <p:nvSpPr>
            <p:cNvPr id="205903" name="Line 79"/>
            <p:cNvSpPr>
              <a:spLocks noChangeShapeType="1"/>
            </p:cNvSpPr>
            <p:nvPr/>
          </p:nvSpPr>
          <p:spPr bwMode="auto">
            <a:xfrm>
              <a:off x="479" y="2669"/>
              <a:ext cx="84" cy="0"/>
            </a:xfrm>
            <a:prstGeom prst="line">
              <a:avLst/>
            </a:prstGeom>
            <a:noFill/>
            <a:ln w="31750">
              <a:solidFill>
                <a:srgbClr val="CC99FF"/>
              </a:solidFill>
              <a:round/>
              <a:headEnd/>
              <a:tailEnd/>
            </a:ln>
            <a:effectLst/>
          </p:spPr>
          <p:txBody>
            <a:bodyPr>
              <a:spAutoFit/>
            </a:bodyPr>
            <a:lstStyle/>
            <a:p>
              <a:endParaRPr lang="en-US"/>
            </a:p>
          </p:txBody>
        </p:sp>
        <p:sp>
          <p:nvSpPr>
            <p:cNvPr id="205904" name="Line 80"/>
            <p:cNvSpPr>
              <a:spLocks noChangeShapeType="1"/>
            </p:cNvSpPr>
            <p:nvPr/>
          </p:nvSpPr>
          <p:spPr bwMode="auto">
            <a:xfrm>
              <a:off x="478" y="2698"/>
              <a:ext cx="84" cy="0"/>
            </a:xfrm>
            <a:prstGeom prst="line">
              <a:avLst/>
            </a:prstGeom>
            <a:noFill/>
            <a:ln w="31750">
              <a:solidFill>
                <a:srgbClr val="CC99FF"/>
              </a:solidFill>
              <a:round/>
              <a:headEnd/>
              <a:tailEnd/>
            </a:ln>
            <a:effectLst/>
          </p:spPr>
          <p:txBody>
            <a:bodyPr>
              <a:spAutoFit/>
            </a:bodyPr>
            <a:lstStyle/>
            <a:p>
              <a:endParaRPr lang="en-US"/>
            </a:p>
          </p:txBody>
        </p:sp>
        <p:sp>
          <p:nvSpPr>
            <p:cNvPr id="205905" name="Line 81"/>
            <p:cNvSpPr>
              <a:spLocks noChangeShapeType="1"/>
            </p:cNvSpPr>
            <p:nvPr/>
          </p:nvSpPr>
          <p:spPr bwMode="auto">
            <a:xfrm rot="5400000">
              <a:off x="449" y="2769"/>
              <a:ext cx="141" cy="0"/>
            </a:xfrm>
            <a:prstGeom prst="line">
              <a:avLst/>
            </a:prstGeom>
            <a:noFill/>
            <a:ln w="15875">
              <a:solidFill>
                <a:srgbClr val="CC99FF"/>
              </a:solidFill>
              <a:round/>
              <a:headEnd/>
              <a:tailEnd type="triangle" w="lg" len="med"/>
            </a:ln>
            <a:effectLst/>
          </p:spPr>
          <p:txBody>
            <a:bodyPr>
              <a:spAutoFit/>
            </a:bodyPr>
            <a:lstStyle/>
            <a:p>
              <a:endParaRPr lang="en-US"/>
            </a:p>
          </p:txBody>
        </p:sp>
      </p:grpSp>
      <p:grpSp>
        <p:nvGrpSpPr>
          <p:cNvPr id="21" name="Group 82"/>
          <p:cNvGrpSpPr>
            <a:grpSpLocks/>
          </p:cNvGrpSpPr>
          <p:nvPr/>
        </p:nvGrpSpPr>
        <p:grpSpPr bwMode="auto">
          <a:xfrm>
            <a:off x="1839913" y="4159250"/>
            <a:ext cx="552450" cy="469900"/>
            <a:chOff x="854" y="2614"/>
            <a:chExt cx="348" cy="296"/>
          </a:xfrm>
        </p:grpSpPr>
        <p:sp>
          <p:nvSpPr>
            <p:cNvPr id="205907" name="Rectangle 83"/>
            <p:cNvSpPr>
              <a:spLocks noChangeArrowheads="1"/>
            </p:cNvSpPr>
            <p:nvPr/>
          </p:nvSpPr>
          <p:spPr bwMode="auto">
            <a:xfrm>
              <a:off x="1025" y="2614"/>
              <a:ext cx="177" cy="78"/>
            </a:xfrm>
            <a:prstGeom prst="rect">
              <a:avLst/>
            </a:prstGeom>
            <a:solidFill>
              <a:srgbClr val="008000">
                <a:alpha val="50000"/>
              </a:srgbClr>
            </a:solidFill>
            <a:ln w="15875" algn="ctr">
              <a:solidFill>
                <a:srgbClr val="008000"/>
              </a:solidFill>
              <a:miter lim="800000"/>
              <a:headEnd/>
              <a:tailEnd/>
            </a:ln>
            <a:effectLst/>
          </p:spPr>
          <p:txBody>
            <a:bodyPr wrap="none" anchor="ctr">
              <a:spAutoFit/>
            </a:bodyPr>
            <a:lstStyle/>
            <a:p>
              <a:endParaRPr lang="en-US"/>
            </a:p>
          </p:txBody>
        </p:sp>
        <p:sp>
          <p:nvSpPr>
            <p:cNvPr id="205908" name="Line 84"/>
            <p:cNvSpPr>
              <a:spLocks noChangeShapeType="1"/>
            </p:cNvSpPr>
            <p:nvPr/>
          </p:nvSpPr>
          <p:spPr bwMode="auto">
            <a:xfrm>
              <a:off x="854" y="2654"/>
              <a:ext cx="171" cy="0"/>
            </a:xfrm>
            <a:prstGeom prst="line">
              <a:avLst/>
            </a:prstGeom>
            <a:noFill/>
            <a:ln w="15875">
              <a:solidFill>
                <a:srgbClr val="008000"/>
              </a:solidFill>
              <a:round/>
              <a:headEnd/>
              <a:tailEnd/>
            </a:ln>
            <a:effectLst/>
          </p:spPr>
          <p:txBody>
            <a:bodyPr>
              <a:spAutoFit/>
            </a:bodyPr>
            <a:lstStyle/>
            <a:p>
              <a:endParaRPr lang="en-US"/>
            </a:p>
          </p:txBody>
        </p:sp>
        <p:sp>
          <p:nvSpPr>
            <p:cNvPr id="205909" name="Line 85"/>
            <p:cNvSpPr>
              <a:spLocks noChangeShapeType="1"/>
            </p:cNvSpPr>
            <p:nvPr/>
          </p:nvSpPr>
          <p:spPr bwMode="auto">
            <a:xfrm rot="5400000">
              <a:off x="904" y="2695"/>
              <a:ext cx="84" cy="0"/>
            </a:xfrm>
            <a:prstGeom prst="line">
              <a:avLst/>
            </a:prstGeom>
            <a:noFill/>
            <a:ln w="15875">
              <a:solidFill>
                <a:srgbClr val="008000"/>
              </a:solidFill>
              <a:round/>
              <a:headEnd/>
              <a:tailEnd/>
            </a:ln>
            <a:effectLst/>
          </p:spPr>
          <p:txBody>
            <a:bodyPr>
              <a:spAutoFit/>
            </a:bodyPr>
            <a:lstStyle/>
            <a:p>
              <a:endParaRPr lang="en-US"/>
            </a:p>
          </p:txBody>
        </p:sp>
        <p:sp>
          <p:nvSpPr>
            <p:cNvPr id="205910" name="Line 86"/>
            <p:cNvSpPr>
              <a:spLocks noChangeShapeType="1"/>
            </p:cNvSpPr>
            <p:nvPr/>
          </p:nvSpPr>
          <p:spPr bwMode="auto">
            <a:xfrm>
              <a:off x="904" y="2740"/>
              <a:ext cx="84" cy="0"/>
            </a:xfrm>
            <a:prstGeom prst="line">
              <a:avLst/>
            </a:prstGeom>
            <a:noFill/>
            <a:ln w="31750">
              <a:solidFill>
                <a:srgbClr val="008000"/>
              </a:solidFill>
              <a:round/>
              <a:headEnd/>
              <a:tailEnd/>
            </a:ln>
            <a:effectLst/>
          </p:spPr>
          <p:txBody>
            <a:bodyPr>
              <a:spAutoFit/>
            </a:bodyPr>
            <a:lstStyle/>
            <a:p>
              <a:endParaRPr lang="en-US"/>
            </a:p>
          </p:txBody>
        </p:sp>
        <p:sp>
          <p:nvSpPr>
            <p:cNvPr id="205911" name="Line 87"/>
            <p:cNvSpPr>
              <a:spLocks noChangeShapeType="1"/>
            </p:cNvSpPr>
            <p:nvPr/>
          </p:nvSpPr>
          <p:spPr bwMode="auto">
            <a:xfrm>
              <a:off x="905" y="2769"/>
              <a:ext cx="84" cy="0"/>
            </a:xfrm>
            <a:prstGeom prst="line">
              <a:avLst/>
            </a:prstGeom>
            <a:noFill/>
            <a:ln w="31750">
              <a:solidFill>
                <a:srgbClr val="008000"/>
              </a:solidFill>
              <a:round/>
              <a:headEnd/>
              <a:tailEnd/>
            </a:ln>
            <a:effectLst/>
          </p:spPr>
          <p:txBody>
            <a:bodyPr>
              <a:spAutoFit/>
            </a:bodyPr>
            <a:lstStyle/>
            <a:p>
              <a:endParaRPr lang="en-US"/>
            </a:p>
          </p:txBody>
        </p:sp>
        <p:sp>
          <p:nvSpPr>
            <p:cNvPr id="205912" name="Line 88"/>
            <p:cNvSpPr>
              <a:spLocks noChangeShapeType="1"/>
            </p:cNvSpPr>
            <p:nvPr/>
          </p:nvSpPr>
          <p:spPr bwMode="auto">
            <a:xfrm rot="5400000">
              <a:off x="874" y="2840"/>
              <a:ext cx="141" cy="0"/>
            </a:xfrm>
            <a:prstGeom prst="line">
              <a:avLst/>
            </a:prstGeom>
            <a:noFill/>
            <a:ln w="15875">
              <a:solidFill>
                <a:srgbClr val="008000"/>
              </a:solidFill>
              <a:round/>
              <a:headEnd/>
              <a:tailEnd type="triangle" w="lg" len="med"/>
            </a:ln>
            <a:effectLst/>
          </p:spPr>
          <p:txBody>
            <a:bodyPr>
              <a:spAutoFit/>
            </a:bodyPr>
            <a:lstStyle/>
            <a:p>
              <a:endParaRPr lang="en-US"/>
            </a:p>
          </p:txBody>
        </p:sp>
      </p:grpSp>
      <p:grpSp>
        <p:nvGrpSpPr>
          <p:cNvPr id="22" name="Group 89"/>
          <p:cNvGrpSpPr>
            <a:grpSpLocks/>
          </p:cNvGrpSpPr>
          <p:nvPr/>
        </p:nvGrpSpPr>
        <p:grpSpPr bwMode="auto">
          <a:xfrm>
            <a:off x="2400300" y="4157663"/>
            <a:ext cx="552450" cy="469900"/>
            <a:chOff x="854" y="2614"/>
            <a:chExt cx="348" cy="296"/>
          </a:xfrm>
        </p:grpSpPr>
        <p:sp>
          <p:nvSpPr>
            <p:cNvPr id="205914" name="Rectangle 90"/>
            <p:cNvSpPr>
              <a:spLocks noChangeArrowheads="1"/>
            </p:cNvSpPr>
            <p:nvPr/>
          </p:nvSpPr>
          <p:spPr bwMode="auto">
            <a:xfrm>
              <a:off x="1025" y="2614"/>
              <a:ext cx="177" cy="78"/>
            </a:xfrm>
            <a:prstGeom prst="rect">
              <a:avLst/>
            </a:prstGeom>
            <a:solidFill>
              <a:srgbClr val="FF9900">
                <a:alpha val="50000"/>
              </a:srgbClr>
            </a:solidFill>
            <a:ln w="15875" algn="ctr">
              <a:solidFill>
                <a:srgbClr val="FF9900"/>
              </a:solidFill>
              <a:miter lim="800000"/>
              <a:headEnd/>
              <a:tailEnd/>
            </a:ln>
            <a:effectLst/>
          </p:spPr>
          <p:txBody>
            <a:bodyPr wrap="none" anchor="ctr">
              <a:spAutoFit/>
            </a:bodyPr>
            <a:lstStyle/>
            <a:p>
              <a:endParaRPr lang="en-US"/>
            </a:p>
          </p:txBody>
        </p:sp>
        <p:sp>
          <p:nvSpPr>
            <p:cNvPr id="205915" name="Line 91"/>
            <p:cNvSpPr>
              <a:spLocks noChangeShapeType="1"/>
            </p:cNvSpPr>
            <p:nvPr/>
          </p:nvSpPr>
          <p:spPr bwMode="auto">
            <a:xfrm>
              <a:off x="854" y="2654"/>
              <a:ext cx="171" cy="0"/>
            </a:xfrm>
            <a:prstGeom prst="line">
              <a:avLst/>
            </a:prstGeom>
            <a:noFill/>
            <a:ln w="15875">
              <a:solidFill>
                <a:srgbClr val="FF9900"/>
              </a:solidFill>
              <a:round/>
              <a:headEnd/>
              <a:tailEnd/>
            </a:ln>
            <a:effectLst/>
          </p:spPr>
          <p:txBody>
            <a:bodyPr>
              <a:spAutoFit/>
            </a:bodyPr>
            <a:lstStyle/>
            <a:p>
              <a:endParaRPr lang="en-US"/>
            </a:p>
          </p:txBody>
        </p:sp>
        <p:sp>
          <p:nvSpPr>
            <p:cNvPr id="205916" name="Line 92"/>
            <p:cNvSpPr>
              <a:spLocks noChangeShapeType="1"/>
            </p:cNvSpPr>
            <p:nvPr/>
          </p:nvSpPr>
          <p:spPr bwMode="auto">
            <a:xfrm rot="5400000">
              <a:off x="904" y="2695"/>
              <a:ext cx="84" cy="0"/>
            </a:xfrm>
            <a:prstGeom prst="line">
              <a:avLst/>
            </a:prstGeom>
            <a:noFill/>
            <a:ln w="15875">
              <a:solidFill>
                <a:srgbClr val="FF9900"/>
              </a:solidFill>
              <a:round/>
              <a:headEnd/>
              <a:tailEnd/>
            </a:ln>
            <a:effectLst/>
          </p:spPr>
          <p:txBody>
            <a:bodyPr>
              <a:spAutoFit/>
            </a:bodyPr>
            <a:lstStyle/>
            <a:p>
              <a:endParaRPr lang="en-US"/>
            </a:p>
          </p:txBody>
        </p:sp>
        <p:sp>
          <p:nvSpPr>
            <p:cNvPr id="205917" name="Line 93"/>
            <p:cNvSpPr>
              <a:spLocks noChangeShapeType="1"/>
            </p:cNvSpPr>
            <p:nvPr/>
          </p:nvSpPr>
          <p:spPr bwMode="auto">
            <a:xfrm>
              <a:off x="904" y="2740"/>
              <a:ext cx="84" cy="0"/>
            </a:xfrm>
            <a:prstGeom prst="line">
              <a:avLst/>
            </a:prstGeom>
            <a:noFill/>
            <a:ln w="31750">
              <a:solidFill>
                <a:srgbClr val="FF9900"/>
              </a:solidFill>
              <a:round/>
              <a:headEnd/>
              <a:tailEnd/>
            </a:ln>
            <a:effectLst/>
          </p:spPr>
          <p:txBody>
            <a:bodyPr>
              <a:spAutoFit/>
            </a:bodyPr>
            <a:lstStyle/>
            <a:p>
              <a:endParaRPr lang="en-US"/>
            </a:p>
          </p:txBody>
        </p:sp>
        <p:sp>
          <p:nvSpPr>
            <p:cNvPr id="205918" name="Line 94"/>
            <p:cNvSpPr>
              <a:spLocks noChangeShapeType="1"/>
            </p:cNvSpPr>
            <p:nvPr/>
          </p:nvSpPr>
          <p:spPr bwMode="auto">
            <a:xfrm>
              <a:off x="905" y="2769"/>
              <a:ext cx="84" cy="0"/>
            </a:xfrm>
            <a:prstGeom prst="line">
              <a:avLst/>
            </a:prstGeom>
            <a:noFill/>
            <a:ln w="31750">
              <a:solidFill>
                <a:srgbClr val="FF9900"/>
              </a:solidFill>
              <a:round/>
              <a:headEnd/>
              <a:tailEnd/>
            </a:ln>
            <a:effectLst/>
          </p:spPr>
          <p:txBody>
            <a:bodyPr>
              <a:spAutoFit/>
            </a:bodyPr>
            <a:lstStyle/>
            <a:p>
              <a:endParaRPr lang="en-US"/>
            </a:p>
          </p:txBody>
        </p:sp>
        <p:sp>
          <p:nvSpPr>
            <p:cNvPr id="205919" name="Line 95"/>
            <p:cNvSpPr>
              <a:spLocks noChangeShapeType="1"/>
            </p:cNvSpPr>
            <p:nvPr/>
          </p:nvSpPr>
          <p:spPr bwMode="auto">
            <a:xfrm rot="5400000">
              <a:off x="874" y="2840"/>
              <a:ext cx="141" cy="0"/>
            </a:xfrm>
            <a:prstGeom prst="line">
              <a:avLst/>
            </a:prstGeom>
            <a:noFill/>
            <a:ln w="15875">
              <a:solidFill>
                <a:srgbClr val="FF9900"/>
              </a:solidFill>
              <a:round/>
              <a:headEnd/>
              <a:tailEnd type="triangle" w="lg" len="med"/>
            </a:ln>
            <a:effectLst/>
          </p:spPr>
          <p:txBody>
            <a:bodyPr>
              <a:spAutoFit/>
            </a:bodyPr>
            <a:lstStyle/>
            <a:p>
              <a:endParaRPr lang="en-US"/>
            </a:p>
          </p:txBody>
        </p:sp>
      </p:grpSp>
      <p:grpSp>
        <p:nvGrpSpPr>
          <p:cNvPr id="23" name="Group 96"/>
          <p:cNvGrpSpPr>
            <a:grpSpLocks/>
          </p:cNvGrpSpPr>
          <p:nvPr/>
        </p:nvGrpSpPr>
        <p:grpSpPr bwMode="auto">
          <a:xfrm>
            <a:off x="2960688" y="4156075"/>
            <a:ext cx="552450" cy="469900"/>
            <a:chOff x="1392" y="2645"/>
            <a:chExt cx="348" cy="296"/>
          </a:xfrm>
        </p:grpSpPr>
        <p:sp>
          <p:nvSpPr>
            <p:cNvPr id="205921" name="Rectangle 97"/>
            <p:cNvSpPr>
              <a:spLocks noChangeArrowheads="1"/>
            </p:cNvSpPr>
            <p:nvPr/>
          </p:nvSpPr>
          <p:spPr bwMode="auto">
            <a:xfrm>
              <a:off x="1563" y="2645"/>
              <a:ext cx="177" cy="78"/>
            </a:xfrm>
            <a:prstGeom prst="rect">
              <a:avLst/>
            </a:prstGeom>
            <a:solidFill>
              <a:srgbClr val="808000">
                <a:alpha val="50000"/>
              </a:srgbClr>
            </a:solidFill>
            <a:ln w="15875" algn="ctr">
              <a:solidFill>
                <a:srgbClr val="808000"/>
              </a:solidFill>
              <a:miter lim="800000"/>
              <a:headEnd/>
              <a:tailEnd/>
            </a:ln>
            <a:effectLst/>
          </p:spPr>
          <p:txBody>
            <a:bodyPr wrap="none" anchor="ctr">
              <a:spAutoFit/>
            </a:bodyPr>
            <a:lstStyle/>
            <a:p>
              <a:endParaRPr lang="en-US"/>
            </a:p>
          </p:txBody>
        </p:sp>
        <p:sp>
          <p:nvSpPr>
            <p:cNvPr id="205922" name="Line 98"/>
            <p:cNvSpPr>
              <a:spLocks noChangeShapeType="1"/>
            </p:cNvSpPr>
            <p:nvPr/>
          </p:nvSpPr>
          <p:spPr bwMode="auto">
            <a:xfrm>
              <a:off x="1392" y="2685"/>
              <a:ext cx="171" cy="0"/>
            </a:xfrm>
            <a:prstGeom prst="line">
              <a:avLst/>
            </a:prstGeom>
            <a:noFill/>
            <a:ln w="15875">
              <a:solidFill>
                <a:srgbClr val="808000"/>
              </a:solidFill>
              <a:round/>
              <a:headEnd/>
              <a:tailEnd/>
            </a:ln>
            <a:effectLst/>
          </p:spPr>
          <p:txBody>
            <a:bodyPr>
              <a:spAutoFit/>
            </a:bodyPr>
            <a:lstStyle/>
            <a:p>
              <a:endParaRPr lang="en-US"/>
            </a:p>
          </p:txBody>
        </p:sp>
        <p:sp>
          <p:nvSpPr>
            <p:cNvPr id="205923" name="Line 99"/>
            <p:cNvSpPr>
              <a:spLocks noChangeShapeType="1"/>
            </p:cNvSpPr>
            <p:nvPr/>
          </p:nvSpPr>
          <p:spPr bwMode="auto">
            <a:xfrm rot="5400000">
              <a:off x="1442" y="2726"/>
              <a:ext cx="84" cy="0"/>
            </a:xfrm>
            <a:prstGeom prst="line">
              <a:avLst/>
            </a:prstGeom>
            <a:noFill/>
            <a:ln w="15875">
              <a:solidFill>
                <a:srgbClr val="808000"/>
              </a:solidFill>
              <a:round/>
              <a:headEnd/>
              <a:tailEnd/>
            </a:ln>
            <a:effectLst/>
          </p:spPr>
          <p:txBody>
            <a:bodyPr>
              <a:spAutoFit/>
            </a:bodyPr>
            <a:lstStyle/>
            <a:p>
              <a:endParaRPr lang="en-US"/>
            </a:p>
          </p:txBody>
        </p:sp>
        <p:sp>
          <p:nvSpPr>
            <p:cNvPr id="205924" name="Line 100"/>
            <p:cNvSpPr>
              <a:spLocks noChangeShapeType="1"/>
            </p:cNvSpPr>
            <p:nvPr/>
          </p:nvSpPr>
          <p:spPr bwMode="auto">
            <a:xfrm>
              <a:off x="1442" y="2771"/>
              <a:ext cx="84" cy="0"/>
            </a:xfrm>
            <a:prstGeom prst="line">
              <a:avLst/>
            </a:prstGeom>
            <a:noFill/>
            <a:ln w="31750">
              <a:solidFill>
                <a:srgbClr val="808000"/>
              </a:solidFill>
              <a:round/>
              <a:headEnd/>
              <a:tailEnd/>
            </a:ln>
            <a:effectLst/>
          </p:spPr>
          <p:txBody>
            <a:bodyPr>
              <a:spAutoFit/>
            </a:bodyPr>
            <a:lstStyle/>
            <a:p>
              <a:endParaRPr lang="en-US"/>
            </a:p>
          </p:txBody>
        </p:sp>
        <p:sp>
          <p:nvSpPr>
            <p:cNvPr id="205925" name="Line 101"/>
            <p:cNvSpPr>
              <a:spLocks noChangeShapeType="1"/>
            </p:cNvSpPr>
            <p:nvPr/>
          </p:nvSpPr>
          <p:spPr bwMode="auto">
            <a:xfrm>
              <a:off x="1443" y="2800"/>
              <a:ext cx="84" cy="0"/>
            </a:xfrm>
            <a:prstGeom prst="line">
              <a:avLst/>
            </a:prstGeom>
            <a:noFill/>
            <a:ln w="31750">
              <a:solidFill>
                <a:srgbClr val="808000"/>
              </a:solidFill>
              <a:round/>
              <a:headEnd/>
              <a:tailEnd/>
            </a:ln>
            <a:effectLst/>
          </p:spPr>
          <p:txBody>
            <a:bodyPr>
              <a:spAutoFit/>
            </a:bodyPr>
            <a:lstStyle/>
            <a:p>
              <a:endParaRPr lang="en-US"/>
            </a:p>
          </p:txBody>
        </p:sp>
        <p:sp>
          <p:nvSpPr>
            <p:cNvPr id="205926" name="Line 102"/>
            <p:cNvSpPr>
              <a:spLocks noChangeShapeType="1"/>
            </p:cNvSpPr>
            <p:nvPr/>
          </p:nvSpPr>
          <p:spPr bwMode="auto">
            <a:xfrm rot="5400000">
              <a:off x="1412" y="2871"/>
              <a:ext cx="141" cy="0"/>
            </a:xfrm>
            <a:prstGeom prst="line">
              <a:avLst/>
            </a:prstGeom>
            <a:noFill/>
            <a:ln w="15875">
              <a:solidFill>
                <a:srgbClr val="808000"/>
              </a:solidFill>
              <a:round/>
              <a:headEnd/>
              <a:tailEnd type="triangle" w="lg" len="med"/>
            </a:ln>
            <a:effectLst/>
          </p:spPr>
          <p:txBody>
            <a:bodyPr>
              <a:spAutoFit/>
            </a:bodyPr>
            <a:lstStyle/>
            <a:p>
              <a:endParaRPr lang="en-US"/>
            </a:p>
          </p:txBody>
        </p:sp>
      </p:grpSp>
      <p:grpSp>
        <p:nvGrpSpPr>
          <p:cNvPr id="24" name="Group 103"/>
          <p:cNvGrpSpPr>
            <a:grpSpLocks/>
          </p:cNvGrpSpPr>
          <p:nvPr/>
        </p:nvGrpSpPr>
        <p:grpSpPr bwMode="auto">
          <a:xfrm>
            <a:off x="3521075" y="4216400"/>
            <a:ext cx="115888" cy="409575"/>
            <a:chOff x="1745" y="2683"/>
            <a:chExt cx="73" cy="258"/>
          </a:xfrm>
        </p:grpSpPr>
        <p:sp>
          <p:nvSpPr>
            <p:cNvPr id="205928" name="Line 104"/>
            <p:cNvSpPr>
              <a:spLocks noChangeShapeType="1"/>
            </p:cNvSpPr>
            <p:nvPr/>
          </p:nvSpPr>
          <p:spPr bwMode="auto">
            <a:xfrm>
              <a:off x="1745" y="2685"/>
              <a:ext cx="73" cy="0"/>
            </a:xfrm>
            <a:prstGeom prst="line">
              <a:avLst/>
            </a:prstGeom>
            <a:noFill/>
            <a:ln w="15875">
              <a:solidFill>
                <a:schemeClr val="accent2"/>
              </a:solidFill>
              <a:round/>
              <a:headEnd/>
              <a:tailEnd/>
            </a:ln>
            <a:effectLst/>
          </p:spPr>
          <p:txBody>
            <a:bodyPr>
              <a:spAutoFit/>
            </a:bodyPr>
            <a:lstStyle/>
            <a:p>
              <a:endParaRPr lang="en-US"/>
            </a:p>
          </p:txBody>
        </p:sp>
        <p:sp>
          <p:nvSpPr>
            <p:cNvPr id="205929" name="Line 105"/>
            <p:cNvSpPr>
              <a:spLocks noChangeShapeType="1"/>
            </p:cNvSpPr>
            <p:nvPr/>
          </p:nvSpPr>
          <p:spPr bwMode="auto">
            <a:xfrm rot="5400000">
              <a:off x="1685" y="2812"/>
              <a:ext cx="258" cy="0"/>
            </a:xfrm>
            <a:prstGeom prst="line">
              <a:avLst/>
            </a:prstGeom>
            <a:noFill/>
            <a:ln w="15875">
              <a:solidFill>
                <a:schemeClr val="accent2"/>
              </a:solidFill>
              <a:round/>
              <a:headEnd/>
              <a:tailEnd type="triangle" w="lg" len="med"/>
            </a:ln>
            <a:effectLst/>
          </p:spPr>
          <p:txBody>
            <a:bodyPr>
              <a:spAutoFit/>
            </a:bodyPr>
            <a:lstStyle/>
            <a:p>
              <a:endParaRPr lang="en-US"/>
            </a:p>
          </p:txBody>
        </p:sp>
      </p:grpSp>
      <p:sp>
        <p:nvSpPr>
          <p:cNvPr id="205930" name="Oval 106"/>
          <p:cNvSpPr>
            <a:spLocks noChangeArrowheads="1"/>
          </p:cNvSpPr>
          <p:nvPr/>
        </p:nvSpPr>
        <p:spPr bwMode="auto">
          <a:xfrm>
            <a:off x="1192213" y="4173538"/>
            <a:ext cx="88900" cy="88900"/>
          </a:xfrm>
          <a:prstGeom prst="ellipse">
            <a:avLst/>
          </a:prstGeom>
          <a:noFill/>
          <a:ln w="15875" algn="ctr">
            <a:solidFill>
              <a:srgbClr val="D5262B"/>
            </a:solidFill>
            <a:round/>
            <a:headEnd/>
            <a:tailEnd/>
          </a:ln>
          <a:effectLst/>
        </p:spPr>
        <p:txBody>
          <a:bodyPr wrap="none" anchor="ctr">
            <a:spAutoFit/>
          </a:bodyPr>
          <a:lstStyle/>
          <a:p>
            <a:endParaRPr lang="en-US"/>
          </a:p>
        </p:txBody>
      </p:sp>
      <p:sp>
        <p:nvSpPr>
          <p:cNvPr id="110" name="TextBox 109"/>
          <p:cNvSpPr txBox="1"/>
          <p:nvPr/>
        </p:nvSpPr>
        <p:spPr>
          <a:xfrm>
            <a:off x="1403498" y="6092456"/>
            <a:ext cx="6262576" cy="400110"/>
          </a:xfrm>
          <a:prstGeom prst="rect">
            <a:avLst/>
          </a:prstGeom>
          <a:solidFill>
            <a:srgbClr val="FFFF00"/>
          </a:solidFill>
          <a:ln w="19050">
            <a:solidFill>
              <a:srgbClr val="FF0000"/>
            </a:solidFill>
          </a:ln>
        </p:spPr>
        <p:txBody>
          <a:bodyPr wrap="square" rtlCol="0">
            <a:spAutoFit/>
          </a:bodyPr>
          <a:lstStyle/>
          <a:p>
            <a:pPr algn="ctr"/>
            <a:r>
              <a:rPr lang="hu-HU" b="1" dirty="0" smtClean="0">
                <a:solidFill>
                  <a:srgbClr val="FF0000"/>
                </a:solidFill>
              </a:rPr>
              <a:t>Mittel für strukturelle Analyse und Modellierung</a:t>
            </a:r>
            <a:endParaRPr lang="en-US" b="1" dirty="0">
              <a:solidFill>
                <a:srgbClr val="FF0000"/>
              </a:solidFill>
            </a:endParaRPr>
          </a:p>
        </p:txBody>
      </p:sp>
      <p:sp>
        <p:nvSpPr>
          <p:cNvPr id="111" name="Date Placeholder 110"/>
          <p:cNvSpPr>
            <a:spLocks noGrp="1"/>
          </p:cNvSpPr>
          <p:nvPr>
            <p:ph type="dt" sz="half" idx="12"/>
          </p:nvPr>
        </p:nvSpPr>
        <p:spPr/>
        <p:txBody>
          <a:bodyPr/>
          <a:lstStyle/>
          <a:p>
            <a:pPr>
              <a:defRPr/>
            </a:pPr>
            <a:r>
              <a:rPr lang="en-US" smtClean="0"/>
              <a:t>28 Juni 2012</a:t>
            </a:r>
            <a:endParaRPr lang="en-US"/>
          </a:p>
        </p:txBody>
      </p:sp>
      <p:sp>
        <p:nvSpPr>
          <p:cNvPr id="112" name="Slide Number Placeholder 111"/>
          <p:cNvSpPr>
            <a:spLocks noGrp="1"/>
          </p:cNvSpPr>
          <p:nvPr>
            <p:ph type="sldNum" sz="quarter" idx="10"/>
          </p:nvPr>
        </p:nvSpPr>
        <p:spPr/>
        <p:txBody>
          <a:bodyPr/>
          <a:lstStyle/>
          <a:p>
            <a:pPr>
              <a:defRPr/>
            </a:pPr>
            <a:fld id="{CA06DD79-025C-4555-A46D-61353DBEF34E}" type="slidenum">
              <a:rPr lang="en-GB" smtClean="0"/>
              <a:pPr>
                <a:defRPr/>
              </a:pPr>
              <a:t>29</a:t>
            </a:fld>
            <a:endParaRPr lang="en-GB"/>
          </a:p>
        </p:txBody>
      </p:sp>
      <p:sp>
        <p:nvSpPr>
          <p:cNvPr id="113" name="Footer Placeholder 112"/>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58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59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58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58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36" grpId="0"/>
      <p:bldP spid="205837" grpId="0"/>
      <p:bldP spid="205887" grpId="0"/>
      <p:bldP spid="205930" grpId="0" animBg="1"/>
      <p:bldP spid="1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64" name="Title 1"/>
          <p:cNvSpPr>
            <a:spLocks noGrp="1"/>
          </p:cNvSpPr>
          <p:nvPr>
            <p:ph type="title"/>
          </p:nvPr>
        </p:nvSpPr>
        <p:spPr/>
        <p:txBody>
          <a:bodyPr/>
          <a:lstStyle/>
          <a:p>
            <a:pPr eaLnBrk="1" hangingPunct="1"/>
            <a:r>
              <a:rPr lang="en-US" dirty="0" smtClean="0"/>
              <a:t>Motivation</a:t>
            </a:r>
          </a:p>
        </p:txBody>
      </p:sp>
      <p:sp>
        <p:nvSpPr>
          <p:cNvPr id="6" name="Rectangle 3"/>
          <p:cNvSpPr txBox="1">
            <a:spLocks noChangeArrowheads="1"/>
          </p:cNvSpPr>
          <p:nvPr/>
        </p:nvSpPr>
        <p:spPr>
          <a:xfrm>
            <a:off x="500063" y="736600"/>
            <a:ext cx="8718550" cy="5895975"/>
          </a:xfrm>
          <a:prstGeom prst="rect">
            <a:avLst/>
          </a:prstGeom>
        </p:spPr>
        <p:txBody>
          <a:bodyPr/>
          <a:lstStyle/>
          <a:p>
            <a:pPr marL="342900" indent="-342900">
              <a:spcBef>
                <a:spcPct val="20000"/>
              </a:spcBef>
              <a:buClr>
                <a:srgbClr val="910026"/>
              </a:buClr>
              <a:buFont typeface="Arial" pitchFamily="34" charset="0"/>
              <a:buChar char="►"/>
              <a:defRPr/>
            </a:pPr>
            <a:r>
              <a:rPr lang="de-DE" kern="0" dirty="0" smtClean="0">
                <a:solidFill>
                  <a:schemeClr val="tx1"/>
                </a:solidFill>
                <a:latin typeface="+mn-lt"/>
                <a:cs typeface="+mn-cs"/>
              </a:rPr>
              <a:t>Abhängig von der LED-Art kann der Wirkungsgrad heute maximal </a:t>
            </a:r>
            <a:r>
              <a:rPr lang="hu-HU" kern="0" dirty="0" smtClean="0">
                <a:solidFill>
                  <a:schemeClr val="tx1"/>
                </a:solidFill>
                <a:latin typeface="+mn-lt"/>
                <a:cs typeface="+mn-cs"/>
              </a:rPr>
              <a:t>25</a:t>
            </a:r>
            <a:r>
              <a:rPr lang="de-DE" kern="0" dirty="0" smtClean="0">
                <a:solidFill>
                  <a:schemeClr val="tx1"/>
                </a:solidFill>
                <a:latin typeface="+mn-lt"/>
                <a:cs typeface="+mn-cs"/>
              </a:rPr>
              <a:t> bis 40 Prozent betragen – 3..5 Mahl mehr als bei Glühlampen oder (kompakten) </a:t>
            </a:r>
            <a:r>
              <a:rPr lang="de-DE" dirty="0" smtClean="0">
                <a:solidFill>
                  <a:srgbClr val="000000"/>
                </a:solidFill>
                <a:latin typeface="Arial"/>
              </a:rPr>
              <a:t>Leuchtstofflampen </a:t>
            </a:r>
            <a:endParaRPr lang="de-DE" kern="0" dirty="0" smtClean="0">
              <a:solidFill>
                <a:schemeClr val="tx1"/>
              </a:solidFill>
              <a:latin typeface="+mn-lt"/>
              <a:cs typeface="+mn-cs"/>
            </a:endParaRPr>
          </a:p>
          <a:p>
            <a:pPr marL="342900" indent="-342900">
              <a:spcBef>
                <a:spcPct val="20000"/>
              </a:spcBef>
              <a:buClr>
                <a:srgbClr val="910026"/>
              </a:buClr>
              <a:buFont typeface="Arial" pitchFamily="34" charset="0"/>
              <a:buChar char="►"/>
              <a:defRPr/>
            </a:pPr>
            <a:r>
              <a:rPr lang="de-DE" kern="0" dirty="0" smtClean="0">
                <a:solidFill>
                  <a:schemeClr val="tx1"/>
                </a:solidFill>
                <a:latin typeface="+mn-lt"/>
                <a:cs typeface="+mn-cs"/>
              </a:rPr>
              <a:t>LEDs: der entstehende Wärmeverlust ist durch </a:t>
            </a:r>
            <a:r>
              <a:rPr lang="de-DE" kern="0" dirty="0" smtClean="0">
                <a:solidFill>
                  <a:srgbClr val="FF0000"/>
                </a:solidFill>
                <a:latin typeface="+mn-lt"/>
                <a:cs typeface="+mn-cs"/>
              </a:rPr>
              <a:t>Konduktion</a:t>
            </a:r>
            <a:r>
              <a:rPr lang="de-DE" kern="0" dirty="0" smtClean="0">
                <a:solidFill>
                  <a:schemeClr val="tx1"/>
                </a:solidFill>
                <a:latin typeface="+mn-lt"/>
                <a:cs typeface="+mn-cs"/>
              </a:rPr>
              <a:t> in die Umgebung dissipiert – im Gegensatz von konvtionellen Lampen die die Wärme durch IR Strahlung abgeben</a:t>
            </a:r>
          </a:p>
          <a:p>
            <a:pPr marL="342900" indent="-342900">
              <a:spcBef>
                <a:spcPct val="20000"/>
              </a:spcBef>
              <a:buClr>
                <a:srgbClr val="910026"/>
              </a:buClr>
              <a:buFont typeface="Arial" pitchFamily="34" charset="0"/>
              <a:buChar char="►"/>
              <a:defRPr/>
            </a:pPr>
            <a:endParaRPr lang="de-DE" kern="0" dirty="0" smtClean="0">
              <a:solidFill>
                <a:schemeClr val="tx1"/>
              </a:solidFill>
              <a:latin typeface="+mn-lt"/>
              <a:cs typeface="+mn-cs"/>
            </a:endParaRPr>
          </a:p>
          <a:p>
            <a:pPr marL="342900" indent="-342900">
              <a:spcBef>
                <a:spcPct val="20000"/>
              </a:spcBef>
              <a:buClr>
                <a:srgbClr val="910026"/>
              </a:buClr>
              <a:buFont typeface="Arial" pitchFamily="34" charset="0"/>
              <a:buChar char="►"/>
              <a:defRPr/>
            </a:pPr>
            <a:endParaRPr lang="de-DE" kern="0" dirty="0" smtClean="0">
              <a:solidFill>
                <a:schemeClr val="tx1"/>
              </a:solidFill>
              <a:latin typeface="+mn-lt"/>
              <a:cs typeface="+mn-cs"/>
            </a:endParaRPr>
          </a:p>
          <a:p>
            <a:pPr marL="342900" indent="-342900">
              <a:spcBef>
                <a:spcPct val="20000"/>
              </a:spcBef>
              <a:buClr>
                <a:srgbClr val="910026"/>
              </a:buClr>
              <a:buFont typeface="Arial" pitchFamily="34" charset="0"/>
              <a:buChar char="►"/>
              <a:defRPr/>
            </a:pPr>
            <a:endParaRPr lang="de-DE" kern="0" dirty="0" smtClean="0">
              <a:solidFill>
                <a:schemeClr val="tx1"/>
              </a:solidFill>
              <a:latin typeface="+mn-lt"/>
              <a:cs typeface="+mn-cs"/>
            </a:endParaRPr>
          </a:p>
          <a:p>
            <a:pPr marL="342900" indent="-342900">
              <a:spcBef>
                <a:spcPct val="20000"/>
              </a:spcBef>
              <a:buClr>
                <a:srgbClr val="910026"/>
              </a:buClr>
              <a:buFont typeface="Arial" pitchFamily="34" charset="0"/>
              <a:buChar char="►"/>
              <a:defRPr/>
            </a:pPr>
            <a:endParaRPr lang="de-DE" kern="0" dirty="0" smtClean="0">
              <a:solidFill>
                <a:schemeClr val="tx1"/>
              </a:solidFill>
              <a:latin typeface="+mn-lt"/>
              <a:cs typeface="+mn-cs"/>
            </a:endParaRPr>
          </a:p>
          <a:p>
            <a:pPr marL="342900" indent="-342900">
              <a:spcBef>
                <a:spcPct val="20000"/>
              </a:spcBef>
              <a:buClr>
                <a:srgbClr val="910026"/>
              </a:buClr>
              <a:buFont typeface="Arial" pitchFamily="34" charset="0"/>
              <a:buChar char="►"/>
              <a:defRPr/>
            </a:pPr>
            <a:endParaRPr lang="de-DE" kern="0" dirty="0" smtClean="0">
              <a:solidFill>
                <a:schemeClr val="tx1"/>
              </a:solidFill>
              <a:latin typeface="+mn-lt"/>
              <a:cs typeface="+mn-cs"/>
            </a:endParaRPr>
          </a:p>
          <a:p>
            <a:pPr marL="342900" indent="-342900">
              <a:spcBef>
                <a:spcPct val="20000"/>
              </a:spcBef>
              <a:buClr>
                <a:srgbClr val="910026"/>
              </a:buClr>
              <a:buFont typeface="Arial" pitchFamily="34" charset="0"/>
              <a:buChar char="►"/>
              <a:defRPr/>
            </a:pPr>
            <a:endParaRPr lang="de-DE" kern="0" dirty="0" smtClean="0">
              <a:solidFill>
                <a:schemeClr val="tx1"/>
              </a:solidFill>
              <a:latin typeface="+mn-lt"/>
              <a:cs typeface="+mn-cs"/>
            </a:endParaRPr>
          </a:p>
          <a:p>
            <a:pPr marL="342900" indent="-342900">
              <a:spcBef>
                <a:spcPct val="20000"/>
              </a:spcBef>
              <a:buClr>
                <a:srgbClr val="910026"/>
              </a:buClr>
              <a:buFont typeface="Arial" pitchFamily="34" charset="0"/>
              <a:buChar char="►"/>
              <a:defRPr/>
            </a:pPr>
            <a:endParaRPr lang="de-DE" kern="0" dirty="0" smtClean="0">
              <a:solidFill>
                <a:schemeClr val="tx1"/>
              </a:solidFill>
              <a:latin typeface="+mn-lt"/>
              <a:cs typeface="+mn-cs"/>
            </a:endParaRPr>
          </a:p>
          <a:p>
            <a:pPr marL="342900" indent="-342900">
              <a:spcBef>
                <a:spcPct val="20000"/>
              </a:spcBef>
              <a:buClr>
                <a:srgbClr val="910026"/>
              </a:buClr>
              <a:defRPr/>
            </a:pPr>
            <a:endParaRPr lang="de-DE" sz="1600" kern="0" dirty="0" smtClean="0">
              <a:solidFill>
                <a:schemeClr val="tx1"/>
              </a:solidFill>
              <a:latin typeface="+mn-lt"/>
              <a:cs typeface="+mn-cs"/>
            </a:endParaRPr>
          </a:p>
          <a:p>
            <a:pPr marL="342900" indent="-342900">
              <a:spcBef>
                <a:spcPct val="20000"/>
              </a:spcBef>
              <a:buClr>
                <a:srgbClr val="910026"/>
              </a:buClr>
              <a:buFont typeface="Arial" pitchFamily="34" charset="0"/>
              <a:buChar char="►"/>
              <a:defRPr/>
            </a:pPr>
            <a:r>
              <a:rPr lang="de-DE" kern="0" dirty="0" smtClean="0">
                <a:solidFill>
                  <a:schemeClr val="tx1"/>
                </a:solidFill>
                <a:latin typeface="+mn-lt"/>
                <a:cs typeface="+mn-cs"/>
              </a:rPr>
              <a:t>Deswegen ist der Wärmewiderstand / die thermische Impedanz von LEDs eine wichtige Kennzahl</a:t>
            </a:r>
          </a:p>
          <a:p>
            <a:pPr marL="742950" lvl="1" indent="-285750">
              <a:spcBef>
                <a:spcPct val="20000"/>
              </a:spcBef>
              <a:buClr>
                <a:srgbClr val="910026"/>
              </a:buClr>
              <a:buFont typeface="Wingdings" pitchFamily="2" charset="2"/>
              <a:buChar char="§"/>
              <a:defRPr/>
            </a:pPr>
            <a:r>
              <a:rPr lang="de-DE" sz="1800" i="1" kern="0" dirty="0" smtClean="0">
                <a:solidFill>
                  <a:srgbClr val="FF0000"/>
                </a:solidFill>
                <a:latin typeface="+mn-lt"/>
                <a:cs typeface="+mn-cs"/>
              </a:rPr>
              <a:t>Thermische Schnittstellen </a:t>
            </a:r>
            <a:r>
              <a:rPr lang="de-DE" sz="1800" kern="0" dirty="0" smtClean="0">
                <a:solidFill>
                  <a:schemeClr val="tx1"/>
                </a:solidFill>
                <a:latin typeface="+mn-lt"/>
                <a:cs typeface="+mn-cs"/>
              </a:rPr>
              <a:t>in dem Wärmeflusspfad: große</a:t>
            </a:r>
            <a:r>
              <a:rPr lang="en-US" sz="1800" kern="0" dirty="0" smtClean="0">
                <a:solidFill>
                  <a:schemeClr val="tx1"/>
                </a:solidFill>
                <a:latin typeface="+mn-lt"/>
                <a:cs typeface="+mn-cs"/>
              </a:rPr>
              <a:t>r</a:t>
            </a:r>
            <a:r>
              <a:rPr lang="de-DE" sz="1800" kern="0" dirty="0" smtClean="0">
                <a:solidFill>
                  <a:schemeClr val="tx1"/>
                </a:solidFill>
                <a:latin typeface="+mn-lt"/>
                <a:cs typeface="+mn-cs"/>
              </a:rPr>
              <a:t> Einfluss am R</a:t>
            </a:r>
            <a:r>
              <a:rPr lang="de-DE" sz="1800" kern="0" baseline="-25000" dirty="0" smtClean="0">
                <a:solidFill>
                  <a:schemeClr val="tx1"/>
                </a:solidFill>
                <a:latin typeface="+mn-lt"/>
                <a:cs typeface="+mn-cs"/>
              </a:rPr>
              <a:t>th</a:t>
            </a:r>
            <a:endParaRPr lang="de-DE" sz="1800" kern="0" baseline="-25000" dirty="0">
              <a:solidFill>
                <a:schemeClr val="tx1"/>
              </a:solidFill>
              <a:latin typeface="+mn-lt"/>
              <a:cs typeface="+mn-cs"/>
            </a:endParaRPr>
          </a:p>
        </p:txBody>
      </p:sp>
      <p:grpSp>
        <p:nvGrpSpPr>
          <p:cNvPr id="3164169" name="Group 4"/>
          <p:cNvGrpSpPr>
            <a:grpSpLocks noChangeAspect="1"/>
          </p:cNvGrpSpPr>
          <p:nvPr>
            <p:custDataLst>
              <p:tags r:id="rId2"/>
            </p:custDataLst>
          </p:nvPr>
        </p:nvGrpSpPr>
        <p:grpSpPr bwMode="auto">
          <a:xfrm>
            <a:off x="1644614" y="2774939"/>
            <a:ext cx="6566535" cy="2668905"/>
            <a:chOff x="567" y="1879"/>
            <a:chExt cx="4596" cy="1868"/>
          </a:xfrm>
        </p:grpSpPr>
        <p:grpSp>
          <p:nvGrpSpPr>
            <p:cNvPr id="3164170" name="Group 5"/>
            <p:cNvGrpSpPr>
              <a:grpSpLocks/>
            </p:cNvGrpSpPr>
            <p:nvPr/>
          </p:nvGrpSpPr>
          <p:grpSpPr bwMode="auto">
            <a:xfrm>
              <a:off x="567" y="1879"/>
              <a:ext cx="4596" cy="1868"/>
              <a:chOff x="567" y="1879"/>
              <a:chExt cx="4596" cy="1868"/>
            </a:xfrm>
          </p:grpSpPr>
          <p:graphicFrame>
            <p:nvGraphicFramePr>
              <p:cNvPr id="3164162" name="Object 2"/>
              <p:cNvGraphicFramePr>
                <a:graphicFrameLocks noChangeAspect="1"/>
              </p:cNvGraphicFramePr>
              <p:nvPr/>
            </p:nvGraphicFramePr>
            <p:xfrm>
              <a:off x="567" y="1881"/>
              <a:ext cx="2176" cy="1866"/>
            </p:xfrm>
            <a:graphic>
              <a:graphicData uri="http://schemas.openxmlformats.org/presentationml/2006/ole">
                <mc:AlternateContent xmlns:mc="http://schemas.openxmlformats.org/markup-compatibility/2006">
                  <mc:Choice xmlns:v="urn:schemas-microsoft-com:vml" Requires="v">
                    <p:oleObj spid="_x0000_s3164166" name="Photo Editor Photo" r:id="rId5" imgW="4009524" imgH="3438095" progId="">
                      <p:embed/>
                    </p:oleObj>
                  </mc:Choice>
                  <mc:Fallback>
                    <p:oleObj name="Photo Editor Photo" r:id="rId5" imgW="4009524" imgH="3438095"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 y="1881"/>
                            <a:ext cx="2176" cy="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64329" name="Text Box 7"/>
              <p:cNvSpPr txBox="1">
                <a:spLocks noChangeArrowheads="1"/>
              </p:cNvSpPr>
              <p:nvPr/>
            </p:nvSpPr>
            <p:spPr bwMode="auto">
              <a:xfrm>
                <a:off x="654" y="1914"/>
                <a:ext cx="1602" cy="214"/>
              </a:xfrm>
              <a:prstGeom prst="rect">
                <a:avLst/>
              </a:prstGeom>
              <a:noFill/>
              <a:ln w="9525" algn="ctr">
                <a:noFill/>
                <a:miter lim="800000"/>
                <a:headEnd/>
                <a:tailEnd/>
              </a:ln>
            </p:spPr>
            <p:txBody>
              <a:bodyPr>
                <a:spAutoFit/>
              </a:bodyPr>
              <a:lstStyle/>
              <a:p>
                <a:pPr algn="ctr" eaLnBrk="0" hangingPunct="0">
                  <a:lnSpc>
                    <a:spcPct val="90000"/>
                  </a:lnSpc>
                  <a:spcBef>
                    <a:spcPct val="50000"/>
                  </a:spcBef>
                </a:pPr>
                <a:r>
                  <a:rPr lang="en-US" sz="1800" b="1">
                    <a:solidFill>
                      <a:schemeClr val="bg1"/>
                    </a:solidFill>
                  </a:rPr>
                  <a:t>Power </a:t>
                </a:r>
                <a:r>
                  <a:rPr lang="hu-HU" sz="1800" b="1">
                    <a:solidFill>
                      <a:schemeClr val="bg1"/>
                    </a:solidFill>
                  </a:rPr>
                  <a:t> LED</a:t>
                </a:r>
                <a:endParaRPr lang="en-US" sz="1800" b="1">
                  <a:solidFill>
                    <a:schemeClr val="bg1"/>
                  </a:solidFill>
                </a:endParaRPr>
              </a:p>
            </p:txBody>
          </p:sp>
          <p:sp>
            <p:nvSpPr>
              <p:cNvPr id="3164330" name="Text Box 8"/>
              <p:cNvSpPr txBox="1">
                <a:spLocks noChangeArrowheads="1"/>
              </p:cNvSpPr>
              <p:nvPr/>
            </p:nvSpPr>
            <p:spPr bwMode="auto">
              <a:xfrm>
                <a:off x="1608" y="2352"/>
                <a:ext cx="1098" cy="200"/>
              </a:xfrm>
              <a:prstGeom prst="rect">
                <a:avLst/>
              </a:prstGeom>
              <a:noFill/>
              <a:ln w="9525" algn="ctr">
                <a:noFill/>
                <a:miter lim="800000"/>
                <a:headEnd/>
                <a:tailEnd/>
              </a:ln>
            </p:spPr>
            <p:txBody>
              <a:bodyPr>
                <a:spAutoFit/>
              </a:bodyPr>
              <a:lstStyle/>
              <a:p>
                <a:pPr algn="ctr" eaLnBrk="0" hangingPunct="0">
                  <a:lnSpc>
                    <a:spcPct val="90000"/>
                  </a:lnSpc>
                  <a:spcBef>
                    <a:spcPct val="50000"/>
                  </a:spcBef>
                </a:pPr>
                <a:r>
                  <a:rPr lang="hu-HU" sz="1400" b="1" dirty="0" smtClean="0">
                    <a:solidFill>
                      <a:schemeClr val="bg1"/>
                    </a:solidFill>
                  </a:rPr>
                  <a:t>Licht: </a:t>
                </a:r>
                <a:r>
                  <a:rPr lang="en-US" sz="1400" b="1" dirty="0" smtClean="0">
                    <a:solidFill>
                      <a:schemeClr val="bg1"/>
                    </a:solidFill>
                  </a:rPr>
                  <a:t>~25</a:t>
                </a:r>
                <a:r>
                  <a:rPr lang="en-US" sz="1400" b="1" dirty="0">
                    <a:solidFill>
                      <a:schemeClr val="bg1"/>
                    </a:solidFill>
                  </a:rPr>
                  <a:t>..40%</a:t>
                </a:r>
              </a:p>
            </p:txBody>
          </p:sp>
          <p:sp>
            <p:nvSpPr>
              <p:cNvPr id="3164331" name="Text Box 9"/>
              <p:cNvSpPr txBox="1">
                <a:spLocks noChangeArrowheads="1"/>
              </p:cNvSpPr>
              <p:nvPr/>
            </p:nvSpPr>
            <p:spPr bwMode="auto">
              <a:xfrm>
                <a:off x="666" y="3270"/>
                <a:ext cx="1933" cy="336"/>
              </a:xfrm>
              <a:prstGeom prst="rect">
                <a:avLst/>
              </a:prstGeom>
              <a:noFill/>
              <a:ln w="9525" algn="ctr">
                <a:noFill/>
                <a:miter lim="800000"/>
                <a:headEnd/>
                <a:tailEnd/>
              </a:ln>
            </p:spPr>
            <p:txBody>
              <a:bodyPr wrap="square">
                <a:spAutoFit/>
              </a:bodyPr>
              <a:lstStyle/>
              <a:p>
                <a:pPr algn="ctr" eaLnBrk="0" hangingPunct="0">
                  <a:lnSpc>
                    <a:spcPct val="80000"/>
                  </a:lnSpc>
                  <a:spcBef>
                    <a:spcPct val="20000"/>
                  </a:spcBef>
                </a:pPr>
                <a:r>
                  <a:rPr lang="hu-HU" sz="1400" b="1" dirty="0" smtClean="0">
                    <a:solidFill>
                      <a:schemeClr val="bg1"/>
                    </a:solidFill>
                  </a:rPr>
                  <a:t>Wärmeverlus</a:t>
                </a:r>
                <a:r>
                  <a:rPr lang="en-US" sz="1400" b="1" dirty="0" smtClean="0">
                    <a:solidFill>
                      <a:schemeClr val="bg1"/>
                    </a:solidFill>
                  </a:rPr>
                  <a:t>t</a:t>
                </a:r>
                <a:r>
                  <a:rPr lang="hu-HU" sz="1400" b="1" dirty="0" smtClean="0">
                    <a:solidFill>
                      <a:schemeClr val="bg1"/>
                    </a:solidFill>
                  </a:rPr>
                  <a:t>: </a:t>
                </a:r>
                <a:r>
                  <a:rPr lang="en-US" sz="1400" b="1" dirty="0" smtClean="0">
                    <a:solidFill>
                      <a:schemeClr val="bg1"/>
                    </a:solidFill>
                  </a:rPr>
                  <a:t>~7</a:t>
                </a:r>
                <a:r>
                  <a:rPr lang="hu-HU" sz="1400" b="1" dirty="0" smtClean="0">
                    <a:solidFill>
                      <a:schemeClr val="bg1"/>
                    </a:solidFill>
                  </a:rPr>
                  <a:t>5</a:t>
                </a:r>
                <a:r>
                  <a:rPr lang="en-US" sz="1400" b="1" dirty="0">
                    <a:solidFill>
                      <a:schemeClr val="bg1"/>
                    </a:solidFill>
                  </a:rPr>
                  <a:t>-60</a:t>
                </a:r>
                <a:r>
                  <a:rPr lang="hu-HU" sz="1400" b="1" dirty="0">
                    <a:solidFill>
                      <a:schemeClr val="bg1"/>
                    </a:solidFill>
                  </a:rPr>
                  <a:t>%</a:t>
                </a:r>
                <a:r>
                  <a:rPr lang="en-US" sz="1400" b="1" dirty="0">
                    <a:solidFill>
                      <a:schemeClr val="bg1"/>
                    </a:solidFill>
                  </a:rPr>
                  <a:t>, </a:t>
                </a:r>
              </a:p>
              <a:p>
                <a:pPr algn="ctr" eaLnBrk="0" hangingPunct="0">
                  <a:lnSpc>
                    <a:spcPct val="80000"/>
                  </a:lnSpc>
                  <a:spcBef>
                    <a:spcPct val="20000"/>
                  </a:spcBef>
                </a:pPr>
                <a:r>
                  <a:rPr lang="hu-HU" sz="1400" b="1" dirty="0" smtClean="0">
                    <a:solidFill>
                      <a:schemeClr val="bg1"/>
                    </a:solidFill>
                  </a:rPr>
                  <a:t>am Anfang durch Konduktion</a:t>
                </a:r>
                <a:endParaRPr lang="en-US" sz="1400" b="1" dirty="0">
                  <a:solidFill>
                    <a:schemeClr val="bg1"/>
                  </a:solidFill>
                </a:endParaRPr>
              </a:p>
            </p:txBody>
          </p:sp>
          <p:graphicFrame>
            <p:nvGraphicFramePr>
              <p:cNvPr id="3164163" name="Object 3"/>
              <p:cNvGraphicFramePr>
                <a:graphicFrameLocks noChangeAspect="1"/>
              </p:cNvGraphicFramePr>
              <p:nvPr/>
            </p:nvGraphicFramePr>
            <p:xfrm>
              <a:off x="2973" y="1879"/>
              <a:ext cx="2190" cy="1862"/>
            </p:xfrm>
            <a:graphic>
              <a:graphicData uri="http://schemas.openxmlformats.org/presentationml/2006/ole">
                <mc:AlternateContent xmlns:mc="http://schemas.openxmlformats.org/markup-compatibility/2006">
                  <mc:Choice xmlns:v="urn:schemas-microsoft-com:vml" Requires="v">
                    <p:oleObj spid="_x0000_s3164167" name="Photo Editor Photo" r:id="rId7" imgW="4067743" imgH="3457143" progId="">
                      <p:embed/>
                    </p:oleObj>
                  </mc:Choice>
                  <mc:Fallback>
                    <p:oleObj name="Photo Editor Photo" r:id="rId7" imgW="4067743" imgH="3457143" progId="">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3" y="1879"/>
                            <a:ext cx="2190" cy="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64332" name="Text Box 11"/>
              <p:cNvSpPr txBox="1">
                <a:spLocks noChangeArrowheads="1"/>
              </p:cNvSpPr>
              <p:nvPr/>
            </p:nvSpPr>
            <p:spPr bwMode="auto">
              <a:xfrm>
                <a:off x="3120" y="1920"/>
                <a:ext cx="1602" cy="215"/>
              </a:xfrm>
              <a:prstGeom prst="rect">
                <a:avLst/>
              </a:prstGeom>
              <a:noFill/>
              <a:ln w="9525" algn="ctr">
                <a:noFill/>
                <a:miter lim="800000"/>
                <a:headEnd/>
                <a:tailEnd/>
              </a:ln>
            </p:spPr>
            <p:txBody>
              <a:bodyPr>
                <a:spAutoFit/>
              </a:bodyPr>
              <a:lstStyle/>
              <a:p>
                <a:pPr algn="ctr" eaLnBrk="0" hangingPunct="0">
                  <a:lnSpc>
                    <a:spcPct val="90000"/>
                  </a:lnSpc>
                  <a:spcBef>
                    <a:spcPct val="50000"/>
                  </a:spcBef>
                </a:pPr>
                <a:r>
                  <a:rPr lang="hu-HU" sz="1800" b="1" dirty="0">
                    <a:solidFill>
                      <a:schemeClr val="bg1"/>
                    </a:solidFill>
                  </a:rPr>
                  <a:t>100 W</a:t>
                </a:r>
                <a:r>
                  <a:rPr lang="en-US" sz="1800" b="1" dirty="0">
                    <a:solidFill>
                      <a:schemeClr val="bg1"/>
                    </a:solidFill>
                  </a:rPr>
                  <a:t> </a:t>
                </a:r>
                <a:r>
                  <a:rPr lang="hu-HU" sz="1800" b="1" dirty="0" smtClean="0">
                    <a:solidFill>
                      <a:schemeClr val="bg1"/>
                    </a:solidFill>
                  </a:rPr>
                  <a:t>Glühlampe</a:t>
                </a:r>
                <a:endParaRPr lang="en-US" sz="1800" b="1" dirty="0">
                  <a:solidFill>
                    <a:schemeClr val="bg1"/>
                  </a:solidFill>
                </a:endParaRPr>
              </a:p>
            </p:txBody>
          </p:sp>
          <p:sp>
            <p:nvSpPr>
              <p:cNvPr id="3164333" name="Text Box 12"/>
              <p:cNvSpPr txBox="1">
                <a:spLocks noChangeArrowheads="1"/>
              </p:cNvSpPr>
              <p:nvPr/>
            </p:nvSpPr>
            <p:spPr bwMode="auto">
              <a:xfrm>
                <a:off x="4135" y="2286"/>
                <a:ext cx="816" cy="180"/>
              </a:xfrm>
              <a:prstGeom prst="rect">
                <a:avLst/>
              </a:prstGeom>
              <a:noFill/>
              <a:ln w="9525" algn="ctr">
                <a:noFill/>
                <a:miter lim="800000"/>
                <a:headEnd/>
                <a:tailEnd/>
              </a:ln>
            </p:spPr>
            <p:txBody>
              <a:bodyPr>
                <a:spAutoFit/>
              </a:bodyPr>
              <a:lstStyle/>
              <a:p>
                <a:pPr algn="ctr" eaLnBrk="0" hangingPunct="0">
                  <a:lnSpc>
                    <a:spcPct val="90000"/>
                  </a:lnSpc>
                  <a:spcBef>
                    <a:spcPct val="50000"/>
                  </a:spcBef>
                </a:pPr>
                <a:r>
                  <a:rPr lang="hu-HU" sz="1400" b="1" dirty="0" smtClean="0">
                    <a:solidFill>
                      <a:schemeClr val="bg1"/>
                    </a:solidFill>
                  </a:rPr>
                  <a:t>Licht: </a:t>
                </a:r>
                <a:r>
                  <a:rPr lang="hu-HU" sz="1400" b="1" dirty="0">
                    <a:solidFill>
                      <a:schemeClr val="bg1"/>
                    </a:solidFill>
                  </a:rPr>
                  <a:t>5%</a:t>
                </a:r>
                <a:endParaRPr lang="en-US" sz="1400" b="1" dirty="0">
                  <a:solidFill>
                    <a:schemeClr val="bg1"/>
                  </a:solidFill>
                </a:endParaRPr>
              </a:p>
            </p:txBody>
          </p:sp>
          <p:sp>
            <p:nvSpPr>
              <p:cNvPr id="3164334" name="Text Box 13"/>
              <p:cNvSpPr txBox="1">
                <a:spLocks noChangeArrowheads="1"/>
              </p:cNvSpPr>
              <p:nvPr/>
            </p:nvSpPr>
            <p:spPr bwMode="auto">
              <a:xfrm>
                <a:off x="2945" y="2287"/>
                <a:ext cx="1316" cy="200"/>
              </a:xfrm>
              <a:prstGeom prst="rect">
                <a:avLst/>
              </a:prstGeom>
              <a:noFill/>
              <a:ln w="9525" algn="ctr">
                <a:noFill/>
                <a:miter lim="800000"/>
                <a:headEnd/>
                <a:tailEnd/>
              </a:ln>
            </p:spPr>
            <p:txBody>
              <a:bodyPr wrap="square">
                <a:spAutoFit/>
              </a:bodyPr>
              <a:lstStyle/>
              <a:p>
                <a:pPr algn="ctr" eaLnBrk="0" hangingPunct="0">
                  <a:lnSpc>
                    <a:spcPct val="90000"/>
                  </a:lnSpc>
                  <a:spcBef>
                    <a:spcPct val="50000"/>
                  </a:spcBef>
                </a:pPr>
                <a:r>
                  <a:rPr lang="hu-HU" sz="1400" b="1" dirty="0" smtClean="0">
                    <a:solidFill>
                      <a:schemeClr val="bg1"/>
                    </a:solidFill>
                  </a:rPr>
                  <a:t>Wärmeverlus</a:t>
                </a:r>
                <a:r>
                  <a:rPr lang="en-US" sz="1400" b="1" dirty="0" smtClean="0">
                    <a:solidFill>
                      <a:schemeClr val="bg1"/>
                    </a:solidFill>
                  </a:rPr>
                  <a:t>t</a:t>
                </a:r>
                <a:r>
                  <a:rPr lang="hu-HU" sz="1400" b="1" dirty="0" smtClean="0">
                    <a:solidFill>
                      <a:schemeClr val="bg1"/>
                    </a:solidFill>
                  </a:rPr>
                  <a:t>: </a:t>
                </a:r>
                <a:r>
                  <a:rPr lang="hu-HU" sz="1400" b="1" dirty="0">
                    <a:solidFill>
                      <a:schemeClr val="bg1"/>
                    </a:solidFill>
                  </a:rPr>
                  <a:t>12%</a:t>
                </a:r>
                <a:endParaRPr lang="en-US" sz="1400" b="1" dirty="0">
                  <a:solidFill>
                    <a:schemeClr val="bg1"/>
                  </a:solidFill>
                </a:endParaRPr>
              </a:p>
            </p:txBody>
          </p:sp>
          <p:sp>
            <p:nvSpPr>
              <p:cNvPr id="3164335" name="Text Box 14"/>
              <p:cNvSpPr txBox="1">
                <a:spLocks noChangeArrowheads="1"/>
              </p:cNvSpPr>
              <p:nvPr/>
            </p:nvSpPr>
            <p:spPr bwMode="auto">
              <a:xfrm>
                <a:off x="3306" y="3492"/>
                <a:ext cx="1776" cy="180"/>
              </a:xfrm>
              <a:prstGeom prst="rect">
                <a:avLst/>
              </a:prstGeom>
              <a:noFill/>
              <a:ln w="9525" algn="ctr">
                <a:noFill/>
                <a:miter lim="800000"/>
                <a:headEnd/>
                <a:tailEnd/>
              </a:ln>
            </p:spPr>
            <p:txBody>
              <a:bodyPr>
                <a:spAutoFit/>
              </a:bodyPr>
              <a:lstStyle/>
              <a:p>
                <a:pPr algn="ctr" eaLnBrk="0" hangingPunct="0">
                  <a:lnSpc>
                    <a:spcPct val="90000"/>
                  </a:lnSpc>
                  <a:spcBef>
                    <a:spcPct val="50000"/>
                  </a:spcBef>
                </a:pPr>
                <a:r>
                  <a:rPr lang="en-US" sz="1400" b="1" dirty="0">
                    <a:solidFill>
                      <a:schemeClr val="bg1"/>
                    </a:solidFill>
                  </a:rPr>
                  <a:t>IR </a:t>
                </a:r>
                <a:r>
                  <a:rPr lang="hu-HU" sz="1400" b="1" dirty="0" smtClean="0">
                    <a:solidFill>
                      <a:schemeClr val="bg1"/>
                    </a:solidFill>
                  </a:rPr>
                  <a:t>Strahlung: </a:t>
                </a:r>
                <a:r>
                  <a:rPr lang="hu-HU" sz="1400" b="1" dirty="0">
                    <a:solidFill>
                      <a:schemeClr val="bg1"/>
                    </a:solidFill>
                  </a:rPr>
                  <a:t>83%</a:t>
                </a:r>
                <a:endParaRPr lang="en-US" sz="1400" b="1" dirty="0">
                  <a:solidFill>
                    <a:schemeClr val="bg1"/>
                  </a:solidFill>
                </a:endParaRPr>
              </a:p>
            </p:txBody>
          </p:sp>
        </p:grpSp>
        <p:grpSp>
          <p:nvGrpSpPr>
            <p:cNvPr id="3164171" name="Group 15"/>
            <p:cNvGrpSpPr>
              <a:grpSpLocks/>
            </p:cNvGrpSpPr>
            <p:nvPr/>
          </p:nvGrpSpPr>
          <p:grpSpPr bwMode="auto">
            <a:xfrm>
              <a:off x="4783" y="1920"/>
              <a:ext cx="325" cy="588"/>
              <a:chOff x="3266" y="1922"/>
              <a:chExt cx="351" cy="636"/>
            </a:xfrm>
          </p:grpSpPr>
          <p:grpSp>
            <p:nvGrpSpPr>
              <p:cNvPr id="3164294" name="Group 16"/>
              <p:cNvGrpSpPr>
                <a:grpSpLocks/>
              </p:cNvGrpSpPr>
              <p:nvPr/>
            </p:nvGrpSpPr>
            <p:grpSpPr bwMode="auto">
              <a:xfrm>
                <a:off x="3362" y="2409"/>
                <a:ext cx="159" cy="149"/>
                <a:chOff x="3362" y="2409"/>
                <a:chExt cx="159" cy="149"/>
              </a:xfrm>
            </p:grpSpPr>
            <p:grpSp>
              <p:nvGrpSpPr>
                <p:cNvPr id="3164312" name="Group 17"/>
                <p:cNvGrpSpPr>
                  <a:grpSpLocks/>
                </p:cNvGrpSpPr>
                <p:nvPr/>
              </p:nvGrpSpPr>
              <p:grpSpPr bwMode="auto">
                <a:xfrm>
                  <a:off x="3362" y="2409"/>
                  <a:ext cx="159" cy="149"/>
                  <a:chOff x="3362" y="2409"/>
                  <a:chExt cx="159" cy="149"/>
                </a:xfrm>
              </p:grpSpPr>
              <p:grpSp>
                <p:nvGrpSpPr>
                  <p:cNvPr id="3164318" name="Group 18"/>
                  <p:cNvGrpSpPr>
                    <a:grpSpLocks/>
                  </p:cNvGrpSpPr>
                  <p:nvPr/>
                </p:nvGrpSpPr>
                <p:grpSpPr bwMode="auto">
                  <a:xfrm>
                    <a:off x="3401" y="2524"/>
                    <a:ext cx="87" cy="34"/>
                    <a:chOff x="3401" y="2524"/>
                    <a:chExt cx="87" cy="34"/>
                  </a:xfrm>
                </p:grpSpPr>
                <p:sp>
                  <p:nvSpPr>
                    <p:cNvPr id="3164327" name="Freeform 19"/>
                    <p:cNvSpPr>
                      <a:spLocks/>
                    </p:cNvSpPr>
                    <p:nvPr/>
                  </p:nvSpPr>
                  <p:spPr bwMode="auto">
                    <a:xfrm>
                      <a:off x="3401" y="2524"/>
                      <a:ext cx="87" cy="34"/>
                    </a:xfrm>
                    <a:custGeom>
                      <a:avLst/>
                      <a:gdLst>
                        <a:gd name="T0" fmla="*/ 0 w 433"/>
                        <a:gd name="T1" fmla="*/ 0 h 171"/>
                        <a:gd name="T2" fmla="*/ 1 w 433"/>
                        <a:gd name="T3" fmla="*/ 1 h 171"/>
                        <a:gd name="T4" fmla="*/ 1 w 433"/>
                        <a:gd name="T5" fmla="*/ 1 h 171"/>
                        <a:gd name="T6" fmla="*/ 1 w 433"/>
                        <a:gd name="T7" fmla="*/ 1 h 171"/>
                        <a:gd name="T8" fmla="*/ 1 w 433"/>
                        <a:gd name="T9" fmla="*/ 1 h 171"/>
                        <a:gd name="T10" fmla="*/ 1 w 433"/>
                        <a:gd name="T11" fmla="*/ 1 h 171"/>
                        <a:gd name="T12" fmla="*/ 1 w 433"/>
                        <a:gd name="T13" fmla="*/ 1 h 171"/>
                        <a:gd name="T14" fmla="*/ 1 w 433"/>
                        <a:gd name="T15" fmla="*/ 1 h 171"/>
                        <a:gd name="T16" fmla="*/ 1 w 433"/>
                        <a:gd name="T17" fmla="*/ 1 h 171"/>
                        <a:gd name="T18" fmla="*/ 2 w 433"/>
                        <a:gd name="T19" fmla="*/ 1 h 171"/>
                        <a:gd name="T20" fmla="*/ 2 w 433"/>
                        <a:gd name="T21" fmla="*/ 1 h 171"/>
                        <a:gd name="T22" fmla="*/ 2 w 433"/>
                        <a:gd name="T23" fmla="*/ 1 h 171"/>
                        <a:gd name="T24" fmla="*/ 2 w 433"/>
                        <a:gd name="T25" fmla="*/ 1 h 171"/>
                        <a:gd name="T26" fmla="*/ 2 w 433"/>
                        <a:gd name="T27" fmla="*/ 1 h 171"/>
                        <a:gd name="T28" fmla="*/ 2 w 433"/>
                        <a:gd name="T29" fmla="*/ 1 h 171"/>
                        <a:gd name="T30" fmla="*/ 2 w 433"/>
                        <a:gd name="T31" fmla="*/ 1 h 171"/>
                        <a:gd name="T32" fmla="*/ 2 w 433"/>
                        <a:gd name="T33" fmla="*/ 1 h 171"/>
                        <a:gd name="T34" fmla="*/ 3 w 433"/>
                        <a:gd name="T35" fmla="*/ 1 h 171"/>
                        <a:gd name="T36" fmla="*/ 3 w 433"/>
                        <a:gd name="T37" fmla="*/ 1 h 171"/>
                        <a:gd name="T38" fmla="*/ 3 w 433"/>
                        <a:gd name="T39" fmla="*/ 1 h 171"/>
                        <a:gd name="T40" fmla="*/ 3 w 433"/>
                        <a:gd name="T41" fmla="*/ 1 h 171"/>
                        <a:gd name="T42" fmla="*/ 3 w 433"/>
                        <a:gd name="T43" fmla="*/ 1 h 171"/>
                        <a:gd name="T44" fmla="*/ 3 w 433"/>
                        <a:gd name="T45" fmla="*/ 0 h 171"/>
                        <a:gd name="T46" fmla="*/ 0 w 433"/>
                        <a:gd name="T47" fmla="*/ 0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3"/>
                        <a:gd name="T73" fmla="*/ 0 h 171"/>
                        <a:gd name="T74" fmla="*/ 433 w 433"/>
                        <a:gd name="T75" fmla="*/ 171 h 17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3" h="171">
                          <a:moveTo>
                            <a:pt x="0" y="0"/>
                          </a:moveTo>
                          <a:lnTo>
                            <a:pt x="87" y="136"/>
                          </a:lnTo>
                          <a:lnTo>
                            <a:pt x="95" y="144"/>
                          </a:lnTo>
                          <a:lnTo>
                            <a:pt x="106" y="149"/>
                          </a:lnTo>
                          <a:lnTo>
                            <a:pt x="118" y="154"/>
                          </a:lnTo>
                          <a:lnTo>
                            <a:pt x="133" y="161"/>
                          </a:lnTo>
                          <a:lnTo>
                            <a:pt x="151" y="164"/>
                          </a:lnTo>
                          <a:lnTo>
                            <a:pt x="164" y="165"/>
                          </a:lnTo>
                          <a:lnTo>
                            <a:pt x="178" y="168"/>
                          </a:lnTo>
                          <a:lnTo>
                            <a:pt x="193" y="169"/>
                          </a:lnTo>
                          <a:lnTo>
                            <a:pt x="211" y="171"/>
                          </a:lnTo>
                          <a:lnTo>
                            <a:pt x="224" y="171"/>
                          </a:lnTo>
                          <a:lnTo>
                            <a:pt x="242" y="169"/>
                          </a:lnTo>
                          <a:lnTo>
                            <a:pt x="257" y="168"/>
                          </a:lnTo>
                          <a:lnTo>
                            <a:pt x="274" y="165"/>
                          </a:lnTo>
                          <a:lnTo>
                            <a:pt x="289" y="164"/>
                          </a:lnTo>
                          <a:lnTo>
                            <a:pt x="303" y="160"/>
                          </a:lnTo>
                          <a:lnTo>
                            <a:pt x="318" y="156"/>
                          </a:lnTo>
                          <a:lnTo>
                            <a:pt x="331" y="149"/>
                          </a:lnTo>
                          <a:lnTo>
                            <a:pt x="341" y="143"/>
                          </a:lnTo>
                          <a:lnTo>
                            <a:pt x="345" y="138"/>
                          </a:lnTo>
                          <a:lnTo>
                            <a:pt x="352" y="131"/>
                          </a:lnTo>
                          <a:lnTo>
                            <a:pt x="433" y="0"/>
                          </a:lnTo>
                          <a:lnTo>
                            <a:pt x="0" y="0"/>
                          </a:lnTo>
                          <a:close/>
                        </a:path>
                      </a:pathLst>
                    </a:custGeom>
                    <a:solidFill>
                      <a:srgbClr val="000000"/>
                    </a:solidFill>
                    <a:ln w="9525">
                      <a:noFill/>
                      <a:round/>
                      <a:headEnd/>
                      <a:tailEnd/>
                    </a:ln>
                  </p:spPr>
                  <p:txBody>
                    <a:bodyPr/>
                    <a:lstStyle/>
                    <a:p>
                      <a:endParaRPr lang="hu-HU" sz="1800"/>
                    </a:p>
                  </p:txBody>
                </p:sp>
                <p:sp>
                  <p:nvSpPr>
                    <p:cNvPr id="3164328" name="Freeform 20"/>
                    <p:cNvSpPr>
                      <a:spLocks/>
                    </p:cNvSpPr>
                    <p:nvPr/>
                  </p:nvSpPr>
                  <p:spPr bwMode="auto">
                    <a:xfrm>
                      <a:off x="3415" y="2524"/>
                      <a:ext cx="39" cy="34"/>
                    </a:xfrm>
                    <a:custGeom>
                      <a:avLst/>
                      <a:gdLst>
                        <a:gd name="T0" fmla="*/ 0 w 193"/>
                        <a:gd name="T1" fmla="*/ 0 h 171"/>
                        <a:gd name="T2" fmla="*/ 0 w 193"/>
                        <a:gd name="T3" fmla="*/ 1 h 171"/>
                        <a:gd name="T4" fmla="*/ 1 w 193"/>
                        <a:gd name="T5" fmla="*/ 1 h 171"/>
                        <a:gd name="T6" fmla="*/ 1 w 193"/>
                        <a:gd name="T7" fmla="*/ 1 h 171"/>
                        <a:gd name="T8" fmla="*/ 1 w 193"/>
                        <a:gd name="T9" fmla="*/ 1 h 171"/>
                        <a:gd name="T10" fmla="*/ 1 w 193"/>
                        <a:gd name="T11" fmla="*/ 1 h 171"/>
                        <a:gd name="T12" fmla="*/ 1 w 193"/>
                        <a:gd name="T13" fmla="*/ 1 h 171"/>
                        <a:gd name="T14" fmla="*/ 1 w 193"/>
                        <a:gd name="T15" fmla="*/ 1 h 171"/>
                        <a:gd name="T16" fmla="*/ 1 w 193"/>
                        <a:gd name="T17" fmla="*/ 1 h 171"/>
                        <a:gd name="T18" fmla="*/ 1 w 193"/>
                        <a:gd name="T19" fmla="*/ 1 h 171"/>
                        <a:gd name="T20" fmla="*/ 2 w 193"/>
                        <a:gd name="T21" fmla="*/ 0 h 171"/>
                        <a:gd name="T22" fmla="*/ 0 w 193"/>
                        <a:gd name="T23" fmla="*/ 0 h 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3"/>
                        <a:gd name="T37" fmla="*/ 0 h 171"/>
                        <a:gd name="T38" fmla="*/ 193 w 193"/>
                        <a:gd name="T39" fmla="*/ 171 h 1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3" h="171">
                          <a:moveTo>
                            <a:pt x="0" y="0"/>
                          </a:moveTo>
                          <a:lnTo>
                            <a:pt x="53" y="154"/>
                          </a:lnTo>
                          <a:lnTo>
                            <a:pt x="65" y="161"/>
                          </a:lnTo>
                          <a:lnTo>
                            <a:pt x="83" y="164"/>
                          </a:lnTo>
                          <a:lnTo>
                            <a:pt x="96" y="165"/>
                          </a:lnTo>
                          <a:lnTo>
                            <a:pt x="110" y="168"/>
                          </a:lnTo>
                          <a:lnTo>
                            <a:pt x="125" y="169"/>
                          </a:lnTo>
                          <a:lnTo>
                            <a:pt x="143" y="171"/>
                          </a:lnTo>
                          <a:lnTo>
                            <a:pt x="156" y="171"/>
                          </a:lnTo>
                          <a:lnTo>
                            <a:pt x="174" y="169"/>
                          </a:lnTo>
                          <a:lnTo>
                            <a:pt x="193" y="0"/>
                          </a:lnTo>
                          <a:lnTo>
                            <a:pt x="0" y="0"/>
                          </a:lnTo>
                          <a:close/>
                        </a:path>
                      </a:pathLst>
                    </a:custGeom>
                    <a:solidFill>
                      <a:srgbClr val="404040"/>
                    </a:solidFill>
                    <a:ln w="9525">
                      <a:noFill/>
                      <a:round/>
                      <a:headEnd/>
                      <a:tailEnd/>
                    </a:ln>
                  </p:spPr>
                  <p:txBody>
                    <a:bodyPr/>
                    <a:lstStyle/>
                    <a:p>
                      <a:endParaRPr lang="hu-HU" sz="1800"/>
                    </a:p>
                  </p:txBody>
                </p:sp>
              </p:grpSp>
              <p:grpSp>
                <p:nvGrpSpPr>
                  <p:cNvPr id="3164319" name="Group 21"/>
                  <p:cNvGrpSpPr>
                    <a:grpSpLocks/>
                  </p:cNvGrpSpPr>
                  <p:nvPr/>
                </p:nvGrpSpPr>
                <p:grpSpPr bwMode="auto">
                  <a:xfrm>
                    <a:off x="3362" y="2409"/>
                    <a:ext cx="159" cy="124"/>
                    <a:chOff x="3362" y="2409"/>
                    <a:chExt cx="159" cy="124"/>
                  </a:xfrm>
                </p:grpSpPr>
                <p:sp>
                  <p:nvSpPr>
                    <p:cNvPr id="3164320" name="Freeform 22"/>
                    <p:cNvSpPr>
                      <a:spLocks/>
                    </p:cNvSpPr>
                    <p:nvPr/>
                  </p:nvSpPr>
                  <p:spPr bwMode="auto">
                    <a:xfrm>
                      <a:off x="3362" y="2409"/>
                      <a:ext cx="159" cy="124"/>
                    </a:xfrm>
                    <a:custGeom>
                      <a:avLst/>
                      <a:gdLst>
                        <a:gd name="T0" fmla="*/ 0 w 795"/>
                        <a:gd name="T1" fmla="*/ 0 h 622"/>
                        <a:gd name="T2" fmla="*/ 0 w 795"/>
                        <a:gd name="T3" fmla="*/ 0 h 622"/>
                        <a:gd name="T4" fmla="*/ 0 w 795"/>
                        <a:gd name="T5" fmla="*/ 1 h 622"/>
                        <a:gd name="T6" fmla="*/ 0 w 795"/>
                        <a:gd name="T7" fmla="*/ 1 h 622"/>
                        <a:gd name="T8" fmla="*/ 0 w 795"/>
                        <a:gd name="T9" fmla="*/ 1 h 622"/>
                        <a:gd name="T10" fmla="*/ 0 w 795"/>
                        <a:gd name="T11" fmla="*/ 1 h 622"/>
                        <a:gd name="T12" fmla="*/ 0 w 795"/>
                        <a:gd name="T13" fmla="*/ 1 h 622"/>
                        <a:gd name="T14" fmla="*/ 0 w 795"/>
                        <a:gd name="T15" fmla="*/ 1 h 622"/>
                        <a:gd name="T16" fmla="*/ 0 w 795"/>
                        <a:gd name="T17" fmla="*/ 1 h 622"/>
                        <a:gd name="T18" fmla="*/ 0 w 795"/>
                        <a:gd name="T19" fmla="*/ 2 h 622"/>
                        <a:gd name="T20" fmla="*/ 0 w 795"/>
                        <a:gd name="T21" fmla="*/ 2 h 622"/>
                        <a:gd name="T22" fmla="*/ 0 w 795"/>
                        <a:gd name="T23" fmla="*/ 2 h 622"/>
                        <a:gd name="T24" fmla="*/ 0 w 795"/>
                        <a:gd name="T25" fmla="*/ 2 h 622"/>
                        <a:gd name="T26" fmla="*/ 0 w 795"/>
                        <a:gd name="T27" fmla="*/ 2 h 622"/>
                        <a:gd name="T28" fmla="*/ 0 w 795"/>
                        <a:gd name="T29" fmla="*/ 2 h 622"/>
                        <a:gd name="T30" fmla="*/ 0 w 795"/>
                        <a:gd name="T31" fmla="*/ 3 h 622"/>
                        <a:gd name="T32" fmla="*/ 0 w 795"/>
                        <a:gd name="T33" fmla="*/ 3 h 622"/>
                        <a:gd name="T34" fmla="*/ 0 w 795"/>
                        <a:gd name="T35" fmla="*/ 3 h 622"/>
                        <a:gd name="T36" fmla="*/ 0 w 795"/>
                        <a:gd name="T37" fmla="*/ 3 h 622"/>
                        <a:gd name="T38" fmla="*/ 0 w 795"/>
                        <a:gd name="T39" fmla="*/ 3 h 622"/>
                        <a:gd name="T40" fmla="*/ 0 w 795"/>
                        <a:gd name="T41" fmla="*/ 3 h 622"/>
                        <a:gd name="T42" fmla="*/ 1 w 795"/>
                        <a:gd name="T43" fmla="*/ 4 h 622"/>
                        <a:gd name="T44" fmla="*/ 1 w 795"/>
                        <a:gd name="T45" fmla="*/ 4 h 622"/>
                        <a:gd name="T46" fmla="*/ 2 w 795"/>
                        <a:gd name="T47" fmla="*/ 5 h 622"/>
                        <a:gd name="T48" fmla="*/ 2 w 795"/>
                        <a:gd name="T49" fmla="*/ 5 h 622"/>
                        <a:gd name="T50" fmla="*/ 3 w 795"/>
                        <a:gd name="T51" fmla="*/ 5 h 622"/>
                        <a:gd name="T52" fmla="*/ 4 w 795"/>
                        <a:gd name="T53" fmla="*/ 5 h 622"/>
                        <a:gd name="T54" fmla="*/ 4 w 795"/>
                        <a:gd name="T55" fmla="*/ 5 h 622"/>
                        <a:gd name="T56" fmla="*/ 5 w 795"/>
                        <a:gd name="T57" fmla="*/ 5 h 622"/>
                        <a:gd name="T58" fmla="*/ 5 w 795"/>
                        <a:gd name="T59" fmla="*/ 5 h 622"/>
                        <a:gd name="T60" fmla="*/ 5 w 795"/>
                        <a:gd name="T61" fmla="*/ 4 h 622"/>
                        <a:gd name="T62" fmla="*/ 6 w 795"/>
                        <a:gd name="T63" fmla="*/ 3 h 622"/>
                        <a:gd name="T64" fmla="*/ 6 w 795"/>
                        <a:gd name="T65" fmla="*/ 3 h 622"/>
                        <a:gd name="T66" fmla="*/ 6 w 795"/>
                        <a:gd name="T67" fmla="*/ 3 h 622"/>
                        <a:gd name="T68" fmla="*/ 6 w 795"/>
                        <a:gd name="T69" fmla="*/ 3 h 622"/>
                        <a:gd name="T70" fmla="*/ 6 w 795"/>
                        <a:gd name="T71" fmla="*/ 3 h 622"/>
                        <a:gd name="T72" fmla="*/ 6 w 795"/>
                        <a:gd name="T73" fmla="*/ 2 h 622"/>
                        <a:gd name="T74" fmla="*/ 6 w 795"/>
                        <a:gd name="T75" fmla="*/ 2 h 622"/>
                        <a:gd name="T76" fmla="*/ 6 w 795"/>
                        <a:gd name="T77" fmla="*/ 2 h 622"/>
                        <a:gd name="T78" fmla="*/ 6 w 795"/>
                        <a:gd name="T79" fmla="*/ 2 h 622"/>
                        <a:gd name="T80" fmla="*/ 6 w 795"/>
                        <a:gd name="T81" fmla="*/ 2 h 622"/>
                        <a:gd name="T82" fmla="*/ 6 w 795"/>
                        <a:gd name="T83" fmla="*/ 2 h 622"/>
                        <a:gd name="T84" fmla="*/ 6 w 795"/>
                        <a:gd name="T85" fmla="*/ 2 h 622"/>
                        <a:gd name="T86" fmla="*/ 6 w 795"/>
                        <a:gd name="T87" fmla="*/ 1 h 622"/>
                        <a:gd name="T88" fmla="*/ 6 w 795"/>
                        <a:gd name="T89" fmla="*/ 1 h 622"/>
                        <a:gd name="T90" fmla="*/ 6 w 795"/>
                        <a:gd name="T91" fmla="*/ 1 h 622"/>
                        <a:gd name="T92" fmla="*/ 6 w 795"/>
                        <a:gd name="T93" fmla="*/ 1 h 622"/>
                        <a:gd name="T94" fmla="*/ 6 w 795"/>
                        <a:gd name="T95" fmla="*/ 1 h 622"/>
                        <a:gd name="T96" fmla="*/ 6 w 795"/>
                        <a:gd name="T97" fmla="*/ 1 h 622"/>
                        <a:gd name="T98" fmla="*/ 6 w 795"/>
                        <a:gd name="T99" fmla="*/ 0 h 622"/>
                        <a:gd name="T100" fmla="*/ 6 w 795"/>
                        <a:gd name="T101" fmla="*/ 0 h 622"/>
                        <a:gd name="T102" fmla="*/ 6 w 795"/>
                        <a:gd name="T103" fmla="*/ 0 h 622"/>
                        <a:gd name="T104" fmla="*/ 0 w 795"/>
                        <a:gd name="T105" fmla="*/ 0 h 6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95"/>
                        <a:gd name="T160" fmla="*/ 0 h 622"/>
                        <a:gd name="T161" fmla="*/ 795 w 795"/>
                        <a:gd name="T162" fmla="*/ 622 h 6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95" h="622">
                          <a:moveTo>
                            <a:pt x="23" y="0"/>
                          </a:moveTo>
                          <a:lnTo>
                            <a:pt x="18" y="17"/>
                          </a:lnTo>
                          <a:lnTo>
                            <a:pt x="19" y="25"/>
                          </a:lnTo>
                          <a:lnTo>
                            <a:pt x="21" y="33"/>
                          </a:lnTo>
                          <a:lnTo>
                            <a:pt x="23" y="51"/>
                          </a:lnTo>
                          <a:lnTo>
                            <a:pt x="19" y="64"/>
                          </a:lnTo>
                          <a:lnTo>
                            <a:pt x="15" y="75"/>
                          </a:lnTo>
                          <a:lnTo>
                            <a:pt x="10" y="83"/>
                          </a:lnTo>
                          <a:lnTo>
                            <a:pt x="4" y="98"/>
                          </a:lnTo>
                          <a:lnTo>
                            <a:pt x="4" y="109"/>
                          </a:lnTo>
                          <a:lnTo>
                            <a:pt x="10" y="119"/>
                          </a:lnTo>
                          <a:lnTo>
                            <a:pt x="15" y="130"/>
                          </a:lnTo>
                          <a:lnTo>
                            <a:pt x="25" y="141"/>
                          </a:lnTo>
                          <a:lnTo>
                            <a:pt x="29" y="152"/>
                          </a:lnTo>
                          <a:lnTo>
                            <a:pt x="29" y="160"/>
                          </a:lnTo>
                          <a:lnTo>
                            <a:pt x="26" y="169"/>
                          </a:lnTo>
                          <a:lnTo>
                            <a:pt x="18" y="177"/>
                          </a:lnTo>
                          <a:lnTo>
                            <a:pt x="11" y="187"/>
                          </a:lnTo>
                          <a:lnTo>
                            <a:pt x="7" y="195"/>
                          </a:lnTo>
                          <a:lnTo>
                            <a:pt x="4" y="204"/>
                          </a:lnTo>
                          <a:lnTo>
                            <a:pt x="10" y="215"/>
                          </a:lnTo>
                          <a:lnTo>
                            <a:pt x="16" y="225"/>
                          </a:lnTo>
                          <a:lnTo>
                            <a:pt x="23" y="233"/>
                          </a:lnTo>
                          <a:lnTo>
                            <a:pt x="26" y="241"/>
                          </a:lnTo>
                          <a:lnTo>
                            <a:pt x="29" y="250"/>
                          </a:lnTo>
                          <a:lnTo>
                            <a:pt x="26" y="261"/>
                          </a:lnTo>
                          <a:lnTo>
                            <a:pt x="18" y="271"/>
                          </a:lnTo>
                          <a:lnTo>
                            <a:pt x="10" y="279"/>
                          </a:lnTo>
                          <a:lnTo>
                            <a:pt x="1" y="292"/>
                          </a:lnTo>
                          <a:lnTo>
                            <a:pt x="0" y="302"/>
                          </a:lnTo>
                          <a:lnTo>
                            <a:pt x="3" y="313"/>
                          </a:lnTo>
                          <a:lnTo>
                            <a:pt x="11" y="323"/>
                          </a:lnTo>
                          <a:lnTo>
                            <a:pt x="19" y="332"/>
                          </a:lnTo>
                          <a:lnTo>
                            <a:pt x="28" y="343"/>
                          </a:lnTo>
                          <a:lnTo>
                            <a:pt x="33" y="359"/>
                          </a:lnTo>
                          <a:lnTo>
                            <a:pt x="28" y="374"/>
                          </a:lnTo>
                          <a:lnTo>
                            <a:pt x="19" y="385"/>
                          </a:lnTo>
                          <a:lnTo>
                            <a:pt x="16" y="394"/>
                          </a:lnTo>
                          <a:lnTo>
                            <a:pt x="16" y="404"/>
                          </a:lnTo>
                          <a:lnTo>
                            <a:pt x="18" y="410"/>
                          </a:lnTo>
                          <a:lnTo>
                            <a:pt x="25" y="419"/>
                          </a:lnTo>
                          <a:lnTo>
                            <a:pt x="36" y="433"/>
                          </a:lnTo>
                          <a:lnTo>
                            <a:pt x="56" y="458"/>
                          </a:lnTo>
                          <a:lnTo>
                            <a:pt x="93" y="496"/>
                          </a:lnTo>
                          <a:lnTo>
                            <a:pt x="125" y="528"/>
                          </a:lnTo>
                          <a:lnTo>
                            <a:pt x="144" y="545"/>
                          </a:lnTo>
                          <a:lnTo>
                            <a:pt x="165" y="558"/>
                          </a:lnTo>
                          <a:lnTo>
                            <a:pt x="189" y="572"/>
                          </a:lnTo>
                          <a:lnTo>
                            <a:pt x="222" y="590"/>
                          </a:lnTo>
                          <a:lnTo>
                            <a:pt x="272" y="608"/>
                          </a:lnTo>
                          <a:lnTo>
                            <a:pt x="309" y="615"/>
                          </a:lnTo>
                          <a:lnTo>
                            <a:pt x="349" y="620"/>
                          </a:lnTo>
                          <a:lnTo>
                            <a:pt x="400" y="622"/>
                          </a:lnTo>
                          <a:lnTo>
                            <a:pt x="455" y="620"/>
                          </a:lnTo>
                          <a:lnTo>
                            <a:pt x="502" y="619"/>
                          </a:lnTo>
                          <a:lnTo>
                            <a:pt x="543" y="612"/>
                          </a:lnTo>
                          <a:lnTo>
                            <a:pt x="580" y="604"/>
                          </a:lnTo>
                          <a:lnTo>
                            <a:pt x="606" y="594"/>
                          </a:lnTo>
                          <a:lnTo>
                            <a:pt x="629" y="583"/>
                          </a:lnTo>
                          <a:lnTo>
                            <a:pt x="647" y="571"/>
                          </a:lnTo>
                          <a:lnTo>
                            <a:pt x="662" y="561"/>
                          </a:lnTo>
                          <a:lnTo>
                            <a:pt x="676" y="545"/>
                          </a:lnTo>
                          <a:lnTo>
                            <a:pt x="724" y="481"/>
                          </a:lnTo>
                          <a:lnTo>
                            <a:pt x="761" y="427"/>
                          </a:lnTo>
                          <a:lnTo>
                            <a:pt x="774" y="400"/>
                          </a:lnTo>
                          <a:lnTo>
                            <a:pt x="778" y="388"/>
                          </a:lnTo>
                          <a:lnTo>
                            <a:pt x="779" y="379"/>
                          </a:lnTo>
                          <a:lnTo>
                            <a:pt x="779" y="370"/>
                          </a:lnTo>
                          <a:lnTo>
                            <a:pt x="772" y="359"/>
                          </a:lnTo>
                          <a:lnTo>
                            <a:pt x="767" y="352"/>
                          </a:lnTo>
                          <a:lnTo>
                            <a:pt x="765" y="342"/>
                          </a:lnTo>
                          <a:lnTo>
                            <a:pt x="767" y="331"/>
                          </a:lnTo>
                          <a:lnTo>
                            <a:pt x="772" y="323"/>
                          </a:lnTo>
                          <a:lnTo>
                            <a:pt x="778" y="313"/>
                          </a:lnTo>
                          <a:lnTo>
                            <a:pt x="783" y="306"/>
                          </a:lnTo>
                          <a:lnTo>
                            <a:pt x="790" y="295"/>
                          </a:lnTo>
                          <a:lnTo>
                            <a:pt x="795" y="286"/>
                          </a:lnTo>
                          <a:lnTo>
                            <a:pt x="794" y="274"/>
                          </a:lnTo>
                          <a:lnTo>
                            <a:pt x="789" y="265"/>
                          </a:lnTo>
                          <a:lnTo>
                            <a:pt x="783" y="256"/>
                          </a:lnTo>
                          <a:lnTo>
                            <a:pt x="778" y="248"/>
                          </a:lnTo>
                          <a:lnTo>
                            <a:pt x="771" y="239"/>
                          </a:lnTo>
                          <a:lnTo>
                            <a:pt x="768" y="228"/>
                          </a:lnTo>
                          <a:lnTo>
                            <a:pt x="771" y="220"/>
                          </a:lnTo>
                          <a:lnTo>
                            <a:pt x="779" y="208"/>
                          </a:lnTo>
                          <a:lnTo>
                            <a:pt x="787" y="199"/>
                          </a:lnTo>
                          <a:lnTo>
                            <a:pt x="790" y="189"/>
                          </a:lnTo>
                          <a:lnTo>
                            <a:pt x="790" y="175"/>
                          </a:lnTo>
                          <a:lnTo>
                            <a:pt x="786" y="162"/>
                          </a:lnTo>
                          <a:lnTo>
                            <a:pt x="778" y="152"/>
                          </a:lnTo>
                          <a:lnTo>
                            <a:pt x="774" y="145"/>
                          </a:lnTo>
                          <a:lnTo>
                            <a:pt x="771" y="134"/>
                          </a:lnTo>
                          <a:lnTo>
                            <a:pt x="772" y="123"/>
                          </a:lnTo>
                          <a:lnTo>
                            <a:pt x="779" y="113"/>
                          </a:lnTo>
                          <a:lnTo>
                            <a:pt x="783" y="106"/>
                          </a:lnTo>
                          <a:lnTo>
                            <a:pt x="790" y="98"/>
                          </a:lnTo>
                          <a:lnTo>
                            <a:pt x="794" y="88"/>
                          </a:lnTo>
                          <a:lnTo>
                            <a:pt x="795" y="76"/>
                          </a:lnTo>
                          <a:lnTo>
                            <a:pt x="792" y="69"/>
                          </a:lnTo>
                          <a:lnTo>
                            <a:pt x="786" y="58"/>
                          </a:lnTo>
                          <a:lnTo>
                            <a:pt x="779" y="49"/>
                          </a:lnTo>
                          <a:lnTo>
                            <a:pt x="774" y="36"/>
                          </a:lnTo>
                          <a:lnTo>
                            <a:pt x="774" y="25"/>
                          </a:lnTo>
                          <a:lnTo>
                            <a:pt x="778" y="16"/>
                          </a:lnTo>
                          <a:lnTo>
                            <a:pt x="775" y="0"/>
                          </a:lnTo>
                          <a:lnTo>
                            <a:pt x="23" y="0"/>
                          </a:lnTo>
                          <a:close/>
                        </a:path>
                      </a:pathLst>
                    </a:custGeom>
                    <a:solidFill>
                      <a:srgbClr val="FFC080"/>
                    </a:solidFill>
                    <a:ln w="9525">
                      <a:noFill/>
                      <a:round/>
                      <a:headEnd/>
                      <a:tailEnd/>
                    </a:ln>
                  </p:spPr>
                  <p:txBody>
                    <a:bodyPr/>
                    <a:lstStyle/>
                    <a:p>
                      <a:endParaRPr lang="hu-HU" sz="1800"/>
                    </a:p>
                  </p:txBody>
                </p:sp>
                <p:sp>
                  <p:nvSpPr>
                    <p:cNvPr id="3164321" name="Freeform 23"/>
                    <p:cNvSpPr>
                      <a:spLocks/>
                    </p:cNvSpPr>
                    <p:nvPr/>
                  </p:nvSpPr>
                  <p:spPr bwMode="auto">
                    <a:xfrm>
                      <a:off x="3362" y="2425"/>
                      <a:ext cx="20" cy="18"/>
                    </a:xfrm>
                    <a:custGeom>
                      <a:avLst/>
                      <a:gdLst>
                        <a:gd name="T0" fmla="*/ 0 w 99"/>
                        <a:gd name="T1" fmla="*/ 0 h 86"/>
                        <a:gd name="T2" fmla="*/ 0 w 99"/>
                        <a:gd name="T3" fmla="*/ 0 h 86"/>
                        <a:gd name="T4" fmla="*/ 0 w 99"/>
                        <a:gd name="T5" fmla="*/ 0 h 86"/>
                        <a:gd name="T6" fmla="*/ 0 w 99"/>
                        <a:gd name="T7" fmla="*/ 0 h 86"/>
                        <a:gd name="T8" fmla="*/ 0 w 99"/>
                        <a:gd name="T9" fmla="*/ 0 h 86"/>
                        <a:gd name="T10" fmla="*/ 1 w 99"/>
                        <a:gd name="T11" fmla="*/ 1 h 86"/>
                        <a:gd name="T12" fmla="*/ 1 w 99"/>
                        <a:gd name="T13" fmla="*/ 1 h 86"/>
                        <a:gd name="T14" fmla="*/ 1 w 99"/>
                        <a:gd name="T15" fmla="*/ 1 h 86"/>
                        <a:gd name="T16" fmla="*/ 1 w 99"/>
                        <a:gd name="T17" fmla="*/ 1 h 86"/>
                        <a:gd name="T18" fmla="*/ 0 w 99"/>
                        <a:gd name="T19" fmla="*/ 1 h 86"/>
                        <a:gd name="T20" fmla="*/ 0 w 99"/>
                        <a:gd name="T21" fmla="*/ 1 h 86"/>
                        <a:gd name="T22" fmla="*/ 0 w 99"/>
                        <a:gd name="T23" fmla="*/ 1 h 86"/>
                        <a:gd name="T24" fmla="*/ 0 w 99"/>
                        <a:gd name="T25" fmla="*/ 1 h 86"/>
                        <a:gd name="T26" fmla="*/ 0 w 99"/>
                        <a:gd name="T27" fmla="*/ 1 h 86"/>
                        <a:gd name="T28" fmla="*/ 0 w 99"/>
                        <a:gd name="T29" fmla="*/ 0 h 86"/>
                        <a:gd name="T30" fmla="*/ 0 w 99"/>
                        <a:gd name="T31" fmla="*/ 0 h 86"/>
                        <a:gd name="T32" fmla="*/ 0 w 99"/>
                        <a:gd name="T33" fmla="*/ 0 h 86"/>
                        <a:gd name="T34" fmla="*/ 0 w 99"/>
                        <a:gd name="T35" fmla="*/ 0 h 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9"/>
                        <a:gd name="T55" fmla="*/ 0 h 86"/>
                        <a:gd name="T56" fmla="*/ 99 w 99"/>
                        <a:gd name="T57" fmla="*/ 86 h 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9" h="86">
                          <a:moveTo>
                            <a:pt x="6" y="0"/>
                          </a:moveTo>
                          <a:lnTo>
                            <a:pt x="12" y="11"/>
                          </a:lnTo>
                          <a:lnTo>
                            <a:pt x="22" y="23"/>
                          </a:lnTo>
                          <a:lnTo>
                            <a:pt x="39" y="37"/>
                          </a:lnTo>
                          <a:lnTo>
                            <a:pt x="59" y="50"/>
                          </a:lnTo>
                          <a:lnTo>
                            <a:pt x="80" y="58"/>
                          </a:lnTo>
                          <a:lnTo>
                            <a:pt x="99" y="62"/>
                          </a:lnTo>
                          <a:lnTo>
                            <a:pt x="91" y="77"/>
                          </a:lnTo>
                          <a:lnTo>
                            <a:pt x="66" y="74"/>
                          </a:lnTo>
                          <a:lnTo>
                            <a:pt x="39" y="76"/>
                          </a:lnTo>
                          <a:lnTo>
                            <a:pt x="22" y="86"/>
                          </a:lnTo>
                          <a:lnTo>
                            <a:pt x="25" y="77"/>
                          </a:lnTo>
                          <a:lnTo>
                            <a:pt x="24" y="68"/>
                          </a:lnTo>
                          <a:lnTo>
                            <a:pt x="19" y="55"/>
                          </a:lnTo>
                          <a:lnTo>
                            <a:pt x="11" y="43"/>
                          </a:lnTo>
                          <a:lnTo>
                            <a:pt x="3" y="30"/>
                          </a:lnTo>
                          <a:lnTo>
                            <a:pt x="0" y="15"/>
                          </a:lnTo>
                          <a:lnTo>
                            <a:pt x="6" y="0"/>
                          </a:lnTo>
                          <a:close/>
                        </a:path>
                      </a:pathLst>
                    </a:custGeom>
                    <a:solidFill>
                      <a:srgbClr val="FFA040"/>
                    </a:solidFill>
                    <a:ln w="9525">
                      <a:noFill/>
                      <a:round/>
                      <a:headEnd/>
                      <a:tailEnd/>
                    </a:ln>
                  </p:spPr>
                  <p:txBody>
                    <a:bodyPr/>
                    <a:lstStyle/>
                    <a:p>
                      <a:endParaRPr lang="hu-HU" sz="1800"/>
                    </a:p>
                  </p:txBody>
                </p:sp>
                <p:sp>
                  <p:nvSpPr>
                    <p:cNvPr id="3164322" name="Freeform 24"/>
                    <p:cNvSpPr>
                      <a:spLocks/>
                    </p:cNvSpPr>
                    <p:nvPr/>
                  </p:nvSpPr>
                  <p:spPr bwMode="auto">
                    <a:xfrm>
                      <a:off x="3363" y="2447"/>
                      <a:ext cx="26" cy="14"/>
                    </a:xfrm>
                    <a:custGeom>
                      <a:avLst/>
                      <a:gdLst>
                        <a:gd name="T0" fmla="*/ 0 w 129"/>
                        <a:gd name="T1" fmla="*/ 0 h 72"/>
                        <a:gd name="T2" fmla="*/ 0 w 129"/>
                        <a:gd name="T3" fmla="*/ 0 h 72"/>
                        <a:gd name="T4" fmla="*/ 0 w 129"/>
                        <a:gd name="T5" fmla="*/ 0 h 72"/>
                        <a:gd name="T6" fmla="*/ 0 w 129"/>
                        <a:gd name="T7" fmla="*/ 0 h 72"/>
                        <a:gd name="T8" fmla="*/ 0 w 129"/>
                        <a:gd name="T9" fmla="*/ 0 h 72"/>
                        <a:gd name="T10" fmla="*/ 0 w 129"/>
                        <a:gd name="T11" fmla="*/ 0 h 72"/>
                        <a:gd name="T12" fmla="*/ 1 w 129"/>
                        <a:gd name="T13" fmla="*/ 0 h 72"/>
                        <a:gd name="T14" fmla="*/ 1 w 129"/>
                        <a:gd name="T15" fmla="*/ 0 h 72"/>
                        <a:gd name="T16" fmla="*/ 1 w 129"/>
                        <a:gd name="T17" fmla="*/ 1 h 72"/>
                        <a:gd name="T18" fmla="*/ 1 w 129"/>
                        <a:gd name="T19" fmla="*/ 0 h 72"/>
                        <a:gd name="T20" fmla="*/ 0 w 129"/>
                        <a:gd name="T21" fmla="*/ 0 h 72"/>
                        <a:gd name="T22" fmla="*/ 0 w 129"/>
                        <a:gd name="T23" fmla="*/ 0 h 72"/>
                        <a:gd name="T24" fmla="*/ 0 w 129"/>
                        <a:gd name="T25" fmla="*/ 1 h 72"/>
                        <a:gd name="T26" fmla="*/ 0 w 129"/>
                        <a:gd name="T27" fmla="*/ 0 h 72"/>
                        <a:gd name="T28" fmla="*/ 0 w 129"/>
                        <a:gd name="T29" fmla="*/ 0 h 72"/>
                        <a:gd name="T30" fmla="*/ 0 w 129"/>
                        <a:gd name="T31" fmla="*/ 0 h 72"/>
                        <a:gd name="T32" fmla="*/ 0 w 129"/>
                        <a:gd name="T33" fmla="*/ 0 h 72"/>
                        <a:gd name="T34" fmla="*/ 0 w 129"/>
                        <a:gd name="T35" fmla="*/ 0 h 72"/>
                        <a:gd name="T36" fmla="*/ 0 w 129"/>
                        <a:gd name="T37" fmla="*/ 0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72"/>
                        <a:gd name="T59" fmla="*/ 129 w 129"/>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72">
                          <a:moveTo>
                            <a:pt x="0" y="9"/>
                          </a:moveTo>
                          <a:lnTo>
                            <a:pt x="3" y="0"/>
                          </a:lnTo>
                          <a:lnTo>
                            <a:pt x="8" y="9"/>
                          </a:lnTo>
                          <a:lnTo>
                            <a:pt x="18" y="13"/>
                          </a:lnTo>
                          <a:lnTo>
                            <a:pt x="36" y="21"/>
                          </a:lnTo>
                          <a:lnTo>
                            <a:pt x="55" y="27"/>
                          </a:lnTo>
                          <a:lnTo>
                            <a:pt x="85" y="33"/>
                          </a:lnTo>
                          <a:lnTo>
                            <a:pt x="119" y="38"/>
                          </a:lnTo>
                          <a:lnTo>
                            <a:pt x="129" y="69"/>
                          </a:lnTo>
                          <a:lnTo>
                            <a:pt x="92" y="60"/>
                          </a:lnTo>
                          <a:lnTo>
                            <a:pt x="62" y="56"/>
                          </a:lnTo>
                          <a:lnTo>
                            <a:pt x="38" y="61"/>
                          </a:lnTo>
                          <a:lnTo>
                            <a:pt x="21" y="72"/>
                          </a:lnTo>
                          <a:lnTo>
                            <a:pt x="21" y="63"/>
                          </a:lnTo>
                          <a:lnTo>
                            <a:pt x="21" y="54"/>
                          </a:lnTo>
                          <a:lnTo>
                            <a:pt x="18" y="45"/>
                          </a:lnTo>
                          <a:lnTo>
                            <a:pt x="8" y="32"/>
                          </a:lnTo>
                          <a:lnTo>
                            <a:pt x="0" y="20"/>
                          </a:lnTo>
                          <a:lnTo>
                            <a:pt x="0" y="9"/>
                          </a:lnTo>
                          <a:close/>
                        </a:path>
                      </a:pathLst>
                    </a:custGeom>
                    <a:solidFill>
                      <a:srgbClr val="FFA040"/>
                    </a:solidFill>
                    <a:ln w="9525">
                      <a:noFill/>
                      <a:round/>
                      <a:headEnd/>
                      <a:tailEnd/>
                    </a:ln>
                  </p:spPr>
                  <p:txBody>
                    <a:bodyPr/>
                    <a:lstStyle/>
                    <a:p>
                      <a:endParaRPr lang="hu-HU" sz="1800"/>
                    </a:p>
                  </p:txBody>
                </p:sp>
                <p:sp>
                  <p:nvSpPr>
                    <p:cNvPr id="3164323" name="Freeform 25"/>
                    <p:cNvSpPr>
                      <a:spLocks/>
                    </p:cNvSpPr>
                    <p:nvPr/>
                  </p:nvSpPr>
                  <p:spPr bwMode="auto">
                    <a:xfrm>
                      <a:off x="3362" y="2465"/>
                      <a:ext cx="30" cy="18"/>
                    </a:xfrm>
                    <a:custGeom>
                      <a:avLst/>
                      <a:gdLst>
                        <a:gd name="T0" fmla="*/ 0 w 152"/>
                        <a:gd name="T1" fmla="*/ 0 h 90"/>
                        <a:gd name="T2" fmla="*/ 0 w 152"/>
                        <a:gd name="T3" fmla="*/ 0 h 90"/>
                        <a:gd name="T4" fmla="*/ 0 w 152"/>
                        <a:gd name="T5" fmla="*/ 0 h 90"/>
                        <a:gd name="T6" fmla="*/ 0 w 152"/>
                        <a:gd name="T7" fmla="*/ 0 h 90"/>
                        <a:gd name="T8" fmla="*/ 0 w 152"/>
                        <a:gd name="T9" fmla="*/ 0 h 90"/>
                        <a:gd name="T10" fmla="*/ 0 w 152"/>
                        <a:gd name="T11" fmla="*/ 0 h 90"/>
                        <a:gd name="T12" fmla="*/ 1 w 152"/>
                        <a:gd name="T13" fmla="*/ 0 h 90"/>
                        <a:gd name="T14" fmla="*/ 1 w 152"/>
                        <a:gd name="T15" fmla="*/ 0 h 90"/>
                        <a:gd name="T16" fmla="*/ 1 w 152"/>
                        <a:gd name="T17" fmla="*/ 0 h 90"/>
                        <a:gd name="T18" fmla="*/ 1 w 152"/>
                        <a:gd name="T19" fmla="*/ 1 h 90"/>
                        <a:gd name="T20" fmla="*/ 1 w 152"/>
                        <a:gd name="T21" fmla="*/ 1 h 90"/>
                        <a:gd name="T22" fmla="*/ 1 w 152"/>
                        <a:gd name="T23" fmla="*/ 1 h 90"/>
                        <a:gd name="T24" fmla="*/ 1 w 152"/>
                        <a:gd name="T25" fmla="*/ 0 h 90"/>
                        <a:gd name="T26" fmla="*/ 0 w 152"/>
                        <a:gd name="T27" fmla="*/ 0 h 90"/>
                        <a:gd name="T28" fmla="*/ 0 w 152"/>
                        <a:gd name="T29" fmla="*/ 1 h 90"/>
                        <a:gd name="T30" fmla="*/ 0 w 152"/>
                        <a:gd name="T31" fmla="*/ 1 h 90"/>
                        <a:gd name="T32" fmla="*/ 0 w 152"/>
                        <a:gd name="T33" fmla="*/ 1 h 90"/>
                        <a:gd name="T34" fmla="*/ 0 w 152"/>
                        <a:gd name="T35" fmla="*/ 0 h 90"/>
                        <a:gd name="T36" fmla="*/ 0 w 152"/>
                        <a:gd name="T37" fmla="*/ 0 h 90"/>
                        <a:gd name="T38" fmla="*/ 0 w 152"/>
                        <a:gd name="T39" fmla="*/ 0 h 90"/>
                        <a:gd name="T40" fmla="*/ 0 w 152"/>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2"/>
                        <a:gd name="T64" fmla="*/ 0 h 90"/>
                        <a:gd name="T65" fmla="*/ 152 w 152"/>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2" h="90">
                          <a:moveTo>
                            <a:pt x="2" y="11"/>
                          </a:moveTo>
                          <a:lnTo>
                            <a:pt x="9" y="0"/>
                          </a:lnTo>
                          <a:lnTo>
                            <a:pt x="18" y="14"/>
                          </a:lnTo>
                          <a:lnTo>
                            <a:pt x="28" y="21"/>
                          </a:lnTo>
                          <a:lnTo>
                            <a:pt x="40" y="29"/>
                          </a:lnTo>
                          <a:lnTo>
                            <a:pt x="60" y="36"/>
                          </a:lnTo>
                          <a:lnTo>
                            <a:pt x="84" y="43"/>
                          </a:lnTo>
                          <a:lnTo>
                            <a:pt x="110" y="51"/>
                          </a:lnTo>
                          <a:lnTo>
                            <a:pt x="145" y="62"/>
                          </a:lnTo>
                          <a:lnTo>
                            <a:pt x="152" y="90"/>
                          </a:lnTo>
                          <a:lnTo>
                            <a:pt x="116" y="76"/>
                          </a:lnTo>
                          <a:lnTo>
                            <a:pt x="90" y="65"/>
                          </a:lnTo>
                          <a:lnTo>
                            <a:pt x="68" y="62"/>
                          </a:lnTo>
                          <a:lnTo>
                            <a:pt x="51" y="62"/>
                          </a:lnTo>
                          <a:lnTo>
                            <a:pt x="42" y="69"/>
                          </a:lnTo>
                          <a:lnTo>
                            <a:pt x="32" y="79"/>
                          </a:lnTo>
                          <a:lnTo>
                            <a:pt x="30" y="68"/>
                          </a:lnTo>
                          <a:lnTo>
                            <a:pt x="18" y="51"/>
                          </a:lnTo>
                          <a:lnTo>
                            <a:pt x="9" y="39"/>
                          </a:lnTo>
                          <a:lnTo>
                            <a:pt x="0" y="27"/>
                          </a:lnTo>
                          <a:lnTo>
                            <a:pt x="2" y="11"/>
                          </a:lnTo>
                          <a:close/>
                        </a:path>
                      </a:pathLst>
                    </a:custGeom>
                    <a:solidFill>
                      <a:srgbClr val="FFA040"/>
                    </a:solidFill>
                    <a:ln w="9525">
                      <a:noFill/>
                      <a:round/>
                      <a:headEnd/>
                      <a:tailEnd/>
                    </a:ln>
                  </p:spPr>
                  <p:txBody>
                    <a:bodyPr/>
                    <a:lstStyle/>
                    <a:p>
                      <a:endParaRPr lang="hu-HU" sz="1800"/>
                    </a:p>
                  </p:txBody>
                </p:sp>
                <p:sp>
                  <p:nvSpPr>
                    <p:cNvPr id="3164324" name="Freeform 26"/>
                    <p:cNvSpPr>
                      <a:spLocks/>
                    </p:cNvSpPr>
                    <p:nvPr/>
                  </p:nvSpPr>
                  <p:spPr bwMode="auto">
                    <a:xfrm>
                      <a:off x="3365" y="2485"/>
                      <a:ext cx="36" cy="40"/>
                    </a:xfrm>
                    <a:custGeom>
                      <a:avLst/>
                      <a:gdLst>
                        <a:gd name="T0" fmla="*/ 0 w 181"/>
                        <a:gd name="T1" fmla="*/ 0 h 200"/>
                        <a:gd name="T2" fmla="*/ 0 w 181"/>
                        <a:gd name="T3" fmla="*/ 0 h 200"/>
                        <a:gd name="T4" fmla="*/ 0 w 181"/>
                        <a:gd name="T5" fmla="*/ 0 h 200"/>
                        <a:gd name="T6" fmla="*/ 0 w 181"/>
                        <a:gd name="T7" fmla="*/ 0 h 200"/>
                        <a:gd name="T8" fmla="*/ 0 w 181"/>
                        <a:gd name="T9" fmla="*/ 0 h 200"/>
                        <a:gd name="T10" fmla="*/ 0 w 181"/>
                        <a:gd name="T11" fmla="*/ 0 h 200"/>
                        <a:gd name="T12" fmla="*/ 1 w 181"/>
                        <a:gd name="T13" fmla="*/ 0 h 200"/>
                        <a:gd name="T14" fmla="*/ 1 w 181"/>
                        <a:gd name="T15" fmla="*/ 0 h 200"/>
                        <a:gd name="T16" fmla="*/ 1 w 181"/>
                        <a:gd name="T17" fmla="*/ 0 h 200"/>
                        <a:gd name="T18" fmla="*/ 1 w 181"/>
                        <a:gd name="T19" fmla="*/ 1 h 200"/>
                        <a:gd name="T20" fmla="*/ 1 w 181"/>
                        <a:gd name="T21" fmla="*/ 1 h 200"/>
                        <a:gd name="T22" fmla="*/ 1 w 181"/>
                        <a:gd name="T23" fmla="*/ 1 h 200"/>
                        <a:gd name="T24" fmla="*/ 1 w 181"/>
                        <a:gd name="T25" fmla="*/ 1 h 200"/>
                        <a:gd name="T26" fmla="*/ 1 w 181"/>
                        <a:gd name="T27" fmla="*/ 1 h 200"/>
                        <a:gd name="T28" fmla="*/ 1 w 181"/>
                        <a:gd name="T29" fmla="*/ 1 h 200"/>
                        <a:gd name="T30" fmla="*/ 1 w 181"/>
                        <a:gd name="T31" fmla="*/ 1 h 200"/>
                        <a:gd name="T32" fmla="*/ 1 w 181"/>
                        <a:gd name="T33" fmla="*/ 1 h 200"/>
                        <a:gd name="T34" fmla="*/ 1 w 181"/>
                        <a:gd name="T35" fmla="*/ 1 h 200"/>
                        <a:gd name="T36" fmla="*/ 1 w 181"/>
                        <a:gd name="T37" fmla="*/ 1 h 200"/>
                        <a:gd name="T38" fmla="*/ 1 w 181"/>
                        <a:gd name="T39" fmla="*/ 2 h 200"/>
                        <a:gd name="T40" fmla="*/ 1 w 181"/>
                        <a:gd name="T41" fmla="*/ 2 h 200"/>
                        <a:gd name="T42" fmla="*/ 1 w 181"/>
                        <a:gd name="T43" fmla="*/ 1 h 200"/>
                        <a:gd name="T44" fmla="*/ 1 w 181"/>
                        <a:gd name="T45" fmla="*/ 1 h 200"/>
                        <a:gd name="T46" fmla="*/ 1 w 181"/>
                        <a:gd name="T47" fmla="*/ 1 h 200"/>
                        <a:gd name="T48" fmla="*/ 1 w 181"/>
                        <a:gd name="T49" fmla="*/ 1 h 200"/>
                        <a:gd name="T50" fmla="*/ 0 w 181"/>
                        <a:gd name="T51" fmla="*/ 1 h 200"/>
                        <a:gd name="T52" fmla="*/ 0 w 181"/>
                        <a:gd name="T53" fmla="*/ 1 h 200"/>
                        <a:gd name="T54" fmla="*/ 0 w 181"/>
                        <a:gd name="T55" fmla="*/ 0 h 200"/>
                        <a:gd name="T56" fmla="*/ 0 w 181"/>
                        <a:gd name="T57" fmla="*/ 0 h 2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1"/>
                        <a:gd name="T88" fmla="*/ 0 h 200"/>
                        <a:gd name="T89" fmla="*/ 181 w 181"/>
                        <a:gd name="T90" fmla="*/ 200 h 2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1" h="200">
                          <a:moveTo>
                            <a:pt x="1" y="31"/>
                          </a:moveTo>
                          <a:lnTo>
                            <a:pt x="0" y="18"/>
                          </a:lnTo>
                          <a:lnTo>
                            <a:pt x="0" y="11"/>
                          </a:lnTo>
                          <a:lnTo>
                            <a:pt x="7" y="0"/>
                          </a:lnTo>
                          <a:lnTo>
                            <a:pt x="19" y="15"/>
                          </a:lnTo>
                          <a:lnTo>
                            <a:pt x="41" y="29"/>
                          </a:lnTo>
                          <a:lnTo>
                            <a:pt x="63" y="39"/>
                          </a:lnTo>
                          <a:lnTo>
                            <a:pt x="92" y="48"/>
                          </a:lnTo>
                          <a:lnTo>
                            <a:pt x="135" y="57"/>
                          </a:lnTo>
                          <a:lnTo>
                            <a:pt x="144" y="80"/>
                          </a:lnTo>
                          <a:lnTo>
                            <a:pt x="122" y="73"/>
                          </a:lnTo>
                          <a:lnTo>
                            <a:pt x="99" y="70"/>
                          </a:lnTo>
                          <a:lnTo>
                            <a:pt x="88" y="72"/>
                          </a:lnTo>
                          <a:lnTo>
                            <a:pt x="84" y="83"/>
                          </a:lnTo>
                          <a:lnTo>
                            <a:pt x="91" y="98"/>
                          </a:lnTo>
                          <a:lnTo>
                            <a:pt x="100" y="112"/>
                          </a:lnTo>
                          <a:lnTo>
                            <a:pt x="118" y="133"/>
                          </a:lnTo>
                          <a:lnTo>
                            <a:pt x="144" y="156"/>
                          </a:lnTo>
                          <a:lnTo>
                            <a:pt x="181" y="182"/>
                          </a:lnTo>
                          <a:lnTo>
                            <a:pt x="181" y="200"/>
                          </a:lnTo>
                          <a:lnTo>
                            <a:pt x="165" y="190"/>
                          </a:lnTo>
                          <a:lnTo>
                            <a:pt x="144" y="179"/>
                          </a:lnTo>
                          <a:lnTo>
                            <a:pt x="115" y="156"/>
                          </a:lnTo>
                          <a:lnTo>
                            <a:pt x="91" y="131"/>
                          </a:lnTo>
                          <a:lnTo>
                            <a:pt x="69" y="112"/>
                          </a:lnTo>
                          <a:lnTo>
                            <a:pt x="49" y="88"/>
                          </a:lnTo>
                          <a:lnTo>
                            <a:pt x="31" y="68"/>
                          </a:lnTo>
                          <a:lnTo>
                            <a:pt x="13" y="50"/>
                          </a:lnTo>
                          <a:lnTo>
                            <a:pt x="1" y="31"/>
                          </a:lnTo>
                          <a:close/>
                        </a:path>
                      </a:pathLst>
                    </a:custGeom>
                    <a:solidFill>
                      <a:srgbClr val="FFA040"/>
                    </a:solidFill>
                    <a:ln w="9525">
                      <a:noFill/>
                      <a:round/>
                      <a:headEnd/>
                      <a:tailEnd/>
                    </a:ln>
                  </p:spPr>
                  <p:txBody>
                    <a:bodyPr/>
                    <a:lstStyle/>
                    <a:p>
                      <a:endParaRPr lang="hu-HU" sz="1800"/>
                    </a:p>
                  </p:txBody>
                </p:sp>
                <p:sp>
                  <p:nvSpPr>
                    <p:cNvPr id="3164325" name="Freeform 27"/>
                    <p:cNvSpPr>
                      <a:spLocks/>
                    </p:cNvSpPr>
                    <p:nvPr/>
                  </p:nvSpPr>
                  <p:spPr bwMode="auto">
                    <a:xfrm>
                      <a:off x="3366" y="2413"/>
                      <a:ext cx="15" cy="12"/>
                    </a:xfrm>
                    <a:custGeom>
                      <a:avLst/>
                      <a:gdLst>
                        <a:gd name="T0" fmla="*/ 0 w 75"/>
                        <a:gd name="T1" fmla="*/ 0 h 60"/>
                        <a:gd name="T2" fmla="*/ 0 w 75"/>
                        <a:gd name="T3" fmla="*/ 0 h 60"/>
                        <a:gd name="T4" fmla="*/ 0 w 75"/>
                        <a:gd name="T5" fmla="*/ 0 h 60"/>
                        <a:gd name="T6" fmla="*/ 0 w 75"/>
                        <a:gd name="T7" fmla="*/ 0 h 60"/>
                        <a:gd name="T8" fmla="*/ 0 w 75"/>
                        <a:gd name="T9" fmla="*/ 0 h 60"/>
                        <a:gd name="T10" fmla="*/ 1 w 75"/>
                        <a:gd name="T11" fmla="*/ 0 h 60"/>
                        <a:gd name="T12" fmla="*/ 1 w 75"/>
                        <a:gd name="T13" fmla="*/ 0 h 60"/>
                        <a:gd name="T14" fmla="*/ 0 w 75"/>
                        <a:gd name="T15" fmla="*/ 0 h 60"/>
                        <a:gd name="T16" fmla="*/ 0 w 75"/>
                        <a:gd name="T17" fmla="*/ 0 h 60"/>
                        <a:gd name="T18" fmla="*/ 0 w 75"/>
                        <a:gd name="T19" fmla="*/ 0 h 60"/>
                        <a:gd name="T20" fmla="*/ 0 w 75"/>
                        <a:gd name="T21" fmla="*/ 0 h 60"/>
                        <a:gd name="T22" fmla="*/ 0 w 75"/>
                        <a:gd name="T23" fmla="*/ 0 h 60"/>
                        <a:gd name="T24" fmla="*/ 0 w 75"/>
                        <a:gd name="T25" fmla="*/ 0 h 60"/>
                        <a:gd name="T26" fmla="*/ 0 w 75"/>
                        <a:gd name="T27" fmla="*/ 0 h 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
                        <a:gd name="T43" fmla="*/ 0 h 60"/>
                        <a:gd name="T44" fmla="*/ 75 w 75"/>
                        <a:gd name="T45" fmla="*/ 60 h 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 h="60">
                          <a:moveTo>
                            <a:pt x="0" y="0"/>
                          </a:moveTo>
                          <a:lnTo>
                            <a:pt x="10" y="9"/>
                          </a:lnTo>
                          <a:lnTo>
                            <a:pt x="22" y="18"/>
                          </a:lnTo>
                          <a:lnTo>
                            <a:pt x="37" y="28"/>
                          </a:lnTo>
                          <a:lnTo>
                            <a:pt x="53" y="38"/>
                          </a:lnTo>
                          <a:lnTo>
                            <a:pt x="68" y="46"/>
                          </a:lnTo>
                          <a:lnTo>
                            <a:pt x="75" y="53"/>
                          </a:lnTo>
                          <a:lnTo>
                            <a:pt x="57" y="60"/>
                          </a:lnTo>
                          <a:lnTo>
                            <a:pt x="37" y="53"/>
                          </a:lnTo>
                          <a:lnTo>
                            <a:pt x="16" y="45"/>
                          </a:lnTo>
                          <a:lnTo>
                            <a:pt x="0" y="36"/>
                          </a:lnTo>
                          <a:lnTo>
                            <a:pt x="2" y="28"/>
                          </a:lnTo>
                          <a:lnTo>
                            <a:pt x="4" y="14"/>
                          </a:lnTo>
                          <a:lnTo>
                            <a:pt x="0" y="0"/>
                          </a:lnTo>
                          <a:close/>
                        </a:path>
                      </a:pathLst>
                    </a:custGeom>
                    <a:solidFill>
                      <a:srgbClr val="FFA040"/>
                    </a:solidFill>
                    <a:ln w="9525">
                      <a:noFill/>
                      <a:round/>
                      <a:headEnd/>
                      <a:tailEnd/>
                    </a:ln>
                  </p:spPr>
                  <p:txBody>
                    <a:bodyPr/>
                    <a:lstStyle/>
                    <a:p>
                      <a:endParaRPr lang="hu-HU" sz="1800"/>
                    </a:p>
                  </p:txBody>
                </p:sp>
                <p:sp>
                  <p:nvSpPr>
                    <p:cNvPr id="3164326" name="Freeform 28"/>
                    <p:cNvSpPr>
                      <a:spLocks/>
                    </p:cNvSpPr>
                    <p:nvPr/>
                  </p:nvSpPr>
                  <p:spPr bwMode="auto">
                    <a:xfrm>
                      <a:off x="3393" y="2410"/>
                      <a:ext cx="128" cy="120"/>
                    </a:xfrm>
                    <a:custGeom>
                      <a:avLst/>
                      <a:gdLst>
                        <a:gd name="T0" fmla="*/ 2 w 638"/>
                        <a:gd name="T1" fmla="*/ 1 h 597"/>
                        <a:gd name="T2" fmla="*/ 2 w 638"/>
                        <a:gd name="T3" fmla="*/ 1 h 597"/>
                        <a:gd name="T4" fmla="*/ 1 w 638"/>
                        <a:gd name="T5" fmla="*/ 1 h 597"/>
                        <a:gd name="T6" fmla="*/ 0 w 638"/>
                        <a:gd name="T7" fmla="*/ 1 h 597"/>
                        <a:gd name="T8" fmla="*/ 1 w 638"/>
                        <a:gd name="T9" fmla="*/ 2 h 597"/>
                        <a:gd name="T10" fmla="*/ 3 w 638"/>
                        <a:gd name="T11" fmla="*/ 2 h 597"/>
                        <a:gd name="T12" fmla="*/ 4 w 638"/>
                        <a:gd name="T13" fmla="*/ 1 h 597"/>
                        <a:gd name="T14" fmla="*/ 5 w 638"/>
                        <a:gd name="T15" fmla="*/ 1 h 597"/>
                        <a:gd name="T16" fmla="*/ 4 w 638"/>
                        <a:gd name="T17" fmla="*/ 1 h 597"/>
                        <a:gd name="T18" fmla="*/ 4 w 638"/>
                        <a:gd name="T19" fmla="*/ 2 h 597"/>
                        <a:gd name="T20" fmla="*/ 2 w 638"/>
                        <a:gd name="T21" fmla="*/ 2 h 597"/>
                        <a:gd name="T22" fmla="*/ 1 w 638"/>
                        <a:gd name="T23" fmla="*/ 2 h 597"/>
                        <a:gd name="T24" fmla="*/ 3 w 638"/>
                        <a:gd name="T25" fmla="*/ 2 h 597"/>
                        <a:gd name="T26" fmla="*/ 4 w 638"/>
                        <a:gd name="T27" fmla="*/ 2 h 597"/>
                        <a:gd name="T28" fmla="*/ 5 w 638"/>
                        <a:gd name="T29" fmla="*/ 2 h 597"/>
                        <a:gd name="T30" fmla="*/ 5 w 638"/>
                        <a:gd name="T31" fmla="*/ 2 h 597"/>
                        <a:gd name="T32" fmla="*/ 4 w 638"/>
                        <a:gd name="T33" fmla="*/ 2 h 597"/>
                        <a:gd name="T34" fmla="*/ 3 w 638"/>
                        <a:gd name="T35" fmla="*/ 3 h 597"/>
                        <a:gd name="T36" fmla="*/ 2 w 638"/>
                        <a:gd name="T37" fmla="*/ 3 h 597"/>
                        <a:gd name="T38" fmla="*/ 2 w 638"/>
                        <a:gd name="T39" fmla="*/ 3 h 597"/>
                        <a:gd name="T40" fmla="*/ 3 w 638"/>
                        <a:gd name="T41" fmla="*/ 3 h 597"/>
                        <a:gd name="T42" fmla="*/ 4 w 638"/>
                        <a:gd name="T43" fmla="*/ 3 h 597"/>
                        <a:gd name="T44" fmla="*/ 4 w 638"/>
                        <a:gd name="T45" fmla="*/ 3 h 597"/>
                        <a:gd name="T46" fmla="*/ 4 w 638"/>
                        <a:gd name="T47" fmla="*/ 3 h 597"/>
                        <a:gd name="T48" fmla="*/ 3 w 638"/>
                        <a:gd name="T49" fmla="*/ 4 h 597"/>
                        <a:gd name="T50" fmla="*/ 3 w 638"/>
                        <a:gd name="T51" fmla="*/ 4 h 597"/>
                        <a:gd name="T52" fmla="*/ 1 w 638"/>
                        <a:gd name="T53" fmla="*/ 4 h 597"/>
                        <a:gd name="T54" fmla="*/ 2 w 638"/>
                        <a:gd name="T55" fmla="*/ 4 h 597"/>
                        <a:gd name="T56" fmla="*/ 3 w 638"/>
                        <a:gd name="T57" fmla="*/ 4 h 597"/>
                        <a:gd name="T58" fmla="*/ 4 w 638"/>
                        <a:gd name="T59" fmla="*/ 4 h 597"/>
                        <a:gd name="T60" fmla="*/ 4 w 638"/>
                        <a:gd name="T61" fmla="*/ 4 h 597"/>
                        <a:gd name="T62" fmla="*/ 4 w 638"/>
                        <a:gd name="T63" fmla="*/ 4 h 597"/>
                        <a:gd name="T64" fmla="*/ 3 w 638"/>
                        <a:gd name="T65" fmla="*/ 4 h 597"/>
                        <a:gd name="T66" fmla="*/ 2 w 638"/>
                        <a:gd name="T67" fmla="*/ 5 h 597"/>
                        <a:gd name="T68" fmla="*/ 3 w 638"/>
                        <a:gd name="T69" fmla="*/ 5 h 597"/>
                        <a:gd name="T70" fmla="*/ 3 w 638"/>
                        <a:gd name="T71" fmla="*/ 5 h 597"/>
                        <a:gd name="T72" fmla="*/ 4 w 638"/>
                        <a:gd name="T73" fmla="*/ 5 h 597"/>
                        <a:gd name="T74" fmla="*/ 4 w 638"/>
                        <a:gd name="T75" fmla="*/ 4 h 597"/>
                        <a:gd name="T76" fmla="*/ 5 w 638"/>
                        <a:gd name="T77" fmla="*/ 3 h 597"/>
                        <a:gd name="T78" fmla="*/ 5 w 638"/>
                        <a:gd name="T79" fmla="*/ 3 h 597"/>
                        <a:gd name="T80" fmla="*/ 5 w 638"/>
                        <a:gd name="T81" fmla="*/ 3 h 597"/>
                        <a:gd name="T82" fmla="*/ 5 w 638"/>
                        <a:gd name="T83" fmla="*/ 2 h 597"/>
                        <a:gd name="T84" fmla="*/ 5 w 638"/>
                        <a:gd name="T85" fmla="*/ 2 h 597"/>
                        <a:gd name="T86" fmla="*/ 5 w 638"/>
                        <a:gd name="T87" fmla="*/ 2 h 597"/>
                        <a:gd name="T88" fmla="*/ 5 w 638"/>
                        <a:gd name="T89" fmla="*/ 2 h 597"/>
                        <a:gd name="T90" fmla="*/ 5 w 638"/>
                        <a:gd name="T91" fmla="*/ 2 h 597"/>
                        <a:gd name="T92" fmla="*/ 5 w 638"/>
                        <a:gd name="T93" fmla="*/ 1 h 597"/>
                        <a:gd name="T94" fmla="*/ 5 w 638"/>
                        <a:gd name="T95" fmla="*/ 1 h 597"/>
                        <a:gd name="T96" fmla="*/ 5 w 638"/>
                        <a:gd name="T97" fmla="*/ 1 h 597"/>
                        <a:gd name="T98" fmla="*/ 5 w 638"/>
                        <a:gd name="T99" fmla="*/ 1 h 597"/>
                        <a:gd name="T100" fmla="*/ 5 w 638"/>
                        <a:gd name="T101" fmla="*/ 0 h 597"/>
                        <a:gd name="T102" fmla="*/ 4 w 638"/>
                        <a:gd name="T103" fmla="*/ 0 h 597"/>
                        <a:gd name="T104" fmla="*/ 3 w 638"/>
                        <a:gd name="T105" fmla="*/ 1 h 597"/>
                        <a:gd name="T106" fmla="*/ 2 w 638"/>
                        <a:gd name="T107" fmla="*/ 1 h 5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8"/>
                        <a:gd name="T163" fmla="*/ 0 h 597"/>
                        <a:gd name="T164" fmla="*/ 638 w 638"/>
                        <a:gd name="T165" fmla="*/ 597 h 59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8" h="597">
                          <a:moveTo>
                            <a:pt x="256" y="117"/>
                          </a:moveTo>
                          <a:lnTo>
                            <a:pt x="162" y="124"/>
                          </a:lnTo>
                          <a:lnTo>
                            <a:pt x="303" y="137"/>
                          </a:lnTo>
                          <a:lnTo>
                            <a:pt x="294" y="144"/>
                          </a:lnTo>
                          <a:lnTo>
                            <a:pt x="277" y="150"/>
                          </a:lnTo>
                          <a:lnTo>
                            <a:pt x="254" y="157"/>
                          </a:lnTo>
                          <a:lnTo>
                            <a:pt x="225" y="165"/>
                          </a:lnTo>
                          <a:lnTo>
                            <a:pt x="193" y="170"/>
                          </a:lnTo>
                          <a:lnTo>
                            <a:pt x="152" y="174"/>
                          </a:lnTo>
                          <a:lnTo>
                            <a:pt x="104" y="178"/>
                          </a:lnTo>
                          <a:lnTo>
                            <a:pt x="53" y="182"/>
                          </a:lnTo>
                          <a:lnTo>
                            <a:pt x="0" y="182"/>
                          </a:lnTo>
                          <a:lnTo>
                            <a:pt x="83" y="201"/>
                          </a:lnTo>
                          <a:lnTo>
                            <a:pt x="134" y="211"/>
                          </a:lnTo>
                          <a:lnTo>
                            <a:pt x="178" y="211"/>
                          </a:lnTo>
                          <a:lnTo>
                            <a:pt x="233" y="211"/>
                          </a:lnTo>
                          <a:lnTo>
                            <a:pt x="312" y="204"/>
                          </a:lnTo>
                          <a:lnTo>
                            <a:pt x="378" y="195"/>
                          </a:lnTo>
                          <a:lnTo>
                            <a:pt x="434" y="182"/>
                          </a:lnTo>
                          <a:lnTo>
                            <a:pt x="493" y="163"/>
                          </a:lnTo>
                          <a:lnTo>
                            <a:pt x="519" y="153"/>
                          </a:lnTo>
                          <a:lnTo>
                            <a:pt x="544" y="145"/>
                          </a:lnTo>
                          <a:lnTo>
                            <a:pt x="557" y="142"/>
                          </a:lnTo>
                          <a:lnTo>
                            <a:pt x="564" y="146"/>
                          </a:lnTo>
                          <a:lnTo>
                            <a:pt x="564" y="157"/>
                          </a:lnTo>
                          <a:lnTo>
                            <a:pt x="559" y="168"/>
                          </a:lnTo>
                          <a:lnTo>
                            <a:pt x="544" y="180"/>
                          </a:lnTo>
                          <a:lnTo>
                            <a:pt x="519" y="196"/>
                          </a:lnTo>
                          <a:lnTo>
                            <a:pt x="485" y="211"/>
                          </a:lnTo>
                          <a:lnTo>
                            <a:pt x="444" y="228"/>
                          </a:lnTo>
                          <a:lnTo>
                            <a:pt x="390" y="244"/>
                          </a:lnTo>
                          <a:lnTo>
                            <a:pt x="327" y="258"/>
                          </a:lnTo>
                          <a:lnTo>
                            <a:pt x="265" y="267"/>
                          </a:lnTo>
                          <a:lnTo>
                            <a:pt x="199" y="277"/>
                          </a:lnTo>
                          <a:lnTo>
                            <a:pt x="83" y="288"/>
                          </a:lnTo>
                          <a:lnTo>
                            <a:pt x="154" y="305"/>
                          </a:lnTo>
                          <a:lnTo>
                            <a:pt x="211" y="312"/>
                          </a:lnTo>
                          <a:lnTo>
                            <a:pt x="284" y="310"/>
                          </a:lnTo>
                          <a:lnTo>
                            <a:pt x="358" y="301"/>
                          </a:lnTo>
                          <a:lnTo>
                            <a:pt x="412" y="288"/>
                          </a:lnTo>
                          <a:lnTo>
                            <a:pt x="457" y="277"/>
                          </a:lnTo>
                          <a:lnTo>
                            <a:pt x="493" y="267"/>
                          </a:lnTo>
                          <a:lnTo>
                            <a:pt x="531" y="254"/>
                          </a:lnTo>
                          <a:lnTo>
                            <a:pt x="560" y="243"/>
                          </a:lnTo>
                          <a:lnTo>
                            <a:pt x="574" y="239"/>
                          </a:lnTo>
                          <a:lnTo>
                            <a:pt x="582" y="239"/>
                          </a:lnTo>
                          <a:lnTo>
                            <a:pt x="581" y="249"/>
                          </a:lnTo>
                          <a:lnTo>
                            <a:pt x="575" y="259"/>
                          </a:lnTo>
                          <a:lnTo>
                            <a:pt x="564" y="272"/>
                          </a:lnTo>
                          <a:lnTo>
                            <a:pt x="538" y="291"/>
                          </a:lnTo>
                          <a:lnTo>
                            <a:pt x="508" y="306"/>
                          </a:lnTo>
                          <a:lnTo>
                            <a:pt x="475" y="321"/>
                          </a:lnTo>
                          <a:lnTo>
                            <a:pt x="432" y="338"/>
                          </a:lnTo>
                          <a:lnTo>
                            <a:pt x="382" y="353"/>
                          </a:lnTo>
                          <a:lnTo>
                            <a:pt x="307" y="369"/>
                          </a:lnTo>
                          <a:lnTo>
                            <a:pt x="256" y="379"/>
                          </a:lnTo>
                          <a:lnTo>
                            <a:pt x="207" y="385"/>
                          </a:lnTo>
                          <a:lnTo>
                            <a:pt x="134" y="389"/>
                          </a:lnTo>
                          <a:lnTo>
                            <a:pt x="208" y="400"/>
                          </a:lnTo>
                          <a:lnTo>
                            <a:pt x="266" y="404"/>
                          </a:lnTo>
                          <a:lnTo>
                            <a:pt x="314" y="405"/>
                          </a:lnTo>
                          <a:lnTo>
                            <a:pt x="368" y="404"/>
                          </a:lnTo>
                          <a:lnTo>
                            <a:pt x="419" y="397"/>
                          </a:lnTo>
                          <a:lnTo>
                            <a:pt x="461" y="387"/>
                          </a:lnTo>
                          <a:lnTo>
                            <a:pt x="494" y="376"/>
                          </a:lnTo>
                          <a:lnTo>
                            <a:pt x="548" y="358"/>
                          </a:lnTo>
                          <a:lnTo>
                            <a:pt x="555" y="358"/>
                          </a:lnTo>
                          <a:lnTo>
                            <a:pt x="560" y="361"/>
                          </a:lnTo>
                          <a:lnTo>
                            <a:pt x="559" y="372"/>
                          </a:lnTo>
                          <a:lnTo>
                            <a:pt x="552" y="385"/>
                          </a:lnTo>
                          <a:lnTo>
                            <a:pt x="540" y="397"/>
                          </a:lnTo>
                          <a:lnTo>
                            <a:pt x="522" y="411"/>
                          </a:lnTo>
                          <a:lnTo>
                            <a:pt x="490" y="427"/>
                          </a:lnTo>
                          <a:lnTo>
                            <a:pt x="457" y="442"/>
                          </a:lnTo>
                          <a:lnTo>
                            <a:pt x="426" y="452"/>
                          </a:lnTo>
                          <a:lnTo>
                            <a:pt x="390" y="460"/>
                          </a:lnTo>
                          <a:lnTo>
                            <a:pt x="357" y="465"/>
                          </a:lnTo>
                          <a:lnTo>
                            <a:pt x="314" y="470"/>
                          </a:lnTo>
                          <a:lnTo>
                            <a:pt x="266" y="472"/>
                          </a:lnTo>
                          <a:lnTo>
                            <a:pt x="218" y="473"/>
                          </a:lnTo>
                          <a:lnTo>
                            <a:pt x="144" y="473"/>
                          </a:lnTo>
                          <a:lnTo>
                            <a:pt x="184" y="487"/>
                          </a:lnTo>
                          <a:lnTo>
                            <a:pt x="220" y="496"/>
                          </a:lnTo>
                          <a:lnTo>
                            <a:pt x="262" y="502"/>
                          </a:lnTo>
                          <a:lnTo>
                            <a:pt x="298" y="503"/>
                          </a:lnTo>
                          <a:lnTo>
                            <a:pt x="334" y="505"/>
                          </a:lnTo>
                          <a:lnTo>
                            <a:pt x="372" y="503"/>
                          </a:lnTo>
                          <a:lnTo>
                            <a:pt x="402" y="502"/>
                          </a:lnTo>
                          <a:lnTo>
                            <a:pt x="431" y="496"/>
                          </a:lnTo>
                          <a:lnTo>
                            <a:pt x="470" y="487"/>
                          </a:lnTo>
                          <a:lnTo>
                            <a:pt x="500" y="480"/>
                          </a:lnTo>
                          <a:lnTo>
                            <a:pt x="511" y="481"/>
                          </a:lnTo>
                          <a:lnTo>
                            <a:pt x="513" y="489"/>
                          </a:lnTo>
                          <a:lnTo>
                            <a:pt x="509" y="498"/>
                          </a:lnTo>
                          <a:lnTo>
                            <a:pt x="501" y="507"/>
                          </a:lnTo>
                          <a:lnTo>
                            <a:pt x="489" y="518"/>
                          </a:lnTo>
                          <a:lnTo>
                            <a:pt x="474" y="524"/>
                          </a:lnTo>
                          <a:lnTo>
                            <a:pt x="457" y="532"/>
                          </a:lnTo>
                          <a:lnTo>
                            <a:pt x="431" y="539"/>
                          </a:lnTo>
                          <a:lnTo>
                            <a:pt x="376" y="547"/>
                          </a:lnTo>
                          <a:lnTo>
                            <a:pt x="324" y="554"/>
                          </a:lnTo>
                          <a:lnTo>
                            <a:pt x="220" y="562"/>
                          </a:lnTo>
                          <a:lnTo>
                            <a:pt x="355" y="569"/>
                          </a:lnTo>
                          <a:lnTo>
                            <a:pt x="382" y="569"/>
                          </a:lnTo>
                          <a:lnTo>
                            <a:pt x="394" y="574"/>
                          </a:lnTo>
                          <a:lnTo>
                            <a:pt x="401" y="580"/>
                          </a:lnTo>
                          <a:lnTo>
                            <a:pt x="399" y="590"/>
                          </a:lnTo>
                          <a:lnTo>
                            <a:pt x="406" y="595"/>
                          </a:lnTo>
                          <a:lnTo>
                            <a:pt x="423" y="597"/>
                          </a:lnTo>
                          <a:lnTo>
                            <a:pt x="449" y="587"/>
                          </a:lnTo>
                          <a:lnTo>
                            <a:pt x="472" y="576"/>
                          </a:lnTo>
                          <a:lnTo>
                            <a:pt x="490" y="564"/>
                          </a:lnTo>
                          <a:lnTo>
                            <a:pt x="505" y="554"/>
                          </a:lnTo>
                          <a:lnTo>
                            <a:pt x="519" y="538"/>
                          </a:lnTo>
                          <a:lnTo>
                            <a:pt x="567" y="474"/>
                          </a:lnTo>
                          <a:lnTo>
                            <a:pt x="604" y="420"/>
                          </a:lnTo>
                          <a:lnTo>
                            <a:pt x="617" y="393"/>
                          </a:lnTo>
                          <a:lnTo>
                            <a:pt x="621" y="381"/>
                          </a:lnTo>
                          <a:lnTo>
                            <a:pt x="622" y="372"/>
                          </a:lnTo>
                          <a:lnTo>
                            <a:pt x="622" y="363"/>
                          </a:lnTo>
                          <a:lnTo>
                            <a:pt x="615" y="352"/>
                          </a:lnTo>
                          <a:lnTo>
                            <a:pt x="610" y="345"/>
                          </a:lnTo>
                          <a:lnTo>
                            <a:pt x="608" y="335"/>
                          </a:lnTo>
                          <a:lnTo>
                            <a:pt x="610" y="324"/>
                          </a:lnTo>
                          <a:lnTo>
                            <a:pt x="615" y="316"/>
                          </a:lnTo>
                          <a:lnTo>
                            <a:pt x="621" y="306"/>
                          </a:lnTo>
                          <a:lnTo>
                            <a:pt x="626" y="299"/>
                          </a:lnTo>
                          <a:lnTo>
                            <a:pt x="633" y="288"/>
                          </a:lnTo>
                          <a:lnTo>
                            <a:pt x="638" y="279"/>
                          </a:lnTo>
                          <a:lnTo>
                            <a:pt x="637" y="267"/>
                          </a:lnTo>
                          <a:lnTo>
                            <a:pt x="632" y="258"/>
                          </a:lnTo>
                          <a:lnTo>
                            <a:pt x="626" y="249"/>
                          </a:lnTo>
                          <a:lnTo>
                            <a:pt x="621" y="241"/>
                          </a:lnTo>
                          <a:lnTo>
                            <a:pt x="614" y="232"/>
                          </a:lnTo>
                          <a:lnTo>
                            <a:pt x="611" y="221"/>
                          </a:lnTo>
                          <a:lnTo>
                            <a:pt x="614" y="213"/>
                          </a:lnTo>
                          <a:lnTo>
                            <a:pt x="622" y="201"/>
                          </a:lnTo>
                          <a:lnTo>
                            <a:pt x="630" y="192"/>
                          </a:lnTo>
                          <a:lnTo>
                            <a:pt x="633" y="182"/>
                          </a:lnTo>
                          <a:lnTo>
                            <a:pt x="633" y="168"/>
                          </a:lnTo>
                          <a:lnTo>
                            <a:pt x="629" y="155"/>
                          </a:lnTo>
                          <a:lnTo>
                            <a:pt x="621" y="145"/>
                          </a:lnTo>
                          <a:lnTo>
                            <a:pt x="617" y="138"/>
                          </a:lnTo>
                          <a:lnTo>
                            <a:pt x="614" y="127"/>
                          </a:lnTo>
                          <a:lnTo>
                            <a:pt x="615" y="116"/>
                          </a:lnTo>
                          <a:lnTo>
                            <a:pt x="622" y="106"/>
                          </a:lnTo>
                          <a:lnTo>
                            <a:pt x="626" y="99"/>
                          </a:lnTo>
                          <a:lnTo>
                            <a:pt x="633" y="91"/>
                          </a:lnTo>
                          <a:lnTo>
                            <a:pt x="637" y="81"/>
                          </a:lnTo>
                          <a:lnTo>
                            <a:pt x="638" y="69"/>
                          </a:lnTo>
                          <a:lnTo>
                            <a:pt x="635" y="62"/>
                          </a:lnTo>
                          <a:lnTo>
                            <a:pt x="629" y="51"/>
                          </a:lnTo>
                          <a:lnTo>
                            <a:pt x="622" y="42"/>
                          </a:lnTo>
                          <a:lnTo>
                            <a:pt x="617" y="29"/>
                          </a:lnTo>
                          <a:lnTo>
                            <a:pt x="617" y="0"/>
                          </a:lnTo>
                          <a:lnTo>
                            <a:pt x="552" y="43"/>
                          </a:lnTo>
                          <a:lnTo>
                            <a:pt x="513" y="60"/>
                          </a:lnTo>
                          <a:lnTo>
                            <a:pt x="467" y="75"/>
                          </a:lnTo>
                          <a:lnTo>
                            <a:pt x="414" y="91"/>
                          </a:lnTo>
                          <a:lnTo>
                            <a:pt x="366" y="101"/>
                          </a:lnTo>
                          <a:lnTo>
                            <a:pt x="318" y="109"/>
                          </a:lnTo>
                          <a:lnTo>
                            <a:pt x="256" y="117"/>
                          </a:lnTo>
                          <a:close/>
                        </a:path>
                      </a:pathLst>
                    </a:custGeom>
                    <a:solidFill>
                      <a:srgbClr val="FFA040"/>
                    </a:solidFill>
                    <a:ln w="9525">
                      <a:noFill/>
                      <a:round/>
                      <a:headEnd/>
                      <a:tailEnd/>
                    </a:ln>
                  </p:spPr>
                  <p:txBody>
                    <a:bodyPr/>
                    <a:lstStyle/>
                    <a:p>
                      <a:endParaRPr lang="hu-HU" sz="1800"/>
                    </a:p>
                  </p:txBody>
                </p:sp>
              </p:grpSp>
            </p:grpSp>
            <p:grpSp>
              <p:nvGrpSpPr>
                <p:cNvPr id="3164313" name="Group 29"/>
                <p:cNvGrpSpPr>
                  <a:grpSpLocks/>
                </p:cNvGrpSpPr>
                <p:nvPr/>
              </p:nvGrpSpPr>
              <p:grpSpPr bwMode="auto">
                <a:xfrm>
                  <a:off x="3468" y="2429"/>
                  <a:ext cx="38" cy="76"/>
                  <a:chOff x="3468" y="2429"/>
                  <a:chExt cx="38" cy="76"/>
                </a:xfrm>
              </p:grpSpPr>
              <p:sp>
                <p:nvSpPr>
                  <p:cNvPr id="3164314" name="Freeform 30"/>
                  <p:cNvSpPr>
                    <a:spLocks/>
                  </p:cNvSpPr>
                  <p:nvPr/>
                </p:nvSpPr>
                <p:spPr bwMode="auto">
                  <a:xfrm>
                    <a:off x="3475" y="2449"/>
                    <a:ext cx="29" cy="12"/>
                  </a:xfrm>
                  <a:custGeom>
                    <a:avLst/>
                    <a:gdLst>
                      <a:gd name="T0" fmla="*/ 1 w 146"/>
                      <a:gd name="T1" fmla="*/ 0 h 60"/>
                      <a:gd name="T2" fmla="*/ 1 w 146"/>
                      <a:gd name="T3" fmla="*/ 0 h 60"/>
                      <a:gd name="T4" fmla="*/ 1 w 146"/>
                      <a:gd name="T5" fmla="*/ 0 h 60"/>
                      <a:gd name="T6" fmla="*/ 0 w 146"/>
                      <a:gd name="T7" fmla="*/ 0 h 60"/>
                      <a:gd name="T8" fmla="*/ 0 w 146"/>
                      <a:gd name="T9" fmla="*/ 0 h 60"/>
                      <a:gd name="T10" fmla="*/ 0 w 146"/>
                      <a:gd name="T11" fmla="*/ 0 h 60"/>
                      <a:gd name="T12" fmla="*/ 0 w 146"/>
                      <a:gd name="T13" fmla="*/ 0 h 60"/>
                      <a:gd name="T14" fmla="*/ 1 w 146"/>
                      <a:gd name="T15" fmla="*/ 0 h 60"/>
                      <a:gd name="T16" fmla="*/ 1 w 146"/>
                      <a:gd name="T17" fmla="*/ 0 h 60"/>
                      <a:gd name="T18" fmla="*/ 1 w 146"/>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6"/>
                      <a:gd name="T31" fmla="*/ 0 h 60"/>
                      <a:gd name="T32" fmla="*/ 146 w 146"/>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6" h="60">
                        <a:moveTo>
                          <a:pt x="146" y="12"/>
                        </a:moveTo>
                        <a:lnTo>
                          <a:pt x="132" y="0"/>
                        </a:lnTo>
                        <a:lnTo>
                          <a:pt x="88" y="23"/>
                        </a:lnTo>
                        <a:lnTo>
                          <a:pt x="43" y="39"/>
                        </a:lnTo>
                        <a:lnTo>
                          <a:pt x="0" y="51"/>
                        </a:lnTo>
                        <a:lnTo>
                          <a:pt x="8" y="60"/>
                        </a:lnTo>
                        <a:lnTo>
                          <a:pt x="38" y="60"/>
                        </a:lnTo>
                        <a:lnTo>
                          <a:pt x="77" y="52"/>
                        </a:lnTo>
                        <a:lnTo>
                          <a:pt x="114" y="34"/>
                        </a:lnTo>
                        <a:lnTo>
                          <a:pt x="146" y="12"/>
                        </a:lnTo>
                        <a:close/>
                      </a:path>
                    </a:pathLst>
                  </a:custGeom>
                  <a:solidFill>
                    <a:srgbClr val="FFE0C0"/>
                  </a:solidFill>
                  <a:ln w="9525">
                    <a:noFill/>
                    <a:round/>
                    <a:headEnd/>
                    <a:tailEnd/>
                  </a:ln>
                </p:spPr>
                <p:txBody>
                  <a:bodyPr/>
                  <a:lstStyle/>
                  <a:p>
                    <a:endParaRPr lang="hu-HU" sz="1800"/>
                  </a:p>
                </p:txBody>
              </p:sp>
              <p:sp>
                <p:nvSpPr>
                  <p:cNvPr id="3164315" name="Freeform 31"/>
                  <p:cNvSpPr>
                    <a:spLocks/>
                  </p:cNvSpPr>
                  <p:nvPr/>
                </p:nvSpPr>
                <p:spPr bwMode="auto">
                  <a:xfrm>
                    <a:off x="3480" y="2469"/>
                    <a:ext cx="26" cy="13"/>
                  </a:xfrm>
                  <a:custGeom>
                    <a:avLst/>
                    <a:gdLst>
                      <a:gd name="T0" fmla="*/ 1 w 128"/>
                      <a:gd name="T1" fmla="*/ 0 h 68"/>
                      <a:gd name="T2" fmla="*/ 1 w 128"/>
                      <a:gd name="T3" fmla="*/ 0 h 68"/>
                      <a:gd name="T4" fmla="*/ 1 w 128"/>
                      <a:gd name="T5" fmla="*/ 0 h 68"/>
                      <a:gd name="T6" fmla="*/ 0 w 128"/>
                      <a:gd name="T7" fmla="*/ 0 h 68"/>
                      <a:gd name="T8" fmla="*/ 0 w 128"/>
                      <a:gd name="T9" fmla="*/ 0 h 68"/>
                      <a:gd name="T10" fmla="*/ 0 w 128"/>
                      <a:gd name="T11" fmla="*/ 0 h 68"/>
                      <a:gd name="T12" fmla="*/ 0 w 128"/>
                      <a:gd name="T13" fmla="*/ 0 h 68"/>
                      <a:gd name="T14" fmla="*/ 1 w 128"/>
                      <a:gd name="T15" fmla="*/ 0 h 68"/>
                      <a:gd name="T16" fmla="*/ 1 w 128"/>
                      <a:gd name="T17" fmla="*/ 0 h 68"/>
                      <a:gd name="T18" fmla="*/ 1 w 128"/>
                      <a:gd name="T19" fmla="*/ 0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8"/>
                      <a:gd name="T31" fmla="*/ 0 h 68"/>
                      <a:gd name="T32" fmla="*/ 128 w 128"/>
                      <a:gd name="T33" fmla="*/ 68 h 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8" h="68">
                        <a:moveTo>
                          <a:pt x="128" y="13"/>
                        </a:moveTo>
                        <a:lnTo>
                          <a:pt x="121" y="0"/>
                        </a:lnTo>
                        <a:lnTo>
                          <a:pt x="78" y="29"/>
                        </a:lnTo>
                        <a:lnTo>
                          <a:pt x="43" y="44"/>
                        </a:lnTo>
                        <a:lnTo>
                          <a:pt x="0" y="58"/>
                        </a:lnTo>
                        <a:lnTo>
                          <a:pt x="9" y="68"/>
                        </a:lnTo>
                        <a:lnTo>
                          <a:pt x="37" y="68"/>
                        </a:lnTo>
                        <a:lnTo>
                          <a:pt x="65" y="60"/>
                        </a:lnTo>
                        <a:lnTo>
                          <a:pt x="98" y="39"/>
                        </a:lnTo>
                        <a:lnTo>
                          <a:pt x="128" y="13"/>
                        </a:lnTo>
                        <a:close/>
                      </a:path>
                    </a:pathLst>
                  </a:custGeom>
                  <a:solidFill>
                    <a:srgbClr val="FFE0C0"/>
                  </a:solidFill>
                  <a:ln w="9525">
                    <a:noFill/>
                    <a:round/>
                    <a:headEnd/>
                    <a:tailEnd/>
                  </a:ln>
                </p:spPr>
                <p:txBody>
                  <a:bodyPr/>
                  <a:lstStyle/>
                  <a:p>
                    <a:endParaRPr lang="hu-HU" sz="1800"/>
                  </a:p>
                </p:txBody>
              </p:sp>
              <p:sp>
                <p:nvSpPr>
                  <p:cNvPr id="3164316" name="Freeform 32"/>
                  <p:cNvSpPr>
                    <a:spLocks/>
                  </p:cNvSpPr>
                  <p:nvPr/>
                </p:nvSpPr>
                <p:spPr bwMode="auto">
                  <a:xfrm>
                    <a:off x="3478" y="2491"/>
                    <a:ext cx="26" cy="14"/>
                  </a:xfrm>
                  <a:custGeom>
                    <a:avLst/>
                    <a:gdLst>
                      <a:gd name="T0" fmla="*/ 1 w 130"/>
                      <a:gd name="T1" fmla="*/ 0 h 67"/>
                      <a:gd name="T2" fmla="*/ 1 w 130"/>
                      <a:gd name="T3" fmla="*/ 0 h 67"/>
                      <a:gd name="T4" fmla="*/ 1 w 130"/>
                      <a:gd name="T5" fmla="*/ 0 h 67"/>
                      <a:gd name="T6" fmla="*/ 0 w 130"/>
                      <a:gd name="T7" fmla="*/ 0 h 67"/>
                      <a:gd name="T8" fmla="*/ 0 w 130"/>
                      <a:gd name="T9" fmla="*/ 0 h 67"/>
                      <a:gd name="T10" fmla="*/ 0 w 130"/>
                      <a:gd name="T11" fmla="*/ 1 h 67"/>
                      <a:gd name="T12" fmla="*/ 0 w 130"/>
                      <a:gd name="T13" fmla="*/ 1 h 67"/>
                      <a:gd name="T14" fmla="*/ 1 w 130"/>
                      <a:gd name="T15" fmla="*/ 1 h 67"/>
                      <a:gd name="T16" fmla="*/ 1 w 130"/>
                      <a:gd name="T17" fmla="*/ 0 h 67"/>
                      <a:gd name="T18" fmla="*/ 1 w 130"/>
                      <a:gd name="T19" fmla="*/ 0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0"/>
                      <a:gd name="T31" fmla="*/ 0 h 67"/>
                      <a:gd name="T32" fmla="*/ 130 w 130"/>
                      <a:gd name="T33" fmla="*/ 67 h 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0" h="67">
                        <a:moveTo>
                          <a:pt x="130" y="10"/>
                        </a:moveTo>
                        <a:lnTo>
                          <a:pt x="121" y="0"/>
                        </a:lnTo>
                        <a:lnTo>
                          <a:pt x="81" y="27"/>
                        </a:lnTo>
                        <a:lnTo>
                          <a:pt x="43" y="43"/>
                        </a:lnTo>
                        <a:lnTo>
                          <a:pt x="0" y="55"/>
                        </a:lnTo>
                        <a:lnTo>
                          <a:pt x="8" y="67"/>
                        </a:lnTo>
                        <a:lnTo>
                          <a:pt x="37" y="65"/>
                        </a:lnTo>
                        <a:lnTo>
                          <a:pt x="71" y="57"/>
                        </a:lnTo>
                        <a:lnTo>
                          <a:pt x="106" y="35"/>
                        </a:lnTo>
                        <a:lnTo>
                          <a:pt x="130" y="10"/>
                        </a:lnTo>
                        <a:close/>
                      </a:path>
                    </a:pathLst>
                  </a:custGeom>
                  <a:solidFill>
                    <a:srgbClr val="FFE0C0"/>
                  </a:solidFill>
                  <a:ln w="9525">
                    <a:noFill/>
                    <a:round/>
                    <a:headEnd/>
                    <a:tailEnd/>
                  </a:ln>
                </p:spPr>
                <p:txBody>
                  <a:bodyPr/>
                  <a:lstStyle/>
                  <a:p>
                    <a:endParaRPr lang="hu-HU" sz="1800"/>
                  </a:p>
                </p:txBody>
              </p:sp>
              <p:sp>
                <p:nvSpPr>
                  <p:cNvPr id="3164317" name="Freeform 33"/>
                  <p:cNvSpPr>
                    <a:spLocks/>
                  </p:cNvSpPr>
                  <p:nvPr/>
                </p:nvSpPr>
                <p:spPr bwMode="auto">
                  <a:xfrm>
                    <a:off x="3468" y="2429"/>
                    <a:ext cx="29" cy="12"/>
                  </a:xfrm>
                  <a:custGeom>
                    <a:avLst/>
                    <a:gdLst>
                      <a:gd name="T0" fmla="*/ 1 w 149"/>
                      <a:gd name="T1" fmla="*/ 0 h 59"/>
                      <a:gd name="T2" fmla="*/ 1 w 149"/>
                      <a:gd name="T3" fmla="*/ 0 h 59"/>
                      <a:gd name="T4" fmla="*/ 1 w 149"/>
                      <a:gd name="T5" fmla="*/ 0 h 59"/>
                      <a:gd name="T6" fmla="*/ 0 w 149"/>
                      <a:gd name="T7" fmla="*/ 0 h 59"/>
                      <a:gd name="T8" fmla="*/ 0 w 149"/>
                      <a:gd name="T9" fmla="*/ 0 h 59"/>
                      <a:gd name="T10" fmla="*/ 0 w 149"/>
                      <a:gd name="T11" fmla="*/ 0 h 59"/>
                      <a:gd name="T12" fmla="*/ 0 w 149"/>
                      <a:gd name="T13" fmla="*/ 0 h 59"/>
                      <a:gd name="T14" fmla="*/ 1 w 149"/>
                      <a:gd name="T15" fmla="*/ 0 h 59"/>
                      <a:gd name="T16" fmla="*/ 1 w 149"/>
                      <a:gd name="T17" fmla="*/ 0 h 59"/>
                      <a:gd name="T18" fmla="*/ 1 w 149"/>
                      <a:gd name="T19" fmla="*/ 0 h 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9"/>
                      <a:gd name="T31" fmla="*/ 0 h 59"/>
                      <a:gd name="T32" fmla="*/ 149 w 149"/>
                      <a:gd name="T33" fmla="*/ 59 h 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9" h="59">
                        <a:moveTo>
                          <a:pt x="149" y="12"/>
                        </a:moveTo>
                        <a:lnTo>
                          <a:pt x="134" y="0"/>
                        </a:lnTo>
                        <a:lnTo>
                          <a:pt x="84" y="23"/>
                        </a:lnTo>
                        <a:lnTo>
                          <a:pt x="43" y="37"/>
                        </a:lnTo>
                        <a:lnTo>
                          <a:pt x="0" y="48"/>
                        </a:lnTo>
                        <a:lnTo>
                          <a:pt x="9" y="59"/>
                        </a:lnTo>
                        <a:lnTo>
                          <a:pt x="36" y="58"/>
                        </a:lnTo>
                        <a:lnTo>
                          <a:pt x="71" y="50"/>
                        </a:lnTo>
                        <a:lnTo>
                          <a:pt x="110" y="35"/>
                        </a:lnTo>
                        <a:lnTo>
                          <a:pt x="149" y="12"/>
                        </a:lnTo>
                        <a:close/>
                      </a:path>
                    </a:pathLst>
                  </a:custGeom>
                  <a:solidFill>
                    <a:srgbClr val="FFE0C0"/>
                  </a:solidFill>
                  <a:ln w="9525">
                    <a:noFill/>
                    <a:round/>
                    <a:headEnd/>
                    <a:tailEnd/>
                  </a:ln>
                </p:spPr>
                <p:txBody>
                  <a:bodyPr/>
                  <a:lstStyle/>
                  <a:p>
                    <a:endParaRPr lang="hu-HU" sz="1800"/>
                  </a:p>
                </p:txBody>
              </p:sp>
            </p:grpSp>
          </p:grpSp>
          <p:grpSp>
            <p:nvGrpSpPr>
              <p:cNvPr id="3164295" name="Group 34"/>
              <p:cNvGrpSpPr>
                <a:grpSpLocks/>
              </p:cNvGrpSpPr>
              <p:nvPr/>
            </p:nvGrpSpPr>
            <p:grpSpPr bwMode="auto">
              <a:xfrm>
                <a:off x="3266" y="1922"/>
                <a:ext cx="351" cy="503"/>
                <a:chOff x="3266" y="1922"/>
                <a:chExt cx="351" cy="503"/>
              </a:xfrm>
            </p:grpSpPr>
            <p:sp>
              <p:nvSpPr>
                <p:cNvPr id="3164296" name="Freeform 35"/>
                <p:cNvSpPr>
                  <a:spLocks/>
                </p:cNvSpPr>
                <p:nvPr/>
              </p:nvSpPr>
              <p:spPr bwMode="auto">
                <a:xfrm>
                  <a:off x="3266" y="1922"/>
                  <a:ext cx="351" cy="503"/>
                </a:xfrm>
                <a:custGeom>
                  <a:avLst/>
                  <a:gdLst>
                    <a:gd name="T0" fmla="*/ 10 w 1757"/>
                    <a:gd name="T1" fmla="*/ 19 h 2518"/>
                    <a:gd name="T2" fmla="*/ 10 w 1757"/>
                    <a:gd name="T3" fmla="*/ 19 h 2518"/>
                    <a:gd name="T4" fmla="*/ 10 w 1757"/>
                    <a:gd name="T5" fmla="*/ 19 h 2518"/>
                    <a:gd name="T6" fmla="*/ 10 w 1757"/>
                    <a:gd name="T7" fmla="*/ 19 h 2518"/>
                    <a:gd name="T8" fmla="*/ 11 w 1757"/>
                    <a:gd name="T9" fmla="*/ 15 h 2518"/>
                    <a:gd name="T10" fmla="*/ 11 w 1757"/>
                    <a:gd name="T11" fmla="*/ 14 h 2518"/>
                    <a:gd name="T12" fmla="*/ 12 w 1757"/>
                    <a:gd name="T13" fmla="*/ 13 h 2518"/>
                    <a:gd name="T14" fmla="*/ 12 w 1757"/>
                    <a:gd name="T15" fmla="*/ 12 h 2518"/>
                    <a:gd name="T16" fmla="*/ 13 w 1757"/>
                    <a:gd name="T17" fmla="*/ 11 h 2518"/>
                    <a:gd name="T18" fmla="*/ 14 w 1757"/>
                    <a:gd name="T19" fmla="*/ 10 h 2518"/>
                    <a:gd name="T20" fmla="*/ 14 w 1757"/>
                    <a:gd name="T21" fmla="*/ 9 h 2518"/>
                    <a:gd name="T22" fmla="*/ 14 w 1757"/>
                    <a:gd name="T23" fmla="*/ 7 h 2518"/>
                    <a:gd name="T24" fmla="*/ 14 w 1757"/>
                    <a:gd name="T25" fmla="*/ 6 h 2518"/>
                    <a:gd name="T26" fmla="*/ 14 w 1757"/>
                    <a:gd name="T27" fmla="*/ 5 h 2518"/>
                    <a:gd name="T28" fmla="*/ 13 w 1757"/>
                    <a:gd name="T29" fmla="*/ 4 h 2518"/>
                    <a:gd name="T30" fmla="*/ 12 w 1757"/>
                    <a:gd name="T31" fmla="*/ 2 h 2518"/>
                    <a:gd name="T32" fmla="*/ 11 w 1757"/>
                    <a:gd name="T33" fmla="*/ 2 h 2518"/>
                    <a:gd name="T34" fmla="*/ 10 w 1757"/>
                    <a:gd name="T35" fmla="*/ 1 h 2518"/>
                    <a:gd name="T36" fmla="*/ 9 w 1757"/>
                    <a:gd name="T37" fmla="*/ 0 h 2518"/>
                    <a:gd name="T38" fmla="*/ 8 w 1757"/>
                    <a:gd name="T39" fmla="*/ 0 h 2518"/>
                    <a:gd name="T40" fmla="*/ 7 w 1757"/>
                    <a:gd name="T41" fmla="*/ 0 h 2518"/>
                    <a:gd name="T42" fmla="*/ 5 w 1757"/>
                    <a:gd name="T43" fmla="*/ 0 h 2518"/>
                    <a:gd name="T44" fmla="*/ 4 w 1757"/>
                    <a:gd name="T45" fmla="*/ 1 h 2518"/>
                    <a:gd name="T46" fmla="*/ 3 w 1757"/>
                    <a:gd name="T47" fmla="*/ 1 h 2518"/>
                    <a:gd name="T48" fmla="*/ 3 w 1757"/>
                    <a:gd name="T49" fmla="*/ 2 h 2518"/>
                    <a:gd name="T50" fmla="*/ 2 w 1757"/>
                    <a:gd name="T51" fmla="*/ 2 h 2518"/>
                    <a:gd name="T52" fmla="*/ 1 w 1757"/>
                    <a:gd name="T53" fmla="*/ 3 h 2518"/>
                    <a:gd name="T54" fmla="*/ 0 w 1757"/>
                    <a:gd name="T55" fmla="*/ 5 h 2518"/>
                    <a:gd name="T56" fmla="*/ 0 w 1757"/>
                    <a:gd name="T57" fmla="*/ 6 h 2518"/>
                    <a:gd name="T58" fmla="*/ 0 w 1757"/>
                    <a:gd name="T59" fmla="*/ 7 h 2518"/>
                    <a:gd name="T60" fmla="*/ 0 w 1757"/>
                    <a:gd name="T61" fmla="*/ 9 h 2518"/>
                    <a:gd name="T62" fmla="*/ 0 w 1757"/>
                    <a:gd name="T63" fmla="*/ 10 h 2518"/>
                    <a:gd name="T64" fmla="*/ 1 w 1757"/>
                    <a:gd name="T65" fmla="*/ 11 h 2518"/>
                    <a:gd name="T66" fmla="*/ 2 w 1757"/>
                    <a:gd name="T67" fmla="*/ 12 h 2518"/>
                    <a:gd name="T68" fmla="*/ 3 w 1757"/>
                    <a:gd name="T69" fmla="*/ 14 h 2518"/>
                    <a:gd name="T70" fmla="*/ 3 w 1757"/>
                    <a:gd name="T71" fmla="*/ 15 h 2518"/>
                    <a:gd name="T72" fmla="*/ 3 w 1757"/>
                    <a:gd name="T73" fmla="*/ 16 h 2518"/>
                    <a:gd name="T74" fmla="*/ 3 w 1757"/>
                    <a:gd name="T75" fmla="*/ 17 h 2518"/>
                    <a:gd name="T76" fmla="*/ 4 w 1757"/>
                    <a:gd name="T77" fmla="*/ 19 h 2518"/>
                    <a:gd name="T78" fmla="*/ 4 w 1757"/>
                    <a:gd name="T79" fmla="*/ 19 h 2518"/>
                    <a:gd name="T80" fmla="*/ 4 w 1757"/>
                    <a:gd name="T81" fmla="*/ 19 h 2518"/>
                    <a:gd name="T82" fmla="*/ 4 w 1757"/>
                    <a:gd name="T83" fmla="*/ 19 h 2518"/>
                    <a:gd name="T84" fmla="*/ 4 w 1757"/>
                    <a:gd name="T85" fmla="*/ 20 h 2518"/>
                    <a:gd name="T86" fmla="*/ 5 w 1757"/>
                    <a:gd name="T87" fmla="*/ 20 h 2518"/>
                    <a:gd name="T88" fmla="*/ 5 w 1757"/>
                    <a:gd name="T89" fmla="*/ 20 h 2518"/>
                    <a:gd name="T90" fmla="*/ 6 w 1757"/>
                    <a:gd name="T91" fmla="*/ 20 h 2518"/>
                    <a:gd name="T92" fmla="*/ 6 w 1757"/>
                    <a:gd name="T93" fmla="*/ 20 h 2518"/>
                    <a:gd name="T94" fmla="*/ 7 w 1757"/>
                    <a:gd name="T95" fmla="*/ 20 h 2518"/>
                    <a:gd name="T96" fmla="*/ 8 w 1757"/>
                    <a:gd name="T97" fmla="*/ 20 h 2518"/>
                    <a:gd name="T98" fmla="*/ 8 w 1757"/>
                    <a:gd name="T99" fmla="*/ 20 h 2518"/>
                    <a:gd name="T100" fmla="*/ 9 w 1757"/>
                    <a:gd name="T101" fmla="*/ 20 h 2518"/>
                    <a:gd name="T102" fmla="*/ 9 w 1757"/>
                    <a:gd name="T103" fmla="*/ 20 h 2518"/>
                    <a:gd name="T104" fmla="*/ 10 w 1757"/>
                    <a:gd name="T105" fmla="*/ 20 h 25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57"/>
                    <a:gd name="T160" fmla="*/ 0 h 2518"/>
                    <a:gd name="T161" fmla="*/ 1757 w 1757"/>
                    <a:gd name="T162" fmla="*/ 2518 h 251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57" h="2518">
                      <a:moveTo>
                        <a:pt x="1232" y="2451"/>
                      </a:moveTo>
                      <a:lnTo>
                        <a:pt x="1246" y="2441"/>
                      </a:lnTo>
                      <a:lnTo>
                        <a:pt x="1258" y="2431"/>
                      </a:lnTo>
                      <a:lnTo>
                        <a:pt x="1265" y="2424"/>
                      </a:lnTo>
                      <a:lnTo>
                        <a:pt x="1269" y="2416"/>
                      </a:lnTo>
                      <a:lnTo>
                        <a:pt x="1274" y="2411"/>
                      </a:lnTo>
                      <a:lnTo>
                        <a:pt x="1276" y="2406"/>
                      </a:lnTo>
                      <a:lnTo>
                        <a:pt x="1279" y="2401"/>
                      </a:lnTo>
                      <a:lnTo>
                        <a:pt x="1280" y="2394"/>
                      </a:lnTo>
                      <a:lnTo>
                        <a:pt x="1283" y="2386"/>
                      </a:lnTo>
                      <a:lnTo>
                        <a:pt x="1284" y="2376"/>
                      </a:lnTo>
                      <a:lnTo>
                        <a:pt x="1292" y="2336"/>
                      </a:lnTo>
                      <a:lnTo>
                        <a:pt x="1343" y="2011"/>
                      </a:lnTo>
                      <a:lnTo>
                        <a:pt x="1352" y="1964"/>
                      </a:lnTo>
                      <a:lnTo>
                        <a:pt x="1360" y="1930"/>
                      </a:lnTo>
                      <a:lnTo>
                        <a:pt x="1373" y="1883"/>
                      </a:lnTo>
                      <a:lnTo>
                        <a:pt x="1391" y="1831"/>
                      </a:lnTo>
                      <a:lnTo>
                        <a:pt x="1409" y="1786"/>
                      </a:lnTo>
                      <a:lnTo>
                        <a:pt x="1426" y="1747"/>
                      </a:lnTo>
                      <a:lnTo>
                        <a:pt x="1441" y="1714"/>
                      </a:lnTo>
                      <a:lnTo>
                        <a:pt x="1456" y="1682"/>
                      </a:lnTo>
                      <a:lnTo>
                        <a:pt x="1485" y="1628"/>
                      </a:lnTo>
                      <a:lnTo>
                        <a:pt x="1515" y="1577"/>
                      </a:lnTo>
                      <a:lnTo>
                        <a:pt x="1543" y="1529"/>
                      </a:lnTo>
                      <a:lnTo>
                        <a:pt x="1566" y="1493"/>
                      </a:lnTo>
                      <a:lnTo>
                        <a:pt x="1607" y="1425"/>
                      </a:lnTo>
                      <a:lnTo>
                        <a:pt x="1635" y="1377"/>
                      </a:lnTo>
                      <a:lnTo>
                        <a:pt x="1658" y="1337"/>
                      </a:lnTo>
                      <a:lnTo>
                        <a:pt x="1677" y="1292"/>
                      </a:lnTo>
                      <a:lnTo>
                        <a:pt x="1699" y="1237"/>
                      </a:lnTo>
                      <a:lnTo>
                        <a:pt x="1714" y="1190"/>
                      </a:lnTo>
                      <a:lnTo>
                        <a:pt x="1727" y="1140"/>
                      </a:lnTo>
                      <a:lnTo>
                        <a:pt x="1736" y="1097"/>
                      </a:lnTo>
                      <a:lnTo>
                        <a:pt x="1747" y="1049"/>
                      </a:lnTo>
                      <a:lnTo>
                        <a:pt x="1753" y="989"/>
                      </a:lnTo>
                      <a:lnTo>
                        <a:pt x="1757" y="920"/>
                      </a:lnTo>
                      <a:lnTo>
                        <a:pt x="1757" y="855"/>
                      </a:lnTo>
                      <a:lnTo>
                        <a:pt x="1751" y="804"/>
                      </a:lnTo>
                      <a:lnTo>
                        <a:pt x="1743" y="756"/>
                      </a:lnTo>
                      <a:lnTo>
                        <a:pt x="1735" y="713"/>
                      </a:lnTo>
                      <a:lnTo>
                        <a:pt x="1722" y="657"/>
                      </a:lnTo>
                      <a:lnTo>
                        <a:pt x="1706" y="601"/>
                      </a:lnTo>
                      <a:lnTo>
                        <a:pt x="1689" y="548"/>
                      </a:lnTo>
                      <a:lnTo>
                        <a:pt x="1668" y="501"/>
                      </a:lnTo>
                      <a:lnTo>
                        <a:pt x="1643" y="458"/>
                      </a:lnTo>
                      <a:lnTo>
                        <a:pt x="1610" y="403"/>
                      </a:lnTo>
                      <a:lnTo>
                        <a:pt x="1573" y="349"/>
                      </a:lnTo>
                      <a:lnTo>
                        <a:pt x="1536" y="307"/>
                      </a:lnTo>
                      <a:lnTo>
                        <a:pt x="1503" y="270"/>
                      </a:lnTo>
                      <a:lnTo>
                        <a:pt x="1465" y="235"/>
                      </a:lnTo>
                      <a:lnTo>
                        <a:pt x="1424" y="201"/>
                      </a:lnTo>
                      <a:lnTo>
                        <a:pt x="1384" y="169"/>
                      </a:lnTo>
                      <a:lnTo>
                        <a:pt x="1336" y="137"/>
                      </a:lnTo>
                      <a:lnTo>
                        <a:pt x="1280" y="103"/>
                      </a:lnTo>
                      <a:lnTo>
                        <a:pt x="1228" y="77"/>
                      </a:lnTo>
                      <a:lnTo>
                        <a:pt x="1167" y="52"/>
                      </a:lnTo>
                      <a:lnTo>
                        <a:pt x="1111" y="34"/>
                      </a:lnTo>
                      <a:lnTo>
                        <a:pt x="1066" y="23"/>
                      </a:lnTo>
                      <a:lnTo>
                        <a:pt x="1016" y="11"/>
                      </a:lnTo>
                      <a:lnTo>
                        <a:pt x="970" y="5"/>
                      </a:lnTo>
                      <a:lnTo>
                        <a:pt x="917" y="0"/>
                      </a:lnTo>
                      <a:lnTo>
                        <a:pt x="868" y="0"/>
                      </a:lnTo>
                      <a:lnTo>
                        <a:pt x="814" y="0"/>
                      </a:lnTo>
                      <a:lnTo>
                        <a:pt x="770" y="5"/>
                      </a:lnTo>
                      <a:lnTo>
                        <a:pt x="719" y="16"/>
                      </a:lnTo>
                      <a:lnTo>
                        <a:pt x="680" y="24"/>
                      </a:lnTo>
                      <a:lnTo>
                        <a:pt x="632" y="38"/>
                      </a:lnTo>
                      <a:lnTo>
                        <a:pt x="588" y="51"/>
                      </a:lnTo>
                      <a:lnTo>
                        <a:pt x="548" y="67"/>
                      </a:lnTo>
                      <a:lnTo>
                        <a:pt x="510" y="84"/>
                      </a:lnTo>
                      <a:lnTo>
                        <a:pt x="471" y="105"/>
                      </a:lnTo>
                      <a:lnTo>
                        <a:pt x="436" y="125"/>
                      </a:lnTo>
                      <a:lnTo>
                        <a:pt x="397" y="151"/>
                      </a:lnTo>
                      <a:lnTo>
                        <a:pt x="355" y="181"/>
                      </a:lnTo>
                      <a:lnTo>
                        <a:pt x="317" y="209"/>
                      </a:lnTo>
                      <a:lnTo>
                        <a:pt x="283" y="240"/>
                      </a:lnTo>
                      <a:lnTo>
                        <a:pt x="247" y="274"/>
                      </a:lnTo>
                      <a:lnTo>
                        <a:pt x="210" y="311"/>
                      </a:lnTo>
                      <a:lnTo>
                        <a:pt x="179" y="347"/>
                      </a:lnTo>
                      <a:lnTo>
                        <a:pt x="152" y="382"/>
                      </a:lnTo>
                      <a:lnTo>
                        <a:pt x="122" y="428"/>
                      </a:lnTo>
                      <a:lnTo>
                        <a:pt x="92" y="479"/>
                      </a:lnTo>
                      <a:lnTo>
                        <a:pt x="65" y="537"/>
                      </a:lnTo>
                      <a:lnTo>
                        <a:pt x="46" y="593"/>
                      </a:lnTo>
                      <a:lnTo>
                        <a:pt x="30" y="651"/>
                      </a:lnTo>
                      <a:lnTo>
                        <a:pt x="15" y="708"/>
                      </a:lnTo>
                      <a:lnTo>
                        <a:pt x="6" y="761"/>
                      </a:lnTo>
                      <a:lnTo>
                        <a:pt x="0" y="814"/>
                      </a:lnTo>
                      <a:lnTo>
                        <a:pt x="0" y="865"/>
                      </a:lnTo>
                      <a:lnTo>
                        <a:pt x="0" y="911"/>
                      </a:lnTo>
                      <a:lnTo>
                        <a:pt x="0" y="965"/>
                      </a:lnTo>
                      <a:lnTo>
                        <a:pt x="2" y="1013"/>
                      </a:lnTo>
                      <a:lnTo>
                        <a:pt x="11" y="1073"/>
                      </a:lnTo>
                      <a:lnTo>
                        <a:pt x="21" y="1125"/>
                      </a:lnTo>
                      <a:lnTo>
                        <a:pt x="34" y="1176"/>
                      </a:lnTo>
                      <a:lnTo>
                        <a:pt x="54" y="1235"/>
                      </a:lnTo>
                      <a:lnTo>
                        <a:pt x="75" y="1289"/>
                      </a:lnTo>
                      <a:lnTo>
                        <a:pt x="98" y="1335"/>
                      </a:lnTo>
                      <a:lnTo>
                        <a:pt x="125" y="1387"/>
                      </a:lnTo>
                      <a:lnTo>
                        <a:pt x="155" y="1437"/>
                      </a:lnTo>
                      <a:lnTo>
                        <a:pt x="181" y="1485"/>
                      </a:lnTo>
                      <a:lnTo>
                        <a:pt x="208" y="1533"/>
                      </a:lnTo>
                      <a:lnTo>
                        <a:pt x="237" y="1585"/>
                      </a:lnTo>
                      <a:lnTo>
                        <a:pt x="281" y="1660"/>
                      </a:lnTo>
                      <a:lnTo>
                        <a:pt x="322" y="1738"/>
                      </a:lnTo>
                      <a:lnTo>
                        <a:pt x="346" y="1778"/>
                      </a:lnTo>
                      <a:lnTo>
                        <a:pt x="358" y="1811"/>
                      </a:lnTo>
                      <a:lnTo>
                        <a:pt x="373" y="1852"/>
                      </a:lnTo>
                      <a:lnTo>
                        <a:pt x="387" y="1898"/>
                      </a:lnTo>
                      <a:lnTo>
                        <a:pt x="398" y="1939"/>
                      </a:lnTo>
                      <a:lnTo>
                        <a:pt x="408" y="1984"/>
                      </a:lnTo>
                      <a:lnTo>
                        <a:pt x="416" y="2048"/>
                      </a:lnTo>
                      <a:lnTo>
                        <a:pt x="428" y="2116"/>
                      </a:lnTo>
                      <a:lnTo>
                        <a:pt x="436" y="2171"/>
                      </a:lnTo>
                      <a:lnTo>
                        <a:pt x="445" y="2240"/>
                      </a:lnTo>
                      <a:lnTo>
                        <a:pt x="450" y="2289"/>
                      </a:lnTo>
                      <a:lnTo>
                        <a:pt x="457" y="2332"/>
                      </a:lnTo>
                      <a:lnTo>
                        <a:pt x="467" y="2375"/>
                      </a:lnTo>
                      <a:lnTo>
                        <a:pt x="471" y="2386"/>
                      </a:lnTo>
                      <a:lnTo>
                        <a:pt x="472" y="2397"/>
                      </a:lnTo>
                      <a:lnTo>
                        <a:pt x="474" y="2401"/>
                      </a:lnTo>
                      <a:lnTo>
                        <a:pt x="475" y="2406"/>
                      </a:lnTo>
                      <a:lnTo>
                        <a:pt x="480" y="2411"/>
                      </a:lnTo>
                      <a:lnTo>
                        <a:pt x="486" y="2419"/>
                      </a:lnTo>
                      <a:lnTo>
                        <a:pt x="494" y="2427"/>
                      </a:lnTo>
                      <a:lnTo>
                        <a:pt x="502" y="2435"/>
                      </a:lnTo>
                      <a:lnTo>
                        <a:pt x="515" y="2445"/>
                      </a:lnTo>
                      <a:lnTo>
                        <a:pt x="531" y="2453"/>
                      </a:lnTo>
                      <a:lnTo>
                        <a:pt x="553" y="2466"/>
                      </a:lnTo>
                      <a:lnTo>
                        <a:pt x="572" y="2474"/>
                      </a:lnTo>
                      <a:lnTo>
                        <a:pt x="593" y="2481"/>
                      </a:lnTo>
                      <a:lnTo>
                        <a:pt x="612" y="2485"/>
                      </a:lnTo>
                      <a:lnTo>
                        <a:pt x="629" y="2490"/>
                      </a:lnTo>
                      <a:lnTo>
                        <a:pt x="655" y="2496"/>
                      </a:lnTo>
                      <a:lnTo>
                        <a:pt x="677" y="2502"/>
                      </a:lnTo>
                      <a:lnTo>
                        <a:pt x="698" y="2504"/>
                      </a:lnTo>
                      <a:lnTo>
                        <a:pt x="721" y="2508"/>
                      </a:lnTo>
                      <a:lnTo>
                        <a:pt x="746" y="2511"/>
                      </a:lnTo>
                      <a:lnTo>
                        <a:pt x="769" y="2513"/>
                      </a:lnTo>
                      <a:lnTo>
                        <a:pt x="788" y="2515"/>
                      </a:lnTo>
                      <a:lnTo>
                        <a:pt x="813" y="2517"/>
                      </a:lnTo>
                      <a:lnTo>
                        <a:pt x="835" y="2518"/>
                      </a:lnTo>
                      <a:lnTo>
                        <a:pt x="856" y="2518"/>
                      </a:lnTo>
                      <a:lnTo>
                        <a:pt x="876" y="2518"/>
                      </a:lnTo>
                      <a:lnTo>
                        <a:pt x="897" y="2518"/>
                      </a:lnTo>
                      <a:lnTo>
                        <a:pt x="923" y="2518"/>
                      </a:lnTo>
                      <a:lnTo>
                        <a:pt x="945" y="2517"/>
                      </a:lnTo>
                      <a:lnTo>
                        <a:pt x="964" y="2517"/>
                      </a:lnTo>
                      <a:lnTo>
                        <a:pt x="987" y="2513"/>
                      </a:lnTo>
                      <a:lnTo>
                        <a:pt x="1014" y="2511"/>
                      </a:lnTo>
                      <a:lnTo>
                        <a:pt x="1034" y="2508"/>
                      </a:lnTo>
                      <a:lnTo>
                        <a:pt x="1059" y="2504"/>
                      </a:lnTo>
                      <a:lnTo>
                        <a:pt x="1080" y="2500"/>
                      </a:lnTo>
                      <a:lnTo>
                        <a:pt x="1101" y="2496"/>
                      </a:lnTo>
                      <a:lnTo>
                        <a:pt x="1121" y="2492"/>
                      </a:lnTo>
                      <a:lnTo>
                        <a:pt x="1139" y="2486"/>
                      </a:lnTo>
                      <a:lnTo>
                        <a:pt x="1161" y="2481"/>
                      </a:lnTo>
                      <a:lnTo>
                        <a:pt x="1178" y="2474"/>
                      </a:lnTo>
                      <a:lnTo>
                        <a:pt x="1196" y="2467"/>
                      </a:lnTo>
                      <a:lnTo>
                        <a:pt x="1215" y="2459"/>
                      </a:lnTo>
                      <a:lnTo>
                        <a:pt x="1232" y="2451"/>
                      </a:lnTo>
                      <a:close/>
                    </a:path>
                  </a:pathLst>
                </a:custGeom>
                <a:solidFill>
                  <a:srgbClr val="E0E0E0"/>
                </a:solidFill>
                <a:ln w="3175">
                  <a:solidFill>
                    <a:srgbClr val="000000"/>
                  </a:solidFill>
                  <a:prstDash val="solid"/>
                  <a:round/>
                  <a:headEnd/>
                  <a:tailEnd/>
                </a:ln>
              </p:spPr>
              <p:txBody>
                <a:bodyPr/>
                <a:lstStyle/>
                <a:p>
                  <a:endParaRPr lang="hu-HU" sz="1800"/>
                </a:p>
              </p:txBody>
            </p:sp>
            <p:grpSp>
              <p:nvGrpSpPr>
                <p:cNvPr id="3164297" name="Group 36"/>
                <p:cNvGrpSpPr>
                  <a:grpSpLocks/>
                </p:cNvGrpSpPr>
                <p:nvPr/>
              </p:nvGrpSpPr>
              <p:grpSpPr bwMode="auto">
                <a:xfrm>
                  <a:off x="3365" y="1972"/>
                  <a:ext cx="219" cy="448"/>
                  <a:chOff x="3365" y="1972"/>
                  <a:chExt cx="219" cy="448"/>
                </a:xfrm>
              </p:grpSpPr>
              <p:sp>
                <p:nvSpPr>
                  <p:cNvPr id="3164298" name="Oval 37"/>
                  <p:cNvSpPr>
                    <a:spLocks noChangeArrowheads="1"/>
                  </p:cNvSpPr>
                  <p:nvPr/>
                </p:nvSpPr>
                <p:spPr bwMode="auto">
                  <a:xfrm>
                    <a:off x="3365" y="2368"/>
                    <a:ext cx="154" cy="52"/>
                  </a:xfrm>
                  <a:prstGeom prst="ellipse">
                    <a:avLst/>
                  </a:prstGeom>
                  <a:solidFill>
                    <a:srgbClr val="A0A0A0"/>
                  </a:solidFill>
                  <a:ln w="9525">
                    <a:solidFill>
                      <a:srgbClr val="000000"/>
                    </a:solidFill>
                    <a:round/>
                    <a:headEnd/>
                    <a:tailEnd/>
                  </a:ln>
                </p:spPr>
                <p:txBody>
                  <a:bodyPr/>
                  <a:lstStyle/>
                  <a:p>
                    <a:pPr algn="ctr" eaLnBrk="0" hangingPunct="0">
                      <a:spcBef>
                        <a:spcPct val="50000"/>
                      </a:spcBef>
                    </a:pPr>
                    <a:endParaRPr lang="en-US" sz="1800"/>
                  </a:p>
                </p:txBody>
              </p:sp>
              <p:sp>
                <p:nvSpPr>
                  <p:cNvPr id="3164299" name="Freeform 38"/>
                  <p:cNvSpPr>
                    <a:spLocks/>
                  </p:cNvSpPr>
                  <p:nvPr/>
                </p:nvSpPr>
                <p:spPr bwMode="auto">
                  <a:xfrm>
                    <a:off x="3525" y="1972"/>
                    <a:ext cx="59" cy="75"/>
                  </a:xfrm>
                  <a:custGeom>
                    <a:avLst/>
                    <a:gdLst>
                      <a:gd name="T0" fmla="*/ 0 w 294"/>
                      <a:gd name="T1" fmla="*/ 0 h 375"/>
                      <a:gd name="T2" fmla="*/ 1 w 294"/>
                      <a:gd name="T3" fmla="*/ 0 h 375"/>
                      <a:gd name="T4" fmla="*/ 1 w 294"/>
                      <a:gd name="T5" fmla="*/ 1 h 375"/>
                      <a:gd name="T6" fmla="*/ 2 w 294"/>
                      <a:gd name="T7" fmla="*/ 1 h 375"/>
                      <a:gd name="T8" fmla="*/ 2 w 294"/>
                      <a:gd name="T9" fmla="*/ 1 h 375"/>
                      <a:gd name="T10" fmla="*/ 2 w 294"/>
                      <a:gd name="T11" fmla="*/ 2 h 375"/>
                      <a:gd name="T12" fmla="*/ 2 w 294"/>
                      <a:gd name="T13" fmla="*/ 2 h 375"/>
                      <a:gd name="T14" fmla="*/ 2 w 294"/>
                      <a:gd name="T15" fmla="*/ 2 h 375"/>
                      <a:gd name="T16" fmla="*/ 2 w 294"/>
                      <a:gd name="T17" fmla="*/ 3 h 375"/>
                      <a:gd name="T18" fmla="*/ 1 w 294"/>
                      <a:gd name="T19" fmla="*/ 3 h 375"/>
                      <a:gd name="T20" fmla="*/ 1 w 294"/>
                      <a:gd name="T21" fmla="*/ 2 h 375"/>
                      <a:gd name="T22" fmla="*/ 1 w 294"/>
                      <a:gd name="T23" fmla="*/ 1 h 375"/>
                      <a:gd name="T24" fmla="*/ 1 w 294"/>
                      <a:gd name="T25" fmla="*/ 1 h 375"/>
                      <a:gd name="T26" fmla="*/ 1 w 294"/>
                      <a:gd name="T27" fmla="*/ 1 h 375"/>
                      <a:gd name="T28" fmla="*/ 0 w 294"/>
                      <a:gd name="T29" fmla="*/ 0 h 3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4"/>
                      <a:gd name="T46" fmla="*/ 0 h 375"/>
                      <a:gd name="T47" fmla="*/ 294 w 294"/>
                      <a:gd name="T48" fmla="*/ 375 h 3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4" h="375">
                        <a:moveTo>
                          <a:pt x="0" y="0"/>
                        </a:moveTo>
                        <a:lnTo>
                          <a:pt x="78" y="40"/>
                        </a:lnTo>
                        <a:lnTo>
                          <a:pt x="150" y="84"/>
                        </a:lnTo>
                        <a:lnTo>
                          <a:pt x="203" y="129"/>
                        </a:lnTo>
                        <a:lnTo>
                          <a:pt x="239" y="176"/>
                        </a:lnTo>
                        <a:lnTo>
                          <a:pt x="264" y="225"/>
                        </a:lnTo>
                        <a:lnTo>
                          <a:pt x="283" y="267"/>
                        </a:lnTo>
                        <a:lnTo>
                          <a:pt x="294" y="310"/>
                        </a:lnTo>
                        <a:lnTo>
                          <a:pt x="191" y="375"/>
                        </a:lnTo>
                        <a:lnTo>
                          <a:pt x="180" y="314"/>
                        </a:lnTo>
                        <a:lnTo>
                          <a:pt x="164" y="249"/>
                        </a:lnTo>
                        <a:lnTo>
                          <a:pt x="139" y="182"/>
                        </a:lnTo>
                        <a:lnTo>
                          <a:pt x="108" y="125"/>
                        </a:lnTo>
                        <a:lnTo>
                          <a:pt x="63" y="68"/>
                        </a:lnTo>
                        <a:lnTo>
                          <a:pt x="0" y="0"/>
                        </a:lnTo>
                        <a:close/>
                      </a:path>
                    </a:pathLst>
                  </a:custGeom>
                  <a:solidFill>
                    <a:srgbClr val="FFFFFF"/>
                  </a:solidFill>
                  <a:ln w="9525">
                    <a:solidFill>
                      <a:srgbClr val="000000"/>
                    </a:solidFill>
                    <a:round/>
                    <a:headEnd/>
                    <a:tailEnd/>
                  </a:ln>
                </p:spPr>
                <p:txBody>
                  <a:bodyPr/>
                  <a:lstStyle/>
                  <a:p>
                    <a:endParaRPr lang="hu-HU" sz="1800"/>
                  </a:p>
                </p:txBody>
              </p:sp>
              <p:grpSp>
                <p:nvGrpSpPr>
                  <p:cNvPr id="3164300" name="Group 39"/>
                  <p:cNvGrpSpPr>
                    <a:grpSpLocks/>
                  </p:cNvGrpSpPr>
                  <p:nvPr/>
                </p:nvGrpSpPr>
                <p:grpSpPr bwMode="auto">
                  <a:xfrm>
                    <a:off x="3392" y="2073"/>
                    <a:ext cx="98" cy="313"/>
                    <a:chOff x="3392" y="2073"/>
                    <a:chExt cx="98" cy="313"/>
                  </a:xfrm>
                </p:grpSpPr>
                <p:sp>
                  <p:nvSpPr>
                    <p:cNvPr id="3164302" name="Freeform 40"/>
                    <p:cNvSpPr>
                      <a:spLocks/>
                    </p:cNvSpPr>
                    <p:nvPr/>
                  </p:nvSpPr>
                  <p:spPr bwMode="auto">
                    <a:xfrm>
                      <a:off x="3411" y="2204"/>
                      <a:ext cx="60" cy="182"/>
                    </a:xfrm>
                    <a:custGeom>
                      <a:avLst/>
                      <a:gdLst>
                        <a:gd name="T0" fmla="*/ 0 w 300"/>
                        <a:gd name="T1" fmla="*/ 1 h 912"/>
                        <a:gd name="T2" fmla="*/ 0 w 300"/>
                        <a:gd name="T3" fmla="*/ 2 h 912"/>
                        <a:gd name="T4" fmla="*/ 0 w 300"/>
                        <a:gd name="T5" fmla="*/ 2 h 912"/>
                        <a:gd name="T6" fmla="*/ 0 w 300"/>
                        <a:gd name="T7" fmla="*/ 7 h 912"/>
                        <a:gd name="T8" fmla="*/ 0 w 300"/>
                        <a:gd name="T9" fmla="*/ 7 h 912"/>
                        <a:gd name="T10" fmla="*/ 1 w 300"/>
                        <a:gd name="T11" fmla="*/ 7 h 912"/>
                        <a:gd name="T12" fmla="*/ 1 w 300"/>
                        <a:gd name="T13" fmla="*/ 7 h 912"/>
                        <a:gd name="T14" fmla="*/ 1 w 300"/>
                        <a:gd name="T15" fmla="*/ 7 h 912"/>
                        <a:gd name="T16" fmla="*/ 2 w 300"/>
                        <a:gd name="T17" fmla="*/ 7 h 912"/>
                        <a:gd name="T18" fmla="*/ 2 w 300"/>
                        <a:gd name="T19" fmla="*/ 7 h 912"/>
                        <a:gd name="T20" fmla="*/ 2 w 300"/>
                        <a:gd name="T21" fmla="*/ 7 h 912"/>
                        <a:gd name="T22" fmla="*/ 2 w 300"/>
                        <a:gd name="T23" fmla="*/ 2 h 912"/>
                        <a:gd name="T24" fmla="*/ 2 w 300"/>
                        <a:gd name="T25" fmla="*/ 2 h 912"/>
                        <a:gd name="T26" fmla="*/ 2 w 300"/>
                        <a:gd name="T27" fmla="*/ 1 h 912"/>
                        <a:gd name="T28" fmla="*/ 2 w 300"/>
                        <a:gd name="T29" fmla="*/ 0 h 912"/>
                        <a:gd name="T30" fmla="*/ 2 w 300"/>
                        <a:gd name="T31" fmla="*/ 0 h 912"/>
                        <a:gd name="T32" fmla="*/ 1 w 300"/>
                        <a:gd name="T33" fmla="*/ 0 h 912"/>
                        <a:gd name="T34" fmla="*/ 1 w 300"/>
                        <a:gd name="T35" fmla="*/ 0 h 912"/>
                        <a:gd name="T36" fmla="*/ 1 w 300"/>
                        <a:gd name="T37" fmla="*/ 0 h 912"/>
                        <a:gd name="T38" fmla="*/ 0 w 300"/>
                        <a:gd name="T39" fmla="*/ 0 h 912"/>
                        <a:gd name="T40" fmla="*/ 0 w 300"/>
                        <a:gd name="T41" fmla="*/ 1 h 9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0"/>
                        <a:gd name="T64" fmla="*/ 0 h 912"/>
                        <a:gd name="T65" fmla="*/ 300 w 300"/>
                        <a:gd name="T66" fmla="*/ 912 h 9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0" h="912">
                          <a:moveTo>
                            <a:pt x="0" y="69"/>
                          </a:moveTo>
                          <a:lnTo>
                            <a:pt x="5" y="218"/>
                          </a:lnTo>
                          <a:lnTo>
                            <a:pt x="20" y="237"/>
                          </a:lnTo>
                          <a:lnTo>
                            <a:pt x="14" y="845"/>
                          </a:lnTo>
                          <a:lnTo>
                            <a:pt x="35" y="912"/>
                          </a:lnTo>
                          <a:lnTo>
                            <a:pt x="85" y="912"/>
                          </a:lnTo>
                          <a:lnTo>
                            <a:pt x="127" y="879"/>
                          </a:lnTo>
                          <a:lnTo>
                            <a:pt x="175" y="879"/>
                          </a:lnTo>
                          <a:lnTo>
                            <a:pt x="213" y="912"/>
                          </a:lnTo>
                          <a:lnTo>
                            <a:pt x="267" y="912"/>
                          </a:lnTo>
                          <a:lnTo>
                            <a:pt x="285" y="845"/>
                          </a:lnTo>
                          <a:lnTo>
                            <a:pt x="276" y="237"/>
                          </a:lnTo>
                          <a:lnTo>
                            <a:pt x="290" y="218"/>
                          </a:lnTo>
                          <a:lnTo>
                            <a:pt x="300" y="69"/>
                          </a:lnTo>
                          <a:lnTo>
                            <a:pt x="234" y="15"/>
                          </a:lnTo>
                          <a:lnTo>
                            <a:pt x="201" y="15"/>
                          </a:lnTo>
                          <a:lnTo>
                            <a:pt x="183" y="0"/>
                          </a:lnTo>
                          <a:lnTo>
                            <a:pt x="106" y="0"/>
                          </a:lnTo>
                          <a:lnTo>
                            <a:pt x="91" y="15"/>
                          </a:lnTo>
                          <a:lnTo>
                            <a:pt x="62" y="15"/>
                          </a:lnTo>
                          <a:lnTo>
                            <a:pt x="0" y="69"/>
                          </a:lnTo>
                          <a:close/>
                        </a:path>
                      </a:pathLst>
                    </a:custGeom>
                    <a:solidFill>
                      <a:srgbClr val="C0C0C0"/>
                    </a:solidFill>
                    <a:ln w="9525">
                      <a:solidFill>
                        <a:srgbClr val="000000"/>
                      </a:solidFill>
                      <a:round/>
                      <a:headEnd/>
                      <a:tailEnd/>
                    </a:ln>
                  </p:spPr>
                  <p:txBody>
                    <a:bodyPr/>
                    <a:lstStyle/>
                    <a:p>
                      <a:endParaRPr lang="hu-HU" sz="1800"/>
                    </a:p>
                  </p:txBody>
                </p:sp>
                <p:sp>
                  <p:nvSpPr>
                    <p:cNvPr id="3164303" name="Oval 41"/>
                    <p:cNvSpPr>
                      <a:spLocks noChangeArrowheads="1"/>
                    </p:cNvSpPr>
                    <p:nvPr/>
                  </p:nvSpPr>
                  <p:spPr bwMode="auto">
                    <a:xfrm>
                      <a:off x="3442" y="2209"/>
                      <a:ext cx="8" cy="13"/>
                    </a:xfrm>
                    <a:prstGeom prst="ellipse">
                      <a:avLst/>
                    </a:prstGeom>
                    <a:solidFill>
                      <a:srgbClr val="E0E0E0"/>
                    </a:solidFill>
                    <a:ln w="9525">
                      <a:solidFill>
                        <a:srgbClr val="000000"/>
                      </a:solidFill>
                      <a:round/>
                      <a:headEnd/>
                      <a:tailEnd/>
                    </a:ln>
                  </p:spPr>
                  <p:txBody>
                    <a:bodyPr/>
                    <a:lstStyle/>
                    <a:p>
                      <a:pPr algn="ctr" eaLnBrk="0" hangingPunct="0">
                        <a:spcBef>
                          <a:spcPct val="50000"/>
                        </a:spcBef>
                      </a:pPr>
                      <a:endParaRPr lang="en-US" sz="1800"/>
                    </a:p>
                  </p:txBody>
                </p:sp>
                <p:grpSp>
                  <p:nvGrpSpPr>
                    <p:cNvPr id="3164304" name="Group 42"/>
                    <p:cNvGrpSpPr>
                      <a:grpSpLocks/>
                    </p:cNvGrpSpPr>
                    <p:nvPr/>
                  </p:nvGrpSpPr>
                  <p:grpSpPr bwMode="auto">
                    <a:xfrm>
                      <a:off x="3392" y="2073"/>
                      <a:ext cx="98" cy="144"/>
                      <a:chOff x="3392" y="2073"/>
                      <a:chExt cx="98" cy="144"/>
                    </a:xfrm>
                  </p:grpSpPr>
                  <p:sp>
                    <p:nvSpPr>
                      <p:cNvPr id="3164310" name="Oval 43"/>
                      <p:cNvSpPr>
                        <a:spLocks noChangeArrowheads="1"/>
                      </p:cNvSpPr>
                      <p:nvPr/>
                    </p:nvSpPr>
                    <p:spPr bwMode="auto">
                      <a:xfrm>
                        <a:off x="3398" y="2073"/>
                        <a:ext cx="90" cy="49"/>
                      </a:xfrm>
                      <a:prstGeom prst="ellipse">
                        <a:avLst/>
                      </a:prstGeom>
                      <a:solidFill>
                        <a:srgbClr val="FFFFFF"/>
                      </a:solidFill>
                      <a:ln w="9525">
                        <a:solidFill>
                          <a:srgbClr val="000000"/>
                        </a:solidFill>
                        <a:round/>
                        <a:headEnd/>
                        <a:tailEnd/>
                      </a:ln>
                    </p:spPr>
                    <p:txBody>
                      <a:bodyPr/>
                      <a:lstStyle/>
                      <a:p>
                        <a:pPr algn="ctr" eaLnBrk="0" hangingPunct="0">
                          <a:spcBef>
                            <a:spcPct val="50000"/>
                          </a:spcBef>
                        </a:pPr>
                        <a:endParaRPr lang="en-US" sz="1800"/>
                      </a:p>
                    </p:txBody>
                  </p:sp>
                  <p:sp>
                    <p:nvSpPr>
                      <p:cNvPr id="3164311" name="Freeform 44"/>
                      <p:cNvSpPr>
                        <a:spLocks/>
                      </p:cNvSpPr>
                      <p:nvPr/>
                    </p:nvSpPr>
                    <p:spPr bwMode="auto">
                      <a:xfrm>
                        <a:off x="3392" y="2096"/>
                        <a:ext cx="98" cy="121"/>
                      </a:xfrm>
                      <a:custGeom>
                        <a:avLst/>
                        <a:gdLst>
                          <a:gd name="T0" fmla="*/ 3 w 489"/>
                          <a:gd name="T1" fmla="*/ 5 h 605"/>
                          <a:gd name="T2" fmla="*/ 4 w 489"/>
                          <a:gd name="T3" fmla="*/ 0 h 605"/>
                          <a:gd name="T4" fmla="*/ 4 w 489"/>
                          <a:gd name="T5" fmla="*/ 0 h 605"/>
                          <a:gd name="T6" fmla="*/ 3 w 489"/>
                          <a:gd name="T7" fmla="*/ 0 h 605"/>
                          <a:gd name="T8" fmla="*/ 3 w 489"/>
                          <a:gd name="T9" fmla="*/ 0 h 605"/>
                          <a:gd name="T10" fmla="*/ 3 w 489"/>
                          <a:gd name="T11" fmla="*/ 0 h 605"/>
                          <a:gd name="T12" fmla="*/ 2 w 489"/>
                          <a:gd name="T13" fmla="*/ 0 h 605"/>
                          <a:gd name="T14" fmla="*/ 2 w 489"/>
                          <a:gd name="T15" fmla="*/ 0 h 605"/>
                          <a:gd name="T16" fmla="*/ 2 w 489"/>
                          <a:gd name="T17" fmla="*/ 0 h 605"/>
                          <a:gd name="T18" fmla="*/ 1 w 489"/>
                          <a:gd name="T19" fmla="*/ 0 h 605"/>
                          <a:gd name="T20" fmla="*/ 1 w 489"/>
                          <a:gd name="T21" fmla="*/ 0 h 605"/>
                          <a:gd name="T22" fmla="*/ 1 w 489"/>
                          <a:gd name="T23" fmla="*/ 0 h 605"/>
                          <a:gd name="T24" fmla="*/ 0 w 489"/>
                          <a:gd name="T25" fmla="*/ 0 h 605"/>
                          <a:gd name="T26" fmla="*/ 0 w 489"/>
                          <a:gd name="T27" fmla="*/ 1 h 605"/>
                          <a:gd name="T28" fmla="*/ 1 w 489"/>
                          <a:gd name="T29" fmla="*/ 5 h 6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9"/>
                          <a:gd name="T46" fmla="*/ 0 h 605"/>
                          <a:gd name="T47" fmla="*/ 489 w 489"/>
                          <a:gd name="T48" fmla="*/ 605 h 60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9" h="605">
                            <a:moveTo>
                              <a:pt x="312" y="605"/>
                            </a:moveTo>
                            <a:lnTo>
                              <a:pt x="489" y="59"/>
                            </a:lnTo>
                            <a:lnTo>
                              <a:pt x="459" y="47"/>
                            </a:lnTo>
                            <a:lnTo>
                              <a:pt x="422" y="33"/>
                            </a:lnTo>
                            <a:lnTo>
                              <a:pt x="376" y="20"/>
                            </a:lnTo>
                            <a:lnTo>
                              <a:pt x="335" y="10"/>
                            </a:lnTo>
                            <a:lnTo>
                              <a:pt x="298" y="3"/>
                            </a:lnTo>
                            <a:lnTo>
                              <a:pt x="259" y="0"/>
                            </a:lnTo>
                            <a:lnTo>
                              <a:pt x="217" y="2"/>
                            </a:lnTo>
                            <a:lnTo>
                              <a:pt x="162" y="8"/>
                            </a:lnTo>
                            <a:lnTo>
                              <a:pt x="115" y="20"/>
                            </a:lnTo>
                            <a:lnTo>
                              <a:pt x="70" y="33"/>
                            </a:lnTo>
                            <a:lnTo>
                              <a:pt x="30" y="50"/>
                            </a:lnTo>
                            <a:lnTo>
                              <a:pt x="0" y="66"/>
                            </a:lnTo>
                            <a:lnTo>
                              <a:pt x="172" y="605"/>
                            </a:lnTo>
                          </a:path>
                        </a:pathLst>
                      </a:custGeom>
                      <a:noFill/>
                      <a:ln w="3175">
                        <a:solidFill>
                          <a:srgbClr val="000000"/>
                        </a:solidFill>
                        <a:prstDash val="solid"/>
                        <a:round/>
                        <a:headEnd/>
                        <a:tailEnd/>
                      </a:ln>
                    </p:spPr>
                    <p:txBody>
                      <a:bodyPr/>
                      <a:lstStyle/>
                      <a:p>
                        <a:endParaRPr lang="hu-HU" sz="1800"/>
                      </a:p>
                    </p:txBody>
                  </p:sp>
                </p:grpSp>
                <p:grpSp>
                  <p:nvGrpSpPr>
                    <p:cNvPr id="3164305" name="Group 45"/>
                    <p:cNvGrpSpPr>
                      <a:grpSpLocks/>
                    </p:cNvGrpSpPr>
                    <p:nvPr/>
                  </p:nvGrpSpPr>
                  <p:grpSpPr bwMode="auto">
                    <a:xfrm>
                      <a:off x="3423" y="2230"/>
                      <a:ext cx="35" cy="139"/>
                      <a:chOff x="3423" y="2230"/>
                      <a:chExt cx="35" cy="139"/>
                    </a:xfrm>
                  </p:grpSpPr>
                  <p:sp>
                    <p:nvSpPr>
                      <p:cNvPr id="3164306" name="Line 46"/>
                      <p:cNvSpPr>
                        <a:spLocks noChangeShapeType="1"/>
                      </p:cNvSpPr>
                      <p:nvPr/>
                    </p:nvSpPr>
                    <p:spPr bwMode="auto">
                      <a:xfrm>
                        <a:off x="3429" y="2234"/>
                        <a:ext cx="1" cy="135"/>
                      </a:xfrm>
                      <a:prstGeom prst="line">
                        <a:avLst/>
                      </a:prstGeom>
                      <a:noFill/>
                      <a:ln w="3175">
                        <a:solidFill>
                          <a:srgbClr val="000000"/>
                        </a:solidFill>
                        <a:round/>
                        <a:headEnd/>
                        <a:tailEnd/>
                      </a:ln>
                    </p:spPr>
                    <p:txBody>
                      <a:bodyPr/>
                      <a:lstStyle/>
                      <a:p>
                        <a:endParaRPr lang="hu-HU" sz="1800"/>
                      </a:p>
                    </p:txBody>
                  </p:sp>
                  <p:sp>
                    <p:nvSpPr>
                      <p:cNvPr id="3164307" name="Line 47"/>
                      <p:cNvSpPr>
                        <a:spLocks noChangeShapeType="1"/>
                      </p:cNvSpPr>
                      <p:nvPr/>
                    </p:nvSpPr>
                    <p:spPr bwMode="auto">
                      <a:xfrm flipV="1">
                        <a:off x="3451" y="2234"/>
                        <a:ext cx="1" cy="134"/>
                      </a:xfrm>
                      <a:prstGeom prst="line">
                        <a:avLst/>
                      </a:prstGeom>
                      <a:noFill/>
                      <a:ln w="3175">
                        <a:solidFill>
                          <a:srgbClr val="000000"/>
                        </a:solidFill>
                        <a:round/>
                        <a:headEnd/>
                        <a:tailEnd/>
                      </a:ln>
                    </p:spPr>
                    <p:txBody>
                      <a:bodyPr/>
                      <a:lstStyle/>
                      <a:p>
                        <a:endParaRPr lang="hu-HU" sz="1800"/>
                      </a:p>
                    </p:txBody>
                  </p:sp>
                  <p:sp>
                    <p:nvSpPr>
                      <p:cNvPr id="3164308" name="Line 48"/>
                      <p:cNvSpPr>
                        <a:spLocks noChangeShapeType="1"/>
                      </p:cNvSpPr>
                      <p:nvPr/>
                    </p:nvSpPr>
                    <p:spPr bwMode="auto">
                      <a:xfrm flipV="1">
                        <a:off x="3457" y="2230"/>
                        <a:ext cx="1" cy="135"/>
                      </a:xfrm>
                      <a:prstGeom prst="line">
                        <a:avLst/>
                      </a:prstGeom>
                      <a:noFill/>
                      <a:ln w="3175">
                        <a:solidFill>
                          <a:srgbClr val="000000"/>
                        </a:solidFill>
                        <a:round/>
                        <a:headEnd/>
                        <a:tailEnd/>
                      </a:ln>
                    </p:spPr>
                    <p:txBody>
                      <a:bodyPr/>
                      <a:lstStyle/>
                      <a:p>
                        <a:endParaRPr lang="hu-HU" sz="1800"/>
                      </a:p>
                    </p:txBody>
                  </p:sp>
                  <p:sp>
                    <p:nvSpPr>
                      <p:cNvPr id="3164309" name="Line 49"/>
                      <p:cNvSpPr>
                        <a:spLocks noChangeShapeType="1"/>
                      </p:cNvSpPr>
                      <p:nvPr/>
                    </p:nvSpPr>
                    <p:spPr bwMode="auto">
                      <a:xfrm flipH="1" flipV="1">
                        <a:off x="3423" y="2230"/>
                        <a:ext cx="1" cy="135"/>
                      </a:xfrm>
                      <a:prstGeom prst="line">
                        <a:avLst/>
                      </a:prstGeom>
                      <a:noFill/>
                      <a:ln w="3175">
                        <a:solidFill>
                          <a:srgbClr val="000000"/>
                        </a:solidFill>
                        <a:round/>
                        <a:headEnd/>
                        <a:tailEnd/>
                      </a:ln>
                    </p:spPr>
                    <p:txBody>
                      <a:bodyPr/>
                      <a:lstStyle/>
                      <a:p>
                        <a:endParaRPr lang="hu-HU" sz="1800"/>
                      </a:p>
                    </p:txBody>
                  </p:sp>
                </p:grpSp>
              </p:grpSp>
              <p:sp>
                <p:nvSpPr>
                  <p:cNvPr id="3164301" name="Freeform 50"/>
                  <p:cNvSpPr>
                    <a:spLocks/>
                  </p:cNvSpPr>
                  <p:nvPr/>
                </p:nvSpPr>
                <p:spPr bwMode="auto">
                  <a:xfrm>
                    <a:off x="3435" y="2296"/>
                    <a:ext cx="95" cy="118"/>
                  </a:xfrm>
                  <a:custGeom>
                    <a:avLst/>
                    <a:gdLst>
                      <a:gd name="T0" fmla="*/ 4 w 475"/>
                      <a:gd name="T1" fmla="*/ 0 h 589"/>
                      <a:gd name="T2" fmla="*/ 4 w 475"/>
                      <a:gd name="T3" fmla="*/ 0 h 589"/>
                      <a:gd name="T4" fmla="*/ 3 w 475"/>
                      <a:gd name="T5" fmla="*/ 3 h 589"/>
                      <a:gd name="T6" fmla="*/ 3 w 475"/>
                      <a:gd name="T7" fmla="*/ 3 h 589"/>
                      <a:gd name="T8" fmla="*/ 3 w 475"/>
                      <a:gd name="T9" fmla="*/ 4 h 589"/>
                      <a:gd name="T10" fmla="*/ 2 w 475"/>
                      <a:gd name="T11" fmla="*/ 4 h 589"/>
                      <a:gd name="T12" fmla="*/ 2 w 475"/>
                      <a:gd name="T13" fmla="*/ 4 h 589"/>
                      <a:gd name="T14" fmla="*/ 2 w 475"/>
                      <a:gd name="T15" fmla="*/ 4 h 589"/>
                      <a:gd name="T16" fmla="*/ 1 w 475"/>
                      <a:gd name="T17" fmla="*/ 4 h 589"/>
                      <a:gd name="T18" fmla="*/ 1 w 475"/>
                      <a:gd name="T19" fmla="*/ 4 h 589"/>
                      <a:gd name="T20" fmla="*/ 1 w 475"/>
                      <a:gd name="T21" fmla="*/ 4 h 589"/>
                      <a:gd name="T22" fmla="*/ 0 w 475"/>
                      <a:gd name="T23" fmla="*/ 5 h 589"/>
                      <a:gd name="T24" fmla="*/ 0 w 475"/>
                      <a:gd name="T25" fmla="*/ 5 h 589"/>
                      <a:gd name="T26" fmla="*/ 0 w 475"/>
                      <a:gd name="T27" fmla="*/ 5 h 589"/>
                      <a:gd name="T28" fmla="*/ 0 w 475"/>
                      <a:gd name="T29" fmla="*/ 5 h 589"/>
                      <a:gd name="T30" fmla="*/ 1 w 475"/>
                      <a:gd name="T31" fmla="*/ 5 h 589"/>
                      <a:gd name="T32" fmla="*/ 1 w 475"/>
                      <a:gd name="T33" fmla="*/ 5 h 589"/>
                      <a:gd name="T34" fmla="*/ 1 w 475"/>
                      <a:gd name="T35" fmla="*/ 5 h 589"/>
                      <a:gd name="T36" fmla="*/ 2 w 475"/>
                      <a:gd name="T37" fmla="*/ 5 h 589"/>
                      <a:gd name="T38" fmla="*/ 2 w 475"/>
                      <a:gd name="T39" fmla="*/ 5 h 589"/>
                      <a:gd name="T40" fmla="*/ 2 w 475"/>
                      <a:gd name="T41" fmla="*/ 4 h 589"/>
                      <a:gd name="T42" fmla="*/ 2 w 475"/>
                      <a:gd name="T43" fmla="*/ 4 h 589"/>
                      <a:gd name="T44" fmla="*/ 3 w 475"/>
                      <a:gd name="T45" fmla="*/ 4 h 589"/>
                      <a:gd name="T46" fmla="*/ 3 w 475"/>
                      <a:gd name="T47" fmla="*/ 4 h 589"/>
                      <a:gd name="T48" fmla="*/ 3 w 475"/>
                      <a:gd name="T49" fmla="*/ 4 h 589"/>
                      <a:gd name="T50" fmla="*/ 3 w 475"/>
                      <a:gd name="T51" fmla="*/ 4 h 589"/>
                      <a:gd name="T52" fmla="*/ 3 w 475"/>
                      <a:gd name="T53" fmla="*/ 4 h 589"/>
                      <a:gd name="T54" fmla="*/ 3 w 475"/>
                      <a:gd name="T55" fmla="*/ 3 h 589"/>
                      <a:gd name="T56" fmla="*/ 4 w 475"/>
                      <a:gd name="T57" fmla="*/ 0 h 5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75"/>
                      <a:gd name="T88" fmla="*/ 0 h 589"/>
                      <a:gd name="T89" fmla="*/ 475 w 475"/>
                      <a:gd name="T90" fmla="*/ 589 h 58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75" h="589">
                        <a:moveTo>
                          <a:pt x="475" y="0"/>
                        </a:moveTo>
                        <a:lnTo>
                          <a:pt x="456" y="17"/>
                        </a:lnTo>
                        <a:lnTo>
                          <a:pt x="376" y="381"/>
                        </a:lnTo>
                        <a:lnTo>
                          <a:pt x="361" y="418"/>
                        </a:lnTo>
                        <a:lnTo>
                          <a:pt x="338" y="448"/>
                        </a:lnTo>
                        <a:lnTo>
                          <a:pt x="302" y="476"/>
                        </a:lnTo>
                        <a:lnTo>
                          <a:pt x="267" y="497"/>
                        </a:lnTo>
                        <a:lnTo>
                          <a:pt x="228" y="518"/>
                        </a:lnTo>
                        <a:lnTo>
                          <a:pt x="187" y="535"/>
                        </a:lnTo>
                        <a:lnTo>
                          <a:pt x="142" y="552"/>
                        </a:lnTo>
                        <a:lnTo>
                          <a:pt x="103" y="560"/>
                        </a:lnTo>
                        <a:lnTo>
                          <a:pt x="57" y="568"/>
                        </a:lnTo>
                        <a:lnTo>
                          <a:pt x="0" y="564"/>
                        </a:lnTo>
                        <a:lnTo>
                          <a:pt x="9" y="586"/>
                        </a:lnTo>
                        <a:lnTo>
                          <a:pt x="48" y="589"/>
                        </a:lnTo>
                        <a:lnTo>
                          <a:pt x="75" y="589"/>
                        </a:lnTo>
                        <a:lnTo>
                          <a:pt x="117" y="586"/>
                        </a:lnTo>
                        <a:lnTo>
                          <a:pt x="151" y="583"/>
                        </a:lnTo>
                        <a:lnTo>
                          <a:pt x="198" y="576"/>
                        </a:lnTo>
                        <a:lnTo>
                          <a:pt x="234" y="569"/>
                        </a:lnTo>
                        <a:lnTo>
                          <a:pt x="275" y="556"/>
                        </a:lnTo>
                        <a:lnTo>
                          <a:pt x="299" y="549"/>
                        </a:lnTo>
                        <a:lnTo>
                          <a:pt x="334" y="535"/>
                        </a:lnTo>
                        <a:lnTo>
                          <a:pt x="372" y="511"/>
                        </a:lnTo>
                        <a:lnTo>
                          <a:pt x="383" y="497"/>
                        </a:lnTo>
                        <a:lnTo>
                          <a:pt x="393" y="479"/>
                        </a:lnTo>
                        <a:lnTo>
                          <a:pt x="402" y="443"/>
                        </a:lnTo>
                        <a:lnTo>
                          <a:pt x="410" y="406"/>
                        </a:lnTo>
                        <a:lnTo>
                          <a:pt x="475" y="0"/>
                        </a:lnTo>
                        <a:close/>
                      </a:path>
                    </a:pathLst>
                  </a:custGeom>
                  <a:solidFill>
                    <a:srgbClr val="FFFFFF"/>
                  </a:solidFill>
                  <a:ln w="9525">
                    <a:solidFill>
                      <a:srgbClr val="000000"/>
                    </a:solidFill>
                    <a:round/>
                    <a:headEnd/>
                    <a:tailEnd/>
                  </a:ln>
                </p:spPr>
                <p:txBody>
                  <a:bodyPr/>
                  <a:lstStyle/>
                  <a:p>
                    <a:endParaRPr lang="hu-HU" sz="1800"/>
                  </a:p>
                </p:txBody>
              </p:sp>
            </p:grpSp>
          </p:grpSp>
        </p:grpSp>
        <p:grpSp>
          <p:nvGrpSpPr>
            <p:cNvPr id="3164172" name="Group 51"/>
            <p:cNvGrpSpPr>
              <a:grpSpLocks/>
            </p:cNvGrpSpPr>
            <p:nvPr/>
          </p:nvGrpSpPr>
          <p:grpSpPr bwMode="auto">
            <a:xfrm>
              <a:off x="1980" y="1926"/>
              <a:ext cx="698" cy="402"/>
              <a:chOff x="2968" y="672"/>
              <a:chExt cx="2482" cy="1498"/>
            </a:xfrm>
          </p:grpSpPr>
          <p:sp>
            <p:nvSpPr>
              <p:cNvPr id="3164173" name="Rectangle 52"/>
              <p:cNvSpPr>
                <a:spLocks noChangeArrowheads="1"/>
              </p:cNvSpPr>
              <p:nvPr/>
            </p:nvSpPr>
            <p:spPr bwMode="auto">
              <a:xfrm>
                <a:off x="3743" y="702"/>
                <a:ext cx="1314" cy="817"/>
              </a:xfrm>
              <a:prstGeom prst="rect">
                <a:avLst/>
              </a:prstGeom>
              <a:solidFill>
                <a:srgbClr val="CCFFCC"/>
              </a:solidFill>
              <a:ln w="9525">
                <a:noFill/>
                <a:miter lim="800000"/>
                <a:headEnd/>
                <a:tailEnd/>
              </a:ln>
            </p:spPr>
            <p:txBody>
              <a:bodyPr/>
              <a:lstStyle/>
              <a:p>
                <a:pPr algn="ctr" eaLnBrk="0" hangingPunct="0">
                  <a:spcBef>
                    <a:spcPct val="50000"/>
                  </a:spcBef>
                </a:pPr>
                <a:endParaRPr lang="en-US" sz="1800"/>
              </a:p>
            </p:txBody>
          </p:sp>
          <p:grpSp>
            <p:nvGrpSpPr>
              <p:cNvPr id="3164174" name="Group 53"/>
              <p:cNvGrpSpPr>
                <a:grpSpLocks/>
              </p:cNvGrpSpPr>
              <p:nvPr/>
            </p:nvGrpSpPr>
            <p:grpSpPr bwMode="auto">
              <a:xfrm>
                <a:off x="3688" y="698"/>
                <a:ext cx="1345" cy="61"/>
                <a:chOff x="3688" y="698"/>
                <a:chExt cx="1345" cy="61"/>
              </a:xfrm>
            </p:grpSpPr>
            <p:sp>
              <p:nvSpPr>
                <p:cNvPr id="3164292" name="Freeform 54"/>
                <p:cNvSpPr>
                  <a:spLocks/>
                </p:cNvSpPr>
                <p:nvPr/>
              </p:nvSpPr>
              <p:spPr bwMode="auto">
                <a:xfrm>
                  <a:off x="3688" y="698"/>
                  <a:ext cx="1345" cy="61"/>
                </a:xfrm>
                <a:custGeom>
                  <a:avLst/>
                  <a:gdLst>
                    <a:gd name="T0" fmla="*/ 0 w 387"/>
                    <a:gd name="T1" fmla="*/ 0 h 16"/>
                    <a:gd name="T2" fmla="*/ 7934 w 387"/>
                    <a:gd name="T3" fmla="*/ 888 h 16"/>
                    <a:gd name="T4" fmla="*/ 16244 w 387"/>
                    <a:gd name="T5" fmla="*/ 0 h 16"/>
                    <a:gd name="T6" fmla="*/ 0 60000 65536"/>
                    <a:gd name="T7" fmla="*/ 0 60000 65536"/>
                    <a:gd name="T8" fmla="*/ 0 60000 65536"/>
                    <a:gd name="T9" fmla="*/ 0 w 387"/>
                    <a:gd name="T10" fmla="*/ 0 h 16"/>
                    <a:gd name="T11" fmla="*/ 387 w 387"/>
                    <a:gd name="T12" fmla="*/ 16 h 16"/>
                  </a:gdLst>
                  <a:ahLst/>
                  <a:cxnLst>
                    <a:cxn ang="T6">
                      <a:pos x="T0" y="T1"/>
                    </a:cxn>
                    <a:cxn ang="T7">
                      <a:pos x="T2" y="T3"/>
                    </a:cxn>
                    <a:cxn ang="T8">
                      <a:pos x="T4" y="T5"/>
                    </a:cxn>
                  </a:cxnLst>
                  <a:rect l="T9" t="T10" r="T11" b="T12"/>
                  <a:pathLst>
                    <a:path w="387" h="16">
                      <a:moveTo>
                        <a:pt x="0" y="0"/>
                      </a:moveTo>
                      <a:cubicBezTo>
                        <a:pt x="62" y="8"/>
                        <a:pt x="124" y="16"/>
                        <a:pt x="189" y="16"/>
                      </a:cubicBezTo>
                      <a:cubicBezTo>
                        <a:pt x="253" y="16"/>
                        <a:pt x="354" y="3"/>
                        <a:pt x="387" y="0"/>
                      </a:cubicBezTo>
                    </a:path>
                  </a:pathLst>
                </a:custGeom>
                <a:solidFill>
                  <a:srgbClr val="FFFFFF"/>
                </a:solidFill>
                <a:ln w="9525">
                  <a:noFill/>
                  <a:round/>
                  <a:headEnd/>
                  <a:tailEnd/>
                </a:ln>
              </p:spPr>
              <p:txBody>
                <a:bodyPr/>
                <a:lstStyle/>
                <a:p>
                  <a:endParaRPr lang="hu-HU" sz="1800"/>
                </a:p>
              </p:txBody>
            </p:sp>
            <p:sp>
              <p:nvSpPr>
                <p:cNvPr id="3164293" name="Freeform 55"/>
                <p:cNvSpPr>
                  <a:spLocks/>
                </p:cNvSpPr>
                <p:nvPr/>
              </p:nvSpPr>
              <p:spPr bwMode="auto">
                <a:xfrm>
                  <a:off x="3688" y="698"/>
                  <a:ext cx="1345" cy="61"/>
                </a:xfrm>
                <a:custGeom>
                  <a:avLst/>
                  <a:gdLst>
                    <a:gd name="T0" fmla="*/ 0 w 387"/>
                    <a:gd name="T1" fmla="*/ 0 h 16"/>
                    <a:gd name="T2" fmla="*/ 7934 w 387"/>
                    <a:gd name="T3" fmla="*/ 888 h 16"/>
                    <a:gd name="T4" fmla="*/ 16244 w 387"/>
                    <a:gd name="T5" fmla="*/ 0 h 16"/>
                    <a:gd name="T6" fmla="*/ 0 60000 65536"/>
                    <a:gd name="T7" fmla="*/ 0 60000 65536"/>
                    <a:gd name="T8" fmla="*/ 0 60000 65536"/>
                    <a:gd name="T9" fmla="*/ 0 w 387"/>
                    <a:gd name="T10" fmla="*/ 0 h 16"/>
                    <a:gd name="T11" fmla="*/ 387 w 387"/>
                    <a:gd name="T12" fmla="*/ 16 h 16"/>
                  </a:gdLst>
                  <a:ahLst/>
                  <a:cxnLst>
                    <a:cxn ang="T6">
                      <a:pos x="T0" y="T1"/>
                    </a:cxn>
                    <a:cxn ang="T7">
                      <a:pos x="T2" y="T3"/>
                    </a:cxn>
                    <a:cxn ang="T8">
                      <a:pos x="T4" y="T5"/>
                    </a:cxn>
                  </a:cxnLst>
                  <a:rect l="T9" t="T10" r="T11" b="T12"/>
                  <a:pathLst>
                    <a:path w="387" h="16">
                      <a:moveTo>
                        <a:pt x="0" y="0"/>
                      </a:moveTo>
                      <a:cubicBezTo>
                        <a:pt x="62" y="8"/>
                        <a:pt x="124" y="16"/>
                        <a:pt x="189" y="16"/>
                      </a:cubicBezTo>
                      <a:cubicBezTo>
                        <a:pt x="253" y="16"/>
                        <a:pt x="354" y="3"/>
                        <a:pt x="387" y="0"/>
                      </a:cubicBezTo>
                    </a:path>
                  </a:pathLst>
                </a:custGeom>
                <a:noFill/>
                <a:ln w="4763" cap="rnd">
                  <a:solidFill>
                    <a:srgbClr val="000000"/>
                  </a:solidFill>
                  <a:prstDash val="solid"/>
                  <a:round/>
                  <a:headEnd/>
                  <a:tailEnd/>
                </a:ln>
              </p:spPr>
              <p:txBody>
                <a:bodyPr/>
                <a:lstStyle/>
                <a:p>
                  <a:endParaRPr lang="hu-HU" sz="1800"/>
                </a:p>
              </p:txBody>
            </p:sp>
          </p:grpSp>
          <p:grpSp>
            <p:nvGrpSpPr>
              <p:cNvPr id="3164175" name="Group 56"/>
              <p:cNvGrpSpPr>
                <a:grpSpLocks/>
              </p:cNvGrpSpPr>
              <p:nvPr/>
            </p:nvGrpSpPr>
            <p:grpSpPr bwMode="auto">
              <a:xfrm>
                <a:off x="3456" y="1392"/>
                <a:ext cx="1766" cy="561"/>
                <a:chOff x="3462" y="1387"/>
                <a:chExt cx="1766" cy="561"/>
              </a:xfrm>
            </p:grpSpPr>
            <p:grpSp>
              <p:nvGrpSpPr>
                <p:cNvPr id="3164242" name="Group 57"/>
                <p:cNvGrpSpPr>
                  <a:grpSpLocks/>
                </p:cNvGrpSpPr>
                <p:nvPr/>
              </p:nvGrpSpPr>
              <p:grpSpPr bwMode="auto">
                <a:xfrm>
                  <a:off x="3462" y="1387"/>
                  <a:ext cx="1766" cy="561"/>
                  <a:chOff x="3462" y="1387"/>
                  <a:chExt cx="1766" cy="561"/>
                </a:xfrm>
              </p:grpSpPr>
              <p:sp>
                <p:nvSpPr>
                  <p:cNvPr id="3164244" name="Rectangle 58"/>
                  <p:cNvSpPr>
                    <a:spLocks noChangeArrowheads="1"/>
                  </p:cNvSpPr>
                  <p:nvPr/>
                </p:nvSpPr>
                <p:spPr bwMode="auto">
                  <a:xfrm>
                    <a:off x="3462" y="1387"/>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45" name="Rectangle 59"/>
                  <p:cNvSpPr>
                    <a:spLocks noChangeArrowheads="1"/>
                  </p:cNvSpPr>
                  <p:nvPr/>
                </p:nvSpPr>
                <p:spPr bwMode="auto">
                  <a:xfrm>
                    <a:off x="3462" y="1398"/>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46" name="Rectangle 60"/>
                  <p:cNvSpPr>
                    <a:spLocks noChangeArrowheads="1"/>
                  </p:cNvSpPr>
                  <p:nvPr/>
                </p:nvSpPr>
                <p:spPr bwMode="auto">
                  <a:xfrm>
                    <a:off x="3462" y="1409"/>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47" name="Rectangle 61"/>
                  <p:cNvSpPr>
                    <a:spLocks noChangeArrowheads="1"/>
                  </p:cNvSpPr>
                  <p:nvPr/>
                </p:nvSpPr>
                <p:spPr bwMode="auto">
                  <a:xfrm>
                    <a:off x="3462" y="1421"/>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48" name="Rectangle 62"/>
                  <p:cNvSpPr>
                    <a:spLocks noChangeArrowheads="1"/>
                  </p:cNvSpPr>
                  <p:nvPr/>
                </p:nvSpPr>
                <p:spPr bwMode="auto">
                  <a:xfrm>
                    <a:off x="3462" y="1432"/>
                    <a:ext cx="1766" cy="15"/>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49" name="Rectangle 63"/>
                  <p:cNvSpPr>
                    <a:spLocks noChangeArrowheads="1"/>
                  </p:cNvSpPr>
                  <p:nvPr/>
                </p:nvSpPr>
                <p:spPr bwMode="auto">
                  <a:xfrm>
                    <a:off x="3462" y="1447"/>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50" name="Rectangle 64"/>
                  <p:cNvSpPr>
                    <a:spLocks noChangeArrowheads="1"/>
                  </p:cNvSpPr>
                  <p:nvPr/>
                </p:nvSpPr>
                <p:spPr bwMode="auto">
                  <a:xfrm>
                    <a:off x="3462" y="1458"/>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51" name="Rectangle 65"/>
                  <p:cNvSpPr>
                    <a:spLocks noChangeArrowheads="1"/>
                  </p:cNvSpPr>
                  <p:nvPr/>
                </p:nvSpPr>
                <p:spPr bwMode="auto">
                  <a:xfrm>
                    <a:off x="3462" y="1470"/>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52" name="Rectangle 66"/>
                  <p:cNvSpPr>
                    <a:spLocks noChangeArrowheads="1"/>
                  </p:cNvSpPr>
                  <p:nvPr/>
                </p:nvSpPr>
                <p:spPr bwMode="auto">
                  <a:xfrm>
                    <a:off x="3462" y="1481"/>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53" name="Rectangle 67"/>
                  <p:cNvSpPr>
                    <a:spLocks noChangeArrowheads="1"/>
                  </p:cNvSpPr>
                  <p:nvPr/>
                </p:nvSpPr>
                <p:spPr bwMode="auto">
                  <a:xfrm>
                    <a:off x="3462" y="1492"/>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54" name="Rectangle 68"/>
                  <p:cNvSpPr>
                    <a:spLocks noChangeArrowheads="1"/>
                  </p:cNvSpPr>
                  <p:nvPr/>
                </p:nvSpPr>
                <p:spPr bwMode="auto">
                  <a:xfrm>
                    <a:off x="3462" y="1504"/>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55" name="Rectangle 69"/>
                  <p:cNvSpPr>
                    <a:spLocks noChangeArrowheads="1"/>
                  </p:cNvSpPr>
                  <p:nvPr/>
                </p:nvSpPr>
                <p:spPr bwMode="auto">
                  <a:xfrm>
                    <a:off x="3462" y="1515"/>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56" name="Rectangle 70"/>
                  <p:cNvSpPr>
                    <a:spLocks noChangeArrowheads="1"/>
                  </p:cNvSpPr>
                  <p:nvPr/>
                </p:nvSpPr>
                <p:spPr bwMode="auto">
                  <a:xfrm>
                    <a:off x="3462" y="1526"/>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57" name="Rectangle 71"/>
                  <p:cNvSpPr>
                    <a:spLocks noChangeArrowheads="1"/>
                  </p:cNvSpPr>
                  <p:nvPr/>
                </p:nvSpPr>
                <p:spPr bwMode="auto">
                  <a:xfrm>
                    <a:off x="3462" y="1537"/>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58" name="Rectangle 72"/>
                  <p:cNvSpPr>
                    <a:spLocks noChangeArrowheads="1"/>
                  </p:cNvSpPr>
                  <p:nvPr/>
                </p:nvSpPr>
                <p:spPr bwMode="auto">
                  <a:xfrm>
                    <a:off x="3462" y="1549"/>
                    <a:ext cx="1766" cy="15"/>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59" name="Rectangle 73"/>
                  <p:cNvSpPr>
                    <a:spLocks noChangeArrowheads="1"/>
                  </p:cNvSpPr>
                  <p:nvPr/>
                </p:nvSpPr>
                <p:spPr bwMode="auto">
                  <a:xfrm>
                    <a:off x="3462" y="1564"/>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60" name="Rectangle 74"/>
                  <p:cNvSpPr>
                    <a:spLocks noChangeArrowheads="1"/>
                  </p:cNvSpPr>
                  <p:nvPr/>
                </p:nvSpPr>
                <p:spPr bwMode="auto">
                  <a:xfrm>
                    <a:off x="3462" y="1575"/>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61" name="Rectangle 75"/>
                  <p:cNvSpPr>
                    <a:spLocks noChangeArrowheads="1"/>
                  </p:cNvSpPr>
                  <p:nvPr/>
                </p:nvSpPr>
                <p:spPr bwMode="auto">
                  <a:xfrm>
                    <a:off x="3462" y="1586"/>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62" name="Rectangle 76"/>
                  <p:cNvSpPr>
                    <a:spLocks noChangeArrowheads="1"/>
                  </p:cNvSpPr>
                  <p:nvPr/>
                </p:nvSpPr>
                <p:spPr bwMode="auto">
                  <a:xfrm>
                    <a:off x="3462" y="1598"/>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63" name="Rectangle 77"/>
                  <p:cNvSpPr>
                    <a:spLocks noChangeArrowheads="1"/>
                  </p:cNvSpPr>
                  <p:nvPr/>
                </p:nvSpPr>
                <p:spPr bwMode="auto">
                  <a:xfrm>
                    <a:off x="3462" y="1609"/>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64" name="Rectangle 78"/>
                  <p:cNvSpPr>
                    <a:spLocks noChangeArrowheads="1"/>
                  </p:cNvSpPr>
                  <p:nvPr/>
                </p:nvSpPr>
                <p:spPr bwMode="auto">
                  <a:xfrm>
                    <a:off x="3462" y="1620"/>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65" name="Rectangle 79"/>
                  <p:cNvSpPr>
                    <a:spLocks noChangeArrowheads="1"/>
                  </p:cNvSpPr>
                  <p:nvPr/>
                </p:nvSpPr>
                <p:spPr bwMode="auto">
                  <a:xfrm>
                    <a:off x="3462" y="1631"/>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66" name="Rectangle 80"/>
                  <p:cNvSpPr>
                    <a:spLocks noChangeArrowheads="1"/>
                  </p:cNvSpPr>
                  <p:nvPr/>
                </p:nvSpPr>
                <p:spPr bwMode="auto">
                  <a:xfrm>
                    <a:off x="3462" y="1643"/>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67" name="Rectangle 81"/>
                  <p:cNvSpPr>
                    <a:spLocks noChangeArrowheads="1"/>
                  </p:cNvSpPr>
                  <p:nvPr/>
                </p:nvSpPr>
                <p:spPr bwMode="auto">
                  <a:xfrm>
                    <a:off x="3462" y="1654"/>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68" name="Rectangle 82"/>
                  <p:cNvSpPr>
                    <a:spLocks noChangeArrowheads="1"/>
                  </p:cNvSpPr>
                  <p:nvPr/>
                </p:nvSpPr>
                <p:spPr bwMode="auto">
                  <a:xfrm>
                    <a:off x="3462" y="1665"/>
                    <a:ext cx="1766" cy="15"/>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69" name="Rectangle 83"/>
                  <p:cNvSpPr>
                    <a:spLocks noChangeArrowheads="1"/>
                  </p:cNvSpPr>
                  <p:nvPr/>
                </p:nvSpPr>
                <p:spPr bwMode="auto">
                  <a:xfrm>
                    <a:off x="3462" y="1680"/>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70" name="Rectangle 84"/>
                  <p:cNvSpPr>
                    <a:spLocks noChangeArrowheads="1"/>
                  </p:cNvSpPr>
                  <p:nvPr/>
                </p:nvSpPr>
                <p:spPr bwMode="auto">
                  <a:xfrm>
                    <a:off x="3462" y="1692"/>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71" name="Rectangle 85"/>
                  <p:cNvSpPr>
                    <a:spLocks noChangeArrowheads="1"/>
                  </p:cNvSpPr>
                  <p:nvPr/>
                </p:nvSpPr>
                <p:spPr bwMode="auto">
                  <a:xfrm>
                    <a:off x="3462" y="1703"/>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72" name="Rectangle 86"/>
                  <p:cNvSpPr>
                    <a:spLocks noChangeArrowheads="1"/>
                  </p:cNvSpPr>
                  <p:nvPr/>
                </p:nvSpPr>
                <p:spPr bwMode="auto">
                  <a:xfrm>
                    <a:off x="3462" y="1714"/>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73" name="Rectangle 87"/>
                  <p:cNvSpPr>
                    <a:spLocks noChangeArrowheads="1"/>
                  </p:cNvSpPr>
                  <p:nvPr/>
                </p:nvSpPr>
                <p:spPr bwMode="auto">
                  <a:xfrm>
                    <a:off x="3462" y="1726"/>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74" name="Rectangle 88"/>
                  <p:cNvSpPr>
                    <a:spLocks noChangeArrowheads="1"/>
                  </p:cNvSpPr>
                  <p:nvPr/>
                </p:nvSpPr>
                <p:spPr bwMode="auto">
                  <a:xfrm>
                    <a:off x="3462" y="1737"/>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75" name="Rectangle 89"/>
                  <p:cNvSpPr>
                    <a:spLocks noChangeArrowheads="1"/>
                  </p:cNvSpPr>
                  <p:nvPr/>
                </p:nvSpPr>
                <p:spPr bwMode="auto">
                  <a:xfrm>
                    <a:off x="3462" y="1748"/>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76" name="Rectangle 90"/>
                  <p:cNvSpPr>
                    <a:spLocks noChangeArrowheads="1"/>
                  </p:cNvSpPr>
                  <p:nvPr/>
                </p:nvSpPr>
                <p:spPr bwMode="auto">
                  <a:xfrm>
                    <a:off x="3462" y="1759"/>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77" name="Rectangle 91"/>
                  <p:cNvSpPr>
                    <a:spLocks noChangeArrowheads="1"/>
                  </p:cNvSpPr>
                  <p:nvPr/>
                </p:nvSpPr>
                <p:spPr bwMode="auto">
                  <a:xfrm>
                    <a:off x="3462" y="1771"/>
                    <a:ext cx="1766" cy="15"/>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78" name="Rectangle 92"/>
                  <p:cNvSpPr>
                    <a:spLocks noChangeArrowheads="1"/>
                  </p:cNvSpPr>
                  <p:nvPr/>
                </p:nvSpPr>
                <p:spPr bwMode="auto">
                  <a:xfrm>
                    <a:off x="3462" y="1786"/>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79" name="Rectangle 93"/>
                  <p:cNvSpPr>
                    <a:spLocks noChangeArrowheads="1"/>
                  </p:cNvSpPr>
                  <p:nvPr/>
                </p:nvSpPr>
                <p:spPr bwMode="auto">
                  <a:xfrm>
                    <a:off x="3462" y="1797"/>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80" name="Rectangle 94"/>
                  <p:cNvSpPr>
                    <a:spLocks noChangeArrowheads="1"/>
                  </p:cNvSpPr>
                  <p:nvPr/>
                </p:nvSpPr>
                <p:spPr bwMode="auto">
                  <a:xfrm>
                    <a:off x="3462" y="1808"/>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81" name="Rectangle 95"/>
                  <p:cNvSpPr>
                    <a:spLocks noChangeArrowheads="1"/>
                  </p:cNvSpPr>
                  <p:nvPr/>
                </p:nvSpPr>
                <p:spPr bwMode="auto">
                  <a:xfrm>
                    <a:off x="3462" y="1820"/>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82" name="Rectangle 96"/>
                  <p:cNvSpPr>
                    <a:spLocks noChangeArrowheads="1"/>
                  </p:cNvSpPr>
                  <p:nvPr/>
                </p:nvSpPr>
                <p:spPr bwMode="auto">
                  <a:xfrm>
                    <a:off x="3462" y="1831"/>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83" name="Rectangle 97"/>
                  <p:cNvSpPr>
                    <a:spLocks noChangeArrowheads="1"/>
                  </p:cNvSpPr>
                  <p:nvPr/>
                </p:nvSpPr>
                <p:spPr bwMode="auto">
                  <a:xfrm>
                    <a:off x="3462" y="1842"/>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84" name="Rectangle 98"/>
                  <p:cNvSpPr>
                    <a:spLocks noChangeArrowheads="1"/>
                  </p:cNvSpPr>
                  <p:nvPr/>
                </p:nvSpPr>
                <p:spPr bwMode="auto">
                  <a:xfrm>
                    <a:off x="3462" y="1853"/>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85" name="Rectangle 99"/>
                  <p:cNvSpPr>
                    <a:spLocks noChangeArrowheads="1"/>
                  </p:cNvSpPr>
                  <p:nvPr/>
                </p:nvSpPr>
                <p:spPr bwMode="auto">
                  <a:xfrm>
                    <a:off x="3462" y="1865"/>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86" name="Rectangle 100"/>
                  <p:cNvSpPr>
                    <a:spLocks noChangeArrowheads="1"/>
                  </p:cNvSpPr>
                  <p:nvPr/>
                </p:nvSpPr>
                <p:spPr bwMode="auto">
                  <a:xfrm>
                    <a:off x="3462" y="1876"/>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87" name="Rectangle 101"/>
                  <p:cNvSpPr>
                    <a:spLocks noChangeArrowheads="1"/>
                  </p:cNvSpPr>
                  <p:nvPr/>
                </p:nvSpPr>
                <p:spPr bwMode="auto">
                  <a:xfrm>
                    <a:off x="3462" y="1887"/>
                    <a:ext cx="1766" cy="15"/>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88" name="Rectangle 102"/>
                  <p:cNvSpPr>
                    <a:spLocks noChangeArrowheads="1"/>
                  </p:cNvSpPr>
                  <p:nvPr/>
                </p:nvSpPr>
                <p:spPr bwMode="auto">
                  <a:xfrm>
                    <a:off x="3462" y="1902"/>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89" name="Rectangle 103"/>
                  <p:cNvSpPr>
                    <a:spLocks noChangeArrowheads="1"/>
                  </p:cNvSpPr>
                  <p:nvPr/>
                </p:nvSpPr>
                <p:spPr bwMode="auto">
                  <a:xfrm>
                    <a:off x="3462" y="1914"/>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90" name="Rectangle 104"/>
                  <p:cNvSpPr>
                    <a:spLocks noChangeArrowheads="1"/>
                  </p:cNvSpPr>
                  <p:nvPr/>
                </p:nvSpPr>
                <p:spPr bwMode="auto">
                  <a:xfrm>
                    <a:off x="3462" y="1925"/>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sp>
                <p:nvSpPr>
                  <p:cNvPr id="3164291" name="Rectangle 105"/>
                  <p:cNvSpPr>
                    <a:spLocks noChangeArrowheads="1"/>
                  </p:cNvSpPr>
                  <p:nvPr/>
                </p:nvSpPr>
                <p:spPr bwMode="auto">
                  <a:xfrm>
                    <a:off x="3462" y="1936"/>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sz="1800"/>
                  </a:p>
                </p:txBody>
              </p:sp>
            </p:grpSp>
            <p:sp>
              <p:nvSpPr>
                <p:cNvPr id="3164243" name="Freeform 106"/>
                <p:cNvSpPr>
                  <a:spLocks/>
                </p:cNvSpPr>
                <p:nvPr/>
              </p:nvSpPr>
              <p:spPr bwMode="auto">
                <a:xfrm>
                  <a:off x="3462" y="1387"/>
                  <a:ext cx="1762" cy="557"/>
                </a:xfrm>
                <a:custGeom>
                  <a:avLst/>
                  <a:gdLst>
                    <a:gd name="T0" fmla="*/ 1762 w 1762"/>
                    <a:gd name="T1" fmla="*/ 0 h 557"/>
                    <a:gd name="T2" fmla="*/ 0 w 1762"/>
                    <a:gd name="T3" fmla="*/ 0 h 557"/>
                    <a:gd name="T4" fmla="*/ 0 w 1762"/>
                    <a:gd name="T5" fmla="*/ 4 h 557"/>
                    <a:gd name="T6" fmla="*/ 45 w 1762"/>
                    <a:gd name="T7" fmla="*/ 455 h 557"/>
                    <a:gd name="T8" fmla="*/ 108 w 1762"/>
                    <a:gd name="T9" fmla="*/ 493 h 557"/>
                    <a:gd name="T10" fmla="*/ 483 w 1762"/>
                    <a:gd name="T11" fmla="*/ 493 h 557"/>
                    <a:gd name="T12" fmla="*/ 483 w 1762"/>
                    <a:gd name="T13" fmla="*/ 553 h 557"/>
                    <a:gd name="T14" fmla="*/ 876 w 1762"/>
                    <a:gd name="T15" fmla="*/ 553 h 557"/>
                    <a:gd name="T16" fmla="*/ 883 w 1762"/>
                    <a:gd name="T17" fmla="*/ 553 h 557"/>
                    <a:gd name="T18" fmla="*/ 1276 w 1762"/>
                    <a:gd name="T19" fmla="*/ 557 h 557"/>
                    <a:gd name="T20" fmla="*/ 1276 w 1762"/>
                    <a:gd name="T21" fmla="*/ 493 h 557"/>
                    <a:gd name="T22" fmla="*/ 1651 w 1762"/>
                    <a:gd name="T23" fmla="*/ 493 h 557"/>
                    <a:gd name="T24" fmla="*/ 1714 w 1762"/>
                    <a:gd name="T25" fmla="*/ 451 h 557"/>
                    <a:gd name="T26" fmla="*/ 1759 w 1762"/>
                    <a:gd name="T27" fmla="*/ 4 h 557"/>
                    <a:gd name="T28" fmla="*/ 1762 w 1762"/>
                    <a:gd name="T29" fmla="*/ 0 h 5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62"/>
                    <a:gd name="T46" fmla="*/ 0 h 557"/>
                    <a:gd name="T47" fmla="*/ 1762 w 1762"/>
                    <a:gd name="T48" fmla="*/ 557 h 5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62" h="557">
                      <a:moveTo>
                        <a:pt x="1762" y="0"/>
                      </a:moveTo>
                      <a:lnTo>
                        <a:pt x="0" y="0"/>
                      </a:lnTo>
                      <a:lnTo>
                        <a:pt x="0" y="4"/>
                      </a:lnTo>
                      <a:lnTo>
                        <a:pt x="45" y="455"/>
                      </a:lnTo>
                      <a:lnTo>
                        <a:pt x="108" y="493"/>
                      </a:lnTo>
                      <a:lnTo>
                        <a:pt x="483" y="493"/>
                      </a:lnTo>
                      <a:lnTo>
                        <a:pt x="483" y="553"/>
                      </a:lnTo>
                      <a:lnTo>
                        <a:pt x="876" y="553"/>
                      </a:lnTo>
                      <a:lnTo>
                        <a:pt x="883" y="553"/>
                      </a:lnTo>
                      <a:lnTo>
                        <a:pt x="1276" y="557"/>
                      </a:lnTo>
                      <a:lnTo>
                        <a:pt x="1276" y="493"/>
                      </a:lnTo>
                      <a:lnTo>
                        <a:pt x="1651" y="493"/>
                      </a:lnTo>
                      <a:lnTo>
                        <a:pt x="1714" y="451"/>
                      </a:lnTo>
                      <a:lnTo>
                        <a:pt x="1759" y="4"/>
                      </a:lnTo>
                      <a:lnTo>
                        <a:pt x="1762" y="0"/>
                      </a:lnTo>
                      <a:close/>
                    </a:path>
                  </a:pathLst>
                </a:custGeom>
                <a:gradFill rotWithShape="0">
                  <a:gsLst>
                    <a:gs pos="0">
                      <a:srgbClr val="FFFF99"/>
                    </a:gs>
                    <a:gs pos="100000">
                      <a:srgbClr val="FFFFFF"/>
                    </a:gs>
                  </a:gsLst>
                  <a:lin ang="5400000" scaled="1"/>
                </a:gradFill>
                <a:ln w="4763" cap="rnd">
                  <a:solidFill>
                    <a:srgbClr val="000000"/>
                  </a:solidFill>
                  <a:prstDash val="solid"/>
                  <a:round/>
                  <a:headEnd/>
                  <a:tailEnd/>
                </a:ln>
              </p:spPr>
              <p:txBody>
                <a:bodyPr/>
                <a:lstStyle/>
                <a:p>
                  <a:endParaRPr lang="hu-HU" sz="1800"/>
                </a:p>
              </p:txBody>
            </p:sp>
          </p:grpSp>
          <p:grpSp>
            <p:nvGrpSpPr>
              <p:cNvPr id="3164176" name="Group 107"/>
              <p:cNvGrpSpPr>
                <a:grpSpLocks/>
              </p:cNvGrpSpPr>
              <p:nvPr/>
            </p:nvGrpSpPr>
            <p:grpSpPr bwMode="auto">
              <a:xfrm>
                <a:off x="3396" y="1327"/>
                <a:ext cx="1039" cy="654"/>
                <a:chOff x="3396" y="1327"/>
                <a:chExt cx="1039" cy="654"/>
              </a:xfrm>
            </p:grpSpPr>
            <p:sp>
              <p:nvSpPr>
                <p:cNvPr id="3164240" name="Freeform 108"/>
                <p:cNvSpPr>
                  <a:spLocks/>
                </p:cNvSpPr>
                <p:nvPr/>
              </p:nvSpPr>
              <p:spPr bwMode="auto">
                <a:xfrm>
                  <a:off x="3396" y="1327"/>
                  <a:ext cx="1039" cy="654"/>
                </a:xfrm>
                <a:custGeom>
                  <a:avLst/>
                  <a:gdLst>
                    <a:gd name="T0" fmla="*/ 69 w 1039"/>
                    <a:gd name="T1" fmla="*/ 71 h 654"/>
                    <a:gd name="T2" fmla="*/ 55 w 1039"/>
                    <a:gd name="T3" fmla="*/ 71 h 654"/>
                    <a:gd name="T4" fmla="*/ 52 w 1039"/>
                    <a:gd name="T5" fmla="*/ 568 h 654"/>
                    <a:gd name="T6" fmla="*/ 59 w 1039"/>
                    <a:gd name="T7" fmla="*/ 579 h 654"/>
                    <a:gd name="T8" fmla="*/ 76 w 1039"/>
                    <a:gd name="T9" fmla="*/ 587 h 654"/>
                    <a:gd name="T10" fmla="*/ 90 w 1039"/>
                    <a:gd name="T11" fmla="*/ 587 h 654"/>
                    <a:gd name="T12" fmla="*/ 400 w 1039"/>
                    <a:gd name="T13" fmla="*/ 587 h 654"/>
                    <a:gd name="T14" fmla="*/ 400 w 1039"/>
                    <a:gd name="T15" fmla="*/ 654 h 654"/>
                    <a:gd name="T16" fmla="*/ 49 w 1039"/>
                    <a:gd name="T17" fmla="*/ 654 h 654"/>
                    <a:gd name="T18" fmla="*/ 28 w 1039"/>
                    <a:gd name="T19" fmla="*/ 651 h 654"/>
                    <a:gd name="T20" fmla="*/ 14 w 1039"/>
                    <a:gd name="T21" fmla="*/ 628 h 654"/>
                    <a:gd name="T22" fmla="*/ 3 w 1039"/>
                    <a:gd name="T23" fmla="*/ 587 h 654"/>
                    <a:gd name="T24" fmla="*/ 0 w 1039"/>
                    <a:gd name="T25" fmla="*/ 3 h 654"/>
                    <a:gd name="T26" fmla="*/ 1039 w 1039"/>
                    <a:gd name="T27" fmla="*/ 0 h 654"/>
                    <a:gd name="T28" fmla="*/ 1039 w 1039"/>
                    <a:gd name="T29" fmla="*/ 67 h 654"/>
                    <a:gd name="T30" fmla="*/ 69 w 1039"/>
                    <a:gd name="T31" fmla="*/ 71 h 6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9"/>
                    <a:gd name="T49" fmla="*/ 0 h 654"/>
                    <a:gd name="T50" fmla="*/ 1039 w 1039"/>
                    <a:gd name="T51" fmla="*/ 654 h 6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9" h="654">
                      <a:moveTo>
                        <a:pt x="69" y="71"/>
                      </a:moveTo>
                      <a:lnTo>
                        <a:pt x="55" y="71"/>
                      </a:lnTo>
                      <a:lnTo>
                        <a:pt x="52" y="568"/>
                      </a:lnTo>
                      <a:lnTo>
                        <a:pt x="59" y="579"/>
                      </a:lnTo>
                      <a:lnTo>
                        <a:pt x="76" y="587"/>
                      </a:lnTo>
                      <a:lnTo>
                        <a:pt x="90" y="587"/>
                      </a:lnTo>
                      <a:lnTo>
                        <a:pt x="400" y="587"/>
                      </a:lnTo>
                      <a:lnTo>
                        <a:pt x="400" y="654"/>
                      </a:lnTo>
                      <a:lnTo>
                        <a:pt x="49" y="654"/>
                      </a:lnTo>
                      <a:lnTo>
                        <a:pt x="28" y="651"/>
                      </a:lnTo>
                      <a:lnTo>
                        <a:pt x="14" y="628"/>
                      </a:lnTo>
                      <a:lnTo>
                        <a:pt x="3" y="587"/>
                      </a:lnTo>
                      <a:lnTo>
                        <a:pt x="0" y="3"/>
                      </a:lnTo>
                      <a:lnTo>
                        <a:pt x="1039" y="0"/>
                      </a:lnTo>
                      <a:lnTo>
                        <a:pt x="1039" y="67"/>
                      </a:lnTo>
                      <a:lnTo>
                        <a:pt x="69" y="71"/>
                      </a:lnTo>
                      <a:close/>
                    </a:path>
                  </a:pathLst>
                </a:custGeom>
                <a:solidFill>
                  <a:srgbClr val="000000"/>
                </a:solidFill>
                <a:ln w="9525">
                  <a:noFill/>
                  <a:round/>
                  <a:headEnd/>
                  <a:tailEnd/>
                </a:ln>
              </p:spPr>
              <p:txBody>
                <a:bodyPr/>
                <a:lstStyle/>
                <a:p>
                  <a:endParaRPr lang="hu-HU" sz="1800"/>
                </a:p>
              </p:txBody>
            </p:sp>
            <p:sp>
              <p:nvSpPr>
                <p:cNvPr id="3164241" name="Freeform 109"/>
                <p:cNvSpPr>
                  <a:spLocks/>
                </p:cNvSpPr>
                <p:nvPr/>
              </p:nvSpPr>
              <p:spPr bwMode="auto">
                <a:xfrm>
                  <a:off x="3396" y="1327"/>
                  <a:ext cx="1039" cy="654"/>
                </a:xfrm>
                <a:custGeom>
                  <a:avLst/>
                  <a:gdLst>
                    <a:gd name="T0" fmla="*/ 69 w 1039"/>
                    <a:gd name="T1" fmla="*/ 71 h 654"/>
                    <a:gd name="T2" fmla="*/ 55 w 1039"/>
                    <a:gd name="T3" fmla="*/ 71 h 654"/>
                    <a:gd name="T4" fmla="*/ 52 w 1039"/>
                    <a:gd name="T5" fmla="*/ 568 h 654"/>
                    <a:gd name="T6" fmla="*/ 59 w 1039"/>
                    <a:gd name="T7" fmla="*/ 579 h 654"/>
                    <a:gd name="T8" fmla="*/ 76 w 1039"/>
                    <a:gd name="T9" fmla="*/ 587 h 654"/>
                    <a:gd name="T10" fmla="*/ 90 w 1039"/>
                    <a:gd name="T11" fmla="*/ 587 h 654"/>
                    <a:gd name="T12" fmla="*/ 400 w 1039"/>
                    <a:gd name="T13" fmla="*/ 587 h 654"/>
                    <a:gd name="T14" fmla="*/ 400 w 1039"/>
                    <a:gd name="T15" fmla="*/ 654 h 654"/>
                    <a:gd name="T16" fmla="*/ 49 w 1039"/>
                    <a:gd name="T17" fmla="*/ 654 h 654"/>
                    <a:gd name="T18" fmla="*/ 28 w 1039"/>
                    <a:gd name="T19" fmla="*/ 651 h 654"/>
                    <a:gd name="T20" fmla="*/ 14 w 1039"/>
                    <a:gd name="T21" fmla="*/ 628 h 654"/>
                    <a:gd name="T22" fmla="*/ 3 w 1039"/>
                    <a:gd name="T23" fmla="*/ 587 h 654"/>
                    <a:gd name="T24" fmla="*/ 0 w 1039"/>
                    <a:gd name="T25" fmla="*/ 3 h 654"/>
                    <a:gd name="T26" fmla="*/ 1039 w 1039"/>
                    <a:gd name="T27" fmla="*/ 0 h 654"/>
                    <a:gd name="T28" fmla="*/ 1039 w 1039"/>
                    <a:gd name="T29" fmla="*/ 67 h 654"/>
                    <a:gd name="T30" fmla="*/ 69 w 1039"/>
                    <a:gd name="T31" fmla="*/ 71 h 6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9"/>
                    <a:gd name="T49" fmla="*/ 0 h 654"/>
                    <a:gd name="T50" fmla="*/ 1039 w 1039"/>
                    <a:gd name="T51" fmla="*/ 654 h 6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9" h="654">
                      <a:moveTo>
                        <a:pt x="69" y="71"/>
                      </a:moveTo>
                      <a:lnTo>
                        <a:pt x="55" y="71"/>
                      </a:lnTo>
                      <a:lnTo>
                        <a:pt x="52" y="568"/>
                      </a:lnTo>
                      <a:lnTo>
                        <a:pt x="59" y="579"/>
                      </a:lnTo>
                      <a:lnTo>
                        <a:pt x="76" y="587"/>
                      </a:lnTo>
                      <a:lnTo>
                        <a:pt x="90" y="587"/>
                      </a:lnTo>
                      <a:lnTo>
                        <a:pt x="400" y="587"/>
                      </a:lnTo>
                      <a:lnTo>
                        <a:pt x="400" y="654"/>
                      </a:lnTo>
                      <a:lnTo>
                        <a:pt x="49" y="654"/>
                      </a:lnTo>
                      <a:lnTo>
                        <a:pt x="28" y="651"/>
                      </a:lnTo>
                      <a:lnTo>
                        <a:pt x="14" y="628"/>
                      </a:lnTo>
                      <a:lnTo>
                        <a:pt x="3" y="587"/>
                      </a:lnTo>
                      <a:lnTo>
                        <a:pt x="0" y="3"/>
                      </a:lnTo>
                      <a:lnTo>
                        <a:pt x="1039" y="0"/>
                      </a:lnTo>
                      <a:lnTo>
                        <a:pt x="1039" y="67"/>
                      </a:lnTo>
                      <a:lnTo>
                        <a:pt x="69" y="71"/>
                      </a:lnTo>
                      <a:close/>
                    </a:path>
                  </a:pathLst>
                </a:custGeom>
                <a:noFill/>
                <a:ln w="4763" cap="rnd">
                  <a:solidFill>
                    <a:srgbClr val="000000"/>
                  </a:solidFill>
                  <a:prstDash val="solid"/>
                  <a:round/>
                  <a:headEnd/>
                  <a:tailEnd/>
                </a:ln>
              </p:spPr>
              <p:txBody>
                <a:bodyPr/>
                <a:lstStyle/>
                <a:p>
                  <a:endParaRPr lang="hu-HU" sz="1800"/>
                </a:p>
              </p:txBody>
            </p:sp>
          </p:grpSp>
          <p:sp>
            <p:nvSpPr>
              <p:cNvPr id="3164177" name="Line 110"/>
              <p:cNvSpPr>
                <a:spLocks noChangeShapeType="1"/>
              </p:cNvSpPr>
              <p:nvPr/>
            </p:nvSpPr>
            <p:spPr bwMode="auto">
              <a:xfrm flipH="1">
                <a:off x="3191" y="1985"/>
                <a:ext cx="2259" cy="1"/>
              </a:xfrm>
              <a:prstGeom prst="line">
                <a:avLst/>
              </a:prstGeom>
              <a:noFill/>
              <a:ln w="4763" cap="rnd">
                <a:solidFill>
                  <a:srgbClr val="800000"/>
                </a:solidFill>
                <a:round/>
                <a:headEnd/>
                <a:tailEnd/>
              </a:ln>
            </p:spPr>
            <p:txBody>
              <a:bodyPr/>
              <a:lstStyle/>
              <a:p>
                <a:endParaRPr lang="hu-HU" sz="1800"/>
              </a:p>
            </p:txBody>
          </p:sp>
          <p:grpSp>
            <p:nvGrpSpPr>
              <p:cNvPr id="3164178" name="Group 111"/>
              <p:cNvGrpSpPr>
                <a:grpSpLocks/>
              </p:cNvGrpSpPr>
              <p:nvPr/>
            </p:nvGrpSpPr>
            <p:grpSpPr bwMode="auto">
              <a:xfrm>
                <a:off x="4484" y="1327"/>
                <a:ext cx="789" cy="654"/>
                <a:chOff x="4484" y="1327"/>
                <a:chExt cx="789" cy="654"/>
              </a:xfrm>
            </p:grpSpPr>
            <p:sp>
              <p:nvSpPr>
                <p:cNvPr id="3164238" name="Freeform 112"/>
                <p:cNvSpPr>
                  <a:spLocks/>
                </p:cNvSpPr>
                <p:nvPr/>
              </p:nvSpPr>
              <p:spPr bwMode="auto">
                <a:xfrm>
                  <a:off x="4484" y="1327"/>
                  <a:ext cx="789" cy="654"/>
                </a:xfrm>
                <a:custGeom>
                  <a:avLst/>
                  <a:gdLst>
                    <a:gd name="T0" fmla="*/ 723 w 789"/>
                    <a:gd name="T1" fmla="*/ 71 h 654"/>
                    <a:gd name="T2" fmla="*/ 737 w 789"/>
                    <a:gd name="T3" fmla="*/ 67 h 654"/>
                    <a:gd name="T4" fmla="*/ 737 w 789"/>
                    <a:gd name="T5" fmla="*/ 564 h 654"/>
                    <a:gd name="T6" fmla="*/ 733 w 789"/>
                    <a:gd name="T7" fmla="*/ 579 h 654"/>
                    <a:gd name="T8" fmla="*/ 716 w 789"/>
                    <a:gd name="T9" fmla="*/ 587 h 654"/>
                    <a:gd name="T10" fmla="*/ 702 w 789"/>
                    <a:gd name="T11" fmla="*/ 587 h 654"/>
                    <a:gd name="T12" fmla="*/ 389 w 789"/>
                    <a:gd name="T13" fmla="*/ 583 h 654"/>
                    <a:gd name="T14" fmla="*/ 389 w 789"/>
                    <a:gd name="T15" fmla="*/ 654 h 654"/>
                    <a:gd name="T16" fmla="*/ 744 w 789"/>
                    <a:gd name="T17" fmla="*/ 654 h 654"/>
                    <a:gd name="T18" fmla="*/ 765 w 789"/>
                    <a:gd name="T19" fmla="*/ 647 h 654"/>
                    <a:gd name="T20" fmla="*/ 779 w 789"/>
                    <a:gd name="T21" fmla="*/ 628 h 654"/>
                    <a:gd name="T22" fmla="*/ 789 w 789"/>
                    <a:gd name="T23" fmla="*/ 587 h 654"/>
                    <a:gd name="T24" fmla="*/ 789 w 789"/>
                    <a:gd name="T25" fmla="*/ 0 h 654"/>
                    <a:gd name="T26" fmla="*/ 0 w 789"/>
                    <a:gd name="T27" fmla="*/ 0 h 654"/>
                    <a:gd name="T28" fmla="*/ 0 w 789"/>
                    <a:gd name="T29" fmla="*/ 67 h 654"/>
                    <a:gd name="T30" fmla="*/ 723 w 789"/>
                    <a:gd name="T31" fmla="*/ 71 h 6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89"/>
                    <a:gd name="T49" fmla="*/ 0 h 654"/>
                    <a:gd name="T50" fmla="*/ 789 w 789"/>
                    <a:gd name="T51" fmla="*/ 654 h 6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89" h="654">
                      <a:moveTo>
                        <a:pt x="723" y="71"/>
                      </a:moveTo>
                      <a:lnTo>
                        <a:pt x="737" y="67"/>
                      </a:lnTo>
                      <a:lnTo>
                        <a:pt x="737" y="564"/>
                      </a:lnTo>
                      <a:lnTo>
                        <a:pt x="733" y="579"/>
                      </a:lnTo>
                      <a:lnTo>
                        <a:pt x="716" y="587"/>
                      </a:lnTo>
                      <a:lnTo>
                        <a:pt x="702" y="587"/>
                      </a:lnTo>
                      <a:lnTo>
                        <a:pt x="389" y="583"/>
                      </a:lnTo>
                      <a:lnTo>
                        <a:pt x="389" y="654"/>
                      </a:lnTo>
                      <a:lnTo>
                        <a:pt x="744" y="654"/>
                      </a:lnTo>
                      <a:lnTo>
                        <a:pt x="765" y="647"/>
                      </a:lnTo>
                      <a:lnTo>
                        <a:pt x="779" y="628"/>
                      </a:lnTo>
                      <a:lnTo>
                        <a:pt x="789" y="587"/>
                      </a:lnTo>
                      <a:lnTo>
                        <a:pt x="789" y="0"/>
                      </a:lnTo>
                      <a:lnTo>
                        <a:pt x="0" y="0"/>
                      </a:lnTo>
                      <a:lnTo>
                        <a:pt x="0" y="67"/>
                      </a:lnTo>
                      <a:lnTo>
                        <a:pt x="723" y="71"/>
                      </a:lnTo>
                      <a:close/>
                    </a:path>
                  </a:pathLst>
                </a:custGeom>
                <a:solidFill>
                  <a:srgbClr val="000000"/>
                </a:solidFill>
                <a:ln w="9525">
                  <a:noFill/>
                  <a:round/>
                  <a:headEnd/>
                  <a:tailEnd/>
                </a:ln>
              </p:spPr>
              <p:txBody>
                <a:bodyPr/>
                <a:lstStyle/>
                <a:p>
                  <a:endParaRPr lang="hu-HU" sz="1800"/>
                </a:p>
              </p:txBody>
            </p:sp>
            <p:sp>
              <p:nvSpPr>
                <p:cNvPr id="3164239" name="Freeform 113"/>
                <p:cNvSpPr>
                  <a:spLocks/>
                </p:cNvSpPr>
                <p:nvPr/>
              </p:nvSpPr>
              <p:spPr bwMode="auto">
                <a:xfrm>
                  <a:off x="4484" y="1327"/>
                  <a:ext cx="789" cy="654"/>
                </a:xfrm>
                <a:custGeom>
                  <a:avLst/>
                  <a:gdLst>
                    <a:gd name="T0" fmla="*/ 723 w 789"/>
                    <a:gd name="T1" fmla="*/ 71 h 654"/>
                    <a:gd name="T2" fmla="*/ 737 w 789"/>
                    <a:gd name="T3" fmla="*/ 67 h 654"/>
                    <a:gd name="T4" fmla="*/ 737 w 789"/>
                    <a:gd name="T5" fmla="*/ 564 h 654"/>
                    <a:gd name="T6" fmla="*/ 733 w 789"/>
                    <a:gd name="T7" fmla="*/ 579 h 654"/>
                    <a:gd name="T8" fmla="*/ 716 w 789"/>
                    <a:gd name="T9" fmla="*/ 587 h 654"/>
                    <a:gd name="T10" fmla="*/ 702 w 789"/>
                    <a:gd name="T11" fmla="*/ 587 h 654"/>
                    <a:gd name="T12" fmla="*/ 389 w 789"/>
                    <a:gd name="T13" fmla="*/ 583 h 654"/>
                    <a:gd name="T14" fmla="*/ 389 w 789"/>
                    <a:gd name="T15" fmla="*/ 654 h 654"/>
                    <a:gd name="T16" fmla="*/ 744 w 789"/>
                    <a:gd name="T17" fmla="*/ 654 h 654"/>
                    <a:gd name="T18" fmla="*/ 765 w 789"/>
                    <a:gd name="T19" fmla="*/ 647 h 654"/>
                    <a:gd name="T20" fmla="*/ 779 w 789"/>
                    <a:gd name="T21" fmla="*/ 628 h 654"/>
                    <a:gd name="T22" fmla="*/ 789 w 789"/>
                    <a:gd name="T23" fmla="*/ 587 h 654"/>
                    <a:gd name="T24" fmla="*/ 789 w 789"/>
                    <a:gd name="T25" fmla="*/ 0 h 654"/>
                    <a:gd name="T26" fmla="*/ 0 w 789"/>
                    <a:gd name="T27" fmla="*/ 0 h 654"/>
                    <a:gd name="T28" fmla="*/ 0 w 789"/>
                    <a:gd name="T29" fmla="*/ 67 h 654"/>
                    <a:gd name="T30" fmla="*/ 723 w 789"/>
                    <a:gd name="T31" fmla="*/ 71 h 6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89"/>
                    <a:gd name="T49" fmla="*/ 0 h 654"/>
                    <a:gd name="T50" fmla="*/ 789 w 789"/>
                    <a:gd name="T51" fmla="*/ 654 h 6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89" h="654">
                      <a:moveTo>
                        <a:pt x="723" y="71"/>
                      </a:moveTo>
                      <a:lnTo>
                        <a:pt x="737" y="67"/>
                      </a:lnTo>
                      <a:lnTo>
                        <a:pt x="737" y="564"/>
                      </a:lnTo>
                      <a:lnTo>
                        <a:pt x="733" y="579"/>
                      </a:lnTo>
                      <a:lnTo>
                        <a:pt x="716" y="587"/>
                      </a:lnTo>
                      <a:lnTo>
                        <a:pt x="702" y="587"/>
                      </a:lnTo>
                      <a:lnTo>
                        <a:pt x="389" y="583"/>
                      </a:lnTo>
                      <a:lnTo>
                        <a:pt x="389" y="654"/>
                      </a:lnTo>
                      <a:lnTo>
                        <a:pt x="744" y="654"/>
                      </a:lnTo>
                      <a:lnTo>
                        <a:pt x="765" y="647"/>
                      </a:lnTo>
                      <a:lnTo>
                        <a:pt x="779" y="628"/>
                      </a:lnTo>
                      <a:lnTo>
                        <a:pt x="789" y="587"/>
                      </a:lnTo>
                      <a:lnTo>
                        <a:pt x="789" y="0"/>
                      </a:lnTo>
                      <a:lnTo>
                        <a:pt x="0" y="0"/>
                      </a:lnTo>
                      <a:lnTo>
                        <a:pt x="0" y="67"/>
                      </a:lnTo>
                      <a:lnTo>
                        <a:pt x="723" y="71"/>
                      </a:lnTo>
                      <a:close/>
                    </a:path>
                  </a:pathLst>
                </a:custGeom>
                <a:noFill/>
                <a:ln w="4763" cap="rnd">
                  <a:solidFill>
                    <a:srgbClr val="000000"/>
                  </a:solidFill>
                  <a:prstDash val="solid"/>
                  <a:round/>
                  <a:headEnd/>
                  <a:tailEnd/>
                </a:ln>
              </p:spPr>
              <p:txBody>
                <a:bodyPr/>
                <a:lstStyle/>
                <a:p>
                  <a:endParaRPr lang="hu-HU" sz="1800"/>
                </a:p>
              </p:txBody>
            </p:sp>
          </p:grpSp>
          <p:sp>
            <p:nvSpPr>
              <p:cNvPr id="3164179" name="Rectangle 114"/>
              <p:cNvSpPr>
                <a:spLocks noChangeArrowheads="1"/>
              </p:cNvSpPr>
              <p:nvPr/>
            </p:nvSpPr>
            <p:spPr bwMode="auto">
              <a:xfrm>
                <a:off x="4258" y="1187"/>
                <a:ext cx="132" cy="143"/>
              </a:xfrm>
              <a:prstGeom prst="rect">
                <a:avLst/>
              </a:prstGeom>
              <a:solidFill>
                <a:srgbClr val="FE4665"/>
              </a:solidFill>
              <a:ln w="4763">
                <a:solidFill>
                  <a:srgbClr val="008000"/>
                </a:solidFill>
                <a:miter lim="800000"/>
                <a:headEnd/>
                <a:tailEnd/>
              </a:ln>
            </p:spPr>
            <p:txBody>
              <a:bodyPr/>
              <a:lstStyle/>
              <a:p>
                <a:pPr algn="ctr" eaLnBrk="0" hangingPunct="0">
                  <a:spcBef>
                    <a:spcPct val="50000"/>
                  </a:spcBef>
                </a:pPr>
                <a:endParaRPr lang="en-US" sz="1800"/>
              </a:p>
            </p:txBody>
          </p:sp>
          <p:sp>
            <p:nvSpPr>
              <p:cNvPr id="3164180" name="Freeform 115"/>
              <p:cNvSpPr>
                <a:spLocks/>
              </p:cNvSpPr>
              <p:nvPr/>
            </p:nvSpPr>
            <p:spPr bwMode="auto">
              <a:xfrm>
                <a:off x="4321" y="1090"/>
                <a:ext cx="142" cy="94"/>
              </a:xfrm>
              <a:custGeom>
                <a:avLst/>
                <a:gdLst>
                  <a:gd name="T0" fmla="*/ 0 w 41"/>
                  <a:gd name="T1" fmla="*/ 1327 h 25"/>
                  <a:gd name="T2" fmla="*/ 876 w 41"/>
                  <a:gd name="T3" fmla="*/ 0 h 25"/>
                  <a:gd name="T4" fmla="*/ 1704 w 41"/>
                  <a:gd name="T5" fmla="*/ 1327 h 25"/>
                  <a:gd name="T6" fmla="*/ 0 60000 65536"/>
                  <a:gd name="T7" fmla="*/ 0 60000 65536"/>
                  <a:gd name="T8" fmla="*/ 0 60000 65536"/>
                  <a:gd name="T9" fmla="*/ 0 w 41"/>
                  <a:gd name="T10" fmla="*/ 0 h 25"/>
                  <a:gd name="T11" fmla="*/ 41 w 41"/>
                  <a:gd name="T12" fmla="*/ 25 h 25"/>
                </a:gdLst>
                <a:ahLst/>
                <a:cxnLst>
                  <a:cxn ang="T6">
                    <a:pos x="T0" y="T1"/>
                  </a:cxn>
                  <a:cxn ang="T7">
                    <a:pos x="T2" y="T3"/>
                  </a:cxn>
                  <a:cxn ang="T8">
                    <a:pos x="T4" y="T5"/>
                  </a:cxn>
                </a:cxnLst>
                <a:rect l="T9" t="T10" r="T11" b="T12"/>
                <a:pathLst>
                  <a:path w="41" h="25">
                    <a:moveTo>
                      <a:pt x="0" y="25"/>
                    </a:moveTo>
                    <a:cubicBezTo>
                      <a:pt x="1" y="11"/>
                      <a:pt x="10" y="0"/>
                      <a:pt x="21" y="0"/>
                    </a:cubicBezTo>
                    <a:cubicBezTo>
                      <a:pt x="32" y="0"/>
                      <a:pt x="41" y="11"/>
                      <a:pt x="41" y="25"/>
                    </a:cubicBezTo>
                  </a:path>
                </a:pathLst>
              </a:custGeom>
              <a:noFill/>
              <a:ln w="4763" cap="flat">
                <a:solidFill>
                  <a:srgbClr val="000000"/>
                </a:solidFill>
                <a:prstDash val="solid"/>
                <a:round/>
                <a:headEnd/>
                <a:tailEnd/>
              </a:ln>
            </p:spPr>
            <p:txBody>
              <a:bodyPr/>
              <a:lstStyle/>
              <a:p>
                <a:endParaRPr lang="hu-HU" sz="1800"/>
              </a:p>
            </p:txBody>
          </p:sp>
          <p:sp>
            <p:nvSpPr>
              <p:cNvPr id="3164181" name="Freeform 116"/>
              <p:cNvSpPr>
                <a:spLocks/>
              </p:cNvSpPr>
              <p:nvPr/>
            </p:nvSpPr>
            <p:spPr bwMode="auto">
              <a:xfrm>
                <a:off x="4463" y="1180"/>
                <a:ext cx="170" cy="154"/>
              </a:xfrm>
              <a:custGeom>
                <a:avLst/>
                <a:gdLst>
                  <a:gd name="T0" fmla="*/ 2047 w 49"/>
                  <a:gd name="T1" fmla="*/ 2115 h 41"/>
                  <a:gd name="T2" fmla="*/ 1672 w 49"/>
                  <a:gd name="T3" fmla="*/ 2171 h 41"/>
                  <a:gd name="T4" fmla="*/ 0 w 49"/>
                  <a:gd name="T5" fmla="*/ 0 h 41"/>
                  <a:gd name="T6" fmla="*/ 0 60000 65536"/>
                  <a:gd name="T7" fmla="*/ 0 60000 65536"/>
                  <a:gd name="T8" fmla="*/ 0 60000 65536"/>
                  <a:gd name="T9" fmla="*/ 0 w 49"/>
                  <a:gd name="T10" fmla="*/ 0 h 41"/>
                  <a:gd name="T11" fmla="*/ 49 w 49"/>
                  <a:gd name="T12" fmla="*/ 41 h 41"/>
                </a:gdLst>
                <a:ahLst/>
                <a:cxnLst>
                  <a:cxn ang="T6">
                    <a:pos x="T0" y="T1"/>
                  </a:cxn>
                  <a:cxn ang="T7">
                    <a:pos x="T2" y="T3"/>
                  </a:cxn>
                  <a:cxn ang="T8">
                    <a:pos x="T4" y="T5"/>
                  </a:cxn>
                </a:cxnLst>
                <a:rect l="T9" t="T10" r="T11" b="T12"/>
                <a:pathLst>
                  <a:path w="49" h="41">
                    <a:moveTo>
                      <a:pt x="49" y="40"/>
                    </a:moveTo>
                    <a:cubicBezTo>
                      <a:pt x="46" y="41"/>
                      <a:pt x="43" y="41"/>
                      <a:pt x="40" y="41"/>
                    </a:cubicBezTo>
                    <a:cubicBezTo>
                      <a:pt x="21" y="41"/>
                      <a:pt x="4" y="24"/>
                      <a:pt x="0" y="0"/>
                    </a:cubicBezTo>
                  </a:path>
                </a:pathLst>
              </a:custGeom>
              <a:noFill/>
              <a:ln w="4763" cap="rnd">
                <a:solidFill>
                  <a:srgbClr val="000000"/>
                </a:solidFill>
                <a:prstDash val="solid"/>
                <a:round/>
                <a:headEnd/>
                <a:tailEnd/>
              </a:ln>
            </p:spPr>
            <p:txBody>
              <a:bodyPr/>
              <a:lstStyle/>
              <a:p>
                <a:endParaRPr lang="hu-HU" sz="1800"/>
              </a:p>
            </p:txBody>
          </p:sp>
          <p:sp>
            <p:nvSpPr>
              <p:cNvPr id="3164182" name="Freeform 117"/>
              <p:cNvSpPr>
                <a:spLocks/>
              </p:cNvSpPr>
              <p:nvPr/>
            </p:nvSpPr>
            <p:spPr bwMode="auto">
              <a:xfrm>
                <a:off x="4303" y="1165"/>
                <a:ext cx="42" cy="22"/>
              </a:xfrm>
              <a:custGeom>
                <a:avLst/>
                <a:gdLst>
                  <a:gd name="T0" fmla="*/ 24 w 42"/>
                  <a:gd name="T1" fmla="*/ 0 h 22"/>
                  <a:gd name="T2" fmla="*/ 21 w 42"/>
                  <a:gd name="T3" fmla="*/ 0 h 22"/>
                  <a:gd name="T4" fmla="*/ 21 w 42"/>
                  <a:gd name="T5" fmla="*/ 0 h 22"/>
                  <a:gd name="T6" fmla="*/ 18 w 42"/>
                  <a:gd name="T7" fmla="*/ 0 h 22"/>
                  <a:gd name="T8" fmla="*/ 18 w 42"/>
                  <a:gd name="T9" fmla="*/ 0 h 22"/>
                  <a:gd name="T10" fmla="*/ 14 w 42"/>
                  <a:gd name="T11" fmla="*/ 4 h 22"/>
                  <a:gd name="T12" fmla="*/ 14 w 42"/>
                  <a:gd name="T13" fmla="*/ 4 h 22"/>
                  <a:gd name="T14" fmla="*/ 11 w 42"/>
                  <a:gd name="T15" fmla="*/ 4 h 22"/>
                  <a:gd name="T16" fmla="*/ 11 w 42"/>
                  <a:gd name="T17" fmla="*/ 7 h 22"/>
                  <a:gd name="T18" fmla="*/ 11 w 42"/>
                  <a:gd name="T19" fmla="*/ 7 h 22"/>
                  <a:gd name="T20" fmla="*/ 11 w 42"/>
                  <a:gd name="T21" fmla="*/ 11 h 22"/>
                  <a:gd name="T22" fmla="*/ 11 w 42"/>
                  <a:gd name="T23" fmla="*/ 11 h 22"/>
                  <a:gd name="T24" fmla="*/ 7 w 42"/>
                  <a:gd name="T25" fmla="*/ 11 h 22"/>
                  <a:gd name="T26" fmla="*/ 7 w 42"/>
                  <a:gd name="T27" fmla="*/ 11 h 22"/>
                  <a:gd name="T28" fmla="*/ 4 w 42"/>
                  <a:gd name="T29" fmla="*/ 11 h 22"/>
                  <a:gd name="T30" fmla="*/ 4 w 42"/>
                  <a:gd name="T31" fmla="*/ 11 h 22"/>
                  <a:gd name="T32" fmla="*/ 4 w 42"/>
                  <a:gd name="T33" fmla="*/ 15 h 22"/>
                  <a:gd name="T34" fmla="*/ 0 w 42"/>
                  <a:gd name="T35" fmla="*/ 15 h 22"/>
                  <a:gd name="T36" fmla="*/ 0 w 42"/>
                  <a:gd name="T37" fmla="*/ 19 h 22"/>
                  <a:gd name="T38" fmla="*/ 0 w 42"/>
                  <a:gd name="T39" fmla="*/ 19 h 22"/>
                  <a:gd name="T40" fmla="*/ 4 w 42"/>
                  <a:gd name="T41" fmla="*/ 19 h 22"/>
                  <a:gd name="T42" fmla="*/ 7 w 42"/>
                  <a:gd name="T43" fmla="*/ 19 h 22"/>
                  <a:gd name="T44" fmla="*/ 14 w 42"/>
                  <a:gd name="T45" fmla="*/ 22 h 22"/>
                  <a:gd name="T46" fmla="*/ 21 w 42"/>
                  <a:gd name="T47" fmla="*/ 19 h 22"/>
                  <a:gd name="T48" fmla="*/ 28 w 42"/>
                  <a:gd name="T49" fmla="*/ 19 h 22"/>
                  <a:gd name="T50" fmla="*/ 35 w 42"/>
                  <a:gd name="T51" fmla="*/ 19 h 22"/>
                  <a:gd name="T52" fmla="*/ 42 w 42"/>
                  <a:gd name="T53" fmla="*/ 19 h 22"/>
                  <a:gd name="T54" fmla="*/ 42 w 42"/>
                  <a:gd name="T55" fmla="*/ 19 h 22"/>
                  <a:gd name="T56" fmla="*/ 42 w 42"/>
                  <a:gd name="T57" fmla="*/ 19 h 22"/>
                  <a:gd name="T58" fmla="*/ 42 w 42"/>
                  <a:gd name="T59" fmla="*/ 15 h 22"/>
                  <a:gd name="T60" fmla="*/ 42 w 42"/>
                  <a:gd name="T61" fmla="*/ 15 h 22"/>
                  <a:gd name="T62" fmla="*/ 42 w 42"/>
                  <a:gd name="T63" fmla="*/ 15 h 22"/>
                  <a:gd name="T64" fmla="*/ 42 w 42"/>
                  <a:gd name="T65" fmla="*/ 11 h 22"/>
                  <a:gd name="T66" fmla="*/ 42 w 42"/>
                  <a:gd name="T67" fmla="*/ 11 h 22"/>
                  <a:gd name="T68" fmla="*/ 38 w 42"/>
                  <a:gd name="T69" fmla="*/ 11 h 22"/>
                  <a:gd name="T70" fmla="*/ 35 w 42"/>
                  <a:gd name="T71" fmla="*/ 11 h 22"/>
                  <a:gd name="T72" fmla="*/ 35 w 42"/>
                  <a:gd name="T73" fmla="*/ 11 h 22"/>
                  <a:gd name="T74" fmla="*/ 31 w 42"/>
                  <a:gd name="T75" fmla="*/ 7 h 22"/>
                  <a:gd name="T76" fmla="*/ 31 w 42"/>
                  <a:gd name="T77" fmla="*/ 7 h 22"/>
                  <a:gd name="T78" fmla="*/ 31 w 42"/>
                  <a:gd name="T79" fmla="*/ 4 h 22"/>
                  <a:gd name="T80" fmla="*/ 28 w 42"/>
                  <a:gd name="T81" fmla="*/ 4 h 22"/>
                  <a:gd name="T82" fmla="*/ 28 w 42"/>
                  <a:gd name="T83" fmla="*/ 4 h 22"/>
                  <a:gd name="T84" fmla="*/ 28 w 42"/>
                  <a:gd name="T85" fmla="*/ 4 h 22"/>
                  <a:gd name="T86" fmla="*/ 28 w 42"/>
                  <a:gd name="T87" fmla="*/ 0 h 22"/>
                  <a:gd name="T88" fmla="*/ 24 w 42"/>
                  <a:gd name="T89" fmla="*/ 0 h 22"/>
                  <a:gd name="T90" fmla="*/ 24 w 42"/>
                  <a:gd name="T91" fmla="*/ 0 h 22"/>
                  <a:gd name="T92" fmla="*/ 24 w 42"/>
                  <a:gd name="T93" fmla="*/ 0 h 22"/>
                  <a:gd name="T94" fmla="*/ 24 w 42"/>
                  <a:gd name="T95" fmla="*/ 0 h 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2"/>
                  <a:gd name="T145" fmla="*/ 0 h 22"/>
                  <a:gd name="T146" fmla="*/ 42 w 42"/>
                  <a:gd name="T147" fmla="*/ 22 h 2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2" h="22">
                    <a:moveTo>
                      <a:pt x="24" y="0"/>
                    </a:moveTo>
                    <a:lnTo>
                      <a:pt x="21" y="0"/>
                    </a:lnTo>
                    <a:lnTo>
                      <a:pt x="18" y="0"/>
                    </a:lnTo>
                    <a:lnTo>
                      <a:pt x="14" y="4"/>
                    </a:lnTo>
                    <a:lnTo>
                      <a:pt x="11" y="4"/>
                    </a:lnTo>
                    <a:lnTo>
                      <a:pt x="11" y="7"/>
                    </a:lnTo>
                    <a:lnTo>
                      <a:pt x="11" y="11"/>
                    </a:lnTo>
                    <a:lnTo>
                      <a:pt x="7" y="11"/>
                    </a:lnTo>
                    <a:lnTo>
                      <a:pt x="4" y="11"/>
                    </a:lnTo>
                    <a:lnTo>
                      <a:pt x="4" y="15"/>
                    </a:lnTo>
                    <a:lnTo>
                      <a:pt x="0" y="15"/>
                    </a:lnTo>
                    <a:lnTo>
                      <a:pt x="0" y="19"/>
                    </a:lnTo>
                    <a:lnTo>
                      <a:pt x="4" y="19"/>
                    </a:lnTo>
                    <a:lnTo>
                      <a:pt x="7" y="19"/>
                    </a:lnTo>
                    <a:lnTo>
                      <a:pt x="14" y="22"/>
                    </a:lnTo>
                    <a:lnTo>
                      <a:pt x="21" y="19"/>
                    </a:lnTo>
                    <a:lnTo>
                      <a:pt x="28" y="19"/>
                    </a:lnTo>
                    <a:lnTo>
                      <a:pt x="35" y="19"/>
                    </a:lnTo>
                    <a:lnTo>
                      <a:pt x="42" y="19"/>
                    </a:lnTo>
                    <a:lnTo>
                      <a:pt x="42" y="15"/>
                    </a:lnTo>
                    <a:lnTo>
                      <a:pt x="42" y="11"/>
                    </a:lnTo>
                    <a:lnTo>
                      <a:pt x="38" y="11"/>
                    </a:lnTo>
                    <a:lnTo>
                      <a:pt x="35" y="11"/>
                    </a:lnTo>
                    <a:lnTo>
                      <a:pt x="31" y="7"/>
                    </a:lnTo>
                    <a:lnTo>
                      <a:pt x="31" y="4"/>
                    </a:lnTo>
                    <a:lnTo>
                      <a:pt x="28" y="4"/>
                    </a:lnTo>
                    <a:lnTo>
                      <a:pt x="28" y="0"/>
                    </a:lnTo>
                    <a:lnTo>
                      <a:pt x="24" y="0"/>
                    </a:lnTo>
                    <a:close/>
                  </a:path>
                </a:pathLst>
              </a:custGeom>
              <a:solidFill>
                <a:srgbClr val="808000"/>
              </a:solidFill>
              <a:ln w="4763" cap="rnd">
                <a:solidFill>
                  <a:srgbClr val="808000"/>
                </a:solidFill>
                <a:prstDash val="solid"/>
                <a:round/>
                <a:headEnd/>
                <a:tailEnd/>
              </a:ln>
            </p:spPr>
            <p:txBody>
              <a:bodyPr/>
              <a:lstStyle/>
              <a:p>
                <a:endParaRPr lang="hu-HU" sz="1800"/>
              </a:p>
            </p:txBody>
          </p:sp>
          <p:sp>
            <p:nvSpPr>
              <p:cNvPr id="3164183" name="Rectangle 118"/>
              <p:cNvSpPr>
                <a:spLocks noChangeArrowheads="1"/>
              </p:cNvSpPr>
              <p:nvPr/>
            </p:nvSpPr>
            <p:spPr bwMode="auto">
              <a:xfrm>
                <a:off x="4098" y="1146"/>
                <a:ext cx="160" cy="109"/>
              </a:xfrm>
              <a:prstGeom prst="rect">
                <a:avLst/>
              </a:prstGeom>
              <a:noFill/>
              <a:ln w="9525">
                <a:noFill/>
                <a:miter lim="800000"/>
                <a:headEnd/>
                <a:tailEnd/>
              </a:ln>
            </p:spPr>
            <p:txBody>
              <a:bodyPr/>
              <a:lstStyle/>
              <a:p>
                <a:pPr algn="ctr" eaLnBrk="0" hangingPunct="0">
                  <a:spcBef>
                    <a:spcPct val="50000"/>
                  </a:spcBef>
                </a:pPr>
                <a:endParaRPr lang="en-US" sz="1800"/>
              </a:p>
            </p:txBody>
          </p:sp>
          <p:sp>
            <p:nvSpPr>
              <p:cNvPr id="3164184" name="Rectangle 119"/>
              <p:cNvSpPr>
                <a:spLocks noChangeArrowheads="1"/>
              </p:cNvSpPr>
              <p:nvPr/>
            </p:nvSpPr>
            <p:spPr bwMode="auto">
              <a:xfrm>
                <a:off x="3625" y="1500"/>
                <a:ext cx="219" cy="109"/>
              </a:xfrm>
              <a:prstGeom prst="rect">
                <a:avLst/>
              </a:prstGeom>
              <a:noFill/>
              <a:ln w="9525">
                <a:noFill/>
                <a:miter lim="800000"/>
                <a:headEnd/>
                <a:tailEnd/>
              </a:ln>
            </p:spPr>
            <p:txBody>
              <a:bodyPr/>
              <a:lstStyle/>
              <a:p>
                <a:pPr algn="ctr" eaLnBrk="0" hangingPunct="0">
                  <a:spcBef>
                    <a:spcPct val="50000"/>
                  </a:spcBef>
                </a:pPr>
                <a:endParaRPr lang="en-US" sz="1800"/>
              </a:p>
            </p:txBody>
          </p:sp>
          <p:sp>
            <p:nvSpPr>
              <p:cNvPr id="3164185" name="Line 120"/>
              <p:cNvSpPr>
                <a:spLocks noChangeShapeType="1"/>
              </p:cNvSpPr>
              <p:nvPr/>
            </p:nvSpPr>
            <p:spPr bwMode="auto">
              <a:xfrm>
                <a:off x="3191" y="2169"/>
                <a:ext cx="2259" cy="1"/>
              </a:xfrm>
              <a:prstGeom prst="line">
                <a:avLst/>
              </a:prstGeom>
              <a:noFill/>
              <a:ln w="4763" cap="rnd">
                <a:solidFill>
                  <a:srgbClr val="800000"/>
                </a:solidFill>
                <a:round/>
                <a:headEnd/>
                <a:tailEnd/>
              </a:ln>
            </p:spPr>
            <p:txBody>
              <a:bodyPr/>
              <a:lstStyle/>
              <a:p>
                <a:endParaRPr lang="hu-HU" sz="1800"/>
              </a:p>
            </p:txBody>
          </p:sp>
          <p:sp>
            <p:nvSpPr>
              <p:cNvPr id="3164186" name="Line 121"/>
              <p:cNvSpPr>
                <a:spLocks noChangeShapeType="1"/>
              </p:cNvSpPr>
              <p:nvPr/>
            </p:nvSpPr>
            <p:spPr bwMode="auto">
              <a:xfrm flipH="1">
                <a:off x="3184" y="2015"/>
                <a:ext cx="108" cy="139"/>
              </a:xfrm>
              <a:prstGeom prst="line">
                <a:avLst/>
              </a:prstGeom>
              <a:noFill/>
              <a:ln w="4763" cap="rnd">
                <a:solidFill>
                  <a:srgbClr val="800000"/>
                </a:solidFill>
                <a:round/>
                <a:headEnd/>
                <a:tailEnd/>
              </a:ln>
            </p:spPr>
            <p:txBody>
              <a:bodyPr/>
              <a:lstStyle/>
              <a:p>
                <a:endParaRPr lang="hu-HU" sz="1800"/>
              </a:p>
            </p:txBody>
          </p:sp>
          <p:sp>
            <p:nvSpPr>
              <p:cNvPr id="3164187" name="Line 122"/>
              <p:cNvSpPr>
                <a:spLocks noChangeShapeType="1"/>
              </p:cNvSpPr>
              <p:nvPr/>
            </p:nvSpPr>
            <p:spPr bwMode="auto">
              <a:xfrm flipH="1">
                <a:off x="3232" y="2015"/>
                <a:ext cx="108" cy="139"/>
              </a:xfrm>
              <a:prstGeom prst="line">
                <a:avLst/>
              </a:prstGeom>
              <a:noFill/>
              <a:ln w="4763" cap="rnd">
                <a:solidFill>
                  <a:srgbClr val="800000"/>
                </a:solidFill>
                <a:round/>
                <a:headEnd/>
                <a:tailEnd/>
              </a:ln>
            </p:spPr>
            <p:txBody>
              <a:bodyPr/>
              <a:lstStyle/>
              <a:p>
                <a:endParaRPr lang="hu-HU" sz="1800"/>
              </a:p>
            </p:txBody>
          </p:sp>
          <p:sp>
            <p:nvSpPr>
              <p:cNvPr id="3164188" name="Line 123"/>
              <p:cNvSpPr>
                <a:spLocks noChangeShapeType="1"/>
              </p:cNvSpPr>
              <p:nvPr/>
            </p:nvSpPr>
            <p:spPr bwMode="auto">
              <a:xfrm flipH="1">
                <a:off x="3278" y="2015"/>
                <a:ext cx="107" cy="139"/>
              </a:xfrm>
              <a:prstGeom prst="line">
                <a:avLst/>
              </a:prstGeom>
              <a:noFill/>
              <a:ln w="4763" cap="rnd">
                <a:solidFill>
                  <a:srgbClr val="800000"/>
                </a:solidFill>
                <a:round/>
                <a:headEnd/>
                <a:tailEnd/>
              </a:ln>
            </p:spPr>
            <p:txBody>
              <a:bodyPr/>
              <a:lstStyle/>
              <a:p>
                <a:endParaRPr lang="hu-HU" sz="1800"/>
              </a:p>
            </p:txBody>
          </p:sp>
          <p:sp>
            <p:nvSpPr>
              <p:cNvPr id="3164189" name="Line 124"/>
              <p:cNvSpPr>
                <a:spLocks noChangeShapeType="1"/>
              </p:cNvSpPr>
              <p:nvPr/>
            </p:nvSpPr>
            <p:spPr bwMode="auto">
              <a:xfrm flipH="1">
                <a:off x="3326" y="2015"/>
                <a:ext cx="108" cy="139"/>
              </a:xfrm>
              <a:prstGeom prst="line">
                <a:avLst/>
              </a:prstGeom>
              <a:noFill/>
              <a:ln w="4763" cap="rnd">
                <a:solidFill>
                  <a:srgbClr val="800000"/>
                </a:solidFill>
                <a:round/>
                <a:headEnd/>
                <a:tailEnd/>
              </a:ln>
            </p:spPr>
            <p:txBody>
              <a:bodyPr/>
              <a:lstStyle/>
              <a:p>
                <a:endParaRPr lang="hu-HU" sz="1800"/>
              </a:p>
            </p:txBody>
          </p:sp>
          <p:sp>
            <p:nvSpPr>
              <p:cNvPr id="3164190" name="Line 125"/>
              <p:cNvSpPr>
                <a:spLocks noChangeShapeType="1"/>
              </p:cNvSpPr>
              <p:nvPr/>
            </p:nvSpPr>
            <p:spPr bwMode="auto">
              <a:xfrm flipH="1">
                <a:off x="3372" y="2015"/>
                <a:ext cx="111" cy="139"/>
              </a:xfrm>
              <a:prstGeom prst="line">
                <a:avLst/>
              </a:prstGeom>
              <a:noFill/>
              <a:ln w="4763" cap="rnd">
                <a:solidFill>
                  <a:srgbClr val="800000"/>
                </a:solidFill>
                <a:round/>
                <a:headEnd/>
                <a:tailEnd/>
              </a:ln>
            </p:spPr>
            <p:txBody>
              <a:bodyPr/>
              <a:lstStyle/>
              <a:p>
                <a:endParaRPr lang="hu-HU" sz="1800"/>
              </a:p>
            </p:txBody>
          </p:sp>
          <p:sp>
            <p:nvSpPr>
              <p:cNvPr id="3164191" name="Line 126"/>
              <p:cNvSpPr>
                <a:spLocks noChangeShapeType="1"/>
              </p:cNvSpPr>
              <p:nvPr/>
            </p:nvSpPr>
            <p:spPr bwMode="auto">
              <a:xfrm flipH="1">
                <a:off x="3420" y="2015"/>
                <a:ext cx="108" cy="139"/>
              </a:xfrm>
              <a:prstGeom prst="line">
                <a:avLst/>
              </a:prstGeom>
              <a:noFill/>
              <a:ln w="4763" cap="rnd">
                <a:solidFill>
                  <a:srgbClr val="800000"/>
                </a:solidFill>
                <a:round/>
                <a:headEnd/>
                <a:tailEnd/>
              </a:ln>
            </p:spPr>
            <p:txBody>
              <a:bodyPr/>
              <a:lstStyle/>
              <a:p>
                <a:endParaRPr lang="hu-HU" sz="1800"/>
              </a:p>
            </p:txBody>
          </p:sp>
          <p:sp>
            <p:nvSpPr>
              <p:cNvPr id="3164192" name="Line 127"/>
              <p:cNvSpPr>
                <a:spLocks noChangeShapeType="1"/>
              </p:cNvSpPr>
              <p:nvPr/>
            </p:nvSpPr>
            <p:spPr bwMode="auto">
              <a:xfrm flipH="1">
                <a:off x="3469" y="2015"/>
                <a:ext cx="108" cy="139"/>
              </a:xfrm>
              <a:prstGeom prst="line">
                <a:avLst/>
              </a:prstGeom>
              <a:noFill/>
              <a:ln w="4763" cap="rnd">
                <a:solidFill>
                  <a:srgbClr val="800000"/>
                </a:solidFill>
                <a:round/>
                <a:headEnd/>
                <a:tailEnd/>
              </a:ln>
            </p:spPr>
            <p:txBody>
              <a:bodyPr/>
              <a:lstStyle/>
              <a:p>
                <a:endParaRPr lang="hu-HU" sz="1800"/>
              </a:p>
            </p:txBody>
          </p:sp>
          <p:sp>
            <p:nvSpPr>
              <p:cNvPr id="3164193" name="Line 128"/>
              <p:cNvSpPr>
                <a:spLocks noChangeShapeType="1"/>
              </p:cNvSpPr>
              <p:nvPr/>
            </p:nvSpPr>
            <p:spPr bwMode="auto">
              <a:xfrm flipH="1">
                <a:off x="3514" y="2015"/>
                <a:ext cx="108" cy="139"/>
              </a:xfrm>
              <a:prstGeom prst="line">
                <a:avLst/>
              </a:prstGeom>
              <a:noFill/>
              <a:ln w="4763" cap="rnd">
                <a:solidFill>
                  <a:srgbClr val="800000"/>
                </a:solidFill>
                <a:round/>
                <a:headEnd/>
                <a:tailEnd/>
              </a:ln>
            </p:spPr>
            <p:txBody>
              <a:bodyPr/>
              <a:lstStyle/>
              <a:p>
                <a:endParaRPr lang="hu-HU" sz="1800"/>
              </a:p>
            </p:txBody>
          </p:sp>
          <p:sp>
            <p:nvSpPr>
              <p:cNvPr id="3164194" name="Line 129"/>
              <p:cNvSpPr>
                <a:spLocks noChangeShapeType="1"/>
              </p:cNvSpPr>
              <p:nvPr/>
            </p:nvSpPr>
            <p:spPr bwMode="auto">
              <a:xfrm flipH="1">
                <a:off x="3563" y="2015"/>
                <a:ext cx="107" cy="139"/>
              </a:xfrm>
              <a:prstGeom prst="line">
                <a:avLst/>
              </a:prstGeom>
              <a:noFill/>
              <a:ln w="4763" cap="rnd">
                <a:solidFill>
                  <a:srgbClr val="800000"/>
                </a:solidFill>
                <a:round/>
                <a:headEnd/>
                <a:tailEnd/>
              </a:ln>
            </p:spPr>
            <p:txBody>
              <a:bodyPr/>
              <a:lstStyle/>
              <a:p>
                <a:endParaRPr lang="hu-HU" sz="1800"/>
              </a:p>
            </p:txBody>
          </p:sp>
          <p:sp>
            <p:nvSpPr>
              <p:cNvPr id="3164195" name="Line 130"/>
              <p:cNvSpPr>
                <a:spLocks noChangeShapeType="1"/>
              </p:cNvSpPr>
              <p:nvPr/>
            </p:nvSpPr>
            <p:spPr bwMode="auto">
              <a:xfrm flipH="1">
                <a:off x="3608" y="2015"/>
                <a:ext cx="111" cy="139"/>
              </a:xfrm>
              <a:prstGeom prst="line">
                <a:avLst/>
              </a:prstGeom>
              <a:noFill/>
              <a:ln w="4763" cap="rnd">
                <a:solidFill>
                  <a:srgbClr val="800000"/>
                </a:solidFill>
                <a:round/>
                <a:headEnd/>
                <a:tailEnd/>
              </a:ln>
            </p:spPr>
            <p:txBody>
              <a:bodyPr/>
              <a:lstStyle/>
              <a:p>
                <a:endParaRPr lang="hu-HU" sz="1800"/>
              </a:p>
            </p:txBody>
          </p:sp>
          <p:sp>
            <p:nvSpPr>
              <p:cNvPr id="3164196" name="Line 131"/>
              <p:cNvSpPr>
                <a:spLocks noChangeShapeType="1"/>
              </p:cNvSpPr>
              <p:nvPr/>
            </p:nvSpPr>
            <p:spPr bwMode="auto">
              <a:xfrm flipH="1">
                <a:off x="3657" y="2015"/>
                <a:ext cx="107" cy="139"/>
              </a:xfrm>
              <a:prstGeom prst="line">
                <a:avLst/>
              </a:prstGeom>
              <a:noFill/>
              <a:ln w="4763" cap="rnd">
                <a:solidFill>
                  <a:srgbClr val="800000"/>
                </a:solidFill>
                <a:round/>
                <a:headEnd/>
                <a:tailEnd/>
              </a:ln>
            </p:spPr>
            <p:txBody>
              <a:bodyPr/>
              <a:lstStyle/>
              <a:p>
                <a:endParaRPr lang="hu-HU" sz="1800"/>
              </a:p>
            </p:txBody>
          </p:sp>
          <p:grpSp>
            <p:nvGrpSpPr>
              <p:cNvPr id="3164197" name="Group 132"/>
              <p:cNvGrpSpPr>
                <a:grpSpLocks/>
              </p:cNvGrpSpPr>
              <p:nvPr/>
            </p:nvGrpSpPr>
            <p:grpSpPr bwMode="auto">
              <a:xfrm>
                <a:off x="4237" y="2011"/>
                <a:ext cx="535" cy="140"/>
                <a:chOff x="4237" y="2011"/>
                <a:chExt cx="535" cy="140"/>
              </a:xfrm>
            </p:grpSpPr>
            <p:sp>
              <p:nvSpPr>
                <p:cNvPr id="3164228" name="Line 133"/>
                <p:cNvSpPr>
                  <a:spLocks noChangeShapeType="1"/>
                </p:cNvSpPr>
                <p:nvPr/>
              </p:nvSpPr>
              <p:spPr bwMode="auto">
                <a:xfrm flipH="1">
                  <a:off x="4237" y="2011"/>
                  <a:ext cx="111" cy="140"/>
                </a:xfrm>
                <a:prstGeom prst="line">
                  <a:avLst/>
                </a:prstGeom>
                <a:noFill/>
                <a:ln w="4763" cap="rnd">
                  <a:solidFill>
                    <a:srgbClr val="800000"/>
                  </a:solidFill>
                  <a:round/>
                  <a:headEnd/>
                  <a:tailEnd/>
                </a:ln>
              </p:spPr>
              <p:txBody>
                <a:bodyPr/>
                <a:lstStyle/>
                <a:p>
                  <a:endParaRPr lang="hu-HU" sz="1800"/>
                </a:p>
              </p:txBody>
            </p:sp>
            <p:sp>
              <p:nvSpPr>
                <p:cNvPr id="3164229" name="Line 134"/>
                <p:cNvSpPr>
                  <a:spLocks noChangeShapeType="1"/>
                </p:cNvSpPr>
                <p:nvPr/>
              </p:nvSpPr>
              <p:spPr bwMode="auto">
                <a:xfrm flipH="1">
                  <a:off x="4286" y="2011"/>
                  <a:ext cx="108" cy="140"/>
                </a:xfrm>
                <a:prstGeom prst="line">
                  <a:avLst/>
                </a:prstGeom>
                <a:noFill/>
                <a:ln w="4763" cap="rnd">
                  <a:solidFill>
                    <a:srgbClr val="800000"/>
                  </a:solidFill>
                  <a:round/>
                  <a:headEnd/>
                  <a:tailEnd/>
                </a:ln>
              </p:spPr>
              <p:txBody>
                <a:bodyPr/>
                <a:lstStyle/>
                <a:p>
                  <a:endParaRPr lang="hu-HU" sz="1800"/>
                </a:p>
              </p:txBody>
            </p:sp>
            <p:sp>
              <p:nvSpPr>
                <p:cNvPr id="3164230" name="Line 135"/>
                <p:cNvSpPr>
                  <a:spLocks noChangeShapeType="1"/>
                </p:cNvSpPr>
                <p:nvPr/>
              </p:nvSpPr>
              <p:spPr bwMode="auto">
                <a:xfrm flipH="1">
                  <a:off x="4334" y="2011"/>
                  <a:ext cx="108" cy="140"/>
                </a:xfrm>
                <a:prstGeom prst="line">
                  <a:avLst/>
                </a:prstGeom>
                <a:noFill/>
                <a:ln w="4763" cap="rnd">
                  <a:solidFill>
                    <a:srgbClr val="800000"/>
                  </a:solidFill>
                  <a:round/>
                  <a:headEnd/>
                  <a:tailEnd/>
                </a:ln>
              </p:spPr>
              <p:txBody>
                <a:bodyPr/>
                <a:lstStyle/>
                <a:p>
                  <a:endParaRPr lang="hu-HU" sz="1800"/>
                </a:p>
              </p:txBody>
            </p:sp>
            <p:sp>
              <p:nvSpPr>
                <p:cNvPr id="3164231" name="Line 136"/>
                <p:cNvSpPr>
                  <a:spLocks noChangeShapeType="1"/>
                </p:cNvSpPr>
                <p:nvPr/>
              </p:nvSpPr>
              <p:spPr bwMode="auto">
                <a:xfrm flipH="1">
                  <a:off x="4380" y="2011"/>
                  <a:ext cx="111" cy="140"/>
                </a:xfrm>
                <a:prstGeom prst="line">
                  <a:avLst/>
                </a:prstGeom>
                <a:noFill/>
                <a:ln w="4763" cap="rnd">
                  <a:solidFill>
                    <a:srgbClr val="800000"/>
                  </a:solidFill>
                  <a:round/>
                  <a:headEnd/>
                  <a:tailEnd/>
                </a:ln>
              </p:spPr>
              <p:txBody>
                <a:bodyPr/>
                <a:lstStyle/>
                <a:p>
                  <a:endParaRPr lang="hu-HU" sz="1800"/>
                </a:p>
              </p:txBody>
            </p:sp>
            <p:sp>
              <p:nvSpPr>
                <p:cNvPr id="3164232" name="Line 137"/>
                <p:cNvSpPr>
                  <a:spLocks noChangeShapeType="1"/>
                </p:cNvSpPr>
                <p:nvPr/>
              </p:nvSpPr>
              <p:spPr bwMode="auto">
                <a:xfrm flipH="1">
                  <a:off x="4428" y="2011"/>
                  <a:ext cx="108" cy="140"/>
                </a:xfrm>
                <a:prstGeom prst="line">
                  <a:avLst/>
                </a:prstGeom>
                <a:noFill/>
                <a:ln w="4763" cap="rnd">
                  <a:solidFill>
                    <a:srgbClr val="800000"/>
                  </a:solidFill>
                  <a:round/>
                  <a:headEnd/>
                  <a:tailEnd/>
                </a:ln>
              </p:spPr>
              <p:txBody>
                <a:bodyPr/>
                <a:lstStyle/>
                <a:p>
                  <a:endParaRPr lang="hu-HU" sz="1800"/>
                </a:p>
              </p:txBody>
            </p:sp>
            <p:sp>
              <p:nvSpPr>
                <p:cNvPr id="3164233" name="Line 138"/>
                <p:cNvSpPr>
                  <a:spLocks noChangeShapeType="1"/>
                </p:cNvSpPr>
                <p:nvPr/>
              </p:nvSpPr>
              <p:spPr bwMode="auto">
                <a:xfrm flipH="1">
                  <a:off x="4477" y="2011"/>
                  <a:ext cx="108" cy="140"/>
                </a:xfrm>
                <a:prstGeom prst="line">
                  <a:avLst/>
                </a:prstGeom>
                <a:noFill/>
                <a:ln w="4763" cap="rnd">
                  <a:solidFill>
                    <a:srgbClr val="800000"/>
                  </a:solidFill>
                  <a:round/>
                  <a:headEnd/>
                  <a:tailEnd/>
                </a:ln>
              </p:spPr>
              <p:txBody>
                <a:bodyPr/>
                <a:lstStyle/>
                <a:p>
                  <a:endParaRPr lang="hu-HU" sz="1800"/>
                </a:p>
              </p:txBody>
            </p:sp>
            <p:sp>
              <p:nvSpPr>
                <p:cNvPr id="3164234" name="Line 139"/>
                <p:cNvSpPr>
                  <a:spLocks noChangeShapeType="1"/>
                </p:cNvSpPr>
                <p:nvPr/>
              </p:nvSpPr>
              <p:spPr bwMode="auto">
                <a:xfrm flipH="1">
                  <a:off x="4522" y="2011"/>
                  <a:ext cx="111" cy="140"/>
                </a:xfrm>
                <a:prstGeom prst="line">
                  <a:avLst/>
                </a:prstGeom>
                <a:noFill/>
                <a:ln w="4763" cap="rnd">
                  <a:solidFill>
                    <a:srgbClr val="800000"/>
                  </a:solidFill>
                  <a:round/>
                  <a:headEnd/>
                  <a:tailEnd/>
                </a:ln>
              </p:spPr>
              <p:txBody>
                <a:bodyPr/>
                <a:lstStyle/>
                <a:p>
                  <a:endParaRPr lang="hu-HU" sz="1800"/>
                </a:p>
              </p:txBody>
            </p:sp>
            <p:sp>
              <p:nvSpPr>
                <p:cNvPr id="3164235" name="Line 140"/>
                <p:cNvSpPr>
                  <a:spLocks noChangeShapeType="1"/>
                </p:cNvSpPr>
                <p:nvPr/>
              </p:nvSpPr>
              <p:spPr bwMode="auto">
                <a:xfrm flipH="1">
                  <a:off x="4571" y="2011"/>
                  <a:ext cx="108" cy="140"/>
                </a:xfrm>
                <a:prstGeom prst="line">
                  <a:avLst/>
                </a:prstGeom>
                <a:noFill/>
                <a:ln w="4763" cap="rnd">
                  <a:solidFill>
                    <a:srgbClr val="800000"/>
                  </a:solidFill>
                  <a:round/>
                  <a:headEnd/>
                  <a:tailEnd/>
                </a:ln>
              </p:spPr>
              <p:txBody>
                <a:bodyPr/>
                <a:lstStyle/>
                <a:p>
                  <a:endParaRPr lang="hu-HU" sz="1800"/>
                </a:p>
              </p:txBody>
            </p:sp>
            <p:sp>
              <p:nvSpPr>
                <p:cNvPr id="3164236" name="Line 141"/>
                <p:cNvSpPr>
                  <a:spLocks noChangeShapeType="1"/>
                </p:cNvSpPr>
                <p:nvPr/>
              </p:nvSpPr>
              <p:spPr bwMode="auto">
                <a:xfrm flipH="1">
                  <a:off x="4619" y="2011"/>
                  <a:ext cx="108" cy="140"/>
                </a:xfrm>
                <a:prstGeom prst="line">
                  <a:avLst/>
                </a:prstGeom>
                <a:noFill/>
                <a:ln w="4763" cap="rnd">
                  <a:solidFill>
                    <a:srgbClr val="800000"/>
                  </a:solidFill>
                  <a:round/>
                  <a:headEnd/>
                  <a:tailEnd/>
                </a:ln>
              </p:spPr>
              <p:txBody>
                <a:bodyPr/>
                <a:lstStyle/>
                <a:p>
                  <a:endParaRPr lang="hu-HU" sz="1800"/>
                </a:p>
              </p:txBody>
            </p:sp>
            <p:sp>
              <p:nvSpPr>
                <p:cNvPr id="3164237" name="Line 142"/>
                <p:cNvSpPr>
                  <a:spLocks noChangeShapeType="1"/>
                </p:cNvSpPr>
                <p:nvPr/>
              </p:nvSpPr>
              <p:spPr bwMode="auto">
                <a:xfrm flipH="1">
                  <a:off x="4665" y="2011"/>
                  <a:ext cx="107" cy="140"/>
                </a:xfrm>
                <a:prstGeom prst="line">
                  <a:avLst/>
                </a:prstGeom>
                <a:noFill/>
                <a:ln w="4763" cap="rnd">
                  <a:solidFill>
                    <a:srgbClr val="800000"/>
                  </a:solidFill>
                  <a:round/>
                  <a:headEnd/>
                  <a:tailEnd/>
                </a:ln>
              </p:spPr>
              <p:txBody>
                <a:bodyPr/>
                <a:lstStyle/>
                <a:p>
                  <a:endParaRPr lang="hu-HU" sz="1800"/>
                </a:p>
              </p:txBody>
            </p:sp>
          </p:grpSp>
          <p:sp>
            <p:nvSpPr>
              <p:cNvPr id="3164198" name="Freeform 143"/>
              <p:cNvSpPr>
                <a:spLocks/>
              </p:cNvSpPr>
              <p:nvPr/>
            </p:nvSpPr>
            <p:spPr bwMode="auto">
              <a:xfrm>
                <a:off x="3472" y="680"/>
                <a:ext cx="456" cy="647"/>
              </a:xfrm>
              <a:custGeom>
                <a:avLst/>
                <a:gdLst>
                  <a:gd name="T0" fmla="*/ 456 w 456"/>
                  <a:gd name="T1" fmla="*/ 647 h 647"/>
                  <a:gd name="T2" fmla="*/ 282 w 456"/>
                  <a:gd name="T3" fmla="*/ 11 h 647"/>
                  <a:gd name="T4" fmla="*/ 296 w 456"/>
                  <a:gd name="T5" fmla="*/ 0 h 647"/>
                  <a:gd name="T6" fmla="*/ 209 w 456"/>
                  <a:gd name="T7" fmla="*/ 3 h 647"/>
                  <a:gd name="T8" fmla="*/ 136 w 456"/>
                  <a:gd name="T9" fmla="*/ 3 h 647"/>
                  <a:gd name="T10" fmla="*/ 108 w 456"/>
                  <a:gd name="T11" fmla="*/ 26 h 647"/>
                  <a:gd name="T12" fmla="*/ 87 w 456"/>
                  <a:gd name="T13" fmla="*/ 56 h 647"/>
                  <a:gd name="T14" fmla="*/ 0 w 456"/>
                  <a:gd name="T15" fmla="*/ 647 h 647"/>
                  <a:gd name="T16" fmla="*/ 456 w 456"/>
                  <a:gd name="T17" fmla="*/ 647 h 6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6"/>
                  <a:gd name="T28" fmla="*/ 0 h 647"/>
                  <a:gd name="T29" fmla="*/ 456 w 456"/>
                  <a:gd name="T30" fmla="*/ 647 h 6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6" h="647">
                    <a:moveTo>
                      <a:pt x="456" y="647"/>
                    </a:moveTo>
                    <a:lnTo>
                      <a:pt x="282" y="11"/>
                    </a:lnTo>
                    <a:lnTo>
                      <a:pt x="296" y="0"/>
                    </a:lnTo>
                    <a:lnTo>
                      <a:pt x="209" y="3"/>
                    </a:lnTo>
                    <a:lnTo>
                      <a:pt x="136" y="3"/>
                    </a:lnTo>
                    <a:lnTo>
                      <a:pt x="108" y="26"/>
                    </a:lnTo>
                    <a:lnTo>
                      <a:pt x="87" y="56"/>
                    </a:lnTo>
                    <a:lnTo>
                      <a:pt x="0" y="647"/>
                    </a:lnTo>
                    <a:lnTo>
                      <a:pt x="456" y="647"/>
                    </a:lnTo>
                  </a:path>
                </a:pathLst>
              </a:custGeom>
              <a:gradFill rotWithShape="0">
                <a:gsLst>
                  <a:gs pos="0">
                    <a:srgbClr val="FFFFFF"/>
                  </a:gs>
                  <a:gs pos="100000">
                    <a:srgbClr val="FFFF99"/>
                  </a:gs>
                </a:gsLst>
                <a:lin ang="5400000" scaled="1"/>
              </a:gradFill>
              <a:ln w="4826" cap="rnd">
                <a:solidFill>
                  <a:srgbClr val="000000"/>
                </a:solidFill>
                <a:prstDash val="solid"/>
                <a:round/>
                <a:headEnd/>
                <a:tailEnd/>
              </a:ln>
            </p:spPr>
            <p:txBody>
              <a:bodyPr/>
              <a:lstStyle/>
              <a:p>
                <a:endParaRPr lang="hu-HU" sz="1800"/>
              </a:p>
            </p:txBody>
          </p:sp>
          <p:sp>
            <p:nvSpPr>
              <p:cNvPr id="3164199" name="Line 144"/>
              <p:cNvSpPr>
                <a:spLocks noChangeShapeType="1"/>
              </p:cNvSpPr>
              <p:nvPr/>
            </p:nvSpPr>
            <p:spPr bwMode="auto">
              <a:xfrm>
                <a:off x="4293" y="1187"/>
                <a:ext cx="62" cy="1"/>
              </a:xfrm>
              <a:prstGeom prst="line">
                <a:avLst/>
              </a:prstGeom>
              <a:noFill/>
              <a:ln w="4763">
                <a:solidFill>
                  <a:srgbClr val="FFFF00"/>
                </a:solidFill>
                <a:round/>
                <a:headEnd/>
                <a:tailEnd/>
              </a:ln>
            </p:spPr>
            <p:txBody>
              <a:bodyPr/>
              <a:lstStyle/>
              <a:p>
                <a:endParaRPr lang="hu-HU" sz="1800"/>
              </a:p>
            </p:txBody>
          </p:sp>
          <p:sp>
            <p:nvSpPr>
              <p:cNvPr id="3164200" name="Line 145"/>
              <p:cNvSpPr>
                <a:spLocks noChangeShapeType="1"/>
              </p:cNvSpPr>
              <p:nvPr/>
            </p:nvSpPr>
            <p:spPr bwMode="auto">
              <a:xfrm flipH="1">
                <a:off x="3705" y="2015"/>
                <a:ext cx="108" cy="139"/>
              </a:xfrm>
              <a:prstGeom prst="line">
                <a:avLst/>
              </a:prstGeom>
              <a:noFill/>
              <a:ln w="4763" cap="rnd">
                <a:solidFill>
                  <a:srgbClr val="800000"/>
                </a:solidFill>
                <a:round/>
                <a:headEnd/>
                <a:tailEnd/>
              </a:ln>
            </p:spPr>
            <p:txBody>
              <a:bodyPr/>
              <a:lstStyle/>
              <a:p>
                <a:endParaRPr lang="hu-HU" sz="1800"/>
              </a:p>
            </p:txBody>
          </p:sp>
          <p:sp>
            <p:nvSpPr>
              <p:cNvPr id="3164201" name="Rectangle 146"/>
              <p:cNvSpPr>
                <a:spLocks noChangeArrowheads="1"/>
              </p:cNvSpPr>
              <p:nvPr/>
            </p:nvSpPr>
            <p:spPr bwMode="auto">
              <a:xfrm>
                <a:off x="3893" y="766"/>
                <a:ext cx="285" cy="143"/>
              </a:xfrm>
              <a:prstGeom prst="rect">
                <a:avLst/>
              </a:prstGeom>
              <a:noFill/>
              <a:ln w="9525">
                <a:noFill/>
                <a:miter lim="800000"/>
                <a:headEnd/>
                <a:tailEnd/>
              </a:ln>
            </p:spPr>
            <p:txBody>
              <a:bodyPr/>
              <a:lstStyle/>
              <a:p>
                <a:pPr algn="ctr" eaLnBrk="0" hangingPunct="0">
                  <a:spcBef>
                    <a:spcPct val="50000"/>
                  </a:spcBef>
                </a:pPr>
                <a:endParaRPr lang="en-US" sz="1800"/>
              </a:p>
            </p:txBody>
          </p:sp>
          <p:sp>
            <p:nvSpPr>
              <p:cNvPr id="3164202" name="Rectangle 147"/>
              <p:cNvSpPr>
                <a:spLocks noChangeArrowheads="1"/>
              </p:cNvSpPr>
              <p:nvPr/>
            </p:nvSpPr>
            <p:spPr bwMode="auto">
              <a:xfrm>
                <a:off x="2968" y="1244"/>
                <a:ext cx="271" cy="252"/>
              </a:xfrm>
              <a:prstGeom prst="rect">
                <a:avLst/>
              </a:prstGeom>
              <a:noFill/>
              <a:ln w="9525">
                <a:noFill/>
                <a:miter lim="800000"/>
                <a:headEnd/>
                <a:tailEnd/>
              </a:ln>
            </p:spPr>
            <p:txBody>
              <a:bodyPr/>
              <a:lstStyle/>
              <a:p>
                <a:pPr algn="ctr" eaLnBrk="0" hangingPunct="0">
                  <a:spcBef>
                    <a:spcPct val="50000"/>
                  </a:spcBef>
                </a:pPr>
                <a:endParaRPr lang="en-US" sz="1800"/>
              </a:p>
            </p:txBody>
          </p:sp>
          <p:sp>
            <p:nvSpPr>
              <p:cNvPr id="3164203" name="Rectangle 148"/>
              <p:cNvSpPr>
                <a:spLocks noChangeArrowheads="1"/>
              </p:cNvSpPr>
              <p:nvPr/>
            </p:nvSpPr>
            <p:spPr bwMode="auto">
              <a:xfrm>
                <a:off x="3172" y="1264"/>
                <a:ext cx="101" cy="379"/>
              </a:xfrm>
              <a:prstGeom prst="rect">
                <a:avLst/>
              </a:prstGeom>
              <a:noFill/>
              <a:ln w="9525">
                <a:noFill/>
                <a:miter lim="800000"/>
                <a:headEnd/>
                <a:tailEnd/>
              </a:ln>
            </p:spPr>
            <p:txBody>
              <a:bodyPr wrap="none" lIns="0" tIns="0" rIns="0" bIns="0">
                <a:spAutoFit/>
              </a:bodyPr>
              <a:lstStyle/>
              <a:p>
                <a:pPr algn="ctr" eaLnBrk="0" hangingPunct="0">
                  <a:spcBef>
                    <a:spcPct val="50000"/>
                  </a:spcBef>
                </a:pPr>
                <a:r>
                  <a:rPr lang="de-DE" sz="1050" b="1">
                    <a:solidFill>
                      <a:srgbClr val="000000"/>
                    </a:solidFill>
                  </a:rPr>
                  <a:t>-</a:t>
                </a:r>
                <a:endParaRPr lang="de-DE"/>
              </a:p>
            </p:txBody>
          </p:sp>
          <p:sp>
            <p:nvSpPr>
              <p:cNvPr id="3164204" name="Rectangle 149"/>
              <p:cNvSpPr>
                <a:spLocks noChangeArrowheads="1"/>
              </p:cNvSpPr>
              <p:nvPr/>
            </p:nvSpPr>
            <p:spPr bwMode="auto">
              <a:xfrm>
                <a:off x="4411" y="996"/>
                <a:ext cx="427" cy="146"/>
              </a:xfrm>
              <a:prstGeom prst="rect">
                <a:avLst/>
              </a:prstGeom>
              <a:noFill/>
              <a:ln w="9525">
                <a:noFill/>
                <a:miter lim="800000"/>
                <a:headEnd/>
                <a:tailEnd/>
              </a:ln>
            </p:spPr>
            <p:txBody>
              <a:bodyPr/>
              <a:lstStyle/>
              <a:p>
                <a:pPr algn="ctr" eaLnBrk="0" hangingPunct="0">
                  <a:spcBef>
                    <a:spcPct val="50000"/>
                  </a:spcBef>
                </a:pPr>
                <a:endParaRPr lang="en-US" sz="1800"/>
              </a:p>
            </p:txBody>
          </p:sp>
          <p:grpSp>
            <p:nvGrpSpPr>
              <p:cNvPr id="3164205" name="Group 150"/>
              <p:cNvGrpSpPr>
                <a:grpSpLocks/>
              </p:cNvGrpSpPr>
              <p:nvPr/>
            </p:nvGrpSpPr>
            <p:grpSpPr bwMode="auto">
              <a:xfrm>
                <a:off x="3764" y="2015"/>
                <a:ext cx="536" cy="139"/>
                <a:chOff x="3764" y="2015"/>
                <a:chExt cx="536" cy="139"/>
              </a:xfrm>
            </p:grpSpPr>
            <p:sp>
              <p:nvSpPr>
                <p:cNvPr id="3164218" name="Line 151"/>
                <p:cNvSpPr>
                  <a:spLocks noChangeShapeType="1"/>
                </p:cNvSpPr>
                <p:nvPr/>
              </p:nvSpPr>
              <p:spPr bwMode="auto">
                <a:xfrm flipH="1">
                  <a:off x="3764" y="2015"/>
                  <a:ext cx="108" cy="139"/>
                </a:xfrm>
                <a:prstGeom prst="line">
                  <a:avLst/>
                </a:prstGeom>
                <a:noFill/>
                <a:ln w="4763" cap="rnd">
                  <a:solidFill>
                    <a:srgbClr val="800000"/>
                  </a:solidFill>
                  <a:round/>
                  <a:headEnd/>
                  <a:tailEnd/>
                </a:ln>
              </p:spPr>
              <p:txBody>
                <a:bodyPr/>
                <a:lstStyle/>
                <a:p>
                  <a:endParaRPr lang="hu-HU" sz="1800"/>
                </a:p>
              </p:txBody>
            </p:sp>
            <p:sp>
              <p:nvSpPr>
                <p:cNvPr id="3164219" name="Line 152"/>
                <p:cNvSpPr>
                  <a:spLocks noChangeShapeType="1"/>
                </p:cNvSpPr>
                <p:nvPr/>
              </p:nvSpPr>
              <p:spPr bwMode="auto">
                <a:xfrm flipH="1">
                  <a:off x="3813" y="2015"/>
                  <a:ext cx="108" cy="139"/>
                </a:xfrm>
                <a:prstGeom prst="line">
                  <a:avLst/>
                </a:prstGeom>
                <a:noFill/>
                <a:ln w="4763" cap="rnd">
                  <a:solidFill>
                    <a:srgbClr val="800000"/>
                  </a:solidFill>
                  <a:round/>
                  <a:headEnd/>
                  <a:tailEnd/>
                </a:ln>
              </p:spPr>
              <p:txBody>
                <a:bodyPr/>
                <a:lstStyle/>
                <a:p>
                  <a:endParaRPr lang="hu-HU" sz="1800"/>
                </a:p>
              </p:txBody>
            </p:sp>
            <p:sp>
              <p:nvSpPr>
                <p:cNvPr id="3164220" name="Line 153"/>
                <p:cNvSpPr>
                  <a:spLocks noChangeShapeType="1"/>
                </p:cNvSpPr>
                <p:nvPr/>
              </p:nvSpPr>
              <p:spPr bwMode="auto">
                <a:xfrm flipH="1">
                  <a:off x="3858" y="2015"/>
                  <a:ext cx="108" cy="139"/>
                </a:xfrm>
                <a:prstGeom prst="line">
                  <a:avLst/>
                </a:prstGeom>
                <a:noFill/>
                <a:ln w="4763" cap="rnd">
                  <a:solidFill>
                    <a:srgbClr val="800000"/>
                  </a:solidFill>
                  <a:round/>
                  <a:headEnd/>
                  <a:tailEnd/>
                </a:ln>
              </p:spPr>
              <p:txBody>
                <a:bodyPr/>
                <a:lstStyle/>
                <a:p>
                  <a:endParaRPr lang="hu-HU" sz="1800"/>
                </a:p>
              </p:txBody>
            </p:sp>
            <p:sp>
              <p:nvSpPr>
                <p:cNvPr id="3164221" name="Line 154"/>
                <p:cNvSpPr>
                  <a:spLocks noChangeShapeType="1"/>
                </p:cNvSpPr>
                <p:nvPr/>
              </p:nvSpPr>
              <p:spPr bwMode="auto">
                <a:xfrm flipH="1">
                  <a:off x="3907" y="2015"/>
                  <a:ext cx="108" cy="139"/>
                </a:xfrm>
                <a:prstGeom prst="line">
                  <a:avLst/>
                </a:prstGeom>
                <a:noFill/>
                <a:ln w="4763" cap="rnd">
                  <a:solidFill>
                    <a:srgbClr val="800000"/>
                  </a:solidFill>
                  <a:round/>
                  <a:headEnd/>
                  <a:tailEnd/>
                </a:ln>
              </p:spPr>
              <p:txBody>
                <a:bodyPr/>
                <a:lstStyle/>
                <a:p>
                  <a:endParaRPr lang="hu-HU" sz="1800"/>
                </a:p>
              </p:txBody>
            </p:sp>
            <p:sp>
              <p:nvSpPr>
                <p:cNvPr id="3164222" name="Line 155"/>
                <p:cNvSpPr>
                  <a:spLocks noChangeShapeType="1"/>
                </p:cNvSpPr>
                <p:nvPr/>
              </p:nvSpPr>
              <p:spPr bwMode="auto">
                <a:xfrm flipH="1">
                  <a:off x="3956" y="2015"/>
                  <a:ext cx="107" cy="139"/>
                </a:xfrm>
                <a:prstGeom prst="line">
                  <a:avLst/>
                </a:prstGeom>
                <a:noFill/>
                <a:ln w="4763" cap="rnd">
                  <a:solidFill>
                    <a:srgbClr val="800000"/>
                  </a:solidFill>
                  <a:round/>
                  <a:headEnd/>
                  <a:tailEnd/>
                </a:ln>
              </p:spPr>
              <p:txBody>
                <a:bodyPr/>
                <a:lstStyle/>
                <a:p>
                  <a:endParaRPr lang="hu-HU" sz="1800"/>
                </a:p>
              </p:txBody>
            </p:sp>
            <p:sp>
              <p:nvSpPr>
                <p:cNvPr id="3164223" name="Line 156"/>
                <p:cNvSpPr>
                  <a:spLocks noChangeShapeType="1"/>
                </p:cNvSpPr>
                <p:nvPr/>
              </p:nvSpPr>
              <p:spPr bwMode="auto">
                <a:xfrm flipH="1">
                  <a:off x="4001" y="2015"/>
                  <a:ext cx="107" cy="139"/>
                </a:xfrm>
                <a:prstGeom prst="line">
                  <a:avLst/>
                </a:prstGeom>
                <a:noFill/>
                <a:ln w="4763" cap="rnd">
                  <a:solidFill>
                    <a:srgbClr val="800000"/>
                  </a:solidFill>
                  <a:round/>
                  <a:headEnd/>
                  <a:tailEnd/>
                </a:ln>
              </p:spPr>
              <p:txBody>
                <a:bodyPr/>
                <a:lstStyle/>
                <a:p>
                  <a:endParaRPr lang="hu-HU" sz="1800"/>
                </a:p>
              </p:txBody>
            </p:sp>
            <p:sp>
              <p:nvSpPr>
                <p:cNvPr id="3164224" name="Line 157"/>
                <p:cNvSpPr>
                  <a:spLocks noChangeShapeType="1"/>
                </p:cNvSpPr>
                <p:nvPr/>
              </p:nvSpPr>
              <p:spPr bwMode="auto">
                <a:xfrm flipH="1">
                  <a:off x="4049" y="2015"/>
                  <a:ext cx="108" cy="139"/>
                </a:xfrm>
                <a:prstGeom prst="line">
                  <a:avLst/>
                </a:prstGeom>
                <a:noFill/>
                <a:ln w="4763" cap="rnd">
                  <a:solidFill>
                    <a:srgbClr val="800000"/>
                  </a:solidFill>
                  <a:round/>
                  <a:headEnd/>
                  <a:tailEnd/>
                </a:ln>
              </p:spPr>
              <p:txBody>
                <a:bodyPr/>
                <a:lstStyle/>
                <a:p>
                  <a:endParaRPr lang="hu-HU" sz="1800"/>
                </a:p>
              </p:txBody>
            </p:sp>
            <p:sp>
              <p:nvSpPr>
                <p:cNvPr id="3164225" name="Line 158"/>
                <p:cNvSpPr>
                  <a:spLocks noChangeShapeType="1"/>
                </p:cNvSpPr>
                <p:nvPr/>
              </p:nvSpPr>
              <p:spPr bwMode="auto">
                <a:xfrm flipH="1">
                  <a:off x="4098" y="2015"/>
                  <a:ext cx="108" cy="139"/>
                </a:xfrm>
                <a:prstGeom prst="line">
                  <a:avLst/>
                </a:prstGeom>
                <a:noFill/>
                <a:ln w="4763" cap="rnd">
                  <a:solidFill>
                    <a:srgbClr val="800000"/>
                  </a:solidFill>
                  <a:round/>
                  <a:headEnd/>
                  <a:tailEnd/>
                </a:ln>
              </p:spPr>
              <p:txBody>
                <a:bodyPr/>
                <a:lstStyle/>
                <a:p>
                  <a:endParaRPr lang="hu-HU" sz="1800"/>
                </a:p>
              </p:txBody>
            </p:sp>
            <p:sp>
              <p:nvSpPr>
                <p:cNvPr id="3164226" name="Line 159"/>
                <p:cNvSpPr>
                  <a:spLocks noChangeShapeType="1"/>
                </p:cNvSpPr>
                <p:nvPr/>
              </p:nvSpPr>
              <p:spPr bwMode="auto">
                <a:xfrm flipH="1">
                  <a:off x="4143" y="2015"/>
                  <a:ext cx="108" cy="139"/>
                </a:xfrm>
                <a:prstGeom prst="line">
                  <a:avLst/>
                </a:prstGeom>
                <a:noFill/>
                <a:ln w="4763" cap="rnd">
                  <a:solidFill>
                    <a:srgbClr val="800000"/>
                  </a:solidFill>
                  <a:round/>
                  <a:headEnd/>
                  <a:tailEnd/>
                </a:ln>
              </p:spPr>
              <p:txBody>
                <a:bodyPr/>
                <a:lstStyle/>
                <a:p>
                  <a:endParaRPr lang="hu-HU" sz="1800"/>
                </a:p>
              </p:txBody>
            </p:sp>
            <p:sp>
              <p:nvSpPr>
                <p:cNvPr id="3164227" name="Line 160"/>
                <p:cNvSpPr>
                  <a:spLocks noChangeShapeType="1"/>
                </p:cNvSpPr>
                <p:nvPr/>
              </p:nvSpPr>
              <p:spPr bwMode="auto">
                <a:xfrm flipH="1">
                  <a:off x="4192" y="2015"/>
                  <a:ext cx="108" cy="139"/>
                </a:xfrm>
                <a:prstGeom prst="line">
                  <a:avLst/>
                </a:prstGeom>
                <a:noFill/>
                <a:ln w="4763" cap="rnd">
                  <a:solidFill>
                    <a:srgbClr val="800000"/>
                  </a:solidFill>
                  <a:round/>
                  <a:headEnd/>
                  <a:tailEnd/>
                </a:ln>
              </p:spPr>
              <p:txBody>
                <a:bodyPr/>
                <a:lstStyle/>
                <a:p>
                  <a:endParaRPr lang="hu-HU" sz="1800"/>
                </a:p>
              </p:txBody>
            </p:sp>
          </p:grpSp>
          <p:grpSp>
            <p:nvGrpSpPr>
              <p:cNvPr id="3164206" name="Group 161"/>
              <p:cNvGrpSpPr>
                <a:grpSpLocks/>
              </p:cNvGrpSpPr>
              <p:nvPr/>
            </p:nvGrpSpPr>
            <p:grpSpPr bwMode="auto">
              <a:xfrm>
                <a:off x="4724" y="2011"/>
                <a:ext cx="535" cy="140"/>
                <a:chOff x="4724" y="2011"/>
                <a:chExt cx="535" cy="140"/>
              </a:xfrm>
            </p:grpSpPr>
            <p:sp>
              <p:nvSpPr>
                <p:cNvPr id="3164208" name="Line 162"/>
                <p:cNvSpPr>
                  <a:spLocks noChangeShapeType="1"/>
                </p:cNvSpPr>
                <p:nvPr/>
              </p:nvSpPr>
              <p:spPr bwMode="auto">
                <a:xfrm flipH="1">
                  <a:off x="4724" y="2011"/>
                  <a:ext cx="108" cy="140"/>
                </a:xfrm>
                <a:prstGeom prst="line">
                  <a:avLst/>
                </a:prstGeom>
                <a:noFill/>
                <a:ln w="4763" cap="rnd">
                  <a:solidFill>
                    <a:srgbClr val="800000"/>
                  </a:solidFill>
                  <a:round/>
                  <a:headEnd/>
                  <a:tailEnd/>
                </a:ln>
              </p:spPr>
              <p:txBody>
                <a:bodyPr/>
                <a:lstStyle/>
                <a:p>
                  <a:endParaRPr lang="hu-HU" sz="1800"/>
                </a:p>
              </p:txBody>
            </p:sp>
            <p:sp>
              <p:nvSpPr>
                <p:cNvPr id="3164209" name="Line 163"/>
                <p:cNvSpPr>
                  <a:spLocks noChangeShapeType="1"/>
                </p:cNvSpPr>
                <p:nvPr/>
              </p:nvSpPr>
              <p:spPr bwMode="auto">
                <a:xfrm flipH="1">
                  <a:off x="4769" y="2011"/>
                  <a:ext cx="111" cy="140"/>
                </a:xfrm>
                <a:prstGeom prst="line">
                  <a:avLst/>
                </a:prstGeom>
                <a:noFill/>
                <a:ln w="4763" cap="rnd">
                  <a:solidFill>
                    <a:srgbClr val="800000"/>
                  </a:solidFill>
                  <a:round/>
                  <a:headEnd/>
                  <a:tailEnd/>
                </a:ln>
              </p:spPr>
              <p:txBody>
                <a:bodyPr/>
                <a:lstStyle/>
                <a:p>
                  <a:endParaRPr lang="hu-HU" sz="1800"/>
                </a:p>
              </p:txBody>
            </p:sp>
            <p:sp>
              <p:nvSpPr>
                <p:cNvPr id="3164210" name="Line 164"/>
                <p:cNvSpPr>
                  <a:spLocks noChangeShapeType="1"/>
                </p:cNvSpPr>
                <p:nvPr/>
              </p:nvSpPr>
              <p:spPr bwMode="auto">
                <a:xfrm flipH="1">
                  <a:off x="4818" y="2011"/>
                  <a:ext cx="107" cy="140"/>
                </a:xfrm>
                <a:prstGeom prst="line">
                  <a:avLst/>
                </a:prstGeom>
                <a:noFill/>
                <a:ln w="4763" cap="rnd">
                  <a:solidFill>
                    <a:srgbClr val="800000"/>
                  </a:solidFill>
                  <a:round/>
                  <a:headEnd/>
                  <a:tailEnd/>
                </a:ln>
              </p:spPr>
              <p:txBody>
                <a:bodyPr/>
                <a:lstStyle/>
                <a:p>
                  <a:endParaRPr lang="hu-HU" sz="1800"/>
                </a:p>
              </p:txBody>
            </p:sp>
            <p:sp>
              <p:nvSpPr>
                <p:cNvPr id="3164211" name="Line 165"/>
                <p:cNvSpPr>
                  <a:spLocks noChangeShapeType="1"/>
                </p:cNvSpPr>
                <p:nvPr/>
              </p:nvSpPr>
              <p:spPr bwMode="auto">
                <a:xfrm flipH="1">
                  <a:off x="4866" y="2011"/>
                  <a:ext cx="108" cy="140"/>
                </a:xfrm>
                <a:prstGeom prst="line">
                  <a:avLst/>
                </a:prstGeom>
                <a:noFill/>
                <a:ln w="4763" cap="rnd">
                  <a:solidFill>
                    <a:srgbClr val="800000"/>
                  </a:solidFill>
                  <a:round/>
                  <a:headEnd/>
                  <a:tailEnd/>
                </a:ln>
              </p:spPr>
              <p:txBody>
                <a:bodyPr/>
                <a:lstStyle/>
                <a:p>
                  <a:endParaRPr lang="hu-HU" sz="1800"/>
                </a:p>
              </p:txBody>
            </p:sp>
            <p:sp>
              <p:nvSpPr>
                <p:cNvPr id="3164212" name="Line 166"/>
                <p:cNvSpPr>
                  <a:spLocks noChangeShapeType="1"/>
                </p:cNvSpPr>
                <p:nvPr/>
              </p:nvSpPr>
              <p:spPr bwMode="auto">
                <a:xfrm flipH="1">
                  <a:off x="4911" y="2011"/>
                  <a:ext cx="108" cy="140"/>
                </a:xfrm>
                <a:prstGeom prst="line">
                  <a:avLst/>
                </a:prstGeom>
                <a:noFill/>
                <a:ln w="4763" cap="rnd">
                  <a:solidFill>
                    <a:srgbClr val="800000"/>
                  </a:solidFill>
                  <a:round/>
                  <a:headEnd/>
                  <a:tailEnd/>
                </a:ln>
              </p:spPr>
              <p:txBody>
                <a:bodyPr/>
                <a:lstStyle/>
                <a:p>
                  <a:endParaRPr lang="hu-HU" sz="1800"/>
                </a:p>
              </p:txBody>
            </p:sp>
            <p:sp>
              <p:nvSpPr>
                <p:cNvPr id="3164213" name="Line 167"/>
                <p:cNvSpPr>
                  <a:spLocks noChangeShapeType="1"/>
                </p:cNvSpPr>
                <p:nvPr/>
              </p:nvSpPr>
              <p:spPr bwMode="auto">
                <a:xfrm flipH="1">
                  <a:off x="4960" y="2011"/>
                  <a:ext cx="108" cy="140"/>
                </a:xfrm>
                <a:prstGeom prst="line">
                  <a:avLst/>
                </a:prstGeom>
                <a:noFill/>
                <a:ln w="4763" cap="rnd">
                  <a:solidFill>
                    <a:srgbClr val="800000"/>
                  </a:solidFill>
                  <a:round/>
                  <a:headEnd/>
                  <a:tailEnd/>
                </a:ln>
              </p:spPr>
              <p:txBody>
                <a:bodyPr/>
                <a:lstStyle/>
                <a:p>
                  <a:endParaRPr lang="hu-HU" sz="1800"/>
                </a:p>
              </p:txBody>
            </p:sp>
            <p:sp>
              <p:nvSpPr>
                <p:cNvPr id="3164214" name="Line 168"/>
                <p:cNvSpPr>
                  <a:spLocks noChangeShapeType="1"/>
                </p:cNvSpPr>
                <p:nvPr/>
              </p:nvSpPr>
              <p:spPr bwMode="auto">
                <a:xfrm flipH="1">
                  <a:off x="5005" y="2011"/>
                  <a:ext cx="112" cy="140"/>
                </a:xfrm>
                <a:prstGeom prst="line">
                  <a:avLst/>
                </a:prstGeom>
                <a:noFill/>
                <a:ln w="4763" cap="rnd">
                  <a:solidFill>
                    <a:srgbClr val="800000"/>
                  </a:solidFill>
                  <a:round/>
                  <a:headEnd/>
                  <a:tailEnd/>
                </a:ln>
              </p:spPr>
              <p:txBody>
                <a:bodyPr/>
                <a:lstStyle/>
                <a:p>
                  <a:endParaRPr lang="hu-HU" sz="1800"/>
                </a:p>
              </p:txBody>
            </p:sp>
            <p:sp>
              <p:nvSpPr>
                <p:cNvPr id="3164215" name="Line 169"/>
                <p:cNvSpPr>
                  <a:spLocks noChangeShapeType="1"/>
                </p:cNvSpPr>
                <p:nvPr/>
              </p:nvSpPr>
              <p:spPr bwMode="auto">
                <a:xfrm flipH="1">
                  <a:off x="5054" y="2011"/>
                  <a:ext cx="108" cy="140"/>
                </a:xfrm>
                <a:prstGeom prst="line">
                  <a:avLst/>
                </a:prstGeom>
                <a:noFill/>
                <a:ln w="4763" cap="rnd">
                  <a:solidFill>
                    <a:srgbClr val="800000"/>
                  </a:solidFill>
                  <a:round/>
                  <a:headEnd/>
                  <a:tailEnd/>
                </a:ln>
              </p:spPr>
              <p:txBody>
                <a:bodyPr/>
                <a:lstStyle/>
                <a:p>
                  <a:endParaRPr lang="hu-HU" sz="1800"/>
                </a:p>
              </p:txBody>
            </p:sp>
            <p:sp>
              <p:nvSpPr>
                <p:cNvPr id="3164216" name="Line 170"/>
                <p:cNvSpPr>
                  <a:spLocks noChangeShapeType="1"/>
                </p:cNvSpPr>
                <p:nvPr/>
              </p:nvSpPr>
              <p:spPr bwMode="auto">
                <a:xfrm flipH="1">
                  <a:off x="5103" y="2011"/>
                  <a:ext cx="107" cy="140"/>
                </a:xfrm>
                <a:prstGeom prst="line">
                  <a:avLst/>
                </a:prstGeom>
                <a:noFill/>
                <a:ln w="4763" cap="rnd">
                  <a:solidFill>
                    <a:srgbClr val="800000"/>
                  </a:solidFill>
                  <a:round/>
                  <a:headEnd/>
                  <a:tailEnd/>
                </a:ln>
              </p:spPr>
              <p:txBody>
                <a:bodyPr/>
                <a:lstStyle/>
                <a:p>
                  <a:endParaRPr lang="hu-HU" sz="1800"/>
                </a:p>
              </p:txBody>
            </p:sp>
            <p:sp>
              <p:nvSpPr>
                <p:cNvPr id="3164217" name="Line 171"/>
                <p:cNvSpPr>
                  <a:spLocks noChangeShapeType="1"/>
                </p:cNvSpPr>
                <p:nvPr/>
              </p:nvSpPr>
              <p:spPr bwMode="auto">
                <a:xfrm flipH="1">
                  <a:off x="5148" y="2011"/>
                  <a:ext cx="111" cy="140"/>
                </a:xfrm>
                <a:prstGeom prst="line">
                  <a:avLst/>
                </a:prstGeom>
                <a:noFill/>
                <a:ln w="4763" cap="rnd">
                  <a:solidFill>
                    <a:srgbClr val="800000"/>
                  </a:solidFill>
                  <a:round/>
                  <a:headEnd/>
                  <a:tailEnd/>
                </a:ln>
              </p:spPr>
              <p:txBody>
                <a:bodyPr/>
                <a:lstStyle/>
                <a:p>
                  <a:endParaRPr lang="hu-HU" sz="1800"/>
                </a:p>
              </p:txBody>
            </p:sp>
          </p:grpSp>
          <p:sp>
            <p:nvSpPr>
              <p:cNvPr id="3164207" name="Freeform 172"/>
              <p:cNvSpPr>
                <a:spLocks/>
              </p:cNvSpPr>
              <p:nvPr/>
            </p:nvSpPr>
            <p:spPr bwMode="auto">
              <a:xfrm flipH="1">
                <a:off x="4800" y="672"/>
                <a:ext cx="453" cy="647"/>
              </a:xfrm>
              <a:custGeom>
                <a:avLst/>
                <a:gdLst>
                  <a:gd name="T0" fmla="*/ 447 w 456"/>
                  <a:gd name="T1" fmla="*/ 647 h 647"/>
                  <a:gd name="T2" fmla="*/ 276 w 456"/>
                  <a:gd name="T3" fmla="*/ 11 h 647"/>
                  <a:gd name="T4" fmla="*/ 290 w 456"/>
                  <a:gd name="T5" fmla="*/ 0 h 647"/>
                  <a:gd name="T6" fmla="*/ 206 w 456"/>
                  <a:gd name="T7" fmla="*/ 3 h 647"/>
                  <a:gd name="T8" fmla="*/ 133 w 456"/>
                  <a:gd name="T9" fmla="*/ 3 h 647"/>
                  <a:gd name="T10" fmla="*/ 105 w 456"/>
                  <a:gd name="T11" fmla="*/ 26 h 647"/>
                  <a:gd name="T12" fmla="*/ 84 w 456"/>
                  <a:gd name="T13" fmla="*/ 56 h 647"/>
                  <a:gd name="T14" fmla="*/ 0 w 456"/>
                  <a:gd name="T15" fmla="*/ 647 h 647"/>
                  <a:gd name="T16" fmla="*/ 447 w 456"/>
                  <a:gd name="T17" fmla="*/ 647 h 6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6"/>
                  <a:gd name="T28" fmla="*/ 0 h 647"/>
                  <a:gd name="T29" fmla="*/ 456 w 456"/>
                  <a:gd name="T30" fmla="*/ 647 h 6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6" h="647">
                    <a:moveTo>
                      <a:pt x="456" y="647"/>
                    </a:moveTo>
                    <a:lnTo>
                      <a:pt x="282" y="11"/>
                    </a:lnTo>
                    <a:lnTo>
                      <a:pt x="296" y="0"/>
                    </a:lnTo>
                    <a:lnTo>
                      <a:pt x="209" y="3"/>
                    </a:lnTo>
                    <a:lnTo>
                      <a:pt x="136" y="3"/>
                    </a:lnTo>
                    <a:lnTo>
                      <a:pt x="108" y="26"/>
                    </a:lnTo>
                    <a:lnTo>
                      <a:pt x="87" y="56"/>
                    </a:lnTo>
                    <a:lnTo>
                      <a:pt x="0" y="647"/>
                    </a:lnTo>
                    <a:lnTo>
                      <a:pt x="456" y="647"/>
                    </a:lnTo>
                  </a:path>
                </a:pathLst>
              </a:custGeom>
              <a:gradFill rotWithShape="0">
                <a:gsLst>
                  <a:gs pos="0">
                    <a:srgbClr val="FFFFFF"/>
                  </a:gs>
                  <a:gs pos="100000">
                    <a:srgbClr val="FFFF99"/>
                  </a:gs>
                </a:gsLst>
                <a:lin ang="5400000" scaled="1"/>
              </a:gradFill>
              <a:ln w="4826" cap="rnd">
                <a:solidFill>
                  <a:srgbClr val="000000"/>
                </a:solidFill>
                <a:prstDash val="solid"/>
                <a:round/>
                <a:headEnd/>
                <a:tailEnd/>
              </a:ln>
            </p:spPr>
            <p:txBody>
              <a:bodyPr/>
              <a:lstStyle/>
              <a:p>
                <a:endParaRPr lang="hu-HU" sz="1800"/>
              </a:p>
            </p:txBody>
          </p:sp>
        </p:grpSp>
      </p:grpSp>
      <p:sp>
        <p:nvSpPr>
          <p:cNvPr id="176" name="Date Placeholder 175"/>
          <p:cNvSpPr>
            <a:spLocks noGrp="1"/>
          </p:cNvSpPr>
          <p:nvPr>
            <p:ph type="dt" sz="half" idx="12"/>
          </p:nvPr>
        </p:nvSpPr>
        <p:spPr/>
        <p:txBody>
          <a:bodyPr/>
          <a:lstStyle/>
          <a:p>
            <a:pPr>
              <a:defRPr/>
            </a:pPr>
            <a:r>
              <a:rPr lang="en-US" smtClean="0"/>
              <a:t>28 Juni 2012</a:t>
            </a:r>
            <a:endParaRPr lang="en-US"/>
          </a:p>
        </p:txBody>
      </p:sp>
      <p:sp>
        <p:nvSpPr>
          <p:cNvPr id="177" name="Slide Number Placeholder 176"/>
          <p:cNvSpPr>
            <a:spLocks noGrp="1"/>
          </p:cNvSpPr>
          <p:nvPr>
            <p:ph type="sldNum" sz="quarter" idx="10"/>
          </p:nvPr>
        </p:nvSpPr>
        <p:spPr/>
        <p:txBody>
          <a:bodyPr/>
          <a:lstStyle/>
          <a:p>
            <a:pPr>
              <a:defRPr/>
            </a:pPr>
            <a:fld id="{928EC0C5-4C41-4D2A-9A99-311151211C04}" type="slidenum">
              <a:rPr lang="en-GB" smtClean="0"/>
              <a:pPr>
                <a:defRPr/>
              </a:pPr>
              <a:t>3</a:t>
            </a:fld>
            <a:endParaRPr lang="en-GB"/>
          </a:p>
        </p:txBody>
      </p:sp>
      <p:sp>
        <p:nvSpPr>
          <p:cNvPr id="178" name="Footer Placeholder 177"/>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15" name="Rectangle 31"/>
          <p:cNvSpPr>
            <a:spLocks noGrp="1" noChangeArrowheads="1"/>
          </p:cNvSpPr>
          <p:nvPr>
            <p:ph type="title"/>
          </p:nvPr>
        </p:nvSpPr>
        <p:spPr/>
        <p:txBody>
          <a:bodyPr/>
          <a:lstStyle/>
          <a:p>
            <a:r>
              <a:rPr lang="hu-HU" dirty="0" err="1" smtClean="0"/>
              <a:t>Strukturfunktionen</a:t>
            </a:r>
            <a:r>
              <a:rPr lang="hu-HU" dirty="0" smtClean="0"/>
              <a:t> </a:t>
            </a:r>
            <a:endParaRPr lang="en-US" dirty="0"/>
          </a:p>
        </p:txBody>
      </p:sp>
      <p:sp>
        <p:nvSpPr>
          <p:cNvPr id="144417" name="Rectangle 33"/>
          <p:cNvSpPr>
            <a:spLocks noGrp="1" noChangeArrowheads="1"/>
          </p:cNvSpPr>
          <p:nvPr>
            <p:ph type="body" idx="1"/>
          </p:nvPr>
        </p:nvSpPr>
        <p:spPr>
          <a:xfrm>
            <a:off x="497996" y="743909"/>
            <a:ext cx="8656637" cy="5451475"/>
          </a:xfrm>
        </p:spPr>
        <p:txBody>
          <a:bodyPr/>
          <a:lstStyle/>
          <a:p>
            <a:r>
              <a:rPr lang="en-US" dirty="0" smtClean="0">
                <a:solidFill>
                  <a:sysClr val="windowText" lastClr="000000"/>
                </a:solidFill>
                <a:latin typeface="Arial" charset="0"/>
              </a:rPr>
              <a:t>Die </a:t>
            </a:r>
            <a:r>
              <a:rPr lang="en-US" dirty="0" err="1" smtClean="0">
                <a:solidFill>
                  <a:sysClr val="windowText" lastClr="000000"/>
                </a:solidFill>
                <a:latin typeface="Arial" charset="0"/>
              </a:rPr>
              <a:t>kumulative</a:t>
            </a:r>
            <a:r>
              <a:rPr lang="en-US" dirty="0" smtClean="0">
                <a:solidFill>
                  <a:sysClr val="windowText" lastClr="000000"/>
                </a:solidFill>
                <a:latin typeface="Arial" charset="0"/>
              </a:rPr>
              <a:t> </a:t>
            </a:r>
            <a:r>
              <a:rPr lang="en-US" dirty="0" err="1" smtClean="0">
                <a:solidFill>
                  <a:sysClr val="windowText" lastClr="000000"/>
                </a:solidFill>
                <a:latin typeface="Arial" charset="0"/>
              </a:rPr>
              <a:t>Strukturfunktion</a:t>
            </a:r>
            <a:r>
              <a:rPr lang="en-US" dirty="0" smtClean="0">
                <a:solidFill>
                  <a:sysClr val="windowText" lastClr="000000"/>
                </a:solidFill>
                <a:latin typeface="Arial" charset="0"/>
              </a:rPr>
              <a:t> </a:t>
            </a:r>
            <a:r>
              <a:rPr lang="en-US" dirty="0" err="1" smtClean="0">
                <a:solidFill>
                  <a:sysClr val="windowText" lastClr="000000"/>
                </a:solidFill>
                <a:latin typeface="Arial" charset="0"/>
              </a:rPr>
              <a:t>ist</a:t>
            </a:r>
            <a:r>
              <a:rPr lang="en-US" dirty="0" smtClean="0">
                <a:solidFill>
                  <a:sysClr val="windowText" lastClr="000000"/>
                </a:solidFill>
                <a:latin typeface="Arial" charset="0"/>
              </a:rPr>
              <a:t> </a:t>
            </a:r>
            <a:r>
              <a:rPr lang="en-US" dirty="0" err="1" smtClean="0">
                <a:solidFill>
                  <a:sysClr val="windowText" lastClr="000000"/>
                </a:solidFill>
                <a:latin typeface="Arial" charset="0"/>
              </a:rPr>
              <a:t>eine</a:t>
            </a:r>
            <a:r>
              <a:rPr lang="en-US" dirty="0" smtClean="0">
                <a:solidFill>
                  <a:sysClr val="windowText" lastClr="000000"/>
                </a:solidFill>
                <a:latin typeface="Arial" charset="0"/>
              </a:rPr>
              <a:t> </a:t>
            </a:r>
            <a:r>
              <a:rPr lang="en-US" b="1" dirty="0" err="1" smtClean="0">
                <a:solidFill>
                  <a:srgbClr val="FF0000"/>
                </a:solidFill>
                <a:latin typeface="Arial" charset="0"/>
              </a:rPr>
              <a:t>Abbildung</a:t>
            </a:r>
            <a:r>
              <a:rPr lang="en-US" b="1" dirty="0" smtClean="0">
                <a:solidFill>
                  <a:srgbClr val="FF0000"/>
                </a:solidFill>
                <a:latin typeface="Arial" charset="0"/>
              </a:rPr>
              <a:t> des </a:t>
            </a:r>
            <a:r>
              <a:rPr lang="en-US" b="1" dirty="0" err="1" smtClean="0">
                <a:solidFill>
                  <a:srgbClr val="FF0000"/>
                </a:solidFill>
                <a:latin typeface="Arial" charset="0"/>
              </a:rPr>
              <a:t>Wärmeweges</a:t>
            </a:r>
            <a:r>
              <a:rPr lang="en-US" b="1" dirty="0" smtClean="0">
                <a:solidFill>
                  <a:srgbClr val="FF0000"/>
                </a:solidFill>
                <a:latin typeface="Arial" charset="0"/>
              </a:rPr>
              <a:t>. </a:t>
            </a:r>
          </a:p>
          <a:p>
            <a:r>
              <a:rPr lang="en-US" sz="2000" dirty="0" err="1" smtClean="0">
                <a:solidFill>
                  <a:schemeClr val="tx1"/>
                </a:solidFill>
              </a:rPr>
              <a:t>Sie</a:t>
            </a:r>
            <a:r>
              <a:rPr lang="en-US" sz="2000" dirty="0" smtClean="0">
                <a:solidFill>
                  <a:schemeClr val="tx1"/>
                </a:solidFill>
              </a:rPr>
              <a:t> </a:t>
            </a:r>
            <a:r>
              <a:rPr lang="hu-HU" sz="2000" dirty="0" smtClean="0">
                <a:solidFill>
                  <a:schemeClr val="tx1"/>
                </a:solidFill>
              </a:rPr>
              <a:t>illustriert, wie die Wärme durch </a:t>
            </a:r>
            <a:r>
              <a:rPr lang="hu-HU" sz="2000" dirty="0" smtClean="0">
                <a:solidFill>
                  <a:srgbClr val="FF0000"/>
                </a:solidFill>
              </a:rPr>
              <a:t>das Gehäuse + die äußeren Regionen </a:t>
            </a:r>
            <a:r>
              <a:rPr lang="hu-HU" sz="2000" dirty="0" smtClean="0">
                <a:solidFill>
                  <a:schemeClr val="tx1"/>
                </a:solidFill>
              </a:rPr>
              <a:t>fließt.</a:t>
            </a:r>
            <a:endParaRPr lang="en-US" sz="2000" dirty="0">
              <a:solidFill>
                <a:schemeClr val="tx1"/>
              </a:solidFill>
            </a:endParaRPr>
          </a:p>
        </p:txBody>
      </p:sp>
      <p:grpSp>
        <p:nvGrpSpPr>
          <p:cNvPr id="55" name="Group 4"/>
          <p:cNvGrpSpPr>
            <a:grpSpLocks/>
          </p:cNvGrpSpPr>
          <p:nvPr/>
        </p:nvGrpSpPr>
        <p:grpSpPr bwMode="auto">
          <a:xfrm>
            <a:off x="596505" y="1703737"/>
            <a:ext cx="6503987" cy="4876800"/>
            <a:chOff x="533" y="940"/>
            <a:chExt cx="4793" cy="3220"/>
          </a:xfrm>
        </p:grpSpPr>
        <p:graphicFrame>
          <p:nvGraphicFramePr>
            <p:cNvPr id="64" name="Object 5"/>
            <p:cNvGraphicFramePr>
              <a:graphicFrameLocks noChangeAspect="1"/>
            </p:cNvGraphicFramePr>
            <p:nvPr/>
          </p:nvGraphicFramePr>
          <p:xfrm>
            <a:off x="533" y="1297"/>
            <a:ext cx="757" cy="405"/>
          </p:xfrm>
          <a:graphic>
            <a:graphicData uri="http://schemas.openxmlformats.org/presentationml/2006/ole">
              <mc:AlternateContent xmlns:mc="http://schemas.openxmlformats.org/markup-compatibility/2006">
                <mc:Choice xmlns:v="urn:schemas-microsoft-com:vml" Requires="v">
                  <p:oleObj spid="_x0000_s3502120" name="Equation" r:id="rId5" imgW="736560" imgH="431640" progId="Equation.3">
                    <p:embed/>
                  </p:oleObj>
                </mc:Choice>
                <mc:Fallback>
                  <p:oleObj name="Equation" r:id="rId5" imgW="736560" imgH="431640" progId="Equation.3">
                    <p:embed/>
                    <p:pic>
                      <p:nvPicPr>
                        <p:cNvPr id="0"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 y="1297"/>
                          <a:ext cx="757" cy="405"/>
                        </a:xfrm>
                        <a:prstGeom prst="rect">
                          <a:avLst/>
                        </a:prstGeom>
                        <a:solidFill>
                          <a:schemeClr val="bg1"/>
                        </a:solidFill>
                      </p:spPr>
                    </p:pic>
                  </p:oleObj>
                </mc:Fallback>
              </mc:AlternateContent>
            </a:graphicData>
          </a:graphic>
        </p:graphicFrame>
        <p:graphicFrame>
          <p:nvGraphicFramePr>
            <p:cNvPr id="65" name="Object 6"/>
            <p:cNvGraphicFramePr>
              <a:graphicFrameLocks noChangeAspect="1"/>
            </p:cNvGraphicFramePr>
            <p:nvPr/>
          </p:nvGraphicFramePr>
          <p:xfrm>
            <a:off x="1461" y="1049"/>
            <a:ext cx="2944" cy="1899"/>
          </p:xfrm>
          <a:graphic>
            <a:graphicData uri="http://schemas.openxmlformats.org/presentationml/2006/ole">
              <mc:AlternateContent xmlns:mc="http://schemas.openxmlformats.org/markup-compatibility/2006">
                <mc:Choice xmlns:v="urn:schemas-microsoft-com:vml" Requires="v">
                  <p:oleObj spid="_x0000_s3502121" name="Photo Editor Photo" r:id="rId7" imgW="5200000" imgH="3685714" progId="">
                    <p:embed/>
                  </p:oleObj>
                </mc:Choice>
                <mc:Fallback>
                  <p:oleObj name="Photo Editor Photo" r:id="rId7" imgW="5200000" imgH="3685714" progId="">
                    <p:embed/>
                    <p:pic>
                      <p:nvPicPr>
                        <p:cNvPr id="0"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1" y="1049"/>
                          <a:ext cx="2944" cy="1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6" name="Object 7"/>
            <p:cNvGraphicFramePr>
              <a:graphicFrameLocks noChangeAspect="1"/>
            </p:cNvGraphicFramePr>
            <p:nvPr/>
          </p:nvGraphicFramePr>
          <p:xfrm>
            <a:off x="4560" y="2506"/>
            <a:ext cx="766" cy="416"/>
          </p:xfrm>
          <a:graphic>
            <a:graphicData uri="http://schemas.openxmlformats.org/presentationml/2006/ole">
              <mc:AlternateContent xmlns:mc="http://schemas.openxmlformats.org/markup-compatibility/2006">
                <mc:Choice xmlns:v="urn:schemas-microsoft-com:vml" Requires="v">
                  <p:oleObj spid="_x0000_s3502122" name="Equation" r:id="rId9" imgW="723600" imgH="431640" progId="Equation.3">
                    <p:embed/>
                  </p:oleObj>
                </mc:Choice>
                <mc:Fallback>
                  <p:oleObj name="Equation" r:id="rId9" imgW="723600" imgH="431640" progId="Equation.3">
                    <p:embed/>
                    <p:pic>
                      <p:nvPicPr>
                        <p:cNvPr id="0"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60" y="2506"/>
                          <a:ext cx="766" cy="416"/>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67" name="Text Box 8"/>
            <p:cNvSpPr txBox="1">
              <a:spLocks noChangeArrowheads="1"/>
            </p:cNvSpPr>
            <p:nvPr/>
          </p:nvSpPr>
          <p:spPr bwMode="auto">
            <a:xfrm rot="16200000">
              <a:off x="3901" y="1592"/>
              <a:ext cx="1202" cy="248"/>
            </a:xfrm>
            <a:prstGeom prst="rect">
              <a:avLst/>
            </a:prstGeom>
            <a:noFill/>
            <a:ln w="9525">
              <a:noFill/>
              <a:miter lim="800000"/>
              <a:headEnd/>
              <a:tailEnd/>
            </a:ln>
            <a:effectLst/>
          </p:spPr>
          <p:txBody>
            <a:bodyPr>
              <a:spAutoFit/>
            </a:bodyPr>
            <a:lstStyle/>
            <a:p>
              <a:pPr>
                <a:spcBef>
                  <a:spcPct val="50000"/>
                </a:spcBef>
              </a:pPr>
              <a:r>
                <a:rPr lang="hu-HU" sz="1600">
                  <a:solidFill>
                    <a:schemeClr val="tx1"/>
                  </a:solidFill>
                  <a:effectLst/>
                  <a:latin typeface="Arial" charset="0"/>
                </a:rPr>
                <a:t>Umgebung</a:t>
              </a:r>
              <a:endParaRPr lang="en-US" sz="1600">
                <a:solidFill>
                  <a:schemeClr val="tx1"/>
                </a:solidFill>
                <a:effectLst/>
                <a:latin typeface="Arial" charset="0"/>
              </a:endParaRPr>
            </a:p>
          </p:txBody>
        </p:sp>
        <p:sp>
          <p:nvSpPr>
            <p:cNvPr id="68" name="Line 9"/>
            <p:cNvSpPr>
              <a:spLocks noChangeShapeType="1"/>
            </p:cNvSpPr>
            <p:nvPr/>
          </p:nvSpPr>
          <p:spPr bwMode="auto">
            <a:xfrm>
              <a:off x="1352" y="2972"/>
              <a:ext cx="3598" cy="0"/>
            </a:xfrm>
            <a:prstGeom prst="line">
              <a:avLst/>
            </a:prstGeom>
            <a:noFill/>
            <a:ln w="50800">
              <a:solidFill>
                <a:schemeClr val="tx1"/>
              </a:solidFill>
              <a:round/>
              <a:headEnd/>
              <a:tailEnd type="stealth" w="med" len="lg"/>
            </a:ln>
            <a:effectLst/>
          </p:spPr>
          <p:txBody>
            <a:bodyPr anchor="ctr">
              <a:spAutoFit/>
            </a:bodyPr>
            <a:lstStyle/>
            <a:p>
              <a:endParaRPr lang="en-US"/>
            </a:p>
          </p:txBody>
        </p:sp>
        <p:sp>
          <p:nvSpPr>
            <p:cNvPr id="69" name="Line 10"/>
            <p:cNvSpPr>
              <a:spLocks noChangeShapeType="1"/>
            </p:cNvSpPr>
            <p:nvPr/>
          </p:nvSpPr>
          <p:spPr bwMode="auto">
            <a:xfrm flipH="1" flipV="1">
              <a:off x="1438" y="998"/>
              <a:ext cx="2" cy="2059"/>
            </a:xfrm>
            <a:prstGeom prst="line">
              <a:avLst/>
            </a:prstGeom>
            <a:noFill/>
            <a:ln w="50800">
              <a:solidFill>
                <a:schemeClr val="tx1"/>
              </a:solidFill>
              <a:round/>
              <a:headEnd/>
              <a:tailEnd type="stealth" w="med" len="lg"/>
            </a:ln>
            <a:effectLst/>
          </p:spPr>
          <p:txBody>
            <a:bodyPr anchor="ctr">
              <a:spAutoFit/>
            </a:bodyPr>
            <a:lstStyle/>
            <a:p>
              <a:endParaRPr lang="en-US"/>
            </a:p>
          </p:txBody>
        </p:sp>
        <p:graphicFrame>
          <p:nvGraphicFramePr>
            <p:cNvPr id="70" name="Object 11"/>
            <p:cNvGraphicFramePr>
              <a:graphicFrameLocks noChangeAspect="1"/>
            </p:cNvGraphicFramePr>
            <p:nvPr/>
          </p:nvGraphicFramePr>
          <p:xfrm>
            <a:off x="1133" y="1865"/>
            <a:ext cx="221" cy="231"/>
          </p:xfrm>
          <a:graphic>
            <a:graphicData uri="http://schemas.openxmlformats.org/presentationml/2006/ole">
              <mc:AlternateContent xmlns:mc="http://schemas.openxmlformats.org/markup-compatibility/2006">
                <mc:Choice xmlns:v="urn:schemas-microsoft-com:vml" Requires="v">
                  <p:oleObj spid="_x0000_s3502123" name="Equation" r:id="rId11" imgW="228600" imgH="241200" progId="Equation.3">
                    <p:embed/>
                  </p:oleObj>
                </mc:Choice>
                <mc:Fallback>
                  <p:oleObj name="Equation" r:id="rId11" imgW="228600" imgH="241200" progId="Equation.3">
                    <p:embed/>
                    <p:pic>
                      <p:nvPicPr>
                        <p:cNvPr id="0" name="Picture 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33" y="1865"/>
                          <a:ext cx="221" cy="231"/>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71" name="Object 12"/>
            <p:cNvGraphicFramePr>
              <a:graphicFrameLocks noChangeAspect="1"/>
            </p:cNvGraphicFramePr>
            <p:nvPr/>
          </p:nvGraphicFramePr>
          <p:xfrm>
            <a:off x="2644" y="1328"/>
            <a:ext cx="295" cy="232"/>
          </p:xfrm>
          <a:graphic>
            <a:graphicData uri="http://schemas.openxmlformats.org/presentationml/2006/ole">
              <mc:AlternateContent xmlns:mc="http://schemas.openxmlformats.org/markup-compatibility/2006">
                <mc:Choice xmlns:v="urn:schemas-microsoft-com:vml" Requires="v">
                  <p:oleObj spid="_x0000_s3502124" name="Equation" r:id="rId13" imgW="279360" imgH="241200" progId="Equation.3">
                    <p:embed/>
                  </p:oleObj>
                </mc:Choice>
                <mc:Fallback>
                  <p:oleObj name="Equation" r:id="rId13" imgW="279360" imgH="241200" progId="Equation.3">
                    <p:embed/>
                    <p:pic>
                      <p:nvPicPr>
                        <p:cNvPr id="0" name="Picture 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44" y="1328"/>
                          <a:ext cx="295" cy="232"/>
                        </a:xfrm>
                        <a:prstGeom prst="rect">
                          <a:avLst/>
                        </a:prstGeom>
                        <a:solidFill>
                          <a:schemeClr val="bg1"/>
                        </a:solidFill>
                      </p:spPr>
                    </p:pic>
                  </p:oleObj>
                </mc:Fallback>
              </mc:AlternateContent>
            </a:graphicData>
          </a:graphic>
        </p:graphicFrame>
        <p:sp>
          <p:nvSpPr>
            <p:cNvPr id="72" name="Line 13"/>
            <p:cNvSpPr>
              <a:spLocks noChangeShapeType="1"/>
            </p:cNvSpPr>
            <p:nvPr/>
          </p:nvSpPr>
          <p:spPr bwMode="auto">
            <a:xfrm>
              <a:off x="1438" y="3377"/>
              <a:ext cx="0" cy="116"/>
            </a:xfrm>
            <a:prstGeom prst="line">
              <a:avLst/>
            </a:prstGeom>
            <a:noFill/>
            <a:ln w="38100">
              <a:solidFill>
                <a:srgbClr val="FF0000"/>
              </a:solidFill>
              <a:round/>
              <a:headEnd/>
              <a:tailEnd type="triangle" w="med" len="med"/>
            </a:ln>
            <a:effectLst/>
          </p:spPr>
          <p:txBody>
            <a:bodyPr wrap="none" anchor="ctr">
              <a:spAutoFit/>
            </a:bodyPr>
            <a:lstStyle/>
            <a:p>
              <a:endParaRPr lang="en-US"/>
            </a:p>
          </p:txBody>
        </p:sp>
        <p:sp>
          <p:nvSpPr>
            <p:cNvPr id="73" name="Line 14"/>
            <p:cNvSpPr>
              <a:spLocks noChangeShapeType="1"/>
            </p:cNvSpPr>
            <p:nvPr/>
          </p:nvSpPr>
          <p:spPr bwMode="auto">
            <a:xfrm flipV="1">
              <a:off x="1436" y="3099"/>
              <a:ext cx="0" cy="104"/>
            </a:xfrm>
            <a:prstGeom prst="line">
              <a:avLst/>
            </a:prstGeom>
            <a:noFill/>
            <a:ln w="38100">
              <a:solidFill>
                <a:srgbClr val="FF0000"/>
              </a:solidFill>
              <a:round/>
              <a:headEnd/>
              <a:tailEnd type="triangle" w="med" len="med"/>
            </a:ln>
            <a:effectLst/>
          </p:spPr>
          <p:txBody>
            <a:bodyPr anchor="ctr">
              <a:spAutoFit/>
            </a:bodyPr>
            <a:lstStyle/>
            <a:p>
              <a:endParaRPr lang="en-US"/>
            </a:p>
          </p:txBody>
        </p:sp>
        <p:sp>
          <p:nvSpPr>
            <p:cNvPr id="74" name="Text Box 15"/>
            <p:cNvSpPr txBox="1">
              <a:spLocks noChangeArrowheads="1"/>
            </p:cNvSpPr>
            <p:nvPr/>
          </p:nvSpPr>
          <p:spPr bwMode="auto">
            <a:xfrm rot="21600000">
              <a:off x="1147" y="3169"/>
              <a:ext cx="1210" cy="223"/>
            </a:xfrm>
            <a:prstGeom prst="rect">
              <a:avLst/>
            </a:prstGeom>
            <a:noFill/>
            <a:ln w="9525">
              <a:noFill/>
              <a:miter lim="800000"/>
              <a:headEnd/>
              <a:tailEnd/>
            </a:ln>
            <a:effectLst/>
          </p:spPr>
          <p:txBody>
            <a:bodyPr>
              <a:spAutoFit/>
            </a:bodyPr>
            <a:lstStyle/>
            <a:p>
              <a:pPr>
                <a:spcBef>
                  <a:spcPct val="50000"/>
                </a:spcBef>
              </a:pPr>
              <a:r>
                <a:rPr lang="hu-HU" sz="1600">
                  <a:solidFill>
                    <a:schemeClr val="tx1"/>
                  </a:solidFill>
                  <a:effectLst/>
                  <a:latin typeface="Arial" charset="0"/>
                </a:rPr>
                <a:t>Sperrschicht</a:t>
              </a:r>
              <a:endParaRPr lang="en-US" sz="1600">
                <a:solidFill>
                  <a:schemeClr val="tx1"/>
                </a:solidFill>
                <a:effectLst/>
                <a:latin typeface="Arial" charset="0"/>
              </a:endParaRPr>
            </a:p>
          </p:txBody>
        </p:sp>
        <p:graphicFrame>
          <p:nvGraphicFramePr>
            <p:cNvPr id="75" name="Object 16"/>
            <p:cNvGraphicFramePr>
              <a:graphicFrameLocks noChangeAspect="1"/>
            </p:cNvGraphicFramePr>
            <p:nvPr/>
          </p:nvGraphicFramePr>
          <p:xfrm>
            <a:off x="1325" y="3559"/>
            <a:ext cx="3129" cy="426"/>
          </p:xfrm>
          <a:graphic>
            <a:graphicData uri="http://schemas.openxmlformats.org/presentationml/2006/ole">
              <mc:AlternateContent xmlns:mc="http://schemas.openxmlformats.org/markup-compatibility/2006">
                <mc:Choice xmlns:v="urn:schemas-microsoft-com:vml" Requires="v">
                  <p:oleObj spid="_x0000_s3502125" name="Photo Editor Photo" r:id="rId15" imgW="4505954" imgH="542857" progId="">
                    <p:embed/>
                  </p:oleObj>
                </mc:Choice>
                <mc:Fallback>
                  <p:oleObj name="Photo Editor Photo" r:id="rId15" imgW="4505954" imgH="542857" progId="">
                    <p:embed/>
                    <p:pic>
                      <p:nvPicPr>
                        <p:cNvPr id="0" name="Picture 2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25" y="3559"/>
                          <a:ext cx="3129" cy="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 name="Object 17"/>
            <p:cNvGraphicFramePr>
              <a:graphicFrameLocks noChangeAspect="1"/>
            </p:cNvGraphicFramePr>
            <p:nvPr/>
          </p:nvGraphicFramePr>
          <p:xfrm>
            <a:off x="2195" y="3698"/>
            <a:ext cx="178" cy="227"/>
          </p:xfrm>
          <a:graphic>
            <a:graphicData uri="http://schemas.openxmlformats.org/presentationml/2006/ole">
              <mc:AlternateContent xmlns:mc="http://schemas.openxmlformats.org/markup-compatibility/2006">
                <mc:Choice xmlns:v="urn:schemas-microsoft-com:vml" Requires="v">
                  <p:oleObj spid="_x0000_s3502126" name="Equation" r:id="rId17" imgW="177480" imgH="228600" progId="Equation.3">
                    <p:embed/>
                  </p:oleObj>
                </mc:Choice>
                <mc:Fallback>
                  <p:oleObj name="Equation" r:id="rId17" imgW="177480" imgH="228600" progId="Equation.3">
                    <p:embed/>
                    <p:pic>
                      <p:nvPicPr>
                        <p:cNvPr id="0" name="Picture 2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95" y="3698"/>
                          <a:ext cx="178" cy="227"/>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77" name="Object 18"/>
            <p:cNvGraphicFramePr>
              <a:graphicFrameLocks noChangeAspect="1"/>
            </p:cNvGraphicFramePr>
            <p:nvPr/>
          </p:nvGraphicFramePr>
          <p:xfrm>
            <a:off x="2523" y="3379"/>
            <a:ext cx="165" cy="227"/>
          </p:xfrm>
          <a:graphic>
            <a:graphicData uri="http://schemas.openxmlformats.org/presentationml/2006/ole">
              <mc:AlternateContent xmlns:mc="http://schemas.openxmlformats.org/markup-compatibility/2006">
                <mc:Choice xmlns:v="urn:schemas-microsoft-com:vml" Requires="v">
                  <p:oleObj spid="_x0000_s3502127" name="Equation" r:id="rId19" imgW="164880" imgH="228600" progId="Equation.3">
                    <p:embed/>
                  </p:oleObj>
                </mc:Choice>
                <mc:Fallback>
                  <p:oleObj name="Equation" r:id="rId19" imgW="164880" imgH="228600" progId="Equation.3">
                    <p:embed/>
                    <p:pic>
                      <p:nvPicPr>
                        <p:cNvPr id="0" name="Picture 2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23" y="3379"/>
                          <a:ext cx="165" cy="227"/>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78" name="Text Box 19"/>
            <p:cNvSpPr txBox="1">
              <a:spLocks noChangeArrowheads="1"/>
            </p:cNvSpPr>
            <p:nvPr/>
          </p:nvSpPr>
          <p:spPr bwMode="auto">
            <a:xfrm rot="21600000">
              <a:off x="3688" y="3938"/>
              <a:ext cx="1209" cy="222"/>
            </a:xfrm>
            <a:prstGeom prst="rect">
              <a:avLst/>
            </a:prstGeom>
            <a:noFill/>
            <a:ln w="9525">
              <a:noFill/>
              <a:miter lim="800000"/>
              <a:headEnd/>
              <a:tailEnd/>
            </a:ln>
            <a:effectLst/>
          </p:spPr>
          <p:txBody>
            <a:bodyPr>
              <a:spAutoFit/>
            </a:bodyPr>
            <a:lstStyle/>
            <a:p>
              <a:pPr>
                <a:spcBef>
                  <a:spcPct val="50000"/>
                </a:spcBef>
              </a:pPr>
              <a:r>
                <a:rPr lang="hu-HU" sz="1600">
                  <a:solidFill>
                    <a:schemeClr val="tx1"/>
                  </a:solidFill>
                  <a:effectLst/>
                  <a:latin typeface="Arial" charset="0"/>
                </a:rPr>
                <a:t>Umgebung</a:t>
              </a:r>
              <a:endParaRPr lang="en-US" sz="1600">
                <a:solidFill>
                  <a:schemeClr val="tx1"/>
                </a:solidFill>
                <a:effectLst/>
                <a:latin typeface="Arial" charset="0"/>
              </a:endParaRPr>
            </a:p>
          </p:txBody>
        </p:sp>
        <p:sp>
          <p:nvSpPr>
            <p:cNvPr id="79" name="Line 20"/>
            <p:cNvSpPr>
              <a:spLocks noChangeShapeType="1"/>
            </p:cNvSpPr>
            <p:nvPr/>
          </p:nvSpPr>
          <p:spPr bwMode="auto">
            <a:xfrm>
              <a:off x="4405" y="940"/>
              <a:ext cx="0" cy="2651"/>
            </a:xfrm>
            <a:prstGeom prst="line">
              <a:avLst/>
            </a:prstGeom>
            <a:noFill/>
            <a:ln w="12700" cap="rnd">
              <a:solidFill>
                <a:schemeClr val="tx1"/>
              </a:solidFill>
              <a:prstDash val="sysDot"/>
              <a:round/>
              <a:headEnd/>
              <a:tailEnd/>
            </a:ln>
            <a:effectLst/>
          </p:spPr>
          <p:txBody>
            <a:bodyPr anchor="ctr">
              <a:spAutoFit/>
            </a:bodyPr>
            <a:lstStyle/>
            <a:p>
              <a:endParaRPr lang="en-US"/>
            </a:p>
          </p:txBody>
        </p:sp>
        <p:graphicFrame>
          <p:nvGraphicFramePr>
            <p:cNvPr id="80" name="Object 21"/>
            <p:cNvGraphicFramePr>
              <a:graphicFrameLocks noChangeAspect="1"/>
            </p:cNvGraphicFramePr>
            <p:nvPr/>
          </p:nvGraphicFramePr>
          <p:xfrm>
            <a:off x="1496" y="988"/>
            <a:ext cx="431" cy="202"/>
          </p:xfrm>
          <a:graphic>
            <a:graphicData uri="http://schemas.openxmlformats.org/presentationml/2006/ole">
              <mc:AlternateContent xmlns:mc="http://schemas.openxmlformats.org/markup-compatibility/2006">
                <mc:Choice xmlns:v="urn:schemas-microsoft-com:vml" Requires="v">
                  <p:oleObj spid="_x0000_s3502128" name="Equation" r:id="rId21" imgW="419040" imgH="215640" progId="Equation.3">
                    <p:embed/>
                  </p:oleObj>
                </mc:Choice>
                <mc:Fallback>
                  <p:oleObj name="Equation" r:id="rId21" imgW="419040" imgH="215640" progId="Equation.3">
                    <p:embed/>
                    <p:pic>
                      <p:nvPicPr>
                        <p:cNvPr id="0"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96" y="988"/>
                          <a:ext cx="431" cy="202"/>
                        </a:xfrm>
                        <a:prstGeom prst="rect">
                          <a:avLst/>
                        </a:prstGeom>
                        <a:solidFill>
                          <a:schemeClr val="bg1"/>
                        </a:solidFill>
                      </p:spPr>
                    </p:pic>
                  </p:oleObj>
                </mc:Fallback>
              </mc:AlternateContent>
            </a:graphicData>
          </a:graphic>
        </p:graphicFrame>
        <p:sp>
          <p:nvSpPr>
            <p:cNvPr id="81" name="Line 22"/>
            <p:cNvSpPr>
              <a:spLocks noChangeShapeType="1"/>
            </p:cNvSpPr>
            <p:nvPr/>
          </p:nvSpPr>
          <p:spPr bwMode="auto">
            <a:xfrm>
              <a:off x="3575" y="1946"/>
              <a:ext cx="0" cy="1090"/>
            </a:xfrm>
            <a:prstGeom prst="line">
              <a:avLst/>
            </a:prstGeom>
            <a:noFill/>
            <a:ln w="25400">
              <a:solidFill>
                <a:schemeClr val="tx1"/>
              </a:solidFill>
              <a:round/>
              <a:headEnd/>
              <a:tailEnd/>
            </a:ln>
            <a:effectLst/>
          </p:spPr>
          <p:txBody>
            <a:bodyPr anchor="ctr">
              <a:spAutoFit/>
            </a:bodyPr>
            <a:lstStyle/>
            <a:p>
              <a:endParaRPr lang="en-US"/>
            </a:p>
          </p:txBody>
        </p:sp>
        <p:sp>
          <p:nvSpPr>
            <p:cNvPr id="82" name="Line 23"/>
            <p:cNvSpPr>
              <a:spLocks noChangeShapeType="1"/>
            </p:cNvSpPr>
            <p:nvPr/>
          </p:nvSpPr>
          <p:spPr bwMode="auto">
            <a:xfrm>
              <a:off x="3305" y="2223"/>
              <a:ext cx="0" cy="816"/>
            </a:xfrm>
            <a:prstGeom prst="line">
              <a:avLst/>
            </a:prstGeom>
            <a:noFill/>
            <a:ln w="25400">
              <a:solidFill>
                <a:schemeClr val="tx1"/>
              </a:solidFill>
              <a:round/>
              <a:headEnd/>
              <a:tailEnd/>
            </a:ln>
            <a:effectLst/>
          </p:spPr>
          <p:txBody>
            <a:bodyPr anchor="ctr">
              <a:spAutoFit/>
            </a:bodyPr>
            <a:lstStyle/>
            <a:p>
              <a:endParaRPr lang="en-US"/>
            </a:p>
          </p:txBody>
        </p:sp>
        <p:sp>
          <p:nvSpPr>
            <p:cNvPr id="83" name="Line 24"/>
            <p:cNvSpPr>
              <a:spLocks noChangeShapeType="1"/>
            </p:cNvSpPr>
            <p:nvPr/>
          </p:nvSpPr>
          <p:spPr bwMode="auto">
            <a:xfrm>
              <a:off x="1390" y="2227"/>
              <a:ext cx="1904" cy="0"/>
            </a:xfrm>
            <a:prstGeom prst="line">
              <a:avLst/>
            </a:prstGeom>
            <a:noFill/>
            <a:ln w="25400">
              <a:solidFill>
                <a:schemeClr val="tx1"/>
              </a:solidFill>
              <a:round/>
              <a:headEnd/>
              <a:tailEnd/>
            </a:ln>
            <a:effectLst/>
          </p:spPr>
          <p:txBody>
            <a:bodyPr anchor="ctr">
              <a:spAutoFit/>
            </a:bodyPr>
            <a:lstStyle/>
            <a:p>
              <a:endParaRPr lang="en-US"/>
            </a:p>
          </p:txBody>
        </p:sp>
        <p:sp>
          <p:nvSpPr>
            <p:cNvPr id="84" name="Line 25"/>
            <p:cNvSpPr>
              <a:spLocks noChangeShapeType="1"/>
            </p:cNvSpPr>
            <p:nvPr/>
          </p:nvSpPr>
          <p:spPr bwMode="auto">
            <a:xfrm>
              <a:off x="1390" y="1950"/>
              <a:ext cx="2198" cy="0"/>
            </a:xfrm>
            <a:prstGeom prst="line">
              <a:avLst/>
            </a:prstGeom>
            <a:noFill/>
            <a:ln w="25400">
              <a:solidFill>
                <a:schemeClr val="tx1"/>
              </a:solidFill>
              <a:round/>
              <a:headEnd/>
              <a:tailEnd/>
            </a:ln>
            <a:effectLst/>
          </p:spPr>
          <p:txBody>
            <a:bodyPr anchor="ctr">
              <a:spAutoFit/>
            </a:bodyPr>
            <a:lstStyle/>
            <a:p>
              <a:endParaRPr lang="en-US"/>
            </a:p>
          </p:txBody>
        </p:sp>
        <p:sp>
          <p:nvSpPr>
            <p:cNvPr id="85" name="Line 26"/>
            <p:cNvSpPr>
              <a:spLocks noChangeShapeType="1"/>
            </p:cNvSpPr>
            <p:nvPr/>
          </p:nvSpPr>
          <p:spPr bwMode="auto">
            <a:xfrm>
              <a:off x="1456" y="1566"/>
              <a:ext cx="2943" cy="0"/>
            </a:xfrm>
            <a:prstGeom prst="line">
              <a:avLst/>
            </a:prstGeom>
            <a:noFill/>
            <a:ln w="38100">
              <a:solidFill>
                <a:srgbClr val="FF0000"/>
              </a:solidFill>
              <a:round/>
              <a:headEnd type="triangle" w="med" len="med"/>
              <a:tailEnd type="triangle" w="med" len="med"/>
            </a:ln>
            <a:effectLst/>
          </p:spPr>
          <p:txBody>
            <a:bodyPr wrap="none" anchor="ctr">
              <a:spAutoFit/>
            </a:bodyPr>
            <a:lstStyle/>
            <a:p>
              <a:endParaRPr lang="en-US"/>
            </a:p>
          </p:txBody>
        </p:sp>
        <p:graphicFrame>
          <p:nvGraphicFramePr>
            <p:cNvPr id="86" name="Object 27"/>
            <p:cNvGraphicFramePr>
              <a:graphicFrameLocks noChangeAspect="1"/>
            </p:cNvGraphicFramePr>
            <p:nvPr/>
          </p:nvGraphicFramePr>
          <p:xfrm>
            <a:off x="1135" y="2113"/>
            <a:ext cx="224" cy="222"/>
          </p:xfrm>
          <a:graphic>
            <a:graphicData uri="http://schemas.openxmlformats.org/presentationml/2006/ole">
              <mc:AlternateContent xmlns:mc="http://schemas.openxmlformats.org/markup-compatibility/2006">
                <mc:Choice xmlns:v="urn:schemas-microsoft-com:vml" Requires="v">
                  <p:oleObj spid="_x0000_s3502129" name="Equation" r:id="rId23" imgW="228600" imgH="228600" progId="Equation.3">
                    <p:embed/>
                  </p:oleObj>
                </mc:Choice>
                <mc:Fallback>
                  <p:oleObj name="Equation" r:id="rId23" imgW="228600" imgH="228600" progId="Equation.3">
                    <p:embed/>
                    <p:pic>
                      <p:nvPicPr>
                        <p:cNvPr id="0" name="Picture 2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35" y="2113"/>
                          <a:ext cx="224" cy="22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87" name="Object 28"/>
            <p:cNvGraphicFramePr>
              <a:graphicFrameLocks noChangeAspect="1"/>
            </p:cNvGraphicFramePr>
            <p:nvPr/>
          </p:nvGraphicFramePr>
          <p:xfrm>
            <a:off x="3494" y="3092"/>
            <a:ext cx="223" cy="236"/>
          </p:xfrm>
          <a:graphic>
            <a:graphicData uri="http://schemas.openxmlformats.org/presentationml/2006/ole">
              <mc:AlternateContent xmlns:mc="http://schemas.openxmlformats.org/markup-compatibility/2006">
                <mc:Choice xmlns:v="urn:schemas-microsoft-com:vml" Requires="v">
                  <p:oleObj spid="_x0000_s3502130" name="Equation" r:id="rId25" imgW="228600" imgH="241200" progId="Equation.3">
                    <p:embed/>
                  </p:oleObj>
                </mc:Choice>
                <mc:Fallback>
                  <p:oleObj name="Equation" r:id="rId25" imgW="228600" imgH="241200" progId="Equation.3">
                    <p:embed/>
                    <p:pic>
                      <p:nvPicPr>
                        <p:cNvPr id="0" name="Picture 2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494" y="3092"/>
                          <a:ext cx="223" cy="236"/>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88" name="Object 29"/>
            <p:cNvGraphicFramePr>
              <a:graphicFrameLocks noChangeAspect="1"/>
            </p:cNvGraphicFramePr>
            <p:nvPr/>
          </p:nvGraphicFramePr>
          <p:xfrm>
            <a:off x="3207" y="3085"/>
            <a:ext cx="224" cy="222"/>
          </p:xfrm>
          <a:graphic>
            <a:graphicData uri="http://schemas.openxmlformats.org/presentationml/2006/ole">
              <mc:AlternateContent xmlns:mc="http://schemas.openxmlformats.org/markup-compatibility/2006">
                <mc:Choice xmlns:v="urn:schemas-microsoft-com:vml" Requires="v">
                  <p:oleObj spid="_x0000_s3502131" name="Equation" r:id="rId27" imgW="228600" imgH="228600" progId="Equation.3">
                    <p:embed/>
                  </p:oleObj>
                </mc:Choice>
                <mc:Fallback>
                  <p:oleObj name="Equation" r:id="rId27" imgW="228600" imgH="228600" progId="Equation.3">
                    <p:embed/>
                    <p:pic>
                      <p:nvPicPr>
                        <p:cNvPr id="0" name="Picture 27"/>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207" y="3085"/>
                          <a:ext cx="224" cy="22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grpSp>
        <p:nvGrpSpPr>
          <p:cNvPr id="95" name="Group 94"/>
          <p:cNvGrpSpPr/>
          <p:nvPr/>
        </p:nvGrpSpPr>
        <p:grpSpPr>
          <a:xfrm>
            <a:off x="1898015" y="2707999"/>
            <a:ext cx="3524576" cy="2066028"/>
            <a:chOff x="2217005" y="2537871"/>
            <a:chExt cx="3524576" cy="2066028"/>
          </a:xfrm>
        </p:grpSpPr>
        <p:grpSp>
          <p:nvGrpSpPr>
            <p:cNvPr id="89" name="Group 31"/>
            <p:cNvGrpSpPr>
              <a:grpSpLocks/>
            </p:cNvGrpSpPr>
            <p:nvPr/>
          </p:nvGrpSpPr>
          <p:grpSpPr bwMode="auto">
            <a:xfrm>
              <a:off x="2217005" y="2537871"/>
              <a:ext cx="2701925" cy="2051050"/>
              <a:chOff x="954" y="1786"/>
              <a:chExt cx="1702" cy="1292"/>
            </a:xfrm>
          </p:grpSpPr>
          <p:sp>
            <p:nvSpPr>
              <p:cNvPr id="90" name="Rectangle 32"/>
              <p:cNvSpPr>
                <a:spLocks noChangeArrowheads="1"/>
              </p:cNvSpPr>
              <p:nvPr/>
            </p:nvSpPr>
            <p:spPr bwMode="auto">
              <a:xfrm>
                <a:off x="954" y="2682"/>
                <a:ext cx="600" cy="396"/>
              </a:xfrm>
              <a:prstGeom prst="rect">
                <a:avLst/>
              </a:prstGeom>
              <a:solidFill>
                <a:srgbClr val="33CCCC">
                  <a:alpha val="50195"/>
                </a:srgbClr>
              </a:solidFill>
              <a:ln w="15875" algn="ctr">
                <a:noFill/>
                <a:miter lim="800000"/>
                <a:headEnd/>
                <a:tailEnd/>
              </a:ln>
            </p:spPr>
            <p:txBody>
              <a:bodyPr anchor="ctr">
                <a:spAutoFit/>
              </a:bodyPr>
              <a:lstStyle/>
              <a:p>
                <a:endParaRPr lang="en-US"/>
              </a:p>
            </p:txBody>
          </p:sp>
          <p:sp>
            <p:nvSpPr>
              <p:cNvPr id="91" name="Rectangle 33"/>
              <p:cNvSpPr>
                <a:spLocks noChangeArrowheads="1"/>
              </p:cNvSpPr>
              <p:nvPr/>
            </p:nvSpPr>
            <p:spPr bwMode="auto">
              <a:xfrm>
                <a:off x="1710" y="2682"/>
                <a:ext cx="474" cy="396"/>
              </a:xfrm>
              <a:prstGeom prst="rect">
                <a:avLst/>
              </a:prstGeom>
              <a:solidFill>
                <a:srgbClr val="008000">
                  <a:alpha val="50195"/>
                </a:srgbClr>
              </a:solidFill>
              <a:ln w="15875" algn="ctr">
                <a:noFill/>
                <a:miter lim="800000"/>
                <a:headEnd/>
                <a:tailEnd/>
              </a:ln>
            </p:spPr>
            <p:txBody>
              <a:bodyPr anchor="ctr">
                <a:spAutoFit/>
              </a:bodyPr>
              <a:lstStyle/>
              <a:p>
                <a:endParaRPr lang="en-US"/>
              </a:p>
            </p:txBody>
          </p:sp>
          <p:sp>
            <p:nvSpPr>
              <p:cNvPr id="92" name="Text Box 34"/>
              <p:cNvSpPr txBox="1">
                <a:spLocks noChangeArrowheads="1"/>
              </p:cNvSpPr>
              <p:nvPr/>
            </p:nvSpPr>
            <p:spPr bwMode="auto">
              <a:xfrm>
                <a:off x="1348" y="1786"/>
                <a:ext cx="1308" cy="289"/>
              </a:xfrm>
              <a:prstGeom prst="rect">
                <a:avLst/>
              </a:prstGeom>
              <a:noFill/>
              <a:ln w="15875" algn="ctr">
                <a:noFill/>
                <a:miter lim="800000"/>
                <a:headEnd/>
                <a:tailEnd/>
              </a:ln>
            </p:spPr>
            <p:txBody>
              <a:bodyPr>
                <a:spAutoFit/>
              </a:bodyPr>
              <a:lstStyle/>
              <a:p>
                <a:pPr algn="ctr" eaLnBrk="0" hangingPunct="0">
                  <a:lnSpc>
                    <a:spcPct val="85000"/>
                  </a:lnSpc>
                </a:pPr>
                <a:r>
                  <a:rPr lang="en-US" sz="1400" dirty="0" err="1" smtClean="0">
                    <a:solidFill>
                      <a:srgbClr val="4D2885"/>
                    </a:solidFill>
                  </a:rPr>
                  <a:t>Thermische</a:t>
                </a:r>
                <a:r>
                  <a:rPr lang="en-US" sz="1400" dirty="0" smtClean="0">
                    <a:solidFill>
                      <a:srgbClr val="4D2885"/>
                    </a:solidFill>
                  </a:rPr>
                  <a:t> </a:t>
                </a:r>
                <a:r>
                  <a:rPr lang="en-US" sz="1400" dirty="0" err="1" smtClean="0">
                    <a:solidFill>
                      <a:srgbClr val="4D2885"/>
                    </a:solidFill>
                  </a:rPr>
                  <a:t>Schnittstellen</a:t>
                </a:r>
                <a:endParaRPr lang="hu-HU" sz="1400" dirty="0">
                  <a:solidFill>
                    <a:srgbClr val="4D2885"/>
                  </a:solidFill>
                </a:endParaRPr>
              </a:p>
            </p:txBody>
          </p:sp>
        </p:grpSp>
        <p:sp>
          <p:nvSpPr>
            <p:cNvPr id="94" name="Rectangle 93"/>
            <p:cNvSpPr/>
            <p:nvPr/>
          </p:nvSpPr>
          <p:spPr bwMode="auto">
            <a:xfrm>
              <a:off x="5103627" y="2934587"/>
              <a:ext cx="637954" cy="1669312"/>
            </a:xfrm>
            <a:prstGeom prst="rect">
              <a:avLst/>
            </a:prstGeom>
            <a:solidFill>
              <a:schemeClr val="accent2">
                <a:lumMod val="60000"/>
                <a:lumOff val="40000"/>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smtClean="0">
                <a:ln>
                  <a:noFill/>
                </a:ln>
                <a:solidFill>
                  <a:srgbClr val="4F2780"/>
                </a:solidFill>
                <a:effectLst/>
                <a:latin typeface="Arial" pitchFamily="34" charset="0"/>
              </a:endParaRPr>
            </a:p>
          </p:txBody>
        </p:sp>
      </p:grpSp>
      <p:sp>
        <p:nvSpPr>
          <p:cNvPr id="96" name="TextBox 95"/>
          <p:cNvSpPr txBox="1"/>
          <p:nvPr/>
        </p:nvSpPr>
        <p:spPr>
          <a:xfrm>
            <a:off x="6836735" y="1881962"/>
            <a:ext cx="2009554" cy="1323439"/>
          </a:xfrm>
          <a:prstGeom prst="rect">
            <a:avLst/>
          </a:prstGeom>
          <a:noFill/>
        </p:spPr>
        <p:txBody>
          <a:bodyPr wrap="square" rtlCol="0">
            <a:spAutoFit/>
          </a:bodyPr>
          <a:lstStyle/>
          <a:p>
            <a:r>
              <a:rPr lang="en-US" sz="1600" dirty="0" err="1" smtClean="0"/>
              <a:t>Änderung</a:t>
            </a:r>
            <a:r>
              <a:rPr lang="en-US" sz="1600" dirty="0" smtClean="0"/>
              <a:t> in </a:t>
            </a:r>
            <a:r>
              <a:rPr lang="en-US" sz="1600" dirty="0" err="1" smtClean="0"/>
              <a:t>der</a:t>
            </a:r>
            <a:r>
              <a:rPr lang="en-US" sz="1600" dirty="0" smtClean="0"/>
              <a:t> </a:t>
            </a:r>
            <a:r>
              <a:rPr lang="en-US" sz="1600" dirty="0" err="1" smtClean="0"/>
              <a:t>physikalischen</a:t>
            </a:r>
            <a:r>
              <a:rPr lang="en-US" sz="1600" dirty="0" smtClean="0"/>
              <a:t>  </a:t>
            </a:r>
            <a:r>
              <a:rPr lang="en-US" sz="1600" dirty="0" err="1" smtClean="0"/>
              <a:t>Struktur</a:t>
            </a:r>
            <a:r>
              <a:rPr lang="en-US" sz="1600" dirty="0" smtClean="0"/>
              <a:t>  </a:t>
            </a:r>
            <a:r>
              <a:rPr lang="en-US" sz="1600" dirty="0" smtClean="0">
                <a:sym typeface="Symbol"/>
              </a:rPr>
              <a:t> </a:t>
            </a:r>
          </a:p>
          <a:p>
            <a:r>
              <a:rPr lang="en-US" sz="1600" dirty="0" err="1" smtClean="0"/>
              <a:t>Änderung</a:t>
            </a:r>
            <a:r>
              <a:rPr lang="en-US" sz="1600" dirty="0" smtClean="0"/>
              <a:t> in </a:t>
            </a:r>
            <a:r>
              <a:rPr lang="en-US" sz="1600" dirty="0" err="1" smtClean="0"/>
              <a:t>der</a:t>
            </a:r>
            <a:r>
              <a:rPr lang="en-US" sz="1600" dirty="0" smtClean="0"/>
              <a:t> </a:t>
            </a:r>
            <a:r>
              <a:rPr lang="en-US" sz="1600" dirty="0" err="1" smtClean="0"/>
              <a:t>Strukturfunktion</a:t>
            </a:r>
            <a:endParaRPr lang="en-US" sz="1600" dirty="0"/>
          </a:p>
        </p:txBody>
      </p:sp>
      <p:sp>
        <p:nvSpPr>
          <p:cNvPr id="97" name="Date Placeholder 96"/>
          <p:cNvSpPr>
            <a:spLocks noGrp="1"/>
          </p:cNvSpPr>
          <p:nvPr>
            <p:ph type="dt" sz="half" idx="12"/>
          </p:nvPr>
        </p:nvSpPr>
        <p:spPr/>
        <p:txBody>
          <a:bodyPr/>
          <a:lstStyle/>
          <a:p>
            <a:pPr>
              <a:defRPr/>
            </a:pPr>
            <a:r>
              <a:rPr lang="en-US" smtClean="0"/>
              <a:t>28 Juni 2012</a:t>
            </a:r>
            <a:endParaRPr lang="en-US"/>
          </a:p>
        </p:txBody>
      </p:sp>
      <p:sp>
        <p:nvSpPr>
          <p:cNvPr id="98" name="Slide Number Placeholder 97"/>
          <p:cNvSpPr>
            <a:spLocks noGrp="1"/>
          </p:cNvSpPr>
          <p:nvPr>
            <p:ph type="sldNum" sz="quarter" idx="10"/>
          </p:nvPr>
        </p:nvSpPr>
        <p:spPr/>
        <p:txBody>
          <a:bodyPr/>
          <a:lstStyle/>
          <a:p>
            <a:pPr>
              <a:defRPr/>
            </a:pPr>
            <a:fld id="{CA06DD79-025C-4555-A46D-61353DBEF34E}" type="slidenum">
              <a:rPr lang="en-GB" smtClean="0"/>
              <a:pPr>
                <a:defRPr/>
              </a:pPr>
              <a:t>30</a:t>
            </a:fld>
            <a:endParaRPr lang="en-GB"/>
          </a:p>
        </p:txBody>
      </p:sp>
      <p:sp>
        <p:nvSpPr>
          <p:cNvPr id="99" name="Footer Placeholder 98"/>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ChangeArrowheads="1"/>
          </p:cNvSpPr>
          <p:nvPr/>
        </p:nvSpPr>
        <p:spPr bwMode="auto">
          <a:xfrm>
            <a:off x="7674456" y="1879706"/>
            <a:ext cx="838200" cy="3457575"/>
          </a:xfrm>
          <a:prstGeom prst="rect">
            <a:avLst/>
          </a:prstGeom>
          <a:gradFill rotWithShape="1">
            <a:gsLst>
              <a:gs pos="0">
                <a:srgbClr val="FFFFCC"/>
              </a:gs>
              <a:gs pos="100000">
                <a:srgbClr val="CCFFCC">
                  <a:alpha val="75000"/>
                </a:srgbClr>
              </a:gs>
            </a:gsLst>
            <a:lin ang="0" scaled="1"/>
          </a:gradFill>
          <a:ln w="9525">
            <a:noFill/>
            <a:miter lim="800000"/>
            <a:headEnd/>
            <a:tailEnd/>
          </a:ln>
        </p:spPr>
        <p:txBody>
          <a:bodyPr/>
          <a:lstStyle/>
          <a:p>
            <a:endParaRPr lang="en-US"/>
          </a:p>
        </p:txBody>
      </p:sp>
      <p:sp>
        <p:nvSpPr>
          <p:cNvPr id="13" name="Rectangle 3"/>
          <p:cNvSpPr>
            <a:spLocks noChangeArrowheads="1"/>
          </p:cNvSpPr>
          <p:nvPr/>
        </p:nvSpPr>
        <p:spPr bwMode="auto">
          <a:xfrm>
            <a:off x="7114068" y="1903518"/>
            <a:ext cx="508000" cy="1247775"/>
          </a:xfrm>
          <a:prstGeom prst="rect">
            <a:avLst/>
          </a:prstGeom>
          <a:solidFill>
            <a:srgbClr val="FFFFCC">
              <a:alpha val="75000"/>
            </a:srgbClr>
          </a:solidFill>
          <a:ln w="9525">
            <a:noFill/>
            <a:miter lim="800000"/>
            <a:headEnd/>
            <a:tailEnd/>
          </a:ln>
        </p:spPr>
        <p:txBody>
          <a:bodyPr/>
          <a:lstStyle/>
          <a:p>
            <a:endParaRPr lang="en-US"/>
          </a:p>
        </p:txBody>
      </p:sp>
      <p:sp>
        <p:nvSpPr>
          <p:cNvPr id="14" name="Rectangle 4"/>
          <p:cNvSpPr>
            <a:spLocks noChangeArrowheads="1"/>
          </p:cNvSpPr>
          <p:nvPr/>
        </p:nvSpPr>
        <p:spPr bwMode="auto">
          <a:xfrm>
            <a:off x="6183793" y="3151293"/>
            <a:ext cx="1455738" cy="2209800"/>
          </a:xfrm>
          <a:prstGeom prst="rect">
            <a:avLst/>
          </a:prstGeom>
          <a:solidFill>
            <a:srgbClr val="FFFFCC">
              <a:alpha val="75000"/>
            </a:srgbClr>
          </a:solidFill>
          <a:ln w="9525">
            <a:noFill/>
            <a:miter lim="800000"/>
            <a:headEnd/>
            <a:tailEnd/>
          </a:ln>
        </p:spPr>
        <p:txBody>
          <a:bodyPr/>
          <a:lstStyle/>
          <a:p>
            <a:endParaRPr lang="en-US"/>
          </a:p>
        </p:txBody>
      </p:sp>
      <p:graphicFrame>
        <p:nvGraphicFramePr>
          <p:cNvPr id="311299" name="Object 3"/>
          <p:cNvGraphicFramePr>
            <a:graphicFrameLocks noChangeAspect="1"/>
          </p:cNvGraphicFramePr>
          <p:nvPr/>
        </p:nvGraphicFramePr>
        <p:xfrm>
          <a:off x="3112056" y="1246012"/>
          <a:ext cx="5541963" cy="4379912"/>
        </p:xfrm>
        <a:graphic>
          <a:graphicData uri="http://schemas.openxmlformats.org/presentationml/2006/ole">
            <mc:AlternateContent xmlns:mc="http://schemas.openxmlformats.org/markup-compatibility/2006">
              <mc:Choice xmlns:v="urn:schemas-microsoft-com:vml" Requires="v">
                <p:oleObj spid="_x0000_s3503110" name="Photo Editor Photo" r:id="rId4" imgW="8326012" imgH="6400000" progId="">
                  <p:embed/>
                </p:oleObj>
              </mc:Choice>
              <mc:Fallback>
                <p:oleObj name="Photo Editor Photo" r:id="rId4" imgW="8326012" imgH="640000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2056" y="1246012"/>
                        <a:ext cx="5541963" cy="4379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Oval 16"/>
          <p:cNvSpPr>
            <a:spLocks noChangeArrowheads="1"/>
          </p:cNvSpPr>
          <p:nvPr/>
        </p:nvSpPr>
        <p:spPr bwMode="auto">
          <a:xfrm>
            <a:off x="7153756" y="1811443"/>
            <a:ext cx="1358900" cy="1739900"/>
          </a:xfrm>
          <a:prstGeom prst="ellipse">
            <a:avLst/>
          </a:prstGeom>
          <a:noFill/>
          <a:ln w="31750" algn="ctr">
            <a:solidFill>
              <a:srgbClr val="FF0000"/>
            </a:solidFill>
            <a:round/>
            <a:headEnd/>
            <a:tailEnd/>
          </a:ln>
          <a:effectLst/>
        </p:spPr>
        <p:txBody>
          <a:bodyPr wrap="none" anchor="ctr"/>
          <a:lstStyle/>
          <a:p>
            <a:endParaRPr lang="en-US"/>
          </a:p>
        </p:txBody>
      </p:sp>
      <p:sp>
        <p:nvSpPr>
          <p:cNvPr id="3" name="Content Placeholder 2"/>
          <p:cNvSpPr>
            <a:spLocks noGrp="1"/>
          </p:cNvSpPr>
          <p:nvPr>
            <p:ph idx="1"/>
          </p:nvPr>
        </p:nvSpPr>
        <p:spPr>
          <a:xfrm>
            <a:off x="499959" y="726497"/>
            <a:ext cx="9144000" cy="5070475"/>
          </a:xfrm>
        </p:spPr>
        <p:txBody>
          <a:bodyPr/>
          <a:lstStyle/>
          <a:p>
            <a:pPr lvl="0"/>
            <a:r>
              <a:rPr lang="hu-HU" dirty="0" err="1" smtClean="0"/>
              <a:t>Gemessen</a:t>
            </a:r>
            <a:r>
              <a:rPr lang="hu-HU" dirty="0" smtClean="0"/>
              <a:t> </a:t>
            </a:r>
            <a:r>
              <a:rPr lang="hu-HU" dirty="0" err="1" smtClean="0"/>
              <a:t>bei</a:t>
            </a:r>
            <a:r>
              <a:rPr lang="en-US" dirty="0" smtClean="0"/>
              <a:t> 700 </a:t>
            </a:r>
            <a:r>
              <a:rPr lang="en-US" dirty="0" err="1" smtClean="0"/>
              <a:t>mA</a:t>
            </a:r>
            <a:r>
              <a:rPr lang="en-US" dirty="0" smtClean="0"/>
              <a:t> &amp; </a:t>
            </a:r>
            <a:r>
              <a:rPr lang="hu-HU" dirty="0" err="1" smtClean="0"/>
              <a:t>zwischen</a:t>
            </a:r>
            <a:r>
              <a:rPr lang="hu-HU" dirty="0" smtClean="0"/>
              <a:t> </a:t>
            </a:r>
            <a:r>
              <a:rPr lang="en-US" dirty="0" smtClean="0"/>
              <a:t>15</a:t>
            </a:r>
            <a:r>
              <a:rPr lang="en-US" baseline="30000" dirty="0" smtClean="0"/>
              <a:t>o</a:t>
            </a:r>
            <a:r>
              <a:rPr lang="en-US" dirty="0" smtClean="0"/>
              <a:t>C and 85</a:t>
            </a:r>
            <a:r>
              <a:rPr lang="en-US" baseline="30000" dirty="0" smtClean="0"/>
              <a:t>o</a:t>
            </a:r>
            <a:r>
              <a:rPr lang="en-US" dirty="0" smtClean="0"/>
              <a:t>C</a:t>
            </a:r>
            <a:endParaRPr lang="hu-HU" dirty="0" smtClean="0"/>
          </a:p>
          <a:p>
            <a:pPr lvl="1"/>
            <a:r>
              <a:rPr lang="en-US" dirty="0" err="1" smtClean="0">
                <a:solidFill>
                  <a:sysClr val="windowText" lastClr="000000"/>
                </a:solidFill>
              </a:rPr>
              <a:t>Stru</a:t>
            </a:r>
            <a:r>
              <a:rPr lang="hu-HU" dirty="0" err="1" smtClean="0">
                <a:solidFill>
                  <a:sysClr val="windowText" lastClr="000000"/>
                </a:solidFill>
              </a:rPr>
              <a:t>kturf</a:t>
            </a:r>
            <a:r>
              <a:rPr lang="en-US" dirty="0" smtClean="0">
                <a:solidFill>
                  <a:sysClr val="windowText" lastClr="000000"/>
                </a:solidFill>
              </a:rPr>
              <a:t>un</a:t>
            </a:r>
            <a:r>
              <a:rPr lang="hu-HU" dirty="0" smtClean="0">
                <a:solidFill>
                  <a:sysClr val="windowText" lastClr="000000"/>
                </a:solidFill>
              </a:rPr>
              <a:t>k</a:t>
            </a:r>
            <a:r>
              <a:rPr lang="en-US" dirty="0" err="1" smtClean="0">
                <a:solidFill>
                  <a:sysClr val="windowText" lastClr="000000"/>
                </a:solidFill>
              </a:rPr>
              <a:t>tion</a:t>
            </a:r>
            <a:r>
              <a:rPr lang="hu-HU" dirty="0" smtClean="0">
                <a:solidFill>
                  <a:sysClr val="windowText" lastClr="000000"/>
                </a:solidFill>
              </a:rPr>
              <a:t>en</a:t>
            </a:r>
            <a:r>
              <a:rPr lang="en-US" dirty="0" smtClean="0">
                <a:solidFill>
                  <a:sysClr val="windowText" lastClr="000000"/>
                </a:solidFill>
              </a:rPr>
              <a:t> </a:t>
            </a:r>
            <a:r>
              <a:rPr lang="hu-HU" dirty="0" smtClean="0">
                <a:solidFill>
                  <a:sysClr val="windowText" lastClr="000000"/>
                </a:solidFill>
              </a:rPr>
              <a:t>des </a:t>
            </a:r>
            <a:r>
              <a:rPr lang="hu-HU" dirty="0" err="1" smtClean="0">
                <a:solidFill>
                  <a:sysClr val="windowText" lastClr="000000"/>
                </a:solidFill>
              </a:rPr>
              <a:t>Musters</a:t>
            </a:r>
            <a:r>
              <a:rPr lang="hu-HU" dirty="0" smtClean="0">
                <a:solidFill>
                  <a:sysClr val="windowText" lastClr="000000"/>
                </a:solidFill>
              </a:rPr>
              <a:t> „</a:t>
            </a:r>
            <a:r>
              <a:rPr lang="en-US" dirty="0" smtClean="0">
                <a:solidFill>
                  <a:sysClr val="windowText" lastClr="000000"/>
                </a:solidFill>
              </a:rPr>
              <a:t>AL-2</a:t>
            </a:r>
            <a:r>
              <a:rPr lang="hu-HU" dirty="0" smtClean="0">
                <a:solidFill>
                  <a:sysClr val="windowText" lastClr="000000"/>
                </a:solidFill>
              </a:rPr>
              <a:t>”</a:t>
            </a:r>
            <a:r>
              <a:rPr lang="en-US" dirty="0" smtClean="0">
                <a:solidFill>
                  <a:sysClr val="windowText" lastClr="000000"/>
                </a:solidFill>
              </a:rPr>
              <a:t>, </a:t>
            </a:r>
            <a:r>
              <a:rPr lang="hu-HU" dirty="0" smtClean="0">
                <a:solidFill>
                  <a:sysClr val="windowText" lastClr="000000"/>
                </a:solidFill>
              </a:rPr>
              <a:t>mit </a:t>
            </a:r>
            <a:r>
              <a:rPr lang="en-US" i="1" dirty="0" err="1" smtClean="0">
                <a:solidFill>
                  <a:sysClr val="windowText" lastClr="000000"/>
                </a:solidFill>
              </a:rPr>
              <a:t>P</a:t>
            </a:r>
            <a:r>
              <a:rPr lang="en-US" i="1" baseline="-25000" dirty="0" err="1" smtClean="0">
                <a:solidFill>
                  <a:sysClr val="windowText" lastClr="000000"/>
                </a:solidFill>
              </a:rPr>
              <a:t>opt</a:t>
            </a:r>
            <a:r>
              <a:rPr lang="hu-HU" i="1" baseline="-25000" dirty="0" smtClean="0">
                <a:solidFill>
                  <a:sysClr val="windowText" lastClr="000000"/>
                </a:solidFill>
              </a:rPr>
              <a:t> </a:t>
            </a:r>
            <a:r>
              <a:rPr lang="hu-HU" dirty="0" smtClean="0">
                <a:solidFill>
                  <a:sysClr val="windowText" lastClr="000000"/>
                </a:solidFill>
              </a:rPr>
              <a:t> </a:t>
            </a:r>
            <a:r>
              <a:rPr lang="hu-HU" dirty="0" err="1" smtClean="0">
                <a:solidFill>
                  <a:sysClr val="windowText" lastClr="000000"/>
                </a:solidFill>
              </a:rPr>
              <a:t>korrigiert</a:t>
            </a:r>
            <a:endParaRPr lang="hu-HU" i="1" baseline="-25000" dirty="0" smtClean="0">
              <a:solidFill>
                <a:sysClr val="windowText" lastClr="000000"/>
              </a:solidFill>
            </a:endParaRPr>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endParaRPr lang="hu-HU" dirty="0" smtClean="0"/>
          </a:p>
          <a:p>
            <a:pPr lvl="1"/>
            <a:r>
              <a:rPr lang="hu-HU" dirty="0" smtClean="0"/>
              <a:t>Mit der </a:t>
            </a:r>
            <a:r>
              <a:rPr lang="hu-HU" dirty="0" err="1" smtClean="0"/>
              <a:t>Temperaturänderung</a:t>
            </a:r>
            <a:r>
              <a:rPr lang="hu-HU" dirty="0" smtClean="0"/>
              <a:t> hat </a:t>
            </a:r>
            <a:r>
              <a:rPr lang="hu-HU" dirty="0" err="1" smtClean="0"/>
              <a:t>sich</a:t>
            </a:r>
            <a:r>
              <a:rPr lang="en-US" dirty="0" smtClean="0"/>
              <a:t> </a:t>
            </a:r>
            <a:r>
              <a:rPr lang="hu-HU" dirty="0" err="1" smtClean="0"/>
              <a:t>auch</a:t>
            </a:r>
            <a:r>
              <a:rPr lang="hu-HU" dirty="0" smtClean="0"/>
              <a:t> die </a:t>
            </a:r>
            <a:r>
              <a:rPr lang="en-US" b="1" dirty="0" smtClean="0"/>
              <a:t>TIM</a:t>
            </a:r>
            <a:r>
              <a:rPr lang="hu-HU" b="1" dirty="0" err="1" smtClean="0"/>
              <a:t>-Qualität</a:t>
            </a:r>
            <a:r>
              <a:rPr lang="hu-HU" b="1" dirty="0" smtClean="0"/>
              <a:t> </a:t>
            </a:r>
            <a:r>
              <a:rPr lang="hu-HU" dirty="0" err="1" smtClean="0"/>
              <a:t>verändert</a:t>
            </a:r>
            <a:endParaRPr lang="en-US" b="1" baseline="-25000" dirty="0" smtClean="0"/>
          </a:p>
          <a:p>
            <a:pPr lvl="1"/>
            <a:endParaRPr lang="en-US" i="1" dirty="0" smtClean="0">
              <a:solidFill>
                <a:schemeClr val="bg2"/>
              </a:solidFill>
            </a:endParaRPr>
          </a:p>
          <a:p>
            <a:pPr lvl="0"/>
            <a:endParaRPr lang="en-US" dirty="0" smtClean="0"/>
          </a:p>
          <a:p>
            <a:endParaRPr lang="en-US" dirty="0"/>
          </a:p>
        </p:txBody>
      </p:sp>
      <p:sp>
        <p:nvSpPr>
          <p:cNvPr id="2" name="Title 1"/>
          <p:cNvSpPr>
            <a:spLocks noGrp="1"/>
          </p:cNvSpPr>
          <p:nvPr>
            <p:ph type="title"/>
          </p:nvPr>
        </p:nvSpPr>
        <p:spPr/>
        <p:txBody>
          <a:bodyPr/>
          <a:lstStyle/>
          <a:p>
            <a:r>
              <a:rPr lang="en-US" dirty="0" smtClean="0"/>
              <a:t>Result</a:t>
            </a:r>
            <a:r>
              <a:rPr lang="hu-HU" dirty="0" err="1" smtClean="0"/>
              <a:t>ate</a:t>
            </a:r>
            <a:r>
              <a:rPr lang="en-US" dirty="0" smtClean="0"/>
              <a:t> f</a:t>
            </a:r>
            <a:r>
              <a:rPr lang="hu-HU" dirty="0" smtClean="0"/>
              <a:t>ü</a:t>
            </a:r>
            <a:r>
              <a:rPr lang="en-US" dirty="0" smtClean="0"/>
              <a:t>r </a:t>
            </a:r>
            <a:r>
              <a:rPr lang="hu-HU" dirty="0" smtClean="0"/>
              <a:t>eine </a:t>
            </a:r>
            <a:r>
              <a:rPr lang="en-US" dirty="0" smtClean="0"/>
              <a:t>10 W w</a:t>
            </a:r>
            <a:r>
              <a:rPr lang="hu-HU" dirty="0" err="1" smtClean="0"/>
              <a:t>eiß</a:t>
            </a:r>
            <a:r>
              <a:rPr lang="en-US" dirty="0" smtClean="0"/>
              <a:t>e</a:t>
            </a:r>
            <a:r>
              <a:rPr lang="hu-HU" dirty="0" smtClean="0"/>
              <a:t> </a:t>
            </a:r>
            <a:r>
              <a:rPr lang="en-US" dirty="0" smtClean="0"/>
              <a:t>LED</a:t>
            </a:r>
            <a:endParaRPr lang="en-US" dirty="0"/>
          </a:p>
        </p:txBody>
      </p:sp>
      <p:sp>
        <p:nvSpPr>
          <p:cNvPr id="8" name="Rectangle 7"/>
          <p:cNvSpPr txBox="1">
            <a:spLocks noChangeArrowheads="1"/>
          </p:cNvSpPr>
          <p:nvPr/>
        </p:nvSpPr>
        <p:spPr bwMode="auto">
          <a:xfrm>
            <a:off x="467544" y="1395412"/>
            <a:ext cx="8501062" cy="5462588"/>
          </a:xfrm>
          <a:prstGeom prst="rect">
            <a:avLst/>
          </a:prstGeom>
          <a:noFill/>
          <a:ln w="9525">
            <a:noFill/>
            <a:miter lim="800000"/>
            <a:headEnd/>
            <a:tailEnd/>
          </a:ln>
        </p:spPr>
        <p:txBody>
          <a:bodyPr vert="horz" wrap="square" lIns="457200" tIns="45720" rIns="457200" bIns="45720" numCol="1" anchor="t" anchorCtr="0" compatLnSpc="1">
            <a:prstTxWarp prst="textNoShape">
              <a:avLst/>
            </a:prstTxWarp>
          </a:bodyPr>
          <a:lstStyle/>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a:p>
            <a:pPr marL="803275" marR="0" lvl="1" indent="-346075" algn="l" defTabSz="914400" rtl="0" eaLnBrk="0" fontAlgn="base" latinLnBrk="0" hangingPunct="0">
              <a:lnSpc>
                <a:spcPct val="100000"/>
              </a:lnSpc>
              <a:spcBef>
                <a:spcPct val="0"/>
              </a:spcBef>
              <a:spcAft>
                <a:spcPct val="0"/>
              </a:spcAft>
              <a:buClr>
                <a:schemeClr val="bg2"/>
              </a:buClr>
              <a:buSzTx/>
              <a:buFont typeface="Tahoma" pitchFamily="34" charset="0"/>
              <a:buChar char="—"/>
              <a:tabLst/>
              <a:defRPr/>
            </a:pPr>
            <a:endParaRPr kumimoji="0" lang="en-US" sz="2000" b="0" i="1" u="none" strike="noStrike" kern="0" cap="none" spc="0" normalizeH="0" baseline="0" noProof="0" dirty="0" smtClean="0">
              <a:ln>
                <a:noFill/>
              </a:ln>
              <a:solidFill>
                <a:schemeClr val="bg2"/>
              </a:solidFill>
              <a:effectLst/>
              <a:uLnTx/>
              <a:uFillTx/>
              <a:latin typeface="+mn-lt"/>
              <a:ea typeface="ＭＳ Ｐゴシック" pitchFamily="-112" charset="-128"/>
              <a:cs typeface="ＭＳ Ｐゴシック"/>
            </a:endParaRPr>
          </a:p>
        </p:txBody>
      </p:sp>
      <p:sp>
        <p:nvSpPr>
          <p:cNvPr id="9" name="Text Box 13"/>
          <p:cNvSpPr txBox="1">
            <a:spLocks noChangeArrowheads="1"/>
          </p:cNvSpPr>
          <p:nvPr/>
        </p:nvSpPr>
        <p:spPr bwMode="auto">
          <a:xfrm>
            <a:off x="4276611" y="4619755"/>
            <a:ext cx="1643757" cy="561975"/>
          </a:xfrm>
          <a:prstGeom prst="rect">
            <a:avLst/>
          </a:prstGeom>
          <a:noFill/>
          <a:ln w="9525">
            <a:noFill/>
            <a:miter lim="800000"/>
            <a:headEnd/>
            <a:tailEnd/>
          </a:ln>
        </p:spPr>
        <p:txBody>
          <a:bodyPr lIns="0" tIns="0" rIns="0" bIns="0"/>
          <a:lstStyle/>
          <a:p>
            <a:pPr algn="ctr">
              <a:lnSpc>
                <a:spcPct val="100000"/>
              </a:lnSpc>
              <a:spcBef>
                <a:spcPct val="50000"/>
              </a:spcBef>
            </a:pPr>
            <a:r>
              <a:rPr lang="hu-HU" altLang="zh-CN" sz="1600" b="1" dirty="0">
                <a:latin typeface="Arial" pitchFamily="34" charset="0"/>
                <a:ea typeface="SimSun" pitchFamily="2" charset="-122"/>
              </a:rPr>
              <a:t>LED </a:t>
            </a:r>
            <a:r>
              <a:rPr lang="hu-HU" altLang="zh-CN" sz="1600" b="1" dirty="0" err="1" smtClean="0">
                <a:latin typeface="Arial" pitchFamily="34" charset="0"/>
                <a:ea typeface="SimSun" pitchFamily="2" charset="-122"/>
              </a:rPr>
              <a:t>Package</a:t>
            </a:r>
            <a:r>
              <a:rPr lang="hu-HU" altLang="zh-CN" sz="1600" b="1" dirty="0" smtClean="0">
                <a:latin typeface="Arial" pitchFamily="34" charset="0"/>
                <a:ea typeface="SimSun" pitchFamily="2" charset="-122"/>
              </a:rPr>
              <a:t>: </a:t>
            </a:r>
            <a:r>
              <a:rPr lang="hu-HU" altLang="zh-CN" sz="1600" b="1" i="1" dirty="0" err="1" smtClean="0">
                <a:latin typeface="Arial" pitchFamily="34" charset="0"/>
                <a:ea typeface="SimSun" pitchFamily="2" charset="-122"/>
              </a:rPr>
              <a:t>keine</a:t>
            </a:r>
            <a:r>
              <a:rPr lang="hu-HU" altLang="zh-CN" sz="1600" b="1" i="1" dirty="0" smtClean="0">
                <a:latin typeface="Arial" pitchFamily="34" charset="0"/>
                <a:ea typeface="SimSun" pitchFamily="2" charset="-122"/>
              </a:rPr>
              <a:t> </a:t>
            </a:r>
            <a:r>
              <a:rPr lang="hu-HU" altLang="zh-CN" sz="1600" b="1" i="1" dirty="0" err="1" smtClean="0">
                <a:latin typeface="Arial" pitchFamily="34" charset="0"/>
                <a:ea typeface="SimSun" pitchFamily="2" charset="-122"/>
              </a:rPr>
              <a:t>Variation</a:t>
            </a:r>
            <a:endParaRPr lang="hu-HU" sz="3200" dirty="0">
              <a:latin typeface="Arial" pitchFamily="34" charset="0"/>
            </a:endParaRPr>
          </a:p>
        </p:txBody>
      </p:sp>
      <p:sp>
        <p:nvSpPr>
          <p:cNvPr id="10" name="Text Box 14"/>
          <p:cNvSpPr txBox="1">
            <a:spLocks noChangeArrowheads="1"/>
          </p:cNvSpPr>
          <p:nvPr/>
        </p:nvSpPr>
        <p:spPr bwMode="auto">
          <a:xfrm>
            <a:off x="6289362" y="4115699"/>
            <a:ext cx="2157412" cy="871537"/>
          </a:xfrm>
          <a:prstGeom prst="rect">
            <a:avLst/>
          </a:prstGeom>
          <a:noFill/>
          <a:ln w="9525">
            <a:noFill/>
            <a:miter lim="800000"/>
            <a:headEnd/>
            <a:tailEnd/>
          </a:ln>
        </p:spPr>
        <p:txBody>
          <a:bodyPr lIns="0" tIns="0" rIns="0" bIns="0"/>
          <a:lstStyle/>
          <a:p>
            <a:pPr algn="ctr">
              <a:lnSpc>
                <a:spcPct val="100000"/>
              </a:lnSpc>
              <a:spcBef>
                <a:spcPct val="50000"/>
              </a:spcBef>
            </a:pPr>
            <a:r>
              <a:rPr lang="hu-HU" altLang="zh-CN" sz="1600" b="1" dirty="0">
                <a:latin typeface="Arial" pitchFamily="34" charset="0"/>
                <a:ea typeface="SimSun" pitchFamily="2" charset="-122"/>
              </a:rPr>
              <a:t>Al MCPCB &amp;TIMs: </a:t>
            </a:r>
            <a:r>
              <a:rPr lang="hu-HU" altLang="zh-CN" sz="1600" b="1" dirty="0" err="1" smtClean="0">
                <a:latin typeface="Arial" pitchFamily="34" charset="0"/>
                <a:ea typeface="SimSun" pitchFamily="2" charset="-122"/>
              </a:rPr>
              <a:t>Temperatur-abhängigkeit</a:t>
            </a:r>
            <a:endParaRPr lang="hu-HU" sz="3200" dirty="0">
              <a:latin typeface="Arial" pitchFamily="34" charset="0"/>
            </a:endParaRPr>
          </a:p>
        </p:txBody>
      </p:sp>
      <p:graphicFrame>
        <p:nvGraphicFramePr>
          <p:cNvPr id="311300" name="Object 4"/>
          <p:cNvGraphicFramePr>
            <a:graphicFrameLocks noChangeAspect="1"/>
          </p:cNvGraphicFramePr>
          <p:nvPr/>
        </p:nvGraphicFramePr>
        <p:xfrm>
          <a:off x="567269" y="1985762"/>
          <a:ext cx="2544762" cy="3519488"/>
        </p:xfrm>
        <a:graphic>
          <a:graphicData uri="http://schemas.openxmlformats.org/presentationml/2006/ole">
            <mc:AlternateContent xmlns:mc="http://schemas.openxmlformats.org/markup-compatibility/2006">
              <mc:Choice xmlns:v="urn:schemas-microsoft-com:vml" Requires="v">
                <p:oleObj spid="_x0000_s3503111" name="Photo Editor Photo" r:id="rId6" imgW="5514286" imgH="7621064" progId="">
                  <p:embed/>
                </p:oleObj>
              </mc:Choice>
              <mc:Fallback>
                <p:oleObj name="Photo Editor Photo" r:id="rId6" imgW="5514286" imgH="7621064"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269" y="1985762"/>
                        <a:ext cx="2544762" cy="351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Date Placeholder 15"/>
          <p:cNvSpPr>
            <a:spLocks noGrp="1"/>
          </p:cNvSpPr>
          <p:nvPr>
            <p:ph type="dt" sz="half" idx="12"/>
          </p:nvPr>
        </p:nvSpPr>
        <p:spPr/>
        <p:txBody>
          <a:bodyPr/>
          <a:lstStyle/>
          <a:p>
            <a:pPr>
              <a:defRPr/>
            </a:pPr>
            <a:r>
              <a:rPr lang="en-US" smtClean="0"/>
              <a:t>28 Juni 2012</a:t>
            </a:r>
            <a:endParaRPr lang="en-US"/>
          </a:p>
        </p:txBody>
      </p:sp>
      <p:sp>
        <p:nvSpPr>
          <p:cNvPr id="17" name="Slide Number Placeholder 16"/>
          <p:cNvSpPr>
            <a:spLocks noGrp="1"/>
          </p:cNvSpPr>
          <p:nvPr>
            <p:ph type="sldNum" sz="quarter" idx="10"/>
          </p:nvPr>
        </p:nvSpPr>
        <p:spPr/>
        <p:txBody>
          <a:bodyPr/>
          <a:lstStyle/>
          <a:p>
            <a:pPr>
              <a:defRPr/>
            </a:pPr>
            <a:fld id="{CA06DD79-025C-4555-A46D-61353DBEF34E}" type="slidenum">
              <a:rPr lang="en-GB" smtClean="0"/>
              <a:pPr>
                <a:defRPr/>
              </a:pPr>
              <a:t>31</a:t>
            </a:fld>
            <a:endParaRPr lang="en-GB"/>
          </a:p>
        </p:txBody>
      </p:sp>
      <p:sp>
        <p:nvSpPr>
          <p:cNvPr id="18" name="Footer Placeholder 17"/>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hu-HU" dirty="0" smtClean="0"/>
              <a:t>R</a:t>
            </a:r>
            <a:r>
              <a:rPr lang="hu-HU" baseline="-25000" dirty="0" smtClean="0"/>
              <a:t>thJC</a:t>
            </a:r>
            <a:r>
              <a:rPr lang="hu-HU" dirty="0" smtClean="0"/>
              <a:t> Messungen: </a:t>
            </a:r>
            <a:r>
              <a:rPr lang="en-US" dirty="0" smtClean="0"/>
              <a:t>“</a:t>
            </a:r>
            <a:r>
              <a:rPr lang="hu-HU" dirty="0" smtClean="0"/>
              <a:t>dual-interface</a:t>
            </a:r>
            <a:r>
              <a:rPr lang="en-US" dirty="0" smtClean="0"/>
              <a:t>”</a:t>
            </a:r>
            <a:r>
              <a:rPr lang="hu-HU" dirty="0" smtClean="0"/>
              <a:t> Ansatz</a:t>
            </a:r>
            <a:endParaRPr lang="en-US" dirty="0"/>
          </a:p>
        </p:txBody>
      </p:sp>
      <p:sp>
        <p:nvSpPr>
          <p:cNvPr id="183299" name="Rectangle 3"/>
          <p:cNvSpPr>
            <a:spLocks noGrp="1" noChangeArrowheads="1"/>
          </p:cNvSpPr>
          <p:nvPr>
            <p:ph type="body" idx="1"/>
          </p:nvPr>
        </p:nvSpPr>
        <p:spPr>
          <a:xfrm>
            <a:off x="497996" y="754542"/>
            <a:ext cx="8442325" cy="5451475"/>
          </a:xfrm>
        </p:spPr>
        <p:txBody>
          <a:bodyPr/>
          <a:lstStyle/>
          <a:p>
            <a:r>
              <a:rPr lang="en-US" dirty="0" smtClean="0"/>
              <a:t>Die</a:t>
            </a:r>
            <a:r>
              <a:rPr lang="en-US" i="1" dirty="0" smtClean="0"/>
              <a:t> dual </a:t>
            </a:r>
            <a:r>
              <a:rPr lang="en-US" i="1" dirty="0"/>
              <a:t>interface</a:t>
            </a:r>
            <a:r>
              <a:rPr lang="en-US" dirty="0"/>
              <a:t> </a:t>
            </a:r>
            <a:r>
              <a:rPr lang="hu-HU" dirty="0"/>
              <a:t>M</a:t>
            </a:r>
            <a:r>
              <a:rPr lang="en-US" dirty="0" err="1"/>
              <a:t>ethod</a:t>
            </a:r>
            <a:r>
              <a:rPr lang="hu-HU" dirty="0" smtClean="0"/>
              <a:t>e: </a:t>
            </a:r>
            <a:r>
              <a:rPr lang="hu-HU" i="1" dirty="0" smtClean="0"/>
              <a:t>zwei Messungen mit/ohne extra Schicht</a:t>
            </a:r>
            <a:endParaRPr lang="en-US" i="1" dirty="0"/>
          </a:p>
        </p:txBody>
      </p:sp>
      <p:grpSp>
        <p:nvGrpSpPr>
          <p:cNvPr id="2" name="Group 4"/>
          <p:cNvGrpSpPr>
            <a:grpSpLocks/>
          </p:cNvGrpSpPr>
          <p:nvPr/>
        </p:nvGrpSpPr>
        <p:grpSpPr bwMode="auto">
          <a:xfrm>
            <a:off x="2628239" y="1538884"/>
            <a:ext cx="1487488" cy="463550"/>
            <a:chOff x="576" y="1241"/>
            <a:chExt cx="937" cy="292"/>
          </a:xfrm>
        </p:grpSpPr>
        <p:sp>
          <p:nvSpPr>
            <p:cNvPr id="183301" name="Rectangle 5"/>
            <p:cNvSpPr>
              <a:spLocks noChangeAspect="1" noChangeArrowheads="1"/>
            </p:cNvSpPr>
            <p:nvPr/>
          </p:nvSpPr>
          <p:spPr bwMode="auto">
            <a:xfrm>
              <a:off x="576" y="1383"/>
              <a:ext cx="937" cy="150"/>
            </a:xfrm>
            <a:prstGeom prst="rect">
              <a:avLst/>
            </a:prstGeom>
            <a:solidFill>
              <a:srgbClr val="3366FF"/>
            </a:solidFill>
            <a:ln w="9525" algn="ctr">
              <a:solidFill>
                <a:srgbClr val="4D2885"/>
              </a:solidFill>
              <a:miter lim="800000"/>
              <a:headEnd/>
              <a:tailEnd/>
            </a:ln>
            <a:effectLst/>
          </p:spPr>
          <p:txBody>
            <a:bodyPr wrap="none" anchor="ctr">
              <a:spAutoFit/>
            </a:bodyPr>
            <a:lstStyle/>
            <a:p>
              <a:endParaRPr lang="en-US"/>
            </a:p>
          </p:txBody>
        </p:sp>
        <p:sp>
          <p:nvSpPr>
            <p:cNvPr id="183302" name="Rectangle 6"/>
            <p:cNvSpPr>
              <a:spLocks noChangeAspect="1" noChangeArrowheads="1"/>
            </p:cNvSpPr>
            <p:nvPr/>
          </p:nvSpPr>
          <p:spPr bwMode="auto">
            <a:xfrm>
              <a:off x="858" y="1241"/>
              <a:ext cx="380" cy="104"/>
            </a:xfrm>
            <a:prstGeom prst="rect">
              <a:avLst/>
            </a:prstGeom>
            <a:solidFill>
              <a:srgbClr val="969696"/>
            </a:solidFill>
            <a:ln w="9525" algn="ctr">
              <a:solidFill>
                <a:srgbClr val="808080"/>
              </a:solidFill>
              <a:miter lim="800000"/>
              <a:headEnd/>
              <a:tailEnd/>
            </a:ln>
            <a:effectLst/>
          </p:spPr>
          <p:txBody>
            <a:bodyPr wrap="none" anchor="ctr">
              <a:spAutoFit/>
            </a:bodyPr>
            <a:lstStyle/>
            <a:p>
              <a:endParaRPr lang="en-US"/>
            </a:p>
          </p:txBody>
        </p:sp>
        <p:sp>
          <p:nvSpPr>
            <p:cNvPr id="183303" name="Rectangle 7"/>
            <p:cNvSpPr>
              <a:spLocks noChangeAspect="1" noChangeArrowheads="1"/>
            </p:cNvSpPr>
            <p:nvPr/>
          </p:nvSpPr>
          <p:spPr bwMode="auto">
            <a:xfrm>
              <a:off x="740" y="1345"/>
              <a:ext cx="645" cy="34"/>
            </a:xfrm>
            <a:prstGeom prst="rect">
              <a:avLst/>
            </a:prstGeom>
            <a:solidFill>
              <a:srgbClr val="FFFF00"/>
            </a:solidFill>
            <a:ln w="9525" algn="ctr">
              <a:solidFill>
                <a:srgbClr val="FFCC99"/>
              </a:solidFill>
              <a:miter lim="800000"/>
              <a:headEnd/>
              <a:tailEnd/>
            </a:ln>
            <a:effectLst/>
          </p:spPr>
          <p:txBody>
            <a:bodyPr wrap="none" anchor="ctr">
              <a:spAutoFit/>
            </a:bodyPr>
            <a:lstStyle/>
            <a:p>
              <a:endParaRPr lang="en-US"/>
            </a:p>
          </p:txBody>
        </p:sp>
      </p:grpSp>
      <p:grpSp>
        <p:nvGrpSpPr>
          <p:cNvPr id="3" name="Group 8"/>
          <p:cNvGrpSpPr>
            <a:grpSpLocks noChangeAspect="1"/>
          </p:cNvGrpSpPr>
          <p:nvPr/>
        </p:nvGrpSpPr>
        <p:grpSpPr bwMode="auto">
          <a:xfrm>
            <a:off x="731177" y="1578571"/>
            <a:ext cx="1487487" cy="409575"/>
            <a:chOff x="492" y="1788"/>
            <a:chExt cx="2334" cy="642"/>
          </a:xfrm>
        </p:grpSpPr>
        <p:sp>
          <p:nvSpPr>
            <p:cNvPr id="183305" name="Rectangle 9"/>
            <p:cNvSpPr>
              <a:spLocks noChangeAspect="1" noChangeArrowheads="1"/>
            </p:cNvSpPr>
            <p:nvPr/>
          </p:nvSpPr>
          <p:spPr bwMode="auto">
            <a:xfrm>
              <a:off x="492" y="2058"/>
              <a:ext cx="2334" cy="372"/>
            </a:xfrm>
            <a:prstGeom prst="rect">
              <a:avLst/>
            </a:prstGeom>
            <a:solidFill>
              <a:srgbClr val="3366FF"/>
            </a:solidFill>
            <a:ln w="9525" algn="ctr">
              <a:solidFill>
                <a:srgbClr val="4D2885"/>
              </a:solidFill>
              <a:miter lim="800000"/>
              <a:headEnd/>
              <a:tailEnd/>
            </a:ln>
            <a:effectLst/>
          </p:spPr>
          <p:txBody>
            <a:bodyPr wrap="none" anchor="ctr">
              <a:spAutoFit/>
            </a:bodyPr>
            <a:lstStyle/>
            <a:p>
              <a:endParaRPr lang="en-US"/>
            </a:p>
          </p:txBody>
        </p:sp>
        <p:sp>
          <p:nvSpPr>
            <p:cNvPr id="183306" name="Rectangle 10"/>
            <p:cNvSpPr>
              <a:spLocks noChangeAspect="1" noChangeArrowheads="1"/>
            </p:cNvSpPr>
            <p:nvPr/>
          </p:nvSpPr>
          <p:spPr bwMode="auto">
            <a:xfrm>
              <a:off x="1194" y="1788"/>
              <a:ext cx="948" cy="258"/>
            </a:xfrm>
            <a:prstGeom prst="rect">
              <a:avLst/>
            </a:prstGeom>
            <a:solidFill>
              <a:srgbClr val="969696"/>
            </a:solidFill>
            <a:ln w="9525" algn="ctr">
              <a:solidFill>
                <a:srgbClr val="808080"/>
              </a:solidFill>
              <a:miter lim="800000"/>
              <a:headEnd/>
              <a:tailEnd/>
            </a:ln>
            <a:effectLst/>
          </p:spPr>
          <p:txBody>
            <a:bodyPr wrap="none" anchor="ctr">
              <a:spAutoFit/>
            </a:bodyPr>
            <a:lstStyle/>
            <a:p>
              <a:endParaRPr lang="en-US"/>
            </a:p>
          </p:txBody>
        </p:sp>
      </p:grpSp>
      <p:sp>
        <p:nvSpPr>
          <p:cNvPr id="183307" name="Text Box 11"/>
          <p:cNvSpPr txBox="1">
            <a:spLocks noChangeArrowheads="1"/>
          </p:cNvSpPr>
          <p:nvPr/>
        </p:nvSpPr>
        <p:spPr bwMode="auto">
          <a:xfrm>
            <a:off x="761339" y="2092921"/>
            <a:ext cx="3390900" cy="457200"/>
          </a:xfrm>
          <a:prstGeom prst="rect">
            <a:avLst/>
          </a:prstGeom>
          <a:noFill/>
          <a:ln w="9525" algn="ctr">
            <a:noFill/>
            <a:miter lim="800000"/>
            <a:headEnd/>
            <a:tailEnd/>
          </a:ln>
          <a:effectLst/>
        </p:spPr>
        <p:txBody>
          <a:bodyPr>
            <a:spAutoFit/>
          </a:bodyPr>
          <a:lstStyle/>
          <a:p>
            <a:pPr algn="r">
              <a:spcBef>
                <a:spcPct val="50000"/>
              </a:spcBef>
            </a:pPr>
            <a:endParaRPr lang="hu-HU" sz="2400">
              <a:solidFill>
                <a:schemeClr val="tx1"/>
              </a:solidFill>
              <a:effectLst/>
              <a:latin typeface="Arial" charset="0"/>
            </a:endParaRPr>
          </a:p>
        </p:txBody>
      </p:sp>
      <p:sp>
        <p:nvSpPr>
          <p:cNvPr id="183308" name="Text Box 12"/>
          <p:cNvSpPr txBox="1">
            <a:spLocks noChangeArrowheads="1"/>
          </p:cNvSpPr>
          <p:nvPr/>
        </p:nvSpPr>
        <p:spPr bwMode="auto">
          <a:xfrm>
            <a:off x="627989" y="2045296"/>
            <a:ext cx="3676650" cy="366713"/>
          </a:xfrm>
          <a:prstGeom prst="rect">
            <a:avLst/>
          </a:prstGeom>
          <a:noFill/>
          <a:ln w="9525" algn="ctr">
            <a:noFill/>
            <a:miter lim="800000"/>
            <a:headEnd/>
            <a:tailEnd/>
          </a:ln>
          <a:effectLst/>
        </p:spPr>
        <p:txBody>
          <a:bodyPr>
            <a:spAutoFit/>
          </a:bodyPr>
          <a:lstStyle/>
          <a:p>
            <a:pPr algn="ctr">
              <a:spcBef>
                <a:spcPct val="50000"/>
              </a:spcBef>
            </a:pPr>
            <a:r>
              <a:rPr lang="hu-HU" sz="1800">
                <a:solidFill>
                  <a:srgbClr val="4F2780"/>
                </a:solidFill>
                <a:effectLst/>
                <a:latin typeface="Arial" charset="0"/>
              </a:rPr>
              <a:t>Kühlplatte</a:t>
            </a:r>
            <a:endParaRPr lang="en-US" sz="1800">
              <a:solidFill>
                <a:srgbClr val="4F2780"/>
              </a:solidFill>
              <a:effectLst/>
              <a:latin typeface="Arial" charset="0"/>
            </a:endParaRPr>
          </a:p>
        </p:txBody>
      </p:sp>
      <p:sp>
        <p:nvSpPr>
          <p:cNvPr id="183309" name="Text Box 13"/>
          <p:cNvSpPr txBox="1">
            <a:spLocks noChangeArrowheads="1"/>
          </p:cNvSpPr>
          <p:nvPr/>
        </p:nvSpPr>
        <p:spPr bwMode="auto">
          <a:xfrm>
            <a:off x="626402" y="1110259"/>
            <a:ext cx="3676650" cy="366712"/>
          </a:xfrm>
          <a:prstGeom prst="rect">
            <a:avLst/>
          </a:prstGeom>
          <a:noFill/>
          <a:ln w="9525" algn="ctr">
            <a:noFill/>
            <a:miter lim="800000"/>
            <a:headEnd/>
            <a:tailEnd/>
          </a:ln>
          <a:effectLst/>
        </p:spPr>
        <p:txBody>
          <a:bodyPr>
            <a:spAutoFit/>
          </a:bodyPr>
          <a:lstStyle/>
          <a:p>
            <a:pPr algn="ctr">
              <a:spcBef>
                <a:spcPct val="50000"/>
              </a:spcBef>
            </a:pPr>
            <a:r>
              <a:rPr lang="hu-HU" sz="1800" dirty="0" smtClean="0">
                <a:solidFill>
                  <a:srgbClr val="4F2780"/>
                </a:solidFill>
                <a:effectLst/>
                <a:latin typeface="Arial" charset="0"/>
              </a:rPr>
              <a:t>Geh</a:t>
            </a:r>
            <a:r>
              <a:rPr lang="en-US" sz="1800" dirty="0" smtClean="0"/>
              <a:t>ä</a:t>
            </a:r>
            <a:r>
              <a:rPr lang="hu-HU" sz="1800" dirty="0" smtClean="0">
                <a:solidFill>
                  <a:srgbClr val="4F2780"/>
                </a:solidFill>
                <a:effectLst/>
                <a:latin typeface="Arial" charset="0"/>
              </a:rPr>
              <a:t>use</a:t>
            </a:r>
            <a:endParaRPr lang="en-US" sz="1800" dirty="0">
              <a:solidFill>
                <a:srgbClr val="4F2780"/>
              </a:solidFill>
              <a:effectLst/>
              <a:latin typeface="Arial" charset="0"/>
            </a:endParaRPr>
          </a:p>
        </p:txBody>
      </p:sp>
      <p:grpSp>
        <p:nvGrpSpPr>
          <p:cNvPr id="4" name="Group 14"/>
          <p:cNvGrpSpPr>
            <a:grpSpLocks/>
          </p:cNvGrpSpPr>
          <p:nvPr/>
        </p:nvGrpSpPr>
        <p:grpSpPr bwMode="auto">
          <a:xfrm>
            <a:off x="4037939" y="1518246"/>
            <a:ext cx="4840288" cy="641350"/>
            <a:chOff x="2490" y="1180"/>
            <a:chExt cx="3049" cy="404"/>
          </a:xfrm>
        </p:grpSpPr>
        <p:sp>
          <p:nvSpPr>
            <p:cNvPr id="183311" name="Text Box 15"/>
            <p:cNvSpPr txBox="1">
              <a:spLocks noChangeArrowheads="1"/>
            </p:cNvSpPr>
            <p:nvPr/>
          </p:nvSpPr>
          <p:spPr bwMode="auto">
            <a:xfrm>
              <a:off x="2814" y="1180"/>
              <a:ext cx="2725" cy="404"/>
            </a:xfrm>
            <a:prstGeom prst="rect">
              <a:avLst/>
            </a:prstGeom>
            <a:noFill/>
            <a:ln w="9525" algn="ctr">
              <a:noFill/>
              <a:miter lim="800000"/>
              <a:headEnd/>
              <a:tailEnd/>
            </a:ln>
            <a:effectLst/>
          </p:spPr>
          <p:txBody>
            <a:bodyPr wrap="square" lIns="0" rIns="0">
              <a:spAutoFit/>
            </a:bodyPr>
            <a:lstStyle/>
            <a:p>
              <a:pPr>
                <a:spcBef>
                  <a:spcPct val="50000"/>
                </a:spcBef>
              </a:pPr>
              <a:r>
                <a:rPr lang="en-US" sz="1800" dirty="0" err="1">
                  <a:solidFill>
                    <a:srgbClr val="4F2780"/>
                  </a:solidFill>
                  <a:effectLst/>
                  <a:latin typeface="Arial" charset="0"/>
                </a:rPr>
                <a:t>Isolierschicht</a:t>
              </a:r>
              <a:r>
                <a:rPr lang="en-US" sz="1800" dirty="0">
                  <a:solidFill>
                    <a:srgbClr val="4F2780"/>
                  </a:solidFill>
                  <a:effectLst/>
                  <a:latin typeface="Arial" charset="0"/>
                </a:rPr>
                <a:t> </a:t>
              </a:r>
              <a:r>
                <a:rPr lang="hu-HU" sz="1800" dirty="0">
                  <a:solidFill>
                    <a:srgbClr val="4F2780"/>
                  </a:solidFill>
                  <a:effectLst/>
                  <a:latin typeface="Arial" charset="0"/>
                </a:rPr>
                <a:t>eingesetzt </a:t>
              </a:r>
              <a:r>
                <a:rPr lang="en-US" sz="1800" dirty="0" err="1">
                  <a:solidFill>
                    <a:srgbClr val="4F2780"/>
                  </a:solidFill>
                  <a:effectLst/>
                  <a:latin typeface="Arial" charset="0"/>
                </a:rPr>
                <a:t>zwischen</a:t>
              </a:r>
              <a:r>
                <a:rPr lang="en-US" sz="1800" dirty="0">
                  <a:solidFill>
                    <a:srgbClr val="4F2780"/>
                  </a:solidFill>
                  <a:effectLst/>
                  <a:latin typeface="Arial" charset="0"/>
                </a:rPr>
                <a:t> </a:t>
              </a:r>
              <a:r>
                <a:rPr lang="en-US" sz="1800" dirty="0" err="1" smtClean="0">
                  <a:solidFill>
                    <a:srgbClr val="4F2780"/>
                  </a:solidFill>
                  <a:effectLst/>
                  <a:latin typeface="Arial" charset="0"/>
                </a:rPr>
                <a:t>Gehäuse</a:t>
              </a:r>
              <a:r>
                <a:rPr lang="en-US" sz="1800" dirty="0" smtClean="0">
                  <a:solidFill>
                    <a:srgbClr val="4F2780"/>
                  </a:solidFill>
                  <a:effectLst/>
                  <a:latin typeface="Arial" charset="0"/>
                </a:rPr>
                <a:t> </a:t>
              </a:r>
              <a:r>
                <a:rPr lang="en-US" sz="1800" dirty="0">
                  <a:solidFill>
                    <a:srgbClr val="4F2780"/>
                  </a:solidFill>
                  <a:effectLst/>
                  <a:latin typeface="Arial" charset="0"/>
                </a:rPr>
                <a:t>und K</a:t>
              </a:r>
              <a:r>
                <a:rPr lang="hu-HU" sz="1800" dirty="0">
                  <a:solidFill>
                    <a:srgbClr val="4F2780"/>
                  </a:solidFill>
                  <a:effectLst/>
                  <a:latin typeface="Arial" charset="0"/>
                </a:rPr>
                <a:t>ühlplatte</a:t>
              </a:r>
              <a:endParaRPr lang="en-US" sz="1800" dirty="0">
                <a:solidFill>
                  <a:srgbClr val="4F2780"/>
                </a:solidFill>
                <a:effectLst/>
                <a:latin typeface="Arial" charset="0"/>
              </a:endParaRPr>
            </a:p>
          </p:txBody>
        </p:sp>
        <p:sp>
          <p:nvSpPr>
            <p:cNvPr id="183312" name="Line 16"/>
            <p:cNvSpPr>
              <a:spLocks noChangeShapeType="1"/>
            </p:cNvSpPr>
            <p:nvPr/>
          </p:nvSpPr>
          <p:spPr bwMode="auto">
            <a:xfrm flipH="1">
              <a:off x="2490" y="1296"/>
              <a:ext cx="276" cy="0"/>
            </a:xfrm>
            <a:prstGeom prst="line">
              <a:avLst/>
            </a:prstGeom>
            <a:noFill/>
            <a:ln w="44450">
              <a:solidFill>
                <a:srgbClr val="D5262B"/>
              </a:solidFill>
              <a:round/>
              <a:headEnd/>
              <a:tailEnd type="stealth" w="med" len="lg"/>
            </a:ln>
            <a:effectLst/>
          </p:spPr>
          <p:txBody>
            <a:bodyPr>
              <a:spAutoFit/>
            </a:bodyPr>
            <a:lstStyle/>
            <a:p>
              <a:endParaRPr lang="en-US"/>
            </a:p>
          </p:txBody>
        </p:sp>
      </p:grpSp>
      <p:graphicFrame>
        <p:nvGraphicFramePr>
          <p:cNvPr id="183313" name="Object 17"/>
          <p:cNvGraphicFramePr>
            <a:graphicFrameLocks noChangeAspect="1"/>
          </p:cNvGraphicFramePr>
          <p:nvPr/>
        </p:nvGraphicFramePr>
        <p:xfrm>
          <a:off x="351764" y="2670771"/>
          <a:ext cx="3971925" cy="3248025"/>
        </p:xfrm>
        <a:graphic>
          <a:graphicData uri="http://schemas.openxmlformats.org/presentationml/2006/ole">
            <mc:AlternateContent xmlns:mc="http://schemas.openxmlformats.org/markup-compatibility/2006">
              <mc:Choice xmlns:v="urn:schemas-microsoft-com:vml" Requires="v">
                <p:oleObj spid="_x0000_s3505158" name="Photo Editor Photo" r:id="rId3" imgW="4809524" imgH="3933333" progId="">
                  <p:embed/>
                </p:oleObj>
              </mc:Choice>
              <mc:Fallback>
                <p:oleObj name="Photo Editor Photo" r:id="rId3" imgW="4809524" imgH="3933333"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764" y="2670771"/>
                        <a:ext cx="3971925" cy="3248025"/>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 name="Group 18"/>
          <p:cNvGrpSpPr>
            <a:grpSpLocks/>
          </p:cNvGrpSpPr>
          <p:nvPr/>
        </p:nvGrpSpPr>
        <p:grpSpPr bwMode="auto">
          <a:xfrm>
            <a:off x="770864" y="4216996"/>
            <a:ext cx="1150938" cy="1362075"/>
            <a:chOff x="816" y="2904"/>
            <a:chExt cx="725" cy="858"/>
          </a:xfrm>
        </p:grpSpPr>
        <p:grpSp>
          <p:nvGrpSpPr>
            <p:cNvPr id="6" name="Group 19"/>
            <p:cNvGrpSpPr>
              <a:grpSpLocks/>
            </p:cNvGrpSpPr>
            <p:nvPr/>
          </p:nvGrpSpPr>
          <p:grpSpPr bwMode="auto">
            <a:xfrm>
              <a:off x="816" y="3095"/>
              <a:ext cx="725" cy="667"/>
              <a:chOff x="816" y="3095"/>
              <a:chExt cx="725" cy="667"/>
            </a:xfrm>
          </p:grpSpPr>
          <p:sp>
            <p:nvSpPr>
              <p:cNvPr id="183316" name="Line 20"/>
              <p:cNvSpPr>
                <a:spLocks noChangeShapeType="1"/>
              </p:cNvSpPr>
              <p:nvPr/>
            </p:nvSpPr>
            <p:spPr bwMode="auto">
              <a:xfrm>
                <a:off x="816" y="3096"/>
                <a:ext cx="0" cy="666"/>
              </a:xfrm>
              <a:prstGeom prst="line">
                <a:avLst/>
              </a:prstGeom>
              <a:noFill/>
              <a:ln w="38100">
                <a:solidFill>
                  <a:srgbClr val="D5262B"/>
                </a:solidFill>
                <a:round/>
                <a:headEnd/>
                <a:tailEnd/>
              </a:ln>
              <a:effectLst/>
            </p:spPr>
            <p:txBody>
              <a:bodyPr>
                <a:spAutoFit/>
              </a:bodyPr>
              <a:lstStyle/>
              <a:p>
                <a:endParaRPr lang="en-US"/>
              </a:p>
            </p:txBody>
          </p:sp>
          <p:sp>
            <p:nvSpPr>
              <p:cNvPr id="183317" name="Line 21"/>
              <p:cNvSpPr>
                <a:spLocks noChangeShapeType="1"/>
              </p:cNvSpPr>
              <p:nvPr/>
            </p:nvSpPr>
            <p:spPr bwMode="auto">
              <a:xfrm>
                <a:off x="1541" y="3095"/>
                <a:ext cx="0" cy="666"/>
              </a:xfrm>
              <a:prstGeom prst="line">
                <a:avLst/>
              </a:prstGeom>
              <a:noFill/>
              <a:ln w="38100">
                <a:solidFill>
                  <a:srgbClr val="D5262B"/>
                </a:solidFill>
                <a:round/>
                <a:headEnd/>
                <a:tailEnd/>
              </a:ln>
              <a:effectLst/>
            </p:spPr>
            <p:txBody>
              <a:bodyPr>
                <a:spAutoFit/>
              </a:bodyPr>
              <a:lstStyle/>
              <a:p>
                <a:endParaRPr lang="en-US"/>
              </a:p>
            </p:txBody>
          </p:sp>
          <p:sp>
            <p:nvSpPr>
              <p:cNvPr id="183318" name="Line 22"/>
              <p:cNvSpPr>
                <a:spLocks noChangeShapeType="1"/>
              </p:cNvSpPr>
              <p:nvPr/>
            </p:nvSpPr>
            <p:spPr bwMode="auto">
              <a:xfrm flipH="1">
                <a:off x="824" y="3263"/>
                <a:ext cx="708" cy="0"/>
              </a:xfrm>
              <a:prstGeom prst="line">
                <a:avLst/>
              </a:prstGeom>
              <a:noFill/>
              <a:ln w="44450">
                <a:solidFill>
                  <a:srgbClr val="D5262B"/>
                </a:solidFill>
                <a:round/>
                <a:headEnd type="stealth" w="med" len="lg"/>
                <a:tailEnd type="stealth" w="med" len="lg"/>
              </a:ln>
              <a:effectLst/>
            </p:spPr>
            <p:txBody>
              <a:bodyPr>
                <a:spAutoFit/>
              </a:bodyPr>
              <a:lstStyle/>
              <a:p>
                <a:endParaRPr lang="en-US"/>
              </a:p>
            </p:txBody>
          </p:sp>
        </p:grpSp>
        <p:sp>
          <p:nvSpPr>
            <p:cNvPr id="183319" name="Text Box 23"/>
            <p:cNvSpPr txBox="1">
              <a:spLocks noChangeArrowheads="1"/>
            </p:cNvSpPr>
            <p:nvPr/>
          </p:nvSpPr>
          <p:spPr bwMode="auto">
            <a:xfrm>
              <a:off x="876" y="2904"/>
              <a:ext cx="546" cy="288"/>
            </a:xfrm>
            <a:prstGeom prst="rect">
              <a:avLst/>
            </a:prstGeom>
            <a:noFill/>
            <a:ln w="9525" algn="ctr">
              <a:noFill/>
              <a:miter lim="800000"/>
              <a:headEnd/>
              <a:tailEnd/>
            </a:ln>
            <a:effectLst/>
          </p:spPr>
          <p:txBody>
            <a:bodyPr>
              <a:spAutoFit/>
            </a:bodyPr>
            <a:lstStyle/>
            <a:p>
              <a:pPr algn="r">
                <a:spcBef>
                  <a:spcPct val="50000"/>
                </a:spcBef>
              </a:pPr>
              <a:r>
                <a:rPr lang="en-US" sz="2400" b="1">
                  <a:solidFill>
                    <a:srgbClr val="D5262B"/>
                  </a:solidFill>
                  <a:effectLst/>
                  <a:latin typeface="Arial" charset="0"/>
                </a:rPr>
                <a:t>R</a:t>
              </a:r>
              <a:r>
                <a:rPr lang="en-US" sz="2400" b="1" baseline="-25000">
                  <a:solidFill>
                    <a:srgbClr val="D5262B"/>
                  </a:solidFill>
                  <a:effectLst/>
                  <a:latin typeface="Arial" charset="0"/>
                </a:rPr>
                <a:t>thJC</a:t>
              </a:r>
            </a:p>
          </p:txBody>
        </p:sp>
      </p:grpSp>
      <p:graphicFrame>
        <p:nvGraphicFramePr>
          <p:cNvPr id="183320" name="Object 24">
            <a:hlinkClick r:id="rId5" action="ppaction://hlinkpres?slideindex=1&amp;slidetitle=" tooltip="Details"/>
          </p:cNvPr>
          <p:cNvGraphicFramePr>
            <a:graphicFrameLocks noChangeAspect="1"/>
          </p:cNvGraphicFramePr>
          <p:nvPr/>
        </p:nvGraphicFramePr>
        <p:xfrm>
          <a:off x="4720564" y="2425421"/>
          <a:ext cx="4356100" cy="3017838"/>
        </p:xfrm>
        <a:graphic>
          <a:graphicData uri="http://schemas.openxmlformats.org/presentationml/2006/ole">
            <mc:AlternateContent xmlns:mc="http://schemas.openxmlformats.org/markup-compatibility/2006">
              <mc:Choice xmlns:v="urn:schemas-microsoft-com:vml" Requires="v">
                <p:oleObj spid="_x0000_s3505159" name="Photo Editor Photo" r:id="rId6" imgW="6668431" imgH="4619048" progId="">
                  <p:embed/>
                </p:oleObj>
              </mc:Choice>
              <mc:Fallback>
                <p:oleObj name="Photo Editor Photo" r:id="rId6" imgW="6668431" imgH="4619048"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0564" y="2425421"/>
                        <a:ext cx="4356100" cy="3017838"/>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3321" name="Text Box 25"/>
          <p:cNvSpPr txBox="1">
            <a:spLocks noChangeAspect="1" noChangeArrowheads="1"/>
          </p:cNvSpPr>
          <p:nvPr/>
        </p:nvSpPr>
        <p:spPr bwMode="auto">
          <a:xfrm>
            <a:off x="6989762" y="2233328"/>
            <a:ext cx="2154238" cy="492125"/>
          </a:xfrm>
          <a:prstGeom prst="rect">
            <a:avLst/>
          </a:prstGeom>
          <a:solidFill>
            <a:srgbClr val="FFFF99"/>
          </a:solidFill>
          <a:ln w="9525">
            <a:solidFill>
              <a:srgbClr val="D5262B"/>
            </a:solidFill>
            <a:miter lim="800000"/>
            <a:headEnd/>
            <a:tailEnd/>
          </a:ln>
          <a:effectLst/>
        </p:spPr>
        <p:txBody>
          <a:bodyPr>
            <a:spAutoFit/>
          </a:bodyPr>
          <a:lstStyle/>
          <a:p>
            <a:pPr algn="ctr">
              <a:lnSpc>
                <a:spcPct val="80000"/>
              </a:lnSpc>
              <a:spcBef>
                <a:spcPct val="50000"/>
              </a:spcBef>
            </a:pPr>
            <a:r>
              <a:rPr lang="en-US" sz="1600" b="1">
                <a:solidFill>
                  <a:srgbClr val="4F2780"/>
                </a:solidFill>
                <a:effectLst/>
                <a:latin typeface="Arial" charset="0"/>
              </a:rPr>
              <a:t>SEMI-THERM 2005</a:t>
            </a:r>
            <a:r>
              <a:rPr lang="en-US" sz="1600" b="1">
                <a:solidFill>
                  <a:srgbClr val="D5262B"/>
                </a:solidFill>
                <a:effectLst/>
                <a:latin typeface="Arial" charset="0"/>
              </a:rPr>
              <a:t> Best Paper Award</a:t>
            </a:r>
            <a:endParaRPr lang="en-US" sz="1600" b="1">
              <a:solidFill>
                <a:srgbClr val="D5262B"/>
              </a:solidFill>
              <a:effectLst/>
            </a:endParaRPr>
          </a:p>
        </p:txBody>
      </p:sp>
      <p:sp>
        <p:nvSpPr>
          <p:cNvPr id="183322" name="Text Box 26"/>
          <p:cNvSpPr txBox="1">
            <a:spLocks noChangeArrowheads="1"/>
          </p:cNvSpPr>
          <p:nvPr/>
        </p:nvSpPr>
        <p:spPr bwMode="auto">
          <a:xfrm>
            <a:off x="410502" y="2496146"/>
            <a:ext cx="4610100" cy="657225"/>
          </a:xfrm>
          <a:prstGeom prst="rect">
            <a:avLst/>
          </a:prstGeom>
          <a:solidFill>
            <a:srgbClr val="FFFF99"/>
          </a:solidFill>
          <a:ln w="15875" algn="ctr">
            <a:solidFill>
              <a:srgbClr val="D5262B"/>
            </a:solidFill>
            <a:miter lim="800000"/>
            <a:headEnd/>
            <a:tailEnd/>
          </a:ln>
          <a:effectLst/>
        </p:spPr>
        <p:txBody>
          <a:bodyPr>
            <a:spAutoFit/>
          </a:bodyPr>
          <a:lstStyle/>
          <a:p>
            <a:pPr>
              <a:spcBef>
                <a:spcPct val="50000"/>
              </a:spcBef>
            </a:pPr>
            <a:r>
              <a:rPr lang="en-US" sz="1800" b="1" dirty="0">
                <a:solidFill>
                  <a:srgbClr val="D5262B"/>
                </a:solidFill>
                <a:effectLst/>
                <a:latin typeface="Arial" charset="0"/>
              </a:rPr>
              <a:t>3 </a:t>
            </a:r>
            <a:r>
              <a:rPr lang="en-US" sz="1800" b="1" dirty="0" err="1">
                <a:solidFill>
                  <a:srgbClr val="D5262B"/>
                </a:solidFill>
                <a:effectLst/>
                <a:latin typeface="Arial" charset="0"/>
              </a:rPr>
              <a:t>verschiedene</a:t>
            </a:r>
            <a:r>
              <a:rPr lang="en-US" sz="1800" b="1" dirty="0">
                <a:solidFill>
                  <a:srgbClr val="D5262B"/>
                </a:solidFill>
                <a:effectLst/>
                <a:latin typeface="Arial" charset="0"/>
              </a:rPr>
              <a:t> Muster </a:t>
            </a:r>
            <a:r>
              <a:rPr lang="en-US" sz="1800" b="1" dirty="0" smtClean="0">
                <a:solidFill>
                  <a:srgbClr val="D5262B"/>
                </a:solidFill>
                <a:effectLst/>
                <a:latin typeface="Arial" charset="0"/>
              </a:rPr>
              <a:t>in </a:t>
            </a:r>
            <a:r>
              <a:rPr lang="en-US" sz="1800" b="1" dirty="0">
                <a:solidFill>
                  <a:srgbClr val="D5262B"/>
                </a:solidFill>
                <a:effectLst/>
                <a:latin typeface="Arial" charset="0"/>
              </a:rPr>
              <a:t>2 Setups</a:t>
            </a:r>
            <a:r>
              <a:rPr lang="hu-HU" sz="1800" b="1" dirty="0">
                <a:solidFill>
                  <a:srgbClr val="D5262B"/>
                </a:solidFill>
                <a:effectLst/>
                <a:latin typeface="Arial" charset="0"/>
              </a:rPr>
              <a:t>, insgesammt 6 Messungen</a:t>
            </a:r>
            <a:endParaRPr lang="en-US" sz="1800" b="1" dirty="0">
              <a:solidFill>
                <a:srgbClr val="D5262B"/>
              </a:solidFill>
              <a:effectLst/>
              <a:latin typeface="Arial" charset="0"/>
            </a:endParaRPr>
          </a:p>
        </p:txBody>
      </p:sp>
      <p:sp>
        <p:nvSpPr>
          <p:cNvPr id="183323" name="Text Box 27"/>
          <p:cNvSpPr txBox="1">
            <a:spLocks noChangeArrowheads="1"/>
          </p:cNvSpPr>
          <p:nvPr/>
        </p:nvSpPr>
        <p:spPr bwMode="auto">
          <a:xfrm>
            <a:off x="744026" y="5767619"/>
            <a:ext cx="2486025" cy="596900"/>
          </a:xfrm>
          <a:prstGeom prst="rect">
            <a:avLst/>
          </a:prstGeom>
          <a:solidFill>
            <a:srgbClr val="FFFF99"/>
          </a:solidFill>
          <a:ln w="15875" algn="ctr">
            <a:solidFill>
              <a:srgbClr val="D5262B"/>
            </a:solidFill>
            <a:miter lim="800000"/>
            <a:headEnd/>
            <a:tailEnd/>
          </a:ln>
          <a:effectLst/>
        </p:spPr>
        <p:txBody>
          <a:bodyPr>
            <a:spAutoFit/>
          </a:bodyPr>
          <a:lstStyle/>
          <a:p>
            <a:pPr algn="ctr">
              <a:spcBef>
                <a:spcPct val="50000"/>
              </a:spcBef>
            </a:pPr>
            <a:r>
              <a:rPr lang="hu-HU" sz="1600" dirty="0">
                <a:solidFill>
                  <a:srgbClr val="D5262B"/>
                </a:solidFill>
                <a:effectLst/>
                <a:latin typeface="Arial" charset="0"/>
              </a:rPr>
              <a:t>Alles scheint identisch innerhalb der </a:t>
            </a:r>
            <a:r>
              <a:rPr lang="hu-HU" sz="1600" dirty="0" smtClean="0">
                <a:solidFill>
                  <a:srgbClr val="D5262B"/>
                </a:solidFill>
                <a:effectLst/>
                <a:latin typeface="Arial" charset="0"/>
              </a:rPr>
              <a:t>Gehäuse</a:t>
            </a:r>
            <a:endParaRPr lang="en-US" sz="1600" dirty="0">
              <a:solidFill>
                <a:srgbClr val="D5262B"/>
              </a:solidFill>
              <a:effectLst/>
              <a:latin typeface="Arial" charset="0"/>
            </a:endParaRPr>
          </a:p>
        </p:txBody>
      </p:sp>
      <p:sp>
        <p:nvSpPr>
          <p:cNvPr id="183326" name="Rectangle 30"/>
          <p:cNvSpPr>
            <a:spLocks noChangeArrowheads="1"/>
          </p:cNvSpPr>
          <p:nvPr/>
        </p:nvSpPr>
        <p:spPr bwMode="auto">
          <a:xfrm>
            <a:off x="4789190" y="5702464"/>
            <a:ext cx="4248480" cy="615553"/>
          </a:xfrm>
          <a:prstGeom prst="rect">
            <a:avLst/>
          </a:prstGeom>
          <a:solidFill>
            <a:srgbClr val="FFCC00"/>
          </a:solidFill>
          <a:ln w="19050">
            <a:solidFill>
              <a:srgbClr val="DA262B"/>
            </a:solidFill>
            <a:miter lim="800000"/>
            <a:headEnd/>
            <a:tailEnd/>
          </a:ln>
          <a:effectLst/>
        </p:spPr>
        <p:txBody>
          <a:bodyPr wrap="square">
            <a:spAutoFit/>
          </a:bodyPr>
          <a:lstStyle/>
          <a:p>
            <a:pPr algn="ctr" eaLnBrk="1" hangingPunct="1">
              <a:lnSpc>
                <a:spcPct val="85000"/>
              </a:lnSpc>
              <a:spcBef>
                <a:spcPct val="20000"/>
              </a:spcBef>
              <a:buClr>
                <a:srgbClr val="DA262B"/>
              </a:buClr>
              <a:buSzPct val="80000"/>
            </a:pPr>
            <a:r>
              <a:rPr lang="en-US" sz="2000" b="1" dirty="0" smtClean="0">
                <a:solidFill>
                  <a:srgbClr val="4F2780"/>
                </a:solidFill>
                <a:effectLst/>
                <a:latin typeface="Arial" charset="0"/>
              </a:rPr>
              <a:t>20</a:t>
            </a:r>
            <a:r>
              <a:rPr lang="hu-HU" sz="2000" b="1" dirty="0" smtClean="0">
                <a:solidFill>
                  <a:srgbClr val="4F2780"/>
                </a:solidFill>
                <a:effectLst/>
                <a:latin typeface="Arial" charset="0"/>
              </a:rPr>
              <a:t>10</a:t>
            </a:r>
            <a:r>
              <a:rPr lang="en-US" sz="2000" b="1" dirty="0" smtClean="0">
                <a:solidFill>
                  <a:srgbClr val="4F2780"/>
                </a:solidFill>
                <a:effectLst/>
                <a:latin typeface="Arial" charset="0"/>
              </a:rPr>
              <a:t>: </a:t>
            </a:r>
            <a:r>
              <a:rPr lang="en-US" sz="2000" dirty="0">
                <a:solidFill>
                  <a:srgbClr val="4F2780"/>
                </a:solidFill>
                <a:effectLst/>
                <a:latin typeface="Arial" charset="0"/>
              </a:rPr>
              <a:t>JEDEC </a:t>
            </a:r>
            <a:r>
              <a:rPr lang="hu-HU" dirty="0" smtClean="0"/>
              <a:t>Norm</a:t>
            </a:r>
            <a:r>
              <a:rPr lang="hu-HU" sz="2000" dirty="0" smtClean="0">
                <a:solidFill>
                  <a:srgbClr val="4F2780"/>
                </a:solidFill>
                <a:effectLst/>
                <a:latin typeface="Arial" charset="0"/>
              </a:rPr>
              <a:t> JESD51-14 veröffentlicht</a:t>
            </a:r>
            <a:endParaRPr lang="en-US" sz="2000" dirty="0">
              <a:solidFill>
                <a:srgbClr val="4F2780"/>
              </a:solidFill>
              <a:effectLst/>
              <a:latin typeface="Arial" charset="0"/>
            </a:endParaRPr>
          </a:p>
        </p:txBody>
      </p:sp>
      <p:sp>
        <p:nvSpPr>
          <p:cNvPr id="34" name="Date Placeholder 33"/>
          <p:cNvSpPr>
            <a:spLocks noGrp="1"/>
          </p:cNvSpPr>
          <p:nvPr>
            <p:ph type="dt" sz="half" idx="12"/>
          </p:nvPr>
        </p:nvSpPr>
        <p:spPr/>
        <p:txBody>
          <a:bodyPr/>
          <a:lstStyle/>
          <a:p>
            <a:pPr>
              <a:defRPr/>
            </a:pPr>
            <a:r>
              <a:rPr lang="en-US" smtClean="0"/>
              <a:t>28 Juni 2012</a:t>
            </a:r>
            <a:endParaRPr lang="en-US"/>
          </a:p>
        </p:txBody>
      </p:sp>
      <p:sp>
        <p:nvSpPr>
          <p:cNvPr id="35" name="Slide Number Placeholder 34"/>
          <p:cNvSpPr>
            <a:spLocks noGrp="1"/>
          </p:cNvSpPr>
          <p:nvPr>
            <p:ph type="sldNum" sz="quarter" idx="10"/>
          </p:nvPr>
        </p:nvSpPr>
        <p:spPr/>
        <p:txBody>
          <a:bodyPr/>
          <a:lstStyle/>
          <a:p>
            <a:pPr>
              <a:defRPr/>
            </a:pPr>
            <a:fld id="{CA06DD79-025C-4555-A46D-61353DBEF34E}" type="slidenum">
              <a:rPr lang="en-GB" smtClean="0"/>
              <a:pPr>
                <a:defRPr/>
              </a:pPr>
              <a:t>32</a:t>
            </a:fld>
            <a:endParaRPr lang="en-GB"/>
          </a:p>
        </p:txBody>
      </p:sp>
      <p:sp>
        <p:nvSpPr>
          <p:cNvPr id="36" name="Footer Placeholder 35"/>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3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9" name="Rectangle 7"/>
          <p:cNvSpPr>
            <a:spLocks noGrp="1" noChangeArrowheads="1"/>
          </p:cNvSpPr>
          <p:nvPr>
            <p:ph type="title"/>
          </p:nvPr>
        </p:nvSpPr>
        <p:spPr/>
        <p:txBody>
          <a:bodyPr/>
          <a:lstStyle/>
          <a:p>
            <a:r>
              <a:rPr lang="en-US" dirty="0" err="1" smtClean="0"/>
              <a:t>R</a:t>
            </a:r>
            <a:r>
              <a:rPr lang="en-US" baseline="-25000" dirty="0" err="1" smtClean="0"/>
              <a:t>thJC</a:t>
            </a:r>
            <a:r>
              <a:rPr lang="en-US" dirty="0" smtClean="0"/>
              <a:t> </a:t>
            </a:r>
            <a:r>
              <a:rPr lang="en-US" dirty="0" err="1" smtClean="0"/>
              <a:t>Messung</a:t>
            </a:r>
            <a:r>
              <a:rPr lang="en-US" dirty="0" smtClean="0"/>
              <a:t> und </a:t>
            </a:r>
            <a:r>
              <a:rPr lang="en-US" dirty="0" err="1" smtClean="0"/>
              <a:t>Modellierung</a:t>
            </a:r>
            <a:r>
              <a:rPr lang="en-US" dirty="0" smtClean="0"/>
              <a:t> des </a:t>
            </a:r>
            <a:r>
              <a:rPr lang="en-US" dirty="0" err="1" smtClean="0"/>
              <a:t>Gehäuses</a:t>
            </a:r>
            <a:endParaRPr lang="hu-HU" dirty="0" smtClean="0">
              <a:solidFill>
                <a:srgbClr val="FF0000"/>
              </a:solidFill>
              <a:latin typeface="Arial Black" pitchFamily="34" charset="0"/>
            </a:endParaRPr>
          </a:p>
        </p:txBody>
      </p:sp>
      <p:graphicFrame>
        <p:nvGraphicFramePr>
          <p:cNvPr id="35842" name="Object 2"/>
          <p:cNvGraphicFramePr>
            <a:graphicFrameLocks noChangeAspect="1"/>
          </p:cNvGraphicFramePr>
          <p:nvPr/>
        </p:nvGraphicFramePr>
        <p:xfrm>
          <a:off x="742545" y="816026"/>
          <a:ext cx="3721461" cy="3147700"/>
        </p:xfrm>
        <a:graphic>
          <a:graphicData uri="http://schemas.openxmlformats.org/presentationml/2006/ole">
            <mc:AlternateContent xmlns:mc="http://schemas.openxmlformats.org/markup-compatibility/2006">
              <mc:Choice xmlns:v="urn:schemas-microsoft-com:vml" Requires="v">
                <p:oleObj spid="_x0000_s3506186" r:id="rId4" imgW="5296639" imgH="4076190" progId="">
                  <p:embed/>
                </p:oleObj>
              </mc:Choice>
              <mc:Fallback>
                <p:oleObj r:id="rId4" imgW="5296639" imgH="407619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545" y="816026"/>
                        <a:ext cx="3721461" cy="31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43" name="Object 3"/>
          <p:cNvGraphicFramePr>
            <a:graphicFrameLocks noChangeAspect="1"/>
          </p:cNvGraphicFramePr>
          <p:nvPr/>
        </p:nvGraphicFramePr>
        <p:xfrm>
          <a:off x="455454" y="3286373"/>
          <a:ext cx="3742383" cy="3132375"/>
        </p:xfrm>
        <a:graphic>
          <a:graphicData uri="http://schemas.openxmlformats.org/presentationml/2006/ole">
            <mc:AlternateContent xmlns:mc="http://schemas.openxmlformats.org/markup-compatibility/2006">
              <mc:Choice xmlns:v="urn:schemas-microsoft-com:vml" Requires="v">
                <p:oleObj spid="_x0000_s3506187" r:id="rId6" imgW="5323810" imgH="4057143" progId="">
                  <p:embed/>
                </p:oleObj>
              </mc:Choice>
              <mc:Fallback>
                <p:oleObj r:id="rId6" imgW="5323810" imgH="4057143"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454" y="3286373"/>
                        <a:ext cx="3742383" cy="313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9" name="Group 18"/>
          <p:cNvGrpSpPr/>
          <p:nvPr/>
        </p:nvGrpSpPr>
        <p:grpSpPr>
          <a:xfrm>
            <a:off x="4210515" y="776182"/>
            <a:ext cx="4678329" cy="5573433"/>
            <a:chOff x="3625700" y="776182"/>
            <a:chExt cx="4678329" cy="5573433"/>
          </a:xfrm>
        </p:grpSpPr>
        <p:grpSp>
          <p:nvGrpSpPr>
            <p:cNvPr id="2" name="Group 4"/>
            <p:cNvGrpSpPr>
              <a:grpSpLocks/>
            </p:cNvGrpSpPr>
            <p:nvPr/>
          </p:nvGrpSpPr>
          <p:grpSpPr bwMode="auto">
            <a:xfrm>
              <a:off x="3625700" y="1157768"/>
              <a:ext cx="4678329" cy="3405155"/>
              <a:chOff x="2374" y="617"/>
              <a:chExt cx="3354" cy="2222"/>
            </a:xfrm>
          </p:grpSpPr>
          <p:graphicFrame>
            <p:nvGraphicFramePr>
              <p:cNvPr id="35845" name="Object 5"/>
              <p:cNvGraphicFramePr>
                <a:graphicFrameLocks noChangeAspect="1"/>
              </p:cNvGraphicFramePr>
              <p:nvPr/>
            </p:nvGraphicFramePr>
            <p:xfrm>
              <a:off x="2374" y="617"/>
              <a:ext cx="3354" cy="2222"/>
            </p:xfrm>
            <a:graphic>
              <a:graphicData uri="http://schemas.openxmlformats.org/presentationml/2006/ole">
                <mc:AlternateContent xmlns:mc="http://schemas.openxmlformats.org/markup-compatibility/2006">
                  <mc:Choice xmlns:v="urn:schemas-microsoft-com:vml" Requires="v">
                    <p:oleObj spid="_x0000_s3506188" r:id="rId8" imgW="6657143" imgH="4409524" progId="">
                      <p:embed/>
                    </p:oleObj>
                  </mc:Choice>
                  <mc:Fallback>
                    <p:oleObj r:id="rId8" imgW="6657143" imgH="4409524" progId="">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74" y="617"/>
                            <a:ext cx="3354" cy="2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56" name="Freeform 6"/>
              <p:cNvSpPr>
                <a:spLocks/>
              </p:cNvSpPr>
              <p:nvPr/>
            </p:nvSpPr>
            <p:spPr bwMode="auto">
              <a:xfrm>
                <a:off x="3848" y="1768"/>
                <a:ext cx="207" cy="420"/>
              </a:xfrm>
              <a:custGeom>
                <a:avLst/>
                <a:gdLst>
                  <a:gd name="T0" fmla="*/ 0 w 207"/>
                  <a:gd name="T1" fmla="*/ 416 h 420"/>
                  <a:gd name="T2" fmla="*/ 160 w 207"/>
                  <a:gd name="T3" fmla="*/ 400 h 420"/>
                  <a:gd name="T4" fmla="*/ 200 w 207"/>
                  <a:gd name="T5" fmla="*/ 296 h 420"/>
                  <a:gd name="T6" fmla="*/ 200 w 207"/>
                  <a:gd name="T7" fmla="*/ 0 h 420"/>
                  <a:gd name="T8" fmla="*/ 0 60000 65536"/>
                  <a:gd name="T9" fmla="*/ 0 60000 65536"/>
                  <a:gd name="T10" fmla="*/ 0 60000 65536"/>
                  <a:gd name="T11" fmla="*/ 0 60000 65536"/>
                  <a:gd name="T12" fmla="*/ 0 w 207"/>
                  <a:gd name="T13" fmla="*/ 0 h 420"/>
                  <a:gd name="T14" fmla="*/ 207 w 207"/>
                  <a:gd name="T15" fmla="*/ 420 h 420"/>
                </a:gdLst>
                <a:ahLst/>
                <a:cxnLst>
                  <a:cxn ang="T8">
                    <a:pos x="T0" y="T1"/>
                  </a:cxn>
                  <a:cxn ang="T9">
                    <a:pos x="T2" y="T3"/>
                  </a:cxn>
                  <a:cxn ang="T10">
                    <a:pos x="T4" y="T5"/>
                  </a:cxn>
                  <a:cxn ang="T11">
                    <a:pos x="T6" y="T7"/>
                  </a:cxn>
                </a:cxnLst>
                <a:rect l="T12" t="T13" r="T14" b="T15"/>
                <a:pathLst>
                  <a:path w="207" h="420">
                    <a:moveTo>
                      <a:pt x="0" y="416"/>
                    </a:moveTo>
                    <a:cubicBezTo>
                      <a:pt x="63" y="418"/>
                      <a:pt x="127" y="420"/>
                      <a:pt x="160" y="400"/>
                    </a:cubicBezTo>
                    <a:cubicBezTo>
                      <a:pt x="193" y="380"/>
                      <a:pt x="193" y="363"/>
                      <a:pt x="200" y="296"/>
                    </a:cubicBezTo>
                    <a:cubicBezTo>
                      <a:pt x="207" y="229"/>
                      <a:pt x="203" y="114"/>
                      <a:pt x="200" y="0"/>
                    </a:cubicBezTo>
                  </a:path>
                </a:pathLst>
              </a:custGeom>
              <a:noFill/>
              <a:ln w="31750">
                <a:solidFill>
                  <a:schemeClr val="folHlink"/>
                </a:solidFill>
                <a:round/>
                <a:headEnd/>
                <a:tailEnd type="stealth" w="med" len="lg"/>
              </a:ln>
            </p:spPr>
            <p:txBody>
              <a:bodyPr>
                <a:spAutoFit/>
              </a:bodyPr>
              <a:lstStyle/>
              <a:p>
                <a:pPr defTabSz="914400"/>
                <a:endParaRPr lang="en-US" sz="1800">
                  <a:solidFill>
                    <a:srgbClr val="333333"/>
                  </a:solidFill>
                  <a:latin typeface="Arial" charset="0"/>
                  <a:ea typeface="ＭＳ Ｐゴシック" pitchFamily="34" charset="-128"/>
                  <a:cs typeface="Arial" charset="0"/>
                </a:endParaRPr>
              </a:p>
            </p:txBody>
          </p:sp>
        </p:grpSp>
        <p:grpSp>
          <p:nvGrpSpPr>
            <p:cNvPr id="3" name="Group 8"/>
            <p:cNvGrpSpPr>
              <a:grpSpLocks/>
            </p:cNvGrpSpPr>
            <p:nvPr/>
          </p:nvGrpSpPr>
          <p:grpSpPr bwMode="auto">
            <a:xfrm>
              <a:off x="5447375" y="776182"/>
              <a:ext cx="1673821" cy="1687253"/>
              <a:chOff x="3680" y="368"/>
              <a:chExt cx="1200" cy="1157"/>
            </a:xfrm>
          </p:grpSpPr>
          <p:sp>
            <p:nvSpPr>
              <p:cNvPr id="35854" name="Text Box 9"/>
              <p:cNvSpPr txBox="1">
                <a:spLocks noChangeArrowheads="1"/>
              </p:cNvSpPr>
              <p:nvPr/>
            </p:nvSpPr>
            <p:spPr bwMode="auto">
              <a:xfrm>
                <a:off x="3680" y="368"/>
                <a:ext cx="1200" cy="274"/>
              </a:xfrm>
              <a:prstGeom prst="rect">
                <a:avLst/>
              </a:prstGeom>
              <a:noFill/>
              <a:ln w="9525" algn="ctr">
                <a:noFill/>
                <a:miter lim="800000"/>
                <a:headEnd/>
                <a:tailEnd/>
              </a:ln>
            </p:spPr>
            <p:txBody>
              <a:bodyPr>
                <a:spAutoFit/>
              </a:bodyPr>
              <a:lstStyle/>
              <a:p>
                <a:pPr defTabSz="914400"/>
                <a:r>
                  <a:rPr lang="en-US" sz="2000" b="1" dirty="0">
                    <a:solidFill>
                      <a:srgbClr val="FF0000"/>
                    </a:solidFill>
                    <a:latin typeface="Arial" charset="0"/>
                    <a:ea typeface="ＭＳ Ｐゴシック" pitchFamily="34" charset="-128"/>
                    <a:cs typeface="Arial" charset="0"/>
                  </a:rPr>
                  <a:t>3 </a:t>
                </a:r>
                <a:r>
                  <a:rPr lang="en-US" sz="2000" b="1" dirty="0" err="1" smtClean="0">
                    <a:solidFill>
                      <a:srgbClr val="FF0000"/>
                    </a:solidFill>
                    <a:latin typeface="Arial" charset="0"/>
                    <a:ea typeface="ＭＳ Ｐゴシック" pitchFamily="34" charset="-128"/>
                    <a:cs typeface="Arial" charset="0"/>
                  </a:rPr>
                  <a:t>Stufen</a:t>
                </a:r>
                <a:endParaRPr lang="hu-HU" sz="2000" b="1" dirty="0">
                  <a:solidFill>
                    <a:srgbClr val="FF0000"/>
                  </a:solidFill>
                  <a:latin typeface="Arial" charset="0"/>
                  <a:ea typeface="ＭＳ Ｐゴシック" pitchFamily="34" charset="-128"/>
                  <a:cs typeface="Arial" charset="0"/>
                </a:endParaRPr>
              </a:p>
            </p:txBody>
          </p:sp>
          <p:sp>
            <p:nvSpPr>
              <p:cNvPr id="35855" name="Line 10"/>
              <p:cNvSpPr>
                <a:spLocks noChangeShapeType="1"/>
              </p:cNvSpPr>
              <p:nvPr/>
            </p:nvSpPr>
            <p:spPr bwMode="auto">
              <a:xfrm>
                <a:off x="4032" y="596"/>
                <a:ext cx="0" cy="929"/>
              </a:xfrm>
              <a:prstGeom prst="line">
                <a:avLst/>
              </a:prstGeom>
              <a:noFill/>
              <a:ln w="31750">
                <a:solidFill>
                  <a:srgbClr val="FF0000"/>
                </a:solidFill>
                <a:round/>
                <a:headEnd/>
                <a:tailEnd type="stealth" w="med" len="lg"/>
              </a:ln>
            </p:spPr>
            <p:txBody>
              <a:bodyPr wrap="square">
                <a:spAutoFit/>
              </a:bodyPr>
              <a:lstStyle/>
              <a:p>
                <a:pPr defTabSz="914400"/>
                <a:endParaRPr lang="en-US" sz="1800">
                  <a:solidFill>
                    <a:srgbClr val="333333"/>
                  </a:solidFill>
                  <a:latin typeface="Arial" charset="0"/>
                  <a:ea typeface="ＭＳ Ｐゴシック" pitchFamily="34" charset="-128"/>
                  <a:cs typeface="Arial" charset="0"/>
                </a:endParaRPr>
              </a:p>
            </p:txBody>
          </p:sp>
        </p:grpSp>
        <p:graphicFrame>
          <p:nvGraphicFramePr>
            <p:cNvPr id="759819" name="Object 4"/>
            <p:cNvGraphicFramePr>
              <a:graphicFrameLocks noChangeAspect="1"/>
            </p:cNvGraphicFramePr>
            <p:nvPr/>
          </p:nvGraphicFramePr>
          <p:xfrm>
            <a:off x="3677311" y="2901723"/>
            <a:ext cx="4097472" cy="3447892"/>
          </p:xfrm>
          <a:graphic>
            <a:graphicData uri="http://schemas.openxmlformats.org/presentationml/2006/ole">
              <mc:AlternateContent xmlns:mc="http://schemas.openxmlformats.org/markup-compatibility/2006">
                <mc:Choice xmlns:v="urn:schemas-microsoft-com:vml" Requires="v">
                  <p:oleObj spid="_x0000_s3506189" r:id="rId10" imgW="5334745" imgH="4086795" progId="">
                    <p:embed/>
                  </p:oleObj>
                </mc:Choice>
                <mc:Fallback>
                  <p:oleObj r:id="rId10" imgW="5334745" imgH="4086795" progId="">
                    <p:embed/>
                    <p:pic>
                      <p:nvPicPr>
                        <p:cNvPr id="0"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77311" y="2901723"/>
                          <a:ext cx="4097472" cy="3447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4" name="Group 12"/>
          <p:cNvGrpSpPr>
            <a:grpSpLocks/>
          </p:cNvGrpSpPr>
          <p:nvPr/>
        </p:nvGrpSpPr>
        <p:grpSpPr bwMode="auto">
          <a:xfrm>
            <a:off x="1795815" y="1896374"/>
            <a:ext cx="1941632" cy="1606034"/>
            <a:chOff x="1024" y="1496"/>
            <a:chExt cx="1392" cy="1048"/>
          </a:xfrm>
        </p:grpSpPr>
        <p:sp>
          <p:nvSpPr>
            <p:cNvPr id="35853" name="Text Box 14"/>
            <p:cNvSpPr txBox="1">
              <a:spLocks noChangeArrowheads="1"/>
            </p:cNvSpPr>
            <p:nvPr/>
          </p:nvSpPr>
          <p:spPr bwMode="auto">
            <a:xfrm>
              <a:off x="1123" y="2188"/>
              <a:ext cx="1266" cy="201"/>
            </a:xfrm>
            <a:prstGeom prst="rect">
              <a:avLst/>
            </a:prstGeom>
            <a:solidFill>
              <a:schemeClr val="bg1"/>
            </a:solidFill>
            <a:ln w="9525" algn="ctr">
              <a:noFill/>
              <a:miter lim="800000"/>
              <a:headEnd/>
              <a:tailEnd/>
            </a:ln>
          </p:spPr>
          <p:txBody>
            <a:bodyPr wrap="square">
              <a:spAutoFit/>
            </a:bodyPr>
            <a:lstStyle/>
            <a:p>
              <a:pPr algn="ctr" defTabSz="914400"/>
              <a:r>
                <a:rPr lang="en-US" sz="1400" b="1" dirty="0" err="1">
                  <a:solidFill>
                    <a:srgbClr val="FF0000"/>
                  </a:solidFill>
                  <a:latin typeface="Arial" charset="0"/>
                  <a:ea typeface="ＭＳ Ｐゴシック" pitchFamily="34" charset="-128"/>
                  <a:cs typeface="Arial" charset="0"/>
                </a:rPr>
                <a:t>R</a:t>
              </a:r>
              <a:r>
                <a:rPr lang="en-US" sz="1400" b="1" baseline="-25000" dirty="0" err="1">
                  <a:solidFill>
                    <a:srgbClr val="FF0000"/>
                  </a:solidFill>
                  <a:latin typeface="Arial" charset="0"/>
                  <a:ea typeface="ＭＳ Ｐゴシック" pitchFamily="34" charset="-128"/>
                  <a:cs typeface="Arial" charset="0"/>
                </a:rPr>
                <a:t>thJC</a:t>
              </a:r>
              <a:r>
                <a:rPr lang="en-US" sz="1400" b="1" dirty="0">
                  <a:solidFill>
                    <a:srgbClr val="FF0000"/>
                  </a:solidFill>
                  <a:latin typeface="Arial" charset="0"/>
                  <a:ea typeface="ＭＳ Ｐゴシック" pitchFamily="34" charset="-128"/>
                  <a:cs typeface="Arial" charset="0"/>
                </a:rPr>
                <a:t> = 3.35 K/W</a:t>
              </a:r>
              <a:endParaRPr lang="hu-HU" sz="1400" b="1" dirty="0">
                <a:solidFill>
                  <a:srgbClr val="FF0000"/>
                </a:solidFill>
                <a:latin typeface="Arial" charset="0"/>
                <a:ea typeface="ＭＳ Ｐゴシック" pitchFamily="34" charset="-128"/>
                <a:cs typeface="Arial" charset="0"/>
              </a:endParaRPr>
            </a:p>
          </p:txBody>
        </p:sp>
        <p:sp>
          <p:nvSpPr>
            <p:cNvPr id="35852" name="Oval 13"/>
            <p:cNvSpPr>
              <a:spLocks noChangeArrowheads="1"/>
            </p:cNvSpPr>
            <p:nvPr/>
          </p:nvSpPr>
          <p:spPr bwMode="auto">
            <a:xfrm>
              <a:off x="1024" y="1496"/>
              <a:ext cx="1392" cy="1048"/>
            </a:xfrm>
            <a:prstGeom prst="ellipse">
              <a:avLst/>
            </a:prstGeom>
            <a:noFill/>
            <a:ln w="31750" algn="ctr">
              <a:solidFill>
                <a:srgbClr val="FF0000"/>
              </a:solidFill>
              <a:round/>
              <a:headEnd/>
              <a:tailEnd/>
            </a:ln>
          </p:spPr>
          <p:txBody>
            <a:bodyPr wrap="none" anchor="ctr">
              <a:spAutoFit/>
            </a:bodyPr>
            <a:lstStyle/>
            <a:p>
              <a:pPr defTabSz="914400"/>
              <a:endParaRPr lang="en-US" sz="1800">
                <a:solidFill>
                  <a:srgbClr val="333333"/>
                </a:solidFill>
                <a:latin typeface="Arial" charset="0"/>
                <a:ea typeface="ＭＳ Ｐゴシック" pitchFamily="34" charset="-128"/>
                <a:cs typeface="Arial" charset="0"/>
              </a:endParaRPr>
            </a:p>
          </p:txBody>
        </p:sp>
      </p:grpSp>
      <p:sp>
        <p:nvSpPr>
          <p:cNvPr id="25" name="Slide Number Placeholder 24"/>
          <p:cNvSpPr>
            <a:spLocks noGrp="1"/>
          </p:cNvSpPr>
          <p:nvPr>
            <p:ph type="sldNum" sz="quarter" idx="11"/>
          </p:nvPr>
        </p:nvSpPr>
        <p:spPr/>
        <p:txBody>
          <a:bodyPr/>
          <a:lstStyle/>
          <a:p>
            <a:pPr>
              <a:defRPr/>
            </a:pPr>
            <a:fld id="{446E9CAD-1A97-486E-ACB7-90D8A0428F91}" type="slidenum">
              <a:rPr lang="en-US" smtClean="0"/>
              <a:pPr>
                <a:defRPr/>
              </a:pPr>
              <a:t>33</a:t>
            </a:fld>
            <a:endParaRPr lang="en-US" dirty="0"/>
          </a:p>
        </p:txBody>
      </p:sp>
      <p:sp>
        <p:nvSpPr>
          <p:cNvPr id="18" name="TextBox 17"/>
          <p:cNvSpPr txBox="1"/>
          <p:nvPr/>
        </p:nvSpPr>
        <p:spPr>
          <a:xfrm>
            <a:off x="1180215" y="5711110"/>
            <a:ext cx="2679403" cy="707886"/>
          </a:xfrm>
          <a:prstGeom prst="rect">
            <a:avLst/>
          </a:prstGeom>
          <a:solidFill>
            <a:srgbClr val="FFFF99"/>
          </a:solidFill>
          <a:ln w="19050">
            <a:solidFill>
              <a:schemeClr val="accent3">
                <a:lumMod val="40000"/>
                <a:lumOff val="60000"/>
              </a:schemeClr>
            </a:solidFill>
          </a:ln>
          <a:effectLst>
            <a:outerShdw blurRad="40005" dist="20320" dir="2700000" algn="tl" rotWithShape="0">
              <a:prstClr val="black">
                <a:alpha val="38000"/>
              </a:prstClr>
            </a:outerShdw>
          </a:effectLst>
        </p:spPr>
        <p:txBody>
          <a:bodyPr wrap="square" rtlCol="0">
            <a:spAutoFit/>
          </a:bodyPr>
          <a:lstStyle/>
          <a:p>
            <a:pPr algn="ctr"/>
            <a:r>
              <a:rPr lang="en-US" sz="2000" dirty="0" err="1" smtClean="0"/>
              <a:t>R</a:t>
            </a:r>
            <a:r>
              <a:rPr lang="en-US" sz="2000" baseline="-25000" dirty="0" err="1" smtClean="0"/>
              <a:t>thJC</a:t>
            </a:r>
            <a:r>
              <a:rPr lang="en-US" sz="2000" dirty="0" smtClean="0"/>
              <a:t> </a:t>
            </a:r>
            <a:r>
              <a:rPr lang="en-US" sz="2000" dirty="0" err="1" smtClean="0"/>
              <a:t>Messung</a:t>
            </a:r>
            <a:r>
              <a:rPr lang="en-US" sz="2000" dirty="0" smtClean="0"/>
              <a:t> </a:t>
            </a:r>
            <a:r>
              <a:rPr lang="en-US" sz="2000" dirty="0" err="1" smtClean="0"/>
              <a:t>gemäß</a:t>
            </a:r>
            <a:r>
              <a:rPr lang="en-US" sz="2000" dirty="0" smtClean="0"/>
              <a:t> JESD51-14</a:t>
            </a:r>
            <a:endParaRPr lang="en-US" sz="2000" baseline="-25000" dirty="0"/>
          </a:p>
        </p:txBody>
      </p:sp>
      <p:sp>
        <p:nvSpPr>
          <p:cNvPr id="20" name="Date Placeholder 19"/>
          <p:cNvSpPr>
            <a:spLocks noGrp="1"/>
          </p:cNvSpPr>
          <p:nvPr>
            <p:ph type="dt" sz="half" idx="12"/>
          </p:nvPr>
        </p:nvSpPr>
        <p:spPr/>
        <p:txBody>
          <a:bodyPr/>
          <a:lstStyle/>
          <a:p>
            <a:pPr>
              <a:defRPr/>
            </a:pPr>
            <a:r>
              <a:rPr lang="en-US" smtClean="0"/>
              <a:t>28 Juni 2012</a:t>
            </a:r>
            <a:endParaRPr lang="en-US"/>
          </a:p>
        </p:txBody>
      </p:sp>
      <p:sp>
        <p:nvSpPr>
          <p:cNvPr id="21" name="Footer Placeholder 20"/>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617" name="Rectangle 3"/>
          <p:cNvSpPr>
            <a:spLocks noGrp="1" noChangeArrowheads="1"/>
          </p:cNvSpPr>
          <p:nvPr>
            <p:ph type="title"/>
          </p:nvPr>
        </p:nvSpPr>
        <p:spPr>
          <a:xfrm>
            <a:off x="515938" y="0"/>
            <a:ext cx="8628062" cy="781050"/>
          </a:xfrm>
        </p:spPr>
        <p:txBody>
          <a:bodyPr rIns="0"/>
          <a:lstStyle/>
          <a:p>
            <a:r>
              <a:rPr lang="en-US" dirty="0" smtClean="0"/>
              <a:t>Details</a:t>
            </a:r>
            <a:r>
              <a:rPr lang="hu-HU" dirty="0" smtClean="0"/>
              <a:t> einer LED-Lampe durch die Struktur</a:t>
            </a:r>
            <a:r>
              <a:rPr lang="en-US" dirty="0" smtClean="0"/>
              <a:t>f</a:t>
            </a:r>
            <a:r>
              <a:rPr lang="hu-HU" dirty="0" smtClean="0"/>
              <a:t>unktion</a:t>
            </a:r>
            <a:endParaRPr lang="en-US" dirty="0" smtClean="0"/>
          </a:p>
        </p:txBody>
      </p:sp>
      <p:sp>
        <p:nvSpPr>
          <p:cNvPr id="46" name="Content Placeholder 45"/>
          <p:cNvSpPr>
            <a:spLocks noGrp="1"/>
          </p:cNvSpPr>
          <p:nvPr>
            <p:ph idx="1"/>
          </p:nvPr>
        </p:nvSpPr>
        <p:spPr/>
        <p:txBody>
          <a:bodyPr/>
          <a:lstStyle/>
          <a:p>
            <a:r>
              <a:rPr lang="hu-HU" dirty="0" smtClean="0"/>
              <a:t>Als </a:t>
            </a:r>
            <a:r>
              <a:rPr lang="en-US" dirty="0" smtClean="0"/>
              <a:t>“</a:t>
            </a:r>
            <a:r>
              <a:rPr lang="en-US" dirty="0" err="1" smtClean="0"/>
              <a:t>Endprodukt</a:t>
            </a:r>
            <a:r>
              <a:rPr lang="en-US" dirty="0" smtClean="0"/>
              <a:t>” </a:t>
            </a:r>
            <a:r>
              <a:rPr lang="en-US" dirty="0" err="1" smtClean="0"/>
              <a:t>der</a:t>
            </a:r>
            <a:r>
              <a:rPr lang="en-US" dirty="0" smtClean="0"/>
              <a:t> </a:t>
            </a:r>
            <a:r>
              <a:rPr lang="en-US" dirty="0" err="1" smtClean="0"/>
              <a:t>thermischen</a:t>
            </a:r>
            <a:r>
              <a:rPr lang="en-US" dirty="0" smtClean="0"/>
              <a:t> </a:t>
            </a:r>
            <a:r>
              <a:rPr lang="en-US" dirty="0" err="1" smtClean="0"/>
              <a:t>transienten</a:t>
            </a:r>
            <a:r>
              <a:rPr lang="en-US" dirty="0" smtClean="0"/>
              <a:t> </a:t>
            </a:r>
            <a:r>
              <a:rPr lang="en-US" dirty="0" err="1" smtClean="0"/>
              <a:t>Messungen</a:t>
            </a:r>
            <a:r>
              <a:rPr lang="en-US" dirty="0" smtClean="0"/>
              <a:t> </a:t>
            </a:r>
            <a:r>
              <a:rPr lang="en-US" dirty="0" err="1" smtClean="0"/>
              <a:t>Einzelheiten</a:t>
            </a:r>
            <a:r>
              <a:rPr lang="en-US" dirty="0" smtClean="0"/>
              <a:t> </a:t>
            </a:r>
            <a:r>
              <a:rPr lang="en-US" dirty="0" err="1" smtClean="0"/>
              <a:t>der</a:t>
            </a:r>
            <a:r>
              <a:rPr lang="en-US" dirty="0" smtClean="0"/>
              <a:t> LED-</a:t>
            </a:r>
            <a:r>
              <a:rPr lang="en-US" dirty="0" err="1" smtClean="0"/>
              <a:t>Gehäuse</a:t>
            </a:r>
            <a:r>
              <a:rPr lang="en-US" dirty="0" smtClean="0"/>
              <a:t> </a:t>
            </a:r>
            <a:r>
              <a:rPr lang="en-US" dirty="0" err="1" smtClean="0"/>
              <a:t>sind</a:t>
            </a:r>
            <a:r>
              <a:rPr lang="en-US" dirty="0" smtClean="0"/>
              <a:t> </a:t>
            </a:r>
            <a:r>
              <a:rPr lang="en-US" dirty="0" err="1" smtClean="0"/>
              <a:t>dargestellt</a:t>
            </a:r>
            <a:endParaRPr lang="en-US" dirty="0"/>
          </a:p>
        </p:txBody>
      </p:sp>
      <p:pic>
        <p:nvPicPr>
          <p:cNvPr id="81923" name="Picture 3"/>
          <p:cNvPicPr>
            <a:picLocks noChangeAspect="1" noChangeArrowheads="1"/>
          </p:cNvPicPr>
          <p:nvPr/>
        </p:nvPicPr>
        <p:blipFill>
          <a:blip r:embed="rId4" cstate="print"/>
          <a:srcRect/>
          <a:stretch>
            <a:fillRect/>
          </a:stretch>
        </p:blipFill>
        <p:spPr bwMode="auto">
          <a:xfrm>
            <a:off x="619241" y="1590314"/>
            <a:ext cx="5578789" cy="4497288"/>
          </a:xfrm>
          <a:prstGeom prst="rect">
            <a:avLst/>
          </a:prstGeom>
          <a:noFill/>
          <a:ln w="3175">
            <a:solidFill>
              <a:schemeClr val="bg1">
                <a:lumMod val="85000"/>
              </a:schemeClr>
            </a:solidFill>
            <a:miter lim="800000"/>
            <a:headEnd/>
            <a:tailEnd/>
          </a:ln>
        </p:spPr>
      </p:pic>
      <p:sp>
        <p:nvSpPr>
          <p:cNvPr id="51" name="Slide Number Placeholder 50"/>
          <p:cNvSpPr>
            <a:spLocks noGrp="1"/>
          </p:cNvSpPr>
          <p:nvPr>
            <p:ph type="sldNum" sz="quarter" idx="11"/>
          </p:nvPr>
        </p:nvSpPr>
        <p:spPr/>
        <p:txBody>
          <a:bodyPr/>
          <a:lstStyle/>
          <a:p>
            <a:pPr>
              <a:defRPr/>
            </a:pPr>
            <a:fld id="{446E9CAD-1A97-486E-ACB7-90D8A0428F91}" type="slidenum">
              <a:rPr lang="en-US" smtClean="0"/>
              <a:pPr>
                <a:defRPr/>
              </a:pPr>
              <a:t>34</a:t>
            </a:fld>
            <a:endParaRPr lang="en-US" dirty="0"/>
          </a:p>
        </p:txBody>
      </p:sp>
      <p:graphicFrame>
        <p:nvGraphicFramePr>
          <p:cNvPr id="3513347" name="Object 4"/>
          <p:cNvGraphicFramePr>
            <a:graphicFrameLocks noChangeAspect="1"/>
          </p:cNvGraphicFramePr>
          <p:nvPr/>
        </p:nvGraphicFramePr>
        <p:xfrm>
          <a:off x="6052475" y="1445571"/>
          <a:ext cx="2932038" cy="2203907"/>
        </p:xfrm>
        <a:graphic>
          <a:graphicData uri="http://schemas.openxmlformats.org/presentationml/2006/ole">
            <mc:AlternateContent xmlns:mc="http://schemas.openxmlformats.org/markup-compatibility/2006">
              <mc:Choice xmlns:v="urn:schemas-microsoft-com:vml" Requires="v">
                <p:oleObj spid="_x0000_s3513349" name="Photo Editor Photo" r:id="rId5" imgW="5714286" imgH="4296375" progId="">
                  <p:embed/>
                </p:oleObj>
              </mc:Choice>
              <mc:Fallback>
                <p:oleObj name="Photo Editor Photo" r:id="rId5" imgW="5714286" imgH="4296375"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2475" y="1445571"/>
                        <a:ext cx="2932038" cy="2203907"/>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Date Placeholder 11"/>
          <p:cNvSpPr>
            <a:spLocks noGrp="1"/>
          </p:cNvSpPr>
          <p:nvPr>
            <p:ph type="dt" sz="half" idx="12"/>
          </p:nvPr>
        </p:nvSpPr>
        <p:spPr/>
        <p:txBody>
          <a:bodyPr/>
          <a:lstStyle/>
          <a:p>
            <a:pPr>
              <a:defRPr/>
            </a:pPr>
            <a:r>
              <a:rPr lang="en-US" smtClean="0"/>
              <a:t>28 Juni 2012</a:t>
            </a:r>
            <a:endParaRPr lang="en-US"/>
          </a:p>
        </p:txBody>
      </p:sp>
      <p:sp>
        <p:nvSpPr>
          <p:cNvPr id="13" name="Footer Placeholder 12"/>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a:xfrm>
            <a:off x="515938" y="0"/>
            <a:ext cx="8628062" cy="781050"/>
          </a:xfrm>
        </p:spPr>
        <p:txBody>
          <a:bodyPr rIns="0"/>
          <a:lstStyle/>
          <a:p>
            <a:r>
              <a:rPr lang="en-US" dirty="0" err="1" smtClean="0"/>
              <a:t>Modellierung</a:t>
            </a:r>
            <a:r>
              <a:rPr lang="en-US" dirty="0" smtClean="0"/>
              <a:t> </a:t>
            </a:r>
            <a:r>
              <a:rPr lang="en-US" dirty="0" err="1" smtClean="0"/>
              <a:t>der</a:t>
            </a:r>
            <a:r>
              <a:rPr lang="en-US" dirty="0" smtClean="0"/>
              <a:t> LED-Lampe in </a:t>
            </a:r>
            <a:r>
              <a:rPr lang="en-US" dirty="0" err="1" smtClean="0"/>
              <a:t>einem</a:t>
            </a:r>
            <a:r>
              <a:rPr lang="en-US" dirty="0" smtClean="0"/>
              <a:t> MCAD-System</a:t>
            </a:r>
            <a:endParaRPr lang="en-US" dirty="0"/>
          </a:p>
        </p:txBody>
      </p:sp>
      <p:sp>
        <p:nvSpPr>
          <p:cNvPr id="33801" name="Rectangle 3"/>
          <p:cNvSpPr>
            <a:spLocks noGrp="1" noChangeArrowheads="1"/>
          </p:cNvSpPr>
          <p:nvPr>
            <p:ph idx="1"/>
          </p:nvPr>
        </p:nvSpPr>
        <p:spPr/>
        <p:txBody>
          <a:bodyPr/>
          <a:lstStyle/>
          <a:p>
            <a:pPr eaLnBrk="1" hangingPunct="1"/>
            <a:r>
              <a:rPr lang="en-US" dirty="0" err="1" smtClean="0">
                <a:latin typeface="Arial" pitchFamily="34" charset="0"/>
                <a:cs typeface="Arial" pitchFamily="34" charset="0"/>
              </a:rPr>
              <a:t>Exakte</a:t>
            </a:r>
            <a:r>
              <a:rPr lang="en-US" dirty="0" smtClean="0">
                <a:latin typeface="Arial" pitchFamily="34" charset="0"/>
                <a:cs typeface="Arial" pitchFamily="34" charset="0"/>
              </a:rPr>
              <a:t> </a:t>
            </a:r>
            <a:r>
              <a:rPr lang="en-US" dirty="0" err="1" smtClean="0">
                <a:latin typeface="Arial" pitchFamily="34" charset="0"/>
                <a:cs typeface="Arial" pitchFamily="34" charset="0"/>
              </a:rPr>
              <a:t>Struktur</a:t>
            </a:r>
            <a:r>
              <a:rPr lang="en-US" dirty="0" smtClean="0">
                <a:latin typeface="Arial" pitchFamily="34" charset="0"/>
                <a:cs typeface="Arial" pitchFamily="34" charset="0"/>
              </a:rPr>
              <a:t> </a:t>
            </a:r>
            <a:r>
              <a:rPr lang="en-US" dirty="0" err="1" smtClean="0">
                <a:latin typeface="Arial" pitchFamily="34" charset="0"/>
                <a:cs typeface="Arial" pitchFamily="34" charset="0"/>
              </a:rPr>
              <a:t>modelliert</a:t>
            </a:r>
            <a:endParaRPr lang="en-US" dirty="0" smtClean="0">
              <a:latin typeface="Arial" pitchFamily="34" charset="0"/>
              <a:cs typeface="Arial" pitchFamily="34" charset="0"/>
            </a:endParaRPr>
          </a:p>
        </p:txBody>
      </p:sp>
      <p:grpSp>
        <p:nvGrpSpPr>
          <p:cNvPr id="2" name="Group 10"/>
          <p:cNvGrpSpPr>
            <a:grpSpLocks/>
          </p:cNvGrpSpPr>
          <p:nvPr/>
        </p:nvGrpSpPr>
        <p:grpSpPr bwMode="auto">
          <a:xfrm>
            <a:off x="382601" y="1104900"/>
            <a:ext cx="8543925" cy="800100"/>
            <a:chOff x="241" y="696"/>
            <a:chExt cx="5382" cy="504"/>
          </a:xfrm>
        </p:grpSpPr>
        <p:sp>
          <p:nvSpPr>
            <p:cNvPr id="33814" name="Rectangle 4"/>
            <p:cNvSpPr>
              <a:spLocks noChangeArrowheads="1"/>
            </p:cNvSpPr>
            <p:nvPr/>
          </p:nvSpPr>
          <p:spPr bwMode="auto">
            <a:xfrm>
              <a:off x="241" y="696"/>
              <a:ext cx="5382" cy="280"/>
            </a:xfrm>
            <a:prstGeom prst="rect">
              <a:avLst/>
            </a:prstGeom>
            <a:noFill/>
            <a:ln w="9525">
              <a:noFill/>
              <a:miter lim="800000"/>
              <a:headEnd/>
              <a:tailEnd/>
            </a:ln>
          </p:spPr>
          <p:txBody>
            <a:bodyPr/>
            <a:lstStyle/>
            <a:p>
              <a:pPr marL="742950" lvl="1" indent="-285750" defTabSz="914400">
                <a:spcBef>
                  <a:spcPct val="20000"/>
                </a:spcBef>
                <a:buClr>
                  <a:srgbClr val="910026"/>
                </a:buClr>
                <a:buFont typeface="Wingdings" pitchFamily="2" charset="2"/>
                <a:buChar char="§"/>
              </a:pPr>
              <a:r>
                <a:rPr lang="en-US" dirty="0">
                  <a:solidFill>
                    <a:srgbClr val="333333"/>
                  </a:solidFill>
                  <a:ea typeface="ＭＳ Ｐゴシック" pitchFamily="34" charset="-128"/>
                  <a:cs typeface="Arial" pitchFamily="34" charset="0"/>
                </a:rPr>
                <a:t>LED </a:t>
              </a:r>
              <a:r>
                <a:rPr lang="en-US" dirty="0" smtClean="0">
                  <a:solidFill>
                    <a:srgbClr val="333333"/>
                  </a:solidFill>
                  <a:ea typeface="ＭＳ Ｐゴシック" pitchFamily="34" charset="-128"/>
                  <a:cs typeface="Arial" pitchFamily="34" charset="0"/>
                </a:rPr>
                <a:t>auf </a:t>
              </a:r>
              <a:r>
                <a:rPr lang="en-US" dirty="0">
                  <a:solidFill>
                    <a:srgbClr val="333333"/>
                  </a:solidFill>
                  <a:ea typeface="ＭＳ Ｐゴシック" pitchFamily="34" charset="-128"/>
                  <a:cs typeface="Arial" pitchFamily="34" charset="0"/>
                </a:rPr>
                <a:t>MCPCB, </a:t>
              </a:r>
            </a:p>
          </p:txBody>
        </p:sp>
        <p:graphicFrame>
          <p:nvGraphicFramePr>
            <p:cNvPr id="33798" name="Object 7"/>
            <p:cNvGraphicFramePr>
              <a:graphicFrameLocks noChangeAspect="1"/>
            </p:cNvGraphicFramePr>
            <p:nvPr/>
          </p:nvGraphicFramePr>
          <p:xfrm>
            <a:off x="2562" y="738"/>
            <a:ext cx="457" cy="462"/>
          </p:xfrm>
          <a:graphic>
            <a:graphicData uri="http://schemas.openxmlformats.org/presentationml/2006/ole">
              <mc:AlternateContent xmlns:mc="http://schemas.openxmlformats.org/markup-compatibility/2006">
                <mc:Choice xmlns:v="urn:schemas-microsoft-com:vml" Requires="v">
                  <p:oleObj spid="_x0000_s3514380" name="Photo Editor Photo" r:id="rId4" imgW="1657581" imgH="1676634" progId="">
                    <p:embed/>
                  </p:oleObj>
                </mc:Choice>
                <mc:Fallback>
                  <p:oleObj name="Photo Editor Photo" r:id="rId4" imgW="1657581" imgH="1676634" progId="">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2" y="738"/>
                          <a:ext cx="457" cy="46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5875">
                              <a:solidFill>
                                <a:srgbClr val="D5262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3" name="Group 12"/>
          <p:cNvGrpSpPr>
            <a:grpSpLocks/>
          </p:cNvGrpSpPr>
          <p:nvPr/>
        </p:nvGrpSpPr>
        <p:grpSpPr bwMode="auto">
          <a:xfrm>
            <a:off x="381000" y="1870078"/>
            <a:ext cx="8640763" cy="3409953"/>
            <a:chOff x="240" y="1178"/>
            <a:chExt cx="5443" cy="2148"/>
          </a:xfrm>
        </p:grpSpPr>
        <p:sp>
          <p:nvSpPr>
            <p:cNvPr id="33813" name="Rectangle 6"/>
            <p:cNvSpPr>
              <a:spLocks noChangeArrowheads="1"/>
            </p:cNvSpPr>
            <p:nvPr/>
          </p:nvSpPr>
          <p:spPr bwMode="auto">
            <a:xfrm>
              <a:off x="240" y="1178"/>
              <a:ext cx="5382" cy="298"/>
            </a:xfrm>
            <a:prstGeom prst="rect">
              <a:avLst/>
            </a:prstGeom>
            <a:noFill/>
            <a:ln w="9525">
              <a:noFill/>
              <a:miter lim="800000"/>
              <a:headEnd/>
              <a:tailEnd/>
            </a:ln>
          </p:spPr>
          <p:txBody>
            <a:bodyPr/>
            <a:lstStyle/>
            <a:p>
              <a:pPr marL="742950" lvl="1" indent="-285750" defTabSz="914400">
                <a:spcBef>
                  <a:spcPct val="20000"/>
                </a:spcBef>
                <a:buClr>
                  <a:srgbClr val="910026"/>
                </a:buClr>
                <a:buFont typeface="Wingdings" pitchFamily="2" charset="2"/>
                <a:buChar char="§"/>
              </a:pPr>
              <a:r>
                <a:rPr lang="en-US" dirty="0" err="1" smtClean="0">
                  <a:solidFill>
                    <a:srgbClr val="333333"/>
                  </a:solidFill>
                  <a:ea typeface="ＭＳ Ｐゴシック" pitchFamily="34" charset="-128"/>
                  <a:cs typeface="Arial" pitchFamily="34" charset="0"/>
                </a:rPr>
                <a:t>Umgebung</a:t>
              </a:r>
              <a:endParaRPr lang="en-US" dirty="0">
                <a:solidFill>
                  <a:srgbClr val="333333"/>
                </a:solidFill>
                <a:ea typeface="ＭＳ Ｐゴシック" pitchFamily="34" charset="-128"/>
                <a:cs typeface="Arial" pitchFamily="34" charset="0"/>
              </a:endParaRPr>
            </a:p>
          </p:txBody>
        </p:sp>
        <p:graphicFrame>
          <p:nvGraphicFramePr>
            <p:cNvPr id="33797" name="Object 9"/>
            <p:cNvGraphicFramePr>
              <a:graphicFrameLocks noChangeAspect="1"/>
            </p:cNvGraphicFramePr>
            <p:nvPr/>
          </p:nvGraphicFramePr>
          <p:xfrm>
            <a:off x="3718" y="1324"/>
            <a:ext cx="1965" cy="2002"/>
          </p:xfrm>
          <a:graphic>
            <a:graphicData uri="http://schemas.openxmlformats.org/presentationml/2006/ole">
              <mc:AlternateContent xmlns:mc="http://schemas.openxmlformats.org/markup-compatibility/2006">
                <mc:Choice xmlns:v="urn:schemas-microsoft-com:vml" Requires="v">
                  <p:oleObj spid="_x0000_s3514381" name="Photo Editor Photo" r:id="rId6" imgW="7171429" imgH="7306695" progId="">
                    <p:embed/>
                  </p:oleObj>
                </mc:Choice>
                <mc:Fallback>
                  <p:oleObj name="Photo Editor Photo" r:id="rId6" imgW="7171429" imgH="7306695" progId="">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8" y="1324"/>
                          <a:ext cx="1965" cy="2002"/>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4" name="Group 11"/>
          <p:cNvGrpSpPr>
            <a:grpSpLocks/>
          </p:cNvGrpSpPr>
          <p:nvPr/>
        </p:nvGrpSpPr>
        <p:grpSpPr bwMode="auto">
          <a:xfrm>
            <a:off x="390531" y="1079500"/>
            <a:ext cx="8543925" cy="1685925"/>
            <a:chOff x="246" y="680"/>
            <a:chExt cx="5382" cy="1062"/>
          </a:xfrm>
        </p:grpSpPr>
        <p:sp>
          <p:nvSpPr>
            <p:cNvPr id="33811" name="Rectangle 5"/>
            <p:cNvSpPr>
              <a:spLocks noChangeArrowheads="1"/>
            </p:cNvSpPr>
            <p:nvPr/>
          </p:nvSpPr>
          <p:spPr bwMode="auto">
            <a:xfrm>
              <a:off x="246" y="944"/>
              <a:ext cx="5382" cy="274"/>
            </a:xfrm>
            <a:prstGeom prst="rect">
              <a:avLst/>
            </a:prstGeom>
            <a:noFill/>
            <a:ln w="9525">
              <a:noFill/>
              <a:miter lim="800000"/>
              <a:headEnd/>
              <a:tailEnd/>
            </a:ln>
          </p:spPr>
          <p:txBody>
            <a:bodyPr/>
            <a:lstStyle/>
            <a:p>
              <a:pPr marL="742950" lvl="1" indent="-285750" defTabSz="914400">
                <a:spcBef>
                  <a:spcPct val="20000"/>
                </a:spcBef>
                <a:buClr>
                  <a:srgbClr val="910026"/>
                </a:buClr>
                <a:buFont typeface="Wingdings" pitchFamily="2" charset="2"/>
                <a:buChar char="§"/>
              </a:pPr>
              <a:r>
                <a:rPr lang="hu-HU" dirty="0" smtClean="0">
                  <a:solidFill>
                    <a:srgbClr val="333333"/>
                  </a:solidFill>
                  <a:ea typeface="ＭＳ Ｐゴシック" pitchFamily="34" charset="-128"/>
                  <a:cs typeface="Arial" pitchFamily="34" charset="0"/>
                </a:rPr>
                <a:t>Lampe/</a:t>
              </a:r>
              <a:r>
                <a:rPr lang="en-US" dirty="0" err="1" smtClean="0">
                  <a:solidFill>
                    <a:srgbClr val="333333"/>
                  </a:solidFill>
                  <a:ea typeface="ＭＳ Ｐゴシック" pitchFamily="34" charset="-128"/>
                  <a:cs typeface="Arial" pitchFamily="34" charset="0"/>
                </a:rPr>
                <a:t>Leuchte</a:t>
              </a:r>
              <a:r>
                <a:rPr lang="en-US" dirty="0" smtClean="0">
                  <a:solidFill>
                    <a:srgbClr val="333333"/>
                  </a:solidFill>
                  <a:ea typeface="ＭＳ Ｐゴシック" pitchFamily="34" charset="-128"/>
                  <a:cs typeface="Arial" pitchFamily="34" charset="0"/>
                </a:rPr>
                <a:t>, </a:t>
              </a:r>
              <a:endParaRPr lang="en-US" dirty="0">
                <a:solidFill>
                  <a:srgbClr val="333333"/>
                </a:solidFill>
                <a:ea typeface="ＭＳ Ｐゴシック" pitchFamily="34" charset="-128"/>
                <a:cs typeface="Arial" pitchFamily="34" charset="0"/>
              </a:endParaRPr>
            </a:p>
          </p:txBody>
        </p:sp>
        <p:pic>
          <p:nvPicPr>
            <p:cNvPr id="33812" name="Picture 8"/>
            <p:cNvPicPr>
              <a:picLocks noChangeAspect="1" noChangeArrowheads="1"/>
            </p:cNvPicPr>
            <p:nvPr/>
          </p:nvPicPr>
          <p:blipFill>
            <a:blip r:embed="rId8" cstate="print"/>
            <a:srcRect/>
            <a:stretch>
              <a:fillRect/>
            </a:stretch>
          </p:blipFill>
          <p:spPr bwMode="auto">
            <a:xfrm>
              <a:off x="3096" y="680"/>
              <a:ext cx="965" cy="1062"/>
            </a:xfrm>
            <a:prstGeom prst="rect">
              <a:avLst/>
            </a:prstGeom>
            <a:noFill/>
            <a:ln w="9525" algn="ctr">
              <a:solidFill>
                <a:srgbClr val="C0C0C0"/>
              </a:solidFill>
              <a:miter lim="800000"/>
              <a:headEnd/>
              <a:tailEnd/>
            </a:ln>
          </p:spPr>
        </p:pic>
      </p:grpSp>
      <p:grpSp>
        <p:nvGrpSpPr>
          <p:cNvPr id="5" name="Group 17"/>
          <p:cNvGrpSpPr>
            <a:grpSpLocks/>
          </p:cNvGrpSpPr>
          <p:nvPr/>
        </p:nvGrpSpPr>
        <p:grpSpPr bwMode="auto">
          <a:xfrm>
            <a:off x="477983" y="2263352"/>
            <a:ext cx="8278813" cy="3297228"/>
            <a:chOff x="281" y="1553"/>
            <a:chExt cx="5215" cy="2077"/>
          </a:xfrm>
        </p:grpSpPr>
        <p:graphicFrame>
          <p:nvGraphicFramePr>
            <p:cNvPr id="33796" name="Object 13"/>
            <p:cNvGraphicFramePr>
              <a:graphicFrameLocks noChangeAspect="1"/>
            </p:cNvGraphicFramePr>
            <p:nvPr/>
          </p:nvGraphicFramePr>
          <p:xfrm>
            <a:off x="2164" y="2109"/>
            <a:ext cx="1450" cy="1521"/>
          </p:xfrm>
          <a:graphic>
            <a:graphicData uri="http://schemas.openxmlformats.org/presentationml/2006/ole">
              <mc:AlternateContent xmlns:mc="http://schemas.openxmlformats.org/markup-compatibility/2006">
                <mc:Choice xmlns:v="urn:schemas-microsoft-com:vml" Requires="v">
                  <p:oleObj spid="_x0000_s3514382" name="Photo Editor Photo" r:id="rId9" imgW="6961905" imgH="7306695" progId="">
                    <p:embed/>
                  </p:oleObj>
                </mc:Choice>
                <mc:Fallback>
                  <p:oleObj name="Photo Editor Photo" r:id="rId9" imgW="6961905" imgH="7306695" progId="">
                    <p:embed/>
                    <p:pic>
                      <p:nvPicPr>
                        <p:cNvPr id="0"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64" y="2109"/>
                          <a:ext cx="1450" cy="1521"/>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810" name="Rectangle 14"/>
            <p:cNvSpPr>
              <a:spLocks noChangeArrowheads="1"/>
            </p:cNvSpPr>
            <p:nvPr/>
          </p:nvSpPr>
          <p:spPr bwMode="auto">
            <a:xfrm>
              <a:off x="281" y="1553"/>
              <a:ext cx="5215" cy="340"/>
            </a:xfrm>
            <a:prstGeom prst="rect">
              <a:avLst/>
            </a:prstGeom>
            <a:noFill/>
            <a:ln w="9525">
              <a:noFill/>
              <a:miter lim="800000"/>
              <a:headEnd/>
              <a:tailEnd/>
            </a:ln>
          </p:spPr>
          <p:txBody>
            <a:bodyPr/>
            <a:lstStyle/>
            <a:p>
              <a:pPr marL="342900" indent="-342900" defTabSz="914400">
                <a:spcBef>
                  <a:spcPct val="20000"/>
                </a:spcBef>
                <a:buClr>
                  <a:srgbClr val="910026"/>
                </a:buClr>
                <a:buSzPct val="100000"/>
                <a:buFont typeface="Arial" pitchFamily="34" charset="0"/>
                <a:buChar char="►"/>
              </a:pPr>
              <a:r>
                <a:rPr lang="en-US" dirty="0">
                  <a:solidFill>
                    <a:srgbClr val="333333"/>
                  </a:solidFill>
                  <a:ea typeface="ＭＳ Ｐゴシック" pitchFamily="34" charset="-128"/>
                  <a:cs typeface="Arial" pitchFamily="34" charset="0"/>
                </a:rPr>
                <a:t>Mesh </a:t>
              </a:r>
              <a:r>
                <a:rPr lang="en-US" dirty="0" err="1" smtClean="0">
                  <a:solidFill>
                    <a:srgbClr val="333333"/>
                  </a:solidFill>
                  <a:ea typeface="ＭＳ Ｐゴシック" pitchFamily="34" charset="-128"/>
                  <a:cs typeface="Arial" pitchFamily="34" charset="0"/>
                </a:rPr>
                <a:t>generiert</a:t>
              </a:r>
              <a:r>
                <a:rPr lang="en-US" dirty="0" smtClean="0">
                  <a:solidFill>
                    <a:srgbClr val="333333"/>
                  </a:solidFill>
                  <a:ea typeface="ＭＳ Ｐゴシック" pitchFamily="34" charset="-128"/>
                  <a:cs typeface="Arial" pitchFamily="34" charset="0"/>
                </a:rPr>
                <a:t>…</a:t>
              </a:r>
              <a:endParaRPr lang="en-US" dirty="0">
                <a:solidFill>
                  <a:srgbClr val="333333"/>
                </a:solidFill>
                <a:ea typeface="ＭＳ Ｐゴシック" pitchFamily="34" charset="-128"/>
                <a:cs typeface="Arial" pitchFamily="34" charset="0"/>
              </a:endParaRPr>
            </a:p>
          </p:txBody>
        </p:sp>
      </p:grpSp>
      <p:grpSp>
        <p:nvGrpSpPr>
          <p:cNvPr id="6" name="Group 20"/>
          <p:cNvGrpSpPr>
            <a:grpSpLocks/>
          </p:cNvGrpSpPr>
          <p:nvPr/>
        </p:nvGrpSpPr>
        <p:grpSpPr bwMode="auto">
          <a:xfrm>
            <a:off x="485782" y="2670731"/>
            <a:ext cx="8543925" cy="3516320"/>
            <a:chOff x="306" y="1823"/>
            <a:chExt cx="5382" cy="2215"/>
          </a:xfrm>
        </p:grpSpPr>
        <p:sp>
          <p:nvSpPr>
            <p:cNvPr id="33809" name="Rectangle 16"/>
            <p:cNvSpPr>
              <a:spLocks noChangeArrowheads="1"/>
            </p:cNvSpPr>
            <p:nvPr/>
          </p:nvSpPr>
          <p:spPr bwMode="auto">
            <a:xfrm>
              <a:off x="306" y="1823"/>
              <a:ext cx="5382" cy="340"/>
            </a:xfrm>
            <a:prstGeom prst="rect">
              <a:avLst/>
            </a:prstGeom>
            <a:noFill/>
            <a:ln w="9525">
              <a:noFill/>
              <a:miter lim="800000"/>
              <a:headEnd/>
              <a:tailEnd/>
            </a:ln>
          </p:spPr>
          <p:txBody>
            <a:bodyPr/>
            <a:lstStyle/>
            <a:p>
              <a:pPr marL="342900" indent="-342900" defTabSz="914400">
                <a:spcBef>
                  <a:spcPct val="20000"/>
                </a:spcBef>
                <a:buClr>
                  <a:srgbClr val="910026"/>
                </a:buClr>
                <a:buSzPct val="100000"/>
                <a:buFont typeface="Arial" pitchFamily="34" charset="0"/>
                <a:buChar char="►"/>
              </a:pPr>
              <a:r>
                <a:rPr lang="en-US" dirty="0" smtClean="0">
                  <a:solidFill>
                    <a:srgbClr val="333333"/>
                  </a:solidFill>
                  <a:ea typeface="ＭＳ Ｐゴシック" pitchFamily="34" charset="-128"/>
                  <a:cs typeface="Arial" pitchFamily="34" charset="0"/>
                </a:rPr>
                <a:t>…und </a:t>
              </a:r>
              <a:r>
                <a:rPr lang="hu-HU" dirty="0" smtClean="0">
                  <a:solidFill>
                    <a:srgbClr val="333333"/>
                  </a:solidFill>
                  <a:ea typeface="ＭＳ Ｐゴシック" pitchFamily="34" charset="-128"/>
                  <a:cs typeface="Arial" pitchFamily="34" charset="0"/>
                </a:rPr>
                <a:t>das Modell ist </a:t>
              </a:r>
              <a:r>
                <a:rPr lang="en-US" dirty="0" smtClean="0">
                  <a:solidFill>
                    <a:srgbClr val="333333"/>
                  </a:solidFill>
                  <a:ea typeface="ＭＳ Ｐゴシック" pitchFamily="34" charset="-128"/>
                  <a:cs typeface="Arial" pitchFamily="34" charset="0"/>
                </a:rPr>
                <a:t>gel</a:t>
              </a:r>
              <a:r>
                <a:rPr lang="hu-HU" dirty="0" smtClean="0">
                  <a:solidFill>
                    <a:srgbClr val="333333"/>
                  </a:solidFill>
                  <a:ea typeface="ＭＳ Ｐゴシック" pitchFamily="34" charset="-128"/>
                  <a:cs typeface="Arial" pitchFamily="34" charset="0"/>
                </a:rPr>
                <a:t>öslt</a:t>
              </a:r>
              <a:r>
                <a:rPr lang="en-US" dirty="0" smtClean="0">
                  <a:solidFill>
                    <a:srgbClr val="333333"/>
                  </a:solidFill>
                  <a:ea typeface="ＭＳ Ｐゴシック" pitchFamily="34" charset="-128"/>
                  <a:cs typeface="Arial" pitchFamily="34" charset="0"/>
                </a:rPr>
                <a:t> </a:t>
              </a:r>
              <a:endParaRPr lang="en-US" dirty="0">
                <a:solidFill>
                  <a:srgbClr val="333333"/>
                </a:solidFill>
                <a:ea typeface="ＭＳ Ｐゴシック" pitchFamily="34" charset="-128"/>
                <a:cs typeface="Arial" pitchFamily="34" charset="0"/>
              </a:endParaRPr>
            </a:p>
          </p:txBody>
        </p:sp>
        <p:graphicFrame>
          <p:nvGraphicFramePr>
            <p:cNvPr id="33795" name="Object 19"/>
            <p:cNvGraphicFramePr>
              <a:graphicFrameLocks noChangeAspect="1"/>
            </p:cNvGraphicFramePr>
            <p:nvPr/>
          </p:nvGraphicFramePr>
          <p:xfrm>
            <a:off x="510" y="2268"/>
            <a:ext cx="1518" cy="1770"/>
          </p:xfrm>
          <a:graphic>
            <a:graphicData uri="http://schemas.openxmlformats.org/presentationml/2006/ole">
              <mc:AlternateContent xmlns:mc="http://schemas.openxmlformats.org/markup-compatibility/2006">
                <mc:Choice xmlns:v="urn:schemas-microsoft-com:vml" Requires="v">
                  <p:oleObj spid="_x0000_s3514383" name="Photo Editor Photo" r:id="rId11" imgW="3619048" imgH="4219048" progId="">
                    <p:embed/>
                  </p:oleObj>
                </mc:Choice>
                <mc:Fallback>
                  <p:oleObj name="Photo Editor Photo" r:id="rId11" imgW="3619048" imgH="4219048" progId="">
                    <p:embed/>
                    <p:pic>
                      <p:nvPicPr>
                        <p:cNvPr id="0" name="Object 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0" y="2268"/>
                          <a:ext cx="1518" cy="1770"/>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153493" name="Line 21"/>
          <p:cNvSpPr>
            <a:spLocks noChangeShapeType="1"/>
          </p:cNvSpPr>
          <p:nvPr/>
        </p:nvSpPr>
        <p:spPr bwMode="auto">
          <a:xfrm>
            <a:off x="4543425" y="1685925"/>
            <a:ext cx="1104900" cy="390525"/>
          </a:xfrm>
          <a:prstGeom prst="line">
            <a:avLst/>
          </a:prstGeom>
          <a:noFill/>
          <a:ln w="63500">
            <a:solidFill>
              <a:srgbClr val="D5262B"/>
            </a:solidFill>
            <a:round/>
            <a:headEnd/>
            <a:tailEnd type="stealth" w="med" len="lg"/>
          </a:ln>
        </p:spPr>
        <p:txBody>
          <a:bodyPr>
            <a:spAutoFit/>
          </a:bodyPr>
          <a:lstStyle/>
          <a:p>
            <a:pPr defTabSz="914400"/>
            <a:endParaRPr lang="en-US" sz="1800">
              <a:solidFill>
                <a:srgbClr val="333333"/>
              </a:solidFill>
              <a:ea typeface="ＭＳ Ｐゴシック" pitchFamily="34" charset="-128"/>
              <a:cs typeface="Arial" pitchFamily="34" charset="0"/>
            </a:endParaRPr>
          </a:p>
        </p:txBody>
      </p:sp>
      <p:graphicFrame>
        <p:nvGraphicFramePr>
          <p:cNvPr id="2153494" name="Object 22"/>
          <p:cNvGraphicFramePr>
            <a:graphicFrameLocks noChangeAspect="1"/>
          </p:cNvGraphicFramePr>
          <p:nvPr/>
        </p:nvGraphicFramePr>
        <p:xfrm>
          <a:off x="4105275" y="703263"/>
          <a:ext cx="2378075" cy="2606675"/>
        </p:xfrm>
        <a:graphic>
          <a:graphicData uri="http://schemas.openxmlformats.org/presentationml/2006/ole">
            <mc:AlternateContent xmlns:mc="http://schemas.openxmlformats.org/markup-compatibility/2006">
              <mc:Choice xmlns:v="urn:schemas-microsoft-com:vml" Requires="v">
                <p:oleObj spid="_x0000_s3514384" name="Photo Editor Photo" r:id="rId13" imgW="2762636" imgH="3029373" progId="">
                  <p:embed/>
                </p:oleObj>
              </mc:Choice>
              <mc:Fallback>
                <p:oleObj name="Photo Editor Photo" r:id="rId13" imgW="2762636" imgH="3029373" progId="">
                  <p:embed/>
                  <p:pic>
                    <p:nvPicPr>
                      <p:cNvPr id="0" name="Object 2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05275" y="703263"/>
                        <a:ext cx="2378075" cy="2606675"/>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3495" name="Line 23"/>
          <p:cNvSpPr>
            <a:spLocks noChangeShapeType="1"/>
          </p:cNvSpPr>
          <p:nvPr/>
        </p:nvSpPr>
        <p:spPr bwMode="auto">
          <a:xfrm>
            <a:off x="5722938" y="2265363"/>
            <a:ext cx="1466850" cy="1247775"/>
          </a:xfrm>
          <a:prstGeom prst="line">
            <a:avLst/>
          </a:prstGeom>
          <a:noFill/>
          <a:ln w="63500">
            <a:solidFill>
              <a:srgbClr val="D5262B"/>
            </a:solidFill>
            <a:round/>
            <a:headEnd/>
            <a:tailEnd type="stealth" w="med" len="lg"/>
          </a:ln>
        </p:spPr>
        <p:txBody>
          <a:bodyPr>
            <a:spAutoFit/>
          </a:bodyPr>
          <a:lstStyle/>
          <a:p>
            <a:pPr defTabSz="914400"/>
            <a:endParaRPr lang="en-US" sz="1800">
              <a:solidFill>
                <a:srgbClr val="333333"/>
              </a:solidFill>
              <a:ea typeface="ＭＳ Ｐゴシック" pitchFamily="34" charset="-128"/>
              <a:cs typeface="Arial" pitchFamily="34" charset="0"/>
            </a:endParaRPr>
          </a:p>
        </p:txBody>
      </p:sp>
      <p:pic>
        <p:nvPicPr>
          <p:cNvPr id="25" name="Picture 495" descr="dimco led lamp animation"/>
          <p:cNvPicPr>
            <a:picLocks noChangeAspect="1" noChangeArrowheads="1" noCrop="1"/>
          </p:cNvPicPr>
          <p:nvPr/>
        </p:nvPicPr>
        <p:blipFill>
          <a:blip r:embed="rId15" cstate="print"/>
          <a:srcRect/>
          <a:stretch>
            <a:fillRect/>
          </a:stretch>
        </p:blipFill>
        <p:spPr bwMode="auto">
          <a:xfrm>
            <a:off x="2488493" y="5102681"/>
            <a:ext cx="2732088" cy="1428750"/>
          </a:xfrm>
          <a:prstGeom prst="rect">
            <a:avLst/>
          </a:prstGeom>
          <a:noFill/>
          <a:ln w="9525">
            <a:noFill/>
            <a:miter lim="800000"/>
            <a:headEnd/>
            <a:tailEnd/>
          </a:ln>
        </p:spPr>
      </p:pic>
      <p:sp>
        <p:nvSpPr>
          <p:cNvPr id="29" name="Date Placeholder 28"/>
          <p:cNvSpPr>
            <a:spLocks noGrp="1"/>
          </p:cNvSpPr>
          <p:nvPr>
            <p:ph type="dt" sz="half" idx="12"/>
          </p:nvPr>
        </p:nvSpPr>
        <p:spPr/>
        <p:txBody>
          <a:bodyPr/>
          <a:lstStyle/>
          <a:p>
            <a:pPr>
              <a:defRPr/>
            </a:pPr>
            <a:r>
              <a:rPr lang="en-US" smtClean="0"/>
              <a:t>28 Juni 2012</a:t>
            </a:r>
            <a:endParaRPr lang="en-US"/>
          </a:p>
        </p:txBody>
      </p:sp>
      <p:sp>
        <p:nvSpPr>
          <p:cNvPr id="30" name="Slide Number Placeholder 29"/>
          <p:cNvSpPr>
            <a:spLocks noGrp="1"/>
          </p:cNvSpPr>
          <p:nvPr>
            <p:ph type="sldNum" sz="quarter" idx="10"/>
          </p:nvPr>
        </p:nvSpPr>
        <p:spPr/>
        <p:txBody>
          <a:bodyPr/>
          <a:lstStyle/>
          <a:p>
            <a:pPr>
              <a:defRPr/>
            </a:pPr>
            <a:fld id="{CA06DD79-025C-4555-A46D-61353DBEF34E}" type="slidenum">
              <a:rPr lang="en-GB" smtClean="0"/>
              <a:pPr>
                <a:defRPr/>
              </a:pPr>
              <a:t>35</a:t>
            </a:fld>
            <a:endParaRPr lang="en-GB"/>
          </a:p>
        </p:txBody>
      </p:sp>
      <p:sp>
        <p:nvSpPr>
          <p:cNvPr id="31" name="Footer Placeholder 30"/>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5349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534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534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3493" grpId="0" animBg="1"/>
      <p:bldP spid="215349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2"/>
          <p:cNvSpPr>
            <a:spLocks noGrp="1" noChangeArrowheads="1"/>
          </p:cNvSpPr>
          <p:nvPr>
            <p:ph type="title"/>
          </p:nvPr>
        </p:nvSpPr>
        <p:spPr/>
        <p:txBody>
          <a:bodyPr/>
          <a:lstStyle/>
          <a:p>
            <a:r>
              <a:rPr lang="hu-HU" dirty="0" smtClean="0"/>
              <a:t>Kompaktmodelle von </a:t>
            </a:r>
            <a:r>
              <a:rPr lang="en-US" dirty="0" smtClean="0"/>
              <a:t>LEDs </a:t>
            </a:r>
            <a:r>
              <a:rPr lang="hu-HU" dirty="0" smtClean="0">
                <a:solidFill>
                  <a:srgbClr val="FF0000"/>
                </a:solidFill>
              </a:rPr>
              <a:t>aus</a:t>
            </a:r>
            <a:r>
              <a:rPr lang="en-US" dirty="0" smtClean="0">
                <a:solidFill>
                  <a:srgbClr val="FF0000"/>
                </a:solidFill>
              </a:rPr>
              <a:t> </a:t>
            </a:r>
            <a:r>
              <a:rPr lang="hu-HU" dirty="0" smtClean="0">
                <a:solidFill>
                  <a:srgbClr val="FF0000"/>
                </a:solidFill>
              </a:rPr>
              <a:t>TEST – für </a:t>
            </a:r>
            <a:r>
              <a:rPr lang="en-US" dirty="0" smtClean="0">
                <a:solidFill>
                  <a:srgbClr val="FF0000"/>
                </a:solidFill>
              </a:rPr>
              <a:t>CFD</a:t>
            </a:r>
          </a:p>
        </p:txBody>
      </p:sp>
      <p:sp>
        <p:nvSpPr>
          <p:cNvPr id="39941" name="Rectangle 3"/>
          <p:cNvSpPr>
            <a:spLocks noGrp="1" noChangeArrowheads="1"/>
          </p:cNvSpPr>
          <p:nvPr>
            <p:ph idx="1"/>
          </p:nvPr>
        </p:nvSpPr>
        <p:spPr/>
        <p:txBody>
          <a:bodyPr/>
          <a:lstStyle/>
          <a:p>
            <a:r>
              <a:rPr lang="hu-HU" dirty="0" smtClean="0"/>
              <a:t>Für Modellierung </a:t>
            </a:r>
            <a:r>
              <a:rPr lang="en-US" dirty="0" smtClean="0"/>
              <a:t>/ </a:t>
            </a:r>
            <a:r>
              <a:rPr lang="hu-HU" dirty="0" smtClean="0"/>
              <a:t>Entwurf von Beleuchtungsanlagen</a:t>
            </a:r>
            <a:r>
              <a:rPr lang="en-US" dirty="0" smtClean="0"/>
              <a:t> </a:t>
            </a:r>
            <a:r>
              <a:rPr lang="en-US" b="1" dirty="0" smtClean="0"/>
              <a:t>LED </a:t>
            </a:r>
            <a:r>
              <a:rPr lang="hu-HU" b="1" dirty="0" smtClean="0"/>
              <a:t>P</a:t>
            </a:r>
            <a:r>
              <a:rPr lang="en-US" b="1" dirty="0" err="1" smtClean="0"/>
              <a:t>ackages</a:t>
            </a:r>
            <a:r>
              <a:rPr lang="en-US" b="1" dirty="0" smtClean="0"/>
              <a:t> </a:t>
            </a:r>
            <a:r>
              <a:rPr lang="hu-HU" b="1" dirty="0" smtClean="0"/>
              <a:t>können durch ihre Kompaktmodelle ersetzt werden</a:t>
            </a:r>
          </a:p>
          <a:p>
            <a:endParaRPr lang="hu-HU" dirty="0" smtClean="0"/>
          </a:p>
          <a:p>
            <a:endParaRPr lang="hu-HU" dirty="0" smtClean="0"/>
          </a:p>
          <a:p>
            <a:endParaRPr lang="hu-HU" dirty="0" smtClean="0"/>
          </a:p>
          <a:p>
            <a:endParaRPr lang="hu-HU" dirty="0" smtClean="0"/>
          </a:p>
          <a:p>
            <a:endParaRPr lang="hu-HU" dirty="0" smtClean="0"/>
          </a:p>
          <a:p>
            <a:endParaRPr lang="hu-HU" dirty="0" smtClean="0"/>
          </a:p>
          <a:p>
            <a:endParaRPr lang="hu-HU" dirty="0" smtClean="0"/>
          </a:p>
          <a:p>
            <a:endParaRPr lang="hu-HU" dirty="0" smtClean="0"/>
          </a:p>
          <a:p>
            <a:endParaRPr lang="hu-HU" dirty="0" smtClean="0"/>
          </a:p>
          <a:p>
            <a:endParaRPr lang="hu-HU" dirty="0" smtClean="0"/>
          </a:p>
          <a:p>
            <a:r>
              <a:rPr lang="hu-HU" dirty="0" smtClean="0"/>
              <a:t>Die Frage ist</a:t>
            </a:r>
            <a:r>
              <a:rPr lang="en-US" dirty="0" smtClean="0"/>
              <a:t>:</a:t>
            </a:r>
          </a:p>
          <a:p>
            <a:pPr lvl="1"/>
            <a:r>
              <a:rPr lang="hu-HU" dirty="0" smtClean="0"/>
              <a:t>Wie erhaltet man solche Kompaktodelle</a:t>
            </a:r>
            <a:r>
              <a:rPr lang="en-US" dirty="0" smtClean="0"/>
              <a:t>?</a:t>
            </a:r>
          </a:p>
          <a:p>
            <a:r>
              <a:rPr lang="en-US" dirty="0" smtClean="0"/>
              <a:t>L</a:t>
            </a:r>
            <a:r>
              <a:rPr lang="hu-HU" dirty="0" smtClean="0"/>
              <a:t>euchte</a:t>
            </a:r>
            <a:r>
              <a:rPr lang="en-US" dirty="0" smtClean="0"/>
              <a:t>n</a:t>
            </a:r>
            <a:r>
              <a:rPr lang="hu-HU" dirty="0" smtClean="0"/>
              <a:t> sind doch durch ein detailiertes CAD-Modell beschrieben</a:t>
            </a:r>
            <a:endParaRPr lang="en-US" dirty="0" smtClean="0"/>
          </a:p>
        </p:txBody>
      </p:sp>
      <p:pic>
        <p:nvPicPr>
          <p:cNvPr id="39942" name="Picture 4"/>
          <p:cNvPicPr>
            <a:picLocks noChangeAspect="1" noChangeArrowheads="1"/>
          </p:cNvPicPr>
          <p:nvPr/>
        </p:nvPicPr>
        <p:blipFill>
          <a:blip r:embed="rId4" cstate="print"/>
          <a:srcRect/>
          <a:stretch>
            <a:fillRect/>
          </a:stretch>
        </p:blipFill>
        <p:spPr bwMode="auto">
          <a:xfrm>
            <a:off x="482600" y="1509447"/>
            <a:ext cx="4446588" cy="3113088"/>
          </a:xfrm>
          <a:prstGeom prst="rect">
            <a:avLst/>
          </a:prstGeom>
          <a:noFill/>
          <a:ln w="9525" algn="ctr">
            <a:solidFill>
              <a:srgbClr val="C0C0C0"/>
            </a:solidFill>
            <a:miter lim="800000"/>
            <a:headEnd/>
            <a:tailEnd/>
          </a:ln>
        </p:spPr>
      </p:pic>
      <p:sp>
        <p:nvSpPr>
          <p:cNvPr id="39943" name="Line 5"/>
          <p:cNvSpPr>
            <a:spLocks noChangeShapeType="1"/>
          </p:cNvSpPr>
          <p:nvPr/>
        </p:nvSpPr>
        <p:spPr bwMode="auto">
          <a:xfrm flipV="1">
            <a:off x="2547938" y="1963472"/>
            <a:ext cx="0" cy="2305050"/>
          </a:xfrm>
          <a:prstGeom prst="line">
            <a:avLst/>
          </a:prstGeom>
          <a:noFill/>
          <a:ln w="15875">
            <a:solidFill>
              <a:srgbClr val="4F2780"/>
            </a:solidFill>
            <a:round/>
            <a:headEnd/>
            <a:tailEnd/>
          </a:ln>
        </p:spPr>
        <p:txBody>
          <a:bodyPr>
            <a:spAutoFit/>
          </a:bodyPr>
          <a:lstStyle/>
          <a:p>
            <a:pPr defTabSz="914400"/>
            <a:endParaRPr lang="en-US" sz="1800">
              <a:solidFill>
                <a:srgbClr val="333333"/>
              </a:solidFill>
              <a:latin typeface="Arial" charset="0"/>
              <a:ea typeface="ＭＳ Ｐゴシック" pitchFamily="34" charset="-128"/>
              <a:cs typeface="Arial" charset="0"/>
            </a:endParaRPr>
          </a:p>
        </p:txBody>
      </p:sp>
      <p:sp>
        <p:nvSpPr>
          <p:cNvPr id="39944" name="Line 6"/>
          <p:cNvSpPr>
            <a:spLocks noChangeShapeType="1"/>
          </p:cNvSpPr>
          <p:nvPr/>
        </p:nvSpPr>
        <p:spPr bwMode="auto">
          <a:xfrm flipV="1">
            <a:off x="3203575" y="1980935"/>
            <a:ext cx="0" cy="2305050"/>
          </a:xfrm>
          <a:prstGeom prst="line">
            <a:avLst/>
          </a:prstGeom>
          <a:noFill/>
          <a:ln w="15875">
            <a:solidFill>
              <a:srgbClr val="4F2780"/>
            </a:solidFill>
            <a:round/>
            <a:headEnd/>
            <a:tailEnd/>
          </a:ln>
        </p:spPr>
        <p:txBody>
          <a:bodyPr>
            <a:spAutoFit/>
          </a:bodyPr>
          <a:lstStyle/>
          <a:p>
            <a:pPr defTabSz="914400"/>
            <a:endParaRPr lang="en-US" sz="1800">
              <a:solidFill>
                <a:srgbClr val="333333"/>
              </a:solidFill>
              <a:latin typeface="Arial" charset="0"/>
              <a:ea typeface="ＭＳ Ｐゴシック" pitchFamily="34" charset="-128"/>
              <a:cs typeface="Arial" charset="0"/>
            </a:endParaRPr>
          </a:p>
        </p:txBody>
      </p:sp>
      <p:sp>
        <p:nvSpPr>
          <p:cNvPr id="39945" name="Text Box 7"/>
          <p:cNvSpPr txBox="1">
            <a:spLocks noChangeArrowheads="1"/>
          </p:cNvSpPr>
          <p:nvPr/>
        </p:nvSpPr>
        <p:spPr bwMode="auto">
          <a:xfrm>
            <a:off x="1227138" y="2011097"/>
            <a:ext cx="1320800" cy="274638"/>
          </a:xfrm>
          <a:prstGeom prst="rect">
            <a:avLst/>
          </a:prstGeom>
          <a:solidFill>
            <a:srgbClr val="99CCFF"/>
          </a:solidFill>
          <a:ln w="15875" algn="ctr">
            <a:noFill/>
            <a:miter lim="800000"/>
            <a:headEnd/>
            <a:tailEnd/>
          </a:ln>
        </p:spPr>
        <p:txBody>
          <a:bodyPr>
            <a:spAutoFit/>
          </a:bodyPr>
          <a:lstStyle/>
          <a:p>
            <a:pPr algn="ctr" defTabSz="914400" eaLnBrk="0" hangingPunct="0"/>
            <a:r>
              <a:rPr lang="en-US" sz="1200" b="1">
                <a:solidFill>
                  <a:srgbClr val="FF3300"/>
                </a:solidFill>
                <a:latin typeface="Arial" charset="0"/>
                <a:ea typeface="ＭＳ Ｐゴシック" pitchFamily="34" charset="-128"/>
                <a:cs typeface="Arial" charset="0"/>
              </a:rPr>
              <a:t>LED on MCPCB</a:t>
            </a:r>
          </a:p>
        </p:txBody>
      </p:sp>
      <p:sp>
        <p:nvSpPr>
          <p:cNvPr id="39946" name="Text Box 8"/>
          <p:cNvSpPr txBox="1">
            <a:spLocks noChangeArrowheads="1"/>
          </p:cNvSpPr>
          <p:nvPr/>
        </p:nvSpPr>
        <p:spPr bwMode="auto">
          <a:xfrm>
            <a:off x="2543175" y="2012685"/>
            <a:ext cx="654050" cy="274637"/>
          </a:xfrm>
          <a:prstGeom prst="rect">
            <a:avLst/>
          </a:prstGeom>
          <a:solidFill>
            <a:srgbClr val="CCFFCC"/>
          </a:solidFill>
          <a:ln w="15875" algn="ctr">
            <a:noFill/>
            <a:miter lim="800000"/>
            <a:headEnd/>
            <a:tailEnd/>
          </a:ln>
        </p:spPr>
        <p:txBody>
          <a:bodyPr>
            <a:spAutoFit/>
          </a:bodyPr>
          <a:lstStyle/>
          <a:p>
            <a:pPr algn="ctr" defTabSz="914400" eaLnBrk="0" hangingPunct="0"/>
            <a:r>
              <a:rPr lang="en-US" sz="1200">
                <a:solidFill>
                  <a:srgbClr val="5F5F5F"/>
                </a:solidFill>
                <a:latin typeface="Arial" charset="0"/>
                <a:ea typeface="ＭＳ Ｐゴシック" pitchFamily="34" charset="-128"/>
                <a:cs typeface="Arial" charset="0"/>
              </a:rPr>
              <a:t>grease</a:t>
            </a:r>
          </a:p>
        </p:txBody>
      </p:sp>
      <p:sp>
        <p:nvSpPr>
          <p:cNvPr id="39947" name="Text Box 9"/>
          <p:cNvSpPr txBox="1">
            <a:spLocks noChangeArrowheads="1"/>
          </p:cNvSpPr>
          <p:nvPr/>
        </p:nvSpPr>
        <p:spPr bwMode="auto">
          <a:xfrm>
            <a:off x="3198813" y="2014272"/>
            <a:ext cx="901700" cy="274638"/>
          </a:xfrm>
          <a:prstGeom prst="rect">
            <a:avLst/>
          </a:prstGeom>
          <a:gradFill rotWithShape="1">
            <a:gsLst>
              <a:gs pos="0">
                <a:srgbClr val="FF3300"/>
              </a:gs>
              <a:gs pos="100000">
                <a:srgbClr val="FFFFFF"/>
              </a:gs>
            </a:gsLst>
            <a:lin ang="0" scaled="1"/>
          </a:gradFill>
          <a:ln w="15875" algn="ctr">
            <a:noFill/>
            <a:miter lim="800000"/>
            <a:headEnd/>
            <a:tailEnd/>
          </a:ln>
        </p:spPr>
        <p:txBody>
          <a:bodyPr>
            <a:spAutoFit/>
          </a:bodyPr>
          <a:lstStyle/>
          <a:p>
            <a:pPr algn="ctr" defTabSz="914400" eaLnBrk="0" hangingPunct="0"/>
            <a:r>
              <a:rPr lang="en-US" sz="1200">
                <a:solidFill>
                  <a:srgbClr val="5F5F5F"/>
                </a:solidFill>
                <a:latin typeface="Arial" charset="0"/>
                <a:ea typeface="ＭＳ Ｐゴシック" pitchFamily="34" charset="-128"/>
                <a:cs typeface="Arial" charset="0"/>
              </a:rPr>
              <a:t>luminaire</a:t>
            </a:r>
          </a:p>
        </p:txBody>
      </p:sp>
      <p:sp>
        <p:nvSpPr>
          <p:cNvPr id="39948" name="Freeform 10"/>
          <p:cNvSpPr>
            <a:spLocks/>
          </p:cNvSpPr>
          <p:nvPr/>
        </p:nvSpPr>
        <p:spPr bwMode="auto">
          <a:xfrm>
            <a:off x="1216025" y="2820722"/>
            <a:ext cx="1335088" cy="1433513"/>
          </a:xfrm>
          <a:custGeom>
            <a:avLst/>
            <a:gdLst>
              <a:gd name="T0" fmla="*/ 2147483647 w 841"/>
              <a:gd name="T1" fmla="*/ 2147483647 h 903"/>
              <a:gd name="T2" fmla="*/ 2147483647 w 841"/>
              <a:gd name="T3" fmla="*/ 2147483647 h 903"/>
              <a:gd name="T4" fmla="*/ 2147483647 w 841"/>
              <a:gd name="T5" fmla="*/ 2147483647 h 903"/>
              <a:gd name="T6" fmla="*/ 2147483647 w 841"/>
              <a:gd name="T7" fmla="*/ 2147483647 h 903"/>
              <a:gd name="T8" fmla="*/ 2147483647 w 841"/>
              <a:gd name="T9" fmla="*/ 2147483647 h 903"/>
              <a:gd name="T10" fmla="*/ 2147483647 w 841"/>
              <a:gd name="T11" fmla="*/ 2147483647 h 903"/>
              <a:gd name="T12" fmla="*/ 2147483647 w 841"/>
              <a:gd name="T13" fmla="*/ 2147483647 h 903"/>
              <a:gd name="T14" fmla="*/ 2147483647 w 841"/>
              <a:gd name="T15" fmla="*/ 2147483647 h 903"/>
              <a:gd name="T16" fmla="*/ 2147483647 w 841"/>
              <a:gd name="T17" fmla="*/ 2147483647 h 903"/>
              <a:gd name="T18" fmla="*/ 2147483647 w 841"/>
              <a:gd name="T19" fmla="*/ 2147483647 h 903"/>
              <a:gd name="T20" fmla="*/ 2147483647 w 841"/>
              <a:gd name="T21" fmla="*/ 2147483647 h 903"/>
              <a:gd name="T22" fmla="*/ 2147483647 w 841"/>
              <a:gd name="T23" fmla="*/ 2147483647 h 903"/>
              <a:gd name="T24" fmla="*/ 2147483647 w 841"/>
              <a:gd name="T25" fmla="*/ 2147483647 h 903"/>
              <a:gd name="T26" fmla="*/ 2147483647 w 841"/>
              <a:gd name="T27" fmla="*/ 2147483647 h 903"/>
              <a:gd name="T28" fmla="*/ 2147483647 w 841"/>
              <a:gd name="T29" fmla="*/ 2147483647 h 903"/>
              <a:gd name="T30" fmla="*/ 2147483647 w 841"/>
              <a:gd name="T31" fmla="*/ 2147483647 h 903"/>
              <a:gd name="T32" fmla="*/ 2147483647 w 841"/>
              <a:gd name="T33" fmla="*/ 2147483647 h 903"/>
              <a:gd name="T34" fmla="*/ 2147483647 w 841"/>
              <a:gd name="T35" fmla="*/ 2147483647 h 903"/>
              <a:gd name="T36" fmla="*/ 2147483647 w 841"/>
              <a:gd name="T37" fmla="*/ 2147483647 h 903"/>
              <a:gd name="T38" fmla="*/ 2147483647 w 841"/>
              <a:gd name="T39" fmla="*/ 2147483647 h 903"/>
              <a:gd name="T40" fmla="*/ 2147483647 w 841"/>
              <a:gd name="T41" fmla="*/ 2147483647 h 903"/>
              <a:gd name="T42" fmla="*/ 2147483647 w 841"/>
              <a:gd name="T43" fmla="*/ 2147483647 h 903"/>
              <a:gd name="T44" fmla="*/ 2147483647 w 841"/>
              <a:gd name="T45" fmla="*/ 2147483647 h 903"/>
              <a:gd name="T46" fmla="*/ 2147483647 w 841"/>
              <a:gd name="T47" fmla="*/ 2147483647 h 903"/>
              <a:gd name="T48" fmla="*/ 2147483647 w 841"/>
              <a:gd name="T49" fmla="*/ 0 h 9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41"/>
              <a:gd name="T76" fmla="*/ 0 h 903"/>
              <a:gd name="T77" fmla="*/ 841 w 841"/>
              <a:gd name="T78" fmla="*/ 903 h 9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41" h="903">
                <a:moveTo>
                  <a:pt x="2" y="903"/>
                </a:moveTo>
                <a:cubicBezTo>
                  <a:pt x="1" y="846"/>
                  <a:pt x="0" y="789"/>
                  <a:pt x="8" y="761"/>
                </a:cubicBezTo>
                <a:cubicBezTo>
                  <a:pt x="16" y="733"/>
                  <a:pt x="40" y="742"/>
                  <a:pt x="50" y="734"/>
                </a:cubicBezTo>
                <a:cubicBezTo>
                  <a:pt x="60" y="726"/>
                  <a:pt x="61" y="727"/>
                  <a:pt x="65" y="716"/>
                </a:cubicBezTo>
                <a:cubicBezTo>
                  <a:pt x="69" y="705"/>
                  <a:pt x="70" y="679"/>
                  <a:pt x="74" y="668"/>
                </a:cubicBezTo>
                <a:cubicBezTo>
                  <a:pt x="78" y="657"/>
                  <a:pt x="84" y="653"/>
                  <a:pt x="92" y="648"/>
                </a:cubicBezTo>
                <a:cubicBezTo>
                  <a:pt x="100" y="643"/>
                  <a:pt x="105" y="644"/>
                  <a:pt x="125" y="638"/>
                </a:cubicBezTo>
                <a:cubicBezTo>
                  <a:pt x="145" y="632"/>
                  <a:pt x="192" y="619"/>
                  <a:pt x="214" y="612"/>
                </a:cubicBezTo>
                <a:cubicBezTo>
                  <a:pt x="236" y="605"/>
                  <a:pt x="248" y="603"/>
                  <a:pt x="259" y="596"/>
                </a:cubicBezTo>
                <a:cubicBezTo>
                  <a:pt x="270" y="589"/>
                  <a:pt x="275" y="582"/>
                  <a:pt x="283" y="569"/>
                </a:cubicBezTo>
                <a:cubicBezTo>
                  <a:pt x="291" y="556"/>
                  <a:pt x="299" y="540"/>
                  <a:pt x="307" y="519"/>
                </a:cubicBezTo>
                <a:cubicBezTo>
                  <a:pt x="315" y="498"/>
                  <a:pt x="320" y="467"/>
                  <a:pt x="329" y="440"/>
                </a:cubicBezTo>
                <a:cubicBezTo>
                  <a:pt x="338" y="413"/>
                  <a:pt x="352" y="382"/>
                  <a:pt x="362" y="359"/>
                </a:cubicBezTo>
                <a:cubicBezTo>
                  <a:pt x="372" y="336"/>
                  <a:pt x="380" y="316"/>
                  <a:pt x="391" y="302"/>
                </a:cubicBezTo>
                <a:cubicBezTo>
                  <a:pt x="402" y="288"/>
                  <a:pt x="405" y="281"/>
                  <a:pt x="427" y="275"/>
                </a:cubicBezTo>
                <a:cubicBezTo>
                  <a:pt x="449" y="269"/>
                  <a:pt x="489" y="269"/>
                  <a:pt x="521" y="266"/>
                </a:cubicBezTo>
                <a:cubicBezTo>
                  <a:pt x="553" y="263"/>
                  <a:pt x="598" y="262"/>
                  <a:pt x="619" y="255"/>
                </a:cubicBezTo>
                <a:cubicBezTo>
                  <a:pt x="640" y="248"/>
                  <a:pt x="639" y="235"/>
                  <a:pt x="649" y="222"/>
                </a:cubicBezTo>
                <a:cubicBezTo>
                  <a:pt x="659" y="209"/>
                  <a:pt x="668" y="185"/>
                  <a:pt x="677" y="174"/>
                </a:cubicBezTo>
                <a:cubicBezTo>
                  <a:pt x="686" y="163"/>
                  <a:pt x="697" y="164"/>
                  <a:pt x="706" y="156"/>
                </a:cubicBezTo>
                <a:cubicBezTo>
                  <a:pt x="715" y="148"/>
                  <a:pt x="721" y="137"/>
                  <a:pt x="731" y="126"/>
                </a:cubicBezTo>
                <a:cubicBezTo>
                  <a:pt x="741" y="115"/>
                  <a:pt x="757" y="100"/>
                  <a:pt x="769" y="87"/>
                </a:cubicBezTo>
                <a:cubicBezTo>
                  <a:pt x="781" y="74"/>
                  <a:pt x="792" y="60"/>
                  <a:pt x="803" y="47"/>
                </a:cubicBezTo>
                <a:cubicBezTo>
                  <a:pt x="814" y="34"/>
                  <a:pt x="829" y="17"/>
                  <a:pt x="835" y="9"/>
                </a:cubicBezTo>
                <a:cubicBezTo>
                  <a:pt x="841" y="1"/>
                  <a:pt x="841" y="0"/>
                  <a:pt x="841" y="0"/>
                </a:cubicBezTo>
              </a:path>
            </a:pathLst>
          </a:custGeom>
          <a:noFill/>
          <a:ln w="63500">
            <a:solidFill>
              <a:srgbClr val="00FFFF"/>
            </a:solidFill>
            <a:round/>
            <a:headEnd/>
            <a:tailEnd/>
          </a:ln>
        </p:spPr>
        <p:txBody>
          <a:bodyPr>
            <a:spAutoFit/>
          </a:bodyPr>
          <a:lstStyle/>
          <a:p>
            <a:pPr defTabSz="914400"/>
            <a:endParaRPr lang="en-US" sz="1800">
              <a:solidFill>
                <a:srgbClr val="333333"/>
              </a:solidFill>
              <a:latin typeface="Arial" charset="0"/>
              <a:ea typeface="ＭＳ Ｐゴシック" pitchFamily="34" charset="-128"/>
              <a:cs typeface="Arial" charset="0"/>
            </a:endParaRPr>
          </a:p>
        </p:txBody>
      </p:sp>
      <p:pic>
        <p:nvPicPr>
          <p:cNvPr id="39949" name="Picture 11"/>
          <p:cNvPicPr>
            <a:picLocks noChangeAspect="1" noChangeArrowheads="1"/>
          </p:cNvPicPr>
          <p:nvPr/>
        </p:nvPicPr>
        <p:blipFill>
          <a:blip r:embed="rId4" cstate="print"/>
          <a:srcRect/>
          <a:stretch>
            <a:fillRect/>
          </a:stretch>
        </p:blipFill>
        <p:spPr bwMode="auto">
          <a:xfrm>
            <a:off x="4595813" y="1507860"/>
            <a:ext cx="4446587" cy="3113087"/>
          </a:xfrm>
          <a:prstGeom prst="rect">
            <a:avLst/>
          </a:prstGeom>
          <a:noFill/>
          <a:ln w="9525" algn="ctr">
            <a:solidFill>
              <a:srgbClr val="C0C0C0"/>
            </a:solidFill>
            <a:miter lim="800000"/>
            <a:headEnd/>
            <a:tailEnd/>
          </a:ln>
        </p:spPr>
      </p:pic>
      <p:sp>
        <p:nvSpPr>
          <p:cNvPr id="39950" name="Line 12"/>
          <p:cNvSpPr>
            <a:spLocks noChangeShapeType="1"/>
          </p:cNvSpPr>
          <p:nvPr/>
        </p:nvSpPr>
        <p:spPr bwMode="auto">
          <a:xfrm flipV="1">
            <a:off x="6661150" y="1961885"/>
            <a:ext cx="0" cy="2305050"/>
          </a:xfrm>
          <a:prstGeom prst="line">
            <a:avLst/>
          </a:prstGeom>
          <a:noFill/>
          <a:ln w="15875">
            <a:solidFill>
              <a:srgbClr val="4F2780"/>
            </a:solidFill>
            <a:round/>
            <a:headEnd/>
            <a:tailEnd/>
          </a:ln>
        </p:spPr>
        <p:txBody>
          <a:bodyPr>
            <a:spAutoFit/>
          </a:bodyPr>
          <a:lstStyle/>
          <a:p>
            <a:pPr defTabSz="914400"/>
            <a:endParaRPr lang="en-US" sz="1800">
              <a:solidFill>
                <a:srgbClr val="333333"/>
              </a:solidFill>
              <a:latin typeface="Arial" charset="0"/>
              <a:ea typeface="ＭＳ Ｐゴシック" pitchFamily="34" charset="-128"/>
              <a:cs typeface="Arial" charset="0"/>
            </a:endParaRPr>
          </a:p>
        </p:txBody>
      </p:sp>
      <p:sp>
        <p:nvSpPr>
          <p:cNvPr id="39951" name="Line 13"/>
          <p:cNvSpPr>
            <a:spLocks noChangeShapeType="1"/>
          </p:cNvSpPr>
          <p:nvPr/>
        </p:nvSpPr>
        <p:spPr bwMode="auto">
          <a:xfrm flipV="1">
            <a:off x="7316788" y="1979347"/>
            <a:ext cx="0" cy="2305050"/>
          </a:xfrm>
          <a:prstGeom prst="line">
            <a:avLst/>
          </a:prstGeom>
          <a:noFill/>
          <a:ln w="15875">
            <a:solidFill>
              <a:srgbClr val="4F2780"/>
            </a:solidFill>
            <a:round/>
            <a:headEnd/>
            <a:tailEnd/>
          </a:ln>
        </p:spPr>
        <p:txBody>
          <a:bodyPr>
            <a:spAutoFit/>
          </a:bodyPr>
          <a:lstStyle/>
          <a:p>
            <a:pPr defTabSz="914400"/>
            <a:endParaRPr lang="en-US" sz="1800">
              <a:solidFill>
                <a:srgbClr val="333333"/>
              </a:solidFill>
              <a:latin typeface="Arial" charset="0"/>
              <a:ea typeface="ＭＳ Ｐゴシック" pitchFamily="34" charset="-128"/>
              <a:cs typeface="Arial" charset="0"/>
            </a:endParaRPr>
          </a:p>
        </p:txBody>
      </p:sp>
      <p:sp>
        <p:nvSpPr>
          <p:cNvPr id="39952" name="Text Box 14"/>
          <p:cNvSpPr txBox="1">
            <a:spLocks noChangeArrowheads="1"/>
          </p:cNvSpPr>
          <p:nvPr/>
        </p:nvSpPr>
        <p:spPr bwMode="auto">
          <a:xfrm>
            <a:off x="5340350" y="2009510"/>
            <a:ext cx="1320800" cy="274637"/>
          </a:xfrm>
          <a:prstGeom prst="rect">
            <a:avLst/>
          </a:prstGeom>
          <a:solidFill>
            <a:srgbClr val="99CCFF"/>
          </a:solidFill>
          <a:ln w="15875" algn="ctr">
            <a:noFill/>
            <a:miter lim="800000"/>
            <a:headEnd/>
            <a:tailEnd/>
          </a:ln>
        </p:spPr>
        <p:txBody>
          <a:bodyPr>
            <a:spAutoFit/>
          </a:bodyPr>
          <a:lstStyle/>
          <a:p>
            <a:pPr algn="ctr" defTabSz="914400" eaLnBrk="0" hangingPunct="0"/>
            <a:r>
              <a:rPr lang="en-US" sz="1200">
                <a:solidFill>
                  <a:srgbClr val="5F5F5F"/>
                </a:solidFill>
                <a:latin typeface="Arial" charset="0"/>
                <a:ea typeface="ＭＳ Ｐゴシック" pitchFamily="34" charset="-128"/>
                <a:cs typeface="Arial" charset="0"/>
              </a:rPr>
              <a:t>LED on MCPCB</a:t>
            </a:r>
          </a:p>
        </p:txBody>
      </p:sp>
      <p:sp>
        <p:nvSpPr>
          <p:cNvPr id="39953" name="Text Box 15"/>
          <p:cNvSpPr txBox="1">
            <a:spLocks noChangeArrowheads="1"/>
          </p:cNvSpPr>
          <p:nvPr/>
        </p:nvSpPr>
        <p:spPr bwMode="auto">
          <a:xfrm>
            <a:off x="6656388" y="2011097"/>
            <a:ext cx="654050" cy="274638"/>
          </a:xfrm>
          <a:prstGeom prst="rect">
            <a:avLst/>
          </a:prstGeom>
          <a:solidFill>
            <a:srgbClr val="CCFFCC"/>
          </a:solidFill>
          <a:ln w="15875" algn="ctr">
            <a:noFill/>
            <a:miter lim="800000"/>
            <a:headEnd/>
            <a:tailEnd/>
          </a:ln>
        </p:spPr>
        <p:txBody>
          <a:bodyPr>
            <a:spAutoFit/>
          </a:bodyPr>
          <a:lstStyle/>
          <a:p>
            <a:pPr algn="ctr" defTabSz="914400" eaLnBrk="0" hangingPunct="0"/>
            <a:r>
              <a:rPr lang="en-US" sz="1200">
                <a:solidFill>
                  <a:srgbClr val="5F5F5F"/>
                </a:solidFill>
                <a:latin typeface="Arial" charset="0"/>
                <a:ea typeface="ＭＳ Ｐゴシック" pitchFamily="34" charset="-128"/>
                <a:cs typeface="Arial" charset="0"/>
              </a:rPr>
              <a:t>grease</a:t>
            </a:r>
          </a:p>
        </p:txBody>
      </p:sp>
      <p:sp>
        <p:nvSpPr>
          <p:cNvPr id="39954" name="Text Box 16"/>
          <p:cNvSpPr txBox="1">
            <a:spLocks noChangeArrowheads="1"/>
          </p:cNvSpPr>
          <p:nvPr/>
        </p:nvSpPr>
        <p:spPr bwMode="auto">
          <a:xfrm>
            <a:off x="7312025" y="2012685"/>
            <a:ext cx="901700" cy="274637"/>
          </a:xfrm>
          <a:prstGeom prst="rect">
            <a:avLst/>
          </a:prstGeom>
          <a:gradFill rotWithShape="1">
            <a:gsLst>
              <a:gs pos="0">
                <a:srgbClr val="FF3300"/>
              </a:gs>
              <a:gs pos="100000">
                <a:srgbClr val="FFFFFF"/>
              </a:gs>
            </a:gsLst>
            <a:lin ang="0" scaled="1"/>
          </a:gradFill>
          <a:ln w="15875" algn="ctr">
            <a:noFill/>
            <a:miter lim="800000"/>
            <a:headEnd/>
            <a:tailEnd/>
          </a:ln>
        </p:spPr>
        <p:txBody>
          <a:bodyPr>
            <a:spAutoFit/>
          </a:bodyPr>
          <a:lstStyle/>
          <a:p>
            <a:pPr algn="ctr" defTabSz="914400" eaLnBrk="0" hangingPunct="0"/>
            <a:r>
              <a:rPr lang="en-US" sz="1200" b="1">
                <a:solidFill>
                  <a:srgbClr val="017599"/>
                </a:solidFill>
                <a:latin typeface="Arial" charset="0"/>
                <a:ea typeface="ＭＳ Ｐゴシック" pitchFamily="34" charset="-128"/>
                <a:cs typeface="Arial" charset="0"/>
              </a:rPr>
              <a:t>luminaire</a:t>
            </a:r>
          </a:p>
        </p:txBody>
      </p:sp>
      <p:pic>
        <p:nvPicPr>
          <p:cNvPr id="39955" name="Picture 19"/>
          <p:cNvPicPr>
            <a:picLocks noChangeAspect="1" noChangeArrowheads="1"/>
          </p:cNvPicPr>
          <p:nvPr/>
        </p:nvPicPr>
        <p:blipFill>
          <a:blip r:embed="rId5" cstate="print"/>
          <a:srcRect/>
          <a:stretch>
            <a:fillRect/>
          </a:stretch>
        </p:blipFill>
        <p:spPr bwMode="auto">
          <a:xfrm>
            <a:off x="7537450" y="2550847"/>
            <a:ext cx="1131888" cy="1244600"/>
          </a:xfrm>
          <a:prstGeom prst="rect">
            <a:avLst/>
          </a:prstGeom>
          <a:noFill/>
          <a:ln w="9525" algn="ctr">
            <a:solidFill>
              <a:srgbClr val="C0C0C0"/>
            </a:solidFill>
            <a:miter lim="800000"/>
            <a:headEnd/>
            <a:tailEnd/>
          </a:ln>
        </p:spPr>
      </p:pic>
      <p:sp>
        <p:nvSpPr>
          <p:cNvPr id="39956" name="Text Box 21"/>
          <p:cNvSpPr txBox="1">
            <a:spLocks noChangeArrowheads="1"/>
          </p:cNvSpPr>
          <p:nvPr/>
        </p:nvSpPr>
        <p:spPr bwMode="auto">
          <a:xfrm>
            <a:off x="2511425" y="1811072"/>
            <a:ext cx="292100" cy="92075"/>
          </a:xfrm>
          <a:prstGeom prst="rect">
            <a:avLst/>
          </a:prstGeom>
          <a:solidFill>
            <a:schemeClr val="bg1"/>
          </a:solidFill>
          <a:ln w="9525" algn="ctr">
            <a:noFill/>
            <a:miter lim="800000"/>
            <a:headEnd/>
            <a:tailEnd/>
          </a:ln>
        </p:spPr>
        <p:txBody>
          <a:bodyPr lIns="18000" tIns="0" rIns="18000" bIns="0">
            <a:spAutoFit/>
          </a:bodyPr>
          <a:lstStyle/>
          <a:p>
            <a:pPr algn="ctr" defTabSz="914400"/>
            <a:r>
              <a:rPr lang="en-US" sz="600" b="1">
                <a:solidFill>
                  <a:srgbClr val="333333"/>
                </a:solidFill>
                <a:latin typeface="Arial" charset="0"/>
                <a:ea typeface="ＭＳ Ｐゴシック" pitchFamily="34" charset="-128"/>
                <a:cs typeface="Arial" charset="0"/>
              </a:rPr>
              <a:t>22.8</a:t>
            </a:r>
            <a:endParaRPr lang="hu-HU" sz="600" b="1">
              <a:solidFill>
                <a:srgbClr val="333333"/>
              </a:solidFill>
              <a:latin typeface="Arial" charset="0"/>
              <a:ea typeface="ＭＳ Ｐゴシック" pitchFamily="34" charset="-128"/>
              <a:cs typeface="Arial" charset="0"/>
            </a:endParaRPr>
          </a:p>
        </p:txBody>
      </p:sp>
      <p:sp>
        <p:nvSpPr>
          <p:cNvPr id="39957" name="Text Box 22"/>
          <p:cNvSpPr txBox="1">
            <a:spLocks noChangeArrowheads="1"/>
          </p:cNvSpPr>
          <p:nvPr/>
        </p:nvSpPr>
        <p:spPr bwMode="auto">
          <a:xfrm>
            <a:off x="6632575" y="1807897"/>
            <a:ext cx="284163" cy="92075"/>
          </a:xfrm>
          <a:prstGeom prst="rect">
            <a:avLst/>
          </a:prstGeom>
          <a:solidFill>
            <a:schemeClr val="bg1"/>
          </a:solidFill>
          <a:ln w="9525" algn="ctr">
            <a:noFill/>
            <a:miter lim="800000"/>
            <a:headEnd/>
            <a:tailEnd/>
          </a:ln>
        </p:spPr>
        <p:txBody>
          <a:bodyPr lIns="18000" tIns="0" rIns="18000" bIns="0">
            <a:spAutoFit/>
          </a:bodyPr>
          <a:lstStyle/>
          <a:p>
            <a:pPr algn="ctr" defTabSz="914400"/>
            <a:r>
              <a:rPr lang="en-US" sz="600" b="1">
                <a:solidFill>
                  <a:srgbClr val="333333"/>
                </a:solidFill>
                <a:latin typeface="Arial" charset="0"/>
                <a:ea typeface="ＭＳ Ｐゴシック" pitchFamily="34" charset="-128"/>
                <a:cs typeface="Arial" charset="0"/>
              </a:rPr>
              <a:t>22.8</a:t>
            </a:r>
            <a:endParaRPr lang="hu-HU" sz="600" b="1">
              <a:solidFill>
                <a:srgbClr val="333333"/>
              </a:solidFill>
              <a:latin typeface="Arial" charset="0"/>
              <a:ea typeface="ＭＳ Ｐゴシック" pitchFamily="34" charset="-128"/>
              <a:cs typeface="Arial" charset="0"/>
            </a:endParaRPr>
          </a:p>
        </p:txBody>
      </p:sp>
      <p:sp>
        <p:nvSpPr>
          <p:cNvPr id="39958" name="Rectangle 23"/>
          <p:cNvSpPr>
            <a:spLocks noChangeArrowheads="1"/>
          </p:cNvSpPr>
          <p:nvPr/>
        </p:nvSpPr>
        <p:spPr bwMode="auto">
          <a:xfrm>
            <a:off x="892175" y="1772972"/>
            <a:ext cx="1666875" cy="3095625"/>
          </a:xfrm>
          <a:prstGeom prst="rect">
            <a:avLst/>
          </a:prstGeom>
          <a:noFill/>
          <a:ln w="9525" algn="ctr">
            <a:solidFill>
              <a:srgbClr val="FF0000"/>
            </a:solidFill>
            <a:miter lim="800000"/>
            <a:headEnd/>
            <a:tailEnd/>
          </a:ln>
        </p:spPr>
        <p:txBody>
          <a:bodyPr anchor="ctr">
            <a:spAutoFit/>
          </a:bodyPr>
          <a:lstStyle/>
          <a:p>
            <a:pPr defTabSz="914400"/>
            <a:endParaRPr lang="en-US" sz="1800">
              <a:solidFill>
                <a:srgbClr val="333333"/>
              </a:solidFill>
              <a:latin typeface="Arial" charset="0"/>
              <a:ea typeface="ＭＳ Ｐゴシック" pitchFamily="34" charset="-128"/>
              <a:cs typeface="Arial" charset="0"/>
            </a:endParaRPr>
          </a:p>
        </p:txBody>
      </p:sp>
      <p:sp>
        <p:nvSpPr>
          <p:cNvPr id="39959" name="Rectangle 25"/>
          <p:cNvSpPr>
            <a:spLocks noChangeArrowheads="1"/>
          </p:cNvSpPr>
          <p:nvPr/>
        </p:nvSpPr>
        <p:spPr bwMode="auto">
          <a:xfrm>
            <a:off x="7308850" y="1788847"/>
            <a:ext cx="1685925" cy="3314700"/>
          </a:xfrm>
          <a:prstGeom prst="rect">
            <a:avLst/>
          </a:prstGeom>
          <a:noFill/>
          <a:ln w="9525" algn="ctr">
            <a:solidFill>
              <a:srgbClr val="FF0000"/>
            </a:solidFill>
            <a:miter lim="800000"/>
            <a:headEnd/>
            <a:tailEnd/>
          </a:ln>
        </p:spPr>
        <p:txBody>
          <a:bodyPr anchor="ctr">
            <a:spAutoFit/>
          </a:bodyPr>
          <a:lstStyle/>
          <a:p>
            <a:pPr defTabSz="914400"/>
            <a:endParaRPr lang="en-US" sz="1800">
              <a:solidFill>
                <a:srgbClr val="333333"/>
              </a:solidFill>
              <a:latin typeface="Arial" charset="0"/>
              <a:ea typeface="ＭＳ Ｐゴシック" pitchFamily="34" charset="-128"/>
              <a:cs typeface="Arial" charset="0"/>
            </a:endParaRPr>
          </a:p>
        </p:txBody>
      </p:sp>
      <p:graphicFrame>
        <p:nvGraphicFramePr>
          <p:cNvPr id="39938" name="Object 2"/>
          <p:cNvGraphicFramePr>
            <a:graphicFrameLocks noChangeAspect="1"/>
          </p:cNvGraphicFramePr>
          <p:nvPr/>
        </p:nvGraphicFramePr>
        <p:xfrm>
          <a:off x="1412875" y="2352410"/>
          <a:ext cx="682625" cy="696912"/>
        </p:xfrm>
        <a:graphic>
          <a:graphicData uri="http://schemas.openxmlformats.org/presentationml/2006/ole">
            <mc:AlternateContent xmlns:mc="http://schemas.openxmlformats.org/markup-compatibility/2006">
              <mc:Choice xmlns:v="urn:schemas-microsoft-com:vml" Requires="v">
                <p:oleObj spid="_x0000_s3515398" name="Photo Editor Photo" r:id="rId6" imgW="4505954" imgH="4600000" progId="">
                  <p:embed/>
                </p:oleObj>
              </mc:Choice>
              <mc:Fallback>
                <p:oleObj name="Photo Editor Photo" r:id="rId6" imgW="4505954" imgH="4600000"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2875" y="2352410"/>
                        <a:ext cx="682625" cy="69691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5875">
                            <a:solidFill>
                              <a:srgbClr val="D5262B"/>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60" name="AutoShape 27"/>
          <p:cNvSpPr>
            <a:spLocks noChangeArrowheads="1"/>
          </p:cNvSpPr>
          <p:nvPr/>
        </p:nvSpPr>
        <p:spPr bwMode="auto">
          <a:xfrm>
            <a:off x="1628775" y="3025510"/>
            <a:ext cx="276225" cy="295275"/>
          </a:xfrm>
          <a:prstGeom prst="downArrow">
            <a:avLst>
              <a:gd name="adj1" fmla="val 50000"/>
              <a:gd name="adj2" fmla="val 26724"/>
            </a:avLst>
          </a:prstGeom>
          <a:solidFill>
            <a:schemeClr val="accent1"/>
          </a:solidFill>
          <a:ln w="9525" algn="ctr">
            <a:solidFill>
              <a:srgbClr val="969696"/>
            </a:solidFill>
            <a:miter lim="800000"/>
            <a:headEnd/>
            <a:tailEnd/>
          </a:ln>
        </p:spPr>
        <p:txBody>
          <a:bodyPr wrap="none" anchor="ctr">
            <a:spAutoFit/>
          </a:bodyPr>
          <a:lstStyle/>
          <a:p>
            <a:pPr defTabSz="914400"/>
            <a:endParaRPr lang="en-US" sz="1800">
              <a:solidFill>
                <a:srgbClr val="333333"/>
              </a:solidFill>
              <a:latin typeface="Arial" charset="0"/>
              <a:ea typeface="ＭＳ Ｐゴシック" pitchFamily="34" charset="-128"/>
              <a:cs typeface="Arial" charset="0"/>
            </a:endParaRPr>
          </a:p>
        </p:txBody>
      </p:sp>
      <p:graphicFrame>
        <p:nvGraphicFramePr>
          <p:cNvPr id="39939" name="Object 3"/>
          <p:cNvGraphicFramePr>
            <a:graphicFrameLocks noChangeAspect="1"/>
          </p:cNvGraphicFramePr>
          <p:nvPr/>
        </p:nvGraphicFramePr>
        <p:xfrm>
          <a:off x="1270000" y="3335072"/>
          <a:ext cx="1179513" cy="327025"/>
        </p:xfrm>
        <a:graphic>
          <a:graphicData uri="http://schemas.openxmlformats.org/presentationml/2006/ole">
            <mc:AlternateContent xmlns:mc="http://schemas.openxmlformats.org/markup-compatibility/2006">
              <mc:Choice xmlns:v="urn:schemas-microsoft-com:vml" Requires="v">
                <p:oleObj spid="_x0000_s3515399" name="Photo Editor Photo" r:id="rId8" imgW="3247619" imgH="895238" progId="">
                  <p:embed/>
                </p:oleObj>
              </mc:Choice>
              <mc:Fallback>
                <p:oleObj name="Photo Editor Photo" r:id="rId8" imgW="3247619" imgH="895238" progId="">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0000" y="3335072"/>
                        <a:ext cx="1179513" cy="327025"/>
                      </a:xfrm>
                      <a:prstGeom prst="rect">
                        <a:avLst/>
                      </a:prstGeom>
                      <a:noFill/>
                      <a:ln w="15875">
                        <a:solidFill>
                          <a:srgbClr val="C0C0C0"/>
                        </a:solid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62" name="Freeform 17"/>
          <p:cNvSpPr>
            <a:spLocks/>
          </p:cNvSpPr>
          <p:nvPr/>
        </p:nvSpPr>
        <p:spPr bwMode="auto">
          <a:xfrm>
            <a:off x="7304088" y="1961885"/>
            <a:ext cx="889000" cy="781050"/>
          </a:xfrm>
          <a:custGeom>
            <a:avLst/>
            <a:gdLst>
              <a:gd name="T0" fmla="*/ 0 w 561"/>
              <a:gd name="T1" fmla="*/ 2147483647 h 492"/>
              <a:gd name="T2" fmla="*/ 2147483647 w 561"/>
              <a:gd name="T3" fmla="*/ 2147483647 h 492"/>
              <a:gd name="T4" fmla="*/ 2147483647 w 561"/>
              <a:gd name="T5" fmla="*/ 2147483647 h 492"/>
              <a:gd name="T6" fmla="*/ 2147483647 w 561"/>
              <a:gd name="T7" fmla="*/ 2147483647 h 492"/>
              <a:gd name="T8" fmla="*/ 2147483647 w 561"/>
              <a:gd name="T9" fmla="*/ 2147483647 h 492"/>
              <a:gd name="T10" fmla="*/ 2147483647 w 561"/>
              <a:gd name="T11" fmla="*/ 2147483647 h 492"/>
              <a:gd name="T12" fmla="*/ 2147483647 w 561"/>
              <a:gd name="T13" fmla="*/ 2147483647 h 492"/>
              <a:gd name="T14" fmla="*/ 2147483647 w 561"/>
              <a:gd name="T15" fmla="*/ 2147483647 h 492"/>
              <a:gd name="T16" fmla="*/ 2147483647 w 561"/>
              <a:gd name="T17" fmla="*/ 2147483647 h 492"/>
              <a:gd name="T18" fmla="*/ 2147483647 w 561"/>
              <a:gd name="T19" fmla="*/ 2147483647 h 492"/>
              <a:gd name="T20" fmla="*/ 2147483647 w 561"/>
              <a:gd name="T21" fmla="*/ 2147483647 h 492"/>
              <a:gd name="T22" fmla="*/ 2147483647 w 561"/>
              <a:gd name="T23" fmla="*/ 0 h 4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1"/>
              <a:gd name="T37" fmla="*/ 0 h 492"/>
              <a:gd name="T38" fmla="*/ 561 w 561"/>
              <a:gd name="T39" fmla="*/ 492 h 4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1" h="492">
                <a:moveTo>
                  <a:pt x="0" y="492"/>
                </a:moveTo>
                <a:cubicBezTo>
                  <a:pt x="21" y="490"/>
                  <a:pt x="43" y="489"/>
                  <a:pt x="63" y="486"/>
                </a:cubicBezTo>
                <a:cubicBezTo>
                  <a:pt x="83" y="483"/>
                  <a:pt x="98" y="478"/>
                  <a:pt x="118" y="472"/>
                </a:cubicBezTo>
                <a:cubicBezTo>
                  <a:pt x="138" y="466"/>
                  <a:pt x="159" y="458"/>
                  <a:pt x="183" y="451"/>
                </a:cubicBezTo>
                <a:cubicBezTo>
                  <a:pt x="207" y="444"/>
                  <a:pt x="233" y="435"/>
                  <a:pt x="261" y="429"/>
                </a:cubicBezTo>
                <a:cubicBezTo>
                  <a:pt x="289" y="423"/>
                  <a:pt x="322" y="421"/>
                  <a:pt x="349" y="417"/>
                </a:cubicBezTo>
                <a:cubicBezTo>
                  <a:pt x="376" y="413"/>
                  <a:pt x="402" y="408"/>
                  <a:pt x="424" y="402"/>
                </a:cubicBezTo>
                <a:cubicBezTo>
                  <a:pt x="446" y="396"/>
                  <a:pt x="465" y="389"/>
                  <a:pt x="481" y="379"/>
                </a:cubicBezTo>
                <a:cubicBezTo>
                  <a:pt x="497" y="369"/>
                  <a:pt x="509" y="359"/>
                  <a:pt x="519" y="342"/>
                </a:cubicBezTo>
                <a:cubicBezTo>
                  <a:pt x="529" y="325"/>
                  <a:pt x="537" y="299"/>
                  <a:pt x="543" y="280"/>
                </a:cubicBezTo>
                <a:cubicBezTo>
                  <a:pt x="549" y="261"/>
                  <a:pt x="550" y="273"/>
                  <a:pt x="553" y="226"/>
                </a:cubicBezTo>
                <a:cubicBezTo>
                  <a:pt x="556" y="179"/>
                  <a:pt x="558" y="89"/>
                  <a:pt x="561" y="0"/>
                </a:cubicBezTo>
              </a:path>
            </a:pathLst>
          </a:custGeom>
          <a:noFill/>
          <a:ln w="63500">
            <a:solidFill>
              <a:srgbClr val="017599"/>
            </a:solidFill>
            <a:round/>
            <a:headEnd/>
            <a:tailEnd/>
          </a:ln>
        </p:spPr>
        <p:txBody>
          <a:bodyPr>
            <a:spAutoFit/>
          </a:bodyPr>
          <a:lstStyle/>
          <a:p>
            <a:pPr defTabSz="914400"/>
            <a:endParaRPr lang="en-US" sz="1800">
              <a:solidFill>
                <a:srgbClr val="333333"/>
              </a:solidFill>
              <a:latin typeface="Arial" charset="0"/>
              <a:ea typeface="ＭＳ Ｐゴシック" pitchFamily="34" charset="-128"/>
              <a:cs typeface="Arial" charset="0"/>
            </a:endParaRPr>
          </a:p>
        </p:txBody>
      </p:sp>
      <p:cxnSp>
        <p:nvCxnSpPr>
          <p:cNvPr id="39965" name="Straight Arrow Connector 32"/>
          <p:cNvCxnSpPr>
            <a:cxnSpLocks noChangeShapeType="1"/>
          </p:cNvCxnSpPr>
          <p:nvPr/>
        </p:nvCxnSpPr>
        <p:spPr bwMode="auto">
          <a:xfrm flipV="1">
            <a:off x="2435225" y="3249347"/>
            <a:ext cx="5735638" cy="261938"/>
          </a:xfrm>
          <a:prstGeom prst="straightConnector1">
            <a:avLst/>
          </a:prstGeom>
          <a:noFill/>
          <a:ln w="34925" algn="ctr">
            <a:solidFill>
              <a:srgbClr val="FF0000"/>
            </a:solidFill>
            <a:round/>
            <a:headEnd/>
            <a:tailEnd type="stealth" w="med" len="lg"/>
          </a:ln>
        </p:spPr>
      </p:cxnSp>
      <p:sp>
        <p:nvSpPr>
          <p:cNvPr id="30" name="Date Placeholder 29"/>
          <p:cNvSpPr>
            <a:spLocks noGrp="1"/>
          </p:cNvSpPr>
          <p:nvPr>
            <p:ph type="dt" sz="half" idx="12"/>
          </p:nvPr>
        </p:nvSpPr>
        <p:spPr/>
        <p:txBody>
          <a:bodyPr/>
          <a:lstStyle/>
          <a:p>
            <a:pPr>
              <a:defRPr/>
            </a:pPr>
            <a:r>
              <a:rPr lang="en-US" smtClean="0"/>
              <a:t>28 Juni 2012</a:t>
            </a:r>
            <a:endParaRPr lang="en-US"/>
          </a:p>
        </p:txBody>
      </p:sp>
      <p:sp>
        <p:nvSpPr>
          <p:cNvPr id="31" name="Slide Number Placeholder 30"/>
          <p:cNvSpPr>
            <a:spLocks noGrp="1"/>
          </p:cNvSpPr>
          <p:nvPr>
            <p:ph type="sldNum" sz="quarter" idx="10"/>
          </p:nvPr>
        </p:nvSpPr>
        <p:spPr/>
        <p:txBody>
          <a:bodyPr/>
          <a:lstStyle/>
          <a:p>
            <a:pPr>
              <a:defRPr/>
            </a:pPr>
            <a:fld id="{CA06DD79-025C-4555-A46D-61353DBEF34E}" type="slidenum">
              <a:rPr lang="en-GB" smtClean="0"/>
              <a:pPr>
                <a:defRPr/>
              </a:pPr>
              <a:t>36</a:t>
            </a:fld>
            <a:endParaRPr lang="en-GB"/>
          </a:p>
        </p:txBody>
      </p:sp>
      <p:sp>
        <p:nvSpPr>
          <p:cNvPr id="32" name="Footer Placeholder 31"/>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91" name="Content Placeholder 2"/>
          <p:cNvSpPr>
            <a:spLocks noGrp="1"/>
          </p:cNvSpPr>
          <p:nvPr>
            <p:ph idx="1"/>
          </p:nvPr>
        </p:nvSpPr>
        <p:spPr>
          <a:xfrm>
            <a:off x="497996" y="765175"/>
            <a:ext cx="8442325" cy="5451475"/>
          </a:xfrm>
        </p:spPr>
        <p:txBody>
          <a:bodyPr/>
          <a:lstStyle/>
          <a:p>
            <a:pPr eaLnBrk="1" hangingPunct="1">
              <a:spcBef>
                <a:spcPts val="850"/>
              </a:spcBef>
            </a:pPr>
            <a:r>
              <a:rPr lang="en-GB" dirty="0" err="1" smtClean="0"/>
              <a:t>Das</a:t>
            </a:r>
            <a:r>
              <a:rPr lang="en-GB" dirty="0" smtClean="0"/>
              <a:t> </a:t>
            </a:r>
            <a:r>
              <a:rPr lang="en-GB" dirty="0" err="1" smtClean="0"/>
              <a:t>kompakte</a:t>
            </a:r>
            <a:r>
              <a:rPr lang="en-GB" dirty="0" smtClean="0"/>
              <a:t> </a:t>
            </a:r>
            <a:r>
              <a:rPr lang="en-GB" dirty="0" err="1" smtClean="0"/>
              <a:t>thermische</a:t>
            </a:r>
            <a:r>
              <a:rPr lang="en-GB" dirty="0" smtClean="0"/>
              <a:t> (</a:t>
            </a:r>
            <a:r>
              <a:rPr lang="en-GB" dirty="0" err="1" smtClean="0"/>
              <a:t>Netzwerk</a:t>
            </a:r>
            <a:r>
              <a:rPr lang="en-GB" dirty="0" smtClean="0"/>
              <a:t>-)</a:t>
            </a:r>
            <a:r>
              <a:rPr lang="en-GB" dirty="0" err="1" smtClean="0"/>
              <a:t>Modell</a:t>
            </a:r>
            <a:r>
              <a:rPr lang="en-GB" dirty="0" smtClean="0"/>
              <a:t> des </a:t>
            </a:r>
            <a:r>
              <a:rPr lang="en-GB" dirty="0" err="1" smtClean="0"/>
              <a:t>Wärmeflußpfades</a:t>
            </a:r>
            <a:r>
              <a:rPr lang="en-GB" dirty="0" smtClean="0"/>
              <a:t> in </a:t>
            </a:r>
            <a:r>
              <a:rPr lang="en-GB" dirty="0" err="1" smtClean="0"/>
              <a:t>der</a:t>
            </a:r>
            <a:r>
              <a:rPr lang="en-GB" dirty="0" smtClean="0"/>
              <a:t> </a:t>
            </a:r>
            <a:r>
              <a:rPr lang="en-GB" dirty="0" err="1" smtClean="0"/>
              <a:t>Gehäuse</a:t>
            </a:r>
            <a:r>
              <a:rPr lang="en-GB" dirty="0" smtClean="0"/>
              <a:t> </a:t>
            </a:r>
            <a:r>
              <a:rPr lang="en-GB" dirty="0" err="1" smtClean="0"/>
              <a:t>ist</a:t>
            </a:r>
            <a:r>
              <a:rPr lang="en-GB" dirty="0" smtClean="0"/>
              <a:t> </a:t>
            </a:r>
            <a:r>
              <a:rPr lang="en-GB" dirty="0" err="1" smtClean="0"/>
              <a:t>mit</a:t>
            </a:r>
            <a:r>
              <a:rPr lang="en-GB" dirty="0" smtClean="0"/>
              <a:t> </a:t>
            </a:r>
            <a:r>
              <a:rPr lang="en-GB" dirty="0" err="1" smtClean="0"/>
              <a:t>Hilfe</a:t>
            </a:r>
            <a:r>
              <a:rPr lang="en-GB" dirty="0" smtClean="0"/>
              <a:t> </a:t>
            </a:r>
            <a:r>
              <a:rPr lang="en-GB" dirty="0" err="1" smtClean="0"/>
              <a:t>der</a:t>
            </a:r>
            <a:r>
              <a:rPr lang="en-GB" dirty="0" smtClean="0"/>
              <a:t> </a:t>
            </a:r>
            <a:r>
              <a:rPr lang="en-GB" dirty="0" err="1" smtClean="0"/>
              <a:t>schrittweise</a:t>
            </a:r>
            <a:r>
              <a:rPr lang="en-GB" dirty="0" smtClean="0"/>
              <a:t> </a:t>
            </a:r>
            <a:r>
              <a:rPr lang="en-GB" dirty="0" err="1" smtClean="0"/>
              <a:t>Aproximation</a:t>
            </a:r>
            <a:r>
              <a:rPr lang="en-GB" dirty="0" smtClean="0"/>
              <a:t> </a:t>
            </a:r>
            <a:r>
              <a:rPr lang="en-GB" dirty="0" err="1" smtClean="0"/>
              <a:t>der</a:t>
            </a:r>
            <a:r>
              <a:rPr lang="en-GB" dirty="0" smtClean="0"/>
              <a:t> </a:t>
            </a:r>
            <a:r>
              <a:rPr lang="en-GB" dirty="0" err="1" smtClean="0"/>
              <a:t>kumulative</a:t>
            </a:r>
            <a:r>
              <a:rPr lang="en-GB" dirty="0" smtClean="0"/>
              <a:t> </a:t>
            </a:r>
            <a:r>
              <a:rPr lang="en-GB" dirty="0" err="1" smtClean="0"/>
              <a:t>Strukturfunktion</a:t>
            </a:r>
            <a:r>
              <a:rPr lang="en-GB" dirty="0" smtClean="0"/>
              <a:t> m</a:t>
            </a:r>
            <a:r>
              <a:rPr lang="hu-HU" dirty="0" smtClean="0"/>
              <a:t>öglich. </a:t>
            </a:r>
            <a:endParaRPr lang="en-GB" sz="1800" dirty="0" smtClean="0"/>
          </a:p>
        </p:txBody>
      </p:sp>
      <p:graphicFrame>
        <p:nvGraphicFramePr>
          <p:cNvPr id="34818" name="Object 2"/>
          <p:cNvGraphicFramePr>
            <a:graphicFrameLocks noChangeAspect="1"/>
          </p:cNvGraphicFramePr>
          <p:nvPr/>
        </p:nvGraphicFramePr>
        <p:xfrm>
          <a:off x="2006600" y="1703653"/>
          <a:ext cx="4556125" cy="3324225"/>
        </p:xfrm>
        <a:graphic>
          <a:graphicData uri="http://schemas.openxmlformats.org/presentationml/2006/ole">
            <mc:AlternateContent xmlns:mc="http://schemas.openxmlformats.org/markup-compatibility/2006">
              <mc:Choice xmlns:v="urn:schemas-microsoft-com:vml" Requires="v">
                <p:oleObj spid="_x0000_s3507212" name="Photo Editor Photo" r:id="rId4" imgW="5200000" imgH="3685714" progId="">
                  <p:embed/>
                </p:oleObj>
              </mc:Choice>
              <mc:Fallback>
                <p:oleObj name="Photo Editor Photo" r:id="rId4" imgW="5200000" imgH="3685714"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6600" y="1703653"/>
                        <a:ext cx="4556125"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3"/>
          <p:cNvGrpSpPr>
            <a:grpSpLocks/>
          </p:cNvGrpSpPr>
          <p:nvPr/>
        </p:nvGrpSpPr>
        <p:grpSpPr bwMode="auto">
          <a:xfrm>
            <a:off x="1339855" y="5258066"/>
            <a:ext cx="1284288" cy="395287"/>
            <a:chOff x="324" y="3093"/>
            <a:chExt cx="809" cy="249"/>
          </a:xfrm>
        </p:grpSpPr>
        <p:sp>
          <p:nvSpPr>
            <p:cNvPr id="34907" name="Line 52"/>
            <p:cNvSpPr>
              <a:spLocks noChangeShapeType="1"/>
            </p:cNvSpPr>
            <p:nvPr/>
          </p:nvSpPr>
          <p:spPr bwMode="auto">
            <a:xfrm flipV="1">
              <a:off x="720" y="3093"/>
              <a:ext cx="0" cy="102"/>
            </a:xfrm>
            <a:prstGeom prst="line">
              <a:avLst/>
            </a:prstGeom>
            <a:noFill/>
            <a:ln w="22225">
              <a:solidFill>
                <a:srgbClr val="FF0000"/>
              </a:solidFill>
              <a:round/>
              <a:headEnd/>
              <a:tailEnd type="triangle" w="med" len="med"/>
            </a:ln>
          </p:spPr>
          <p:txBody>
            <a:bodyPr anchor="ctr">
              <a:spAutoFit/>
            </a:bodyPr>
            <a:lstStyle/>
            <a:p>
              <a:pPr defTabSz="914400"/>
              <a:endParaRPr lang="en-US" sz="1800">
                <a:solidFill>
                  <a:srgbClr val="333333"/>
                </a:solidFill>
                <a:latin typeface="Arial" charset="0"/>
                <a:ea typeface="ＭＳ Ｐゴシック" pitchFamily="34" charset="-128"/>
                <a:cs typeface="Arial" charset="0"/>
              </a:endParaRPr>
            </a:p>
          </p:txBody>
        </p:sp>
        <p:sp>
          <p:nvSpPr>
            <p:cNvPr id="34908" name="Text Box 53"/>
            <p:cNvSpPr txBox="1">
              <a:spLocks noChangeArrowheads="1"/>
            </p:cNvSpPr>
            <p:nvPr/>
          </p:nvSpPr>
          <p:spPr bwMode="auto">
            <a:xfrm>
              <a:off x="324" y="3148"/>
              <a:ext cx="809" cy="194"/>
            </a:xfrm>
            <a:prstGeom prst="rect">
              <a:avLst/>
            </a:prstGeom>
            <a:noFill/>
            <a:ln w="9525">
              <a:noFill/>
              <a:miter lim="800000"/>
              <a:headEnd/>
              <a:tailEnd/>
            </a:ln>
          </p:spPr>
          <p:txBody>
            <a:bodyPr wrap="square">
              <a:spAutoFit/>
            </a:bodyPr>
            <a:lstStyle/>
            <a:p>
              <a:pPr defTabSz="914400" eaLnBrk="0" hangingPunct="0"/>
              <a:r>
                <a:rPr lang="hu-HU" sz="1400" dirty="0" smtClean="0">
                  <a:solidFill>
                    <a:srgbClr val="333333"/>
                  </a:solidFill>
                  <a:latin typeface="Arial" charset="0"/>
                  <a:ea typeface="ＭＳ Ｐゴシック" pitchFamily="34" charset="-128"/>
                  <a:cs typeface="Arial" charset="0"/>
                </a:rPr>
                <a:t>Sperrschicht</a:t>
              </a:r>
              <a:endParaRPr lang="en-US" sz="1400" dirty="0">
                <a:solidFill>
                  <a:srgbClr val="333333"/>
                </a:solidFill>
                <a:latin typeface="Arial" charset="0"/>
                <a:ea typeface="ＭＳ Ｐゴシック" pitchFamily="34" charset="-128"/>
                <a:cs typeface="Arial" charset="0"/>
              </a:endParaRPr>
            </a:p>
          </p:txBody>
        </p:sp>
      </p:grpSp>
      <p:sp>
        <p:nvSpPr>
          <p:cNvPr id="34826" name="Title 1"/>
          <p:cNvSpPr>
            <a:spLocks noGrp="1"/>
          </p:cNvSpPr>
          <p:nvPr>
            <p:ph type="title"/>
          </p:nvPr>
        </p:nvSpPr>
        <p:spPr>
          <a:xfrm>
            <a:off x="515938" y="0"/>
            <a:ext cx="8628062" cy="781050"/>
          </a:xfrm>
        </p:spPr>
        <p:txBody>
          <a:bodyPr rIns="0"/>
          <a:lstStyle/>
          <a:p>
            <a:pPr eaLnBrk="1" hangingPunct="1"/>
            <a:r>
              <a:rPr lang="en-US" dirty="0" err="1" smtClean="0"/>
              <a:t>Herstellung</a:t>
            </a:r>
            <a:r>
              <a:rPr lang="en-US" dirty="0" smtClean="0"/>
              <a:t> von </a:t>
            </a:r>
            <a:r>
              <a:rPr lang="en-US" dirty="0" err="1" smtClean="0"/>
              <a:t>Kompaktmodellen</a:t>
            </a:r>
            <a:r>
              <a:rPr lang="en-US" dirty="0" smtClean="0"/>
              <a:t> </a:t>
            </a:r>
            <a:r>
              <a:rPr lang="en-US" dirty="0" err="1" smtClean="0"/>
              <a:t>direkt</a:t>
            </a:r>
            <a:r>
              <a:rPr lang="en-US" dirty="0" smtClean="0"/>
              <a:t> von </a:t>
            </a:r>
            <a:r>
              <a:rPr lang="en-US" dirty="0" smtClean="0">
                <a:solidFill>
                  <a:srgbClr val="FF0000"/>
                </a:solidFill>
                <a:latin typeface="+mn-lt"/>
              </a:rPr>
              <a:t>TEST</a:t>
            </a:r>
            <a:endParaRPr lang="en-GB" dirty="0" smtClean="0">
              <a:latin typeface="+mn-lt"/>
            </a:endParaRPr>
          </a:p>
        </p:txBody>
      </p:sp>
      <p:graphicFrame>
        <p:nvGraphicFramePr>
          <p:cNvPr id="34819" name="Object 3"/>
          <p:cNvGraphicFramePr>
            <a:graphicFrameLocks noChangeAspect="1"/>
          </p:cNvGraphicFramePr>
          <p:nvPr/>
        </p:nvGraphicFramePr>
        <p:xfrm>
          <a:off x="7234238" y="4511941"/>
          <a:ext cx="406400" cy="431800"/>
        </p:xfrm>
        <a:graphic>
          <a:graphicData uri="http://schemas.openxmlformats.org/presentationml/2006/ole">
            <mc:AlternateContent xmlns:mc="http://schemas.openxmlformats.org/markup-compatibility/2006">
              <mc:Choice xmlns:v="urn:schemas-microsoft-com:vml" Requires="v">
                <p:oleObj spid="_x0000_s3507213" name="Equation" r:id="rId6" imgW="203040" imgH="215640" progId="Equation.3">
                  <p:embed/>
                </p:oleObj>
              </mc:Choice>
              <mc:Fallback>
                <p:oleObj name="Equation" r:id="rId6" imgW="203040" imgH="21564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4238" y="4511941"/>
                        <a:ext cx="406400" cy="43180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34829" name="Line 19"/>
          <p:cNvSpPr>
            <a:spLocks noChangeAspect="1" noChangeShapeType="1"/>
          </p:cNvSpPr>
          <p:nvPr/>
        </p:nvSpPr>
        <p:spPr bwMode="auto">
          <a:xfrm>
            <a:off x="1851025" y="5070741"/>
            <a:ext cx="5754688" cy="0"/>
          </a:xfrm>
          <a:prstGeom prst="line">
            <a:avLst/>
          </a:prstGeom>
          <a:noFill/>
          <a:ln w="50800">
            <a:solidFill>
              <a:schemeClr val="tx1"/>
            </a:solidFill>
            <a:round/>
            <a:headEnd/>
            <a:tailEnd type="stealth" w="med" len="lg"/>
          </a:ln>
        </p:spPr>
        <p:txBody>
          <a:bodyPr anchor="ctr">
            <a:spAutoFit/>
          </a:bodyPr>
          <a:lstStyle/>
          <a:p>
            <a:pPr defTabSz="914400"/>
            <a:endParaRPr lang="en-US" sz="1800">
              <a:solidFill>
                <a:srgbClr val="333333"/>
              </a:solidFill>
              <a:latin typeface="Arial" charset="0"/>
              <a:ea typeface="ＭＳ Ｐゴシック" pitchFamily="34" charset="-128"/>
              <a:cs typeface="Arial" charset="0"/>
            </a:endParaRPr>
          </a:p>
        </p:txBody>
      </p:sp>
      <p:sp>
        <p:nvSpPr>
          <p:cNvPr id="34830" name="Line 20"/>
          <p:cNvSpPr>
            <a:spLocks noChangeAspect="1" noChangeShapeType="1"/>
          </p:cNvSpPr>
          <p:nvPr/>
        </p:nvSpPr>
        <p:spPr bwMode="auto">
          <a:xfrm flipH="1" flipV="1">
            <a:off x="1990724" y="1701221"/>
            <a:ext cx="0" cy="3520331"/>
          </a:xfrm>
          <a:prstGeom prst="line">
            <a:avLst/>
          </a:prstGeom>
          <a:noFill/>
          <a:ln w="50800">
            <a:solidFill>
              <a:schemeClr val="tx1"/>
            </a:solidFill>
            <a:round/>
            <a:headEnd/>
            <a:tailEnd type="stealth" w="med" len="lg"/>
          </a:ln>
        </p:spPr>
        <p:txBody>
          <a:bodyPr wrap="square" anchor="ctr">
            <a:spAutoFit/>
          </a:bodyPr>
          <a:lstStyle/>
          <a:p>
            <a:pPr defTabSz="914400"/>
            <a:endParaRPr lang="en-US" sz="1800">
              <a:solidFill>
                <a:srgbClr val="333333"/>
              </a:solidFill>
              <a:latin typeface="Arial" charset="0"/>
              <a:ea typeface="ＭＳ Ｐゴシック" pitchFamily="34" charset="-128"/>
              <a:cs typeface="Arial" charset="0"/>
            </a:endParaRPr>
          </a:p>
        </p:txBody>
      </p:sp>
      <p:grpSp>
        <p:nvGrpSpPr>
          <p:cNvPr id="3" name="Group 12"/>
          <p:cNvGrpSpPr>
            <a:grpSpLocks/>
          </p:cNvGrpSpPr>
          <p:nvPr/>
        </p:nvGrpSpPr>
        <p:grpSpPr bwMode="auto">
          <a:xfrm>
            <a:off x="6248400" y="1698891"/>
            <a:ext cx="304800" cy="4362450"/>
            <a:chOff x="3416" y="851"/>
            <a:chExt cx="192" cy="2748"/>
          </a:xfrm>
        </p:grpSpPr>
        <p:sp>
          <p:nvSpPr>
            <p:cNvPr id="34905" name="Text Box 18"/>
            <p:cNvSpPr txBox="1">
              <a:spLocks noChangeArrowheads="1"/>
            </p:cNvSpPr>
            <p:nvPr/>
          </p:nvSpPr>
          <p:spPr bwMode="auto">
            <a:xfrm rot="-5400000">
              <a:off x="3038" y="2229"/>
              <a:ext cx="948" cy="192"/>
            </a:xfrm>
            <a:prstGeom prst="rect">
              <a:avLst/>
            </a:prstGeom>
            <a:noFill/>
            <a:ln w="9525">
              <a:noFill/>
              <a:miter lim="800000"/>
              <a:headEnd/>
              <a:tailEnd/>
            </a:ln>
          </p:spPr>
          <p:txBody>
            <a:bodyPr>
              <a:spAutoFit/>
            </a:bodyPr>
            <a:lstStyle/>
            <a:p>
              <a:pPr defTabSz="914400" eaLnBrk="0" hangingPunct="0"/>
              <a:r>
                <a:rPr lang="hu-HU" sz="1400" dirty="0" smtClean="0">
                  <a:solidFill>
                    <a:srgbClr val="333333"/>
                  </a:solidFill>
                  <a:ea typeface="ＭＳ Ｐゴシック" pitchFamily="34" charset="-128"/>
                </a:rPr>
                <a:t>Umgebung</a:t>
              </a:r>
              <a:endParaRPr lang="en-US" sz="1400" dirty="0">
                <a:solidFill>
                  <a:srgbClr val="333333"/>
                </a:solidFill>
                <a:latin typeface="Arial" charset="0"/>
                <a:ea typeface="ＭＳ Ｐゴシック" pitchFamily="34" charset="-128"/>
                <a:cs typeface="Arial" charset="0"/>
              </a:endParaRPr>
            </a:p>
          </p:txBody>
        </p:sp>
        <p:sp>
          <p:nvSpPr>
            <p:cNvPr id="34906" name="Line 21"/>
            <p:cNvSpPr>
              <a:spLocks noChangeAspect="1" noChangeShapeType="1"/>
            </p:cNvSpPr>
            <p:nvPr/>
          </p:nvSpPr>
          <p:spPr bwMode="auto">
            <a:xfrm>
              <a:off x="3602" y="851"/>
              <a:ext cx="0" cy="2748"/>
            </a:xfrm>
            <a:prstGeom prst="line">
              <a:avLst/>
            </a:prstGeom>
            <a:noFill/>
            <a:ln w="12700" cap="rnd">
              <a:solidFill>
                <a:schemeClr val="tx1"/>
              </a:solidFill>
              <a:prstDash val="sysDot"/>
              <a:round/>
              <a:headEnd/>
              <a:tailEnd/>
            </a:ln>
          </p:spPr>
          <p:txBody>
            <a:bodyPr anchor="ctr">
              <a:spAutoFit/>
            </a:bodyPr>
            <a:lstStyle/>
            <a:p>
              <a:pPr defTabSz="914400"/>
              <a:endParaRPr lang="en-US" sz="1800">
                <a:solidFill>
                  <a:srgbClr val="333333"/>
                </a:solidFill>
                <a:latin typeface="Arial" charset="0"/>
                <a:ea typeface="ＭＳ Ｐゴシック" pitchFamily="34" charset="-128"/>
                <a:cs typeface="Arial" charset="0"/>
              </a:endParaRPr>
            </a:p>
          </p:txBody>
        </p:sp>
      </p:grpSp>
      <p:graphicFrame>
        <p:nvGraphicFramePr>
          <p:cNvPr id="34820" name="Object 4"/>
          <p:cNvGraphicFramePr>
            <a:graphicFrameLocks noChangeAspect="1"/>
          </p:cNvGraphicFramePr>
          <p:nvPr/>
        </p:nvGraphicFramePr>
        <p:xfrm>
          <a:off x="2079625" y="1655037"/>
          <a:ext cx="838200" cy="431800"/>
        </p:xfrm>
        <a:graphic>
          <a:graphicData uri="http://schemas.openxmlformats.org/presentationml/2006/ole">
            <mc:AlternateContent xmlns:mc="http://schemas.openxmlformats.org/markup-compatibility/2006">
              <mc:Choice xmlns:v="urn:schemas-microsoft-com:vml" Requires="v">
                <p:oleObj spid="_x0000_s3507214" name="Equation" r:id="rId8" imgW="419040" imgH="215640" progId="Equation.3">
                  <p:embed/>
                </p:oleObj>
              </mc:Choice>
              <mc:Fallback>
                <p:oleObj name="Equation" r:id="rId8" imgW="419040" imgH="215640" progId="Equation.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79625" y="1655037"/>
                        <a:ext cx="838200" cy="43180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nvGrpSpPr>
          <p:cNvPr id="4" name="Group 16"/>
          <p:cNvGrpSpPr>
            <a:grpSpLocks/>
          </p:cNvGrpSpPr>
          <p:nvPr/>
        </p:nvGrpSpPr>
        <p:grpSpPr bwMode="auto">
          <a:xfrm>
            <a:off x="1792288" y="2052903"/>
            <a:ext cx="4799012" cy="4316413"/>
            <a:chOff x="1129" y="1258"/>
            <a:chExt cx="3023" cy="2719"/>
          </a:xfrm>
        </p:grpSpPr>
        <p:grpSp>
          <p:nvGrpSpPr>
            <p:cNvPr id="5" name="Group 17"/>
            <p:cNvGrpSpPr>
              <a:grpSpLocks/>
            </p:cNvGrpSpPr>
            <p:nvPr/>
          </p:nvGrpSpPr>
          <p:grpSpPr bwMode="auto">
            <a:xfrm>
              <a:off x="1245" y="1258"/>
              <a:ext cx="2875" cy="1880"/>
              <a:chOff x="1245" y="1258"/>
              <a:chExt cx="2875" cy="1880"/>
            </a:xfrm>
          </p:grpSpPr>
          <p:grpSp>
            <p:nvGrpSpPr>
              <p:cNvPr id="6" name="Group 18"/>
              <p:cNvGrpSpPr>
                <a:grpSpLocks/>
              </p:cNvGrpSpPr>
              <p:nvPr/>
            </p:nvGrpSpPr>
            <p:grpSpPr bwMode="auto">
              <a:xfrm>
                <a:off x="2662" y="1258"/>
                <a:ext cx="1458" cy="1511"/>
                <a:chOff x="2662" y="1258"/>
                <a:chExt cx="1458" cy="1511"/>
              </a:xfrm>
            </p:grpSpPr>
            <p:sp>
              <p:nvSpPr>
                <p:cNvPr id="34894" name="Line 19"/>
                <p:cNvSpPr>
                  <a:spLocks noChangeShapeType="1"/>
                </p:cNvSpPr>
                <p:nvPr/>
              </p:nvSpPr>
              <p:spPr bwMode="auto">
                <a:xfrm flipV="1">
                  <a:off x="2664" y="2691"/>
                  <a:ext cx="0" cy="78"/>
                </a:xfrm>
                <a:prstGeom prst="line">
                  <a:avLst/>
                </a:prstGeom>
                <a:noFill/>
                <a:ln w="19050">
                  <a:solidFill>
                    <a:schemeClr val="bg2"/>
                  </a:solidFill>
                  <a:prstDash val="sysDot"/>
                  <a:round/>
                  <a:headEnd/>
                  <a:tailEnd/>
                </a:ln>
              </p:spPr>
              <p:txBody>
                <a:bodyPr>
                  <a:spAutoFit/>
                </a:bodyPr>
                <a:lstStyle/>
                <a:p>
                  <a:pPr defTabSz="914400"/>
                  <a:endParaRPr lang="en-US" sz="1800">
                    <a:solidFill>
                      <a:srgbClr val="333333"/>
                    </a:solidFill>
                    <a:latin typeface="Arial" charset="0"/>
                    <a:ea typeface="ＭＳ Ｐゴシック" pitchFamily="34" charset="-128"/>
                    <a:cs typeface="Arial" charset="0"/>
                  </a:endParaRPr>
                </a:p>
              </p:txBody>
            </p:sp>
            <p:grpSp>
              <p:nvGrpSpPr>
                <p:cNvPr id="7" name="Group 20"/>
                <p:cNvGrpSpPr>
                  <a:grpSpLocks/>
                </p:cNvGrpSpPr>
                <p:nvPr/>
              </p:nvGrpSpPr>
              <p:grpSpPr bwMode="auto">
                <a:xfrm>
                  <a:off x="2662" y="1258"/>
                  <a:ext cx="1458" cy="1440"/>
                  <a:chOff x="2662" y="1258"/>
                  <a:chExt cx="1458" cy="1440"/>
                </a:xfrm>
              </p:grpSpPr>
              <p:sp>
                <p:nvSpPr>
                  <p:cNvPr id="34896" name="Line 21"/>
                  <p:cNvSpPr>
                    <a:spLocks noChangeShapeType="1"/>
                  </p:cNvSpPr>
                  <p:nvPr/>
                </p:nvSpPr>
                <p:spPr bwMode="auto">
                  <a:xfrm rot="16200000" flipV="1">
                    <a:off x="2790" y="2567"/>
                    <a:ext cx="0" cy="255"/>
                  </a:xfrm>
                  <a:prstGeom prst="line">
                    <a:avLst/>
                  </a:prstGeom>
                  <a:noFill/>
                  <a:ln w="19050">
                    <a:solidFill>
                      <a:schemeClr val="bg2"/>
                    </a:solidFill>
                    <a:prstDash val="sysDot"/>
                    <a:round/>
                    <a:headEnd/>
                    <a:tailEnd/>
                  </a:ln>
                </p:spPr>
                <p:txBody>
                  <a:bodyPr>
                    <a:spAutoFit/>
                  </a:bodyPr>
                  <a:lstStyle/>
                  <a:p>
                    <a:pPr defTabSz="914400"/>
                    <a:endParaRPr lang="en-US" sz="1800">
                      <a:solidFill>
                        <a:srgbClr val="333333"/>
                      </a:solidFill>
                      <a:latin typeface="Arial" charset="0"/>
                      <a:ea typeface="ＭＳ Ｐゴシック" pitchFamily="34" charset="-128"/>
                      <a:cs typeface="Arial" charset="0"/>
                    </a:endParaRPr>
                  </a:p>
                </p:txBody>
              </p:sp>
              <p:sp>
                <p:nvSpPr>
                  <p:cNvPr id="34897" name="Line 22"/>
                  <p:cNvSpPr>
                    <a:spLocks noChangeShapeType="1"/>
                  </p:cNvSpPr>
                  <p:nvPr/>
                </p:nvSpPr>
                <p:spPr bwMode="auto">
                  <a:xfrm flipV="1">
                    <a:off x="2911" y="2485"/>
                    <a:ext cx="0" cy="213"/>
                  </a:xfrm>
                  <a:prstGeom prst="line">
                    <a:avLst/>
                  </a:prstGeom>
                  <a:noFill/>
                  <a:ln w="19050">
                    <a:solidFill>
                      <a:schemeClr val="bg2"/>
                    </a:solidFill>
                    <a:prstDash val="sysDot"/>
                    <a:round/>
                    <a:headEnd/>
                    <a:tailEnd/>
                  </a:ln>
                </p:spPr>
                <p:txBody>
                  <a:bodyPr>
                    <a:spAutoFit/>
                  </a:bodyPr>
                  <a:lstStyle/>
                  <a:p>
                    <a:pPr defTabSz="914400"/>
                    <a:endParaRPr lang="en-US" sz="1800">
                      <a:solidFill>
                        <a:srgbClr val="333333"/>
                      </a:solidFill>
                      <a:latin typeface="Arial" charset="0"/>
                      <a:ea typeface="ＭＳ Ｐゴシック" pitchFamily="34" charset="-128"/>
                      <a:cs typeface="Arial" charset="0"/>
                    </a:endParaRPr>
                  </a:p>
                </p:txBody>
              </p:sp>
              <p:sp>
                <p:nvSpPr>
                  <p:cNvPr id="34898" name="Line 23"/>
                  <p:cNvSpPr>
                    <a:spLocks noChangeShapeType="1"/>
                  </p:cNvSpPr>
                  <p:nvPr/>
                </p:nvSpPr>
                <p:spPr bwMode="auto">
                  <a:xfrm rot="16200000" flipV="1">
                    <a:off x="3037" y="2370"/>
                    <a:ext cx="0" cy="255"/>
                  </a:xfrm>
                  <a:prstGeom prst="line">
                    <a:avLst/>
                  </a:prstGeom>
                  <a:noFill/>
                  <a:ln w="19050">
                    <a:solidFill>
                      <a:schemeClr val="bg2"/>
                    </a:solidFill>
                    <a:prstDash val="sysDot"/>
                    <a:round/>
                    <a:headEnd/>
                    <a:tailEnd/>
                  </a:ln>
                </p:spPr>
                <p:txBody>
                  <a:bodyPr>
                    <a:spAutoFit/>
                  </a:bodyPr>
                  <a:lstStyle/>
                  <a:p>
                    <a:pPr defTabSz="914400"/>
                    <a:endParaRPr lang="en-US" sz="1800">
                      <a:solidFill>
                        <a:srgbClr val="333333"/>
                      </a:solidFill>
                      <a:latin typeface="Arial" charset="0"/>
                      <a:ea typeface="ＭＳ Ｐゴシック" pitchFamily="34" charset="-128"/>
                      <a:cs typeface="Arial" charset="0"/>
                    </a:endParaRPr>
                  </a:p>
                </p:txBody>
              </p:sp>
              <p:sp>
                <p:nvSpPr>
                  <p:cNvPr id="34899" name="Line 24"/>
                  <p:cNvSpPr>
                    <a:spLocks noChangeShapeType="1"/>
                  </p:cNvSpPr>
                  <p:nvPr/>
                </p:nvSpPr>
                <p:spPr bwMode="auto">
                  <a:xfrm flipV="1">
                    <a:off x="3155" y="2039"/>
                    <a:ext cx="0" cy="453"/>
                  </a:xfrm>
                  <a:prstGeom prst="line">
                    <a:avLst/>
                  </a:prstGeom>
                  <a:noFill/>
                  <a:ln w="19050">
                    <a:solidFill>
                      <a:schemeClr val="bg2"/>
                    </a:solidFill>
                    <a:prstDash val="sysDot"/>
                    <a:round/>
                    <a:headEnd/>
                    <a:tailEnd/>
                  </a:ln>
                </p:spPr>
                <p:txBody>
                  <a:bodyPr>
                    <a:spAutoFit/>
                  </a:bodyPr>
                  <a:lstStyle/>
                  <a:p>
                    <a:pPr defTabSz="914400"/>
                    <a:endParaRPr lang="en-US" sz="1800">
                      <a:solidFill>
                        <a:srgbClr val="333333"/>
                      </a:solidFill>
                      <a:latin typeface="Arial" charset="0"/>
                      <a:ea typeface="ＭＳ Ｐゴシック" pitchFamily="34" charset="-128"/>
                      <a:cs typeface="Arial" charset="0"/>
                    </a:endParaRPr>
                  </a:p>
                </p:txBody>
              </p:sp>
              <p:sp>
                <p:nvSpPr>
                  <p:cNvPr id="34900" name="Line 25"/>
                  <p:cNvSpPr>
                    <a:spLocks noChangeShapeType="1"/>
                  </p:cNvSpPr>
                  <p:nvPr/>
                </p:nvSpPr>
                <p:spPr bwMode="auto">
                  <a:xfrm rot="16200000" flipV="1">
                    <a:off x="3497" y="1687"/>
                    <a:ext cx="0" cy="693"/>
                  </a:xfrm>
                  <a:prstGeom prst="line">
                    <a:avLst/>
                  </a:prstGeom>
                  <a:noFill/>
                  <a:ln w="19050">
                    <a:solidFill>
                      <a:schemeClr val="bg2"/>
                    </a:solidFill>
                    <a:prstDash val="sysDot"/>
                    <a:round/>
                    <a:headEnd/>
                    <a:tailEnd/>
                  </a:ln>
                </p:spPr>
                <p:txBody>
                  <a:bodyPr>
                    <a:spAutoFit/>
                  </a:bodyPr>
                  <a:lstStyle/>
                  <a:p>
                    <a:pPr defTabSz="914400"/>
                    <a:endParaRPr lang="en-US" sz="1800">
                      <a:solidFill>
                        <a:srgbClr val="333333"/>
                      </a:solidFill>
                      <a:latin typeface="Arial" charset="0"/>
                      <a:ea typeface="ＭＳ Ｐゴシック" pitchFamily="34" charset="-128"/>
                      <a:cs typeface="Arial" charset="0"/>
                    </a:endParaRPr>
                  </a:p>
                </p:txBody>
              </p:sp>
              <p:sp>
                <p:nvSpPr>
                  <p:cNvPr id="34901" name="Line 26"/>
                  <p:cNvSpPr>
                    <a:spLocks noChangeShapeType="1"/>
                  </p:cNvSpPr>
                  <p:nvPr/>
                </p:nvSpPr>
                <p:spPr bwMode="auto">
                  <a:xfrm flipV="1">
                    <a:off x="3840" y="1647"/>
                    <a:ext cx="0" cy="387"/>
                  </a:xfrm>
                  <a:prstGeom prst="line">
                    <a:avLst/>
                  </a:prstGeom>
                  <a:noFill/>
                  <a:ln w="19050">
                    <a:solidFill>
                      <a:schemeClr val="bg2"/>
                    </a:solidFill>
                    <a:prstDash val="sysDot"/>
                    <a:round/>
                    <a:headEnd/>
                    <a:tailEnd/>
                  </a:ln>
                </p:spPr>
                <p:txBody>
                  <a:bodyPr>
                    <a:spAutoFit/>
                  </a:bodyPr>
                  <a:lstStyle/>
                  <a:p>
                    <a:pPr defTabSz="914400"/>
                    <a:endParaRPr lang="en-US" sz="1800">
                      <a:solidFill>
                        <a:srgbClr val="333333"/>
                      </a:solidFill>
                      <a:latin typeface="Arial" charset="0"/>
                      <a:ea typeface="ＭＳ Ｐゴシック" pitchFamily="34" charset="-128"/>
                      <a:cs typeface="Arial" charset="0"/>
                    </a:endParaRPr>
                  </a:p>
                </p:txBody>
              </p:sp>
              <p:sp>
                <p:nvSpPr>
                  <p:cNvPr id="34902" name="Line 27"/>
                  <p:cNvSpPr>
                    <a:spLocks noChangeShapeType="1"/>
                  </p:cNvSpPr>
                  <p:nvPr/>
                </p:nvSpPr>
                <p:spPr bwMode="auto">
                  <a:xfrm rot="16200000" flipV="1">
                    <a:off x="3923" y="1558"/>
                    <a:ext cx="0" cy="183"/>
                  </a:xfrm>
                  <a:prstGeom prst="line">
                    <a:avLst/>
                  </a:prstGeom>
                  <a:noFill/>
                  <a:ln w="19050">
                    <a:solidFill>
                      <a:schemeClr val="bg2"/>
                    </a:solidFill>
                    <a:prstDash val="sysDot"/>
                    <a:round/>
                    <a:headEnd/>
                    <a:tailEnd/>
                  </a:ln>
                </p:spPr>
                <p:txBody>
                  <a:bodyPr>
                    <a:spAutoFit/>
                  </a:bodyPr>
                  <a:lstStyle/>
                  <a:p>
                    <a:pPr defTabSz="914400"/>
                    <a:endParaRPr lang="en-US" sz="1800">
                      <a:solidFill>
                        <a:srgbClr val="333333"/>
                      </a:solidFill>
                      <a:latin typeface="Arial" charset="0"/>
                      <a:ea typeface="ＭＳ Ｐゴシック" pitchFamily="34" charset="-128"/>
                      <a:cs typeface="Arial" charset="0"/>
                    </a:endParaRPr>
                  </a:p>
                </p:txBody>
              </p:sp>
              <p:sp>
                <p:nvSpPr>
                  <p:cNvPr id="34903" name="Line 28"/>
                  <p:cNvSpPr>
                    <a:spLocks noChangeShapeType="1"/>
                  </p:cNvSpPr>
                  <p:nvPr/>
                </p:nvSpPr>
                <p:spPr bwMode="auto">
                  <a:xfrm flipV="1">
                    <a:off x="4012" y="1264"/>
                    <a:ext cx="0" cy="387"/>
                  </a:xfrm>
                  <a:prstGeom prst="line">
                    <a:avLst/>
                  </a:prstGeom>
                  <a:noFill/>
                  <a:ln w="19050">
                    <a:solidFill>
                      <a:schemeClr val="bg2"/>
                    </a:solidFill>
                    <a:prstDash val="sysDot"/>
                    <a:round/>
                    <a:headEnd/>
                    <a:tailEnd/>
                  </a:ln>
                </p:spPr>
                <p:txBody>
                  <a:bodyPr>
                    <a:spAutoFit/>
                  </a:bodyPr>
                  <a:lstStyle/>
                  <a:p>
                    <a:pPr defTabSz="914400"/>
                    <a:endParaRPr lang="en-US" sz="1800">
                      <a:solidFill>
                        <a:srgbClr val="333333"/>
                      </a:solidFill>
                      <a:latin typeface="Arial" charset="0"/>
                      <a:ea typeface="ＭＳ Ｐゴシック" pitchFamily="34" charset="-128"/>
                      <a:cs typeface="Arial" charset="0"/>
                    </a:endParaRPr>
                  </a:p>
                </p:txBody>
              </p:sp>
              <p:sp>
                <p:nvSpPr>
                  <p:cNvPr id="34904" name="Line 29"/>
                  <p:cNvSpPr>
                    <a:spLocks noChangeShapeType="1"/>
                  </p:cNvSpPr>
                  <p:nvPr/>
                </p:nvSpPr>
                <p:spPr bwMode="auto">
                  <a:xfrm rot="16200000" flipV="1">
                    <a:off x="4062" y="1199"/>
                    <a:ext cx="0" cy="117"/>
                  </a:xfrm>
                  <a:prstGeom prst="line">
                    <a:avLst/>
                  </a:prstGeom>
                  <a:noFill/>
                  <a:ln w="19050">
                    <a:solidFill>
                      <a:schemeClr val="bg2"/>
                    </a:solidFill>
                    <a:prstDash val="sysDot"/>
                    <a:round/>
                    <a:headEnd/>
                    <a:tailEnd/>
                  </a:ln>
                </p:spPr>
                <p:txBody>
                  <a:bodyPr>
                    <a:spAutoFit/>
                  </a:bodyPr>
                  <a:lstStyle/>
                  <a:p>
                    <a:pPr defTabSz="914400"/>
                    <a:endParaRPr lang="en-US" sz="1800">
                      <a:solidFill>
                        <a:srgbClr val="333333"/>
                      </a:solidFill>
                      <a:latin typeface="Arial" charset="0"/>
                      <a:ea typeface="ＭＳ Ｐゴシック" pitchFamily="34" charset="-128"/>
                      <a:cs typeface="Arial" charset="0"/>
                    </a:endParaRPr>
                  </a:p>
                </p:txBody>
              </p:sp>
            </p:grpSp>
          </p:grpSp>
          <p:grpSp>
            <p:nvGrpSpPr>
              <p:cNvPr id="8" name="Group 30"/>
              <p:cNvGrpSpPr>
                <a:grpSpLocks/>
              </p:cNvGrpSpPr>
              <p:nvPr/>
            </p:nvGrpSpPr>
            <p:grpSpPr bwMode="auto">
              <a:xfrm>
                <a:off x="1245" y="2761"/>
                <a:ext cx="1398" cy="377"/>
                <a:chOff x="1287" y="2455"/>
                <a:chExt cx="1398" cy="377"/>
              </a:xfrm>
            </p:grpSpPr>
            <p:sp>
              <p:nvSpPr>
                <p:cNvPr id="34888" name="Line 24"/>
                <p:cNvSpPr>
                  <a:spLocks noChangeShapeType="1"/>
                </p:cNvSpPr>
                <p:nvPr/>
              </p:nvSpPr>
              <p:spPr bwMode="auto">
                <a:xfrm>
                  <a:off x="1294" y="2666"/>
                  <a:ext cx="0" cy="166"/>
                </a:xfrm>
                <a:prstGeom prst="line">
                  <a:avLst/>
                </a:prstGeom>
                <a:noFill/>
                <a:ln w="19050">
                  <a:solidFill>
                    <a:schemeClr val="bg2"/>
                  </a:solidFill>
                  <a:prstDash val="sysDot"/>
                  <a:round/>
                  <a:headEnd/>
                  <a:tailEnd/>
                </a:ln>
              </p:spPr>
              <p:txBody>
                <a:bodyPr wrap="none" anchor="ctr">
                  <a:spAutoFit/>
                </a:bodyPr>
                <a:lstStyle/>
                <a:p>
                  <a:pPr defTabSz="914400"/>
                  <a:endParaRPr lang="en-US" sz="1800">
                    <a:solidFill>
                      <a:srgbClr val="333333"/>
                    </a:solidFill>
                    <a:latin typeface="Arial" charset="0"/>
                    <a:ea typeface="ＭＳ Ｐゴシック" pitchFamily="34" charset="-128"/>
                    <a:cs typeface="Arial" charset="0"/>
                  </a:endParaRPr>
                </a:p>
              </p:txBody>
            </p:sp>
            <p:sp>
              <p:nvSpPr>
                <p:cNvPr id="34889" name="Line 28"/>
                <p:cNvSpPr>
                  <a:spLocks noChangeShapeType="1"/>
                </p:cNvSpPr>
                <p:nvPr/>
              </p:nvSpPr>
              <p:spPr bwMode="auto">
                <a:xfrm flipH="1">
                  <a:off x="1287" y="2659"/>
                  <a:ext cx="829" cy="0"/>
                </a:xfrm>
                <a:prstGeom prst="line">
                  <a:avLst/>
                </a:prstGeom>
                <a:noFill/>
                <a:ln w="19050">
                  <a:solidFill>
                    <a:schemeClr val="bg2"/>
                  </a:solidFill>
                  <a:prstDash val="sysDot"/>
                  <a:round/>
                  <a:headEnd/>
                  <a:tailEnd/>
                </a:ln>
              </p:spPr>
              <p:txBody>
                <a:bodyPr anchor="ctr">
                  <a:spAutoFit/>
                </a:bodyPr>
                <a:lstStyle/>
                <a:p>
                  <a:pPr defTabSz="914400"/>
                  <a:endParaRPr lang="en-US" sz="1800">
                    <a:solidFill>
                      <a:srgbClr val="333333"/>
                    </a:solidFill>
                    <a:latin typeface="Arial" charset="0"/>
                    <a:ea typeface="ＭＳ Ｐゴシック" pitchFamily="34" charset="-128"/>
                    <a:cs typeface="Arial" charset="0"/>
                  </a:endParaRPr>
                </a:p>
              </p:txBody>
            </p:sp>
            <p:sp>
              <p:nvSpPr>
                <p:cNvPr id="34890" name="Line 32"/>
                <p:cNvSpPr>
                  <a:spLocks noChangeShapeType="1"/>
                </p:cNvSpPr>
                <p:nvPr/>
              </p:nvSpPr>
              <p:spPr bwMode="auto">
                <a:xfrm>
                  <a:off x="2247" y="2455"/>
                  <a:ext cx="0" cy="90"/>
                </a:xfrm>
                <a:prstGeom prst="line">
                  <a:avLst/>
                </a:prstGeom>
                <a:noFill/>
                <a:ln w="19050">
                  <a:solidFill>
                    <a:schemeClr val="bg2"/>
                  </a:solidFill>
                  <a:prstDash val="sysDot"/>
                  <a:round/>
                  <a:headEnd/>
                  <a:tailEnd/>
                </a:ln>
              </p:spPr>
              <p:txBody>
                <a:bodyPr anchor="ctr">
                  <a:spAutoFit/>
                </a:bodyPr>
                <a:lstStyle/>
                <a:p>
                  <a:pPr defTabSz="914400"/>
                  <a:endParaRPr lang="en-US" sz="1800">
                    <a:solidFill>
                      <a:srgbClr val="333333"/>
                    </a:solidFill>
                    <a:latin typeface="Arial" charset="0"/>
                    <a:ea typeface="ＭＳ Ｐゴシック" pitchFamily="34" charset="-128"/>
                    <a:cs typeface="Arial" charset="0"/>
                  </a:endParaRPr>
                </a:p>
              </p:txBody>
            </p:sp>
            <p:sp>
              <p:nvSpPr>
                <p:cNvPr id="34891" name="Line 36"/>
                <p:cNvSpPr>
                  <a:spLocks noChangeShapeType="1"/>
                </p:cNvSpPr>
                <p:nvPr/>
              </p:nvSpPr>
              <p:spPr bwMode="auto">
                <a:xfrm flipH="1">
                  <a:off x="2242" y="2455"/>
                  <a:ext cx="443" cy="0"/>
                </a:xfrm>
                <a:prstGeom prst="line">
                  <a:avLst/>
                </a:prstGeom>
                <a:noFill/>
                <a:ln w="19050">
                  <a:solidFill>
                    <a:schemeClr val="bg2"/>
                  </a:solidFill>
                  <a:prstDash val="sysDot"/>
                  <a:round/>
                  <a:headEnd/>
                  <a:tailEnd/>
                </a:ln>
              </p:spPr>
              <p:txBody>
                <a:bodyPr anchor="ctr">
                  <a:spAutoFit/>
                </a:bodyPr>
                <a:lstStyle/>
                <a:p>
                  <a:pPr defTabSz="914400"/>
                  <a:endParaRPr lang="en-US" sz="1800">
                    <a:solidFill>
                      <a:srgbClr val="333333"/>
                    </a:solidFill>
                    <a:latin typeface="Arial" charset="0"/>
                    <a:ea typeface="ＭＳ Ｐゴシック" pitchFamily="34" charset="-128"/>
                    <a:cs typeface="Arial" charset="0"/>
                  </a:endParaRPr>
                </a:p>
              </p:txBody>
            </p:sp>
            <p:sp>
              <p:nvSpPr>
                <p:cNvPr id="34892" name="Line 42"/>
                <p:cNvSpPr>
                  <a:spLocks noChangeShapeType="1"/>
                </p:cNvSpPr>
                <p:nvPr/>
              </p:nvSpPr>
              <p:spPr bwMode="auto">
                <a:xfrm flipH="1">
                  <a:off x="2109" y="2543"/>
                  <a:ext cx="140" cy="0"/>
                </a:xfrm>
                <a:prstGeom prst="line">
                  <a:avLst/>
                </a:prstGeom>
                <a:noFill/>
                <a:ln w="19050">
                  <a:solidFill>
                    <a:schemeClr val="bg2"/>
                  </a:solidFill>
                  <a:prstDash val="sysDot"/>
                  <a:round/>
                  <a:headEnd/>
                  <a:tailEnd/>
                </a:ln>
              </p:spPr>
              <p:txBody>
                <a:bodyPr anchor="ctr">
                  <a:spAutoFit/>
                </a:bodyPr>
                <a:lstStyle/>
                <a:p>
                  <a:pPr defTabSz="914400"/>
                  <a:endParaRPr lang="en-US" sz="1800">
                    <a:solidFill>
                      <a:srgbClr val="333333"/>
                    </a:solidFill>
                    <a:latin typeface="Arial" charset="0"/>
                    <a:ea typeface="ＭＳ Ｐゴシック" pitchFamily="34" charset="-128"/>
                    <a:cs typeface="Arial" charset="0"/>
                  </a:endParaRPr>
                </a:p>
              </p:txBody>
            </p:sp>
            <p:sp>
              <p:nvSpPr>
                <p:cNvPr id="34893" name="Line 45"/>
                <p:cNvSpPr>
                  <a:spLocks noChangeShapeType="1"/>
                </p:cNvSpPr>
                <p:nvPr/>
              </p:nvSpPr>
              <p:spPr bwMode="auto">
                <a:xfrm>
                  <a:off x="2111" y="2539"/>
                  <a:ext cx="0" cy="129"/>
                </a:xfrm>
                <a:prstGeom prst="line">
                  <a:avLst/>
                </a:prstGeom>
                <a:noFill/>
                <a:ln w="19050">
                  <a:solidFill>
                    <a:schemeClr val="bg2"/>
                  </a:solidFill>
                  <a:prstDash val="sysDot"/>
                  <a:round/>
                  <a:headEnd/>
                  <a:tailEnd/>
                </a:ln>
              </p:spPr>
              <p:txBody>
                <a:bodyPr anchor="ctr">
                  <a:spAutoFit/>
                </a:bodyPr>
                <a:lstStyle/>
                <a:p>
                  <a:pPr defTabSz="914400"/>
                  <a:endParaRPr lang="en-US" sz="1800">
                    <a:solidFill>
                      <a:srgbClr val="333333"/>
                    </a:solidFill>
                    <a:latin typeface="Arial" charset="0"/>
                    <a:ea typeface="ＭＳ Ｐゴシック" pitchFamily="34" charset="-128"/>
                    <a:cs typeface="Arial" charset="0"/>
                  </a:endParaRPr>
                </a:p>
              </p:txBody>
            </p:sp>
          </p:grpSp>
        </p:grpSp>
        <p:graphicFrame>
          <p:nvGraphicFramePr>
            <p:cNvPr id="34821" name="Object 5"/>
            <p:cNvGraphicFramePr>
              <a:graphicFrameLocks noChangeAspect="1"/>
            </p:cNvGraphicFramePr>
            <p:nvPr/>
          </p:nvGraphicFramePr>
          <p:xfrm>
            <a:off x="1129" y="3565"/>
            <a:ext cx="1682" cy="412"/>
          </p:xfrm>
          <a:graphic>
            <a:graphicData uri="http://schemas.openxmlformats.org/presentationml/2006/ole">
              <mc:AlternateContent xmlns:mc="http://schemas.openxmlformats.org/markup-compatibility/2006">
                <mc:Choice xmlns:v="urn:schemas-microsoft-com:vml" Requires="v">
                  <p:oleObj spid="_x0000_s3507215" name="Photo Editor Photo" r:id="rId10" imgW="1714739" imgH="533474" progId="">
                    <p:embed/>
                  </p:oleObj>
                </mc:Choice>
                <mc:Fallback>
                  <p:oleObj name="Photo Editor Photo" r:id="rId10" imgW="1714739" imgH="533474" progId="">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9" y="3565"/>
                          <a:ext cx="1682" cy="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2" name="Object 6"/>
            <p:cNvGraphicFramePr>
              <a:graphicFrameLocks noChangeAspect="1"/>
            </p:cNvGraphicFramePr>
            <p:nvPr/>
          </p:nvGraphicFramePr>
          <p:xfrm>
            <a:off x="2522" y="3562"/>
            <a:ext cx="1630" cy="397"/>
          </p:xfrm>
          <a:graphic>
            <a:graphicData uri="http://schemas.openxmlformats.org/presentationml/2006/ole">
              <mc:AlternateContent xmlns:mc="http://schemas.openxmlformats.org/markup-compatibility/2006">
                <mc:Choice xmlns:v="urn:schemas-microsoft-com:vml" Requires="v">
                  <p:oleObj spid="_x0000_s3507216" name="Photo Editor Photo" r:id="rId12" imgW="1704762" imgH="523810" progId="">
                    <p:embed/>
                  </p:oleObj>
                </mc:Choice>
                <mc:Fallback>
                  <p:oleObj name="Photo Editor Photo" r:id="rId12" imgW="1704762" imgH="523810" progId="">
                    <p:embed/>
                    <p:pic>
                      <p:nvPicPr>
                        <p:cNvPr id="0"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22" y="3562"/>
                          <a:ext cx="1630" cy="3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85" name="Line 51"/>
            <p:cNvSpPr>
              <a:spLocks noChangeShapeType="1"/>
            </p:cNvSpPr>
            <p:nvPr/>
          </p:nvSpPr>
          <p:spPr bwMode="auto">
            <a:xfrm>
              <a:off x="1242" y="3486"/>
              <a:ext cx="0" cy="102"/>
            </a:xfrm>
            <a:prstGeom prst="line">
              <a:avLst/>
            </a:prstGeom>
            <a:noFill/>
            <a:ln w="22225">
              <a:solidFill>
                <a:srgbClr val="FF0000"/>
              </a:solidFill>
              <a:round/>
              <a:headEnd/>
              <a:tailEnd type="triangle" w="med" len="med"/>
            </a:ln>
          </p:spPr>
          <p:txBody>
            <a:bodyPr anchor="ctr">
              <a:spAutoFit/>
            </a:bodyPr>
            <a:lstStyle/>
            <a:p>
              <a:pPr defTabSz="914400"/>
              <a:endParaRPr lang="en-US" sz="1800">
                <a:solidFill>
                  <a:srgbClr val="333333"/>
                </a:solidFill>
                <a:latin typeface="Arial" charset="0"/>
                <a:ea typeface="ＭＳ Ｐゴシック" pitchFamily="34" charset="-128"/>
                <a:cs typeface="Arial" charset="0"/>
              </a:endParaRPr>
            </a:p>
          </p:txBody>
        </p:sp>
      </p:grpSp>
      <p:grpSp>
        <p:nvGrpSpPr>
          <p:cNvPr id="9" name="Group 40"/>
          <p:cNvGrpSpPr>
            <a:grpSpLocks/>
          </p:cNvGrpSpPr>
          <p:nvPr/>
        </p:nvGrpSpPr>
        <p:grpSpPr bwMode="auto">
          <a:xfrm>
            <a:off x="1779588" y="2260866"/>
            <a:ext cx="7145337" cy="3970337"/>
            <a:chOff x="1121" y="1389"/>
            <a:chExt cx="4501" cy="2501"/>
          </a:xfrm>
        </p:grpSpPr>
        <p:grpSp>
          <p:nvGrpSpPr>
            <p:cNvPr id="10" name="Group 41"/>
            <p:cNvGrpSpPr>
              <a:grpSpLocks/>
            </p:cNvGrpSpPr>
            <p:nvPr/>
          </p:nvGrpSpPr>
          <p:grpSpPr bwMode="auto">
            <a:xfrm>
              <a:off x="1206" y="1389"/>
              <a:ext cx="4416" cy="2142"/>
              <a:chOff x="1206" y="1389"/>
              <a:chExt cx="4416" cy="2142"/>
            </a:xfrm>
          </p:grpSpPr>
          <p:grpSp>
            <p:nvGrpSpPr>
              <p:cNvPr id="11" name="Group 42"/>
              <p:cNvGrpSpPr>
                <a:grpSpLocks/>
              </p:cNvGrpSpPr>
              <p:nvPr/>
            </p:nvGrpSpPr>
            <p:grpSpPr bwMode="auto">
              <a:xfrm>
                <a:off x="1206" y="1389"/>
                <a:ext cx="4416" cy="2142"/>
                <a:chOff x="1206" y="1389"/>
                <a:chExt cx="4416" cy="2142"/>
              </a:xfrm>
            </p:grpSpPr>
            <p:grpSp>
              <p:nvGrpSpPr>
                <p:cNvPr id="12" name="Group 43"/>
                <p:cNvGrpSpPr>
                  <a:grpSpLocks/>
                </p:cNvGrpSpPr>
                <p:nvPr/>
              </p:nvGrpSpPr>
              <p:grpSpPr bwMode="auto">
                <a:xfrm>
                  <a:off x="1240" y="1419"/>
                  <a:ext cx="1583" cy="2112"/>
                  <a:chOff x="720" y="1235"/>
                  <a:chExt cx="1583" cy="2112"/>
                </a:xfrm>
              </p:grpSpPr>
              <p:sp>
                <p:nvSpPr>
                  <p:cNvPr id="34880" name="Text Box 54"/>
                  <p:cNvSpPr txBox="1">
                    <a:spLocks noChangeArrowheads="1"/>
                  </p:cNvSpPr>
                  <p:nvPr/>
                </p:nvSpPr>
                <p:spPr bwMode="auto">
                  <a:xfrm>
                    <a:off x="1921" y="3155"/>
                    <a:ext cx="382" cy="192"/>
                  </a:xfrm>
                  <a:prstGeom prst="rect">
                    <a:avLst/>
                  </a:prstGeom>
                  <a:noFill/>
                  <a:ln w="9525">
                    <a:noFill/>
                    <a:miter lim="800000"/>
                    <a:headEnd/>
                    <a:tailEnd/>
                  </a:ln>
                </p:spPr>
                <p:txBody>
                  <a:bodyPr>
                    <a:spAutoFit/>
                  </a:bodyPr>
                  <a:lstStyle/>
                  <a:p>
                    <a:pPr defTabSz="914400" eaLnBrk="0" hangingPunct="0"/>
                    <a:r>
                      <a:rPr lang="en-US" sz="1400">
                        <a:solidFill>
                          <a:srgbClr val="EA0000"/>
                        </a:solidFill>
                        <a:latin typeface="Arial" charset="0"/>
                        <a:ea typeface="ＭＳ Ｐゴシック" pitchFamily="34" charset="-128"/>
                        <a:cs typeface="Arial" charset="0"/>
                      </a:rPr>
                      <a:t>case</a:t>
                    </a:r>
                  </a:p>
                </p:txBody>
              </p:sp>
              <p:cxnSp>
                <p:nvCxnSpPr>
                  <p:cNvPr id="34881" name="Straight Connector 125"/>
                  <p:cNvCxnSpPr>
                    <a:cxnSpLocks noChangeShapeType="1"/>
                  </p:cNvCxnSpPr>
                  <p:nvPr/>
                </p:nvCxnSpPr>
                <p:spPr bwMode="auto">
                  <a:xfrm rot="5400000">
                    <a:off x="1185" y="2202"/>
                    <a:ext cx="1894" cy="0"/>
                  </a:xfrm>
                  <a:prstGeom prst="line">
                    <a:avLst/>
                  </a:prstGeom>
                  <a:noFill/>
                  <a:ln w="19050" algn="ctr">
                    <a:solidFill>
                      <a:srgbClr val="333333"/>
                    </a:solidFill>
                    <a:prstDash val="sysDash"/>
                    <a:round/>
                    <a:headEnd/>
                    <a:tailEnd/>
                  </a:ln>
                </p:spPr>
              </p:cxnSp>
              <p:cxnSp>
                <p:nvCxnSpPr>
                  <p:cNvPr id="34882" name="Straight Arrow Connector 127"/>
                  <p:cNvCxnSpPr>
                    <a:cxnSpLocks noChangeShapeType="1"/>
                  </p:cNvCxnSpPr>
                  <p:nvPr/>
                </p:nvCxnSpPr>
                <p:spPr bwMode="auto">
                  <a:xfrm rot="10800000">
                    <a:off x="1765" y="1521"/>
                    <a:ext cx="367" cy="1"/>
                  </a:xfrm>
                  <a:prstGeom prst="straightConnector1">
                    <a:avLst/>
                  </a:prstGeom>
                  <a:noFill/>
                  <a:ln w="19050" algn="ctr">
                    <a:solidFill>
                      <a:srgbClr val="333333"/>
                    </a:solidFill>
                    <a:round/>
                    <a:headEnd/>
                    <a:tailEnd type="arrow" w="med" len="med"/>
                  </a:ln>
                </p:spPr>
              </p:cxnSp>
              <p:sp>
                <p:nvSpPr>
                  <p:cNvPr id="34883" name="TextBox 130"/>
                  <p:cNvSpPr txBox="1">
                    <a:spLocks noChangeArrowheads="1"/>
                  </p:cNvSpPr>
                  <p:nvPr/>
                </p:nvSpPr>
                <p:spPr bwMode="auto">
                  <a:xfrm>
                    <a:off x="720" y="1235"/>
                    <a:ext cx="1438" cy="213"/>
                  </a:xfrm>
                  <a:prstGeom prst="rect">
                    <a:avLst/>
                  </a:prstGeom>
                  <a:noFill/>
                  <a:ln w="9525">
                    <a:noFill/>
                    <a:miter lim="800000"/>
                    <a:headEnd/>
                    <a:tailEnd/>
                  </a:ln>
                </p:spPr>
                <p:txBody>
                  <a:bodyPr wrap="none">
                    <a:spAutoFit/>
                  </a:bodyPr>
                  <a:lstStyle/>
                  <a:p>
                    <a:pPr defTabSz="914400"/>
                    <a:r>
                      <a:rPr lang="hu-HU" sz="1600" dirty="0" smtClean="0">
                        <a:solidFill>
                          <a:srgbClr val="333333"/>
                        </a:solidFill>
                        <a:latin typeface="Arial" charset="0"/>
                        <a:ea typeface="ＭＳ Ｐゴシック" pitchFamily="34" charset="-128"/>
                        <a:cs typeface="Arial" charset="0"/>
                      </a:rPr>
                      <a:t>Innerhalb der Gehäuse</a:t>
                    </a:r>
                    <a:endParaRPr lang="en-GB" sz="1600" dirty="0">
                      <a:solidFill>
                        <a:srgbClr val="333333"/>
                      </a:solidFill>
                      <a:latin typeface="Arial" charset="0"/>
                      <a:ea typeface="ＭＳ Ｐゴシック" pitchFamily="34" charset="-128"/>
                      <a:cs typeface="Arial" charset="0"/>
                    </a:endParaRPr>
                  </a:p>
                </p:txBody>
              </p:sp>
            </p:grpSp>
            <p:grpSp>
              <p:nvGrpSpPr>
                <p:cNvPr id="13" name="Group 48"/>
                <p:cNvGrpSpPr>
                  <a:grpSpLocks/>
                </p:cNvGrpSpPr>
                <p:nvPr/>
              </p:nvGrpSpPr>
              <p:grpSpPr bwMode="auto">
                <a:xfrm>
                  <a:off x="1206" y="2574"/>
                  <a:ext cx="1424" cy="565"/>
                  <a:chOff x="1206" y="2574"/>
                  <a:chExt cx="1424" cy="565"/>
                </a:xfrm>
              </p:grpSpPr>
              <p:sp>
                <p:nvSpPr>
                  <p:cNvPr id="34874" name="Text Box 40"/>
                  <p:cNvSpPr txBox="1">
                    <a:spLocks noChangeArrowheads="1"/>
                  </p:cNvSpPr>
                  <p:nvPr/>
                </p:nvSpPr>
                <p:spPr bwMode="auto">
                  <a:xfrm>
                    <a:off x="2278" y="2574"/>
                    <a:ext cx="352" cy="173"/>
                  </a:xfrm>
                  <a:prstGeom prst="rect">
                    <a:avLst/>
                  </a:prstGeom>
                  <a:noFill/>
                  <a:ln w="9525" algn="ctr">
                    <a:noFill/>
                    <a:miter lim="800000"/>
                    <a:headEnd/>
                    <a:tailEnd/>
                  </a:ln>
                </p:spPr>
                <p:txBody>
                  <a:bodyPr>
                    <a:spAutoFit/>
                  </a:bodyPr>
                  <a:lstStyle/>
                  <a:p>
                    <a:pPr algn="ctr" defTabSz="914400" eaLnBrk="0" hangingPunct="0"/>
                    <a:r>
                      <a:rPr lang="en-US" sz="1200" b="1">
                        <a:solidFill>
                          <a:srgbClr val="FF0000"/>
                        </a:solidFill>
                        <a:latin typeface="Tahoma" pitchFamily="34" charset="0"/>
                        <a:ea typeface="ＭＳ Ｐゴシック" pitchFamily="34" charset="-128"/>
                        <a:cs typeface="Arial" charset="0"/>
                      </a:rPr>
                      <a:t>R</a:t>
                    </a:r>
                    <a:r>
                      <a:rPr lang="en-US" sz="1200" b="1" baseline="-25000">
                        <a:solidFill>
                          <a:srgbClr val="FF0000"/>
                        </a:solidFill>
                        <a:latin typeface="Tahoma" pitchFamily="34" charset="0"/>
                        <a:ea typeface="ＭＳ Ｐゴシック" pitchFamily="34" charset="-128"/>
                        <a:cs typeface="Arial" charset="0"/>
                      </a:rPr>
                      <a:t>2</a:t>
                    </a:r>
                  </a:p>
                </p:txBody>
              </p:sp>
              <p:sp>
                <p:nvSpPr>
                  <p:cNvPr id="34875" name="Text Box 25"/>
                  <p:cNvSpPr txBox="1">
                    <a:spLocks noChangeArrowheads="1"/>
                  </p:cNvSpPr>
                  <p:nvPr/>
                </p:nvSpPr>
                <p:spPr bwMode="auto">
                  <a:xfrm>
                    <a:off x="1206" y="2966"/>
                    <a:ext cx="310" cy="173"/>
                  </a:xfrm>
                  <a:prstGeom prst="rect">
                    <a:avLst/>
                  </a:prstGeom>
                  <a:noFill/>
                  <a:ln w="9525" algn="ctr">
                    <a:noFill/>
                    <a:miter lim="800000"/>
                    <a:headEnd/>
                    <a:tailEnd/>
                  </a:ln>
                </p:spPr>
                <p:txBody>
                  <a:bodyPr>
                    <a:spAutoFit/>
                  </a:bodyPr>
                  <a:lstStyle/>
                  <a:p>
                    <a:pPr algn="ctr" defTabSz="914400" eaLnBrk="0" hangingPunct="0"/>
                    <a:r>
                      <a:rPr lang="en-US" sz="1200" b="1">
                        <a:solidFill>
                          <a:srgbClr val="FF0000"/>
                        </a:solidFill>
                        <a:latin typeface="Tahoma" pitchFamily="34" charset="0"/>
                        <a:ea typeface="ＭＳ Ｐゴシック" pitchFamily="34" charset="-128"/>
                        <a:cs typeface="Arial" charset="0"/>
                      </a:rPr>
                      <a:t>C</a:t>
                    </a:r>
                    <a:r>
                      <a:rPr lang="en-US" sz="1200" b="1" baseline="-25000">
                        <a:solidFill>
                          <a:srgbClr val="FF0000"/>
                        </a:solidFill>
                        <a:latin typeface="Tahoma" pitchFamily="34" charset="0"/>
                        <a:ea typeface="ＭＳ Ｐゴシック" pitchFamily="34" charset="-128"/>
                        <a:cs typeface="Arial" charset="0"/>
                      </a:rPr>
                      <a:t>0</a:t>
                    </a:r>
                  </a:p>
                </p:txBody>
              </p:sp>
              <p:sp>
                <p:nvSpPr>
                  <p:cNvPr id="34876" name="Text Box 29"/>
                  <p:cNvSpPr txBox="1">
                    <a:spLocks noChangeArrowheads="1"/>
                  </p:cNvSpPr>
                  <p:nvPr/>
                </p:nvSpPr>
                <p:spPr bwMode="auto">
                  <a:xfrm>
                    <a:off x="1412" y="2741"/>
                    <a:ext cx="310" cy="173"/>
                  </a:xfrm>
                  <a:prstGeom prst="rect">
                    <a:avLst/>
                  </a:prstGeom>
                  <a:noFill/>
                  <a:ln w="9525" algn="ctr">
                    <a:noFill/>
                    <a:miter lim="800000"/>
                    <a:headEnd/>
                    <a:tailEnd/>
                  </a:ln>
                </p:spPr>
                <p:txBody>
                  <a:bodyPr>
                    <a:spAutoFit/>
                  </a:bodyPr>
                  <a:lstStyle/>
                  <a:p>
                    <a:pPr algn="ctr" defTabSz="914400" eaLnBrk="0" hangingPunct="0"/>
                    <a:r>
                      <a:rPr lang="en-US" sz="1200" b="1" dirty="0">
                        <a:solidFill>
                          <a:srgbClr val="FF0000"/>
                        </a:solidFill>
                        <a:latin typeface="Tahoma" pitchFamily="34" charset="0"/>
                        <a:ea typeface="ＭＳ Ｐゴシック" pitchFamily="34" charset="-128"/>
                        <a:cs typeface="Arial" charset="0"/>
                      </a:rPr>
                      <a:t>R</a:t>
                    </a:r>
                    <a:r>
                      <a:rPr lang="en-US" sz="1200" b="1" baseline="-25000" dirty="0">
                        <a:solidFill>
                          <a:srgbClr val="FF0000"/>
                        </a:solidFill>
                        <a:latin typeface="Tahoma" pitchFamily="34" charset="0"/>
                        <a:ea typeface="ＭＳ Ｐゴシック" pitchFamily="34" charset="-128"/>
                        <a:cs typeface="Arial" charset="0"/>
                      </a:rPr>
                      <a:t>0</a:t>
                    </a:r>
                  </a:p>
                </p:txBody>
              </p:sp>
              <p:sp>
                <p:nvSpPr>
                  <p:cNvPr id="34877" name="Text Box 33"/>
                  <p:cNvSpPr txBox="1">
                    <a:spLocks noChangeArrowheads="1"/>
                  </p:cNvSpPr>
                  <p:nvPr/>
                </p:nvSpPr>
                <p:spPr bwMode="auto">
                  <a:xfrm>
                    <a:off x="2017" y="2839"/>
                    <a:ext cx="310" cy="173"/>
                  </a:xfrm>
                  <a:prstGeom prst="rect">
                    <a:avLst/>
                  </a:prstGeom>
                  <a:noFill/>
                  <a:ln w="9525" algn="ctr">
                    <a:noFill/>
                    <a:miter lim="800000"/>
                    <a:headEnd/>
                    <a:tailEnd/>
                  </a:ln>
                </p:spPr>
                <p:txBody>
                  <a:bodyPr>
                    <a:spAutoFit/>
                  </a:bodyPr>
                  <a:lstStyle/>
                  <a:p>
                    <a:pPr algn="ctr" defTabSz="914400" eaLnBrk="0" hangingPunct="0"/>
                    <a:r>
                      <a:rPr lang="en-US" sz="1200" b="1">
                        <a:solidFill>
                          <a:srgbClr val="FF0000"/>
                        </a:solidFill>
                        <a:latin typeface="Tahoma" pitchFamily="34" charset="0"/>
                        <a:ea typeface="ＭＳ Ｐゴシック" pitchFamily="34" charset="-128"/>
                        <a:cs typeface="Arial" charset="0"/>
                      </a:rPr>
                      <a:t>C</a:t>
                    </a:r>
                    <a:r>
                      <a:rPr lang="en-US" sz="1200" b="1" baseline="-25000">
                        <a:solidFill>
                          <a:srgbClr val="FF0000"/>
                        </a:solidFill>
                        <a:latin typeface="Tahoma" pitchFamily="34" charset="0"/>
                        <a:ea typeface="ＭＳ Ｐゴシック" pitchFamily="34" charset="-128"/>
                        <a:cs typeface="Arial" charset="0"/>
                      </a:rPr>
                      <a:t>1</a:t>
                    </a:r>
                  </a:p>
                </p:txBody>
              </p:sp>
              <p:sp>
                <p:nvSpPr>
                  <p:cNvPr id="34878" name="Text Box 37"/>
                  <p:cNvSpPr txBox="1">
                    <a:spLocks noChangeArrowheads="1"/>
                  </p:cNvSpPr>
                  <p:nvPr/>
                </p:nvSpPr>
                <p:spPr bwMode="auto">
                  <a:xfrm>
                    <a:off x="1959" y="2672"/>
                    <a:ext cx="310" cy="174"/>
                  </a:xfrm>
                  <a:prstGeom prst="rect">
                    <a:avLst/>
                  </a:prstGeom>
                  <a:noFill/>
                  <a:ln w="9525" algn="ctr">
                    <a:noFill/>
                    <a:miter lim="800000"/>
                    <a:headEnd/>
                    <a:tailEnd/>
                  </a:ln>
                </p:spPr>
                <p:txBody>
                  <a:bodyPr>
                    <a:spAutoFit/>
                  </a:bodyPr>
                  <a:lstStyle/>
                  <a:p>
                    <a:pPr algn="ctr" defTabSz="914400" eaLnBrk="0" hangingPunct="0"/>
                    <a:r>
                      <a:rPr lang="en-US" sz="1200" b="1">
                        <a:solidFill>
                          <a:srgbClr val="FF0000"/>
                        </a:solidFill>
                        <a:latin typeface="Tahoma" pitchFamily="34" charset="0"/>
                        <a:ea typeface="ＭＳ Ｐゴシック" pitchFamily="34" charset="-128"/>
                        <a:cs typeface="Arial" charset="0"/>
                      </a:rPr>
                      <a:t>R</a:t>
                    </a:r>
                    <a:r>
                      <a:rPr lang="en-US" sz="1200" b="1" baseline="-25000">
                        <a:solidFill>
                          <a:srgbClr val="FF0000"/>
                        </a:solidFill>
                        <a:latin typeface="Tahoma" pitchFamily="34" charset="0"/>
                        <a:ea typeface="ＭＳ Ｐゴシック" pitchFamily="34" charset="-128"/>
                        <a:cs typeface="Arial" charset="0"/>
                      </a:rPr>
                      <a:t>1</a:t>
                    </a:r>
                  </a:p>
                </p:txBody>
              </p:sp>
              <p:sp>
                <p:nvSpPr>
                  <p:cNvPr id="34879" name="Text Box 46"/>
                  <p:cNvSpPr txBox="1">
                    <a:spLocks noChangeArrowheads="1"/>
                  </p:cNvSpPr>
                  <p:nvPr/>
                </p:nvSpPr>
                <p:spPr bwMode="auto">
                  <a:xfrm>
                    <a:off x="2151" y="2734"/>
                    <a:ext cx="310" cy="173"/>
                  </a:xfrm>
                  <a:prstGeom prst="rect">
                    <a:avLst/>
                  </a:prstGeom>
                  <a:noFill/>
                  <a:ln w="9525" algn="ctr">
                    <a:noFill/>
                    <a:miter lim="800000"/>
                    <a:headEnd/>
                    <a:tailEnd/>
                  </a:ln>
                </p:spPr>
                <p:txBody>
                  <a:bodyPr>
                    <a:spAutoFit/>
                  </a:bodyPr>
                  <a:lstStyle/>
                  <a:p>
                    <a:pPr algn="ctr" defTabSz="914400" eaLnBrk="0" hangingPunct="0"/>
                    <a:r>
                      <a:rPr lang="en-US" sz="1200" b="1">
                        <a:solidFill>
                          <a:srgbClr val="FF0000"/>
                        </a:solidFill>
                        <a:latin typeface="Tahoma" pitchFamily="34" charset="0"/>
                        <a:ea typeface="ＭＳ Ｐゴシック" pitchFamily="34" charset="-128"/>
                        <a:cs typeface="Arial" charset="0"/>
                      </a:rPr>
                      <a:t>C</a:t>
                    </a:r>
                    <a:r>
                      <a:rPr lang="en-US" sz="1200" b="1" baseline="-25000">
                        <a:solidFill>
                          <a:srgbClr val="FF0000"/>
                        </a:solidFill>
                        <a:latin typeface="Tahoma" pitchFamily="34" charset="0"/>
                        <a:ea typeface="ＭＳ Ｐゴシック" pitchFamily="34" charset="-128"/>
                        <a:cs typeface="Arial" charset="0"/>
                      </a:rPr>
                      <a:t>2</a:t>
                    </a:r>
                  </a:p>
                </p:txBody>
              </p:sp>
            </p:grpSp>
            <p:sp>
              <p:nvSpPr>
                <p:cNvPr id="34873" name="Text Box 55"/>
                <p:cNvSpPr txBox="1">
                  <a:spLocks noChangeArrowheads="1"/>
                </p:cNvSpPr>
                <p:nvPr/>
              </p:nvSpPr>
              <p:spPr bwMode="auto">
                <a:xfrm>
                  <a:off x="4218" y="1389"/>
                  <a:ext cx="1404" cy="931"/>
                </a:xfrm>
                <a:prstGeom prst="rect">
                  <a:avLst/>
                </a:prstGeom>
                <a:noFill/>
                <a:ln w="9525" algn="ctr">
                  <a:noFill/>
                  <a:miter lim="800000"/>
                  <a:headEnd/>
                  <a:tailEnd/>
                </a:ln>
              </p:spPr>
              <p:txBody>
                <a:bodyPr>
                  <a:spAutoFit/>
                </a:bodyPr>
                <a:lstStyle/>
                <a:p>
                  <a:pPr defTabSz="914400"/>
                  <a:r>
                    <a:rPr lang="hu-HU" sz="1800" dirty="0" smtClean="0">
                      <a:solidFill>
                        <a:srgbClr val="333333"/>
                      </a:solidFill>
                      <a:latin typeface="Arial" charset="0"/>
                      <a:ea typeface="ＭＳ Ｐゴシック" pitchFamily="34" charset="-128"/>
                      <a:cs typeface="Arial" charset="0"/>
                    </a:rPr>
                    <a:t>D</a:t>
                  </a:r>
                  <a:r>
                    <a:rPr lang="en-US" sz="1800" dirty="0" err="1" smtClean="0">
                      <a:solidFill>
                        <a:srgbClr val="333333"/>
                      </a:solidFill>
                      <a:latin typeface="Arial" charset="0"/>
                      <a:ea typeface="ＭＳ Ｐゴシック" pitchFamily="34" charset="-128"/>
                      <a:cs typeface="Arial" charset="0"/>
                    </a:rPr>
                    <a:t>er</a:t>
                  </a:r>
                  <a:r>
                    <a:rPr lang="en-US" sz="1800" dirty="0" smtClean="0">
                      <a:solidFill>
                        <a:srgbClr val="333333"/>
                      </a:solidFill>
                      <a:latin typeface="Arial" charset="0"/>
                      <a:ea typeface="ＭＳ Ｐゴシック" pitchFamily="34" charset="-128"/>
                      <a:cs typeface="Arial" charset="0"/>
                    </a:rPr>
                    <a:t> </a:t>
                  </a:r>
                  <a:r>
                    <a:rPr lang="en-US" sz="1800" b="1" dirty="0">
                      <a:solidFill>
                        <a:srgbClr val="EA0000"/>
                      </a:solidFill>
                      <a:latin typeface="Arial" charset="0"/>
                      <a:ea typeface="ＭＳ Ｐゴシック" pitchFamily="34" charset="-128"/>
                      <a:cs typeface="Arial" charset="0"/>
                    </a:rPr>
                    <a:t>case</a:t>
                  </a:r>
                  <a:r>
                    <a:rPr lang="en-US" sz="1800" dirty="0">
                      <a:solidFill>
                        <a:srgbClr val="333333"/>
                      </a:solidFill>
                      <a:latin typeface="Arial" charset="0"/>
                      <a:ea typeface="ＭＳ Ｐゴシック" pitchFamily="34" charset="-128"/>
                      <a:cs typeface="Arial" charset="0"/>
                    </a:rPr>
                    <a:t> </a:t>
                  </a:r>
                  <a:r>
                    <a:rPr lang="hu-HU" sz="1800" dirty="0" smtClean="0">
                      <a:solidFill>
                        <a:srgbClr val="333333"/>
                      </a:solidFill>
                      <a:latin typeface="Arial" charset="0"/>
                      <a:ea typeface="ＭＳ Ｐゴシック" pitchFamily="34" charset="-128"/>
                      <a:cs typeface="Arial" charset="0"/>
                    </a:rPr>
                    <a:t>Knoten</a:t>
                  </a:r>
                  <a:r>
                    <a:rPr lang="en-US" sz="1800" dirty="0" smtClean="0">
                      <a:solidFill>
                        <a:srgbClr val="333333"/>
                      </a:solidFill>
                      <a:latin typeface="Arial" charset="0"/>
                      <a:ea typeface="ＭＳ Ｐゴシック" pitchFamily="34" charset="-128"/>
                      <a:cs typeface="Arial" charset="0"/>
                    </a:rPr>
                    <a:t> is</a:t>
                  </a:r>
                  <a:r>
                    <a:rPr lang="hu-HU" sz="1800" dirty="0" smtClean="0">
                      <a:solidFill>
                        <a:srgbClr val="333333"/>
                      </a:solidFill>
                      <a:latin typeface="Arial" charset="0"/>
                      <a:ea typeface="ＭＳ Ｐゴシック" pitchFamily="34" charset="-128"/>
                      <a:cs typeface="Arial" charset="0"/>
                    </a:rPr>
                    <a:t>t</a:t>
                  </a:r>
                  <a:r>
                    <a:rPr lang="en-US" sz="1800" dirty="0" smtClean="0">
                      <a:solidFill>
                        <a:srgbClr val="333333"/>
                      </a:solidFill>
                      <a:latin typeface="Arial" charset="0"/>
                      <a:ea typeface="ＭＳ Ｐゴシック" pitchFamily="34" charset="-128"/>
                      <a:cs typeface="Arial" charset="0"/>
                    </a:rPr>
                    <a:t> </a:t>
                  </a:r>
                  <a:r>
                    <a:rPr lang="hu-HU" sz="1800" dirty="0" smtClean="0">
                      <a:solidFill>
                        <a:srgbClr val="333333"/>
                      </a:solidFill>
                      <a:latin typeface="Arial" charset="0"/>
                      <a:ea typeface="ＭＳ Ｐゴシック" pitchFamily="34" charset="-128"/>
                      <a:cs typeface="Arial" charset="0"/>
                    </a:rPr>
                    <a:t>durch </a:t>
                  </a:r>
                  <a:r>
                    <a:rPr lang="hu-HU" sz="1800" dirty="0" smtClean="0">
                      <a:solidFill>
                        <a:srgbClr val="333333"/>
                      </a:solidFill>
                      <a:ea typeface="ＭＳ Ｐゴシック" pitchFamily="34" charset="-128"/>
                    </a:rPr>
                    <a:t>den nach der</a:t>
                  </a:r>
                  <a:r>
                    <a:rPr lang="en-US" sz="1800" dirty="0" smtClean="0">
                      <a:solidFill>
                        <a:srgbClr val="333333"/>
                      </a:solidFill>
                      <a:ea typeface="ＭＳ Ｐゴシック" pitchFamily="34" charset="-128"/>
                    </a:rPr>
                    <a:t> JESD51-14 </a:t>
                  </a:r>
                  <a:r>
                    <a:rPr lang="hu-HU" sz="1800" dirty="0" smtClean="0">
                      <a:solidFill>
                        <a:srgbClr val="333333"/>
                      </a:solidFill>
                      <a:ea typeface="ＭＳ Ｐゴシック" pitchFamily="34" charset="-128"/>
                    </a:rPr>
                    <a:t>Norm identifizierten </a:t>
                  </a:r>
                  <a:r>
                    <a:rPr lang="en-US" sz="1800" dirty="0" err="1" smtClean="0">
                      <a:solidFill>
                        <a:srgbClr val="333333"/>
                      </a:solidFill>
                      <a:latin typeface="Arial" charset="0"/>
                      <a:ea typeface="ＭＳ Ｐゴシック" pitchFamily="34" charset="-128"/>
                      <a:cs typeface="Arial" charset="0"/>
                    </a:rPr>
                    <a:t>R</a:t>
                  </a:r>
                  <a:r>
                    <a:rPr lang="en-US" sz="1800" baseline="-25000" dirty="0" err="1" smtClean="0">
                      <a:solidFill>
                        <a:srgbClr val="333333"/>
                      </a:solidFill>
                      <a:latin typeface="Arial" charset="0"/>
                      <a:ea typeface="ＭＳ Ｐゴシック" pitchFamily="34" charset="-128"/>
                      <a:cs typeface="Arial" charset="0"/>
                    </a:rPr>
                    <a:t>thJC</a:t>
                  </a:r>
                  <a:r>
                    <a:rPr lang="en-US" sz="1800" dirty="0" smtClean="0">
                      <a:solidFill>
                        <a:srgbClr val="333333"/>
                      </a:solidFill>
                      <a:latin typeface="Arial" charset="0"/>
                      <a:ea typeface="ＭＳ Ｐゴシック" pitchFamily="34" charset="-128"/>
                      <a:cs typeface="Arial" charset="0"/>
                    </a:rPr>
                    <a:t> </a:t>
                  </a:r>
                  <a:r>
                    <a:rPr lang="hu-HU" sz="1800" dirty="0" smtClean="0">
                      <a:solidFill>
                        <a:srgbClr val="333333"/>
                      </a:solidFill>
                      <a:latin typeface="Arial" charset="0"/>
                      <a:ea typeface="ＭＳ Ｐゴシック" pitchFamily="34" charset="-128"/>
                      <a:cs typeface="Arial" charset="0"/>
                    </a:rPr>
                    <a:t>Wert</a:t>
                  </a:r>
                  <a:r>
                    <a:rPr lang="en-US" sz="1800" dirty="0" smtClean="0">
                      <a:solidFill>
                        <a:srgbClr val="333333"/>
                      </a:solidFill>
                      <a:latin typeface="Arial" charset="0"/>
                      <a:ea typeface="ＭＳ Ｐゴシック" pitchFamily="34" charset="-128"/>
                      <a:cs typeface="Arial" charset="0"/>
                    </a:rPr>
                    <a:t> </a:t>
                  </a:r>
                  <a:r>
                    <a:rPr lang="hu-HU" sz="1800" dirty="0" smtClean="0">
                      <a:solidFill>
                        <a:srgbClr val="333333"/>
                      </a:solidFill>
                      <a:ea typeface="ＭＳ Ｐゴシック" pitchFamily="34" charset="-128"/>
                    </a:rPr>
                    <a:t>festgestellt.</a:t>
                  </a:r>
                  <a:endParaRPr lang="hu-HU" sz="1800" dirty="0">
                    <a:solidFill>
                      <a:srgbClr val="333333"/>
                    </a:solidFill>
                    <a:latin typeface="Arial" charset="0"/>
                    <a:ea typeface="ＭＳ Ｐゴシック" pitchFamily="34" charset="-128"/>
                    <a:cs typeface="Arial" charset="0"/>
                  </a:endParaRPr>
                </a:p>
              </p:txBody>
            </p:sp>
          </p:grpSp>
          <p:grpSp>
            <p:nvGrpSpPr>
              <p:cNvPr id="14" name="Group 56"/>
              <p:cNvGrpSpPr>
                <a:grpSpLocks/>
              </p:cNvGrpSpPr>
              <p:nvPr/>
            </p:nvGrpSpPr>
            <p:grpSpPr bwMode="auto">
              <a:xfrm>
                <a:off x="1254" y="2748"/>
                <a:ext cx="1398" cy="391"/>
                <a:chOff x="1254" y="2748"/>
                <a:chExt cx="1398" cy="391"/>
              </a:xfrm>
            </p:grpSpPr>
            <p:sp>
              <p:nvSpPr>
                <p:cNvPr id="34865" name="Line 24"/>
                <p:cNvSpPr>
                  <a:spLocks noChangeShapeType="1"/>
                </p:cNvSpPr>
                <p:nvPr/>
              </p:nvSpPr>
              <p:spPr bwMode="auto">
                <a:xfrm>
                  <a:off x="1261" y="2973"/>
                  <a:ext cx="0" cy="166"/>
                </a:xfrm>
                <a:prstGeom prst="line">
                  <a:avLst/>
                </a:prstGeom>
                <a:noFill/>
                <a:ln w="50800">
                  <a:solidFill>
                    <a:srgbClr val="FF0000"/>
                  </a:solidFill>
                  <a:round/>
                  <a:headEnd/>
                  <a:tailEnd/>
                </a:ln>
              </p:spPr>
              <p:txBody>
                <a:bodyPr wrap="none" anchor="ctr">
                  <a:spAutoFit/>
                </a:bodyPr>
                <a:lstStyle/>
                <a:p>
                  <a:pPr defTabSz="914400"/>
                  <a:endParaRPr lang="en-US" sz="1800">
                    <a:solidFill>
                      <a:srgbClr val="333333"/>
                    </a:solidFill>
                    <a:latin typeface="Arial" charset="0"/>
                    <a:ea typeface="ＭＳ Ｐゴシック" pitchFamily="34" charset="-128"/>
                    <a:cs typeface="Arial" charset="0"/>
                  </a:endParaRPr>
                </a:p>
              </p:txBody>
            </p:sp>
            <p:sp>
              <p:nvSpPr>
                <p:cNvPr id="34866" name="Line 28"/>
                <p:cNvSpPr>
                  <a:spLocks noChangeShapeType="1"/>
                </p:cNvSpPr>
                <p:nvPr/>
              </p:nvSpPr>
              <p:spPr bwMode="auto">
                <a:xfrm flipH="1">
                  <a:off x="1254" y="2966"/>
                  <a:ext cx="829" cy="0"/>
                </a:xfrm>
                <a:prstGeom prst="line">
                  <a:avLst/>
                </a:prstGeom>
                <a:noFill/>
                <a:ln w="50800">
                  <a:solidFill>
                    <a:srgbClr val="FF0000"/>
                  </a:solidFill>
                  <a:round/>
                  <a:headEnd/>
                  <a:tailEnd/>
                </a:ln>
              </p:spPr>
              <p:txBody>
                <a:bodyPr anchor="ctr">
                  <a:spAutoFit/>
                </a:bodyPr>
                <a:lstStyle/>
                <a:p>
                  <a:pPr defTabSz="914400"/>
                  <a:endParaRPr lang="en-US" sz="1800">
                    <a:solidFill>
                      <a:srgbClr val="333333"/>
                    </a:solidFill>
                    <a:latin typeface="Arial" charset="0"/>
                    <a:ea typeface="ＭＳ Ｐゴシック" pitchFamily="34" charset="-128"/>
                    <a:cs typeface="Arial" charset="0"/>
                  </a:endParaRPr>
                </a:p>
              </p:txBody>
            </p:sp>
            <p:sp>
              <p:nvSpPr>
                <p:cNvPr id="34867" name="Line 32"/>
                <p:cNvSpPr>
                  <a:spLocks noChangeShapeType="1"/>
                </p:cNvSpPr>
                <p:nvPr/>
              </p:nvSpPr>
              <p:spPr bwMode="auto">
                <a:xfrm>
                  <a:off x="2214" y="2748"/>
                  <a:ext cx="0" cy="118"/>
                </a:xfrm>
                <a:prstGeom prst="line">
                  <a:avLst/>
                </a:prstGeom>
                <a:noFill/>
                <a:ln w="50800">
                  <a:solidFill>
                    <a:srgbClr val="FF0000"/>
                  </a:solidFill>
                  <a:round/>
                  <a:headEnd/>
                  <a:tailEnd/>
                </a:ln>
              </p:spPr>
              <p:txBody>
                <a:bodyPr anchor="ctr">
                  <a:spAutoFit/>
                </a:bodyPr>
                <a:lstStyle/>
                <a:p>
                  <a:pPr defTabSz="914400"/>
                  <a:endParaRPr lang="en-US" sz="1800">
                    <a:solidFill>
                      <a:srgbClr val="333333"/>
                    </a:solidFill>
                    <a:latin typeface="Arial" charset="0"/>
                    <a:ea typeface="ＭＳ Ｐゴシック" pitchFamily="34" charset="-128"/>
                    <a:cs typeface="Arial" charset="0"/>
                  </a:endParaRPr>
                </a:p>
              </p:txBody>
            </p:sp>
            <p:sp>
              <p:nvSpPr>
                <p:cNvPr id="34868" name="Line 36"/>
                <p:cNvSpPr>
                  <a:spLocks noChangeShapeType="1"/>
                </p:cNvSpPr>
                <p:nvPr/>
              </p:nvSpPr>
              <p:spPr bwMode="auto">
                <a:xfrm flipH="1">
                  <a:off x="2209" y="2762"/>
                  <a:ext cx="443" cy="0"/>
                </a:xfrm>
                <a:prstGeom prst="line">
                  <a:avLst/>
                </a:prstGeom>
                <a:noFill/>
                <a:ln w="50800">
                  <a:solidFill>
                    <a:srgbClr val="FF0000"/>
                  </a:solidFill>
                  <a:round/>
                  <a:headEnd/>
                  <a:tailEnd/>
                </a:ln>
              </p:spPr>
              <p:txBody>
                <a:bodyPr anchor="ctr">
                  <a:spAutoFit/>
                </a:bodyPr>
                <a:lstStyle/>
                <a:p>
                  <a:pPr defTabSz="914400"/>
                  <a:endParaRPr lang="en-US" sz="1800">
                    <a:solidFill>
                      <a:srgbClr val="333333"/>
                    </a:solidFill>
                    <a:latin typeface="Arial" charset="0"/>
                    <a:ea typeface="ＭＳ Ｐゴシック" pitchFamily="34" charset="-128"/>
                    <a:cs typeface="Arial" charset="0"/>
                  </a:endParaRPr>
                </a:p>
              </p:txBody>
            </p:sp>
            <p:sp>
              <p:nvSpPr>
                <p:cNvPr id="34869" name="Line 42"/>
                <p:cNvSpPr>
                  <a:spLocks noChangeShapeType="1"/>
                </p:cNvSpPr>
                <p:nvPr/>
              </p:nvSpPr>
              <p:spPr bwMode="auto">
                <a:xfrm flipH="1">
                  <a:off x="2067" y="2850"/>
                  <a:ext cx="158" cy="0"/>
                </a:xfrm>
                <a:prstGeom prst="line">
                  <a:avLst/>
                </a:prstGeom>
                <a:noFill/>
                <a:ln w="50800">
                  <a:solidFill>
                    <a:srgbClr val="FF0000"/>
                  </a:solidFill>
                  <a:round/>
                  <a:headEnd/>
                  <a:tailEnd/>
                </a:ln>
              </p:spPr>
              <p:txBody>
                <a:bodyPr anchor="ctr">
                  <a:spAutoFit/>
                </a:bodyPr>
                <a:lstStyle/>
                <a:p>
                  <a:pPr defTabSz="914400"/>
                  <a:endParaRPr lang="en-US" sz="1800">
                    <a:solidFill>
                      <a:srgbClr val="333333"/>
                    </a:solidFill>
                    <a:latin typeface="Arial" charset="0"/>
                    <a:ea typeface="ＭＳ Ｐゴシック" pitchFamily="34" charset="-128"/>
                    <a:cs typeface="Arial" charset="0"/>
                  </a:endParaRPr>
                </a:p>
              </p:txBody>
            </p:sp>
            <p:sp>
              <p:nvSpPr>
                <p:cNvPr id="34870" name="Line 45"/>
                <p:cNvSpPr>
                  <a:spLocks noChangeShapeType="1"/>
                </p:cNvSpPr>
                <p:nvPr/>
              </p:nvSpPr>
              <p:spPr bwMode="auto">
                <a:xfrm>
                  <a:off x="2078" y="2840"/>
                  <a:ext cx="0" cy="135"/>
                </a:xfrm>
                <a:prstGeom prst="line">
                  <a:avLst/>
                </a:prstGeom>
                <a:noFill/>
                <a:ln w="50800">
                  <a:solidFill>
                    <a:srgbClr val="FF0000"/>
                  </a:solidFill>
                  <a:round/>
                  <a:headEnd/>
                  <a:tailEnd/>
                </a:ln>
              </p:spPr>
              <p:txBody>
                <a:bodyPr anchor="ctr">
                  <a:spAutoFit/>
                </a:bodyPr>
                <a:lstStyle/>
                <a:p>
                  <a:pPr defTabSz="914400"/>
                  <a:endParaRPr lang="en-US" sz="1800">
                    <a:solidFill>
                      <a:srgbClr val="333333"/>
                    </a:solidFill>
                    <a:latin typeface="Arial" charset="0"/>
                    <a:ea typeface="ＭＳ Ｐゴシック" pitchFamily="34" charset="-128"/>
                    <a:cs typeface="Arial" charset="0"/>
                  </a:endParaRPr>
                </a:p>
              </p:txBody>
            </p:sp>
          </p:grpSp>
        </p:grpSp>
        <p:grpSp>
          <p:nvGrpSpPr>
            <p:cNvPr id="15" name="Group 63"/>
            <p:cNvGrpSpPr>
              <a:grpSpLocks/>
            </p:cNvGrpSpPr>
            <p:nvPr/>
          </p:nvGrpSpPr>
          <p:grpSpPr bwMode="auto">
            <a:xfrm>
              <a:off x="1121" y="3437"/>
              <a:ext cx="1501" cy="453"/>
              <a:chOff x="601" y="3253"/>
              <a:chExt cx="1501" cy="453"/>
            </a:xfrm>
          </p:grpSpPr>
          <p:sp>
            <p:nvSpPr>
              <p:cNvPr id="34857" name="Text Box 26"/>
              <p:cNvSpPr txBox="1">
                <a:spLocks noChangeArrowheads="1"/>
              </p:cNvSpPr>
              <p:nvPr/>
            </p:nvSpPr>
            <p:spPr bwMode="auto">
              <a:xfrm>
                <a:off x="601" y="3513"/>
                <a:ext cx="310" cy="192"/>
              </a:xfrm>
              <a:prstGeom prst="rect">
                <a:avLst/>
              </a:prstGeom>
              <a:noFill/>
              <a:ln w="9525" algn="ctr">
                <a:noFill/>
                <a:miter lim="800000"/>
                <a:headEnd/>
                <a:tailEnd/>
              </a:ln>
            </p:spPr>
            <p:txBody>
              <a:bodyPr>
                <a:spAutoFit/>
              </a:bodyPr>
              <a:lstStyle/>
              <a:p>
                <a:pPr algn="ctr" defTabSz="914400" eaLnBrk="0" hangingPunct="0"/>
                <a:r>
                  <a:rPr lang="en-US" sz="1400" b="1">
                    <a:solidFill>
                      <a:srgbClr val="FF0000"/>
                    </a:solidFill>
                    <a:latin typeface="Tahoma" pitchFamily="34" charset="0"/>
                    <a:ea typeface="ＭＳ Ｐゴシック" pitchFamily="34" charset="-128"/>
                    <a:cs typeface="Arial" charset="0"/>
                  </a:rPr>
                  <a:t>C</a:t>
                </a:r>
                <a:r>
                  <a:rPr lang="en-US" sz="1400" b="1" baseline="-25000">
                    <a:solidFill>
                      <a:srgbClr val="FF0000"/>
                    </a:solidFill>
                    <a:latin typeface="Tahoma" pitchFamily="34" charset="0"/>
                    <a:ea typeface="ＭＳ Ｐゴシック" pitchFamily="34" charset="-128"/>
                    <a:cs typeface="Arial" charset="0"/>
                  </a:rPr>
                  <a:t>0</a:t>
                </a:r>
              </a:p>
            </p:txBody>
          </p:sp>
          <p:sp>
            <p:nvSpPr>
              <p:cNvPr id="34858" name="Text Box 30"/>
              <p:cNvSpPr txBox="1">
                <a:spLocks noChangeArrowheads="1"/>
              </p:cNvSpPr>
              <p:nvPr/>
            </p:nvSpPr>
            <p:spPr bwMode="auto">
              <a:xfrm>
                <a:off x="926" y="3255"/>
                <a:ext cx="310" cy="192"/>
              </a:xfrm>
              <a:prstGeom prst="rect">
                <a:avLst/>
              </a:prstGeom>
              <a:noFill/>
              <a:ln w="9525" algn="ctr">
                <a:noFill/>
                <a:miter lim="800000"/>
                <a:headEnd/>
                <a:tailEnd/>
              </a:ln>
            </p:spPr>
            <p:txBody>
              <a:bodyPr>
                <a:spAutoFit/>
              </a:bodyPr>
              <a:lstStyle/>
              <a:p>
                <a:pPr algn="ctr" defTabSz="914400" eaLnBrk="0" hangingPunct="0"/>
                <a:r>
                  <a:rPr lang="en-US" sz="1400" b="1">
                    <a:solidFill>
                      <a:srgbClr val="FF0000"/>
                    </a:solidFill>
                    <a:latin typeface="Tahoma" pitchFamily="34" charset="0"/>
                    <a:ea typeface="ＭＳ Ｐゴシック" pitchFamily="34" charset="-128"/>
                    <a:cs typeface="Arial" charset="0"/>
                  </a:rPr>
                  <a:t>R</a:t>
                </a:r>
                <a:r>
                  <a:rPr lang="en-US" sz="1400" b="1" baseline="-25000">
                    <a:solidFill>
                      <a:srgbClr val="FF0000"/>
                    </a:solidFill>
                    <a:latin typeface="Tahoma" pitchFamily="34" charset="0"/>
                    <a:ea typeface="ＭＳ Ｐゴシック" pitchFamily="34" charset="-128"/>
                    <a:cs typeface="Arial" charset="0"/>
                  </a:rPr>
                  <a:t>0</a:t>
                </a:r>
              </a:p>
            </p:txBody>
          </p:sp>
          <p:sp>
            <p:nvSpPr>
              <p:cNvPr id="34859" name="Text Box 34"/>
              <p:cNvSpPr txBox="1">
                <a:spLocks noChangeArrowheads="1"/>
              </p:cNvSpPr>
              <p:nvPr/>
            </p:nvSpPr>
            <p:spPr bwMode="auto">
              <a:xfrm>
                <a:off x="1019" y="3514"/>
                <a:ext cx="310" cy="192"/>
              </a:xfrm>
              <a:prstGeom prst="rect">
                <a:avLst/>
              </a:prstGeom>
              <a:noFill/>
              <a:ln w="9525" algn="ctr">
                <a:noFill/>
                <a:miter lim="800000"/>
                <a:headEnd/>
                <a:tailEnd/>
              </a:ln>
            </p:spPr>
            <p:txBody>
              <a:bodyPr>
                <a:spAutoFit/>
              </a:bodyPr>
              <a:lstStyle/>
              <a:p>
                <a:pPr algn="ctr" defTabSz="914400" eaLnBrk="0" hangingPunct="0"/>
                <a:r>
                  <a:rPr lang="en-US" sz="1400" b="1">
                    <a:solidFill>
                      <a:srgbClr val="FF0000"/>
                    </a:solidFill>
                    <a:latin typeface="Tahoma" pitchFamily="34" charset="0"/>
                    <a:ea typeface="ＭＳ Ｐゴシック" pitchFamily="34" charset="-128"/>
                    <a:cs typeface="Arial" charset="0"/>
                  </a:rPr>
                  <a:t>C</a:t>
                </a:r>
                <a:r>
                  <a:rPr lang="en-US" sz="1400" b="1" baseline="-25000">
                    <a:solidFill>
                      <a:srgbClr val="FF0000"/>
                    </a:solidFill>
                    <a:latin typeface="Tahoma" pitchFamily="34" charset="0"/>
                    <a:ea typeface="ＭＳ Ｐゴシック" pitchFamily="34" charset="-128"/>
                    <a:cs typeface="Arial" charset="0"/>
                  </a:rPr>
                  <a:t>1</a:t>
                </a:r>
              </a:p>
            </p:txBody>
          </p:sp>
          <p:sp>
            <p:nvSpPr>
              <p:cNvPr id="34860" name="Text Box 38"/>
              <p:cNvSpPr txBox="1">
                <a:spLocks noChangeArrowheads="1"/>
              </p:cNvSpPr>
              <p:nvPr/>
            </p:nvSpPr>
            <p:spPr bwMode="auto">
              <a:xfrm>
                <a:off x="1344" y="3253"/>
                <a:ext cx="310" cy="192"/>
              </a:xfrm>
              <a:prstGeom prst="rect">
                <a:avLst/>
              </a:prstGeom>
              <a:noFill/>
              <a:ln w="9525" algn="ctr">
                <a:noFill/>
                <a:miter lim="800000"/>
                <a:headEnd/>
                <a:tailEnd/>
              </a:ln>
            </p:spPr>
            <p:txBody>
              <a:bodyPr>
                <a:spAutoFit/>
              </a:bodyPr>
              <a:lstStyle/>
              <a:p>
                <a:pPr algn="ctr" defTabSz="914400" eaLnBrk="0" hangingPunct="0"/>
                <a:r>
                  <a:rPr lang="en-US" sz="1400" b="1">
                    <a:solidFill>
                      <a:srgbClr val="FF0000"/>
                    </a:solidFill>
                    <a:latin typeface="Tahoma" pitchFamily="34" charset="0"/>
                    <a:ea typeface="ＭＳ Ｐゴシック" pitchFamily="34" charset="-128"/>
                    <a:cs typeface="Arial" charset="0"/>
                  </a:rPr>
                  <a:t>R</a:t>
                </a:r>
                <a:r>
                  <a:rPr lang="en-US" sz="1400" b="1" baseline="-25000">
                    <a:solidFill>
                      <a:srgbClr val="FF0000"/>
                    </a:solidFill>
                    <a:latin typeface="Tahoma" pitchFamily="34" charset="0"/>
                    <a:ea typeface="ＭＳ Ｐゴシック" pitchFamily="34" charset="-128"/>
                    <a:cs typeface="Arial" charset="0"/>
                  </a:rPr>
                  <a:t>1</a:t>
                </a:r>
              </a:p>
            </p:txBody>
          </p:sp>
          <p:sp>
            <p:nvSpPr>
              <p:cNvPr id="34861" name="Text Box 47"/>
              <p:cNvSpPr txBox="1">
                <a:spLocks noChangeArrowheads="1"/>
              </p:cNvSpPr>
              <p:nvPr/>
            </p:nvSpPr>
            <p:spPr bwMode="auto">
              <a:xfrm>
                <a:off x="1440" y="3507"/>
                <a:ext cx="310" cy="192"/>
              </a:xfrm>
              <a:prstGeom prst="rect">
                <a:avLst/>
              </a:prstGeom>
              <a:noFill/>
              <a:ln w="9525" algn="ctr">
                <a:noFill/>
                <a:miter lim="800000"/>
                <a:headEnd/>
                <a:tailEnd/>
              </a:ln>
            </p:spPr>
            <p:txBody>
              <a:bodyPr>
                <a:spAutoFit/>
              </a:bodyPr>
              <a:lstStyle/>
              <a:p>
                <a:pPr algn="ctr" defTabSz="914400" eaLnBrk="0" hangingPunct="0"/>
                <a:r>
                  <a:rPr lang="en-US" sz="1400" b="1">
                    <a:solidFill>
                      <a:srgbClr val="FF0000"/>
                    </a:solidFill>
                    <a:latin typeface="Tahoma" pitchFamily="34" charset="0"/>
                    <a:ea typeface="ＭＳ Ｐゴシック" pitchFamily="34" charset="-128"/>
                    <a:cs typeface="Arial" charset="0"/>
                  </a:rPr>
                  <a:t>C</a:t>
                </a:r>
                <a:r>
                  <a:rPr lang="en-US" sz="1400" b="1" baseline="-25000">
                    <a:solidFill>
                      <a:srgbClr val="FF0000"/>
                    </a:solidFill>
                    <a:latin typeface="Tahoma" pitchFamily="34" charset="0"/>
                    <a:ea typeface="ＭＳ Ｐゴシック" pitchFamily="34" charset="-128"/>
                    <a:cs typeface="Arial" charset="0"/>
                  </a:rPr>
                  <a:t>2</a:t>
                </a:r>
              </a:p>
            </p:txBody>
          </p:sp>
          <p:sp>
            <p:nvSpPr>
              <p:cNvPr id="34862" name="Text Box 38"/>
              <p:cNvSpPr txBox="1">
                <a:spLocks noChangeArrowheads="1"/>
              </p:cNvSpPr>
              <p:nvPr/>
            </p:nvSpPr>
            <p:spPr bwMode="auto">
              <a:xfrm>
                <a:off x="1792" y="3254"/>
                <a:ext cx="310" cy="192"/>
              </a:xfrm>
              <a:prstGeom prst="rect">
                <a:avLst/>
              </a:prstGeom>
              <a:noFill/>
              <a:ln w="9525" algn="ctr">
                <a:noFill/>
                <a:miter lim="800000"/>
                <a:headEnd/>
                <a:tailEnd/>
              </a:ln>
            </p:spPr>
            <p:txBody>
              <a:bodyPr>
                <a:spAutoFit/>
              </a:bodyPr>
              <a:lstStyle/>
              <a:p>
                <a:pPr algn="ctr" defTabSz="914400" eaLnBrk="0" hangingPunct="0"/>
                <a:r>
                  <a:rPr lang="en-US" sz="1400" b="1">
                    <a:solidFill>
                      <a:srgbClr val="FF0000"/>
                    </a:solidFill>
                    <a:latin typeface="Tahoma" pitchFamily="34" charset="0"/>
                    <a:ea typeface="ＭＳ Ｐゴシック" pitchFamily="34" charset="-128"/>
                    <a:cs typeface="Arial" charset="0"/>
                  </a:rPr>
                  <a:t>R</a:t>
                </a:r>
                <a:r>
                  <a:rPr lang="en-US" sz="1400" b="1" baseline="-25000">
                    <a:solidFill>
                      <a:srgbClr val="FF0000"/>
                    </a:solidFill>
                    <a:latin typeface="Tahoma" pitchFamily="34" charset="0"/>
                    <a:ea typeface="ＭＳ Ｐゴシック" pitchFamily="34" charset="-128"/>
                    <a:cs typeface="Arial" charset="0"/>
                  </a:rPr>
                  <a:t>2</a:t>
                </a:r>
              </a:p>
            </p:txBody>
          </p:sp>
        </p:grpSp>
      </p:grpSp>
      <p:grpSp>
        <p:nvGrpSpPr>
          <p:cNvPr id="16" name="Group 70"/>
          <p:cNvGrpSpPr>
            <a:grpSpLocks/>
          </p:cNvGrpSpPr>
          <p:nvPr/>
        </p:nvGrpSpPr>
        <p:grpSpPr bwMode="auto">
          <a:xfrm>
            <a:off x="4210045" y="2306903"/>
            <a:ext cx="2797173" cy="4248150"/>
            <a:chOff x="2652" y="1418"/>
            <a:chExt cx="1762" cy="2676"/>
          </a:xfrm>
        </p:grpSpPr>
        <p:sp>
          <p:nvSpPr>
            <p:cNvPr id="34852" name="Text Box 59"/>
            <p:cNvSpPr txBox="1">
              <a:spLocks noChangeArrowheads="1"/>
            </p:cNvSpPr>
            <p:nvPr/>
          </p:nvSpPr>
          <p:spPr bwMode="auto">
            <a:xfrm>
              <a:off x="2673" y="3920"/>
              <a:ext cx="1741" cy="174"/>
            </a:xfrm>
            <a:prstGeom prst="rect">
              <a:avLst/>
            </a:prstGeom>
            <a:noFill/>
            <a:ln w="9525" algn="ctr">
              <a:noFill/>
              <a:miter lim="800000"/>
              <a:headEnd/>
              <a:tailEnd/>
            </a:ln>
          </p:spPr>
          <p:txBody>
            <a:bodyPr>
              <a:spAutoFit/>
            </a:bodyPr>
            <a:lstStyle/>
            <a:p>
              <a:pPr eaLnBrk="0" hangingPunct="0"/>
              <a:r>
                <a:rPr lang="en-US" sz="1200" b="1" dirty="0">
                  <a:solidFill>
                    <a:srgbClr val="969696"/>
                  </a:solidFill>
                  <a:latin typeface="Arial" charset="0"/>
                  <a:ea typeface="ＭＳ Ｐゴシック" pitchFamily="34" charset="-128"/>
                  <a:cs typeface="Arial" charset="0"/>
                </a:rPr>
                <a:t>Rest </a:t>
              </a:r>
              <a:r>
                <a:rPr lang="hu-HU" sz="1200" b="1" dirty="0" smtClean="0">
                  <a:solidFill>
                    <a:srgbClr val="969696"/>
                  </a:solidFill>
                  <a:ea typeface="ＭＳ Ｐゴシック" pitchFamily="34" charset="-128"/>
                </a:rPr>
                <a:t>des Wärme</a:t>
              </a:r>
              <a:r>
                <a:rPr lang="en-US" sz="1200" b="1" dirty="0" err="1" smtClean="0">
                  <a:solidFill>
                    <a:srgbClr val="969696"/>
                  </a:solidFill>
                  <a:ea typeface="ＭＳ Ｐゴシック" pitchFamily="34" charset="-128"/>
                </a:rPr>
                <a:t>leit</a:t>
              </a:r>
              <a:r>
                <a:rPr lang="hu-HU" sz="1200" b="1" dirty="0" smtClean="0">
                  <a:solidFill>
                    <a:srgbClr val="969696"/>
                  </a:solidFill>
                  <a:ea typeface="ＭＳ Ｐゴシック" pitchFamily="34" charset="-128"/>
                </a:rPr>
                <a:t>pfades </a:t>
              </a:r>
              <a:endParaRPr lang="en-US" sz="1200" b="1" dirty="0">
                <a:solidFill>
                  <a:srgbClr val="969696"/>
                </a:solidFill>
                <a:latin typeface="Arial" charset="0"/>
                <a:ea typeface="ＭＳ Ｐゴシック" pitchFamily="34" charset="-128"/>
                <a:cs typeface="Arial" charset="0"/>
              </a:endParaRPr>
            </a:p>
          </p:txBody>
        </p:sp>
        <p:cxnSp>
          <p:nvCxnSpPr>
            <p:cNvPr id="34853" name="Straight Arrow Connector 129"/>
            <p:cNvCxnSpPr>
              <a:cxnSpLocks noChangeShapeType="1"/>
            </p:cNvCxnSpPr>
            <p:nvPr/>
          </p:nvCxnSpPr>
          <p:spPr bwMode="auto">
            <a:xfrm>
              <a:off x="2652" y="1705"/>
              <a:ext cx="435" cy="1"/>
            </a:xfrm>
            <a:prstGeom prst="straightConnector1">
              <a:avLst/>
            </a:prstGeom>
            <a:noFill/>
            <a:ln w="19050" algn="ctr">
              <a:solidFill>
                <a:srgbClr val="333333"/>
              </a:solidFill>
              <a:round/>
              <a:headEnd/>
              <a:tailEnd type="arrow" w="med" len="med"/>
            </a:ln>
          </p:spPr>
        </p:cxnSp>
        <p:sp>
          <p:nvSpPr>
            <p:cNvPr id="34854" name="TextBox 131"/>
            <p:cNvSpPr txBox="1">
              <a:spLocks noChangeArrowheads="1"/>
            </p:cNvSpPr>
            <p:nvPr/>
          </p:nvSpPr>
          <p:spPr bwMode="auto">
            <a:xfrm>
              <a:off x="2658" y="1418"/>
              <a:ext cx="1227" cy="213"/>
            </a:xfrm>
            <a:prstGeom prst="rect">
              <a:avLst/>
            </a:prstGeom>
            <a:noFill/>
            <a:ln w="9525">
              <a:noFill/>
              <a:miter lim="800000"/>
              <a:headEnd/>
              <a:tailEnd/>
            </a:ln>
          </p:spPr>
          <p:txBody>
            <a:bodyPr wrap="none" lIns="54000">
              <a:spAutoFit/>
            </a:bodyPr>
            <a:lstStyle/>
            <a:p>
              <a:pPr defTabSz="914400"/>
              <a:r>
                <a:rPr lang="hu-HU" sz="1600" dirty="0" smtClean="0">
                  <a:solidFill>
                    <a:srgbClr val="333333"/>
                  </a:solidFill>
                  <a:latin typeface="Arial" charset="0"/>
                  <a:ea typeface="ＭＳ Ｐゴシック" pitchFamily="34" charset="-128"/>
                  <a:cs typeface="Arial" charset="0"/>
                </a:rPr>
                <a:t>Außer der </a:t>
              </a:r>
              <a:r>
                <a:rPr lang="hu-HU" sz="1600" dirty="0" smtClean="0">
                  <a:solidFill>
                    <a:srgbClr val="333333"/>
                  </a:solidFill>
                  <a:ea typeface="ＭＳ Ｐゴシック" pitchFamily="34" charset="-128"/>
                </a:rPr>
                <a:t>Gehäuse</a:t>
              </a:r>
              <a:endParaRPr lang="en-GB" sz="1600" dirty="0">
                <a:solidFill>
                  <a:srgbClr val="333333"/>
                </a:solidFill>
                <a:latin typeface="Arial" charset="0"/>
                <a:ea typeface="ＭＳ Ｐゴシック" pitchFamily="34" charset="-128"/>
                <a:cs typeface="Arial" charset="0"/>
              </a:endParaRPr>
            </a:p>
          </p:txBody>
        </p:sp>
      </p:grpSp>
      <p:grpSp>
        <p:nvGrpSpPr>
          <p:cNvPr id="17" name="Group 92"/>
          <p:cNvGrpSpPr>
            <a:grpSpLocks/>
          </p:cNvGrpSpPr>
          <p:nvPr/>
        </p:nvGrpSpPr>
        <p:grpSpPr bwMode="auto">
          <a:xfrm>
            <a:off x="2498646" y="2883163"/>
            <a:ext cx="2365443" cy="1330231"/>
            <a:chOff x="2497856" y="2713628"/>
            <a:chExt cx="2366480" cy="1330048"/>
          </a:xfrm>
        </p:grpSpPr>
        <p:grpSp>
          <p:nvGrpSpPr>
            <p:cNvPr id="18" name="Group 49"/>
            <p:cNvGrpSpPr>
              <a:grpSpLocks/>
            </p:cNvGrpSpPr>
            <p:nvPr/>
          </p:nvGrpSpPr>
          <p:grpSpPr bwMode="auto">
            <a:xfrm>
              <a:off x="3221367" y="2713628"/>
              <a:ext cx="986674" cy="1168428"/>
              <a:chOff x="2807" y="2745"/>
              <a:chExt cx="1083" cy="1235"/>
            </a:xfrm>
          </p:grpSpPr>
          <p:sp>
            <p:nvSpPr>
              <p:cNvPr id="34841" name="Freeform 50"/>
              <p:cNvSpPr>
                <a:spLocks/>
              </p:cNvSpPr>
              <p:nvPr/>
            </p:nvSpPr>
            <p:spPr bwMode="auto">
              <a:xfrm rot="-5400000">
                <a:off x="2587" y="3037"/>
                <a:ext cx="1078" cy="638"/>
              </a:xfrm>
              <a:custGeom>
                <a:avLst/>
                <a:gdLst>
                  <a:gd name="T0" fmla="*/ 0 w 1944"/>
                  <a:gd name="T1" fmla="*/ 34 h 1149"/>
                  <a:gd name="T2" fmla="*/ 0 w 1944"/>
                  <a:gd name="T3" fmla="*/ 22 h 1149"/>
                  <a:gd name="T4" fmla="*/ 1 w 1944"/>
                  <a:gd name="T5" fmla="*/ 20 h 1149"/>
                  <a:gd name="T6" fmla="*/ 1 w 1944"/>
                  <a:gd name="T7" fmla="*/ 17 h 1149"/>
                  <a:gd name="T8" fmla="*/ 3 w 1944"/>
                  <a:gd name="T9" fmla="*/ 13 h 1149"/>
                  <a:gd name="T10" fmla="*/ 5 w 1944"/>
                  <a:gd name="T11" fmla="*/ 12 h 1149"/>
                  <a:gd name="T12" fmla="*/ 7 w 1944"/>
                  <a:gd name="T13" fmla="*/ 9 h 1149"/>
                  <a:gd name="T14" fmla="*/ 9 w 1944"/>
                  <a:gd name="T15" fmla="*/ 7 h 1149"/>
                  <a:gd name="T16" fmla="*/ 12 w 1944"/>
                  <a:gd name="T17" fmla="*/ 4 h 1149"/>
                  <a:gd name="T18" fmla="*/ 16 w 1944"/>
                  <a:gd name="T19" fmla="*/ 2 h 1149"/>
                  <a:gd name="T20" fmla="*/ 19 w 1944"/>
                  <a:gd name="T21" fmla="*/ 1 h 1149"/>
                  <a:gd name="T22" fmla="*/ 22 w 1944"/>
                  <a:gd name="T23" fmla="*/ 1 h 1149"/>
                  <a:gd name="T24" fmla="*/ 24 w 1944"/>
                  <a:gd name="T25" fmla="*/ 1 h 1149"/>
                  <a:gd name="T26" fmla="*/ 28 w 1944"/>
                  <a:gd name="T27" fmla="*/ 0 h 1149"/>
                  <a:gd name="T28" fmla="*/ 32 w 1944"/>
                  <a:gd name="T29" fmla="*/ 1 h 1149"/>
                  <a:gd name="T30" fmla="*/ 34 w 1944"/>
                  <a:gd name="T31" fmla="*/ 1 h 1149"/>
                  <a:gd name="T32" fmla="*/ 38 w 1944"/>
                  <a:gd name="T33" fmla="*/ 2 h 1149"/>
                  <a:gd name="T34" fmla="*/ 42 w 1944"/>
                  <a:gd name="T35" fmla="*/ 3 h 1149"/>
                  <a:gd name="T36" fmla="*/ 45 w 1944"/>
                  <a:gd name="T37" fmla="*/ 5 h 1149"/>
                  <a:gd name="T38" fmla="*/ 48 w 1944"/>
                  <a:gd name="T39" fmla="*/ 7 h 1149"/>
                  <a:gd name="T40" fmla="*/ 50 w 1944"/>
                  <a:gd name="T41" fmla="*/ 10 h 1149"/>
                  <a:gd name="T42" fmla="*/ 52 w 1944"/>
                  <a:gd name="T43" fmla="*/ 12 h 1149"/>
                  <a:gd name="T44" fmla="*/ 54 w 1944"/>
                  <a:gd name="T45" fmla="*/ 16 h 1149"/>
                  <a:gd name="T46" fmla="*/ 55 w 1944"/>
                  <a:gd name="T47" fmla="*/ 19 h 1149"/>
                  <a:gd name="T48" fmla="*/ 57 w 1944"/>
                  <a:gd name="T49" fmla="*/ 23 h 1149"/>
                  <a:gd name="T50" fmla="*/ 57 w 1944"/>
                  <a:gd name="T51" fmla="*/ 23 h 1149"/>
                  <a:gd name="T52" fmla="*/ 57 w 1944"/>
                  <a:gd name="T53" fmla="*/ 34 h 1149"/>
                  <a:gd name="T54" fmla="*/ 0 w 1944"/>
                  <a:gd name="T55" fmla="*/ 34 h 11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44"/>
                  <a:gd name="T85" fmla="*/ 0 h 1149"/>
                  <a:gd name="T86" fmla="*/ 1944 w 1944"/>
                  <a:gd name="T87" fmla="*/ 1149 h 114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44" h="1149">
                    <a:moveTo>
                      <a:pt x="0" y="1146"/>
                    </a:moveTo>
                    <a:lnTo>
                      <a:pt x="0" y="762"/>
                    </a:lnTo>
                    <a:lnTo>
                      <a:pt x="21" y="672"/>
                    </a:lnTo>
                    <a:lnTo>
                      <a:pt x="48" y="588"/>
                    </a:lnTo>
                    <a:lnTo>
                      <a:pt x="111" y="468"/>
                    </a:lnTo>
                    <a:lnTo>
                      <a:pt x="165" y="390"/>
                    </a:lnTo>
                    <a:lnTo>
                      <a:pt x="249" y="300"/>
                    </a:lnTo>
                    <a:lnTo>
                      <a:pt x="324" y="231"/>
                    </a:lnTo>
                    <a:lnTo>
                      <a:pt x="429" y="150"/>
                    </a:lnTo>
                    <a:lnTo>
                      <a:pt x="543" y="84"/>
                    </a:lnTo>
                    <a:lnTo>
                      <a:pt x="660" y="45"/>
                    </a:lnTo>
                    <a:lnTo>
                      <a:pt x="768" y="15"/>
                    </a:lnTo>
                    <a:lnTo>
                      <a:pt x="840" y="6"/>
                    </a:lnTo>
                    <a:lnTo>
                      <a:pt x="951" y="0"/>
                    </a:lnTo>
                    <a:lnTo>
                      <a:pt x="1077" y="3"/>
                    </a:lnTo>
                    <a:lnTo>
                      <a:pt x="1185" y="15"/>
                    </a:lnTo>
                    <a:lnTo>
                      <a:pt x="1317" y="51"/>
                    </a:lnTo>
                    <a:lnTo>
                      <a:pt x="1449" y="111"/>
                    </a:lnTo>
                    <a:lnTo>
                      <a:pt x="1563" y="177"/>
                    </a:lnTo>
                    <a:lnTo>
                      <a:pt x="1659" y="255"/>
                    </a:lnTo>
                    <a:lnTo>
                      <a:pt x="1737" y="345"/>
                    </a:lnTo>
                    <a:lnTo>
                      <a:pt x="1800" y="423"/>
                    </a:lnTo>
                    <a:lnTo>
                      <a:pt x="1866" y="534"/>
                    </a:lnTo>
                    <a:lnTo>
                      <a:pt x="1911" y="660"/>
                    </a:lnTo>
                    <a:lnTo>
                      <a:pt x="1944" y="768"/>
                    </a:lnTo>
                    <a:lnTo>
                      <a:pt x="1944" y="798"/>
                    </a:lnTo>
                    <a:lnTo>
                      <a:pt x="1944" y="1149"/>
                    </a:lnTo>
                    <a:lnTo>
                      <a:pt x="0" y="1146"/>
                    </a:lnTo>
                    <a:close/>
                  </a:path>
                </a:pathLst>
              </a:custGeom>
              <a:solidFill>
                <a:schemeClr val="bg1"/>
              </a:solidFill>
              <a:ln w="6350">
                <a:solidFill>
                  <a:srgbClr val="000000"/>
                </a:solidFill>
                <a:round/>
                <a:headEnd/>
                <a:tailEnd/>
              </a:ln>
            </p:spPr>
            <p:txBody>
              <a:bodyPr/>
              <a:lstStyle/>
              <a:p>
                <a:pPr defTabSz="914400"/>
                <a:endParaRPr lang="en-US" sz="1400">
                  <a:solidFill>
                    <a:srgbClr val="333333"/>
                  </a:solidFill>
                  <a:latin typeface="Arial" charset="0"/>
                  <a:ea typeface="ＭＳ Ｐゴシック" pitchFamily="34" charset="-128"/>
                  <a:cs typeface="Arial" charset="0"/>
                </a:endParaRPr>
              </a:p>
            </p:txBody>
          </p:sp>
          <p:sp>
            <p:nvSpPr>
              <p:cNvPr id="34842" name="Rectangle 51"/>
              <p:cNvSpPr>
                <a:spLocks noChangeArrowheads="1"/>
              </p:cNvSpPr>
              <p:nvPr/>
            </p:nvSpPr>
            <p:spPr bwMode="auto">
              <a:xfrm rot="-5400000">
                <a:off x="2999" y="3193"/>
                <a:ext cx="1235" cy="339"/>
              </a:xfrm>
              <a:prstGeom prst="rect">
                <a:avLst/>
              </a:prstGeom>
              <a:solidFill>
                <a:srgbClr val="000000"/>
              </a:solidFill>
              <a:ln w="6350">
                <a:solidFill>
                  <a:srgbClr val="000000"/>
                </a:solidFill>
                <a:miter lim="800000"/>
                <a:headEnd/>
                <a:tailEnd/>
              </a:ln>
            </p:spPr>
            <p:txBody>
              <a:bodyPr anchor="ctr"/>
              <a:lstStyle/>
              <a:p>
                <a:pPr defTabSz="914400"/>
                <a:endParaRPr lang="en-US" sz="1400">
                  <a:solidFill>
                    <a:srgbClr val="333333"/>
                  </a:solidFill>
                  <a:latin typeface="Arial" charset="0"/>
                  <a:ea typeface="ＭＳ Ｐゴシック" pitchFamily="34" charset="-128"/>
                  <a:cs typeface="Arial" charset="0"/>
                </a:endParaRPr>
              </a:p>
            </p:txBody>
          </p:sp>
          <p:sp>
            <p:nvSpPr>
              <p:cNvPr id="34843" name="Rectangle 52"/>
              <p:cNvSpPr>
                <a:spLocks noChangeArrowheads="1"/>
              </p:cNvSpPr>
              <p:nvPr/>
            </p:nvSpPr>
            <p:spPr bwMode="auto">
              <a:xfrm rot="-5400000">
                <a:off x="3111" y="3307"/>
                <a:ext cx="367" cy="132"/>
              </a:xfrm>
              <a:prstGeom prst="rect">
                <a:avLst/>
              </a:prstGeom>
              <a:solidFill>
                <a:srgbClr val="BBE0E3"/>
              </a:solidFill>
              <a:ln w="6350">
                <a:solidFill>
                  <a:srgbClr val="000000"/>
                </a:solidFill>
                <a:miter lim="800000"/>
                <a:headEnd/>
                <a:tailEnd/>
              </a:ln>
            </p:spPr>
            <p:txBody>
              <a:bodyPr anchor="ctr"/>
              <a:lstStyle/>
              <a:p>
                <a:pPr defTabSz="914400"/>
                <a:endParaRPr lang="en-US" sz="1400">
                  <a:solidFill>
                    <a:srgbClr val="333333"/>
                  </a:solidFill>
                  <a:latin typeface="Arial" charset="0"/>
                  <a:ea typeface="ＭＳ Ｐゴシック" pitchFamily="34" charset="-128"/>
                  <a:cs typeface="Arial" charset="0"/>
                </a:endParaRPr>
              </a:p>
            </p:txBody>
          </p:sp>
          <p:sp>
            <p:nvSpPr>
              <p:cNvPr id="34844" name="Rectangle 53"/>
              <p:cNvSpPr>
                <a:spLocks noChangeArrowheads="1"/>
              </p:cNvSpPr>
              <p:nvPr/>
            </p:nvSpPr>
            <p:spPr bwMode="auto">
              <a:xfrm rot="-5400000">
                <a:off x="3008" y="3359"/>
                <a:ext cx="367" cy="32"/>
              </a:xfrm>
              <a:prstGeom prst="rect">
                <a:avLst/>
              </a:prstGeom>
              <a:solidFill>
                <a:srgbClr val="FFFFFF"/>
              </a:solidFill>
              <a:ln w="6350">
                <a:solidFill>
                  <a:srgbClr val="000000"/>
                </a:solidFill>
                <a:miter lim="800000"/>
                <a:headEnd/>
                <a:tailEnd/>
              </a:ln>
            </p:spPr>
            <p:txBody>
              <a:bodyPr anchor="ctr"/>
              <a:lstStyle/>
              <a:p>
                <a:pPr defTabSz="914400"/>
                <a:endParaRPr lang="en-US" sz="1400">
                  <a:solidFill>
                    <a:srgbClr val="333333"/>
                  </a:solidFill>
                  <a:latin typeface="Arial" charset="0"/>
                  <a:ea typeface="ＭＳ Ｐゴシック" pitchFamily="34" charset="-128"/>
                  <a:cs typeface="Arial" charset="0"/>
                </a:endParaRPr>
              </a:p>
            </p:txBody>
          </p:sp>
          <p:sp>
            <p:nvSpPr>
              <p:cNvPr id="34845" name="Rectangle 54"/>
              <p:cNvSpPr>
                <a:spLocks noChangeArrowheads="1"/>
              </p:cNvSpPr>
              <p:nvPr/>
            </p:nvSpPr>
            <p:spPr bwMode="auto">
              <a:xfrm rot="-5400000">
                <a:off x="2943" y="3326"/>
                <a:ext cx="367" cy="97"/>
              </a:xfrm>
              <a:prstGeom prst="rect">
                <a:avLst/>
              </a:prstGeom>
              <a:solidFill>
                <a:srgbClr val="99CCFF"/>
              </a:solidFill>
              <a:ln w="6350">
                <a:solidFill>
                  <a:srgbClr val="000000"/>
                </a:solidFill>
                <a:miter lim="800000"/>
                <a:headEnd/>
                <a:tailEnd/>
              </a:ln>
            </p:spPr>
            <p:txBody>
              <a:bodyPr anchor="ctr"/>
              <a:lstStyle/>
              <a:p>
                <a:pPr defTabSz="914400"/>
                <a:endParaRPr lang="en-US" sz="1400">
                  <a:solidFill>
                    <a:srgbClr val="333333"/>
                  </a:solidFill>
                  <a:latin typeface="Arial" charset="0"/>
                  <a:ea typeface="ＭＳ Ｐゴシック" pitchFamily="34" charset="-128"/>
                  <a:cs typeface="Arial" charset="0"/>
                </a:endParaRPr>
              </a:p>
            </p:txBody>
          </p:sp>
          <p:sp>
            <p:nvSpPr>
              <p:cNvPr id="34846" name="Oval 55"/>
              <p:cNvSpPr>
                <a:spLocks noChangeArrowheads="1"/>
              </p:cNvSpPr>
              <p:nvPr/>
            </p:nvSpPr>
            <p:spPr bwMode="auto">
              <a:xfrm rot="-5400000">
                <a:off x="3210" y="3468"/>
                <a:ext cx="16" cy="16"/>
              </a:xfrm>
              <a:prstGeom prst="ellipse">
                <a:avLst/>
              </a:prstGeom>
              <a:solidFill>
                <a:srgbClr val="FFFFFF"/>
              </a:solidFill>
              <a:ln w="6350">
                <a:solidFill>
                  <a:srgbClr val="000000"/>
                </a:solidFill>
                <a:round/>
                <a:headEnd/>
                <a:tailEnd/>
              </a:ln>
            </p:spPr>
            <p:txBody>
              <a:bodyPr anchor="ctr"/>
              <a:lstStyle/>
              <a:p>
                <a:pPr defTabSz="914400"/>
                <a:endParaRPr lang="en-US" sz="1400">
                  <a:solidFill>
                    <a:srgbClr val="333333"/>
                  </a:solidFill>
                  <a:latin typeface="Arial" charset="0"/>
                  <a:ea typeface="ＭＳ Ｐゴシック" pitchFamily="34" charset="-128"/>
                  <a:cs typeface="Arial" charset="0"/>
                </a:endParaRPr>
              </a:p>
            </p:txBody>
          </p:sp>
          <p:sp>
            <p:nvSpPr>
              <p:cNvPr id="34847" name="Oval 56"/>
              <p:cNvSpPr>
                <a:spLocks noChangeArrowheads="1"/>
              </p:cNvSpPr>
              <p:nvPr/>
            </p:nvSpPr>
            <p:spPr bwMode="auto">
              <a:xfrm rot="-5400000">
                <a:off x="3211" y="3418"/>
                <a:ext cx="16" cy="16"/>
              </a:xfrm>
              <a:prstGeom prst="ellipse">
                <a:avLst/>
              </a:prstGeom>
              <a:solidFill>
                <a:srgbClr val="FFFFFF"/>
              </a:solidFill>
              <a:ln w="6350">
                <a:solidFill>
                  <a:srgbClr val="000000"/>
                </a:solidFill>
                <a:round/>
                <a:headEnd/>
                <a:tailEnd/>
              </a:ln>
            </p:spPr>
            <p:txBody>
              <a:bodyPr anchor="ctr"/>
              <a:lstStyle/>
              <a:p>
                <a:pPr defTabSz="914400"/>
                <a:endParaRPr lang="en-US" sz="1400">
                  <a:solidFill>
                    <a:srgbClr val="333333"/>
                  </a:solidFill>
                  <a:latin typeface="Arial" charset="0"/>
                  <a:ea typeface="ＭＳ Ｐゴシック" pitchFamily="34" charset="-128"/>
                  <a:cs typeface="Arial" charset="0"/>
                </a:endParaRPr>
              </a:p>
            </p:txBody>
          </p:sp>
          <p:sp>
            <p:nvSpPr>
              <p:cNvPr id="34848" name="Oval 57"/>
              <p:cNvSpPr>
                <a:spLocks noChangeArrowheads="1"/>
              </p:cNvSpPr>
              <p:nvPr/>
            </p:nvSpPr>
            <p:spPr bwMode="auto">
              <a:xfrm rot="-5400000">
                <a:off x="3211" y="3369"/>
                <a:ext cx="16" cy="16"/>
              </a:xfrm>
              <a:prstGeom prst="ellipse">
                <a:avLst/>
              </a:prstGeom>
              <a:solidFill>
                <a:srgbClr val="FFFFFF"/>
              </a:solidFill>
              <a:ln w="6350">
                <a:solidFill>
                  <a:srgbClr val="000000"/>
                </a:solidFill>
                <a:round/>
                <a:headEnd/>
                <a:tailEnd/>
              </a:ln>
            </p:spPr>
            <p:txBody>
              <a:bodyPr anchor="ctr"/>
              <a:lstStyle/>
              <a:p>
                <a:pPr defTabSz="914400"/>
                <a:endParaRPr lang="en-US" sz="1400">
                  <a:solidFill>
                    <a:srgbClr val="333333"/>
                  </a:solidFill>
                  <a:latin typeface="Arial" charset="0"/>
                  <a:ea typeface="ＭＳ Ｐゴシック" pitchFamily="34" charset="-128"/>
                  <a:cs typeface="Arial" charset="0"/>
                </a:endParaRPr>
              </a:p>
            </p:txBody>
          </p:sp>
          <p:sp>
            <p:nvSpPr>
              <p:cNvPr id="34849" name="Oval 58"/>
              <p:cNvSpPr>
                <a:spLocks noChangeArrowheads="1"/>
              </p:cNvSpPr>
              <p:nvPr/>
            </p:nvSpPr>
            <p:spPr bwMode="auto">
              <a:xfrm rot="-5400000">
                <a:off x="3212" y="3321"/>
                <a:ext cx="16" cy="17"/>
              </a:xfrm>
              <a:prstGeom prst="ellipse">
                <a:avLst/>
              </a:prstGeom>
              <a:solidFill>
                <a:srgbClr val="FFFFFF"/>
              </a:solidFill>
              <a:ln w="6350">
                <a:solidFill>
                  <a:srgbClr val="000000"/>
                </a:solidFill>
                <a:round/>
                <a:headEnd/>
                <a:tailEnd/>
              </a:ln>
            </p:spPr>
            <p:txBody>
              <a:bodyPr anchor="ctr"/>
              <a:lstStyle/>
              <a:p>
                <a:pPr defTabSz="914400"/>
                <a:endParaRPr lang="en-US" sz="1400">
                  <a:solidFill>
                    <a:srgbClr val="333333"/>
                  </a:solidFill>
                  <a:latin typeface="Arial" charset="0"/>
                  <a:ea typeface="ＭＳ Ｐゴシック" pitchFamily="34" charset="-128"/>
                  <a:cs typeface="Arial" charset="0"/>
                </a:endParaRPr>
              </a:p>
            </p:txBody>
          </p:sp>
          <p:sp>
            <p:nvSpPr>
              <p:cNvPr id="34850" name="Oval 59"/>
              <p:cNvSpPr>
                <a:spLocks noChangeArrowheads="1"/>
              </p:cNvSpPr>
              <p:nvPr/>
            </p:nvSpPr>
            <p:spPr bwMode="auto">
              <a:xfrm rot="-5400000">
                <a:off x="3212" y="3272"/>
                <a:ext cx="16" cy="17"/>
              </a:xfrm>
              <a:prstGeom prst="ellipse">
                <a:avLst/>
              </a:prstGeom>
              <a:solidFill>
                <a:srgbClr val="FFFFFF"/>
              </a:solidFill>
              <a:ln w="6350">
                <a:solidFill>
                  <a:srgbClr val="000000"/>
                </a:solidFill>
                <a:round/>
                <a:headEnd/>
                <a:tailEnd/>
              </a:ln>
            </p:spPr>
            <p:txBody>
              <a:bodyPr anchor="ctr"/>
              <a:lstStyle/>
              <a:p>
                <a:pPr defTabSz="914400"/>
                <a:endParaRPr lang="en-US" sz="1400">
                  <a:solidFill>
                    <a:srgbClr val="333333"/>
                  </a:solidFill>
                  <a:latin typeface="Arial" charset="0"/>
                  <a:ea typeface="ＭＳ Ｐゴシック" pitchFamily="34" charset="-128"/>
                  <a:cs typeface="Arial" charset="0"/>
                </a:endParaRPr>
              </a:p>
            </p:txBody>
          </p:sp>
          <p:sp>
            <p:nvSpPr>
              <p:cNvPr id="34851" name="Rectangle 60"/>
              <p:cNvSpPr>
                <a:spLocks noChangeArrowheads="1"/>
              </p:cNvSpPr>
              <p:nvPr/>
            </p:nvSpPr>
            <p:spPr bwMode="auto">
              <a:xfrm rot="-5400000">
                <a:off x="3255" y="3113"/>
                <a:ext cx="741" cy="528"/>
              </a:xfrm>
              <a:prstGeom prst="rect">
                <a:avLst/>
              </a:prstGeom>
              <a:solidFill>
                <a:srgbClr val="FF9900"/>
              </a:solidFill>
              <a:ln w="6350">
                <a:solidFill>
                  <a:srgbClr val="000000"/>
                </a:solidFill>
                <a:miter lim="800000"/>
                <a:headEnd/>
                <a:tailEnd/>
              </a:ln>
            </p:spPr>
            <p:txBody>
              <a:bodyPr anchor="ctr"/>
              <a:lstStyle/>
              <a:p>
                <a:pPr defTabSz="914400"/>
                <a:endParaRPr lang="en-US" sz="1400">
                  <a:solidFill>
                    <a:srgbClr val="333333"/>
                  </a:solidFill>
                  <a:latin typeface="Arial" charset="0"/>
                  <a:ea typeface="ＭＳ Ｐゴシック" pitchFamily="34" charset="-128"/>
                  <a:cs typeface="Arial" charset="0"/>
                </a:endParaRPr>
              </a:p>
            </p:txBody>
          </p:sp>
        </p:grpSp>
        <p:sp>
          <p:nvSpPr>
            <p:cNvPr id="34837" name="Text Box 61"/>
            <p:cNvSpPr txBox="1">
              <a:spLocks noChangeArrowheads="1"/>
            </p:cNvSpPr>
            <p:nvPr/>
          </p:nvSpPr>
          <p:spPr bwMode="auto">
            <a:xfrm>
              <a:off x="2497856" y="3766715"/>
              <a:ext cx="1180731" cy="276961"/>
            </a:xfrm>
            <a:prstGeom prst="rect">
              <a:avLst/>
            </a:prstGeom>
            <a:noFill/>
            <a:ln w="9525">
              <a:noFill/>
              <a:miter lim="800000"/>
              <a:headEnd/>
              <a:tailEnd/>
            </a:ln>
          </p:spPr>
          <p:txBody>
            <a:bodyPr wrap="square" lIns="45720" rIns="45720">
              <a:spAutoFit/>
            </a:bodyPr>
            <a:lstStyle/>
            <a:p>
              <a:pPr algn="r" defTabSz="914400"/>
              <a:r>
                <a:rPr lang="hu-HU" sz="1200" b="1" dirty="0" smtClean="0">
                  <a:solidFill>
                    <a:srgbClr val="333333"/>
                  </a:solidFill>
                  <a:latin typeface="Arial" charset="0"/>
                  <a:ea typeface="ＭＳ Ｐゴシック" pitchFamily="34" charset="-128"/>
                  <a:cs typeface="Arial" charset="0"/>
                </a:rPr>
                <a:t>Sperrschicht</a:t>
              </a:r>
              <a:endParaRPr lang="en-US" sz="1200" b="1" dirty="0">
                <a:solidFill>
                  <a:srgbClr val="333333"/>
                </a:solidFill>
                <a:latin typeface="Arial" charset="0"/>
                <a:ea typeface="ＭＳ Ｐゴシック" pitchFamily="34" charset="-128"/>
                <a:cs typeface="Arial" charset="0"/>
              </a:endParaRPr>
            </a:p>
          </p:txBody>
        </p:sp>
        <p:sp>
          <p:nvSpPr>
            <p:cNvPr id="34838" name="Text Box 62"/>
            <p:cNvSpPr txBox="1">
              <a:spLocks noChangeArrowheads="1"/>
            </p:cNvSpPr>
            <p:nvPr/>
          </p:nvSpPr>
          <p:spPr bwMode="auto">
            <a:xfrm>
              <a:off x="4324876" y="3405032"/>
              <a:ext cx="539460" cy="276999"/>
            </a:xfrm>
            <a:prstGeom prst="rect">
              <a:avLst/>
            </a:prstGeom>
            <a:noFill/>
            <a:ln w="9525">
              <a:noFill/>
              <a:miter lim="800000"/>
              <a:headEnd/>
              <a:tailEnd/>
            </a:ln>
          </p:spPr>
          <p:txBody>
            <a:bodyPr lIns="45720" rIns="45720">
              <a:spAutoFit/>
            </a:bodyPr>
            <a:lstStyle/>
            <a:p>
              <a:pPr defTabSz="914400"/>
              <a:r>
                <a:rPr lang="en-US" sz="1200" b="1">
                  <a:solidFill>
                    <a:srgbClr val="333333"/>
                  </a:solidFill>
                  <a:latin typeface="Arial" charset="0"/>
                  <a:ea typeface="ＭＳ Ｐゴシック" pitchFamily="34" charset="-128"/>
                  <a:cs typeface="Arial" charset="0"/>
                </a:rPr>
                <a:t>case</a:t>
              </a:r>
            </a:p>
          </p:txBody>
        </p:sp>
        <p:sp>
          <p:nvSpPr>
            <p:cNvPr id="34839" name="Line 63"/>
            <p:cNvSpPr>
              <a:spLocks noChangeShapeType="1"/>
            </p:cNvSpPr>
            <p:nvPr/>
          </p:nvSpPr>
          <p:spPr bwMode="auto">
            <a:xfrm flipV="1">
              <a:off x="3200413" y="3485642"/>
              <a:ext cx="366245" cy="309373"/>
            </a:xfrm>
            <a:prstGeom prst="line">
              <a:avLst/>
            </a:prstGeom>
            <a:noFill/>
            <a:ln w="19050">
              <a:solidFill>
                <a:srgbClr val="FF0000"/>
              </a:solidFill>
              <a:round/>
              <a:headEnd/>
              <a:tailEnd type="stealth" w="med" len="lg"/>
            </a:ln>
          </p:spPr>
          <p:txBody>
            <a:bodyPr/>
            <a:lstStyle/>
            <a:p>
              <a:pPr defTabSz="914400"/>
              <a:endParaRPr lang="en-US" sz="1800">
                <a:solidFill>
                  <a:srgbClr val="333333"/>
                </a:solidFill>
                <a:latin typeface="Arial" charset="0"/>
                <a:ea typeface="ＭＳ Ｐゴシック" pitchFamily="34" charset="-128"/>
                <a:cs typeface="Arial" charset="0"/>
              </a:endParaRPr>
            </a:p>
          </p:txBody>
        </p:sp>
        <p:sp>
          <p:nvSpPr>
            <p:cNvPr id="34840" name="Line 64"/>
            <p:cNvSpPr>
              <a:spLocks noChangeShapeType="1"/>
            </p:cNvSpPr>
            <p:nvPr/>
          </p:nvSpPr>
          <p:spPr bwMode="auto">
            <a:xfrm flipH="1" flipV="1">
              <a:off x="4204397" y="3173739"/>
              <a:ext cx="366245" cy="309373"/>
            </a:xfrm>
            <a:prstGeom prst="line">
              <a:avLst/>
            </a:prstGeom>
            <a:noFill/>
            <a:ln w="19050">
              <a:solidFill>
                <a:srgbClr val="FF0000"/>
              </a:solidFill>
              <a:round/>
              <a:headEnd/>
              <a:tailEnd type="stealth" w="med" len="lg"/>
            </a:ln>
          </p:spPr>
          <p:txBody>
            <a:bodyPr/>
            <a:lstStyle/>
            <a:p>
              <a:pPr defTabSz="914400"/>
              <a:endParaRPr lang="en-US" sz="1800">
                <a:solidFill>
                  <a:srgbClr val="333333"/>
                </a:solidFill>
                <a:latin typeface="Arial" charset="0"/>
                <a:ea typeface="ＭＳ Ｐゴシック" pitchFamily="34" charset="-128"/>
                <a:cs typeface="Arial" charset="0"/>
              </a:endParaRPr>
            </a:p>
          </p:txBody>
        </p:sp>
      </p:grpSp>
      <p:sp>
        <p:nvSpPr>
          <p:cNvPr id="93" name="Date Placeholder 92"/>
          <p:cNvSpPr>
            <a:spLocks noGrp="1"/>
          </p:cNvSpPr>
          <p:nvPr>
            <p:ph type="dt" sz="half" idx="12"/>
          </p:nvPr>
        </p:nvSpPr>
        <p:spPr/>
        <p:txBody>
          <a:bodyPr/>
          <a:lstStyle/>
          <a:p>
            <a:pPr>
              <a:defRPr/>
            </a:pPr>
            <a:r>
              <a:rPr lang="en-US" smtClean="0"/>
              <a:t>28 Juni 2012</a:t>
            </a:r>
            <a:endParaRPr lang="en-US"/>
          </a:p>
        </p:txBody>
      </p:sp>
      <p:sp>
        <p:nvSpPr>
          <p:cNvPr id="94" name="Slide Number Placeholder 93"/>
          <p:cNvSpPr>
            <a:spLocks noGrp="1"/>
          </p:cNvSpPr>
          <p:nvPr>
            <p:ph type="sldNum" sz="quarter" idx="10"/>
          </p:nvPr>
        </p:nvSpPr>
        <p:spPr/>
        <p:txBody>
          <a:bodyPr/>
          <a:lstStyle/>
          <a:p>
            <a:pPr>
              <a:defRPr/>
            </a:pPr>
            <a:fld id="{CA06DD79-025C-4555-A46D-61353DBEF34E}" type="slidenum">
              <a:rPr lang="en-GB" smtClean="0"/>
              <a:pPr>
                <a:defRPr/>
              </a:pPr>
              <a:t>37</a:t>
            </a:fld>
            <a:endParaRPr lang="en-GB"/>
          </a:p>
        </p:txBody>
      </p:sp>
      <p:sp>
        <p:nvSpPr>
          <p:cNvPr id="95" name="Footer Placeholder 94"/>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cxnSp>
        <p:nvCxnSpPr>
          <p:cNvPr id="96" name="Straight Arrow Connector 129"/>
          <p:cNvCxnSpPr>
            <a:cxnSpLocks noChangeShapeType="1"/>
          </p:cNvCxnSpPr>
          <p:nvPr/>
        </p:nvCxnSpPr>
        <p:spPr bwMode="auto">
          <a:xfrm>
            <a:off x="2009553" y="5213136"/>
            <a:ext cx="2203486" cy="0"/>
          </a:xfrm>
          <a:prstGeom prst="straightConnector1">
            <a:avLst/>
          </a:prstGeom>
          <a:noFill/>
          <a:ln w="19050" algn="ctr">
            <a:solidFill>
              <a:srgbClr val="4F2780"/>
            </a:solidFill>
            <a:round/>
            <a:headEnd type="arrow"/>
            <a:tailEnd type="arrow" w="med" len="med"/>
          </a:ln>
        </p:spPr>
      </p:cxnSp>
      <p:sp>
        <p:nvSpPr>
          <p:cNvPr id="98" name="Text Box 29"/>
          <p:cNvSpPr txBox="1">
            <a:spLocks noChangeArrowheads="1"/>
          </p:cNvSpPr>
          <p:nvPr/>
        </p:nvSpPr>
        <p:spPr bwMode="auto">
          <a:xfrm>
            <a:off x="2883047" y="5176255"/>
            <a:ext cx="572534" cy="276999"/>
          </a:xfrm>
          <a:prstGeom prst="rect">
            <a:avLst/>
          </a:prstGeom>
          <a:noFill/>
          <a:ln w="9525" algn="ctr">
            <a:noFill/>
            <a:miter lim="800000"/>
            <a:headEnd/>
            <a:tailEnd/>
          </a:ln>
        </p:spPr>
        <p:txBody>
          <a:bodyPr wrap="square">
            <a:spAutoFit/>
          </a:bodyPr>
          <a:lstStyle/>
          <a:p>
            <a:pPr algn="ctr" defTabSz="914400" eaLnBrk="0" hangingPunct="0"/>
            <a:r>
              <a:rPr lang="en-US" sz="1200" b="1" dirty="0" err="1" smtClean="0">
                <a:latin typeface="Tahoma" pitchFamily="34" charset="0"/>
                <a:ea typeface="ＭＳ Ｐゴシック" pitchFamily="34" charset="-128"/>
                <a:cs typeface="Arial" charset="0"/>
              </a:rPr>
              <a:t>R</a:t>
            </a:r>
            <a:r>
              <a:rPr lang="en-US" sz="1200" b="1" baseline="-25000" dirty="0" err="1" smtClean="0">
                <a:latin typeface="Tahoma" pitchFamily="34" charset="0"/>
                <a:ea typeface="ＭＳ Ｐゴシック" pitchFamily="34" charset="-128"/>
                <a:cs typeface="Arial" charset="0"/>
              </a:rPr>
              <a:t>thJC</a:t>
            </a:r>
            <a:endParaRPr lang="en-US" sz="1200" b="1" baseline="-25000" dirty="0">
              <a:latin typeface="Tahoma" pitchFamily="34" charset="0"/>
              <a:ea typeface="ＭＳ Ｐゴシック" pitchFamily="34" charset="-128"/>
              <a:cs typeface="Arial"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077734" y="2650433"/>
            <a:ext cx="4425951" cy="3536950"/>
            <a:chOff x="1496" y="1549"/>
            <a:chExt cx="2788" cy="2228"/>
          </a:xfrm>
        </p:grpSpPr>
        <p:graphicFrame>
          <p:nvGraphicFramePr>
            <p:cNvPr id="37891" name="Object 3"/>
            <p:cNvGraphicFramePr>
              <a:graphicFrameLocks noChangeAspect="1"/>
            </p:cNvGraphicFramePr>
            <p:nvPr/>
          </p:nvGraphicFramePr>
          <p:xfrm>
            <a:off x="2676" y="1549"/>
            <a:ext cx="1608" cy="2228"/>
          </p:xfrm>
          <a:graphic>
            <a:graphicData uri="http://schemas.openxmlformats.org/presentationml/2006/ole">
              <mc:AlternateContent xmlns:mc="http://schemas.openxmlformats.org/markup-compatibility/2006">
                <mc:Choice xmlns:v="urn:schemas-microsoft-com:vml" Requires="v">
                  <p:oleObj spid="_x0000_s3512326" r:id="rId4" imgW="2076740" imgH="2876190" progId="">
                    <p:embed/>
                  </p:oleObj>
                </mc:Choice>
                <mc:Fallback>
                  <p:oleObj r:id="rId4" imgW="2076740" imgH="287619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6" y="1549"/>
                          <a:ext cx="1608" cy="2228"/>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 name="Group 4"/>
            <p:cNvGrpSpPr>
              <a:grpSpLocks/>
            </p:cNvGrpSpPr>
            <p:nvPr/>
          </p:nvGrpSpPr>
          <p:grpSpPr bwMode="auto">
            <a:xfrm>
              <a:off x="1496" y="1801"/>
              <a:ext cx="790" cy="1262"/>
              <a:chOff x="1364" y="2137"/>
              <a:chExt cx="790" cy="1262"/>
            </a:xfrm>
          </p:grpSpPr>
          <p:sp>
            <p:nvSpPr>
              <p:cNvPr id="10" name="Rectangle 9"/>
              <p:cNvSpPr/>
              <p:nvPr/>
            </p:nvSpPr>
            <p:spPr>
              <a:xfrm>
                <a:off x="1704" y="2265"/>
                <a:ext cx="46" cy="136"/>
              </a:xfrm>
              <a:prstGeom prst="rect">
                <a:avLst/>
              </a:prstGeom>
              <a:solidFill>
                <a:schemeClr val="tx1"/>
              </a:solidFill>
              <a:ln w="9525" cap="flat" cmpd="sng" algn="ctr">
                <a:noFill/>
                <a:prstDash val="solid"/>
              </a:ln>
              <a:effectLst/>
            </p:spPr>
            <p:txBody>
              <a:bodyPr anchor="ctr"/>
              <a:lstStyle/>
              <a:p>
                <a:pPr algn="ctr" defTabSz="914400" fontAlgn="auto">
                  <a:spcBef>
                    <a:spcPts val="0"/>
                  </a:spcBef>
                  <a:spcAft>
                    <a:spcPts val="0"/>
                  </a:spcAft>
                  <a:defRPr/>
                </a:pPr>
                <a:endParaRPr lang="en-GB" sz="1800" kern="0">
                  <a:solidFill>
                    <a:srgbClr val="FFFFFF"/>
                  </a:solidFill>
                  <a:latin typeface="Tahoma"/>
                  <a:ea typeface="ＭＳ Ｐゴシック"/>
                  <a:cs typeface="Arial" charset="0"/>
                </a:endParaRPr>
              </a:p>
            </p:txBody>
          </p:sp>
          <p:cxnSp>
            <p:nvCxnSpPr>
              <p:cNvPr id="37903" name="Straight Connector 11"/>
              <p:cNvCxnSpPr>
                <a:cxnSpLocks noChangeShapeType="1"/>
              </p:cNvCxnSpPr>
              <p:nvPr/>
            </p:nvCxnSpPr>
            <p:spPr bwMode="auto">
              <a:xfrm rot="5400000">
                <a:off x="1166" y="2758"/>
                <a:ext cx="1121" cy="0"/>
              </a:xfrm>
              <a:prstGeom prst="line">
                <a:avLst/>
              </a:prstGeom>
              <a:noFill/>
              <a:ln w="12700" algn="ctr">
                <a:solidFill>
                  <a:srgbClr val="333333"/>
                </a:solidFill>
                <a:round/>
                <a:headEnd/>
                <a:tailEnd/>
              </a:ln>
            </p:spPr>
          </p:cxnSp>
          <p:sp>
            <p:nvSpPr>
              <p:cNvPr id="13" name="Rectangle 12"/>
              <p:cNvSpPr/>
              <p:nvPr/>
            </p:nvSpPr>
            <p:spPr>
              <a:xfrm>
                <a:off x="1704" y="2537"/>
                <a:ext cx="46" cy="136"/>
              </a:xfrm>
              <a:prstGeom prst="rect">
                <a:avLst/>
              </a:prstGeom>
              <a:solidFill>
                <a:schemeClr val="tx1"/>
              </a:solidFill>
              <a:ln w="9525" cap="flat" cmpd="sng" algn="ctr">
                <a:noFill/>
                <a:prstDash val="solid"/>
              </a:ln>
              <a:effectLst/>
            </p:spPr>
            <p:txBody>
              <a:bodyPr anchor="ctr"/>
              <a:lstStyle/>
              <a:p>
                <a:pPr algn="ctr" defTabSz="914400" fontAlgn="auto">
                  <a:spcBef>
                    <a:spcPts val="0"/>
                  </a:spcBef>
                  <a:spcAft>
                    <a:spcPts val="0"/>
                  </a:spcAft>
                  <a:defRPr/>
                </a:pPr>
                <a:endParaRPr lang="en-GB" sz="1800" kern="0">
                  <a:solidFill>
                    <a:srgbClr val="FFFFFF"/>
                  </a:solidFill>
                  <a:latin typeface="Tahoma"/>
                  <a:ea typeface="ＭＳ Ｐゴシック"/>
                  <a:cs typeface="Arial" charset="0"/>
                </a:endParaRPr>
              </a:p>
            </p:txBody>
          </p:sp>
          <p:sp>
            <p:nvSpPr>
              <p:cNvPr id="14" name="Rectangle 13"/>
              <p:cNvSpPr/>
              <p:nvPr/>
            </p:nvSpPr>
            <p:spPr>
              <a:xfrm>
                <a:off x="1704" y="2809"/>
                <a:ext cx="46" cy="136"/>
              </a:xfrm>
              <a:prstGeom prst="rect">
                <a:avLst/>
              </a:prstGeom>
              <a:solidFill>
                <a:schemeClr val="tx1"/>
              </a:solidFill>
              <a:ln w="9525" cap="flat" cmpd="sng" algn="ctr">
                <a:noFill/>
                <a:prstDash val="solid"/>
              </a:ln>
              <a:effectLst/>
            </p:spPr>
            <p:txBody>
              <a:bodyPr anchor="ctr"/>
              <a:lstStyle/>
              <a:p>
                <a:pPr algn="ctr" defTabSz="914400" fontAlgn="auto">
                  <a:spcBef>
                    <a:spcPts val="0"/>
                  </a:spcBef>
                  <a:spcAft>
                    <a:spcPts val="0"/>
                  </a:spcAft>
                  <a:defRPr/>
                </a:pPr>
                <a:endParaRPr lang="en-GB" sz="1800" kern="0">
                  <a:solidFill>
                    <a:srgbClr val="FFFFFF"/>
                  </a:solidFill>
                  <a:latin typeface="Tahoma"/>
                  <a:ea typeface="ＭＳ Ｐゴシック"/>
                  <a:cs typeface="Arial" charset="0"/>
                </a:endParaRPr>
              </a:p>
            </p:txBody>
          </p:sp>
          <p:sp>
            <p:nvSpPr>
              <p:cNvPr id="16" name="Rectangle 15"/>
              <p:cNvSpPr/>
              <p:nvPr/>
            </p:nvSpPr>
            <p:spPr>
              <a:xfrm>
                <a:off x="1704" y="3113"/>
                <a:ext cx="46" cy="137"/>
              </a:xfrm>
              <a:prstGeom prst="rect">
                <a:avLst/>
              </a:prstGeom>
              <a:solidFill>
                <a:schemeClr val="tx1"/>
              </a:solidFill>
              <a:ln w="9525" cap="flat" cmpd="sng" algn="ctr">
                <a:noFill/>
                <a:prstDash val="solid"/>
              </a:ln>
              <a:effectLst/>
            </p:spPr>
            <p:txBody>
              <a:bodyPr anchor="ctr"/>
              <a:lstStyle/>
              <a:p>
                <a:pPr algn="ctr" defTabSz="914400" fontAlgn="auto">
                  <a:spcBef>
                    <a:spcPts val="0"/>
                  </a:spcBef>
                  <a:spcAft>
                    <a:spcPts val="0"/>
                  </a:spcAft>
                  <a:defRPr/>
                </a:pPr>
                <a:endParaRPr lang="en-GB" sz="1800" kern="0">
                  <a:solidFill>
                    <a:srgbClr val="FFFFFF"/>
                  </a:solidFill>
                  <a:latin typeface="Tahoma"/>
                  <a:ea typeface="ＭＳ Ｐゴシック"/>
                  <a:cs typeface="Arial" charset="0"/>
                </a:endParaRPr>
              </a:p>
            </p:txBody>
          </p:sp>
          <p:sp>
            <p:nvSpPr>
              <p:cNvPr id="17" name="Oval 16"/>
              <p:cNvSpPr/>
              <p:nvPr/>
            </p:nvSpPr>
            <p:spPr>
              <a:xfrm>
                <a:off x="1704" y="2446"/>
                <a:ext cx="46" cy="46"/>
              </a:xfrm>
              <a:prstGeom prst="ellipse">
                <a:avLst/>
              </a:prstGeom>
              <a:solidFill>
                <a:srgbClr val="FF0000"/>
              </a:solidFill>
              <a:ln w="9525" cap="flat" cmpd="sng" algn="ctr">
                <a:noFill/>
                <a:prstDash val="solid"/>
              </a:ln>
              <a:effectLst/>
            </p:spPr>
            <p:txBody>
              <a:bodyPr anchor="ctr"/>
              <a:lstStyle/>
              <a:p>
                <a:pPr algn="ctr" defTabSz="914400" fontAlgn="auto">
                  <a:spcBef>
                    <a:spcPts val="0"/>
                  </a:spcBef>
                  <a:spcAft>
                    <a:spcPts val="0"/>
                  </a:spcAft>
                  <a:defRPr/>
                </a:pPr>
                <a:endParaRPr lang="en-GB" sz="1800" kern="0">
                  <a:solidFill>
                    <a:srgbClr val="FFFFFF"/>
                  </a:solidFill>
                  <a:latin typeface="Tahoma"/>
                  <a:ea typeface="ＭＳ Ｐゴシック"/>
                  <a:cs typeface="Arial" charset="0"/>
                </a:endParaRPr>
              </a:p>
            </p:txBody>
          </p:sp>
          <p:sp>
            <p:nvSpPr>
              <p:cNvPr id="18" name="Oval 17"/>
              <p:cNvSpPr/>
              <p:nvPr/>
            </p:nvSpPr>
            <p:spPr>
              <a:xfrm>
                <a:off x="1704" y="2174"/>
                <a:ext cx="46" cy="45"/>
              </a:xfrm>
              <a:prstGeom prst="ellipse">
                <a:avLst/>
              </a:prstGeom>
              <a:solidFill>
                <a:schemeClr val="tx1"/>
              </a:solidFill>
              <a:ln w="9525" cap="flat" cmpd="sng" algn="ctr">
                <a:noFill/>
                <a:prstDash val="solid"/>
              </a:ln>
              <a:effectLst/>
            </p:spPr>
            <p:txBody>
              <a:bodyPr anchor="ctr"/>
              <a:lstStyle/>
              <a:p>
                <a:pPr algn="ctr" defTabSz="914400" fontAlgn="auto">
                  <a:spcBef>
                    <a:spcPts val="0"/>
                  </a:spcBef>
                  <a:spcAft>
                    <a:spcPts val="0"/>
                  </a:spcAft>
                  <a:defRPr/>
                </a:pPr>
                <a:endParaRPr lang="en-GB" sz="1800" kern="0">
                  <a:solidFill>
                    <a:srgbClr val="FFFFFF"/>
                  </a:solidFill>
                  <a:latin typeface="Tahoma"/>
                  <a:ea typeface="ＭＳ Ｐゴシック"/>
                  <a:cs typeface="Arial" charset="0"/>
                </a:endParaRPr>
              </a:p>
            </p:txBody>
          </p:sp>
          <p:sp>
            <p:nvSpPr>
              <p:cNvPr id="19" name="Oval 18"/>
              <p:cNvSpPr/>
              <p:nvPr/>
            </p:nvSpPr>
            <p:spPr>
              <a:xfrm>
                <a:off x="1704" y="2718"/>
                <a:ext cx="46" cy="46"/>
              </a:xfrm>
              <a:prstGeom prst="ellipse">
                <a:avLst/>
              </a:prstGeom>
              <a:solidFill>
                <a:schemeClr val="tx1"/>
              </a:solidFill>
              <a:ln w="9525" cap="flat" cmpd="sng" algn="ctr">
                <a:noFill/>
                <a:prstDash val="solid"/>
              </a:ln>
              <a:effectLst/>
            </p:spPr>
            <p:txBody>
              <a:bodyPr anchor="ctr"/>
              <a:lstStyle/>
              <a:p>
                <a:pPr algn="ctr" defTabSz="914400" fontAlgn="auto">
                  <a:spcBef>
                    <a:spcPts val="0"/>
                  </a:spcBef>
                  <a:spcAft>
                    <a:spcPts val="0"/>
                  </a:spcAft>
                  <a:defRPr/>
                </a:pPr>
                <a:endParaRPr lang="en-GB" sz="1800" kern="0">
                  <a:solidFill>
                    <a:srgbClr val="FFFFFF"/>
                  </a:solidFill>
                  <a:latin typeface="Tahoma"/>
                  <a:ea typeface="ＭＳ Ｐゴシック"/>
                  <a:cs typeface="Arial" charset="0"/>
                </a:endParaRPr>
              </a:p>
            </p:txBody>
          </p:sp>
          <p:sp>
            <p:nvSpPr>
              <p:cNvPr id="21" name="Oval 20"/>
              <p:cNvSpPr/>
              <p:nvPr/>
            </p:nvSpPr>
            <p:spPr>
              <a:xfrm>
                <a:off x="1704" y="3023"/>
                <a:ext cx="46" cy="45"/>
              </a:xfrm>
              <a:prstGeom prst="ellipse">
                <a:avLst/>
              </a:prstGeom>
              <a:solidFill>
                <a:schemeClr val="tx1"/>
              </a:solidFill>
              <a:ln w="9525" cap="flat" cmpd="sng" algn="ctr">
                <a:noFill/>
                <a:prstDash val="solid"/>
              </a:ln>
              <a:effectLst/>
            </p:spPr>
            <p:txBody>
              <a:bodyPr anchor="ctr"/>
              <a:lstStyle/>
              <a:p>
                <a:pPr algn="ctr" defTabSz="914400" fontAlgn="auto">
                  <a:spcBef>
                    <a:spcPts val="0"/>
                  </a:spcBef>
                  <a:spcAft>
                    <a:spcPts val="0"/>
                  </a:spcAft>
                  <a:defRPr/>
                </a:pPr>
                <a:endParaRPr lang="en-GB" sz="1800" kern="0">
                  <a:solidFill>
                    <a:srgbClr val="FFFFFF"/>
                  </a:solidFill>
                  <a:latin typeface="Tahoma"/>
                  <a:ea typeface="ＭＳ Ｐゴシック"/>
                  <a:cs typeface="Arial" charset="0"/>
                </a:endParaRPr>
              </a:p>
            </p:txBody>
          </p:sp>
          <p:sp>
            <p:nvSpPr>
              <p:cNvPr id="22" name="Oval 21"/>
              <p:cNvSpPr/>
              <p:nvPr/>
            </p:nvSpPr>
            <p:spPr>
              <a:xfrm>
                <a:off x="1704" y="3295"/>
                <a:ext cx="46" cy="45"/>
              </a:xfrm>
              <a:prstGeom prst="ellipse">
                <a:avLst/>
              </a:prstGeom>
              <a:solidFill>
                <a:schemeClr val="tx1"/>
              </a:solidFill>
              <a:ln w="9525" cap="flat" cmpd="sng" algn="ctr">
                <a:noFill/>
                <a:prstDash val="solid"/>
              </a:ln>
              <a:effectLst/>
            </p:spPr>
            <p:txBody>
              <a:bodyPr anchor="ctr"/>
              <a:lstStyle/>
              <a:p>
                <a:pPr algn="ctr" defTabSz="914400" fontAlgn="auto">
                  <a:spcBef>
                    <a:spcPts val="0"/>
                  </a:spcBef>
                  <a:spcAft>
                    <a:spcPts val="0"/>
                  </a:spcAft>
                  <a:defRPr/>
                </a:pPr>
                <a:endParaRPr lang="en-GB" sz="1800" kern="0">
                  <a:solidFill>
                    <a:srgbClr val="FFFFFF"/>
                  </a:solidFill>
                  <a:latin typeface="Tahoma"/>
                  <a:ea typeface="ＭＳ Ｐゴシック"/>
                  <a:cs typeface="Arial" charset="0"/>
                </a:endParaRPr>
              </a:p>
            </p:txBody>
          </p:sp>
          <p:grpSp>
            <p:nvGrpSpPr>
              <p:cNvPr id="5" name="Group 48"/>
              <p:cNvGrpSpPr>
                <a:grpSpLocks/>
              </p:cNvGrpSpPr>
              <p:nvPr/>
            </p:nvGrpSpPr>
            <p:grpSpPr bwMode="auto">
              <a:xfrm>
                <a:off x="1364" y="2424"/>
                <a:ext cx="340" cy="136"/>
                <a:chOff x="971600" y="3825044"/>
                <a:chExt cx="540060" cy="216026"/>
              </a:xfrm>
            </p:grpSpPr>
            <p:cxnSp>
              <p:nvCxnSpPr>
                <p:cNvPr id="37932" name="Straight Connector 31"/>
                <p:cNvCxnSpPr>
                  <a:cxnSpLocks noChangeShapeType="1"/>
                  <a:stCxn id="17" idx="2"/>
                </p:cNvCxnSpPr>
                <p:nvPr/>
              </p:nvCxnSpPr>
              <p:spPr bwMode="auto">
                <a:xfrm rot="10800000">
                  <a:off x="1295636" y="3897052"/>
                  <a:ext cx="216024" cy="1"/>
                </a:xfrm>
                <a:prstGeom prst="line">
                  <a:avLst/>
                </a:prstGeom>
                <a:noFill/>
                <a:ln w="12700" algn="ctr">
                  <a:solidFill>
                    <a:srgbClr val="333333"/>
                  </a:solidFill>
                  <a:round/>
                  <a:headEnd/>
                  <a:tailEnd/>
                </a:ln>
              </p:spPr>
            </p:cxnSp>
            <p:cxnSp>
              <p:nvCxnSpPr>
                <p:cNvPr id="37933" name="Straight Connector 37"/>
                <p:cNvCxnSpPr>
                  <a:cxnSpLocks noChangeShapeType="1"/>
                </p:cNvCxnSpPr>
                <p:nvPr/>
              </p:nvCxnSpPr>
              <p:spPr bwMode="auto">
                <a:xfrm rot="5400000">
                  <a:off x="1223628" y="3897054"/>
                  <a:ext cx="144015" cy="0"/>
                </a:xfrm>
                <a:prstGeom prst="line">
                  <a:avLst/>
                </a:prstGeom>
                <a:noFill/>
                <a:ln w="12700" algn="ctr">
                  <a:solidFill>
                    <a:srgbClr val="333333"/>
                  </a:solidFill>
                  <a:round/>
                  <a:headEnd/>
                  <a:tailEnd/>
                </a:ln>
              </p:spPr>
            </p:cxnSp>
            <p:cxnSp>
              <p:nvCxnSpPr>
                <p:cNvPr id="37934" name="Straight Connector 39"/>
                <p:cNvCxnSpPr>
                  <a:cxnSpLocks noChangeShapeType="1"/>
                </p:cNvCxnSpPr>
                <p:nvPr/>
              </p:nvCxnSpPr>
              <p:spPr bwMode="auto">
                <a:xfrm rot="5400000">
                  <a:off x="1187624" y="3897052"/>
                  <a:ext cx="144015" cy="0"/>
                </a:xfrm>
                <a:prstGeom prst="line">
                  <a:avLst/>
                </a:prstGeom>
                <a:noFill/>
                <a:ln w="12700" algn="ctr">
                  <a:solidFill>
                    <a:srgbClr val="333333"/>
                  </a:solidFill>
                  <a:round/>
                  <a:headEnd/>
                  <a:tailEnd/>
                </a:ln>
              </p:spPr>
            </p:cxnSp>
            <p:cxnSp>
              <p:nvCxnSpPr>
                <p:cNvPr id="37935" name="Straight Connector 40"/>
                <p:cNvCxnSpPr>
                  <a:cxnSpLocks noChangeShapeType="1"/>
                </p:cNvCxnSpPr>
                <p:nvPr/>
              </p:nvCxnSpPr>
              <p:spPr bwMode="auto">
                <a:xfrm rot="10800000">
                  <a:off x="1043607" y="3897053"/>
                  <a:ext cx="216024" cy="1"/>
                </a:xfrm>
                <a:prstGeom prst="line">
                  <a:avLst/>
                </a:prstGeom>
                <a:noFill/>
                <a:ln w="12700" algn="ctr">
                  <a:solidFill>
                    <a:srgbClr val="333333"/>
                  </a:solidFill>
                  <a:round/>
                  <a:headEnd/>
                  <a:tailEnd/>
                </a:ln>
              </p:spPr>
            </p:cxnSp>
            <p:cxnSp>
              <p:nvCxnSpPr>
                <p:cNvPr id="37936" name="Straight Connector 41"/>
                <p:cNvCxnSpPr>
                  <a:cxnSpLocks noChangeShapeType="1"/>
                </p:cNvCxnSpPr>
                <p:nvPr/>
              </p:nvCxnSpPr>
              <p:spPr bwMode="auto">
                <a:xfrm rot="5400000">
                  <a:off x="989602" y="3951061"/>
                  <a:ext cx="108012" cy="1"/>
                </a:xfrm>
                <a:prstGeom prst="line">
                  <a:avLst/>
                </a:prstGeom>
                <a:noFill/>
                <a:ln w="12700" algn="ctr">
                  <a:solidFill>
                    <a:srgbClr val="333333"/>
                  </a:solidFill>
                  <a:round/>
                  <a:headEnd/>
                  <a:tailEnd/>
                </a:ln>
              </p:spPr>
            </p:cxnSp>
            <p:cxnSp>
              <p:nvCxnSpPr>
                <p:cNvPr id="37937" name="Straight Connector 44"/>
                <p:cNvCxnSpPr>
                  <a:cxnSpLocks noChangeShapeType="1"/>
                </p:cNvCxnSpPr>
                <p:nvPr/>
              </p:nvCxnSpPr>
              <p:spPr bwMode="auto">
                <a:xfrm rot="10800000" flipV="1">
                  <a:off x="971600" y="4005062"/>
                  <a:ext cx="144017" cy="2"/>
                </a:xfrm>
                <a:prstGeom prst="line">
                  <a:avLst/>
                </a:prstGeom>
                <a:noFill/>
                <a:ln w="12700" algn="ctr">
                  <a:solidFill>
                    <a:srgbClr val="333333"/>
                  </a:solidFill>
                  <a:round/>
                  <a:headEnd/>
                  <a:tailEnd/>
                </a:ln>
              </p:spPr>
            </p:cxnSp>
            <p:cxnSp>
              <p:nvCxnSpPr>
                <p:cNvPr id="37938" name="Straight Connector 46"/>
                <p:cNvCxnSpPr>
                  <a:cxnSpLocks noChangeShapeType="1"/>
                </p:cNvCxnSpPr>
                <p:nvPr/>
              </p:nvCxnSpPr>
              <p:spPr bwMode="auto">
                <a:xfrm rot="10800000" flipV="1">
                  <a:off x="1007606" y="4041068"/>
                  <a:ext cx="72006" cy="2"/>
                </a:xfrm>
                <a:prstGeom prst="line">
                  <a:avLst/>
                </a:prstGeom>
                <a:noFill/>
                <a:ln w="12700" algn="ctr">
                  <a:solidFill>
                    <a:srgbClr val="333333"/>
                  </a:solidFill>
                  <a:round/>
                  <a:headEnd/>
                  <a:tailEnd/>
                </a:ln>
              </p:spPr>
            </p:cxnSp>
          </p:grpSp>
          <p:grpSp>
            <p:nvGrpSpPr>
              <p:cNvPr id="6" name="Group 49"/>
              <p:cNvGrpSpPr>
                <a:grpSpLocks/>
              </p:cNvGrpSpPr>
              <p:nvPr/>
            </p:nvGrpSpPr>
            <p:grpSpPr bwMode="auto">
              <a:xfrm>
                <a:off x="1364" y="2696"/>
                <a:ext cx="340" cy="136"/>
                <a:chOff x="971600" y="3825044"/>
                <a:chExt cx="540060" cy="216026"/>
              </a:xfrm>
            </p:grpSpPr>
            <p:cxnSp>
              <p:nvCxnSpPr>
                <p:cNvPr id="37925" name="Straight Connector 50"/>
                <p:cNvCxnSpPr>
                  <a:cxnSpLocks noChangeShapeType="1"/>
                </p:cNvCxnSpPr>
                <p:nvPr/>
              </p:nvCxnSpPr>
              <p:spPr bwMode="auto">
                <a:xfrm rot="10800000">
                  <a:off x="1295636" y="3897052"/>
                  <a:ext cx="216024" cy="1"/>
                </a:xfrm>
                <a:prstGeom prst="line">
                  <a:avLst/>
                </a:prstGeom>
                <a:noFill/>
                <a:ln w="12700" algn="ctr">
                  <a:solidFill>
                    <a:srgbClr val="333333"/>
                  </a:solidFill>
                  <a:round/>
                  <a:headEnd/>
                  <a:tailEnd/>
                </a:ln>
              </p:spPr>
            </p:cxnSp>
            <p:cxnSp>
              <p:nvCxnSpPr>
                <p:cNvPr id="37926" name="Straight Connector 52"/>
                <p:cNvCxnSpPr>
                  <a:cxnSpLocks noChangeShapeType="1"/>
                </p:cNvCxnSpPr>
                <p:nvPr/>
              </p:nvCxnSpPr>
              <p:spPr bwMode="auto">
                <a:xfrm rot="5400000">
                  <a:off x="1223628" y="3897054"/>
                  <a:ext cx="144015" cy="0"/>
                </a:xfrm>
                <a:prstGeom prst="line">
                  <a:avLst/>
                </a:prstGeom>
                <a:noFill/>
                <a:ln w="12700" algn="ctr">
                  <a:solidFill>
                    <a:srgbClr val="333333"/>
                  </a:solidFill>
                  <a:round/>
                  <a:headEnd/>
                  <a:tailEnd/>
                </a:ln>
              </p:spPr>
            </p:cxnSp>
            <p:cxnSp>
              <p:nvCxnSpPr>
                <p:cNvPr id="37927" name="Straight Connector 53"/>
                <p:cNvCxnSpPr>
                  <a:cxnSpLocks noChangeShapeType="1"/>
                </p:cNvCxnSpPr>
                <p:nvPr/>
              </p:nvCxnSpPr>
              <p:spPr bwMode="auto">
                <a:xfrm rot="5400000">
                  <a:off x="1187624" y="3897052"/>
                  <a:ext cx="144015" cy="0"/>
                </a:xfrm>
                <a:prstGeom prst="line">
                  <a:avLst/>
                </a:prstGeom>
                <a:noFill/>
                <a:ln w="12700" algn="ctr">
                  <a:solidFill>
                    <a:srgbClr val="333333"/>
                  </a:solidFill>
                  <a:round/>
                  <a:headEnd/>
                  <a:tailEnd/>
                </a:ln>
              </p:spPr>
            </p:cxnSp>
            <p:cxnSp>
              <p:nvCxnSpPr>
                <p:cNvPr id="37928" name="Straight Connector 54"/>
                <p:cNvCxnSpPr>
                  <a:cxnSpLocks noChangeShapeType="1"/>
                </p:cNvCxnSpPr>
                <p:nvPr/>
              </p:nvCxnSpPr>
              <p:spPr bwMode="auto">
                <a:xfrm rot="10800000">
                  <a:off x="1043607" y="3897053"/>
                  <a:ext cx="216024" cy="1"/>
                </a:xfrm>
                <a:prstGeom prst="line">
                  <a:avLst/>
                </a:prstGeom>
                <a:noFill/>
                <a:ln w="12700" algn="ctr">
                  <a:solidFill>
                    <a:srgbClr val="333333"/>
                  </a:solidFill>
                  <a:round/>
                  <a:headEnd/>
                  <a:tailEnd/>
                </a:ln>
              </p:spPr>
            </p:cxnSp>
            <p:cxnSp>
              <p:nvCxnSpPr>
                <p:cNvPr id="37929" name="Straight Connector 55"/>
                <p:cNvCxnSpPr>
                  <a:cxnSpLocks noChangeShapeType="1"/>
                </p:cNvCxnSpPr>
                <p:nvPr/>
              </p:nvCxnSpPr>
              <p:spPr bwMode="auto">
                <a:xfrm rot="5400000">
                  <a:off x="989602" y="3951061"/>
                  <a:ext cx="108012" cy="1"/>
                </a:xfrm>
                <a:prstGeom prst="line">
                  <a:avLst/>
                </a:prstGeom>
                <a:noFill/>
                <a:ln w="12700" algn="ctr">
                  <a:solidFill>
                    <a:srgbClr val="333333"/>
                  </a:solidFill>
                  <a:round/>
                  <a:headEnd/>
                  <a:tailEnd/>
                </a:ln>
              </p:spPr>
            </p:cxnSp>
            <p:cxnSp>
              <p:nvCxnSpPr>
                <p:cNvPr id="37930" name="Straight Connector 56"/>
                <p:cNvCxnSpPr>
                  <a:cxnSpLocks noChangeShapeType="1"/>
                </p:cNvCxnSpPr>
                <p:nvPr/>
              </p:nvCxnSpPr>
              <p:spPr bwMode="auto">
                <a:xfrm rot="10800000" flipV="1">
                  <a:off x="971600" y="4005062"/>
                  <a:ext cx="144017" cy="2"/>
                </a:xfrm>
                <a:prstGeom prst="line">
                  <a:avLst/>
                </a:prstGeom>
                <a:noFill/>
                <a:ln w="12700" algn="ctr">
                  <a:solidFill>
                    <a:srgbClr val="333333"/>
                  </a:solidFill>
                  <a:round/>
                  <a:headEnd/>
                  <a:tailEnd/>
                </a:ln>
              </p:spPr>
            </p:cxnSp>
            <p:cxnSp>
              <p:nvCxnSpPr>
                <p:cNvPr id="37931" name="Straight Connector 57"/>
                <p:cNvCxnSpPr>
                  <a:cxnSpLocks noChangeShapeType="1"/>
                </p:cNvCxnSpPr>
                <p:nvPr/>
              </p:nvCxnSpPr>
              <p:spPr bwMode="auto">
                <a:xfrm rot="10800000" flipV="1">
                  <a:off x="1007606" y="4041068"/>
                  <a:ext cx="72006" cy="2"/>
                </a:xfrm>
                <a:prstGeom prst="line">
                  <a:avLst/>
                </a:prstGeom>
                <a:noFill/>
                <a:ln w="12700" algn="ctr">
                  <a:solidFill>
                    <a:srgbClr val="333333"/>
                  </a:solidFill>
                  <a:round/>
                  <a:headEnd/>
                  <a:tailEnd/>
                </a:ln>
              </p:spPr>
            </p:cxnSp>
          </p:grpSp>
          <p:grpSp>
            <p:nvGrpSpPr>
              <p:cNvPr id="8" name="Group 66"/>
              <p:cNvGrpSpPr>
                <a:grpSpLocks/>
              </p:cNvGrpSpPr>
              <p:nvPr/>
            </p:nvGrpSpPr>
            <p:grpSpPr bwMode="auto">
              <a:xfrm>
                <a:off x="1375" y="3000"/>
                <a:ext cx="341" cy="136"/>
                <a:chOff x="971600" y="3825044"/>
                <a:chExt cx="540060" cy="216026"/>
              </a:xfrm>
            </p:grpSpPr>
            <p:cxnSp>
              <p:nvCxnSpPr>
                <p:cNvPr id="37918" name="Straight Connector 67"/>
                <p:cNvCxnSpPr>
                  <a:cxnSpLocks noChangeShapeType="1"/>
                </p:cNvCxnSpPr>
                <p:nvPr/>
              </p:nvCxnSpPr>
              <p:spPr bwMode="auto">
                <a:xfrm rot="10800000">
                  <a:off x="1295636" y="3897052"/>
                  <a:ext cx="216024" cy="1"/>
                </a:xfrm>
                <a:prstGeom prst="line">
                  <a:avLst/>
                </a:prstGeom>
                <a:noFill/>
                <a:ln w="12700" algn="ctr">
                  <a:solidFill>
                    <a:srgbClr val="333333"/>
                  </a:solidFill>
                  <a:round/>
                  <a:headEnd/>
                  <a:tailEnd/>
                </a:ln>
              </p:spPr>
            </p:cxnSp>
            <p:cxnSp>
              <p:nvCxnSpPr>
                <p:cNvPr id="37919" name="Straight Connector 68"/>
                <p:cNvCxnSpPr>
                  <a:cxnSpLocks noChangeShapeType="1"/>
                </p:cNvCxnSpPr>
                <p:nvPr/>
              </p:nvCxnSpPr>
              <p:spPr bwMode="auto">
                <a:xfrm rot="5400000">
                  <a:off x="1223628" y="3897054"/>
                  <a:ext cx="144015" cy="0"/>
                </a:xfrm>
                <a:prstGeom prst="line">
                  <a:avLst/>
                </a:prstGeom>
                <a:noFill/>
                <a:ln w="12700" algn="ctr">
                  <a:solidFill>
                    <a:srgbClr val="333333"/>
                  </a:solidFill>
                  <a:round/>
                  <a:headEnd/>
                  <a:tailEnd/>
                </a:ln>
              </p:spPr>
            </p:cxnSp>
            <p:cxnSp>
              <p:nvCxnSpPr>
                <p:cNvPr id="37920" name="Straight Connector 69"/>
                <p:cNvCxnSpPr>
                  <a:cxnSpLocks noChangeShapeType="1"/>
                </p:cNvCxnSpPr>
                <p:nvPr/>
              </p:nvCxnSpPr>
              <p:spPr bwMode="auto">
                <a:xfrm rot="5400000">
                  <a:off x="1187624" y="3897052"/>
                  <a:ext cx="144015" cy="0"/>
                </a:xfrm>
                <a:prstGeom prst="line">
                  <a:avLst/>
                </a:prstGeom>
                <a:noFill/>
                <a:ln w="12700" algn="ctr">
                  <a:solidFill>
                    <a:srgbClr val="333333"/>
                  </a:solidFill>
                  <a:round/>
                  <a:headEnd/>
                  <a:tailEnd/>
                </a:ln>
              </p:spPr>
            </p:cxnSp>
            <p:cxnSp>
              <p:nvCxnSpPr>
                <p:cNvPr id="37921" name="Straight Connector 70"/>
                <p:cNvCxnSpPr>
                  <a:cxnSpLocks noChangeShapeType="1"/>
                </p:cNvCxnSpPr>
                <p:nvPr/>
              </p:nvCxnSpPr>
              <p:spPr bwMode="auto">
                <a:xfrm rot="10800000">
                  <a:off x="1043607" y="3897053"/>
                  <a:ext cx="216024" cy="1"/>
                </a:xfrm>
                <a:prstGeom prst="line">
                  <a:avLst/>
                </a:prstGeom>
                <a:noFill/>
                <a:ln w="12700" algn="ctr">
                  <a:solidFill>
                    <a:srgbClr val="333333"/>
                  </a:solidFill>
                  <a:round/>
                  <a:headEnd/>
                  <a:tailEnd/>
                </a:ln>
              </p:spPr>
            </p:cxnSp>
            <p:cxnSp>
              <p:nvCxnSpPr>
                <p:cNvPr id="37922" name="Straight Connector 71"/>
                <p:cNvCxnSpPr>
                  <a:cxnSpLocks noChangeShapeType="1"/>
                </p:cNvCxnSpPr>
                <p:nvPr/>
              </p:nvCxnSpPr>
              <p:spPr bwMode="auto">
                <a:xfrm rot="5400000">
                  <a:off x="989602" y="3951061"/>
                  <a:ext cx="108012" cy="1"/>
                </a:xfrm>
                <a:prstGeom prst="line">
                  <a:avLst/>
                </a:prstGeom>
                <a:noFill/>
                <a:ln w="12700" algn="ctr">
                  <a:solidFill>
                    <a:srgbClr val="333333"/>
                  </a:solidFill>
                  <a:round/>
                  <a:headEnd/>
                  <a:tailEnd/>
                </a:ln>
              </p:spPr>
            </p:cxnSp>
            <p:cxnSp>
              <p:nvCxnSpPr>
                <p:cNvPr id="37923" name="Straight Connector 72"/>
                <p:cNvCxnSpPr>
                  <a:cxnSpLocks noChangeShapeType="1"/>
                </p:cNvCxnSpPr>
                <p:nvPr/>
              </p:nvCxnSpPr>
              <p:spPr bwMode="auto">
                <a:xfrm rot="10800000" flipV="1">
                  <a:off x="971600" y="4005062"/>
                  <a:ext cx="144017" cy="2"/>
                </a:xfrm>
                <a:prstGeom prst="line">
                  <a:avLst/>
                </a:prstGeom>
                <a:noFill/>
                <a:ln w="12700" algn="ctr">
                  <a:solidFill>
                    <a:srgbClr val="333333"/>
                  </a:solidFill>
                  <a:round/>
                  <a:headEnd/>
                  <a:tailEnd/>
                </a:ln>
              </p:spPr>
            </p:cxnSp>
            <p:cxnSp>
              <p:nvCxnSpPr>
                <p:cNvPr id="37924" name="Straight Connector 73"/>
                <p:cNvCxnSpPr>
                  <a:cxnSpLocks noChangeShapeType="1"/>
                </p:cNvCxnSpPr>
                <p:nvPr/>
              </p:nvCxnSpPr>
              <p:spPr bwMode="auto">
                <a:xfrm rot="10800000" flipV="1">
                  <a:off x="1007606" y="4041068"/>
                  <a:ext cx="72006" cy="2"/>
                </a:xfrm>
                <a:prstGeom prst="line">
                  <a:avLst/>
                </a:prstGeom>
                <a:noFill/>
                <a:ln w="12700" algn="ctr">
                  <a:solidFill>
                    <a:srgbClr val="333333"/>
                  </a:solidFill>
                  <a:round/>
                  <a:headEnd/>
                  <a:tailEnd/>
                </a:ln>
              </p:spPr>
            </p:cxnSp>
          </p:grpSp>
          <p:sp>
            <p:nvSpPr>
              <p:cNvPr id="37915" name="TextBox 82"/>
              <p:cNvSpPr txBox="1">
                <a:spLocks noChangeArrowheads="1"/>
              </p:cNvSpPr>
              <p:nvPr/>
            </p:nvSpPr>
            <p:spPr bwMode="auto">
              <a:xfrm>
                <a:off x="1716" y="2395"/>
                <a:ext cx="438" cy="164"/>
              </a:xfrm>
              <a:prstGeom prst="rect">
                <a:avLst/>
              </a:prstGeom>
              <a:noFill/>
              <a:ln w="9525">
                <a:noFill/>
                <a:miter lim="800000"/>
                <a:headEnd/>
                <a:tailEnd/>
              </a:ln>
            </p:spPr>
            <p:txBody>
              <a:bodyPr wrap="none">
                <a:spAutoFit/>
              </a:bodyPr>
              <a:lstStyle/>
              <a:p>
                <a:pPr defTabSz="914400"/>
                <a:r>
                  <a:rPr lang="en-GB" sz="1100">
                    <a:solidFill>
                      <a:srgbClr val="333333"/>
                    </a:solidFill>
                    <a:latin typeface="Tahoma" pitchFamily="34" charset="0"/>
                    <a:ea typeface="ＭＳ Ｐゴシック" pitchFamily="34" charset="-128"/>
                    <a:cs typeface="Arial" charset="0"/>
                  </a:rPr>
                  <a:t>Junction</a:t>
                </a:r>
                <a:endParaRPr lang="en-GB" sz="2000">
                  <a:solidFill>
                    <a:srgbClr val="333333"/>
                  </a:solidFill>
                  <a:latin typeface="Tahoma" pitchFamily="34" charset="0"/>
                  <a:ea typeface="ＭＳ Ｐゴシック" pitchFamily="34" charset="-128"/>
                  <a:cs typeface="Arial" charset="0"/>
                </a:endParaRPr>
              </a:p>
            </p:txBody>
          </p:sp>
          <p:sp>
            <p:nvSpPr>
              <p:cNvPr id="37916" name="TextBox 83"/>
              <p:cNvSpPr txBox="1">
                <a:spLocks noChangeArrowheads="1"/>
              </p:cNvSpPr>
              <p:nvPr/>
            </p:nvSpPr>
            <p:spPr bwMode="auto">
              <a:xfrm>
                <a:off x="1716" y="2137"/>
                <a:ext cx="265" cy="165"/>
              </a:xfrm>
              <a:prstGeom prst="rect">
                <a:avLst/>
              </a:prstGeom>
              <a:noFill/>
              <a:ln w="9525">
                <a:noFill/>
                <a:miter lim="800000"/>
                <a:headEnd/>
                <a:tailEnd/>
              </a:ln>
            </p:spPr>
            <p:txBody>
              <a:bodyPr wrap="none">
                <a:spAutoFit/>
              </a:bodyPr>
              <a:lstStyle/>
              <a:p>
                <a:pPr defTabSz="914400"/>
                <a:r>
                  <a:rPr lang="en-GB" sz="1100">
                    <a:solidFill>
                      <a:srgbClr val="333333"/>
                    </a:solidFill>
                    <a:latin typeface="Tahoma" pitchFamily="34" charset="0"/>
                    <a:ea typeface="ＭＳ Ｐゴシック" pitchFamily="34" charset="-128"/>
                    <a:cs typeface="Arial" charset="0"/>
                  </a:rPr>
                  <a:t>Top</a:t>
                </a:r>
              </a:p>
            </p:txBody>
          </p:sp>
          <p:sp>
            <p:nvSpPr>
              <p:cNvPr id="37917" name="TextBox 84"/>
              <p:cNvSpPr txBox="1">
                <a:spLocks noChangeArrowheads="1"/>
              </p:cNvSpPr>
              <p:nvPr/>
            </p:nvSpPr>
            <p:spPr bwMode="auto">
              <a:xfrm>
                <a:off x="1750" y="3235"/>
                <a:ext cx="396" cy="164"/>
              </a:xfrm>
              <a:prstGeom prst="rect">
                <a:avLst/>
              </a:prstGeom>
              <a:noFill/>
              <a:ln w="9525">
                <a:noFill/>
                <a:miter lim="800000"/>
                <a:headEnd/>
                <a:tailEnd/>
              </a:ln>
            </p:spPr>
            <p:txBody>
              <a:bodyPr wrap="none">
                <a:spAutoFit/>
              </a:bodyPr>
              <a:lstStyle/>
              <a:p>
                <a:pPr defTabSz="914400"/>
                <a:r>
                  <a:rPr lang="en-GB" sz="1100">
                    <a:solidFill>
                      <a:srgbClr val="333333"/>
                    </a:solidFill>
                    <a:latin typeface="Tahoma" pitchFamily="34" charset="0"/>
                    <a:ea typeface="ＭＳ Ｐゴシック" pitchFamily="34" charset="-128"/>
                    <a:cs typeface="Arial" charset="0"/>
                  </a:rPr>
                  <a:t>Bottom</a:t>
                </a:r>
              </a:p>
            </p:txBody>
          </p:sp>
        </p:grpSp>
      </p:grpSp>
      <p:sp>
        <p:nvSpPr>
          <p:cNvPr id="37896" name="Title 1"/>
          <p:cNvSpPr>
            <a:spLocks noGrp="1"/>
          </p:cNvSpPr>
          <p:nvPr>
            <p:ph type="title"/>
          </p:nvPr>
        </p:nvSpPr>
        <p:spPr>
          <a:xfrm>
            <a:off x="515938" y="0"/>
            <a:ext cx="8628062" cy="781050"/>
          </a:xfrm>
        </p:spPr>
        <p:txBody>
          <a:bodyPr rIns="0"/>
          <a:lstStyle/>
          <a:p>
            <a:pPr eaLnBrk="1" hangingPunct="1"/>
            <a:r>
              <a:rPr lang="en-US" dirty="0" err="1" smtClean="0"/>
              <a:t>Herstellung</a:t>
            </a:r>
            <a:r>
              <a:rPr lang="en-US" dirty="0" smtClean="0"/>
              <a:t> von </a:t>
            </a:r>
            <a:r>
              <a:rPr lang="en-US" dirty="0" err="1" smtClean="0"/>
              <a:t>Kompaktmodellen</a:t>
            </a:r>
            <a:r>
              <a:rPr lang="en-US" dirty="0" smtClean="0"/>
              <a:t> </a:t>
            </a:r>
            <a:r>
              <a:rPr lang="hu-HU" dirty="0" smtClean="0"/>
              <a:t>für </a:t>
            </a:r>
            <a:r>
              <a:rPr lang="en-US" dirty="0" smtClean="0">
                <a:solidFill>
                  <a:srgbClr val="FF0000"/>
                </a:solidFill>
              </a:rPr>
              <a:t>CFD </a:t>
            </a:r>
            <a:r>
              <a:rPr lang="hu-HU" dirty="0" smtClean="0"/>
              <a:t>Software</a:t>
            </a:r>
            <a:endParaRPr lang="en-GB" dirty="0" smtClean="0"/>
          </a:p>
        </p:txBody>
      </p:sp>
      <p:sp>
        <p:nvSpPr>
          <p:cNvPr id="3" name="Content Placeholder 2"/>
          <p:cNvSpPr>
            <a:spLocks noGrp="1"/>
          </p:cNvSpPr>
          <p:nvPr>
            <p:ph idx="1"/>
          </p:nvPr>
        </p:nvSpPr>
        <p:spPr>
          <a:xfrm>
            <a:off x="496470" y="751417"/>
            <a:ext cx="8647530" cy="1428267"/>
          </a:xfrm>
        </p:spPr>
        <p:txBody>
          <a:bodyPr rIns="0"/>
          <a:lstStyle/>
          <a:p>
            <a:pPr eaLnBrk="1" hangingPunct="1">
              <a:spcBef>
                <a:spcPts val="850"/>
              </a:spcBef>
            </a:pPr>
            <a:r>
              <a:rPr lang="hu-HU" dirty="0" smtClean="0"/>
              <a:t>Die letzte Schritte im Software</a:t>
            </a:r>
            <a:endParaRPr lang="en-GB" dirty="0" smtClean="0"/>
          </a:p>
          <a:p>
            <a:pPr lvl="1" eaLnBrk="1" hangingPunct="1"/>
            <a:r>
              <a:rPr lang="hu-HU" dirty="0" smtClean="0"/>
              <a:t>Exportieren aus der Datenverarbeitungsoftware des Testgerätes</a:t>
            </a:r>
            <a:r>
              <a:rPr lang="en-US" dirty="0" smtClean="0"/>
              <a:t> (T3Ster)</a:t>
            </a:r>
            <a:endParaRPr lang="en-GB" dirty="0" smtClean="0"/>
          </a:p>
          <a:p>
            <a:pPr lvl="1" eaLnBrk="1" hangingPunct="1"/>
            <a:r>
              <a:rPr lang="hu-HU" dirty="0" smtClean="0"/>
              <a:t>Importieren in CFD Software </a:t>
            </a:r>
            <a:r>
              <a:rPr lang="en-US" dirty="0" smtClean="0"/>
              <a:t>(</a:t>
            </a:r>
            <a:r>
              <a:rPr lang="en-US" dirty="0" err="1" smtClean="0"/>
              <a:t>FloTHERM</a:t>
            </a:r>
            <a:r>
              <a:rPr lang="en-US" dirty="0" smtClean="0"/>
              <a:t>) </a:t>
            </a:r>
            <a:r>
              <a:rPr lang="hu-HU" dirty="0" smtClean="0"/>
              <a:t>als </a:t>
            </a:r>
            <a:r>
              <a:rPr lang="en-GB" dirty="0" smtClean="0">
                <a:latin typeface="Tahoma" pitchFamily="34" charset="0"/>
              </a:rPr>
              <a:t>‘</a:t>
            </a:r>
            <a:r>
              <a:rPr lang="en-GB" dirty="0" smtClean="0"/>
              <a:t>enhanced 2R</a:t>
            </a:r>
            <a:r>
              <a:rPr lang="en-GB" dirty="0" smtClean="0">
                <a:latin typeface="Tahoma" pitchFamily="34" charset="0"/>
              </a:rPr>
              <a:t>’</a:t>
            </a:r>
            <a:r>
              <a:rPr lang="en-GB" dirty="0" smtClean="0"/>
              <a:t> </a:t>
            </a:r>
            <a:r>
              <a:rPr lang="hu-HU" dirty="0" smtClean="0"/>
              <a:t>Kompaktmodell definiiert als ein </a:t>
            </a:r>
            <a:r>
              <a:rPr lang="en-GB" dirty="0" smtClean="0">
                <a:latin typeface="Tahoma" pitchFamily="34" charset="0"/>
              </a:rPr>
              <a:t>‘</a:t>
            </a:r>
            <a:r>
              <a:rPr lang="en-GB" dirty="0" smtClean="0"/>
              <a:t>Network Assembly</a:t>
            </a:r>
            <a:r>
              <a:rPr lang="en-GB" dirty="0" smtClean="0">
                <a:latin typeface="Tahoma" pitchFamily="34" charset="0"/>
              </a:rPr>
              <a:t>’</a:t>
            </a:r>
            <a:r>
              <a:rPr lang="en-GB" dirty="0" smtClean="0"/>
              <a:t> </a:t>
            </a:r>
            <a:r>
              <a:rPr lang="hu-HU" dirty="0" smtClean="0"/>
              <a:t>O</a:t>
            </a:r>
            <a:r>
              <a:rPr lang="en-GB" dirty="0" err="1" smtClean="0"/>
              <a:t>bje</a:t>
            </a:r>
            <a:r>
              <a:rPr lang="hu-HU" dirty="0" smtClean="0"/>
              <a:t>k</a:t>
            </a:r>
            <a:r>
              <a:rPr lang="en-GB" dirty="0" smtClean="0"/>
              <a:t>t</a:t>
            </a:r>
          </a:p>
          <a:p>
            <a:pPr lvl="1" eaLnBrk="1" hangingPunct="1"/>
            <a:endParaRPr lang="en-GB" sz="1800" dirty="0" smtClean="0"/>
          </a:p>
          <a:p>
            <a:pPr lvl="1" eaLnBrk="1" hangingPunct="1">
              <a:buFont typeface="Tahoma" pitchFamily="34" charset="0"/>
              <a:buNone/>
            </a:pPr>
            <a:endParaRPr lang="en-GB" sz="1800" dirty="0" smtClean="0"/>
          </a:p>
        </p:txBody>
      </p:sp>
      <p:graphicFrame>
        <p:nvGraphicFramePr>
          <p:cNvPr id="37890" name="Object 2"/>
          <p:cNvGraphicFramePr>
            <a:graphicFrameLocks noChangeAspect="1"/>
          </p:cNvGraphicFramePr>
          <p:nvPr/>
        </p:nvGraphicFramePr>
        <p:xfrm>
          <a:off x="5819775" y="2062716"/>
          <a:ext cx="3145475" cy="4497398"/>
        </p:xfrm>
        <a:graphic>
          <a:graphicData uri="http://schemas.openxmlformats.org/presentationml/2006/ole">
            <mc:AlternateContent xmlns:mc="http://schemas.openxmlformats.org/markup-compatibility/2006">
              <mc:Choice xmlns:v="urn:schemas-microsoft-com:vml" Requires="v">
                <p:oleObj spid="_x0000_s3512327" r:id="rId6" imgW="3323810" imgH="4753639" progId="">
                  <p:embed/>
                </p:oleObj>
              </mc:Choice>
              <mc:Fallback>
                <p:oleObj r:id="rId6" imgW="3323810" imgH="4753639"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9775" y="2062716"/>
                        <a:ext cx="3145475" cy="4497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ounded Rectangle 6"/>
          <p:cNvSpPr/>
          <p:nvPr/>
        </p:nvSpPr>
        <p:spPr>
          <a:xfrm>
            <a:off x="7700521" y="4840595"/>
            <a:ext cx="1274502" cy="375534"/>
          </a:xfrm>
          <a:prstGeom prst="roundRect">
            <a:avLst/>
          </a:prstGeom>
          <a:noFill/>
          <a:ln w="38100" cap="flat" cmpd="sng" algn="ctr">
            <a:solidFill>
              <a:srgbClr val="FF0000"/>
            </a:solidFill>
            <a:prstDash val="solid"/>
          </a:ln>
          <a:effectLst/>
        </p:spPr>
        <p:txBody>
          <a:bodyPr anchor="ctr"/>
          <a:lstStyle/>
          <a:p>
            <a:pPr algn="ctr" defTabSz="914400" fontAlgn="auto">
              <a:spcBef>
                <a:spcPts val="0"/>
              </a:spcBef>
              <a:spcAft>
                <a:spcPts val="0"/>
              </a:spcAft>
              <a:defRPr/>
            </a:pPr>
            <a:endParaRPr lang="en-GB" sz="1800" kern="0">
              <a:solidFill>
                <a:srgbClr val="FFFFFF"/>
              </a:solidFill>
              <a:latin typeface="Tahoma"/>
              <a:ea typeface="ＭＳ Ｐゴシック"/>
              <a:cs typeface="Arial" charset="0"/>
            </a:endParaRPr>
          </a:p>
        </p:txBody>
      </p:sp>
      <p:sp>
        <p:nvSpPr>
          <p:cNvPr id="49" name="Date Placeholder 48"/>
          <p:cNvSpPr>
            <a:spLocks noGrp="1"/>
          </p:cNvSpPr>
          <p:nvPr>
            <p:ph type="dt" sz="half" idx="12"/>
          </p:nvPr>
        </p:nvSpPr>
        <p:spPr/>
        <p:txBody>
          <a:bodyPr/>
          <a:lstStyle/>
          <a:p>
            <a:pPr>
              <a:defRPr/>
            </a:pPr>
            <a:r>
              <a:rPr lang="en-US" smtClean="0"/>
              <a:t>28 Juni 2012</a:t>
            </a:r>
            <a:endParaRPr lang="en-US"/>
          </a:p>
        </p:txBody>
      </p:sp>
      <p:sp>
        <p:nvSpPr>
          <p:cNvPr id="51" name="Slide Number Placeholder 50"/>
          <p:cNvSpPr>
            <a:spLocks noGrp="1"/>
          </p:cNvSpPr>
          <p:nvPr>
            <p:ph type="sldNum" sz="quarter" idx="10"/>
          </p:nvPr>
        </p:nvSpPr>
        <p:spPr/>
        <p:txBody>
          <a:bodyPr/>
          <a:lstStyle/>
          <a:p>
            <a:pPr>
              <a:defRPr/>
            </a:pPr>
            <a:fld id="{CA06DD79-025C-4555-A46D-61353DBEF34E}" type="slidenum">
              <a:rPr lang="en-GB" smtClean="0"/>
              <a:pPr>
                <a:defRPr/>
              </a:pPr>
              <a:t>38</a:t>
            </a:fld>
            <a:endParaRPr lang="en-GB"/>
          </a:p>
        </p:txBody>
      </p:sp>
      <p:sp>
        <p:nvSpPr>
          <p:cNvPr id="52" name="Footer Placeholder 51"/>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Messung und Simulation von LEDs in enem Flow</a:t>
            </a:r>
            <a:endParaRPr lang="en-US" dirty="0"/>
          </a:p>
        </p:txBody>
      </p:sp>
      <p:pic>
        <p:nvPicPr>
          <p:cNvPr id="164" name="Picture 163" descr="RC-ladder.png"/>
          <p:cNvPicPr>
            <a:picLocks noChangeAspect="1"/>
          </p:cNvPicPr>
          <p:nvPr/>
        </p:nvPicPr>
        <p:blipFill>
          <a:blip r:embed="rId3" cstate="print"/>
          <a:srcRect r="45253"/>
          <a:stretch>
            <a:fillRect/>
          </a:stretch>
        </p:blipFill>
        <p:spPr>
          <a:xfrm>
            <a:off x="4677240" y="3343299"/>
            <a:ext cx="1995455" cy="527759"/>
          </a:xfrm>
          <a:prstGeom prst="rect">
            <a:avLst/>
          </a:prstGeom>
        </p:spPr>
      </p:pic>
      <p:pic>
        <p:nvPicPr>
          <p:cNvPr id="165" name="Picture 164" descr="PearLightCFD2 copy small.jpg"/>
          <p:cNvPicPr>
            <a:picLocks noChangeAspect="1"/>
          </p:cNvPicPr>
          <p:nvPr/>
        </p:nvPicPr>
        <p:blipFill>
          <a:blip r:embed="rId4" cstate="print"/>
          <a:stretch>
            <a:fillRect/>
          </a:stretch>
        </p:blipFill>
        <p:spPr>
          <a:xfrm>
            <a:off x="481013" y="4565963"/>
            <a:ext cx="2203209" cy="1652407"/>
          </a:xfrm>
          <a:prstGeom prst="rect">
            <a:avLst/>
          </a:prstGeom>
          <a:effectLst>
            <a:outerShdw blurRad="50800" dist="38100" dir="2700000" algn="tl" rotWithShape="0">
              <a:prstClr val="black">
                <a:alpha val="40000"/>
              </a:prstClr>
            </a:outerShdw>
          </a:effectLst>
          <a:scene3d>
            <a:camera prst="orthographicFront"/>
            <a:lightRig rig="threePt" dir="t"/>
          </a:scene3d>
          <a:sp3d>
            <a:bevelT w="19050" h="19050"/>
          </a:sp3d>
        </p:spPr>
      </p:pic>
      <p:pic>
        <p:nvPicPr>
          <p:cNvPr id="166" name="Picture 165" descr="JEDEC51-14 LED.png"/>
          <p:cNvPicPr>
            <a:picLocks noChangeAspect="1"/>
          </p:cNvPicPr>
          <p:nvPr/>
        </p:nvPicPr>
        <p:blipFill>
          <a:blip r:embed="rId5" cstate="print"/>
          <a:stretch>
            <a:fillRect/>
          </a:stretch>
        </p:blipFill>
        <p:spPr>
          <a:xfrm>
            <a:off x="2808068" y="1777491"/>
            <a:ext cx="1407527" cy="1378092"/>
          </a:xfrm>
          <a:prstGeom prst="rect">
            <a:avLst/>
          </a:prstGeom>
        </p:spPr>
      </p:pic>
      <p:pic>
        <p:nvPicPr>
          <p:cNvPr id="167" name="Picture 166" descr="T3+TERA.png"/>
          <p:cNvPicPr>
            <a:picLocks noChangeAspect="1"/>
          </p:cNvPicPr>
          <p:nvPr/>
        </p:nvPicPr>
        <p:blipFill>
          <a:blip r:embed="rId6" cstate="print"/>
          <a:stretch>
            <a:fillRect/>
          </a:stretch>
        </p:blipFill>
        <p:spPr>
          <a:xfrm>
            <a:off x="1338184" y="1484492"/>
            <a:ext cx="1538887" cy="2126268"/>
          </a:xfrm>
          <a:prstGeom prst="rect">
            <a:avLst/>
          </a:prstGeom>
          <a:effectLst>
            <a:outerShdw blurRad="139700" dist="76200" dir="2700000" algn="tl" rotWithShape="0">
              <a:prstClr val="black">
                <a:alpha val="55000"/>
              </a:prstClr>
            </a:outerShdw>
          </a:effectLst>
        </p:spPr>
      </p:pic>
      <p:grpSp>
        <p:nvGrpSpPr>
          <p:cNvPr id="3" name="Group 18"/>
          <p:cNvGrpSpPr/>
          <p:nvPr/>
        </p:nvGrpSpPr>
        <p:grpSpPr>
          <a:xfrm>
            <a:off x="2715340" y="3153520"/>
            <a:ext cx="1007121" cy="345057"/>
            <a:chOff x="3953068" y="1958196"/>
            <a:chExt cx="1007121" cy="345057"/>
          </a:xfrm>
        </p:grpSpPr>
        <p:sp>
          <p:nvSpPr>
            <p:cNvPr id="169" name="Rounded Rectangle 168"/>
            <p:cNvSpPr/>
            <p:nvPr/>
          </p:nvSpPr>
          <p:spPr>
            <a:xfrm>
              <a:off x="3959525" y="1958196"/>
              <a:ext cx="1000664" cy="345057"/>
            </a:xfrm>
            <a:prstGeom prst="roundRect">
              <a:avLst/>
            </a:prstGeom>
            <a:solidFill>
              <a:srgbClr val="3398FF"/>
            </a:solidFill>
            <a:ln w="9525" cap="flat" cmpd="sng" algn="ctr">
              <a:noFill/>
              <a:prstDash val="solid"/>
            </a:ln>
            <a:effectLst/>
            <a:scene3d>
              <a:camera prst="orthographicFront"/>
              <a:lightRig rig="threePt" dir="t"/>
            </a:scene3d>
            <a:sp3d>
              <a:bevelT w="31750" h="31750"/>
            </a:sp3d>
          </p:spPr>
          <p:txBody>
            <a:bodyPr rtlCol="0" anchor="ctr"/>
            <a:lstStyle/>
            <a:p>
              <a:pPr algn="ctr" defTabSz="914400" fontAlgn="auto">
                <a:spcBef>
                  <a:spcPts val="0"/>
                </a:spcBef>
                <a:spcAft>
                  <a:spcPts val="0"/>
                </a:spcAft>
                <a:defRPr/>
              </a:pPr>
              <a:endParaRPr lang="en-US" sz="1800" kern="0">
                <a:solidFill>
                  <a:srgbClr val="FFFFFF"/>
                </a:solidFill>
                <a:latin typeface="Tahoma"/>
                <a:ea typeface="ＭＳ Ｐゴシック"/>
                <a:cs typeface="Arial" charset="0"/>
              </a:endParaRPr>
            </a:p>
          </p:txBody>
        </p:sp>
        <p:sp>
          <p:nvSpPr>
            <p:cNvPr id="170" name="TextBox 169"/>
            <p:cNvSpPr txBox="1"/>
            <p:nvPr/>
          </p:nvSpPr>
          <p:spPr>
            <a:xfrm>
              <a:off x="3953068" y="1978700"/>
              <a:ext cx="968535" cy="276999"/>
            </a:xfrm>
            <a:prstGeom prst="rect">
              <a:avLst/>
            </a:prstGeom>
            <a:noFill/>
            <a:scene3d>
              <a:camera prst="orthographicFront"/>
              <a:lightRig rig="threePt" dir="t"/>
            </a:scene3d>
            <a:sp3d>
              <a:bevelT/>
            </a:sp3d>
          </p:spPr>
          <p:txBody>
            <a:bodyPr wrap="none" rtlCol="0">
              <a:spAutoFit/>
            </a:bodyPr>
            <a:lstStyle/>
            <a:p>
              <a:pPr defTabSz="914400" fontAlgn="auto">
                <a:spcBef>
                  <a:spcPts val="0"/>
                </a:spcBef>
                <a:spcAft>
                  <a:spcPts val="0"/>
                </a:spcAft>
                <a:defRPr/>
              </a:pPr>
              <a:r>
                <a:rPr lang="en-US" sz="1200" kern="0" smtClean="0">
                  <a:solidFill>
                    <a:srgbClr val="FFFFFF"/>
                  </a:solidFill>
                  <a:latin typeface="Arial" charset="0"/>
                  <a:ea typeface="ＭＳ Ｐゴシック" pitchFamily="34" charset="-128"/>
                  <a:cs typeface="Arial" charset="0"/>
                </a:rPr>
                <a:t>JESD51-14</a:t>
              </a:r>
              <a:endParaRPr lang="en-US" sz="1200" kern="0" dirty="0">
                <a:solidFill>
                  <a:srgbClr val="FFFFFF"/>
                </a:solidFill>
                <a:latin typeface="Arial" charset="0"/>
                <a:ea typeface="ＭＳ Ｐゴシック" pitchFamily="34" charset="-128"/>
                <a:cs typeface="Arial" charset="0"/>
              </a:endParaRPr>
            </a:p>
          </p:txBody>
        </p:sp>
      </p:grpSp>
      <p:grpSp>
        <p:nvGrpSpPr>
          <p:cNvPr id="4" name="Group 32"/>
          <p:cNvGrpSpPr/>
          <p:nvPr/>
        </p:nvGrpSpPr>
        <p:grpSpPr>
          <a:xfrm>
            <a:off x="4912921" y="2083852"/>
            <a:ext cx="1500996" cy="569343"/>
            <a:chOff x="4641012" y="2061713"/>
            <a:chExt cx="1500996" cy="569343"/>
          </a:xfrm>
        </p:grpSpPr>
        <p:sp>
          <p:nvSpPr>
            <p:cNvPr id="172" name="Rounded Rectangle 171"/>
            <p:cNvSpPr/>
            <p:nvPr/>
          </p:nvSpPr>
          <p:spPr>
            <a:xfrm>
              <a:off x="4641012" y="2061713"/>
              <a:ext cx="1500996" cy="569343"/>
            </a:xfrm>
            <a:prstGeom prst="roundRect">
              <a:avLst/>
            </a:prstGeom>
            <a:solidFill>
              <a:srgbClr val="009999">
                <a:lumMod val="75000"/>
              </a:srgbClr>
            </a:solidFill>
            <a:ln w="9525" cap="flat" cmpd="sng" algn="ctr">
              <a:noFill/>
              <a:prstDash val="solid"/>
            </a:ln>
            <a:effectLst/>
            <a:scene3d>
              <a:camera prst="orthographicFront"/>
              <a:lightRig rig="threePt" dir="t"/>
            </a:scene3d>
            <a:sp3d>
              <a:bevelT w="31750" h="31750"/>
            </a:sp3d>
          </p:spPr>
          <p:txBody>
            <a:bodyPr rtlCol="0" anchor="ctr"/>
            <a:lstStyle/>
            <a:p>
              <a:pPr algn="ctr" defTabSz="914400" fontAlgn="auto">
                <a:spcBef>
                  <a:spcPts val="0"/>
                </a:spcBef>
                <a:spcAft>
                  <a:spcPts val="0"/>
                </a:spcAft>
                <a:defRPr/>
              </a:pPr>
              <a:endParaRPr lang="en-US" sz="1800" kern="0">
                <a:solidFill>
                  <a:srgbClr val="FFFFFF"/>
                </a:solidFill>
                <a:latin typeface="Tahoma"/>
                <a:ea typeface="ＭＳ Ｐゴシック"/>
                <a:cs typeface="Arial" charset="0"/>
              </a:endParaRPr>
            </a:p>
          </p:txBody>
        </p:sp>
        <p:sp>
          <p:nvSpPr>
            <p:cNvPr id="173" name="TextBox 172"/>
            <p:cNvSpPr txBox="1"/>
            <p:nvPr/>
          </p:nvSpPr>
          <p:spPr>
            <a:xfrm>
              <a:off x="4692769" y="2070339"/>
              <a:ext cx="1362974" cy="523220"/>
            </a:xfrm>
            <a:prstGeom prst="rect">
              <a:avLst/>
            </a:prstGeom>
            <a:noFill/>
          </p:spPr>
          <p:txBody>
            <a:bodyPr wrap="square" lIns="0" rIns="0" rtlCol="0">
              <a:spAutoFit/>
            </a:bodyPr>
            <a:lstStyle/>
            <a:p>
              <a:pPr algn="ctr" defTabSz="914400" fontAlgn="auto">
                <a:spcBef>
                  <a:spcPts val="0"/>
                </a:spcBef>
                <a:spcAft>
                  <a:spcPts val="0"/>
                </a:spcAft>
                <a:defRPr/>
              </a:pPr>
              <a:r>
                <a:rPr lang="en-US" sz="1400" kern="0" dirty="0">
                  <a:solidFill>
                    <a:srgbClr val="FFFFFF"/>
                  </a:solidFill>
                  <a:latin typeface="Arial" charset="0"/>
                  <a:ea typeface="ＭＳ Ｐゴシック" pitchFamily="34" charset="-128"/>
                  <a:cs typeface="Arial" charset="0"/>
                </a:rPr>
                <a:t>T3Ster-Master Software</a:t>
              </a:r>
            </a:p>
          </p:txBody>
        </p:sp>
      </p:grpSp>
      <p:sp>
        <p:nvSpPr>
          <p:cNvPr id="174" name="Right Arrow 173"/>
          <p:cNvSpPr/>
          <p:nvPr/>
        </p:nvSpPr>
        <p:spPr>
          <a:xfrm>
            <a:off x="4191352" y="2151606"/>
            <a:ext cx="628650" cy="438150"/>
          </a:xfrm>
          <a:prstGeom prst="rightArrow">
            <a:avLst/>
          </a:prstGeom>
          <a:solidFill>
            <a:srgbClr val="FF0000"/>
          </a:solidFill>
          <a:ln w="9525" cap="flat" cmpd="sng" algn="ctr">
            <a:solidFill>
              <a:srgbClr val="FF0000"/>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defTabSz="914400" fontAlgn="auto">
              <a:spcBef>
                <a:spcPts val="0"/>
              </a:spcBef>
              <a:spcAft>
                <a:spcPts val="0"/>
              </a:spcAft>
              <a:defRPr/>
            </a:pPr>
            <a:endParaRPr lang="en-US" sz="1800" kern="0">
              <a:solidFill>
                <a:srgbClr val="FFFFFF"/>
              </a:solidFill>
              <a:latin typeface="Tahoma"/>
              <a:ea typeface="ＭＳ Ｐゴシック"/>
              <a:cs typeface="Arial" charset="0"/>
            </a:endParaRPr>
          </a:p>
        </p:txBody>
      </p:sp>
      <p:sp>
        <p:nvSpPr>
          <p:cNvPr id="175" name="TextBox 174"/>
          <p:cNvSpPr txBox="1"/>
          <p:nvPr/>
        </p:nvSpPr>
        <p:spPr>
          <a:xfrm>
            <a:off x="711855" y="3222532"/>
            <a:ext cx="776378" cy="307777"/>
          </a:xfrm>
          <a:prstGeom prst="rect">
            <a:avLst/>
          </a:prstGeom>
          <a:noFill/>
        </p:spPr>
        <p:txBody>
          <a:bodyPr wrap="square" rtlCol="0">
            <a:spAutoFit/>
          </a:bodyPr>
          <a:lstStyle/>
          <a:p>
            <a:pPr defTabSz="914400" fontAlgn="auto">
              <a:spcBef>
                <a:spcPts val="0"/>
              </a:spcBef>
              <a:spcAft>
                <a:spcPts val="0"/>
              </a:spcAft>
              <a:defRPr/>
            </a:pPr>
            <a:r>
              <a:rPr lang="en-US" sz="1400" i="1" kern="0" dirty="0">
                <a:solidFill>
                  <a:sysClr val="windowText" lastClr="000000"/>
                </a:solidFill>
                <a:latin typeface="Arial" charset="0"/>
                <a:ea typeface="ＭＳ Ｐゴシック" pitchFamily="34" charset="-128"/>
                <a:cs typeface="Arial" charset="0"/>
              </a:rPr>
              <a:t>T3Ster</a:t>
            </a:r>
          </a:p>
        </p:txBody>
      </p:sp>
      <p:sp>
        <p:nvSpPr>
          <p:cNvPr id="176" name="TextBox 175"/>
          <p:cNvSpPr txBox="1"/>
          <p:nvPr/>
        </p:nvSpPr>
        <p:spPr>
          <a:xfrm>
            <a:off x="2313492" y="1467733"/>
            <a:ext cx="1158816" cy="307777"/>
          </a:xfrm>
          <a:prstGeom prst="rect">
            <a:avLst/>
          </a:prstGeom>
          <a:noFill/>
        </p:spPr>
        <p:txBody>
          <a:bodyPr wrap="square" rtlCol="0">
            <a:spAutoFit/>
          </a:bodyPr>
          <a:lstStyle/>
          <a:p>
            <a:pPr defTabSz="914400" fontAlgn="auto">
              <a:spcBef>
                <a:spcPts val="0"/>
              </a:spcBef>
              <a:spcAft>
                <a:spcPts val="0"/>
              </a:spcAft>
              <a:defRPr/>
            </a:pPr>
            <a:r>
              <a:rPr lang="en-US" sz="1400" i="1" kern="0" dirty="0">
                <a:solidFill>
                  <a:sysClr val="windowText" lastClr="000000"/>
                </a:solidFill>
                <a:latin typeface="Arial" charset="0"/>
                <a:ea typeface="ＭＳ Ｐゴシック" pitchFamily="34" charset="-128"/>
                <a:cs typeface="Arial" charset="0"/>
              </a:rPr>
              <a:t>TERALED</a:t>
            </a:r>
          </a:p>
        </p:txBody>
      </p:sp>
      <p:sp>
        <p:nvSpPr>
          <p:cNvPr id="177" name="Right Arrow 176"/>
          <p:cNvSpPr/>
          <p:nvPr/>
        </p:nvSpPr>
        <p:spPr>
          <a:xfrm rot="5400000">
            <a:off x="5361678" y="2812964"/>
            <a:ext cx="628650" cy="438150"/>
          </a:xfrm>
          <a:prstGeom prst="rightArrow">
            <a:avLst/>
          </a:prstGeom>
          <a:solidFill>
            <a:srgbClr val="FF0000"/>
          </a:solidFill>
          <a:ln w="9525" cap="flat" cmpd="sng" algn="ctr">
            <a:solidFill>
              <a:srgbClr val="FF0000"/>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defTabSz="914400" fontAlgn="auto">
              <a:spcBef>
                <a:spcPts val="0"/>
              </a:spcBef>
              <a:spcAft>
                <a:spcPts val="0"/>
              </a:spcAft>
              <a:defRPr/>
            </a:pPr>
            <a:endParaRPr lang="en-US" sz="1800" kern="0">
              <a:solidFill>
                <a:srgbClr val="FFFFFF"/>
              </a:solidFill>
              <a:latin typeface="Tahoma"/>
              <a:ea typeface="ＭＳ Ｐゴシック"/>
              <a:cs typeface="Arial" charset="0"/>
            </a:endParaRPr>
          </a:p>
        </p:txBody>
      </p:sp>
      <p:pic>
        <p:nvPicPr>
          <p:cNvPr id="178" name="Picture 4"/>
          <p:cNvPicPr>
            <a:picLocks noChangeAspect="1" noChangeArrowheads="1"/>
          </p:cNvPicPr>
          <p:nvPr/>
        </p:nvPicPr>
        <p:blipFill>
          <a:blip r:embed="rId7" cstate="print"/>
          <a:srcRect/>
          <a:stretch>
            <a:fillRect/>
          </a:stretch>
        </p:blipFill>
        <p:spPr bwMode="auto">
          <a:xfrm>
            <a:off x="3023305" y="4182298"/>
            <a:ext cx="1490707" cy="2065107"/>
          </a:xfrm>
          <a:prstGeom prst="rect">
            <a:avLst/>
          </a:prstGeom>
          <a:noFill/>
          <a:ln w="3175">
            <a:solidFill>
              <a:srgbClr val="FFFFFF">
                <a:lumMod val="75000"/>
              </a:srgbClr>
            </a:solidFill>
            <a:miter lim="800000"/>
            <a:headEnd/>
            <a:tailEnd/>
          </a:ln>
        </p:spPr>
      </p:pic>
      <p:grpSp>
        <p:nvGrpSpPr>
          <p:cNvPr id="5" name="Group 37"/>
          <p:cNvGrpSpPr/>
          <p:nvPr/>
        </p:nvGrpSpPr>
        <p:grpSpPr>
          <a:xfrm>
            <a:off x="4909823" y="4985276"/>
            <a:ext cx="1500996" cy="569343"/>
            <a:chOff x="4641012" y="2061713"/>
            <a:chExt cx="1500996" cy="569343"/>
          </a:xfrm>
        </p:grpSpPr>
        <p:sp>
          <p:nvSpPr>
            <p:cNvPr id="180" name="Rounded Rectangle 179"/>
            <p:cNvSpPr/>
            <p:nvPr/>
          </p:nvSpPr>
          <p:spPr>
            <a:xfrm>
              <a:off x="4641012" y="2061713"/>
              <a:ext cx="1500996" cy="569343"/>
            </a:xfrm>
            <a:prstGeom prst="roundRect">
              <a:avLst/>
            </a:prstGeom>
            <a:solidFill>
              <a:srgbClr val="009999">
                <a:lumMod val="75000"/>
              </a:srgbClr>
            </a:solidFill>
            <a:ln w="9525" cap="flat" cmpd="sng" algn="ctr">
              <a:noFill/>
              <a:prstDash val="solid"/>
            </a:ln>
            <a:effectLst/>
            <a:scene3d>
              <a:camera prst="orthographicFront"/>
              <a:lightRig rig="threePt" dir="t"/>
            </a:scene3d>
            <a:sp3d>
              <a:bevelT w="31750" h="31750"/>
            </a:sp3d>
          </p:spPr>
          <p:txBody>
            <a:bodyPr rtlCol="0" anchor="ctr"/>
            <a:lstStyle/>
            <a:p>
              <a:pPr algn="ctr" defTabSz="914400" fontAlgn="auto">
                <a:spcBef>
                  <a:spcPts val="0"/>
                </a:spcBef>
                <a:spcAft>
                  <a:spcPts val="0"/>
                </a:spcAft>
                <a:defRPr/>
              </a:pPr>
              <a:endParaRPr lang="en-US" sz="1800" kern="0">
                <a:solidFill>
                  <a:srgbClr val="FFFFFF"/>
                </a:solidFill>
                <a:latin typeface="Tahoma"/>
                <a:ea typeface="ＭＳ Ｐゴシック"/>
                <a:cs typeface="Arial" charset="0"/>
              </a:endParaRPr>
            </a:p>
          </p:txBody>
        </p:sp>
        <p:sp>
          <p:nvSpPr>
            <p:cNvPr id="181" name="TextBox 180"/>
            <p:cNvSpPr txBox="1"/>
            <p:nvPr/>
          </p:nvSpPr>
          <p:spPr>
            <a:xfrm>
              <a:off x="4692769" y="2182477"/>
              <a:ext cx="1362974" cy="307777"/>
            </a:xfrm>
            <a:prstGeom prst="rect">
              <a:avLst/>
            </a:prstGeom>
            <a:noFill/>
          </p:spPr>
          <p:txBody>
            <a:bodyPr wrap="square" lIns="0" rIns="0" rtlCol="0">
              <a:spAutoFit/>
            </a:bodyPr>
            <a:lstStyle/>
            <a:p>
              <a:pPr algn="ctr" defTabSz="914400" fontAlgn="auto">
                <a:spcBef>
                  <a:spcPts val="0"/>
                </a:spcBef>
                <a:spcAft>
                  <a:spcPts val="0"/>
                </a:spcAft>
                <a:defRPr/>
              </a:pPr>
              <a:r>
                <a:rPr lang="en-US" sz="1400" kern="0" dirty="0" err="1">
                  <a:solidFill>
                    <a:srgbClr val="FFFFFF"/>
                  </a:solidFill>
                  <a:latin typeface="Arial" charset="0"/>
                  <a:ea typeface="ＭＳ Ｐゴシック" pitchFamily="34" charset="-128"/>
                  <a:cs typeface="Arial" charset="0"/>
                </a:rPr>
                <a:t>FloTHERM</a:t>
              </a:r>
              <a:endParaRPr lang="en-US" sz="1400" kern="0" dirty="0">
                <a:solidFill>
                  <a:srgbClr val="FFFFFF"/>
                </a:solidFill>
                <a:latin typeface="Arial" charset="0"/>
                <a:ea typeface="ＭＳ Ｐゴシック" pitchFamily="34" charset="-128"/>
                <a:cs typeface="Arial" charset="0"/>
              </a:endParaRPr>
            </a:p>
          </p:txBody>
        </p:sp>
      </p:grpSp>
      <p:sp>
        <p:nvSpPr>
          <p:cNvPr id="182" name="Right Arrow 181"/>
          <p:cNvSpPr/>
          <p:nvPr/>
        </p:nvSpPr>
        <p:spPr>
          <a:xfrm rot="5400000">
            <a:off x="5367432" y="4442233"/>
            <a:ext cx="628650" cy="438150"/>
          </a:xfrm>
          <a:prstGeom prst="rightArrow">
            <a:avLst/>
          </a:prstGeom>
          <a:solidFill>
            <a:srgbClr val="FF0000"/>
          </a:solidFill>
          <a:ln w="9525" cap="flat" cmpd="sng" algn="ctr">
            <a:solidFill>
              <a:srgbClr val="FF0000"/>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defTabSz="914400" fontAlgn="auto">
              <a:spcBef>
                <a:spcPts val="0"/>
              </a:spcBef>
              <a:spcAft>
                <a:spcPts val="0"/>
              </a:spcAft>
              <a:defRPr/>
            </a:pPr>
            <a:endParaRPr lang="en-US" sz="1800" kern="0">
              <a:solidFill>
                <a:srgbClr val="FFFFFF"/>
              </a:solidFill>
              <a:latin typeface="Tahoma"/>
              <a:ea typeface="ＭＳ Ｐゴシック"/>
              <a:cs typeface="Arial" charset="0"/>
            </a:endParaRPr>
          </a:p>
        </p:txBody>
      </p:sp>
      <p:sp>
        <p:nvSpPr>
          <p:cNvPr id="183" name="Right Arrow 182"/>
          <p:cNvSpPr/>
          <p:nvPr/>
        </p:nvSpPr>
        <p:spPr>
          <a:xfrm flipH="1">
            <a:off x="4136725" y="5050157"/>
            <a:ext cx="628650" cy="438150"/>
          </a:xfrm>
          <a:prstGeom prst="rightArrow">
            <a:avLst/>
          </a:prstGeom>
          <a:solidFill>
            <a:srgbClr val="FF0000"/>
          </a:solidFill>
          <a:ln w="9525" cap="flat" cmpd="sng" algn="ctr">
            <a:solidFill>
              <a:srgbClr val="FF0000"/>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defTabSz="914400" fontAlgn="auto">
              <a:spcBef>
                <a:spcPts val="0"/>
              </a:spcBef>
              <a:spcAft>
                <a:spcPts val="0"/>
              </a:spcAft>
              <a:defRPr/>
            </a:pPr>
            <a:endParaRPr lang="en-US" sz="1800" kern="0">
              <a:solidFill>
                <a:srgbClr val="FFFFFF"/>
              </a:solidFill>
              <a:latin typeface="Tahoma"/>
              <a:ea typeface="ＭＳ Ｐゴシック"/>
              <a:cs typeface="Arial" charset="0"/>
            </a:endParaRPr>
          </a:p>
        </p:txBody>
      </p:sp>
      <p:sp>
        <p:nvSpPr>
          <p:cNvPr id="184" name="Right Arrow 183"/>
          <p:cNvSpPr/>
          <p:nvPr/>
        </p:nvSpPr>
        <p:spPr>
          <a:xfrm flipH="1">
            <a:off x="2615595" y="5027603"/>
            <a:ext cx="628650" cy="438150"/>
          </a:xfrm>
          <a:prstGeom prst="rightArrow">
            <a:avLst/>
          </a:prstGeom>
          <a:solidFill>
            <a:srgbClr val="FF0000"/>
          </a:solidFill>
          <a:ln w="9525" cap="flat" cmpd="sng" algn="ctr">
            <a:solidFill>
              <a:srgbClr val="FF0000"/>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defTabSz="914400" fontAlgn="auto">
              <a:spcBef>
                <a:spcPts val="0"/>
              </a:spcBef>
              <a:spcAft>
                <a:spcPts val="0"/>
              </a:spcAft>
              <a:defRPr/>
            </a:pPr>
            <a:endParaRPr lang="en-US" sz="1800" kern="0">
              <a:solidFill>
                <a:srgbClr val="FFFFFF"/>
              </a:solidFill>
              <a:latin typeface="Tahoma"/>
              <a:ea typeface="ＭＳ Ｐゴシック"/>
              <a:cs typeface="Arial" charset="0"/>
            </a:endParaRPr>
          </a:p>
        </p:txBody>
      </p:sp>
      <p:grpSp>
        <p:nvGrpSpPr>
          <p:cNvPr id="6" name="Group 44"/>
          <p:cNvGrpSpPr/>
          <p:nvPr/>
        </p:nvGrpSpPr>
        <p:grpSpPr>
          <a:xfrm>
            <a:off x="4915574" y="5612129"/>
            <a:ext cx="1500996" cy="569343"/>
            <a:chOff x="4641012" y="2061713"/>
            <a:chExt cx="1500996" cy="569343"/>
          </a:xfrm>
        </p:grpSpPr>
        <p:sp>
          <p:nvSpPr>
            <p:cNvPr id="186" name="Rounded Rectangle 185"/>
            <p:cNvSpPr/>
            <p:nvPr/>
          </p:nvSpPr>
          <p:spPr>
            <a:xfrm>
              <a:off x="4641012" y="2061713"/>
              <a:ext cx="1500996" cy="569343"/>
            </a:xfrm>
            <a:prstGeom prst="roundRect">
              <a:avLst/>
            </a:prstGeom>
            <a:solidFill>
              <a:srgbClr val="009999">
                <a:lumMod val="75000"/>
              </a:srgbClr>
            </a:solidFill>
            <a:ln w="9525" cap="flat" cmpd="sng" algn="ctr">
              <a:noFill/>
              <a:prstDash val="solid"/>
            </a:ln>
            <a:effectLst/>
            <a:scene3d>
              <a:camera prst="orthographicFront"/>
              <a:lightRig rig="threePt" dir="t"/>
            </a:scene3d>
            <a:sp3d>
              <a:bevelT w="31750" h="31750"/>
            </a:sp3d>
          </p:spPr>
          <p:txBody>
            <a:bodyPr rtlCol="0" anchor="ctr"/>
            <a:lstStyle/>
            <a:p>
              <a:pPr algn="ctr" defTabSz="914400" fontAlgn="auto">
                <a:spcBef>
                  <a:spcPts val="0"/>
                </a:spcBef>
                <a:spcAft>
                  <a:spcPts val="0"/>
                </a:spcAft>
                <a:defRPr/>
              </a:pPr>
              <a:endParaRPr lang="en-US" sz="1800" kern="0">
                <a:solidFill>
                  <a:srgbClr val="FFFFFF"/>
                </a:solidFill>
                <a:latin typeface="Tahoma"/>
                <a:ea typeface="ＭＳ Ｐゴシック"/>
                <a:cs typeface="Arial" charset="0"/>
              </a:endParaRPr>
            </a:p>
          </p:txBody>
        </p:sp>
        <p:sp>
          <p:nvSpPr>
            <p:cNvPr id="187" name="TextBox 186"/>
            <p:cNvSpPr txBox="1"/>
            <p:nvPr/>
          </p:nvSpPr>
          <p:spPr>
            <a:xfrm>
              <a:off x="4692769" y="2182477"/>
              <a:ext cx="1362974" cy="307777"/>
            </a:xfrm>
            <a:prstGeom prst="rect">
              <a:avLst/>
            </a:prstGeom>
            <a:noFill/>
          </p:spPr>
          <p:txBody>
            <a:bodyPr wrap="square" lIns="0" rIns="0" rtlCol="0">
              <a:spAutoFit/>
            </a:bodyPr>
            <a:lstStyle/>
            <a:p>
              <a:pPr algn="ctr" defTabSz="914400" fontAlgn="auto">
                <a:spcBef>
                  <a:spcPts val="0"/>
                </a:spcBef>
                <a:spcAft>
                  <a:spcPts val="0"/>
                </a:spcAft>
                <a:defRPr/>
              </a:pPr>
              <a:r>
                <a:rPr lang="en-US" sz="1400" kern="0" dirty="0" err="1">
                  <a:solidFill>
                    <a:srgbClr val="FFFFFF"/>
                  </a:solidFill>
                  <a:latin typeface="Arial" charset="0"/>
                  <a:ea typeface="ＭＳ Ｐゴシック" pitchFamily="34" charset="-128"/>
                  <a:cs typeface="Arial" charset="0"/>
                </a:rPr>
                <a:t>FloEFD</a:t>
              </a:r>
              <a:endParaRPr lang="en-US" sz="1400" kern="0" dirty="0">
                <a:solidFill>
                  <a:srgbClr val="FFFFFF"/>
                </a:solidFill>
                <a:latin typeface="Arial" charset="0"/>
                <a:ea typeface="ＭＳ Ｐゴシック" pitchFamily="34" charset="-128"/>
                <a:cs typeface="Arial" charset="0"/>
              </a:endParaRPr>
            </a:p>
          </p:txBody>
        </p:sp>
      </p:grpSp>
      <p:sp>
        <p:nvSpPr>
          <p:cNvPr id="188" name="Right Arrow 187"/>
          <p:cNvSpPr/>
          <p:nvPr/>
        </p:nvSpPr>
        <p:spPr>
          <a:xfrm>
            <a:off x="6543510" y="5636754"/>
            <a:ext cx="628650" cy="438150"/>
          </a:xfrm>
          <a:prstGeom prst="rightArrow">
            <a:avLst/>
          </a:prstGeom>
          <a:solidFill>
            <a:srgbClr val="FF0000"/>
          </a:solidFill>
          <a:ln w="9525" cap="flat" cmpd="sng" algn="ctr">
            <a:solidFill>
              <a:srgbClr val="FF0000"/>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defTabSz="914400" fontAlgn="auto">
              <a:spcBef>
                <a:spcPts val="0"/>
              </a:spcBef>
              <a:spcAft>
                <a:spcPts val="0"/>
              </a:spcAft>
              <a:defRPr/>
            </a:pPr>
            <a:endParaRPr lang="en-US" sz="1800" kern="0">
              <a:solidFill>
                <a:srgbClr val="FFFFFF"/>
              </a:solidFill>
              <a:latin typeface="Tahoma"/>
              <a:ea typeface="ＭＳ Ｐゴシック"/>
              <a:cs typeface="Arial" charset="0"/>
            </a:endParaRPr>
          </a:p>
        </p:txBody>
      </p:sp>
      <p:pic>
        <p:nvPicPr>
          <p:cNvPr id="189" name="Picture 5"/>
          <p:cNvPicPr>
            <a:picLocks noChangeAspect="1" noChangeArrowheads="1"/>
          </p:cNvPicPr>
          <p:nvPr/>
        </p:nvPicPr>
        <p:blipFill>
          <a:blip r:embed="rId8" cstate="print"/>
          <a:srcRect/>
          <a:stretch>
            <a:fillRect/>
          </a:stretch>
        </p:blipFill>
        <p:spPr bwMode="auto">
          <a:xfrm>
            <a:off x="7285368" y="4894132"/>
            <a:ext cx="1273058" cy="1357737"/>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w="19050" h="19050"/>
          </a:sp3d>
        </p:spPr>
      </p:pic>
      <p:sp>
        <p:nvSpPr>
          <p:cNvPr id="190" name="TextBox 189"/>
          <p:cNvSpPr txBox="1"/>
          <p:nvPr/>
        </p:nvSpPr>
        <p:spPr>
          <a:xfrm>
            <a:off x="190000" y="3550288"/>
            <a:ext cx="4405749" cy="523220"/>
          </a:xfrm>
          <a:prstGeom prst="rect">
            <a:avLst/>
          </a:prstGeom>
          <a:noFill/>
        </p:spPr>
        <p:txBody>
          <a:bodyPr wrap="square" rtlCol="0">
            <a:spAutoFit/>
          </a:bodyPr>
          <a:lstStyle/>
          <a:p>
            <a:pPr algn="ctr" defTabSz="914400" fontAlgn="auto">
              <a:spcBef>
                <a:spcPts val="0"/>
              </a:spcBef>
              <a:spcAft>
                <a:spcPts val="0"/>
              </a:spcAft>
              <a:defRPr/>
            </a:pPr>
            <a:r>
              <a:rPr lang="en-US" sz="1400" kern="0" dirty="0" smtClean="0">
                <a:solidFill>
                  <a:sysClr val="windowText" lastClr="000000"/>
                </a:solidFill>
                <a:latin typeface="Arial" charset="0"/>
                <a:ea typeface="ＭＳ Ｐゴシック" pitchFamily="34" charset="-128"/>
                <a:cs typeface="Arial" charset="0"/>
              </a:rPr>
              <a:t>LED</a:t>
            </a:r>
            <a:r>
              <a:rPr lang="hu-HU" sz="1400" kern="0" dirty="0" smtClean="0">
                <a:solidFill>
                  <a:sysClr val="windowText" lastClr="000000"/>
                </a:solidFill>
                <a:latin typeface="Arial" charset="0"/>
                <a:ea typeface="ＭＳ Ｐゴシック" pitchFamily="34" charset="-128"/>
                <a:cs typeface="Arial" charset="0"/>
              </a:rPr>
              <a:t>-Bauteile physikalish charakterisiert durch kombinierten thermischen und optischen Messungen</a:t>
            </a:r>
            <a:endParaRPr lang="en-US" sz="1400" kern="0" dirty="0">
              <a:solidFill>
                <a:sysClr val="windowText" lastClr="000000"/>
              </a:solidFill>
              <a:latin typeface="Arial" charset="0"/>
              <a:ea typeface="ＭＳ Ｐゴシック" pitchFamily="34" charset="-128"/>
              <a:cs typeface="Arial" charset="0"/>
            </a:endParaRPr>
          </a:p>
        </p:txBody>
      </p:sp>
      <p:sp>
        <p:nvSpPr>
          <p:cNvPr id="191" name="TextBox 190"/>
          <p:cNvSpPr txBox="1"/>
          <p:nvPr/>
        </p:nvSpPr>
        <p:spPr>
          <a:xfrm>
            <a:off x="4322795" y="1537049"/>
            <a:ext cx="2654103" cy="523220"/>
          </a:xfrm>
          <a:prstGeom prst="rect">
            <a:avLst/>
          </a:prstGeom>
          <a:noFill/>
        </p:spPr>
        <p:txBody>
          <a:bodyPr wrap="square" rtlCol="0">
            <a:spAutoFit/>
          </a:bodyPr>
          <a:lstStyle/>
          <a:p>
            <a:pPr algn="ctr" defTabSz="914400" fontAlgn="auto">
              <a:spcBef>
                <a:spcPts val="0"/>
              </a:spcBef>
              <a:spcAft>
                <a:spcPts val="0"/>
              </a:spcAft>
              <a:defRPr/>
            </a:pPr>
            <a:r>
              <a:rPr lang="hu-HU" sz="1400" kern="0" dirty="0" smtClean="0">
                <a:solidFill>
                  <a:sysClr val="windowText" lastClr="000000"/>
                </a:solidFill>
                <a:latin typeface="Arial" charset="0"/>
                <a:ea typeface="ＭＳ Ｐゴシック" pitchFamily="34" charset="-128"/>
                <a:cs typeface="Arial" charset="0"/>
              </a:rPr>
              <a:t>Thermische Messresultaten verarbeitet</a:t>
            </a:r>
            <a:endParaRPr lang="en-US" sz="1400" kern="0" dirty="0">
              <a:solidFill>
                <a:sysClr val="windowText" lastClr="000000"/>
              </a:solidFill>
              <a:latin typeface="Arial" charset="0"/>
              <a:ea typeface="ＭＳ Ｐゴシック" pitchFamily="34" charset="-128"/>
              <a:cs typeface="Arial" charset="0"/>
            </a:endParaRPr>
          </a:p>
        </p:txBody>
      </p:sp>
      <p:sp>
        <p:nvSpPr>
          <p:cNvPr id="192" name="TextBox 191"/>
          <p:cNvSpPr txBox="1"/>
          <p:nvPr/>
        </p:nvSpPr>
        <p:spPr>
          <a:xfrm>
            <a:off x="4531323" y="3834934"/>
            <a:ext cx="2261361" cy="523220"/>
          </a:xfrm>
          <a:prstGeom prst="rect">
            <a:avLst/>
          </a:prstGeom>
          <a:noFill/>
        </p:spPr>
        <p:txBody>
          <a:bodyPr wrap="square" rtlCol="0">
            <a:spAutoFit/>
          </a:bodyPr>
          <a:lstStyle/>
          <a:p>
            <a:pPr algn="ctr" defTabSz="914400" fontAlgn="auto">
              <a:spcBef>
                <a:spcPts val="0"/>
              </a:spcBef>
              <a:spcAft>
                <a:spcPts val="0"/>
              </a:spcAft>
              <a:defRPr/>
            </a:pPr>
            <a:r>
              <a:rPr lang="hu-HU" sz="1400" b="1" kern="0" dirty="0" smtClean="0">
                <a:solidFill>
                  <a:srgbClr val="FF0000"/>
                </a:solidFill>
                <a:latin typeface="Arial" charset="0"/>
                <a:ea typeface="ＭＳ Ｐゴシック" pitchFamily="34" charset="-128"/>
                <a:cs typeface="Arial" charset="0"/>
              </a:rPr>
              <a:t>Thermisches Kompaktmodell</a:t>
            </a:r>
            <a:endParaRPr lang="en-US" sz="1400" b="1" kern="0" dirty="0">
              <a:solidFill>
                <a:srgbClr val="FF0000"/>
              </a:solidFill>
              <a:latin typeface="Arial" charset="0"/>
              <a:ea typeface="ＭＳ Ｐゴシック" pitchFamily="34" charset="-128"/>
              <a:cs typeface="Arial" charset="0"/>
            </a:endParaRPr>
          </a:p>
        </p:txBody>
      </p:sp>
      <p:pic>
        <p:nvPicPr>
          <p:cNvPr id="194" name="Picture 6"/>
          <p:cNvPicPr>
            <a:picLocks noChangeAspect="1" noChangeArrowheads="1"/>
          </p:cNvPicPr>
          <p:nvPr/>
        </p:nvPicPr>
        <p:blipFill>
          <a:blip r:embed="rId9" cstate="print"/>
          <a:srcRect/>
          <a:stretch>
            <a:fillRect/>
          </a:stretch>
        </p:blipFill>
        <p:spPr bwMode="auto">
          <a:xfrm>
            <a:off x="6759561" y="1788364"/>
            <a:ext cx="2320505" cy="2099141"/>
          </a:xfrm>
          <a:prstGeom prst="rect">
            <a:avLst/>
          </a:prstGeom>
          <a:noFill/>
          <a:ln w="3175">
            <a:solidFill>
              <a:schemeClr val="bg1">
                <a:lumMod val="85000"/>
              </a:schemeClr>
            </a:solidFill>
            <a:miter lim="800000"/>
            <a:headEnd/>
            <a:tailEnd/>
          </a:ln>
        </p:spPr>
      </p:pic>
      <p:sp>
        <p:nvSpPr>
          <p:cNvPr id="195" name="Right Arrow 194"/>
          <p:cNvSpPr/>
          <p:nvPr/>
        </p:nvSpPr>
        <p:spPr>
          <a:xfrm>
            <a:off x="6517608" y="2148730"/>
            <a:ext cx="628650" cy="438150"/>
          </a:xfrm>
          <a:prstGeom prst="rightArrow">
            <a:avLst/>
          </a:prstGeom>
          <a:solidFill>
            <a:srgbClr val="FF0000"/>
          </a:solidFill>
          <a:ln w="9525" cap="flat" cmpd="sng" algn="ctr">
            <a:solidFill>
              <a:srgbClr val="FF0000"/>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defTabSz="914400" fontAlgn="auto">
              <a:spcBef>
                <a:spcPts val="0"/>
              </a:spcBef>
              <a:spcAft>
                <a:spcPts val="0"/>
              </a:spcAft>
              <a:defRPr/>
            </a:pPr>
            <a:endParaRPr lang="en-US" sz="1800" kern="0">
              <a:solidFill>
                <a:srgbClr val="FFFFFF"/>
              </a:solidFill>
              <a:latin typeface="Tahoma"/>
              <a:ea typeface="ＭＳ Ｐゴシック"/>
              <a:cs typeface="Arial" charset="0"/>
            </a:endParaRPr>
          </a:p>
        </p:txBody>
      </p:sp>
      <p:sp>
        <p:nvSpPr>
          <p:cNvPr id="196" name="TextBox 195"/>
          <p:cNvSpPr txBox="1"/>
          <p:nvPr/>
        </p:nvSpPr>
        <p:spPr>
          <a:xfrm>
            <a:off x="6762307" y="1437556"/>
            <a:ext cx="2381693" cy="400110"/>
          </a:xfrm>
          <a:prstGeom prst="rect">
            <a:avLst/>
          </a:prstGeom>
          <a:noFill/>
        </p:spPr>
        <p:txBody>
          <a:bodyPr wrap="square" rtlCol="0">
            <a:spAutoFit/>
          </a:bodyPr>
          <a:lstStyle/>
          <a:p>
            <a:pPr algn="ctr" defTabSz="914400" fontAlgn="auto">
              <a:spcBef>
                <a:spcPts val="0"/>
              </a:spcBef>
              <a:spcAft>
                <a:spcPts val="0"/>
              </a:spcAft>
              <a:defRPr/>
            </a:pPr>
            <a:r>
              <a:rPr lang="hu-HU" sz="2000" kern="0" dirty="0" smtClean="0">
                <a:solidFill>
                  <a:srgbClr val="3398FF">
                    <a:lumMod val="50000"/>
                  </a:srgbClr>
                </a:solidFill>
                <a:latin typeface="Arial" charset="0"/>
                <a:ea typeface="ＭＳ Ｐゴシック" pitchFamily="34" charset="-128"/>
                <a:cs typeface="Arial" charset="0"/>
              </a:rPr>
              <a:t>Fehler Analyse</a:t>
            </a:r>
            <a:endParaRPr lang="en-US" sz="2000" kern="0" dirty="0">
              <a:solidFill>
                <a:srgbClr val="3398FF">
                  <a:lumMod val="50000"/>
                </a:srgbClr>
              </a:solidFill>
              <a:latin typeface="Arial" charset="0"/>
              <a:ea typeface="ＭＳ Ｐゴシック" pitchFamily="34" charset="-128"/>
              <a:cs typeface="Arial" charset="0"/>
            </a:endParaRPr>
          </a:p>
        </p:txBody>
      </p:sp>
      <p:grpSp>
        <p:nvGrpSpPr>
          <p:cNvPr id="7" name="Group 18"/>
          <p:cNvGrpSpPr/>
          <p:nvPr/>
        </p:nvGrpSpPr>
        <p:grpSpPr>
          <a:xfrm>
            <a:off x="613635" y="1562180"/>
            <a:ext cx="1130438" cy="345057"/>
            <a:chOff x="3889270" y="1958196"/>
            <a:chExt cx="1130438" cy="345057"/>
          </a:xfrm>
        </p:grpSpPr>
        <p:sp>
          <p:nvSpPr>
            <p:cNvPr id="198" name="Rounded Rectangle 197"/>
            <p:cNvSpPr/>
            <p:nvPr/>
          </p:nvSpPr>
          <p:spPr>
            <a:xfrm>
              <a:off x="3959525" y="1958196"/>
              <a:ext cx="1000664" cy="345057"/>
            </a:xfrm>
            <a:prstGeom prst="roundRect">
              <a:avLst/>
            </a:prstGeom>
            <a:solidFill>
              <a:srgbClr val="3398FF"/>
            </a:solidFill>
            <a:ln w="9525" cap="flat" cmpd="sng" algn="ctr">
              <a:noFill/>
              <a:prstDash val="solid"/>
            </a:ln>
            <a:effectLst/>
            <a:scene3d>
              <a:camera prst="orthographicFront"/>
              <a:lightRig rig="threePt" dir="t"/>
            </a:scene3d>
            <a:sp3d>
              <a:bevelT w="31750" h="31750"/>
            </a:sp3d>
          </p:spPr>
          <p:txBody>
            <a:bodyPr rtlCol="0" anchor="ctr"/>
            <a:lstStyle/>
            <a:p>
              <a:pPr algn="ctr" defTabSz="914400" fontAlgn="auto">
                <a:spcBef>
                  <a:spcPts val="0"/>
                </a:spcBef>
                <a:spcAft>
                  <a:spcPts val="0"/>
                </a:spcAft>
                <a:defRPr/>
              </a:pPr>
              <a:endParaRPr lang="en-US" sz="1800" kern="0">
                <a:solidFill>
                  <a:srgbClr val="FFFFFF"/>
                </a:solidFill>
                <a:latin typeface="Tahoma"/>
                <a:ea typeface="ＭＳ Ｐゴシック"/>
                <a:cs typeface="Arial" charset="0"/>
              </a:endParaRPr>
            </a:p>
          </p:txBody>
        </p:sp>
        <p:sp>
          <p:nvSpPr>
            <p:cNvPr id="199" name="TextBox 198"/>
            <p:cNvSpPr txBox="1"/>
            <p:nvPr/>
          </p:nvSpPr>
          <p:spPr>
            <a:xfrm>
              <a:off x="3889270" y="1984638"/>
              <a:ext cx="1130438" cy="276999"/>
            </a:xfrm>
            <a:prstGeom prst="rect">
              <a:avLst/>
            </a:prstGeom>
            <a:noFill/>
            <a:scene3d>
              <a:camera prst="orthographicFront"/>
              <a:lightRig rig="threePt" dir="t"/>
            </a:scene3d>
            <a:sp3d>
              <a:bevelT/>
            </a:sp3d>
          </p:spPr>
          <p:txBody>
            <a:bodyPr wrap="none" rtlCol="0">
              <a:spAutoFit/>
            </a:bodyPr>
            <a:lstStyle/>
            <a:p>
              <a:pPr defTabSz="914400" fontAlgn="auto">
                <a:spcBef>
                  <a:spcPts val="0"/>
                </a:spcBef>
                <a:spcAft>
                  <a:spcPts val="0"/>
                </a:spcAft>
                <a:defRPr/>
              </a:pPr>
              <a:r>
                <a:rPr lang="en-US" sz="1200" kern="0" dirty="0">
                  <a:solidFill>
                    <a:srgbClr val="FFFFFF"/>
                  </a:solidFill>
                  <a:latin typeface="Arial" charset="0"/>
                  <a:ea typeface="ＭＳ Ｐゴシック" pitchFamily="34" charset="-128"/>
                  <a:cs typeface="Arial" charset="0"/>
                </a:rPr>
                <a:t>CIE 127:2007</a:t>
              </a:r>
            </a:p>
          </p:txBody>
        </p:sp>
      </p:grpSp>
      <p:grpSp>
        <p:nvGrpSpPr>
          <p:cNvPr id="8" name="Group 18"/>
          <p:cNvGrpSpPr/>
          <p:nvPr/>
        </p:nvGrpSpPr>
        <p:grpSpPr>
          <a:xfrm>
            <a:off x="370667" y="2643203"/>
            <a:ext cx="1000664" cy="345057"/>
            <a:chOff x="3959525" y="1958196"/>
            <a:chExt cx="1000664" cy="345057"/>
          </a:xfrm>
        </p:grpSpPr>
        <p:sp>
          <p:nvSpPr>
            <p:cNvPr id="201" name="Rounded Rectangle 200"/>
            <p:cNvSpPr/>
            <p:nvPr/>
          </p:nvSpPr>
          <p:spPr>
            <a:xfrm>
              <a:off x="3959525" y="1958196"/>
              <a:ext cx="1000664" cy="345057"/>
            </a:xfrm>
            <a:prstGeom prst="roundRect">
              <a:avLst/>
            </a:prstGeom>
            <a:solidFill>
              <a:srgbClr val="3398FF"/>
            </a:solidFill>
            <a:ln w="9525" cap="flat" cmpd="sng" algn="ctr">
              <a:noFill/>
              <a:prstDash val="solid"/>
            </a:ln>
            <a:effectLst/>
            <a:scene3d>
              <a:camera prst="orthographicFront"/>
              <a:lightRig rig="threePt" dir="t"/>
            </a:scene3d>
            <a:sp3d>
              <a:bevelT w="31750" h="31750"/>
            </a:sp3d>
          </p:spPr>
          <p:txBody>
            <a:bodyPr rtlCol="0" anchor="ctr"/>
            <a:lstStyle/>
            <a:p>
              <a:pPr algn="ctr" defTabSz="914400" fontAlgn="auto">
                <a:spcBef>
                  <a:spcPts val="0"/>
                </a:spcBef>
                <a:spcAft>
                  <a:spcPts val="0"/>
                </a:spcAft>
                <a:defRPr/>
              </a:pPr>
              <a:endParaRPr lang="en-US" sz="1800" kern="0">
                <a:solidFill>
                  <a:srgbClr val="FFFFFF"/>
                </a:solidFill>
                <a:latin typeface="Tahoma"/>
                <a:ea typeface="ＭＳ Ｐゴシック"/>
                <a:cs typeface="Arial" charset="0"/>
              </a:endParaRPr>
            </a:p>
          </p:txBody>
        </p:sp>
        <p:sp>
          <p:nvSpPr>
            <p:cNvPr id="202" name="TextBox 201"/>
            <p:cNvSpPr txBox="1"/>
            <p:nvPr/>
          </p:nvSpPr>
          <p:spPr>
            <a:xfrm>
              <a:off x="4002781" y="1984638"/>
              <a:ext cx="891591" cy="276999"/>
            </a:xfrm>
            <a:prstGeom prst="rect">
              <a:avLst/>
            </a:prstGeom>
            <a:noFill/>
            <a:scene3d>
              <a:camera prst="orthographicFront"/>
              <a:lightRig rig="threePt" dir="t"/>
            </a:scene3d>
            <a:sp3d>
              <a:bevelT/>
            </a:sp3d>
          </p:spPr>
          <p:txBody>
            <a:bodyPr wrap="none" rtlCol="0">
              <a:spAutoFit/>
            </a:bodyPr>
            <a:lstStyle/>
            <a:p>
              <a:pPr defTabSz="914400" fontAlgn="auto">
                <a:spcBef>
                  <a:spcPts val="0"/>
                </a:spcBef>
                <a:spcAft>
                  <a:spcPts val="0"/>
                </a:spcAft>
                <a:defRPr/>
              </a:pPr>
              <a:r>
                <a:rPr lang="en-US" sz="1200" kern="0" dirty="0">
                  <a:solidFill>
                    <a:srgbClr val="FFFFFF"/>
                  </a:solidFill>
                  <a:latin typeface="Arial" charset="0"/>
                  <a:ea typeface="ＭＳ Ｐゴシック" pitchFamily="34" charset="-128"/>
                  <a:cs typeface="Arial" charset="0"/>
                </a:rPr>
                <a:t>JESD51-1</a:t>
              </a:r>
            </a:p>
          </p:txBody>
        </p:sp>
      </p:grpSp>
      <p:sp>
        <p:nvSpPr>
          <p:cNvPr id="45" name="Rectangle 44"/>
          <p:cNvSpPr/>
          <p:nvPr/>
        </p:nvSpPr>
        <p:spPr>
          <a:xfrm>
            <a:off x="508313" y="614534"/>
            <a:ext cx="8377976" cy="646331"/>
          </a:xfrm>
          <a:prstGeom prst="rect">
            <a:avLst/>
          </a:prstGeom>
        </p:spPr>
        <p:txBody>
          <a:bodyPr wrap="square">
            <a:spAutoFit/>
          </a:bodyPr>
          <a:lstStyle/>
          <a:p>
            <a:pPr defTabSz="914400"/>
            <a:r>
              <a:rPr lang="hu-HU" sz="1800" dirty="0" smtClean="0">
                <a:solidFill>
                  <a:srgbClr val="333333"/>
                </a:solidFill>
                <a:latin typeface="Arial" charset="0"/>
                <a:ea typeface="ＭＳ Ｐゴシック" pitchFamily="34" charset="-128"/>
                <a:cs typeface="Arial" charset="0"/>
              </a:rPr>
              <a:t>Ein gesamtes Flow mit einem thermischen Messaufbau für LEDs, Datenverarbeitung und CFD Simulationssoftware (alles von Mentor Graphics)</a:t>
            </a:r>
            <a:endParaRPr lang="en-US" sz="1800" b="1" dirty="0">
              <a:solidFill>
                <a:srgbClr val="333333"/>
              </a:solidFill>
              <a:latin typeface="Arial" charset="0"/>
              <a:ea typeface="ＭＳ Ｐゴシック" pitchFamily="34" charset="-128"/>
              <a:cs typeface="Arial" charset="0"/>
            </a:endParaRPr>
          </a:p>
        </p:txBody>
      </p:sp>
      <p:sp>
        <p:nvSpPr>
          <p:cNvPr id="48" name="TextBox 47"/>
          <p:cNvSpPr txBox="1"/>
          <p:nvPr/>
        </p:nvSpPr>
        <p:spPr>
          <a:xfrm>
            <a:off x="6762307" y="3961017"/>
            <a:ext cx="2381693" cy="400110"/>
          </a:xfrm>
          <a:prstGeom prst="rect">
            <a:avLst/>
          </a:prstGeom>
          <a:noFill/>
        </p:spPr>
        <p:txBody>
          <a:bodyPr wrap="square" rtlCol="0">
            <a:spAutoFit/>
          </a:bodyPr>
          <a:lstStyle/>
          <a:p>
            <a:pPr algn="ctr" defTabSz="914400" fontAlgn="auto">
              <a:spcBef>
                <a:spcPts val="0"/>
              </a:spcBef>
              <a:spcAft>
                <a:spcPts val="0"/>
              </a:spcAft>
              <a:defRPr/>
            </a:pPr>
            <a:r>
              <a:rPr lang="hu-HU" sz="2000" kern="0" dirty="0" smtClean="0">
                <a:solidFill>
                  <a:srgbClr val="3398FF">
                    <a:lumMod val="50000"/>
                  </a:srgbClr>
                </a:solidFill>
                <a:latin typeface="Arial" charset="0"/>
                <a:ea typeface="ＭＳ Ｐゴシック" pitchFamily="34" charset="-128"/>
                <a:cs typeface="Arial" charset="0"/>
              </a:rPr>
              <a:t>Modellierung</a:t>
            </a:r>
            <a:endParaRPr lang="en-US" sz="2000" kern="0" dirty="0">
              <a:solidFill>
                <a:srgbClr val="3398FF">
                  <a:lumMod val="50000"/>
                </a:srgbClr>
              </a:solidFill>
              <a:latin typeface="Arial" charset="0"/>
              <a:ea typeface="ＭＳ Ｐゴシック" pitchFamily="34" charset="-128"/>
              <a:cs typeface="Arial" charset="0"/>
            </a:endParaRPr>
          </a:p>
        </p:txBody>
      </p:sp>
      <p:sp>
        <p:nvSpPr>
          <p:cNvPr id="49" name="TextBox 48"/>
          <p:cNvSpPr txBox="1"/>
          <p:nvPr/>
        </p:nvSpPr>
        <p:spPr>
          <a:xfrm>
            <a:off x="481013" y="4187845"/>
            <a:ext cx="2187759" cy="400110"/>
          </a:xfrm>
          <a:prstGeom prst="rect">
            <a:avLst/>
          </a:prstGeom>
          <a:noFill/>
        </p:spPr>
        <p:txBody>
          <a:bodyPr wrap="square" rtlCol="0">
            <a:spAutoFit/>
          </a:bodyPr>
          <a:lstStyle/>
          <a:p>
            <a:pPr algn="ctr" defTabSz="914400" fontAlgn="auto">
              <a:spcBef>
                <a:spcPts val="0"/>
              </a:spcBef>
              <a:spcAft>
                <a:spcPts val="0"/>
              </a:spcAft>
              <a:defRPr/>
            </a:pPr>
            <a:r>
              <a:rPr lang="en-US" sz="2000" kern="0" dirty="0" smtClean="0">
                <a:solidFill>
                  <a:srgbClr val="3398FF">
                    <a:lumMod val="50000"/>
                  </a:srgbClr>
                </a:solidFill>
                <a:latin typeface="Arial" charset="0"/>
                <a:ea typeface="ＭＳ Ｐゴシック" pitchFamily="34" charset="-128"/>
                <a:cs typeface="Arial" charset="0"/>
              </a:rPr>
              <a:t>CFD</a:t>
            </a:r>
            <a:r>
              <a:rPr lang="hu-HU" kern="0" dirty="0" smtClean="0">
                <a:solidFill>
                  <a:srgbClr val="3398FF">
                    <a:lumMod val="50000"/>
                  </a:srgbClr>
                </a:solidFill>
                <a:ea typeface="ＭＳ Ｐゴシック" pitchFamily="34" charset="-128"/>
              </a:rPr>
              <a:t> </a:t>
            </a:r>
            <a:r>
              <a:rPr lang="hu-HU" sz="2000" kern="0" dirty="0" smtClean="0">
                <a:solidFill>
                  <a:srgbClr val="3398FF">
                    <a:lumMod val="50000"/>
                  </a:srgbClr>
                </a:solidFill>
                <a:latin typeface="Arial" charset="0"/>
                <a:ea typeface="ＭＳ Ｐゴシック" pitchFamily="34" charset="-128"/>
                <a:cs typeface="Arial" charset="0"/>
              </a:rPr>
              <a:t>S</a:t>
            </a:r>
            <a:r>
              <a:rPr lang="en-US" sz="2000" kern="0" dirty="0" err="1" smtClean="0">
                <a:solidFill>
                  <a:srgbClr val="3398FF">
                    <a:lumMod val="50000"/>
                  </a:srgbClr>
                </a:solidFill>
                <a:latin typeface="Arial" charset="0"/>
                <a:ea typeface="ＭＳ Ｐゴシック" pitchFamily="34" charset="-128"/>
                <a:cs typeface="Arial" charset="0"/>
              </a:rPr>
              <a:t>imulation</a:t>
            </a:r>
            <a:endParaRPr lang="en-US" sz="2000" kern="0" dirty="0">
              <a:solidFill>
                <a:srgbClr val="3398FF">
                  <a:lumMod val="50000"/>
                </a:srgbClr>
              </a:solidFill>
              <a:latin typeface="Arial" charset="0"/>
              <a:ea typeface="ＭＳ Ｐゴシック" pitchFamily="34" charset="-128"/>
              <a:cs typeface="Arial" charset="0"/>
            </a:endParaRPr>
          </a:p>
        </p:txBody>
      </p:sp>
      <p:sp>
        <p:nvSpPr>
          <p:cNvPr id="50" name="TextBox 49"/>
          <p:cNvSpPr txBox="1"/>
          <p:nvPr/>
        </p:nvSpPr>
        <p:spPr>
          <a:xfrm>
            <a:off x="241370" y="2182018"/>
            <a:ext cx="1307805" cy="400110"/>
          </a:xfrm>
          <a:prstGeom prst="rect">
            <a:avLst/>
          </a:prstGeom>
          <a:noFill/>
        </p:spPr>
        <p:txBody>
          <a:bodyPr wrap="square" rtlCol="0">
            <a:spAutoFit/>
          </a:bodyPr>
          <a:lstStyle/>
          <a:p>
            <a:pPr algn="ctr" defTabSz="914400" fontAlgn="auto">
              <a:spcBef>
                <a:spcPts val="0"/>
              </a:spcBef>
              <a:spcAft>
                <a:spcPts val="0"/>
              </a:spcAft>
              <a:defRPr/>
            </a:pPr>
            <a:r>
              <a:rPr lang="hu-HU" sz="2000" kern="0" dirty="0" smtClean="0">
                <a:solidFill>
                  <a:srgbClr val="3398FF">
                    <a:lumMod val="50000"/>
                  </a:srgbClr>
                </a:solidFill>
                <a:latin typeface="Arial" charset="0"/>
                <a:ea typeface="ＭＳ Ｐゴシック" pitchFamily="34" charset="-128"/>
                <a:cs typeface="Arial" charset="0"/>
              </a:rPr>
              <a:t>Messung</a:t>
            </a:r>
            <a:endParaRPr lang="en-US" sz="2000" kern="0" dirty="0">
              <a:solidFill>
                <a:srgbClr val="3398FF">
                  <a:lumMod val="50000"/>
                </a:srgbClr>
              </a:solidFill>
              <a:latin typeface="Arial" charset="0"/>
              <a:ea typeface="ＭＳ Ｐゴシック" pitchFamily="34" charset="-128"/>
              <a:cs typeface="Arial" charset="0"/>
            </a:endParaRPr>
          </a:p>
        </p:txBody>
      </p:sp>
      <p:sp>
        <p:nvSpPr>
          <p:cNvPr id="51" name="Rectangle 50"/>
          <p:cNvSpPr/>
          <p:nvPr/>
        </p:nvSpPr>
        <p:spPr>
          <a:xfrm>
            <a:off x="6039706" y="4377132"/>
            <a:ext cx="2540766" cy="461665"/>
          </a:xfrm>
          <a:prstGeom prst="rect">
            <a:avLst/>
          </a:prstGeom>
        </p:spPr>
        <p:txBody>
          <a:bodyPr wrap="square">
            <a:spAutoFit/>
          </a:bodyPr>
          <a:lstStyle/>
          <a:p>
            <a:r>
              <a:rPr lang="en-US" dirty="0" smtClean="0">
                <a:solidFill>
                  <a:srgbClr val="FF0000"/>
                </a:solidFill>
                <a:latin typeface="Arial Black" pitchFamily="34" charset="0"/>
              </a:rPr>
              <a:t>SIMULATION</a:t>
            </a:r>
            <a:endParaRPr lang="en-US" dirty="0"/>
          </a:p>
        </p:txBody>
      </p:sp>
      <p:sp>
        <p:nvSpPr>
          <p:cNvPr id="52" name="Rectangle 51"/>
          <p:cNvSpPr/>
          <p:nvPr/>
        </p:nvSpPr>
        <p:spPr>
          <a:xfrm>
            <a:off x="5887414" y="1158535"/>
            <a:ext cx="1075936" cy="461665"/>
          </a:xfrm>
          <a:prstGeom prst="rect">
            <a:avLst/>
          </a:prstGeom>
        </p:spPr>
        <p:txBody>
          <a:bodyPr wrap="none">
            <a:spAutoFit/>
          </a:bodyPr>
          <a:lstStyle/>
          <a:p>
            <a:r>
              <a:rPr lang="en-US" dirty="0" smtClean="0">
                <a:solidFill>
                  <a:srgbClr val="FF0000"/>
                </a:solidFill>
                <a:latin typeface="Arial Black" pitchFamily="34" charset="0"/>
              </a:rPr>
              <a:t>TEST</a:t>
            </a:r>
            <a:endParaRPr lang="en-US" dirty="0"/>
          </a:p>
        </p:txBody>
      </p:sp>
      <p:grpSp>
        <p:nvGrpSpPr>
          <p:cNvPr id="53" name="Group 18"/>
          <p:cNvGrpSpPr/>
          <p:nvPr/>
        </p:nvGrpSpPr>
        <p:grpSpPr>
          <a:xfrm>
            <a:off x="388974" y="1863436"/>
            <a:ext cx="1000664" cy="345057"/>
            <a:chOff x="3959525" y="1958196"/>
            <a:chExt cx="1000664" cy="345057"/>
          </a:xfrm>
        </p:grpSpPr>
        <p:sp>
          <p:nvSpPr>
            <p:cNvPr id="57" name="Rounded Rectangle 56"/>
            <p:cNvSpPr/>
            <p:nvPr/>
          </p:nvSpPr>
          <p:spPr>
            <a:xfrm>
              <a:off x="3959525" y="1958196"/>
              <a:ext cx="1000664" cy="345057"/>
            </a:xfrm>
            <a:prstGeom prst="roundRect">
              <a:avLst/>
            </a:prstGeom>
            <a:solidFill>
              <a:srgbClr val="FF5050"/>
            </a:solidFill>
            <a:ln w="9525" cap="flat" cmpd="sng" algn="ctr">
              <a:noFill/>
              <a:prstDash val="solid"/>
            </a:ln>
            <a:effectLst/>
            <a:scene3d>
              <a:camera prst="orthographicFront"/>
              <a:lightRig rig="threePt" dir="t"/>
            </a:scene3d>
            <a:sp3d>
              <a:bevelT w="31750" h="31750"/>
            </a:sp3d>
          </p:spPr>
          <p:txBody>
            <a:bodyPr rtlCol="0" anchor="ctr"/>
            <a:lstStyle/>
            <a:p>
              <a:pPr algn="ctr" defTabSz="914400" fontAlgn="auto">
                <a:spcBef>
                  <a:spcPts val="0"/>
                </a:spcBef>
                <a:spcAft>
                  <a:spcPts val="0"/>
                </a:spcAft>
                <a:defRPr/>
              </a:pPr>
              <a:endParaRPr lang="en-US" sz="1800" kern="0">
                <a:solidFill>
                  <a:srgbClr val="FFFFFF"/>
                </a:solidFill>
                <a:latin typeface="Tahoma"/>
                <a:ea typeface="ＭＳ Ｐゴシック"/>
                <a:cs typeface="Arial" charset="0"/>
              </a:endParaRPr>
            </a:p>
          </p:txBody>
        </p:sp>
        <p:sp>
          <p:nvSpPr>
            <p:cNvPr id="58" name="TextBox 57"/>
            <p:cNvSpPr txBox="1"/>
            <p:nvPr/>
          </p:nvSpPr>
          <p:spPr>
            <a:xfrm>
              <a:off x="3968396" y="1990576"/>
              <a:ext cx="968535" cy="276999"/>
            </a:xfrm>
            <a:prstGeom prst="rect">
              <a:avLst/>
            </a:prstGeom>
            <a:noFill/>
            <a:scene3d>
              <a:camera prst="orthographicFront"/>
              <a:lightRig rig="threePt" dir="t"/>
            </a:scene3d>
            <a:sp3d>
              <a:bevelT/>
            </a:sp3d>
          </p:spPr>
          <p:txBody>
            <a:bodyPr wrap="none" rtlCol="0">
              <a:spAutoFit/>
            </a:bodyPr>
            <a:lstStyle/>
            <a:p>
              <a:pPr defTabSz="914400" fontAlgn="auto">
                <a:spcBef>
                  <a:spcPts val="0"/>
                </a:spcBef>
                <a:spcAft>
                  <a:spcPts val="0"/>
                </a:spcAft>
                <a:defRPr/>
              </a:pPr>
              <a:r>
                <a:rPr lang="hu-HU" sz="1200" kern="0" dirty="0" smtClean="0">
                  <a:solidFill>
                    <a:srgbClr val="FFFFFF"/>
                  </a:solidFill>
                  <a:latin typeface="Arial" charset="0"/>
                  <a:ea typeface="ＭＳ Ｐゴシック" pitchFamily="34" charset="-128"/>
                  <a:cs typeface="Arial" charset="0"/>
                </a:rPr>
                <a:t>JESD51-52</a:t>
              </a:r>
              <a:endParaRPr lang="en-US" sz="1200" kern="0" dirty="0">
                <a:solidFill>
                  <a:srgbClr val="FFFFFF"/>
                </a:solidFill>
                <a:latin typeface="Arial" charset="0"/>
                <a:ea typeface="ＭＳ Ｐゴシック" pitchFamily="34" charset="-128"/>
                <a:cs typeface="Arial" charset="0"/>
              </a:endParaRPr>
            </a:p>
          </p:txBody>
        </p:sp>
      </p:grpSp>
      <p:grpSp>
        <p:nvGrpSpPr>
          <p:cNvPr id="59" name="Group 18"/>
          <p:cNvGrpSpPr/>
          <p:nvPr/>
        </p:nvGrpSpPr>
        <p:grpSpPr>
          <a:xfrm>
            <a:off x="523561" y="2924298"/>
            <a:ext cx="1000664" cy="345057"/>
            <a:chOff x="3959525" y="1958196"/>
            <a:chExt cx="1000664" cy="345057"/>
          </a:xfrm>
        </p:grpSpPr>
        <p:sp>
          <p:nvSpPr>
            <p:cNvPr id="60" name="Rounded Rectangle 59"/>
            <p:cNvSpPr/>
            <p:nvPr/>
          </p:nvSpPr>
          <p:spPr>
            <a:xfrm>
              <a:off x="3959525" y="1958196"/>
              <a:ext cx="1000664" cy="345057"/>
            </a:xfrm>
            <a:prstGeom prst="roundRect">
              <a:avLst/>
            </a:prstGeom>
            <a:solidFill>
              <a:srgbClr val="FF5050"/>
            </a:solidFill>
            <a:ln w="9525" cap="flat" cmpd="sng" algn="ctr">
              <a:noFill/>
              <a:prstDash val="solid"/>
            </a:ln>
            <a:effectLst/>
            <a:scene3d>
              <a:camera prst="orthographicFront"/>
              <a:lightRig rig="threePt" dir="t"/>
            </a:scene3d>
            <a:sp3d>
              <a:bevelT w="31750" h="31750"/>
            </a:sp3d>
          </p:spPr>
          <p:txBody>
            <a:bodyPr rtlCol="0" anchor="ctr"/>
            <a:lstStyle/>
            <a:p>
              <a:pPr algn="ctr" defTabSz="914400" fontAlgn="auto">
                <a:spcBef>
                  <a:spcPts val="0"/>
                </a:spcBef>
                <a:spcAft>
                  <a:spcPts val="0"/>
                </a:spcAft>
                <a:defRPr/>
              </a:pPr>
              <a:endParaRPr lang="en-US" sz="1800" kern="0">
                <a:solidFill>
                  <a:srgbClr val="FFFFFF"/>
                </a:solidFill>
                <a:latin typeface="Tahoma"/>
                <a:ea typeface="ＭＳ Ｐゴシック"/>
                <a:cs typeface="Arial" charset="0"/>
              </a:endParaRPr>
            </a:p>
          </p:txBody>
        </p:sp>
        <p:sp>
          <p:nvSpPr>
            <p:cNvPr id="61" name="TextBox 60"/>
            <p:cNvSpPr txBox="1"/>
            <p:nvPr/>
          </p:nvSpPr>
          <p:spPr>
            <a:xfrm>
              <a:off x="3968396" y="1990576"/>
              <a:ext cx="968535" cy="276999"/>
            </a:xfrm>
            <a:prstGeom prst="rect">
              <a:avLst/>
            </a:prstGeom>
            <a:noFill/>
            <a:scene3d>
              <a:camera prst="orthographicFront"/>
              <a:lightRig rig="threePt" dir="t"/>
            </a:scene3d>
            <a:sp3d>
              <a:bevelT/>
            </a:sp3d>
          </p:spPr>
          <p:txBody>
            <a:bodyPr wrap="none" rtlCol="0">
              <a:spAutoFit/>
            </a:bodyPr>
            <a:lstStyle/>
            <a:p>
              <a:pPr defTabSz="914400" fontAlgn="auto">
                <a:spcBef>
                  <a:spcPts val="0"/>
                </a:spcBef>
                <a:spcAft>
                  <a:spcPts val="0"/>
                </a:spcAft>
                <a:defRPr/>
              </a:pPr>
              <a:r>
                <a:rPr lang="hu-HU" sz="1200" kern="0" dirty="0" smtClean="0">
                  <a:solidFill>
                    <a:srgbClr val="FFFFFF"/>
                  </a:solidFill>
                  <a:latin typeface="Arial" charset="0"/>
                  <a:ea typeface="ＭＳ Ｐゴシック" pitchFamily="34" charset="-128"/>
                  <a:cs typeface="Arial" charset="0"/>
                </a:rPr>
                <a:t>JESD51-51</a:t>
              </a:r>
              <a:endParaRPr lang="en-US" sz="1200" kern="0" dirty="0">
                <a:solidFill>
                  <a:srgbClr val="FFFFFF"/>
                </a:solidFill>
                <a:latin typeface="Arial" charset="0"/>
                <a:ea typeface="ＭＳ Ｐゴシック" pitchFamily="34" charset="-128"/>
                <a:cs typeface="Arial" charset="0"/>
              </a:endParaRPr>
            </a:p>
          </p:txBody>
        </p:sp>
      </p:grpSp>
      <p:grpSp>
        <p:nvGrpSpPr>
          <p:cNvPr id="64" name="Group 63"/>
          <p:cNvGrpSpPr/>
          <p:nvPr/>
        </p:nvGrpSpPr>
        <p:grpSpPr>
          <a:xfrm>
            <a:off x="3930732" y="2680356"/>
            <a:ext cx="1083841" cy="831092"/>
            <a:chOff x="3930732" y="2751606"/>
            <a:chExt cx="1083841" cy="831092"/>
          </a:xfrm>
        </p:grpSpPr>
        <p:sp>
          <p:nvSpPr>
            <p:cNvPr id="62" name="Right Arrow 61"/>
            <p:cNvSpPr/>
            <p:nvPr/>
          </p:nvSpPr>
          <p:spPr>
            <a:xfrm rot="18900000" flipH="1">
              <a:off x="4385923" y="2751606"/>
              <a:ext cx="628650" cy="438150"/>
            </a:xfrm>
            <a:prstGeom prst="rightArrow">
              <a:avLst/>
            </a:prstGeom>
            <a:solidFill>
              <a:srgbClr val="FF0000"/>
            </a:solidFill>
            <a:ln w="9525" cap="flat" cmpd="sng" algn="ctr">
              <a:solidFill>
                <a:srgbClr val="FF0000"/>
              </a:solidFill>
              <a:prstDash val="solid"/>
            </a:ln>
            <a:effectLst>
              <a:outerShdw blurRad="40000" dist="23000" dir="5400000" rotWithShape="0">
                <a:srgbClr val="000000">
                  <a:alpha val="35000"/>
                </a:srgbClr>
              </a:outerShdw>
            </a:effectLst>
            <a:scene3d>
              <a:camera prst="orthographicFront"/>
              <a:lightRig rig="threePt" dir="t"/>
            </a:scene3d>
            <a:sp3d>
              <a:bevelT/>
            </a:sp3d>
          </p:spPr>
          <p:txBody>
            <a:bodyPr rtlCol="0" anchor="ctr"/>
            <a:lstStyle/>
            <a:p>
              <a:pPr algn="ctr" defTabSz="914400" fontAlgn="auto">
                <a:spcBef>
                  <a:spcPts val="0"/>
                </a:spcBef>
                <a:spcAft>
                  <a:spcPts val="0"/>
                </a:spcAft>
                <a:defRPr/>
              </a:pPr>
              <a:endParaRPr lang="en-US" sz="1800" kern="0">
                <a:solidFill>
                  <a:srgbClr val="FFFFFF"/>
                </a:solidFill>
                <a:latin typeface="Tahoma"/>
                <a:ea typeface="ＭＳ Ｐゴシック"/>
                <a:cs typeface="Arial" charset="0"/>
              </a:endParaRPr>
            </a:p>
          </p:txBody>
        </p:sp>
        <p:sp>
          <p:nvSpPr>
            <p:cNvPr id="63" name="TextBox 62"/>
            <p:cNvSpPr txBox="1"/>
            <p:nvPr/>
          </p:nvSpPr>
          <p:spPr>
            <a:xfrm>
              <a:off x="3930732" y="3182588"/>
              <a:ext cx="748146" cy="400110"/>
            </a:xfrm>
            <a:prstGeom prst="rect">
              <a:avLst/>
            </a:prstGeom>
            <a:noFill/>
          </p:spPr>
          <p:txBody>
            <a:bodyPr wrap="square" rtlCol="0">
              <a:spAutoFit/>
            </a:bodyPr>
            <a:lstStyle/>
            <a:p>
              <a:r>
                <a:rPr lang="hu-HU" b="1" dirty="0" smtClean="0"/>
                <a:t>R</a:t>
              </a:r>
              <a:r>
                <a:rPr lang="hu-HU" b="1" baseline="-25000" dirty="0" smtClean="0"/>
                <a:t>thJC</a:t>
              </a:r>
              <a:endParaRPr lang="en-US" b="1" baseline="-25000" dirty="0"/>
            </a:p>
          </p:txBody>
        </p:sp>
      </p:grpSp>
      <p:sp>
        <p:nvSpPr>
          <p:cNvPr id="65" name="TextBox 64"/>
          <p:cNvSpPr txBox="1"/>
          <p:nvPr/>
        </p:nvSpPr>
        <p:spPr>
          <a:xfrm>
            <a:off x="769911" y="6244003"/>
            <a:ext cx="7958453" cy="307777"/>
          </a:xfrm>
          <a:prstGeom prst="rect">
            <a:avLst/>
          </a:prstGeom>
          <a:noFill/>
        </p:spPr>
        <p:txBody>
          <a:bodyPr wrap="square" rtlCol="0">
            <a:spAutoFit/>
          </a:bodyPr>
          <a:lstStyle/>
          <a:p>
            <a:pPr algn="ctr" defTabSz="914400" fontAlgn="auto">
              <a:spcBef>
                <a:spcPts val="0"/>
              </a:spcBef>
              <a:spcAft>
                <a:spcPts val="0"/>
              </a:spcAft>
              <a:defRPr/>
            </a:pPr>
            <a:r>
              <a:rPr lang="hu-HU" sz="1400" kern="0" dirty="0" smtClean="0">
                <a:solidFill>
                  <a:sysClr val="windowText" lastClr="000000"/>
                </a:solidFill>
                <a:latin typeface="Arial" charset="0"/>
                <a:ea typeface="ＭＳ Ｐゴシック" pitchFamily="34" charset="-128"/>
                <a:cs typeface="Arial" charset="0"/>
              </a:rPr>
              <a:t>CFD Simulation von LED-Lampen und LED-Leuchten auf System-Ebene</a:t>
            </a:r>
            <a:endParaRPr lang="en-US" sz="1400" kern="0" dirty="0">
              <a:solidFill>
                <a:sysClr val="windowText" lastClr="000000"/>
              </a:solidFill>
              <a:latin typeface="Arial" charset="0"/>
              <a:ea typeface="ＭＳ Ｐゴシック" pitchFamily="34" charset="-128"/>
              <a:cs typeface="Arial" charset="0"/>
            </a:endParaRPr>
          </a:p>
        </p:txBody>
      </p:sp>
      <p:sp>
        <p:nvSpPr>
          <p:cNvPr id="66" name="Date Placeholder 65"/>
          <p:cNvSpPr>
            <a:spLocks noGrp="1"/>
          </p:cNvSpPr>
          <p:nvPr>
            <p:ph type="dt" sz="half" idx="12"/>
          </p:nvPr>
        </p:nvSpPr>
        <p:spPr/>
        <p:txBody>
          <a:bodyPr/>
          <a:lstStyle/>
          <a:p>
            <a:pPr>
              <a:defRPr/>
            </a:pPr>
            <a:r>
              <a:rPr lang="en-US" smtClean="0"/>
              <a:t>28 Juni 2012</a:t>
            </a:r>
            <a:endParaRPr lang="en-US"/>
          </a:p>
        </p:txBody>
      </p:sp>
      <p:sp>
        <p:nvSpPr>
          <p:cNvPr id="67" name="Slide Number Placeholder 66"/>
          <p:cNvSpPr>
            <a:spLocks noGrp="1"/>
          </p:cNvSpPr>
          <p:nvPr>
            <p:ph type="sldNum" sz="quarter" idx="10"/>
          </p:nvPr>
        </p:nvSpPr>
        <p:spPr/>
        <p:txBody>
          <a:bodyPr/>
          <a:lstStyle/>
          <a:p>
            <a:pPr>
              <a:defRPr/>
            </a:pPr>
            <a:fld id="{928EC0C5-4C41-4D2A-9A99-311151211C04}" type="slidenum">
              <a:rPr lang="en-GB" smtClean="0"/>
              <a:pPr>
                <a:defRPr/>
              </a:pPr>
              <a:t>39</a:t>
            </a:fld>
            <a:endParaRPr lang="en-GB"/>
          </a:p>
        </p:txBody>
      </p:sp>
      <p:sp>
        <p:nvSpPr>
          <p:cNvPr id="68" name="Footer Placeholder 67"/>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7" grpId="0" animBg="1"/>
      <p:bldP spid="191" grpId="0"/>
      <p:bldP spid="192" grpId="0"/>
      <p:bldP spid="195" grpId="0" animBg="1"/>
      <p:bldP spid="196" grpId="0"/>
      <p:bldP spid="48" grpId="0"/>
      <p:bldP spid="49" grpId="0"/>
      <p:bldP spid="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hu-HU" dirty="0" smtClean="0"/>
              <a:t>Warum sind thermische Fragen wichtig für LEDs?</a:t>
            </a:r>
            <a:endParaRPr lang="en-US" dirty="0"/>
          </a:p>
        </p:txBody>
      </p:sp>
      <p:grpSp>
        <p:nvGrpSpPr>
          <p:cNvPr id="29" name="Group 24"/>
          <p:cNvGrpSpPr>
            <a:grpSpLocks/>
          </p:cNvGrpSpPr>
          <p:nvPr/>
        </p:nvGrpSpPr>
        <p:grpSpPr bwMode="auto">
          <a:xfrm>
            <a:off x="520995" y="735045"/>
            <a:ext cx="3625703" cy="3294695"/>
            <a:chOff x="1603" y="469"/>
            <a:chExt cx="2281" cy="2225"/>
          </a:xfrm>
        </p:grpSpPr>
        <p:sp>
          <p:nvSpPr>
            <p:cNvPr id="30" name="Text Box 5"/>
            <p:cNvSpPr txBox="1">
              <a:spLocks noChangeArrowheads="1"/>
            </p:cNvSpPr>
            <p:nvPr/>
          </p:nvSpPr>
          <p:spPr bwMode="auto">
            <a:xfrm>
              <a:off x="1607" y="609"/>
              <a:ext cx="796" cy="197"/>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hu-HU" sz="1200" b="0" i="0" u="none" strike="noStrike" kern="0" cap="none" spc="0" normalizeH="0" baseline="0" noProof="0" dirty="0" smtClean="0">
                  <a:ln>
                    <a:noFill/>
                  </a:ln>
                  <a:solidFill>
                    <a:sysClr val="windowText" lastClr="000000"/>
                  </a:solidFill>
                  <a:effectLst/>
                  <a:uLnTx/>
                  <a:uFillTx/>
                </a:rPr>
                <a:t>Heizleistung</a:t>
              </a:r>
              <a:endParaRPr kumimoji="0" lang="en-US" sz="1200" b="0" i="0" u="none" strike="noStrike" kern="0" cap="none" spc="0" normalizeH="0" baseline="0" noProof="0" dirty="0">
                <a:ln>
                  <a:noFill/>
                </a:ln>
                <a:solidFill>
                  <a:sysClr val="windowText" lastClr="000000"/>
                </a:solidFill>
                <a:effectLst/>
                <a:uLnTx/>
                <a:uFillTx/>
              </a:endParaRPr>
            </a:p>
          </p:txBody>
        </p:sp>
        <p:sp>
          <p:nvSpPr>
            <p:cNvPr id="31" name="Text Box 7"/>
            <p:cNvSpPr txBox="1">
              <a:spLocks noChangeArrowheads="1"/>
            </p:cNvSpPr>
            <p:nvPr/>
          </p:nvSpPr>
          <p:spPr bwMode="auto">
            <a:xfrm>
              <a:off x="3186" y="538"/>
              <a:ext cx="597" cy="328"/>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hu-HU" sz="1200" b="0" i="0" u="none" strike="noStrike" kern="0" cap="none" spc="0" normalizeH="0" baseline="0" noProof="0" dirty="0" smtClean="0">
                  <a:ln>
                    <a:noFill/>
                  </a:ln>
                  <a:solidFill>
                    <a:sysClr val="windowText" lastClr="000000"/>
                  </a:solidFill>
                  <a:effectLst/>
                  <a:uLnTx/>
                  <a:uFillTx/>
                </a:rPr>
                <a:t>Vorwärts-spannung</a:t>
              </a:r>
              <a:endParaRPr kumimoji="0" lang="en-US" sz="1200" b="0" i="0" u="none" strike="noStrike" kern="0" cap="none" spc="0" normalizeH="0" baseline="0" noProof="0" dirty="0">
                <a:ln>
                  <a:noFill/>
                </a:ln>
                <a:solidFill>
                  <a:sysClr val="windowText" lastClr="000000"/>
                </a:solidFill>
                <a:effectLst/>
                <a:uLnTx/>
                <a:uFillTx/>
              </a:endParaRPr>
            </a:p>
          </p:txBody>
        </p:sp>
        <p:sp>
          <p:nvSpPr>
            <p:cNvPr id="32" name="Text Box 9"/>
            <p:cNvSpPr txBox="1">
              <a:spLocks noChangeArrowheads="1"/>
            </p:cNvSpPr>
            <p:nvPr/>
          </p:nvSpPr>
          <p:spPr bwMode="auto">
            <a:xfrm>
              <a:off x="1603" y="1402"/>
              <a:ext cx="795" cy="328"/>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hu-HU" sz="1200" b="0" i="0" u="none" strike="noStrike" kern="0" cap="none" spc="0" normalizeH="0" baseline="0" noProof="0" dirty="0" smtClean="0">
                  <a:ln>
                    <a:noFill/>
                  </a:ln>
                  <a:solidFill>
                    <a:sysClr val="windowText" lastClr="000000"/>
                  </a:solidFill>
                  <a:effectLst/>
                  <a:uLnTx/>
                  <a:uFillTx/>
                </a:rPr>
                <a:t>Sperrschicht-temperatur</a:t>
              </a:r>
              <a:endParaRPr kumimoji="0" lang="en-US" sz="1200" b="0" i="0" u="none" strike="noStrike" kern="0" cap="none" spc="0" normalizeH="0" baseline="0" noProof="0" dirty="0">
                <a:ln>
                  <a:noFill/>
                </a:ln>
                <a:solidFill>
                  <a:sysClr val="windowText" lastClr="000000"/>
                </a:solidFill>
                <a:effectLst/>
                <a:uLnTx/>
                <a:uFillTx/>
              </a:endParaRPr>
            </a:p>
          </p:txBody>
        </p:sp>
        <p:sp>
          <p:nvSpPr>
            <p:cNvPr id="33" name="Text Box 11"/>
            <p:cNvSpPr txBox="1">
              <a:spLocks noChangeArrowheads="1"/>
            </p:cNvSpPr>
            <p:nvPr/>
          </p:nvSpPr>
          <p:spPr bwMode="auto">
            <a:xfrm>
              <a:off x="3186" y="1415"/>
              <a:ext cx="597" cy="328"/>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hu-HU" sz="1200" b="0" i="0" u="none" strike="noStrike" kern="0" cap="none" spc="0" normalizeH="0" baseline="0" noProof="0" dirty="0" smtClean="0">
                  <a:ln>
                    <a:noFill/>
                  </a:ln>
                  <a:solidFill>
                    <a:sysClr val="windowText" lastClr="000000"/>
                  </a:solidFill>
                  <a:effectLst/>
                  <a:uLnTx/>
                  <a:uFillTx/>
                </a:rPr>
                <a:t>Vorwärts-strom</a:t>
              </a:r>
              <a:endParaRPr kumimoji="0" lang="en-US" sz="1200" b="0" i="0" u="none" strike="noStrike" kern="0" cap="none" spc="0" normalizeH="0" baseline="0" noProof="0" dirty="0">
                <a:ln>
                  <a:noFill/>
                </a:ln>
                <a:solidFill>
                  <a:sysClr val="windowText" lastClr="000000"/>
                </a:solidFill>
                <a:effectLst/>
                <a:uLnTx/>
                <a:uFillTx/>
              </a:endParaRPr>
            </a:p>
          </p:txBody>
        </p:sp>
        <p:sp>
          <p:nvSpPr>
            <p:cNvPr id="34" name="Text Box 13"/>
            <p:cNvSpPr txBox="1">
              <a:spLocks noChangeArrowheads="1"/>
            </p:cNvSpPr>
            <p:nvPr/>
          </p:nvSpPr>
          <p:spPr bwMode="auto">
            <a:xfrm>
              <a:off x="2422" y="2126"/>
              <a:ext cx="651" cy="328"/>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hu-HU" sz="1200" b="0" i="0" u="none" strike="noStrike" kern="0" cap="none" spc="0" normalizeH="0" baseline="0" noProof="0" dirty="0" smtClean="0">
                  <a:ln>
                    <a:noFill/>
                  </a:ln>
                  <a:solidFill>
                    <a:sysClr val="windowText" lastClr="000000"/>
                  </a:solidFill>
                  <a:effectLst/>
                  <a:uLnTx/>
                  <a:uFillTx/>
                </a:rPr>
                <a:t>Licht-austrahlung</a:t>
              </a:r>
              <a:endParaRPr kumimoji="0" lang="en-US" sz="1200" b="0" i="0" u="none" strike="noStrike" kern="0" cap="none" spc="0" normalizeH="0" baseline="0" noProof="0" dirty="0">
                <a:ln>
                  <a:noFill/>
                </a:ln>
                <a:solidFill>
                  <a:sysClr val="windowText" lastClr="000000"/>
                </a:solidFill>
                <a:effectLst/>
                <a:uLnTx/>
                <a:uFillTx/>
              </a:endParaRPr>
            </a:p>
          </p:txBody>
        </p:sp>
        <p:sp>
          <p:nvSpPr>
            <p:cNvPr id="35" name="Line 14"/>
            <p:cNvSpPr>
              <a:spLocks noChangeShapeType="1"/>
            </p:cNvSpPr>
            <p:nvPr/>
          </p:nvSpPr>
          <p:spPr bwMode="auto">
            <a:xfrm>
              <a:off x="2005" y="950"/>
              <a:ext cx="0" cy="363"/>
            </a:xfrm>
            <a:prstGeom prst="line">
              <a:avLst/>
            </a:prstGeom>
            <a:noFill/>
            <a:ln w="38100">
              <a:solidFill>
                <a:srgbClr val="FF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600" b="0" i="0" u="none" strike="noStrike" kern="0" cap="none" spc="0" normalizeH="0" baseline="0" noProof="0">
                <a:ln>
                  <a:noFill/>
                </a:ln>
                <a:solidFill>
                  <a:srgbClr val="333333"/>
                </a:solidFill>
                <a:effectLst/>
                <a:uLnTx/>
                <a:uFillTx/>
                <a:latin typeface="Arial" charset="0"/>
                <a:ea typeface="ＭＳ Ｐゴシック" pitchFamily="34" charset="-128"/>
                <a:cs typeface="Arial" charset="0"/>
              </a:endParaRPr>
            </a:p>
          </p:txBody>
        </p:sp>
        <p:sp>
          <p:nvSpPr>
            <p:cNvPr id="36" name="Line 15"/>
            <p:cNvSpPr>
              <a:spLocks noChangeShapeType="1"/>
            </p:cNvSpPr>
            <p:nvPr/>
          </p:nvSpPr>
          <p:spPr bwMode="auto">
            <a:xfrm flipV="1">
              <a:off x="3483" y="953"/>
              <a:ext cx="0" cy="358"/>
            </a:xfrm>
            <a:prstGeom prst="line">
              <a:avLst/>
            </a:prstGeom>
            <a:noFill/>
            <a:ln w="38100">
              <a:solidFill>
                <a:srgbClr val="008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600" b="0" i="0" u="none" strike="noStrike" kern="0" cap="none" spc="0" normalizeH="0" baseline="0" noProof="0">
                <a:ln>
                  <a:noFill/>
                </a:ln>
                <a:solidFill>
                  <a:srgbClr val="333333"/>
                </a:solidFill>
                <a:effectLst/>
                <a:uLnTx/>
                <a:uFillTx/>
                <a:latin typeface="Arial" charset="0"/>
                <a:ea typeface="ＭＳ Ｐゴシック" pitchFamily="34" charset="-128"/>
                <a:cs typeface="Arial" charset="0"/>
              </a:endParaRPr>
            </a:p>
          </p:txBody>
        </p:sp>
        <p:sp>
          <p:nvSpPr>
            <p:cNvPr id="37" name="Line 16"/>
            <p:cNvSpPr>
              <a:spLocks noChangeShapeType="1"/>
            </p:cNvSpPr>
            <p:nvPr/>
          </p:nvSpPr>
          <p:spPr bwMode="auto">
            <a:xfrm rot="16200000" flipV="1">
              <a:off x="2751" y="375"/>
              <a:ext cx="0" cy="681"/>
            </a:xfrm>
            <a:prstGeom prst="line">
              <a:avLst/>
            </a:prstGeom>
            <a:noFill/>
            <a:ln w="38100">
              <a:solidFill>
                <a:srgbClr val="008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600" b="0" i="0" u="none" strike="noStrike" kern="0" cap="none" spc="0" normalizeH="0" baseline="0" noProof="0">
                <a:ln>
                  <a:noFill/>
                </a:ln>
                <a:solidFill>
                  <a:srgbClr val="333333"/>
                </a:solidFill>
                <a:effectLst/>
                <a:uLnTx/>
                <a:uFillTx/>
                <a:latin typeface="Arial" charset="0"/>
                <a:ea typeface="ＭＳ Ｐゴシック" pitchFamily="34" charset="-128"/>
                <a:cs typeface="Arial" charset="0"/>
              </a:endParaRPr>
            </a:p>
          </p:txBody>
        </p:sp>
        <p:sp>
          <p:nvSpPr>
            <p:cNvPr id="38" name="Line 17"/>
            <p:cNvSpPr>
              <a:spLocks noChangeShapeType="1"/>
            </p:cNvSpPr>
            <p:nvPr/>
          </p:nvSpPr>
          <p:spPr bwMode="auto">
            <a:xfrm rot="5400000">
              <a:off x="3032" y="1773"/>
              <a:ext cx="429" cy="479"/>
            </a:xfrm>
            <a:prstGeom prst="line">
              <a:avLst/>
            </a:prstGeom>
            <a:noFill/>
            <a:ln w="38100">
              <a:solidFill>
                <a:srgbClr val="008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600" b="0" i="0" u="none" strike="noStrike" kern="0" cap="none" spc="0" normalizeH="0" baseline="0" noProof="0">
                <a:ln>
                  <a:noFill/>
                </a:ln>
                <a:solidFill>
                  <a:srgbClr val="333333"/>
                </a:solidFill>
                <a:effectLst/>
                <a:uLnTx/>
                <a:uFillTx/>
                <a:latin typeface="Arial" charset="0"/>
                <a:ea typeface="ＭＳ Ｐゴシック" pitchFamily="34" charset="-128"/>
                <a:cs typeface="Arial" charset="0"/>
              </a:endParaRPr>
            </a:p>
          </p:txBody>
        </p:sp>
        <p:sp>
          <p:nvSpPr>
            <p:cNvPr id="39" name="Line 18"/>
            <p:cNvSpPr>
              <a:spLocks noChangeShapeType="1"/>
            </p:cNvSpPr>
            <p:nvPr/>
          </p:nvSpPr>
          <p:spPr bwMode="auto">
            <a:xfrm rot="16200000" flipH="1">
              <a:off x="2026" y="1773"/>
              <a:ext cx="429" cy="480"/>
            </a:xfrm>
            <a:prstGeom prst="line">
              <a:avLst/>
            </a:prstGeom>
            <a:noFill/>
            <a:ln w="38100">
              <a:solidFill>
                <a:srgbClr val="FF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600" b="0" i="0" u="none" strike="noStrike" kern="0" cap="none" spc="0" normalizeH="0" baseline="0" noProof="0">
                <a:ln>
                  <a:noFill/>
                </a:ln>
                <a:solidFill>
                  <a:srgbClr val="333333"/>
                </a:solidFill>
                <a:effectLst/>
                <a:uLnTx/>
                <a:uFillTx/>
                <a:latin typeface="Arial" charset="0"/>
                <a:ea typeface="ＭＳ Ｐゴシック" pitchFamily="34" charset="-128"/>
                <a:cs typeface="Arial" charset="0"/>
              </a:endParaRPr>
            </a:p>
          </p:txBody>
        </p:sp>
        <p:sp>
          <p:nvSpPr>
            <p:cNvPr id="40" name="Line 19"/>
            <p:cNvSpPr>
              <a:spLocks noChangeShapeType="1"/>
            </p:cNvSpPr>
            <p:nvPr/>
          </p:nvSpPr>
          <p:spPr bwMode="auto">
            <a:xfrm rot="16200000" flipV="1">
              <a:off x="2414" y="892"/>
              <a:ext cx="650" cy="704"/>
            </a:xfrm>
            <a:prstGeom prst="line">
              <a:avLst/>
            </a:prstGeom>
            <a:noFill/>
            <a:ln w="38100">
              <a:solidFill>
                <a:srgbClr val="008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600" b="0" i="0" u="none" strike="noStrike" kern="0" cap="none" spc="0" normalizeH="0" baseline="0" noProof="0">
                <a:ln>
                  <a:noFill/>
                </a:ln>
                <a:solidFill>
                  <a:srgbClr val="333333"/>
                </a:solidFill>
                <a:effectLst/>
                <a:uLnTx/>
                <a:uFillTx/>
                <a:latin typeface="Arial" charset="0"/>
                <a:ea typeface="ＭＳ Ｐゴシック" pitchFamily="34" charset="-128"/>
                <a:cs typeface="Arial" charset="0"/>
              </a:endParaRPr>
            </a:p>
          </p:txBody>
        </p:sp>
        <p:sp>
          <p:nvSpPr>
            <p:cNvPr id="41" name="Line 20"/>
            <p:cNvSpPr>
              <a:spLocks noChangeShapeType="1"/>
            </p:cNvSpPr>
            <p:nvPr/>
          </p:nvSpPr>
          <p:spPr bwMode="auto">
            <a:xfrm rot="5400000" flipH="1" flipV="1">
              <a:off x="2429" y="889"/>
              <a:ext cx="644" cy="700"/>
            </a:xfrm>
            <a:prstGeom prst="line">
              <a:avLst/>
            </a:prstGeom>
            <a:noFill/>
            <a:ln w="38100">
              <a:solidFill>
                <a:srgbClr val="FF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600" b="0" i="0" u="none" strike="noStrike" kern="0" cap="none" spc="0" normalizeH="0" baseline="0" noProof="0">
                <a:ln>
                  <a:noFill/>
                </a:ln>
                <a:solidFill>
                  <a:srgbClr val="333333"/>
                </a:solidFill>
                <a:effectLst/>
                <a:uLnTx/>
                <a:uFillTx/>
                <a:latin typeface="Arial" charset="0"/>
                <a:ea typeface="ＭＳ Ｐゴシック" pitchFamily="34" charset="-128"/>
                <a:cs typeface="Arial" charset="0"/>
              </a:endParaRPr>
            </a:p>
          </p:txBody>
        </p:sp>
        <p:sp>
          <p:nvSpPr>
            <p:cNvPr id="42" name="Line 21"/>
            <p:cNvSpPr>
              <a:spLocks noChangeShapeType="1"/>
            </p:cNvSpPr>
            <p:nvPr/>
          </p:nvSpPr>
          <p:spPr bwMode="auto">
            <a:xfrm rot="16200000" flipV="1">
              <a:off x="1904" y="1367"/>
              <a:ext cx="1141" cy="313"/>
            </a:xfrm>
            <a:prstGeom prst="line">
              <a:avLst/>
            </a:prstGeom>
            <a:noFill/>
            <a:ln w="38100">
              <a:solidFill>
                <a:srgbClr val="993366"/>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600" b="0" i="0" u="none" strike="noStrike" kern="0" cap="none" spc="0" normalizeH="0" baseline="0" noProof="0">
                <a:ln>
                  <a:noFill/>
                </a:ln>
                <a:solidFill>
                  <a:srgbClr val="333333"/>
                </a:solidFill>
                <a:effectLst/>
                <a:uLnTx/>
                <a:uFillTx/>
                <a:latin typeface="Arial" charset="0"/>
                <a:ea typeface="ＭＳ Ｐゴシック" pitchFamily="34" charset="-128"/>
                <a:cs typeface="Arial" charset="0"/>
              </a:endParaRPr>
            </a:p>
          </p:txBody>
        </p:sp>
        <p:sp>
          <p:nvSpPr>
            <p:cNvPr id="43" name="Line 22"/>
            <p:cNvSpPr>
              <a:spLocks noChangeShapeType="1"/>
            </p:cNvSpPr>
            <p:nvPr/>
          </p:nvSpPr>
          <p:spPr bwMode="auto">
            <a:xfrm rot="5400000">
              <a:off x="2436" y="1352"/>
              <a:ext cx="1130" cy="317"/>
            </a:xfrm>
            <a:prstGeom prst="line">
              <a:avLst/>
            </a:prstGeom>
            <a:noFill/>
            <a:ln w="38100">
              <a:solidFill>
                <a:srgbClr val="993366"/>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hu-HU" sz="1600" b="0" i="0" u="none" strike="noStrike" kern="0" cap="none" spc="0" normalizeH="0" baseline="0" noProof="0">
                <a:ln>
                  <a:noFill/>
                </a:ln>
                <a:solidFill>
                  <a:srgbClr val="333333"/>
                </a:solidFill>
                <a:effectLst/>
                <a:uLnTx/>
                <a:uFillTx/>
                <a:latin typeface="Arial" charset="0"/>
                <a:ea typeface="ＭＳ Ｐゴシック" pitchFamily="34" charset="-128"/>
                <a:cs typeface="Arial" charset="0"/>
              </a:endParaRPr>
            </a:p>
          </p:txBody>
        </p:sp>
        <p:sp>
          <p:nvSpPr>
            <p:cNvPr id="44" name="AutoShape 8"/>
            <p:cNvSpPr>
              <a:spLocks noChangeArrowheads="1"/>
            </p:cNvSpPr>
            <p:nvPr/>
          </p:nvSpPr>
          <p:spPr bwMode="auto">
            <a:xfrm>
              <a:off x="1607" y="1317"/>
              <a:ext cx="795" cy="480"/>
            </a:xfrm>
            <a:prstGeom prst="roundRect">
              <a:avLst>
                <a:gd name="adj" fmla="val 16667"/>
              </a:avLst>
            </a:prstGeom>
            <a:noFill/>
            <a:ln w="25400">
              <a:solidFill>
                <a:sysClr val="windowText" lastClr="000000"/>
              </a:solidFill>
              <a:round/>
              <a:headEnd/>
              <a:tailEnd/>
            </a:ln>
          </p:spPr>
          <p:txBody>
            <a:bodyPr wrap="none" anchor="ct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US" sz="1600" b="0" i="0" u="none" strike="noStrike" kern="0" cap="none" spc="0" normalizeH="0" baseline="0" noProof="0">
                <a:ln>
                  <a:noFill/>
                </a:ln>
                <a:solidFill>
                  <a:srgbClr val="333333"/>
                </a:solidFill>
                <a:effectLst/>
                <a:uLnTx/>
                <a:uFillTx/>
                <a:latin typeface="Arial" charset="0"/>
                <a:ea typeface="ＭＳ Ｐゴシック" pitchFamily="34" charset="-128"/>
                <a:cs typeface="Arial" charset="0"/>
              </a:endParaRPr>
            </a:p>
          </p:txBody>
        </p:sp>
        <p:sp>
          <p:nvSpPr>
            <p:cNvPr id="45" name="AutoShape 10"/>
            <p:cNvSpPr>
              <a:spLocks noChangeArrowheads="1"/>
            </p:cNvSpPr>
            <p:nvPr/>
          </p:nvSpPr>
          <p:spPr bwMode="auto">
            <a:xfrm>
              <a:off x="3089" y="1317"/>
              <a:ext cx="795" cy="480"/>
            </a:xfrm>
            <a:prstGeom prst="roundRect">
              <a:avLst>
                <a:gd name="adj" fmla="val 16667"/>
              </a:avLst>
            </a:prstGeom>
            <a:noFill/>
            <a:ln w="25400">
              <a:solidFill>
                <a:sysClr val="windowText" lastClr="000000"/>
              </a:solidFill>
              <a:round/>
              <a:headEnd/>
              <a:tailEnd/>
            </a:ln>
          </p:spPr>
          <p:txBody>
            <a:bodyPr wrap="none" anchor="ct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US" sz="1600" b="0" i="0" u="none" strike="noStrike" kern="0" cap="none" spc="0" normalizeH="0" baseline="0" noProof="0">
                <a:ln>
                  <a:noFill/>
                </a:ln>
                <a:solidFill>
                  <a:srgbClr val="333333"/>
                </a:solidFill>
                <a:effectLst/>
                <a:uLnTx/>
                <a:uFillTx/>
                <a:latin typeface="Arial" charset="0"/>
                <a:ea typeface="ＭＳ Ｐゴシック" pitchFamily="34" charset="-128"/>
                <a:cs typeface="Arial" charset="0"/>
              </a:endParaRPr>
            </a:p>
          </p:txBody>
        </p:sp>
        <p:sp>
          <p:nvSpPr>
            <p:cNvPr id="46" name="AutoShape 6"/>
            <p:cNvSpPr>
              <a:spLocks noChangeArrowheads="1"/>
            </p:cNvSpPr>
            <p:nvPr/>
          </p:nvSpPr>
          <p:spPr bwMode="auto">
            <a:xfrm>
              <a:off x="3089" y="469"/>
              <a:ext cx="795" cy="479"/>
            </a:xfrm>
            <a:prstGeom prst="roundRect">
              <a:avLst>
                <a:gd name="adj" fmla="val 16667"/>
              </a:avLst>
            </a:prstGeom>
            <a:noFill/>
            <a:ln w="25400">
              <a:solidFill>
                <a:sysClr val="windowText" lastClr="000000"/>
              </a:solidFill>
              <a:round/>
              <a:headEnd/>
              <a:tailEnd/>
            </a:ln>
          </p:spPr>
          <p:txBody>
            <a:bodyPr wrap="none" anchor="ct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US" sz="1600" b="0" i="0" u="none" strike="noStrike" kern="0" cap="none" spc="0" normalizeH="0" baseline="0" noProof="0">
                <a:ln>
                  <a:noFill/>
                </a:ln>
                <a:solidFill>
                  <a:srgbClr val="333333"/>
                </a:solidFill>
                <a:effectLst/>
                <a:uLnTx/>
                <a:uFillTx/>
                <a:latin typeface="Arial" charset="0"/>
                <a:ea typeface="ＭＳ Ｐゴシック" pitchFamily="34" charset="-128"/>
                <a:cs typeface="Arial" charset="0"/>
              </a:endParaRPr>
            </a:p>
          </p:txBody>
        </p:sp>
        <p:sp>
          <p:nvSpPr>
            <p:cNvPr id="47" name="AutoShape 4"/>
            <p:cNvSpPr>
              <a:spLocks noChangeArrowheads="1"/>
            </p:cNvSpPr>
            <p:nvPr/>
          </p:nvSpPr>
          <p:spPr bwMode="auto">
            <a:xfrm>
              <a:off x="1607" y="469"/>
              <a:ext cx="795" cy="479"/>
            </a:xfrm>
            <a:prstGeom prst="roundRect">
              <a:avLst>
                <a:gd name="adj" fmla="val 16667"/>
              </a:avLst>
            </a:prstGeom>
            <a:noFill/>
            <a:ln w="25400">
              <a:solidFill>
                <a:sysClr val="windowText" lastClr="000000"/>
              </a:solidFill>
              <a:round/>
              <a:headEnd/>
              <a:tailEnd/>
            </a:ln>
          </p:spPr>
          <p:txBody>
            <a:bodyPr wrap="none" anchor="ct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US" sz="1600" b="0" i="0" u="none" strike="noStrike" kern="0" cap="none" spc="0" normalizeH="0" baseline="0" noProof="0">
                <a:ln>
                  <a:noFill/>
                </a:ln>
                <a:solidFill>
                  <a:srgbClr val="333333"/>
                </a:solidFill>
                <a:effectLst/>
                <a:uLnTx/>
                <a:uFillTx/>
                <a:latin typeface="Arial" charset="0"/>
                <a:ea typeface="ＭＳ Ｐゴシック" pitchFamily="34" charset="-128"/>
                <a:cs typeface="Arial" charset="0"/>
              </a:endParaRPr>
            </a:p>
          </p:txBody>
        </p:sp>
        <p:sp>
          <p:nvSpPr>
            <p:cNvPr id="48" name="AutoShape 12"/>
            <p:cNvSpPr>
              <a:spLocks noChangeArrowheads="1"/>
            </p:cNvSpPr>
            <p:nvPr/>
          </p:nvSpPr>
          <p:spPr bwMode="auto">
            <a:xfrm>
              <a:off x="2360" y="1971"/>
              <a:ext cx="768" cy="723"/>
            </a:xfrm>
            <a:prstGeom prst="star8">
              <a:avLst>
                <a:gd name="adj" fmla="val 35944"/>
              </a:avLst>
            </a:prstGeom>
            <a:noFill/>
            <a:ln w="25400">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ct val="50000"/>
                </a:spcBef>
                <a:spcAft>
                  <a:spcPts val="0"/>
                </a:spcAft>
                <a:buClrTx/>
                <a:buSzTx/>
                <a:buFontTx/>
                <a:buNone/>
                <a:tabLst/>
                <a:defRPr/>
              </a:pPr>
              <a:endParaRPr kumimoji="0" lang="en-US" sz="1600" b="0" i="0" u="none" strike="noStrike" kern="0" cap="none" spc="0" normalizeH="0" baseline="0" noProof="0">
                <a:ln>
                  <a:noFill/>
                </a:ln>
                <a:solidFill>
                  <a:srgbClr val="333333"/>
                </a:solidFill>
                <a:effectLst/>
                <a:uLnTx/>
                <a:uFillTx/>
                <a:latin typeface="Arial" charset="0"/>
                <a:ea typeface="ＭＳ Ｐゴシック" pitchFamily="34" charset="-128"/>
                <a:cs typeface="Arial" charset="0"/>
              </a:endParaRPr>
            </a:p>
          </p:txBody>
        </p:sp>
      </p:grpSp>
      <p:sp>
        <p:nvSpPr>
          <p:cNvPr id="51" name="Rectangle 23"/>
          <p:cNvSpPr txBox="1">
            <a:spLocks noChangeArrowheads="1"/>
          </p:cNvSpPr>
          <p:nvPr/>
        </p:nvSpPr>
        <p:spPr bwMode="auto">
          <a:xfrm>
            <a:off x="412303" y="4033838"/>
            <a:ext cx="3872618" cy="2494553"/>
          </a:xfrm>
          <a:prstGeom prst="rect">
            <a:avLst/>
          </a:prstGeom>
          <a:noFill/>
          <a:ln w="9525">
            <a:noFill/>
            <a:miter lim="800000"/>
            <a:headEnd/>
            <a:tailEnd/>
          </a:ln>
        </p:spPr>
        <p:txBody>
          <a:bodyPr/>
          <a:lstStyle/>
          <a:p>
            <a:pPr marL="342900" indent="-342900" defTabSz="457200" eaLnBrk="0" hangingPunct="0">
              <a:spcBef>
                <a:spcPts val="0"/>
              </a:spcBef>
              <a:buClr>
                <a:srgbClr val="910026"/>
              </a:buClr>
              <a:buSzPct val="80000"/>
              <a:buFont typeface="Wingdings 3" pitchFamily="18" charset="2"/>
              <a:buChar char="u"/>
              <a:defRPr/>
            </a:pPr>
            <a:r>
              <a:rPr lang="en-US" dirty="0" err="1" smtClean="0">
                <a:solidFill>
                  <a:schemeClr val="tx1"/>
                </a:solidFill>
                <a:latin typeface="Futura Std Book"/>
                <a:ea typeface="Geneva" charset="-128"/>
                <a:cs typeface="Geneva" charset="-128"/>
              </a:rPr>
              <a:t>Lichtaustrahlung</a:t>
            </a:r>
            <a:r>
              <a:rPr lang="en-US" dirty="0" smtClean="0">
                <a:solidFill>
                  <a:schemeClr val="tx1"/>
                </a:solidFill>
                <a:latin typeface="Futura Std Book"/>
                <a:ea typeface="Geneva" charset="-128"/>
                <a:cs typeface="Geneva" charset="-128"/>
              </a:rPr>
              <a:t> </a:t>
            </a:r>
            <a:r>
              <a:rPr lang="en-US" dirty="0" err="1" smtClean="0">
                <a:solidFill>
                  <a:schemeClr val="tx1"/>
                </a:solidFill>
                <a:latin typeface="Futura Std Book"/>
                <a:ea typeface="Geneva" charset="-128"/>
                <a:cs typeface="Geneva" charset="-128"/>
              </a:rPr>
              <a:t>ist</a:t>
            </a:r>
            <a:r>
              <a:rPr lang="en-US" dirty="0" smtClean="0">
                <a:solidFill>
                  <a:schemeClr val="tx1"/>
                </a:solidFill>
                <a:latin typeface="Futura Std Book"/>
                <a:ea typeface="Geneva" charset="-128"/>
                <a:cs typeface="Geneva" charset="-128"/>
              </a:rPr>
              <a:t> das </a:t>
            </a:r>
            <a:r>
              <a:rPr lang="en-US" dirty="0" err="1" smtClean="0">
                <a:solidFill>
                  <a:schemeClr val="tx1"/>
                </a:solidFill>
                <a:latin typeface="Futura Std Book"/>
                <a:ea typeface="Geneva" charset="-128"/>
                <a:cs typeface="Geneva" charset="-128"/>
              </a:rPr>
              <a:t>eventuelle</a:t>
            </a:r>
            <a:r>
              <a:rPr lang="en-US" dirty="0" smtClean="0">
                <a:solidFill>
                  <a:schemeClr val="tx1"/>
                </a:solidFill>
                <a:latin typeface="Futura Std Book"/>
                <a:ea typeface="Geneva" charset="-128"/>
                <a:cs typeface="Geneva" charset="-128"/>
              </a:rPr>
              <a:t> </a:t>
            </a:r>
            <a:r>
              <a:rPr lang="en-US" dirty="0" err="1" smtClean="0">
                <a:solidFill>
                  <a:schemeClr val="tx1"/>
                </a:solidFill>
                <a:latin typeface="Futura Std Book"/>
                <a:ea typeface="Geneva" charset="-128"/>
                <a:cs typeface="Geneva" charset="-128"/>
              </a:rPr>
              <a:t>Entwicklungsziel</a:t>
            </a:r>
            <a:endParaRPr lang="en-US" dirty="0">
              <a:solidFill>
                <a:schemeClr val="tx1"/>
              </a:solidFill>
              <a:latin typeface="Futura Std Book"/>
              <a:ea typeface="Geneva" charset="-128"/>
              <a:cs typeface="Geneva" charset="-128"/>
            </a:endParaRPr>
          </a:p>
          <a:p>
            <a:pPr marL="742950" lvl="1" indent="-285750" defTabSz="457200" eaLnBrk="0" hangingPunct="0">
              <a:spcBef>
                <a:spcPts val="0"/>
              </a:spcBef>
              <a:buClr>
                <a:srgbClr val="910026"/>
              </a:buClr>
              <a:buFont typeface="Wingdings" pitchFamily="2" charset="2"/>
              <a:buChar char="§"/>
              <a:defRPr/>
            </a:pPr>
            <a:r>
              <a:rPr lang="en-US" sz="1800" dirty="0" err="1" smtClean="0">
                <a:solidFill>
                  <a:schemeClr val="tx1"/>
                </a:solidFill>
                <a:latin typeface="Futura Std Book"/>
                <a:ea typeface="Geneva" charset="-128"/>
                <a:cs typeface="+mn-cs"/>
              </a:rPr>
              <a:t>Drei</a:t>
            </a:r>
            <a:r>
              <a:rPr lang="en-US" sz="1800" dirty="0" smtClean="0">
                <a:solidFill>
                  <a:schemeClr val="tx1"/>
                </a:solidFill>
                <a:latin typeface="Futura Std Book"/>
                <a:ea typeface="Geneva" charset="-128"/>
                <a:cs typeface="+mn-cs"/>
              </a:rPr>
              <a:t> </a:t>
            </a:r>
            <a:r>
              <a:rPr lang="en-US" sz="1800" dirty="0" err="1" smtClean="0">
                <a:solidFill>
                  <a:schemeClr val="tx1"/>
                </a:solidFill>
                <a:latin typeface="Futura Std Book"/>
                <a:ea typeface="Geneva" charset="-128"/>
                <a:cs typeface="+mn-cs"/>
              </a:rPr>
              <a:t>gekoppelte</a:t>
            </a:r>
            <a:r>
              <a:rPr lang="en-US" sz="1800" dirty="0" smtClean="0">
                <a:solidFill>
                  <a:schemeClr val="tx1"/>
                </a:solidFill>
                <a:latin typeface="Futura Std Book"/>
                <a:ea typeface="Geneva" charset="-128"/>
                <a:cs typeface="+mn-cs"/>
              </a:rPr>
              <a:t> </a:t>
            </a:r>
            <a:r>
              <a:rPr lang="en-US" sz="1800" dirty="0" err="1" smtClean="0">
                <a:solidFill>
                  <a:schemeClr val="tx1"/>
                </a:solidFill>
                <a:latin typeface="Futura Std Book"/>
                <a:ea typeface="Geneva" charset="-128"/>
                <a:cs typeface="+mn-cs"/>
              </a:rPr>
              <a:t>Bereiche</a:t>
            </a:r>
            <a:endParaRPr lang="en-US" sz="1800" dirty="0">
              <a:solidFill>
                <a:schemeClr val="tx1"/>
              </a:solidFill>
              <a:latin typeface="Futura Std Book"/>
              <a:ea typeface="Geneva" charset="-128"/>
              <a:cs typeface="+mn-cs"/>
            </a:endParaRPr>
          </a:p>
          <a:p>
            <a:pPr marL="285750" indent="-285750" eaLnBrk="0" hangingPunct="0">
              <a:spcBef>
                <a:spcPts val="0"/>
              </a:spcBef>
              <a:buClr>
                <a:srgbClr val="910026"/>
              </a:buClr>
              <a:buSzPct val="80000"/>
              <a:buFont typeface="Wingdings 3" pitchFamily="18" charset="2"/>
              <a:buChar char="u"/>
              <a:defRPr/>
            </a:pPr>
            <a:r>
              <a:rPr lang="en-US" dirty="0" err="1" smtClean="0">
                <a:solidFill>
                  <a:schemeClr val="tx1"/>
                </a:solidFill>
                <a:latin typeface="Futura Std Book"/>
                <a:ea typeface="Geneva" charset="-128"/>
                <a:cs typeface="Geneva" charset="-128"/>
              </a:rPr>
              <a:t>Thermische</a:t>
            </a:r>
            <a:r>
              <a:rPr lang="en-US" dirty="0" smtClean="0">
                <a:solidFill>
                  <a:schemeClr val="tx1"/>
                </a:solidFill>
                <a:latin typeface="Futura Std Book"/>
                <a:ea typeface="Geneva" charset="-128"/>
                <a:cs typeface="Geneva" charset="-128"/>
              </a:rPr>
              <a:t> </a:t>
            </a:r>
            <a:r>
              <a:rPr lang="en-US" dirty="0" err="1" smtClean="0">
                <a:solidFill>
                  <a:schemeClr val="tx1"/>
                </a:solidFill>
                <a:latin typeface="Futura Std Book"/>
                <a:ea typeface="Geneva" charset="-128"/>
                <a:cs typeface="Geneva" charset="-128"/>
              </a:rPr>
              <a:t>Eigenschaften</a:t>
            </a:r>
            <a:r>
              <a:rPr lang="en-US" dirty="0" smtClean="0">
                <a:solidFill>
                  <a:schemeClr val="tx1"/>
                </a:solidFill>
                <a:latin typeface="Futura Std Book"/>
                <a:ea typeface="Geneva" charset="-128"/>
                <a:cs typeface="Geneva" charset="-128"/>
              </a:rPr>
              <a:t> </a:t>
            </a:r>
            <a:r>
              <a:rPr lang="en-US" dirty="0" err="1" smtClean="0">
                <a:solidFill>
                  <a:schemeClr val="tx1"/>
                </a:solidFill>
                <a:latin typeface="Futura Std Book"/>
                <a:ea typeface="Geneva" charset="-128"/>
                <a:cs typeface="Geneva" charset="-128"/>
              </a:rPr>
              <a:t>sollen</a:t>
            </a:r>
            <a:r>
              <a:rPr lang="en-US" dirty="0" smtClean="0">
                <a:solidFill>
                  <a:schemeClr val="tx1"/>
                </a:solidFill>
                <a:latin typeface="Futura Std Book"/>
                <a:ea typeface="Geneva" charset="-128"/>
                <a:cs typeface="Geneva" charset="-128"/>
              </a:rPr>
              <a:t> </a:t>
            </a:r>
            <a:r>
              <a:rPr lang="en-US" dirty="0" err="1" smtClean="0">
                <a:solidFill>
                  <a:schemeClr val="tx1"/>
                </a:solidFill>
                <a:latin typeface="Futura Std Book"/>
                <a:ea typeface="Geneva" charset="-128"/>
                <a:cs typeface="Geneva" charset="-128"/>
              </a:rPr>
              <a:t>auch</a:t>
            </a:r>
            <a:r>
              <a:rPr lang="en-US" dirty="0" smtClean="0">
                <a:solidFill>
                  <a:schemeClr val="tx1"/>
                </a:solidFill>
                <a:latin typeface="Futura Std Book"/>
                <a:ea typeface="Geneva" charset="-128"/>
                <a:cs typeface="Geneva" charset="-128"/>
              </a:rPr>
              <a:t> </a:t>
            </a:r>
            <a:r>
              <a:rPr lang="en-US" dirty="0" err="1" smtClean="0">
                <a:solidFill>
                  <a:schemeClr val="tx1"/>
                </a:solidFill>
                <a:latin typeface="Futura Std Book"/>
                <a:ea typeface="Geneva" charset="-128"/>
                <a:cs typeface="Geneva" charset="-128"/>
              </a:rPr>
              <a:t>während</a:t>
            </a:r>
            <a:r>
              <a:rPr lang="en-US" dirty="0" smtClean="0">
                <a:solidFill>
                  <a:schemeClr val="tx1"/>
                </a:solidFill>
                <a:latin typeface="Futura Std Book"/>
                <a:ea typeface="Geneva" charset="-128"/>
                <a:cs typeface="Geneva" charset="-128"/>
              </a:rPr>
              <a:t> </a:t>
            </a:r>
            <a:r>
              <a:rPr lang="en-US" dirty="0" err="1" smtClean="0">
                <a:solidFill>
                  <a:schemeClr val="tx1"/>
                </a:solidFill>
                <a:latin typeface="Futura Std Book"/>
                <a:ea typeface="Geneva" charset="-128"/>
                <a:cs typeface="Geneva" charset="-128"/>
              </a:rPr>
              <a:t>photometrische</a:t>
            </a:r>
            <a:r>
              <a:rPr lang="en-US" dirty="0" smtClean="0">
                <a:solidFill>
                  <a:schemeClr val="tx1"/>
                </a:solidFill>
                <a:latin typeface="Futura Std Book"/>
                <a:ea typeface="Geneva" charset="-128"/>
                <a:cs typeface="Geneva" charset="-128"/>
              </a:rPr>
              <a:t> </a:t>
            </a:r>
            <a:r>
              <a:rPr lang="en-US" dirty="0" err="1" smtClean="0">
                <a:solidFill>
                  <a:schemeClr val="tx1"/>
                </a:solidFill>
                <a:latin typeface="Futura Std Book"/>
                <a:ea typeface="Geneva" charset="-128"/>
                <a:cs typeface="Geneva" charset="-128"/>
              </a:rPr>
              <a:t>Messungen</a:t>
            </a:r>
            <a:r>
              <a:rPr lang="en-US" dirty="0" smtClean="0">
                <a:solidFill>
                  <a:schemeClr val="tx1"/>
                </a:solidFill>
                <a:latin typeface="Futura Std Book"/>
                <a:ea typeface="Geneva" charset="-128"/>
                <a:cs typeface="Geneva" charset="-128"/>
              </a:rPr>
              <a:t> </a:t>
            </a:r>
            <a:r>
              <a:rPr lang="en-US" dirty="0" err="1" smtClean="0">
                <a:solidFill>
                  <a:schemeClr val="tx1"/>
                </a:solidFill>
                <a:latin typeface="Futura Std Book"/>
                <a:ea typeface="Geneva" charset="-128"/>
                <a:cs typeface="Geneva" charset="-128"/>
              </a:rPr>
              <a:t>betrachtet</a:t>
            </a:r>
            <a:r>
              <a:rPr lang="en-US" dirty="0" smtClean="0">
                <a:solidFill>
                  <a:schemeClr val="tx1"/>
                </a:solidFill>
                <a:latin typeface="Futura Std Book"/>
                <a:ea typeface="Geneva" charset="-128"/>
                <a:cs typeface="Geneva" charset="-128"/>
              </a:rPr>
              <a:t> </a:t>
            </a:r>
            <a:r>
              <a:rPr lang="en-US" dirty="0" err="1" smtClean="0">
                <a:solidFill>
                  <a:schemeClr val="tx1"/>
                </a:solidFill>
                <a:latin typeface="Futura Std Book"/>
                <a:ea typeface="Geneva" charset="-128"/>
                <a:cs typeface="Geneva" charset="-128"/>
              </a:rPr>
              <a:t>werden</a:t>
            </a:r>
            <a:r>
              <a:rPr lang="en-US" dirty="0" smtClean="0">
                <a:solidFill>
                  <a:schemeClr val="tx1"/>
                </a:solidFill>
                <a:latin typeface="Futura Std Book"/>
                <a:ea typeface="Geneva" charset="-128"/>
                <a:cs typeface="Geneva" charset="-128"/>
              </a:rPr>
              <a:t> (</a:t>
            </a:r>
            <a:r>
              <a:rPr lang="en-US" dirty="0" err="1" smtClean="0">
                <a:solidFill>
                  <a:schemeClr val="tx1"/>
                </a:solidFill>
                <a:latin typeface="Futura Std Book"/>
                <a:ea typeface="Geneva" charset="-128"/>
                <a:cs typeface="Geneva" charset="-128"/>
              </a:rPr>
              <a:t>sehe</a:t>
            </a:r>
            <a:r>
              <a:rPr lang="en-US" dirty="0" smtClean="0">
                <a:solidFill>
                  <a:schemeClr val="tx1"/>
                </a:solidFill>
                <a:latin typeface="Futura Std Book"/>
                <a:ea typeface="Geneva" charset="-128"/>
                <a:cs typeface="Geneva" charset="-128"/>
              </a:rPr>
              <a:t> </a:t>
            </a:r>
            <a:r>
              <a:rPr lang="en-US" dirty="0" err="1" smtClean="0">
                <a:solidFill>
                  <a:schemeClr val="tx1"/>
                </a:solidFill>
                <a:latin typeface="Futura Std Book"/>
                <a:ea typeface="Geneva" charset="-128"/>
                <a:cs typeface="Geneva" charset="-128"/>
              </a:rPr>
              <a:t>zB</a:t>
            </a:r>
            <a:r>
              <a:rPr lang="en-US" dirty="0" smtClean="0">
                <a:solidFill>
                  <a:schemeClr val="tx1"/>
                </a:solidFill>
                <a:latin typeface="Futura Std Book"/>
                <a:ea typeface="Geneva" charset="-128"/>
                <a:cs typeface="Geneva" charset="-128"/>
              </a:rPr>
              <a:t> CIE </a:t>
            </a:r>
            <a:r>
              <a:rPr lang="en-US" dirty="0">
                <a:solidFill>
                  <a:schemeClr val="tx1"/>
                </a:solidFill>
                <a:latin typeface="Futura Std Book"/>
                <a:ea typeface="Geneva" charset="-128"/>
                <a:cs typeface="Geneva" charset="-128"/>
              </a:rPr>
              <a:t>TC2-63, TC2-64)</a:t>
            </a:r>
          </a:p>
        </p:txBody>
      </p:sp>
      <p:grpSp>
        <p:nvGrpSpPr>
          <p:cNvPr id="52" name="Group 30"/>
          <p:cNvGrpSpPr>
            <a:grpSpLocks/>
          </p:cNvGrpSpPr>
          <p:nvPr/>
        </p:nvGrpSpPr>
        <p:grpSpPr bwMode="auto">
          <a:xfrm>
            <a:off x="4338084" y="719138"/>
            <a:ext cx="4805916" cy="5554662"/>
            <a:chOff x="4338600" y="719293"/>
            <a:chExt cx="4805401" cy="5553915"/>
          </a:xfrm>
        </p:grpSpPr>
        <p:graphicFrame>
          <p:nvGraphicFramePr>
            <p:cNvPr id="53" name="Object 2"/>
            <p:cNvGraphicFramePr>
              <a:graphicFrameLocks noChangeAspect="1"/>
            </p:cNvGraphicFramePr>
            <p:nvPr/>
          </p:nvGraphicFramePr>
          <p:xfrm>
            <a:off x="6048404" y="719293"/>
            <a:ext cx="3095596" cy="1765337"/>
          </p:xfrm>
          <a:graphic>
            <a:graphicData uri="http://schemas.openxmlformats.org/presentationml/2006/ole">
              <mc:AlternateContent xmlns:mc="http://schemas.openxmlformats.org/markup-compatibility/2006">
                <mc:Choice xmlns:v="urn:schemas-microsoft-com:vml" Requires="v">
                  <p:oleObj spid="_x0000_s3463174" name="Photo Editor Photo" r:id="rId4" imgW="8040222" imgH="4590476" progId="">
                    <p:embed/>
                  </p:oleObj>
                </mc:Choice>
                <mc:Fallback>
                  <p:oleObj name="Photo Editor Photo" r:id="rId4" imgW="8040222" imgH="4590476"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8404" y="719293"/>
                          <a:ext cx="3095596" cy="1765337"/>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4" name="Rectangle 23"/>
            <p:cNvSpPr txBox="1">
              <a:spLocks noChangeArrowheads="1"/>
            </p:cNvSpPr>
            <p:nvPr/>
          </p:nvSpPr>
          <p:spPr bwMode="auto">
            <a:xfrm>
              <a:off x="4338600" y="4037627"/>
              <a:ext cx="4805401" cy="2235581"/>
            </a:xfrm>
            <a:prstGeom prst="rect">
              <a:avLst/>
            </a:prstGeom>
            <a:noFill/>
            <a:ln w="9525">
              <a:noFill/>
              <a:miter lim="800000"/>
              <a:headEnd/>
              <a:tailEnd/>
            </a:ln>
          </p:spPr>
          <p:txBody>
            <a:bodyPr/>
            <a:lstStyle/>
            <a:p>
              <a:pPr marL="342900" indent="-342900" defTabSz="457200" eaLnBrk="0" hangingPunct="0">
                <a:buClr>
                  <a:srgbClr val="910026"/>
                </a:buClr>
                <a:buSzPct val="80000"/>
                <a:buFont typeface="Wingdings 3" pitchFamily="18" charset="2"/>
                <a:buChar char="u"/>
              </a:pPr>
              <a:r>
                <a:rPr lang="en-US" dirty="0" smtClean="0">
                  <a:solidFill>
                    <a:schemeClr val="tx1"/>
                  </a:solidFill>
                  <a:latin typeface="Futura Std Book"/>
                  <a:ea typeface="Geneva"/>
                  <a:cs typeface="Geneva"/>
                </a:rPr>
                <a:t>Cooler </a:t>
              </a:r>
              <a:r>
                <a:rPr lang="en-US" dirty="0">
                  <a:solidFill>
                    <a:schemeClr val="tx1"/>
                  </a:solidFill>
                  <a:latin typeface="Futura Std Book"/>
                  <a:ea typeface="Geneva"/>
                  <a:cs typeface="Geneva"/>
                </a:rPr>
                <a:t>LEDs </a:t>
              </a:r>
              <a:r>
                <a:rPr lang="en-US" dirty="0" err="1" smtClean="0">
                  <a:solidFill>
                    <a:schemeClr val="tx1"/>
                  </a:solidFill>
                  <a:latin typeface="Futura Std Book"/>
                  <a:ea typeface="Geneva"/>
                  <a:cs typeface="Geneva"/>
                </a:rPr>
                <a:t>leben</a:t>
              </a:r>
              <a:r>
                <a:rPr lang="en-US" dirty="0" smtClean="0">
                  <a:solidFill>
                    <a:schemeClr val="tx1"/>
                  </a:solidFill>
                  <a:latin typeface="Futura Std Book"/>
                  <a:ea typeface="Geneva"/>
                  <a:cs typeface="Geneva"/>
                </a:rPr>
                <a:t> </a:t>
              </a:r>
              <a:r>
                <a:rPr lang="en-US" dirty="0" err="1" smtClean="0">
                  <a:solidFill>
                    <a:schemeClr val="tx1"/>
                  </a:solidFill>
                  <a:latin typeface="Futura Std Book"/>
                  <a:ea typeface="Geneva"/>
                  <a:cs typeface="Geneva"/>
                </a:rPr>
                <a:t>länger</a:t>
              </a:r>
              <a:r>
                <a:rPr lang="en-US" dirty="0" smtClean="0">
                  <a:solidFill>
                    <a:schemeClr val="tx1"/>
                  </a:solidFill>
                  <a:latin typeface="Futura Std Book"/>
                  <a:ea typeface="Geneva"/>
                  <a:cs typeface="Geneva"/>
                </a:rPr>
                <a:t>…</a:t>
              </a:r>
              <a:endParaRPr lang="en-US" dirty="0">
                <a:solidFill>
                  <a:schemeClr val="tx1"/>
                </a:solidFill>
                <a:latin typeface="Futura Std Book"/>
                <a:ea typeface="Geneva"/>
                <a:cs typeface="Geneva"/>
              </a:endParaRPr>
            </a:p>
            <a:p>
              <a:pPr marL="342900" indent="-342900" defTabSz="457200" eaLnBrk="0" hangingPunct="0">
                <a:buClr>
                  <a:srgbClr val="910026"/>
                </a:buClr>
                <a:buSzPct val="80000"/>
                <a:buFont typeface="Wingdings 3" pitchFamily="18" charset="2"/>
                <a:buChar char="u"/>
              </a:pPr>
              <a:r>
                <a:rPr lang="en-US" dirty="0">
                  <a:solidFill>
                    <a:schemeClr val="tx1"/>
                  </a:solidFill>
                  <a:latin typeface="Futura Std Book"/>
                  <a:ea typeface="Geneva"/>
                  <a:cs typeface="Geneva"/>
                </a:rPr>
                <a:t>… </a:t>
              </a:r>
              <a:r>
                <a:rPr lang="en-US" dirty="0" smtClean="0">
                  <a:solidFill>
                    <a:schemeClr val="tx1"/>
                  </a:solidFill>
                  <a:latin typeface="Futura Std Book"/>
                  <a:ea typeface="Geneva"/>
                  <a:cs typeface="Geneva"/>
                </a:rPr>
                <a:t>und </a:t>
              </a:r>
              <a:r>
                <a:rPr lang="en-US" dirty="0" err="1" smtClean="0">
                  <a:solidFill>
                    <a:schemeClr val="tx1"/>
                  </a:solidFill>
                  <a:latin typeface="Futura Std Book"/>
                  <a:ea typeface="Geneva"/>
                  <a:cs typeface="Geneva"/>
                </a:rPr>
                <a:t>emittieren</a:t>
              </a:r>
              <a:r>
                <a:rPr lang="en-US" dirty="0" smtClean="0">
                  <a:solidFill>
                    <a:schemeClr val="tx1"/>
                  </a:solidFill>
                  <a:latin typeface="Futura Std Book"/>
                  <a:ea typeface="Geneva"/>
                  <a:cs typeface="Geneva"/>
                </a:rPr>
                <a:t> </a:t>
              </a:r>
              <a:r>
                <a:rPr lang="en-US" dirty="0" err="1" smtClean="0">
                  <a:solidFill>
                    <a:schemeClr val="tx1"/>
                  </a:solidFill>
                  <a:latin typeface="Futura Std Book"/>
                  <a:ea typeface="Geneva"/>
                  <a:cs typeface="Geneva"/>
                </a:rPr>
                <a:t>mehr</a:t>
              </a:r>
              <a:r>
                <a:rPr lang="en-US" dirty="0" smtClean="0">
                  <a:solidFill>
                    <a:schemeClr val="tx1"/>
                  </a:solidFill>
                  <a:latin typeface="Futura Std Book"/>
                  <a:ea typeface="Geneva"/>
                  <a:cs typeface="Geneva"/>
                </a:rPr>
                <a:t> </a:t>
              </a:r>
              <a:r>
                <a:rPr lang="en-US" dirty="0" err="1" smtClean="0">
                  <a:solidFill>
                    <a:schemeClr val="tx1"/>
                  </a:solidFill>
                  <a:latin typeface="Futura Std Book"/>
                  <a:ea typeface="Geneva"/>
                  <a:cs typeface="Geneva"/>
                </a:rPr>
                <a:t>Licht</a:t>
              </a:r>
              <a:endParaRPr lang="en-US" dirty="0">
                <a:solidFill>
                  <a:schemeClr val="tx1"/>
                </a:solidFill>
                <a:latin typeface="Futura Std Book"/>
                <a:ea typeface="Geneva"/>
                <a:cs typeface="Geneva"/>
              </a:endParaRPr>
            </a:p>
            <a:p>
              <a:pPr marL="800100" lvl="1" indent="-342900" defTabSz="457200" eaLnBrk="0" hangingPunct="0">
                <a:buClr>
                  <a:srgbClr val="910026"/>
                </a:buClr>
                <a:buSzPct val="100000"/>
                <a:buFont typeface="Wingdings" pitchFamily="2" charset="2"/>
                <a:buChar char="§"/>
              </a:pPr>
              <a:r>
                <a:rPr lang="en-US" dirty="0" err="1" smtClean="0">
                  <a:solidFill>
                    <a:schemeClr val="tx1"/>
                  </a:solidFill>
                  <a:latin typeface="Futura Std Book"/>
                  <a:ea typeface="Geneva"/>
                  <a:cs typeface="Geneva"/>
                </a:rPr>
                <a:t>Bedeutung</a:t>
              </a:r>
              <a:r>
                <a:rPr lang="en-US" dirty="0" smtClean="0">
                  <a:solidFill>
                    <a:schemeClr val="tx1"/>
                  </a:solidFill>
                  <a:latin typeface="Futura Std Book"/>
                  <a:ea typeface="Geneva"/>
                  <a:cs typeface="Geneva"/>
                </a:rPr>
                <a:t> des </a:t>
              </a:r>
              <a:r>
                <a:rPr lang="de-DE" kern="0" dirty="0" smtClean="0">
                  <a:solidFill>
                    <a:schemeClr val="tx1"/>
                  </a:solidFill>
                </a:rPr>
                <a:t>Wärmefluss-pfades </a:t>
              </a:r>
              <a:r>
                <a:rPr lang="hu-HU" kern="0" dirty="0" smtClean="0">
                  <a:solidFill>
                    <a:schemeClr val="tx1"/>
                  </a:solidFill>
                </a:rPr>
                <a:t>der Gehäuse </a:t>
              </a:r>
              <a:r>
                <a:rPr lang="en-US" dirty="0" smtClean="0">
                  <a:solidFill>
                    <a:schemeClr val="tx1"/>
                  </a:solidFill>
                  <a:latin typeface="Futura Std Book"/>
                  <a:ea typeface="Geneva"/>
                </a:rPr>
                <a:t>(</a:t>
              </a:r>
              <a:r>
                <a:rPr lang="hu-HU" dirty="0" smtClean="0">
                  <a:solidFill>
                    <a:schemeClr val="tx1"/>
                  </a:solidFill>
                  <a:latin typeface="Futura Std Book"/>
                  <a:ea typeface="Geneva"/>
                </a:rPr>
                <a:t>Junction-to-Case</a:t>
              </a:r>
              <a:r>
                <a:rPr lang="en-US" dirty="0" smtClean="0">
                  <a:solidFill>
                    <a:schemeClr val="tx1"/>
                  </a:solidFill>
                  <a:latin typeface="Futura Std Book"/>
                  <a:ea typeface="Geneva"/>
                </a:rPr>
                <a:t>)</a:t>
              </a:r>
            </a:p>
            <a:p>
              <a:pPr marL="800100" lvl="1" indent="-342900" defTabSz="457200" eaLnBrk="0" hangingPunct="0">
                <a:buClr>
                  <a:srgbClr val="910026"/>
                </a:buClr>
                <a:buSzPct val="100000"/>
                <a:buFont typeface="Wingdings" pitchFamily="2" charset="2"/>
                <a:buChar char="§"/>
              </a:pPr>
              <a:r>
                <a:rPr lang="en-US" dirty="0" err="1" smtClean="0">
                  <a:solidFill>
                    <a:schemeClr val="tx1"/>
                  </a:solidFill>
                  <a:latin typeface="Futura Std Book"/>
                  <a:ea typeface="Geneva"/>
                  <a:cs typeface="Geneva"/>
                </a:rPr>
                <a:t>Sicherstellen</a:t>
              </a:r>
              <a:r>
                <a:rPr lang="en-US" dirty="0" smtClean="0">
                  <a:solidFill>
                    <a:schemeClr val="tx1"/>
                  </a:solidFill>
                  <a:latin typeface="Futura Std Book"/>
                  <a:ea typeface="Geneva"/>
                  <a:cs typeface="Geneva"/>
                </a:rPr>
                <a:t>, </a:t>
              </a:r>
              <a:r>
                <a:rPr lang="en-US" dirty="0" err="1" smtClean="0">
                  <a:solidFill>
                    <a:schemeClr val="tx1"/>
                  </a:solidFill>
                  <a:latin typeface="Futura Std Book"/>
                  <a:ea typeface="Geneva"/>
                  <a:cs typeface="Geneva"/>
                </a:rPr>
                <a:t>daß</a:t>
              </a:r>
              <a:r>
                <a:rPr lang="en-US" dirty="0" smtClean="0">
                  <a:solidFill>
                    <a:schemeClr val="tx1"/>
                  </a:solidFill>
                  <a:latin typeface="Futura Std Book"/>
                  <a:ea typeface="Geneva"/>
                  <a:cs typeface="Geneva"/>
                </a:rPr>
                <a:t> LED</a:t>
              </a:r>
              <a:r>
                <a:rPr lang="hu-HU" dirty="0" smtClean="0">
                  <a:solidFill>
                    <a:schemeClr val="tx1"/>
                  </a:solidFill>
                  <a:latin typeface="Futura Std Book"/>
                  <a:ea typeface="Geneva"/>
                  <a:cs typeface="Geneva"/>
                </a:rPr>
                <a:t>-Bauelementen</a:t>
              </a:r>
              <a:r>
                <a:rPr lang="en-US" dirty="0" smtClean="0">
                  <a:solidFill>
                    <a:schemeClr val="tx1"/>
                  </a:solidFill>
                  <a:latin typeface="Futura Std Book"/>
                  <a:ea typeface="Geneva"/>
                  <a:cs typeface="Geneva"/>
                </a:rPr>
                <a:t> </a:t>
              </a:r>
              <a:r>
                <a:rPr lang="en-US" dirty="0" err="1" smtClean="0">
                  <a:solidFill>
                    <a:schemeClr val="tx1"/>
                  </a:solidFill>
                  <a:latin typeface="Futura Std Book"/>
                  <a:ea typeface="Geneva"/>
                  <a:cs typeface="Geneva"/>
                </a:rPr>
                <a:t>mit</a:t>
              </a:r>
              <a:r>
                <a:rPr lang="en-US" dirty="0" smtClean="0">
                  <a:solidFill>
                    <a:schemeClr val="tx1"/>
                  </a:solidFill>
                  <a:latin typeface="Futura Std Book"/>
                  <a:ea typeface="Geneva"/>
                  <a:cs typeface="Geneva"/>
                </a:rPr>
                <a:t> </a:t>
              </a:r>
              <a:r>
                <a:rPr lang="en-US" dirty="0" err="1" smtClean="0">
                  <a:solidFill>
                    <a:schemeClr val="tx1"/>
                  </a:solidFill>
                  <a:latin typeface="Futura Std Book"/>
                  <a:ea typeface="Geneva"/>
                  <a:cs typeface="Geneva"/>
                </a:rPr>
                <a:t>gute</a:t>
              </a:r>
              <a:r>
                <a:rPr lang="hu-HU" dirty="0" smtClean="0">
                  <a:solidFill>
                    <a:schemeClr val="tx1"/>
                  </a:solidFill>
                  <a:latin typeface="Futura Std Book"/>
                  <a:ea typeface="Geneva"/>
                  <a:cs typeface="Geneva"/>
                </a:rPr>
                <a:t>r Kühlung </a:t>
              </a:r>
              <a:r>
                <a:rPr lang="en-US" dirty="0" err="1" smtClean="0">
                  <a:solidFill>
                    <a:schemeClr val="tx1"/>
                  </a:solidFill>
                  <a:latin typeface="Futura Std Book"/>
                  <a:ea typeface="Geneva"/>
                  <a:cs typeface="Geneva"/>
                </a:rPr>
                <a:t>versehen</a:t>
              </a:r>
              <a:r>
                <a:rPr lang="hu-HU" dirty="0" smtClean="0">
                  <a:solidFill>
                    <a:schemeClr val="tx1"/>
                  </a:solidFill>
                  <a:latin typeface="Futura Std Book"/>
                  <a:ea typeface="Geneva"/>
                  <a:cs typeface="Geneva"/>
                </a:rPr>
                <a:t> sind (Kühlkörper, TIMs)</a:t>
              </a:r>
              <a:endParaRPr lang="en-US" dirty="0">
                <a:solidFill>
                  <a:schemeClr val="tx1"/>
                </a:solidFill>
                <a:latin typeface="Futura Std Book"/>
                <a:ea typeface="Geneva"/>
                <a:cs typeface="Geneva"/>
              </a:endParaRPr>
            </a:p>
          </p:txBody>
        </p:sp>
        <p:pic>
          <p:nvPicPr>
            <p:cNvPr id="55" name="Picture 2"/>
            <p:cNvPicPr>
              <a:picLocks noChangeAspect="1" noChangeArrowheads="1"/>
            </p:cNvPicPr>
            <p:nvPr/>
          </p:nvPicPr>
          <p:blipFill>
            <a:blip r:embed="rId6" cstate="print"/>
            <a:srcRect/>
            <a:stretch>
              <a:fillRect/>
            </a:stretch>
          </p:blipFill>
          <p:spPr bwMode="auto">
            <a:xfrm>
              <a:off x="4476316" y="1990780"/>
              <a:ext cx="2658139" cy="1929099"/>
            </a:xfrm>
            <a:prstGeom prst="rect">
              <a:avLst/>
            </a:prstGeom>
            <a:noFill/>
            <a:ln w="9525">
              <a:solidFill>
                <a:srgbClr val="C0C0C0"/>
              </a:solidFill>
              <a:miter lim="800000"/>
              <a:headEnd/>
              <a:tailEnd/>
            </a:ln>
          </p:spPr>
        </p:pic>
      </p:grpSp>
      <p:sp>
        <p:nvSpPr>
          <p:cNvPr id="49" name="Date Placeholder 48"/>
          <p:cNvSpPr>
            <a:spLocks noGrp="1"/>
          </p:cNvSpPr>
          <p:nvPr>
            <p:ph type="dt" sz="half" idx="12"/>
          </p:nvPr>
        </p:nvSpPr>
        <p:spPr/>
        <p:txBody>
          <a:bodyPr/>
          <a:lstStyle/>
          <a:p>
            <a:pPr>
              <a:defRPr/>
            </a:pPr>
            <a:r>
              <a:rPr lang="en-US" smtClean="0"/>
              <a:t>28 Juni 2012</a:t>
            </a:r>
            <a:endParaRPr lang="en-US"/>
          </a:p>
        </p:txBody>
      </p:sp>
      <p:sp>
        <p:nvSpPr>
          <p:cNvPr id="50" name="Slide Number Placeholder 49"/>
          <p:cNvSpPr>
            <a:spLocks noGrp="1"/>
          </p:cNvSpPr>
          <p:nvPr>
            <p:ph type="sldNum" sz="quarter" idx="10"/>
          </p:nvPr>
        </p:nvSpPr>
        <p:spPr/>
        <p:txBody>
          <a:bodyPr/>
          <a:lstStyle/>
          <a:p>
            <a:pPr>
              <a:defRPr/>
            </a:pPr>
            <a:fld id="{CA06DD79-025C-4555-A46D-61353DBEF34E}" type="slidenum">
              <a:rPr lang="en-GB" smtClean="0"/>
              <a:pPr>
                <a:defRPr/>
              </a:pPr>
              <a:t>4</a:t>
            </a:fld>
            <a:endParaRPr lang="en-GB"/>
          </a:p>
        </p:txBody>
      </p:sp>
      <p:sp>
        <p:nvSpPr>
          <p:cNvPr id="56" name="Footer Placeholder 55"/>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Title 1"/>
          <p:cNvSpPr>
            <a:spLocks noGrp="1"/>
          </p:cNvSpPr>
          <p:nvPr>
            <p:ph type="title"/>
          </p:nvPr>
        </p:nvSpPr>
        <p:spPr/>
        <p:txBody>
          <a:bodyPr rIns="144000"/>
          <a:lstStyle/>
          <a:p>
            <a:pPr eaLnBrk="1" hangingPunct="1"/>
            <a:r>
              <a:rPr lang="hu-HU" dirty="0" smtClean="0"/>
              <a:t>Anwendung von LED Kompakmodelle in CFD</a:t>
            </a:r>
            <a:endParaRPr lang="en-US" dirty="0" smtClean="0"/>
          </a:p>
        </p:txBody>
      </p:sp>
      <p:sp>
        <p:nvSpPr>
          <p:cNvPr id="38918" name="Content Placeholder 2"/>
          <p:cNvSpPr>
            <a:spLocks noGrp="1"/>
          </p:cNvSpPr>
          <p:nvPr>
            <p:ph idx="1"/>
          </p:nvPr>
        </p:nvSpPr>
        <p:spPr>
          <a:xfrm>
            <a:off x="499499" y="795040"/>
            <a:ext cx="8775125" cy="535130"/>
          </a:xfrm>
        </p:spPr>
        <p:txBody>
          <a:bodyPr rIns="0"/>
          <a:lstStyle/>
          <a:p>
            <a:pPr eaLnBrk="1" hangingPunct="1">
              <a:lnSpc>
                <a:spcPct val="85000"/>
              </a:lnSpc>
              <a:spcBef>
                <a:spcPts val="200"/>
              </a:spcBef>
            </a:pPr>
            <a:r>
              <a:rPr lang="hu-HU" dirty="0" smtClean="0"/>
              <a:t>Kompaktmodelle von LEDs direkt aus Messresultate</a:t>
            </a:r>
          </a:p>
          <a:p>
            <a:pPr eaLnBrk="1" hangingPunct="1">
              <a:lnSpc>
                <a:spcPct val="85000"/>
              </a:lnSpc>
              <a:spcBef>
                <a:spcPts val="200"/>
              </a:spcBef>
            </a:pPr>
            <a:r>
              <a:rPr lang="en-US" dirty="0" smtClean="0"/>
              <a:t>CFD </a:t>
            </a:r>
            <a:r>
              <a:rPr lang="hu-HU" dirty="0" smtClean="0"/>
              <a:t>Analyse einer Straßenleuchte mit LEDs während Entwurf (Hungaro</a:t>
            </a:r>
            <a:r>
              <a:rPr lang="en-US" dirty="0" smtClean="0"/>
              <a:t>Lu</a:t>
            </a:r>
            <a:r>
              <a:rPr lang="hu-HU" dirty="0" smtClean="0"/>
              <a:t>x </a:t>
            </a:r>
            <a:r>
              <a:rPr lang="en-US" dirty="0" smtClean="0"/>
              <a:t>GmbH, </a:t>
            </a:r>
            <a:r>
              <a:rPr lang="hu-HU" dirty="0" smtClean="0"/>
              <a:t>Pearlight, KÖZLED</a:t>
            </a:r>
            <a:r>
              <a:rPr lang="en-US" dirty="0" smtClean="0"/>
              <a:t>-P</a:t>
            </a:r>
            <a:r>
              <a:rPr lang="hu-HU" dirty="0" smtClean="0"/>
              <a:t>rojekt, Ungarn)</a:t>
            </a:r>
            <a:endParaRPr lang="en-US" dirty="0" smtClean="0"/>
          </a:p>
        </p:txBody>
      </p:sp>
      <p:pic>
        <p:nvPicPr>
          <p:cNvPr id="80906" name="Picture 10"/>
          <p:cNvPicPr>
            <a:picLocks noChangeAspect="1" noChangeArrowheads="1"/>
          </p:cNvPicPr>
          <p:nvPr/>
        </p:nvPicPr>
        <p:blipFill>
          <a:blip r:embed="rId4" cstate="print"/>
          <a:srcRect/>
          <a:stretch>
            <a:fillRect/>
          </a:stretch>
        </p:blipFill>
        <p:spPr bwMode="auto">
          <a:xfrm>
            <a:off x="5527627" y="1758234"/>
            <a:ext cx="3430587" cy="2449512"/>
          </a:xfrm>
          <a:prstGeom prst="rect">
            <a:avLst/>
          </a:prstGeom>
          <a:noFill/>
          <a:ln w="9525" cap="flat" cmpd="sng" algn="ctr">
            <a:solidFill>
              <a:schemeClr val="tx1">
                <a:lumMod val="20000"/>
                <a:lumOff val="80000"/>
              </a:schemeClr>
            </a:solidFill>
            <a:prstDash val="solid"/>
            <a:miter lim="800000"/>
            <a:headEnd/>
            <a:tailEnd/>
          </a:ln>
          <a:effectLst/>
        </p:spPr>
      </p:pic>
      <p:graphicFrame>
        <p:nvGraphicFramePr>
          <p:cNvPr id="38915" name="Object 8"/>
          <p:cNvGraphicFramePr>
            <a:graphicFrameLocks noChangeAspect="1"/>
          </p:cNvGraphicFramePr>
          <p:nvPr/>
        </p:nvGraphicFramePr>
        <p:xfrm>
          <a:off x="611638" y="1847794"/>
          <a:ext cx="2809682" cy="2759817"/>
        </p:xfrm>
        <a:graphic>
          <a:graphicData uri="http://schemas.openxmlformats.org/presentationml/2006/ole">
            <mc:AlternateContent xmlns:mc="http://schemas.openxmlformats.org/markup-compatibility/2006">
              <mc:Choice xmlns:v="urn:schemas-microsoft-com:vml" Requires="v">
                <p:oleObj spid="_x0000_s3508232" name="Photo Editor Photo" r:id="rId5" imgW="8609524" imgH="8457143" progId="">
                  <p:embed/>
                </p:oleObj>
              </mc:Choice>
              <mc:Fallback>
                <p:oleObj name="Photo Editor Photo" r:id="rId5" imgW="8609524" imgH="8457143" progId="">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638" y="1847794"/>
                        <a:ext cx="2809682" cy="2759817"/>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6500" name="Object 10"/>
          <p:cNvGraphicFramePr>
            <a:graphicFrameLocks noChangeAspect="1"/>
          </p:cNvGraphicFramePr>
          <p:nvPr/>
        </p:nvGraphicFramePr>
        <p:xfrm>
          <a:off x="6224522" y="4403934"/>
          <a:ext cx="1721034" cy="907212"/>
        </p:xfrm>
        <a:graphic>
          <a:graphicData uri="http://schemas.openxmlformats.org/presentationml/2006/ole">
            <mc:AlternateContent xmlns:mc="http://schemas.openxmlformats.org/markup-compatibility/2006">
              <mc:Choice xmlns:v="urn:schemas-microsoft-com:vml" Requires="v">
                <p:oleObj spid="_x0000_s3508233" r:id="rId7" imgW="4742857" imgH="2505425" progId="">
                  <p:embed/>
                </p:oleObj>
              </mc:Choice>
              <mc:Fallback>
                <p:oleObj r:id="rId7" imgW="4742857" imgH="2505425" progId="">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4522" y="4403934"/>
                        <a:ext cx="1721034" cy="907212"/>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21"/>
          <p:cNvSpPr txBox="1">
            <a:spLocks noChangeArrowheads="1"/>
          </p:cNvSpPr>
          <p:nvPr/>
        </p:nvSpPr>
        <p:spPr bwMode="auto">
          <a:xfrm>
            <a:off x="5302603" y="5349879"/>
            <a:ext cx="3674309" cy="400110"/>
          </a:xfrm>
          <a:prstGeom prst="rect">
            <a:avLst/>
          </a:prstGeom>
          <a:noFill/>
          <a:ln w="9525">
            <a:noFill/>
            <a:miter lim="800000"/>
            <a:headEnd/>
            <a:tailEnd/>
          </a:ln>
        </p:spPr>
        <p:txBody>
          <a:bodyPr wrap="square">
            <a:spAutoFit/>
          </a:bodyPr>
          <a:lstStyle/>
          <a:p>
            <a:pPr defTabSz="914400"/>
            <a:r>
              <a:rPr lang="en-GB" sz="1000" dirty="0" err="1">
                <a:solidFill>
                  <a:srgbClr val="FFFFFF">
                    <a:lumMod val="75000"/>
                  </a:srgbClr>
                </a:solidFill>
                <a:latin typeface="Arial" charset="0"/>
                <a:ea typeface="ＭＳ Ｐゴシック" pitchFamily="34" charset="-128"/>
                <a:cs typeface="Arial" charset="0"/>
              </a:rPr>
              <a:t>PerLight</a:t>
            </a:r>
            <a:r>
              <a:rPr lang="en-GB" sz="1000" dirty="0">
                <a:solidFill>
                  <a:srgbClr val="FFFFFF">
                    <a:lumMod val="75000"/>
                  </a:srgbClr>
                </a:solidFill>
                <a:latin typeface="Arial" charset="0"/>
                <a:ea typeface="ＭＳ Ｐゴシック" pitchFamily="34" charset="-128"/>
                <a:cs typeface="Arial" charset="0"/>
              </a:rPr>
              <a:t> series LED street lighting </a:t>
            </a:r>
            <a:r>
              <a:rPr lang="en-GB" sz="1000" dirty="0" err="1">
                <a:solidFill>
                  <a:srgbClr val="FFFFFF">
                    <a:lumMod val="75000"/>
                  </a:srgbClr>
                </a:solidFill>
                <a:latin typeface="Arial" charset="0"/>
                <a:ea typeface="ＭＳ Ｐゴシック" pitchFamily="34" charset="-128"/>
                <a:cs typeface="Arial" charset="0"/>
              </a:rPr>
              <a:t>luminaire</a:t>
            </a:r>
            <a:r>
              <a:rPr lang="en-GB" sz="1000" dirty="0">
                <a:solidFill>
                  <a:srgbClr val="FFFFFF">
                    <a:lumMod val="75000"/>
                  </a:srgbClr>
                </a:solidFill>
                <a:latin typeface="Arial" charset="0"/>
                <a:ea typeface="ＭＳ Ｐゴシック" pitchFamily="34" charset="-128"/>
                <a:cs typeface="Arial" charset="0"/>
              </a:rPr>
              <a:t>, </a:t>
            </a:r>
            <a:r>
              <a:rPr lang="hu-HU" sz="1000" dirty="0">
                <a:solidFill>
                  <a:srgbClr val="FFFFFF">
                    <a:lumMod val="75000"/>
                  </a:srgbClr>
                </a:solidFill>
                <a:latin typeface="Arial" charset="0"/>
                <a:ea typeface="ＭＳ Ｐゴシック" pitchFamily="34" charset="-128"/>
                <a:cs typeface="Arial" charset="0"/>
              </a:rPr>
              <a:t>HungaroLux Ltd. (</a:t>
            </a:r>
            <a:r>
              <a:rPr lang="en-GB" sz="1000" dirty="0">
                <a:solidFill>
                  <a:srgbClr val="FFFFFF">
                    <a:lumMod val="75000"/>
                  </a:srgbClr>
                </a:solidFill>
                <a:latin typeface="Arial" charset="0"/>
                <a:ea typeface="ＭＳ Ｐゴシック" pitchFamily="34" charset="-128"/>
                <a:cs typeface="Arial" charset="0"/>
              </a:rPr>
              <a:t>K</a:t>
            </a:r>
            <a:r>
              <a:rPr lang="hu-HU" sz="1000" dirty="0">
                <a:solidFill>
                  <a:srgbClr val="FFFFFF">
                    <a:lumMod val="75000"/>
                  </a:srgbClr>
                </a:solidFill>
                <a:latin typeface="Arial" charset="0"/>
                <a:ea typeface="ＭＳ Ｐゴシック" pitchFamily="34" charset="-128"/>
                <a:cs typeface="Arial" charset="0"/>
              </a:rPr>
              <a:t>ÖZLED project, </a:t>
            </a:r>
            <a:r>
              <a:rPr lang="hu-HU" sz="1000" dirty="0" smtClean="0">
                <a:solidFill>
                  <a:srgbClr val="FFFFFF">
                    <a:lumMod val="75000"/>
                  </a:srgbClr>
                </a:solidFill>
                <a:latin typeface="Arial" charset="0"/>
                <a:ea typeface="ＭＳ Ｐゴシック" pitchFamily="34" charset="-128"/>
                <a:cs typeface="Arial" charset="0"/>
              </a:rPr>
              <a:t>Hungary</a:t>
            </a:r>
            <a:r>
              <a:rPr lang="hu-HU" sz="1000" dirty="0">
                <a:solidFill>
                  <a:srgbClr val="FFFFFF">
                    <a:lumMod val="75000"/>
                  </a:srgbClr>
                </a:solidFill>
                <a:latin typeface="Arial" charset="0"/>
                <a:ea typeface="ＭＳ Ｐゴシック" pitchFamily="34" charset="-128"/>
                <a:cs typeface="Arial" charset="0"/>
              </a:rPr>
              <a:t>)</a:t>
            </a:r>
            <a:endParaRPr lang="en-US" sz="1000" dirty="0">
              <a:solidFill>
                <a:srgbClr val="FFFFFF">
                  <a:lumMod val="75000"/>
                </a:srgbClr>
              </a:solidFill>
              <a:latin typeface="Arial" charset="0"/>
              <a:ea typeface="ＭＳ Ｐゴシック" pitchFamily="34" charset="-128"/>
              <a:cs typeface="Arial" charset="0"/>
            </a:endParaRPr>
          </a:p>
        </p:txBody>
      </p:sp>
      <p:grpSp>
        <p:nvGrpSpPr>
          <p:cNvPr id="2" name="Group 16"/>
          <p:cNvGrpSpPr/>
          <p:nvPr/>
        </p:nvGrpSpPr>
        <p:grpSpPr>
          <a:xfrm>
            <a:off x="537210" y="1916683"/>
            <a:ext cx="8606790" cy="4473162"/>
            <a:chOff x="406585" y="1631683"/>
            <a:chExt cx="8606790" cy="4473162"/>
          </a:xfrm>
        </p:grpSpPr>
        <p:graphicFrame>
          <p:nvGraphicFramePr>
            <p:cNvPr id="38916" name="Object 9"/>
            <p:cNvGraphicFramePr>
              <a:graphicFrameLocks noChangeAspect="1"/>
            </p:cNvGraphicFramePr>
            <p:nvPr/>
          </p:nvGraphicFramePr>
          <p:xfrm>
            <a:off x="3898755" y="1631683"/>
            <a:ext cx="1038225" cy="2867025"/>
          </p:xfrm>
          <a:graphic>
            <a:graphicData uri="http://schemas.openxmlformats.org/presentationml/2006/ole">
              <mc:AlternateContent xmlns:mc="http://schemas.openxmlformats.org/markup-compatibility/2006">
                <mc:Choice xmlns:v="urn:schemas-microsoft-com:vml" Requires="v">
                  <p:oleObj spid="_x0000_s3508234" name="Photo Editor Photo" r:id="rId9" imgW="1038370" imgH="2866667" progId="">
                    <p:embed/>
                  </p:oleObj>
                </mc:Choice>
                <mc:Fallback>
                  <p:oleObj name="Photo Editor Photo" r:id="rId9" imgW="1038370" imgH="2866667" progId="">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8755" y="1631683"/>
                          <a:ext cx="1038225" cy="2867025"/>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9"/>
            <p:cNvSpPr txBox="1">
              <a:spLocks noChangeArrowheads="1"/>
            </p:cNvSpPr>
            <p:nvPr/>
          </p:nvSpPr>
          <p:spPr bwMode="auto">
            <a:xfrm>
              <a:off x="406585" y="4517268"/>
              <a:ext cx="4537554" cy="553998"/>
            </a:xfrm>
            <a:prstGeom prst="rect">
              <a:avLst/>
            </a:prstGeom>
            <a:noFill/>
            <a:ln w="9525" algn="ctr">
              <a:noFill/>
              <a:miter lim="800000"/>
              <a:headEnd/>
              <a:tailEnd/>
            </a:ln>
          </p:spPr>
          <p:txBody>
            <a:bodyPr wrap="square">
              <a:spAutoFit/>
            </a:bodyPr>
            <a:lstStyle/>
            <a:p>
              <a:pPr defTabSz="914400"/>
              <a:r>
                <a:rPr lang="en-US" sz="1000" dirty="0">
                  <a:solidFill>
                    <a:schemeClr val="bg1">
                      <a:lumMod val="65000"/>
                    </a:schemeClr>
                  </a:solidFill>
                  <a:latin typeface="Arial" charset="0"/>
                  <a:ea typeface="ＭＳ Ｐゴシック" pitchFamily="34" charset="-128"/>
                  <a:cs typeface="Arial" charset="0"/>
                </a:rPr>
                <a:t>CAD model by courtesy of </a:t>
              </a:r>
              <a:r>
                <a:rPr lang="en-US" sz="1000" dirty="0" err="1">
                  <a:solidFill>
                    <a:schemeClr val="bg1">
                      <a:lumMod val="65000"/>
                    </a:schemeClr>
                  </a:solidFill>
                  <a:latin typeface="Arial" charset="0"/>
                  <a:ea typeface="ＭＳ Ｐゴシック" pitchFamily="34" charset="-128"/>
                  <a:cs typeface="Arial" charset="0"/>
                </a:rPr>
                <a:t>HungaroLux</a:t>
              </a:r>
              <a:r>
                <a:rPr lang="en-US" sz="1000" dirty="0">
                  <a:solidFill>
                    <a:schemeClr val="bg1">
                      <a:lumMod val="65000"/>
                    </a:schemeClr>
                  </a:solidFill>
                  <a:latin typeface="Arial" charset="0"/>
                  <a:ea typeface="ＭＳ Ｐゴシック" pitchFamily="34" charset="-128"/>
                  <a:cs typeface="Arial" charset="0"/>
                </a:rPr>
                <a:t> Ltd. (Budapest, Hungary), LED model from Budapest University of Technology and Economics (BME).</a:t>
              </a:r>
            </a:p>
            <a:p>
              <a:pPr defTabSz="914400"/>
              <a:r>
                <a:rPr lang="hu-HU" sz="1000" dirty="0" smtClean="0">
                  <a:solidFill>
                    <a:srgbClr val="FFFFFF">
                      <a:lumMod val="75000"/>
                    </a:srgbClr>
                  </a:solidFill>
                  <a:latin typeface="Arial" charset="0"/>
                  <a:ea typeface="ＭＳ Ｐゴシック" pitchFamily="34" charset="-128"/>
                  <a:cs typeface="Arial" charset="0"/>
                </a:rPr>
                <a:t>(</a:t>
              </a:r>
              <a:r>
                <a:rPr lang="en-GB" sz="1000" dirty="0" smtClean="0">
                  <a:solidFill>
                    <a:srgbClr val="FFFFFF">
                      <a:lumMod val="75000"/>
                    </a:srgbClr>
                  </a:solidFill>
                  <a:latin typeface="Arial" charset="0"/>
                  <a:ea typeface="ＭＳ Ｐゴシック" pitchFamily="34" charset="-128"/>
                  <a:cs typeface="Arial" charset="0"/>
                </a:rPr>
                <a:t>K</a:t>
              </a:r>
              <a:r>
                <a:rPr lang="hu-HU" sz="1000" dirty="0" smtClean="0">
                  <a:solidFill>
                    <a:srgbClr val="FFFFFF">
                      <a:lumMod val="75000"/>
                    </a:srgbClr>
                  </a:solidFill>
                  <a:latin typeface="Arial" charset="0"/>
                  <a:ea typeface="ＭＳ Ｐゴシック" pitchFamily="34" charset="-128"/>
                  <a:cs typeface="Arial" charset="0"/>
                </a:rPr>
                <a:t>ÖZLED project, Hungary)</a:t>
              </a:r>
              <a:endParaRPr lang="hu-HU" sz="1000" dirty="0">
                <a:solidFill>
                  <a:schemeClr val="bg1">
                    <a:lumMod val="65000"/>
                  </a:schemeClr>
                </a:solidFill>
                <a:latin typeface="Arial" charset="0"/>
                <a:ea typeface="ＭＳ Ｐゴシック" pitchFamily="34" charset="-128"/>
                <a:cs typeface="Arial" charset="0"/>
              </a:endParaRPr>
            </a:p>
          </p:txBody>
        </p:sp>
        <p:sp>
          <p:nvSpPr>
            <p:cNvPr id="16" name="TextBox 15"/>
            <p:cNvSpPr txBox="1"/>
            <p:nvPr/>
          </p:nvSpPr>
          <p:spPr>
            <a:xfrm>
              <a:off x="414669" y="5396959"/>
              <a:ext cx="8598706" cy="707886"/>
            </a:xfrm>
            <a:prstGeom prst="rect">
              <a:avLst/>
            </a:prstGeom>
            <a:noFill/>
          </p:spPr>
          <p:txBody>
            <a:bodyPr wrap="square" rtlCol="0">
              <a:spAutoFit/>
            </a:bodyPr>
            <a:lstStyle/>
            <a:p>
              <a:r>
                <a:rPr lang="hu-HU" dirty="0" smtClean="0"/>
                <a:t>Die Sperrschichttemperaturen sind korrekt berechnet.</a:t>
              </a:r>
              <a:endParaRPr lang="en-US" dirty="0" smtClean="0"/>
            </a:p>
            <a:p>
              <a:r>
                <a:rPr lang="hu-HU" dirty="0" smtClean="0"/>
                <a:t>Wie erhaltet man die </a:t>
              </a:r>
              <a:r>
                <a:rPr lang="en-US" dirty="0" smtClean="0"/>
                <a:t>“Hot Lumens” (</a:t>
              </a:r>
              <a:r>
                <a:rPr lang="en-US" dirty="0" err="1" smtClean="0"/>
                <a:t>Lichtstrom</a:t>
              </a:r>
              <a:r>
                <a:rPr lang="en-US" dirty="0" smtClean="0"/>
                <a:t> </a:t>
              </a:r>
              <a:r>
                <a:rPr lang="en-US" dirty="0" err="1" smtClean="0"/>
                <a:t>bei</a:t>
              </a:r>
              <a:r>
                <a:rPr lang="en-US" dirty="0" smtClean="0"/>
                <a:t> </a:t>
              </a:r>
              <a:r>
                <a:rPr lang="en-US" dirty="0" err="1" smtClean="0"/>
                <a:t>Betriebstemperatur</a:t>
              </a:r>
              <a:r>
                <a:rPr lang="en-US" dirty="0" smtClean="0"/>
                <a:t>)?</a:t>
              </a:r>
              <a:endParaRPr lang="en-US" dirty="0"/>
            </a:p>
          </p:txBody>
        </p:sp>
      </p:grpSp>
      <p:sp>
        <p:nvSpPr>
          <p:cNvPr id="17" name="Date Placeholder 16"/>
          <p:cNvSpPr>
            <a:spLocks noGrp="1"/>
          </p:cNvSpPr>
          <p:nvPr>
            <p:ph type="dt" sz="half" idx="12"/>
          </p:nvPr>
        </p:nvSpPr>
        <p:spPr/>
        <p:txBody>
          <a:bodyPr/>
          <a:lstStyle/>
          <a:p>
            <a:pPr>
              <a:defRPr/>
            </a:pPr>
            <a:r>
              <a:rPr lang="en-US" smtClean="0"/>
              <a:t>28 Juni 2012</a:t>
            </a:r>
            <a:endParaRPr lang="en-US"/>
          </a:p>
        </p:txBody>
      </p:sp>
      <p:sp>
        <p:nvSpPr>
          <p:cNvPr id="18" name="Slide Number Placeholder 17"/>
          <p:cNvSpPr>
            <a:spLocks noGrp="1"/>
          </p:cNvSpPr>
          <p:nvPr>
            <p:ph type="sldNum" sz="quarter" idx="10"/>
          </p:nvPr>
        </p:nvSpPr>
        <p:spPr/>
        <p:txBody>
          <a:bodyPr/>
          <a:lstStyle/>
          <a:p>
            <a:pPr>
              <a:defRPr/>
            </a:pPr>
            <a:fld id="{CA06DD79-025C-4555-A46D-61353DBEF34E}" type="slidenum">
              <a:rPr lang="en-GB" smtClean="0"/>
              <a:pPr>
                <a:defRPr/>
              </a:pPr>
              <a:t>40</a:t>
            </a:fld>
            <a:endParaRPr lang="en-GB"/>
          </a:p>
        </p:txBody>
      </p:sp>
      <p:sp>
        <p:nvSpPr>
          <p:cNvPr id="22" name="Footer Placeholder 21"/>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Title 1"/>
          <p:cNvSpPr>
            <a:spLocks noGrp="1"/>
          </p:cNvSpPr>
          <p:nvPr>
            <p:ph type="title"/>
          </p:nvPr>
        </p:nvSpPr>
        <p:spPr/>
        <p:txBody>
          <a:bodyPr rIns="144000"/>
          <a:lstStyle/>
          <a:p>
            <a:pPr eaLnBrk="1" hangingPunct="1"/>
            <a:r>
              <a:rPr lang="hu-HU" dirty="0" smtClean="0"/>
              <a:t>Anwendung von LED Kompakmodelle in CFD</a:t>
            </a:r>
            <a:endParaRPr lang="en-US" dirty="0" smtClean="0"/>
          </a:p>
        </p:txBody>
      </p:sp>
      <p:sp>
        <p:nvSpPr>
          <p:cNvPr id="38918" name="Content Placeholder 2"/>
          <p:cNvSpPr>
            <a:spLocks noGrp="1"/>
          </p:cNvSpPr>
          <p:nvPr>
            <p:ph idx="1"/>
          </p:nvPr>
        </p:nvSpPr>
        <p:spPr>
          <a:xfrm>
            <a:off x="499499" y="795040"/>
            <a:ext cx="8775125" cy="535130"/>
          </a:xfrm>
        </p:spPr>
        <p:txBody>
          <a:bodyPr rIns="0"/>
          <a:lstStyle/>
          <a:p>
            <a:pPr eaLnBrk="1" hangingPunct="1">
              <a:lnSpc>
                <a:spcPct val="85000"/>
              </a:lnSpc>
              <a:spcBef>
                <a:spcPts val="200"/>
              </a:spcBef>
            </a:pPr>
            <a:r>
              <a:rPr lang="hu-HU" dirty="0" smtClean="0"/>
              <a:t>Kompaktmodelle von LEDs direkt aus Messresultate</a:t>
            </a:r>
          </a:p>
          <a:p>
            <a:pPr eaLnBrk="1" hangingPunct="1">
              <a:lnSpc>
                <a:spcPct val="85000"/>
              </a:lnSpc>
              <a:spcBef>
                <a:spcPts val="200"/>
              </a:spcBef>
            </a:pPr>
            <a:r>
              <a:rPr lang="en-US" dirty="0" smtClean="0"/>
              <a:t>CFD </a:t>
            </a:r>
            <a:r>
              <a:rPr lang="hu-HU" dirty="0" smtClean="0"/>
              <a:t>Analyse einer Straßenleuchte mit LEDs während Entwurf (Hungaro</a:t>
            </a:r>
            <a:r>
              <a:rPr lang="en-US" dirty="0" smtClean="0"/>
              <a:t>Lu</a:t>
            </a:r>
            <a:r>
              <a:rPr lang="hu-HU" dirty="0" smtClean="0"/>
              <a:t>x </a:t>
            </a:r>
            <a:r>
              <a:rPr lang="en-US" dirty="0" smtClean="0"/>
              <a:t>GmbH, </a:t>
            </a:r>
            <a:r>
              <a:rPr lang="hu-HU" dirty="0" smtClean="0"/>
              <a:t>Pearlight, KÖZLED</a:t>
            </a:r>
            <a:r>
              <a:rPr lang="en-US" dirty="0" smtClean="0"/>
              <a:t>-P</a:t>
            </a:r>
            <a:r>
              <a:rPr lang="hu-HU" dirty="0" smtClean="0"/>
              <a:t>rojekt, Ungarn)</a:t>
            </a:r>
            <a:endParaRPr lang="en-US" dirty="0" smtClean="0"/>
          </a:p>
        </p:txBody>
      </p:sp>
      <p:sp>
        <p:nvSpPr>
          <p:cNvPr id="13" name="TextBox 21"/>
          <p:cNvSpPr txBox="1">
            <a:spLocks noChangeArrowheads="1"/>
          </p:cNvSpPr>
          <p:nvPr/>
        </p:nvSpPr>
        <p:spPr bwMode="auto">
          <a:xfrm>
            <a:off x="5302603" y="5349879"/>
            <a:ext cx="3674309" cy="400110"/>
          </a:xfrm>
          <a:prstGeom prst="rect">
            <a:avLst/>
          </a:prstGeom>
          <a:noFill/>
          <a:ln w="9525">
            <a:noFill/>
            <a:miter lim="800000"/>
            <a:headEnd/>
            <a:tailEnd/>
          </a:ln>
        </p:spPr>
        <p:txBody>
          <a:bodyPr wrap="square">
            <a:spAutoFit/>
          </a:bodyPr>
          <a:lstStyle/>
          <a:p>
            <a:pPr defTabSz="914400"/>
            <a:r>
              <a:rPr lang="en-GB" sz="1000" dirty="0" err="1">
                <a:solidFill>
                  <a:srgbClr val="FFFFFF">
                    <a:lumMod val="75000"/>
                  </a:srgbClr>
                </a:solidFill>
                <a:latin typeface="Arial" charset="0"/>
                <a:ea typeface="ＭＳ Ｐゴシック" pitchFamily="34" charset="-128"/>
                <a:cs typeface="Arial" charset="0"/>
              </a:rPr>
              <a:t>PerLight</a:t>
            </a:r>
            <a:r>
              <a:rPr lang="en-GB" sz="1000" dirty="0">
                <a:solidFill>
                  <a:srgbClr val="FFFFFF">
                    <a:lumMod val="75000"/>
                  </a:srgbClr>
                </a:solidFill>
                <a:latin typeface="Arial" charset="0"/>
                <a:ea typeface="ＭＳ Ｐゴシック" pitchFamily="34" charset="-128"/>
                <a:cs typeface="Arial" charset="0"/>
              </a:rPr>
              <a:t> series LED street lighting </a:t>
            </a:r>
            <a:r>
              <a:rPr lang="en-GB" sz="1000" dirty="0" err="1">
                <a:solidFill>
                  <a:srgbClr val="FFFFFF">
                    <a:lumMod val="75000"/>
                  </a:srgbClr>
                </a:solidFill>
                <a:latin typeface="Arial" charset="0"/>
                <a:ea typeface="ＭＳ Ｐゴシック" pitchFamily="34" charset="-128"/>
                <a:cs typeface="Arial" charset="0"/>
              </a:rPr>
              <a:t>luminaire</a:t>
            </a:r>
            <a:r>
              <a:rPr lang="en-GB" sz="1000" dirty="0">
                <a:solidFill>
                  <a:srgbClr val="FFFFFF">
                    <a:lumMod val="75000"/>
                  </a:srgbClr>
                </a:solidFill>
                <a:latin typeface="Arial" charset="0"/>
                <a:ea typeface="ＭＳ Ｐゴシック" pitchFamily="34" charset="-128"/>
                <a:cs typeface="Arial" charset="0"/>
              </a:rPr>
              <a:t>, </a:t>
            </a:r>
            <a:r>
              <a:rPr lang="hu-HU" sz="1000" dirty="0">
                <a:solidFill>
                  <a:srgbClr val="FFFFFF">
                    <a:lumMod val="75000"/>
                  </a:srgbClr>
                </a:solidFill>
                <a:latin typeface="Arial" charset="0"/>
                <a:ea typeface="ＭＳ Ｐゴシック" pitchFamily="34" charset="-128"/>
                <a:cs typeface="Arial" charset="0"/>
              </a:rPr>
              <a:t>HungaroLux Ltd. (</a:t>
            </a:r>
            <a:r>
              <a:rPr lang="en-GB" sz="1000" dirty="0">
                <a:solidFill>
                  <a:srgbClr val="FFFFFF">
                    <a:lumMod val="75000"/>
                  </a:srgbClr>
                </a:solidFill>
                <a:latin typeface="Arial" charset="0"/>
                <a:ea typeface="ＭＳ Ｐゴシック" pitchFamily="34" charset="-128"/>
                <a:cs typeface="Arial" charset="0"/>
              </a:rPr>
              <a:t>K</a:t>
            </a:r>
            <a:r>
              <a:rPr lang="hu-HU" sz="1000" dirty="0">
                <a:solidFill>
                  <a:srgbClr val="FFFFFF">
                    <a:lumMod val="75000"/>
                  </a:srgbClr>
                </a:solidFill>
                <a:latin typeface="Arial" charset="0"/>
                <a:ea typeface="ＭＳ Ｐゴシック" pitchFamily="34" charset="-128"/>
                <a:cs typeface="Arial" charset="0"/>
              </a:rPr>
              <a:t>ÖZLED project, </a:t>
            </a:r>
            <a:r>
              <a:rPr lang="hu-HU" sz="1000" dirty="0" smtClean="0">
                <a:solidFill>
                  <a:srgbClr val="FFFFFF">
                    <a:lumMod val="75000"/>
                  </a:srgbClr>
                </a:solidFill>
                <a:latin typeface="Arial" charset="0"/>
                <a:ea typeface="ＭＳ Ｐゴシック" pitchFamily="34" charset="-128"/>
                <a:cs typeface="Arial" charset="0"/>
              </a:rPr>
              <a:t>Hungary</a:t>
            </a:r>
            <a:r>
              <a:rPr lang="hu-HU" sz="1000" dirty="0">
                <a:solidFill>
                  <a:srgbClr val="FFFFFF">
                    <a:lumMod val="75000"/>
                  </a:srgbClr>
                </a:solidFill>
                <a:latin typeface="Arial" charset="0"/>
                <a:ea typeface="ＭＳ Ｐゴシック" pitchFamily="34" charset="-128"/>
                <a:cs typeface="Arial" charset="0"/>
              </a:rPr>
              <a:t>)</a:t>
            </a:r>
            <a:endParaRPr lang="en-US" sz="1000" dirty="0">
              <a:solidFill>
                <a:srgbClr val="FFFFFF">
                  <a:lumMod val="75000"/>
                </a:srgbClr>
              </a:solidFill>
              <a:latin typeface="Arial" charset="0"/>
              <a:ea typeface="ＭＳ Ｐゴシック" pitchFamily="34" charset="-128"/>
              <a:cs typeface="Arial" charset="0"/>
            </a:endParaRPr>
          </a:p>
        </p:txBody>
      </p:sp>
      <p:graphicFrame>
        <p:nvGraphicFramePr>
          <p:cNvPr id="38916" name="Object 9"/>
          <p:cNvGraphicFramePr>
            <a:graphicFrameLocks noChangeAspect="1"/>
          </p:cNvGraphicFramePr>
          <p:nvPr/>
        </p:nvGraphicFramePr>
        <p:xfrm>
          <a:off x="4029380" y="1916683"/>
          <a:ext cx="1038225" cy="2867025"/>
        </p:xfrm>
        <a:graphic>
          <a:graphicData uri="http://schemas.openxmlformats.org/presentationml/2006/ole">
            <mc:AlternateContent xmlns:mc="http://schemas.openxmlformats.org/markup-compatibility/2006">
              <mc:Choice xmlns:v="urn:schemas-microsoft-com:vml" Requires="v">
                <p:oleObj spid="_x0000_s3510280" name="Photo Editor Photo" r:id="rId4" imgW="1038370" imgH="2866667" progId="">
                  <p:embed/>
                </p:oleObj>
              </mc:Choice>
              <mc:Fallback>
                <p:oleObj name="Photo Editor Photo" r:id="rId4" imgW="1038370" imgH="2866667" progId="">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9380" y="1916683"/>
                        <a:ext cx="1038225" cy="2867025"/>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9"/>
          <p:cNvSpPr txBox="1">
            <a:spLocks noChangeArrowheads="1"/>
          </p:cNvSpPr>
          <p:nvPr/>
        </p:nvSpPr>
        <p:spPr bwMode="auto">
          <a:xfrm>
            <a:off x="537210" y="4802268"/>
            <a:ext cx="4537554" cy="553998"/>
          </a:xfrm>
          <a:prstGeom prst="rect">
            <a:avLst/>
          </a:prstGeom>
          <a:noFill/>
          <a:ln w="9525" algn="ctr">
            <a:noFill/>
            <a:miter lim="800000"/>
            <a:headEnd/>
            <a:tailEnd/>
          </a:ln>
        </p:spPr>
        <p:txBody>
          <a:bodyPr wrap="square">
            <a:spAutoFit/>
          </a:bodyPr>
          <a:lstStyle/>
          <a:p>
            <a:pPr defTabSz="914400"/>
            <a:r>
              <a:rPr lang="en-US" sz="1000" dirty="0">
                <a:solidFill>
                  <a:schemeClr val="bg1">
                    <a:lumMod val="65000"/>
                  </a:schemeClr>
                </a:solidFill>
                <a:latin typeface="Arial" charset="0"/>
                <a:ea typeface="ＭＳ Ｐゴシック" pitchFamily="34" charset="-128"/>
                <a:cs typeface="Arial" charset="0"/>
              </a:rPr>
              <a:t>CAD model by courtesy of </a:t>
            </a:r>
            <a:r>
              <a:rPr lang="en-US" sz="1000" dirty="0" err="1">
                <a:solidFill>
                  <a:schemeClr val="bg1">
                    <a:lumMod val="65000"/>
                  </a:schemeClr>
                </a:solidFill>
                <a:latin typeface="Arial" charset="0"/>
                <a:ea typeface="ＭＳ Ｐゴシック" pitchFamily="34" charset="-128"/>
                <a:cs typeface="Arial" charset="0"/>
              </a:rPr>
              <a:t>HungaroLux</a:t>
            </a:r>
            <a:r>
              <a:rPr lang="en-US" sz="1000" dirty="0">
                <a:solidFill>
                  <a:schemeClr val="bg1">
                    <a:lumMod val="65000"/>
                  </a:schemeClr>
                </a:solidFill>
                <a:latin typeface="Arial" charset="0"/>
                <a:ea typeface="ＭＳ Ｐゴシック" pitchFamily="34" charset="-128"/>
                <a:cs typeface="Arial" charset="0"/>
              </a:rPr>
              <a:t> Ltd. (Budapest, Hungary), LED model from Budapest University of Technology and Economics (BME).</a:t>
            </a:r>
          </a:p>
          <a:p>
            <a:pPr defTabSz="914400"/>
            <a:r>
              <a:rPr lang="hu-HU" sz="1000" dirty="0" smtClean="0">
                <a:solidFill>
                  <a:srgbClr val="FFFFFF">
                    <a:lumMod val="75000"/>
                  </a:srgbClr>
                </a:solidFill>
                <a:latin typeface="Arial" charset="0"/>
                <a:ea typeface="ＭＳ Ｐゴシック" pitchFamily="34" charset="-128"/>
                <a:cs typeface="Arial" charset="0"/>
              </a:rPr>
              <a:t>(</a:t>
            </a:r>
            <a:r>
              <a:rPr lang="en-GB" sz="1000" dirty="0" smtClean="0">
                <a:solidFill>
                  <a:srgbClr val="FFFFFF">
                    <a:lumMod val="75000"/>
                  </a:srgbClr>
                </a:solidFill>
                <a:latin typeface="Arial" charset="0"/>
                <a:ea typeface="ＭＳ Ｐゴシック" pitchFamily="34" charset="-128"/>
                <a:cs typeface="Arial" charset="0"/>
              </a:rPr>
              <a:t>K</a:t>
            </a:r>
            <a:r>
              <a:rPr lang="hu-HU" sz="1000" dirty="0" smtClean="0">
                <a:solidFill>
                  <a:srgbClr val="FFFFFF">
                    <a:lumMod val="75000"/>
                  </a:srgbClr>
                </a:solidFill>
                <a:latin typeface="Arial" charset="0"/>
                <a:ea typeface="ＭＳ Ｐゴシック" pitchFamily="34" charset="-128"/>
                <a:cs typeface="Arial" charset="0"/>
              </a:rPr>
              <a:t>ÖZLED project, Hungary)</a:t>
            </a:r>
            <a:endParaRPr lang="hu-HU" sz="1000" dirty="0">
              <a:solidFill>
                <a:schemeClr val="bg1">
                  <a:lumMod val="65000"/>
                </a:schemeClr>
              </a:solidFill>
              <a:latin typeface="Arial" charset="0"/>
              <a:ea typeface="ＭＳ Ｐゴシック" pitchFamily="34" charset="-128"/>
              <a:cs typeface="Arial" charset="0"/>
            </a:endParaRPr>
          </a:p>
        </p:txBody>
      </p:sp>
      <p:sp>
        <p:nvSpPr>
          <p:cNvPr id="16" name="TextBox 15"/>
          <p:cNvSpPr txBox="1"/>
          <p:nvPr/>
        </p:nvSpPr>
        <p:spPr>
          <a:xfrm>
            <a:off x="545294" y="5681959"/>
            <a:ext cx="8598706" cy="707886"/>
          </a:xfrm>
          <a:prstGeom prst="rect">
            <a:avLst/>
          </a:prstGeom>
          <a:noFill/>
        </p:spPr>
        <p:txBody>
          <a:bodyPr wrap="square" rtlCol="0">
            <a:spAutoFit/>
          </a:bodyPr>
          <a:lstStyle/>
          <a:p>
            <a:r>
              <a:rPr lang="hu-HU" dirty="0" smtClean="0"/>
              <a:t>Die Sperrschichttemperaturen sind korrekt berechnet.</a:t>
            </a:r>
            <a:endParaRPr lang="en-US" dirty="0" smtClean="0"/>
          </a:p>
          <a:p>
            <a:r>
              <a:rPr lang="hu-HU" dirty="0" smtClean="0"/>
              <a:t>Wie erhaltet man die </a:t>
            </a:r>
            <a:r>
              <a:rPr lang="en-US" dirty="0" smtClean="0"/>
              <a:t>“Hot Lumens” (</a:t>
            </a:r>
            <a:r>
              <a:rPr lang="en-US" dirty="0" err="1" smtClean="0"/>
              <a:t>Lichtstrom</a:t>
            </a:r>
            <a:r>
              <a:rPr lang="en-US" dirty="0" smtClean="0"/>
              <a:t> </a:t>
            </a:r>
            <a:r>
              <a:rPr lang="en-US" dirty="0" err="1" smtClean="0"/>
              <a:t>bei</a:t>
            </a:r>
            <a:r>
              <a:rPr lang="en-US" dirty="0" smtClean="0"/>
              <a:t> </a:t>
            </a:r>
            <a:r>
              <a:rPr lang="en-US" dirty="0" err="1" smtClean="0"/>
              <a:t>Betriebstemperatur</a:t>
            </a:r>
            <a:r>
              <a:rPr lang="en-US" dirty="0" smtClean="0"/>
              <a:t>)?</a:t>
            </a:r>
            <a:endParaRPr lang="en-US" dirty="0"/>
          </a:p>
        </p:txBody>
      </p:sp>
      <p:graphicFrame>
        <p:nvGraphicFramePr>
          <p:cNvPr id="12" name="Object 6"/>
          <p:cNvGraphicFramePr>
            <a:graphicFrameLocks noChangeAspect="1"/>
          </p:cNvGraphicFramePr>
          <p:nvPr/>
        </p:nvGraphicFramePr>
        <p:xfrm>
          <a:off x="633038" y="1787238"/>
          <a:ext cx="3167062" cy="3056903"/>
        </p:xfrm>
        <a:graphic>
          <a:graphicData uri="http://schemas.openxmlformats.org/presentationml/2006/ole">
            <mc:AlternateContent xmlns:mc="http://schemas.openxmlformats.org/markup-compatibility/2006">
              <mc:Choice xmlns:v="urn:schemas-microsoft-com:vml" Requires="v">
                <p:oleObj spid="_x0000_s3510281" r:id="rId6" imgW="4382112" imgH="4229690" progId="">
                  <p:embed/>
                </p:oleObj>
              </mc:Choice>
              <mc:Fallback>
                <p:oleObj r:id="rId6" imgW="4382112" imgH="4229690" progId="">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038" y="1787238"/>
                        <a:ext cx="3167062" cy="3056903"/>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 name="Picture 13" descr="PearLightCFD2 copy small.jpg"/>
          <p:cNvPicPr>
            <a:picLocks noChangeAspect="1"/>
          </p:cNvPicPr>
          <p:nvPr/>
        </p:nvPicPr>
        <p:blipFill>
          <a:blip r:embed="rId8" cstate="print"/>
          <a:stretch>
            <a:fillRect/>
          </a:stretch>
        </p:blipFill>
        <p:spPr>
          <a:xfrm>
            <a:off x="5411324" y="1745655"/>
            <a:ext cx="3103418" cy="2327563"/>
          </a:xfrm>
          <a:prstGeom prst="rect">
            <a:avLst/>
          </a:prstGeom>
          <a:ln w="3175">
            <a:solidFill>
              <a:schemeClr val="bg1">
                <a:lumMod val="85000"/>
              </a:schemeClr>
            </a:solidFill>
          </a:ln>
          <a:effectLst/>
        </p:spPr>
      </p:pic>
      <p:pic>
        <p:nvPicPr>
          <p:cNvPr id="17" name="Picture 3"/>
          <p:cNvPicPr>
            <a:picLocks noChangeAspect="1" noChangeArrowheads="1"/>
          </p:cNvPicPr>
          <p:nvPr/>
        </p:nvPicPr>
        <p:blipFill>
          <a:blip r:embed="rId9" cstate="print"/>
          <a:srcRect/>
          <a:stretch>
            <a:fillRect/>
          </a:stretch>
        </p:blipFill>
        <p:spPr bwMode="auto">
          <a:xfrm>
            <a:off x="5424510" y="4284375"/>
            <a:ext cx="3075180" cy="970508"/>
          </a:xfrm>
          <a:prstGeom prst="rect">
            <a:avLst/>
          </a:prstGeom>
          <a:noFill/>
          <a:ln w="3175">
            <a:solidFill>
              <a:schemeClr val="bg1">
                <a:lumMod val="85000"/>
              </a:schemeClr>
            </a:solidFill>
            <a:miter lim="800000"/>
            <a:headEnd/>
            <a:tailEnd/>
          </a:ln>
        </p:spPr>
      </p:pic>
      <p:sp>
        <p:nvSpPr>
          <p:cNvPr id="18" name="Date Placeholder 17"/>
          <p:cNvSpPr>
            <a:spLocks noGrp="1"/>
          </p:cNvSpPr>
          <p:nvPr>
            <p:ph type="dt" sz="half" idx="12"/>
          </p:nvPr>
        </p:nvSpPr>
        <p:spPr/>
        <p:txBody>
          <a:bodyPr/>
          <a:lstStyle/>
          <a:p>
            <a:pPr>
              <a:defRPr/>
            </a:pPr>
            <a:r>
              <a:rPr lang="en-US" smtClean="0"/>
              <a:t>28 Juni 2012</a:t>
            </a:r>
            <a:endParaRPr lang="en-US"/>
          </a:p>
        </p:txBody>
      </p:sp>
      <p:sp>
        <p:nvSpPr>
          <p:cNvPr id="19" name="Slide Number Placeholder 18"/>
          <p:cNvSpPr>
            <a:spLocks noGrp="1"/>
          </p:cNvSpPr>
          <p:nvPr>
            <p:ph type="sldNum" sz="quarter" idx="10"/>
          </p:nvPr>
        </p:nvSpPr>
        <p:spPr/>
        <p:txBody>
          <a:bodyPr/>
          <a:lstStyle/>
          <a:p>
            <a:pPr>
              <a:defRPr/>
            </a:pPr>
            <a:fld id="{CA06DD79-025C-4555-A46D-61353DBEF34E}" type="slidenum">
              <a:rPr lang="en-GB" smtClean="0"/>
              <a:pPr>
                <a:defRPr/>
              </a:pPr>
              <a:t>41</a:t>
            </a:fld>
            <a:endParaRPr lang="en-GB"/>
          </a:p>
        </p:txBody>
      </p:sp>
      <p:sp>
        <p:nvSpPr>
          <p:cNvPr id="20" name="Footer Placeholder 19"/>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1298" name="Rectangle 2"/>
          <p:cNvSpPr>
            <a:spLocks noGrp="1" noChangeArrowheads="1"/>
          </p:cNvSpPr>
          <p:nvPr>
            <p:ph type="title"/>
          </p:nvPr>
        </p:nvSpPr>
        <p:spPr/>
        <p:txBody>
          <a:bodyPr/>
          <a:lstStyle/>
          <a:p>
            <a:r>
              <a:rPr lang="en-US" dirty="0" smtClean="0"/>
              <a:t>Hot Lumens:</a:t>
            </a:r>
            <a:endParaRPr lang="hu-HU" dirty="0"/>
          </a:p>
        </p:txBody>
      </p:sp>
      <p:pic>
        <p:nvPicPr>
          <p:cNvPr id="133" name="Picture 4" descr="Lum-MCE1"/>
          <p:cNvPicPr>
            <a:picLocks noChangeAspect="1" noChangeArrowheads="1"/>
          </p:cNvPicPr>
          <p:nvPr/>
        </p:nvPicPr>
        <p:blipFill>
          <a:blip r:embed="rId3" cstate="print"/>
          <a:srcRect/>
          <a:stretch>
            <a:fillRect/>
          </a:stretch>
        </p:blipFill>
        <p:spPr bwMode="auto">
          <a:xfrm>
            <a:off x="1328769" y="274790"/>
            <a:ext cx="6612101" cy="4959456"/>
          </a:xfrm>
          <a:prstGeom prst="rect">
            <a:avLst/>
          </a:prstGeom>
          <a:noFill/>
          <a:effectLst/>
        </p:spPr>
      </p:pic>
      <p:cxnSp>
        <p:nvCxnSpPr>
          <p:cNvPr id="135" name="Straight Arrow Connector 134"/>
          <p:cNvCxnSpPr/>
          <p:nvPr/>
        </p:nvCxnSpPr>
        <p:spPr>
          <a:xfrm>
            <a:off x="2460289" y="3924224"/>
            <a:ext cx="1577969" cy="0"/>
          </a:xfrm>
          <a:prstGeom prst="straightConnector1">
            <a:avLst/>
          </a:prstGeom>
          <a:noFill/>
          <a:ln w="57150" cap="flat" cmpd="sng" algn="ctr">
            <a:gradFill flip="none" rotWithShape="1">
              <a:gsLst>
                <a:gs pos="0">
                  <a:srgbClr val="000082"/>
                </a:gs>
                <a:gs pos="30000">
                  <a:srgbClr val="66008F"/>
                </a:gs>
                <a:gs pos="64999">
                  <a:srgbClr val="BA0066"/>
                </a:gs>
                <a:gs pos="89999">
                  <a:srgbClr val="FF0000"/>
                </a:gs>
                <a:gs pos="100000">
                  <a:srgbClr val="FF8200"/>
                </a:gs>
              </a:gsLst>
              <a:lin ang="0" scaled="1"/>
              <a:tileRect/>
            </a:gradFill>
            <a:prstDash val="solid"/>
            <a:tailEnd type="triangle"/>
          </a:ln>
          <a:effectLst/>
        </p:spPr>
      </p:cxnSp>
      <p:sp>
        <p:nvSpPr>
          <p:cNvPr id="137" name="Freeform 136"/>
          <p:cNvSpPr/>
          <p:nvPr/>
        </p:nvSpPr>
        <p:spPr>
          <a:xfrm>
            <a:off x="2426067" y="5433542"/>
            <a:ext cx="2224787" cy="463219"/>
          </a:xfrm>
          <a:custGeom>
            <a:avLst/>
            <a:gdLst>
              <a:gd name="connsiteX0" fmla="*/ 0 w 2833577"/>
              <a:gd name="connsiteY0" fmla="*/ 0 h 303028"/>
              <a:gd name="connsiteX1" fmla="*/ 148856 w 2833577"/>
              <a:gd name="connsiteY1" fmla="*/ 233916 h 303028"/>
              <a:gd name="connsiteX2" fmla="*/ 850604 w 2833577"/>
              <a:gd name="connsiteY2" fmla="*/ 276446 h 303028"/>
              <a:gd name="connsiteX3" fmla="*/ 2509284 w 2833577"/>
              <a:gd name="connsiteY3" fmla="*/ 265814 h 303028"/>
              <a:gd name="connsiteX4" fmla="*/ 2796363 w 2833577"/>
              <a:gd name="connsiteY4" fmla="*/ 53163 h 303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3577" h="303028">
                <a:moveTo>
                  <a:pt x="0" y="0"/>
                </a:moveTo>
                <a:cubicBezTo>
                  <a:pt x="3544" y="93921"/>
                  <a:pt x="7089" y="187842"/>
                  <a:pt x="148856" y="233916"/>
                </a:cubicBezTo>
                <a:cubicBezTo>
                  <a:pt x="290623" y="279990"/>
                  <a:pt x="850604" y="276446"/>
                  <a:pt x="850604" y="276446"/>
                </a:cubicBezTo>
                <a:cubicBezTo>
                  <a:pt x="1244009" y="281762"/>
                  <a:pt x="2184991" y="303028"/>
                  <a:pt x="2509284" y="265814"/>
                </a:cubicBezTo>
                <a:cubicBezTo>
                  <a:pt x="2833577" y="228600"/>
                  <a:pt x="2814970" y="140881"/>
                  <a:pt x="2796363" y="53163"/>
                </a:cubicBezTo>
              </a:path>
            </a:pathLst>
          </a:custGeom>
          <a:noFill/>
          <a:ln w="25400" cap="flat" cmpd="sng" algn="ctr">
            <a:solidFill>
              <a:srgbClr val="0000FF"/>
            </a:solidFill>
            <a:prstDash val="solid"/>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2" name="Group 137"/>
          <p:cNvGrpSpPr/>
          <p:nvPr/>
        </p:nvGrpSpPr>
        <p:grpSpPr>
          <a:xfrm>
            <a:off x="2454351" y="4127345"/>
            <a:ext cx="2736058" cy="1528195"/>
            <a:chOff x="2285999" y="4274277"/>
            <a:chExt cx="2862115" cy="1671740"/>
          </a:xfrm>
          <a:effectLst/>
        </p:grpSpPr>
        <p:sp>
          <p:nvSpPr>
            <p:cNvPr id="139" name="Right Brace 138"/>
            <p:cNvSpPr/>
            <p:nvPr/>
          </p:nvSpPr>
          <p:spPr>
            <a:xfrm rot="5400000">
              <a:off x="2976871" y="3583405"/>
              <a:ext cx="233928" cy="1615672"/>
            </a:xfrm>
            <a:prstGeom prst="rightBrace">
              <a:avLst>
                <a:gd name="adj1" fmla="val 35298"/>
                <a:gd name="adj2" fmla="val 49418"/>
              </a:avLst>
            </a:prstGeom>
            <a:noFill/>
            <a:ln w="25400" cap="flat" cmpd="sng" algn="ctr">
              <a:solidFill>
                <a:srgbClr val="09213B">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0" name="Rectangle 139"/>
            <p:cNvSpPr/>
            <p:nvPr/>
          </p:nvSpPr>
          <p:spPr>
            <a:xfrm>
              <a:off x="2814036" y="4445438"/>
              <a:ext cx="587236" cy="3703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9213B">
                      <a:lumMod val="50000"/>
                      <a:lumOff val="50000"/>
                    </a:srgbClr>
                  </a:solidFill>
                  <a:effectLst/>
                  <a:uLnTx/>
                  <a:uFillTx/>
                  <a:sym typeface="Symbol"/>
                </a:rPr>
                <a:t>T</a:t>
              </a:r>
              <a:r>
                <a:rPr kumimoji="0" lang="en-US" sz="1600" b="0" i="0" u="none" strike="noStrike" kern="0" cap="none" spc="0" normalizeH="0" baseline="-25000" noProof="0" dirty="0" smtClean="0">
                  <a:ln>
                    <a:noFill/>
                  </a:ln>
                  <a:solidFill>
                    <a:srgbClr val="09213B">
                      <a:lumMod val="50000"/>
                      <a:lumOff val="50000"/>
                    </a:srgbClr>
                  </a:solidFill>
                  <a:effectLst/>
                  <a:uLnTx/>
                  <a:uFillTx/>
                  <a:sym typeface="Symbol"/>
                </a:rPr>
                <a:t>J</a:t>
              </a:r>
              <a:r>
                <a:rPr kumimoji="0" lang="en-US" sz="1600" b="0" i="0" u="none" strike="noStrike" kern="0" cap="none" spc="0" normalizeH="0" baseline="0" noProof="0" dirty="0" smtClean="0">
                  <a:ln>
                    <a:noFill/>
                  </a:ln>
                  <a:solidFill>
                    <a:srgbClr val="09213B">
                      <a:lumMod val="50000"/>
                      <a:lumOff val="50000"/>
                    </a:srgbClr>
                  </a:solidFill>
                  <a:effectLst/>
                  <a:uLnTx/>
                  <a:uFillTx/>
                  <a:sym typeface="Symbol"/>
                </a:rPr>
                <a:t> </a:t>
              </a:r>
              <a:endParaRPr kumimoji="0" lang="en-US" sz="1600" b="0" i="0" u="none" strike="noStrike" kern="0" cap="none" spc="0" normalizeH="0" baseline="0" noProof="0" dirty="0">
                <a:ln>
                  <a:noFill/>
                </a:ln>
                <a:solidFill>
                  <a:srgbClr val="09213B">
                    <a:lumMod val="50000"/>
                    <a:lumOff val="50000"/>
                  </a:srgbClr>
                </a:solidFill>
                <a:effectLst/>
                <a:uLnTx/>
                <a:uFillTx/>
              </a:endParaRPr>
            </a:p>
          </p:txBody>
        </p:sp>
        <p:sp>
          <p:nvSpPr>
            <p:cNvPr id="141" name="Freeform 140"/>
            <p:cNvSpPr/>
            <p:nvPr/>
          </p:nvSpPr>
          <p:spPr>
            <a:xfrm>
              <a:off x="3049880" y="4805974"/>
              <a:ext cx="2098234" cy="1140043"/>
            </a:xfrm>
            <a:custGeom>
              <a:avLst/>
              <a:gdLst>
                <a:gd name="connsiteX0" fmla="*/ 8860 w 2603204"/>
                <a:gd name="connsiteY0" fmla="*/ 0 h 1201479"/>
                <a:gd name="connsiteX1" fmla="*/ 30125 w 2603204"/>
                <a:gd name="connsiteY1" fmla="*/ 606056 h 1201479"/>
                <a:gd name="connsiteX2" fmla="*/ 189613 w 2603204"/>
                <a:gd name="connsiteY2" fmla="*/ 1052624 h 1201479"/>
                <a:gd name="connsiteX3" fmla="*/ 901995 w 2603204"/>
                <a:gd name="connsiteY3" fmla="*/ 1169582 h 1201479"/>
                <a:gd name="connsiteX4" fmla="*/ 1933353 w 2603204"/>
                <a:gd name="connsiteY4" fmla="*/ 1201479 h 1201479"/>
                <a:gd name="connsiteX5" fmla="*/ 2486246 w 2603204"/>
                <a:gd name="connsiteY5" fmla="*/ 1169582 h 1201479"/>
                <a:gd name="connsiteX6" fmla="*/ 2603204 w 2603204"/>
                <a:gd name="connsiteY6" fmla="*/ 1052624 h 120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3204" h="1201479">
                  <a:moveTo>
                    <a:pt x="8860" y="0"/>
                  </a:moveTo>
                  <a:cubicBezTo>
                    <a:pt x="4430" y="215309"/>
                    <a:pt x="0" y="430619"/>
                    <a:pt x="30125" y="606056"/>
                  </a:cubicBezTo>
                  <a:cubicBezTo>
                    <a:pt x="60250" y="781493"/>
                    <a:pt x="44301" y="958703"/>
                    <a:pt x="189613" y="1052624"/>
                  </a:cubicBezTo>
                  <a:cubicBezTo>
                    <a:pt x="334925" y="1146545"/>
                    <a:pt x="611372" y="1144773"/>
                    <a:pt x="901995" y="1169582"/>
                  </a:cubicBezTo>
                  <a:cubicBezTo>
                    <a:pt x="1192618" y="1194391"/>
                    <a:pt x="1669311" y="1201479"/>
                    <a:pt x="1933353" y="1201479"/>
                  </a:cubicBezTo>
                  <a:cubicBezTo>
                    <a:pt x="2197395" y="1201479"/>
                    <a:pt x="2374604" y="1194391"/>
                    <a:pt x="2486246" y="1169582"/>
                  </a:cubicBezTo>
                  <a:cubicBezTo>
                    <a:pt x="2597888" y="1144773"/>
                    <a:pt x="2600546" y="1098698"/>
                    <a:pt x="2603204" y="1052624"/>
                  </a:cubicBezTo>
                </a:path>
              </a:pathLst>
            </a:custGeom>
            <a:noFill/>
            <a:ln w="25400" cap="flat" cmpd="sng" algn="ctr">
              <a:solidFill>
                <a:srgbClr val="09213B">
                  <a:lumMod val="50000"/>
                  <a:lumOff val="50000"/>
                </a:srgbClr>
              </a:solidFill>
              <a:prstDash val="solid"/>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3" name="Group 141"/>
          <p:cNvGrpSpPr/>
          <p:nvPr/>
        </p:nvGrpSpPr>
        <p:grpSpPr>
          <a:xfrm>
            <a:off x="836961" y="688315"/>
            <a:ext cx="7511392" cy="3810084"/>
            <a:chOff x="680484" y="627321"/>
            <a:chExt cx="7857460" cy="4167963"/>
          </a:xfrm>
          <a:effectLst/>
        </p:grpSpPr>
        <p:sp>
          <p:nvSpPr>
            <p:cNvPr id="143" name="Text Box 9"/>
            <p:cNvSpPr txBox="1">
              <a:spLocks noChangeArrowheads="1"/>
            </p:cNvSpPr>
            <p:nvPr/>
          </p:nvSpPr>
          <p:spPr bwMode="auto">
            <a:xfrm>
              <a:off x="2016727" y="2339142"/>
              <a:ext cx="2715270" cy="760910"/>
            </a:xfrm>
            <a:prstGeom prst="rect">
              <a:avLst/>
            </a:prstGeom>
            <a:solidFill>
              <a:srgbClr val="FFFF99">
                <a:alpha val="50195"/>
              </a:srgbClr>
            </a:solidFill>
            <a:ln w="25400" algn="ctr">
              <a:solidFill>
                <a:srgbClr val="00B050"/>
              </a:solidFill>
              <a:miter lim="800000"/>
              <a:headEnd/>
              <a:tailEnd/>
            </a:ln>
            <a:effectLst/>
          </p:spPr>
          <p:txBody>
            <a:bodyPr wrap="square" lIns="18000" rIns="18000">
              <a:spAutoFit/>
            </a:bodyPr>
            <a:lstStyle/>
            <a:p>
              <a:pPr marL="0" marR="0" lvl="0" indent="0" algn="ctr" defTabSz="914400" eaLnBrk="0" fontAlgn="auto" latinLnBrk="0" hangingPunct="0">
                <a:lnSpc>
                  <a:spcPct val="80000"/>
                </a:lnSpc>
                <a:spcBef>
                  <a:spcPct val="20000"/>
                </a:spcBef>
                <a:spcAft>
                  <a:spcPts val="0"/>
                </a:spcAft>
                <a:buClrTx/>
                <a:buSzTx/>
                <a:buFontTx/>
                <a:buNone/>
                <a:tabLst/>
                <a:defRPr/>
              </a:pPr>
              <a:r>
                <a:rPr kumimoji="0" lang="en-US" sz="1400" b="0" i="0" u="none" strike="noStrike" kern="0" cap="none" spc="0" normalizeH="0" baseline="0" noProof="0" dirty="0" err="1" smtClean="0">
                  <a:ln>
                    <a:noFill/>
                  </a:ln>
                  <a:solidFill>
                    <a:sysClr val="windowText" lastClr="000000"/>
                  </a:solidFill>
                  <a:effectLst/>
                  <a:uLnTx/>
                  <a:uFillTx/>
                </a:rPr>
                <a:t>Temperaturempfindlichkeiten</a:t>
              </a:r>
              <a:r>
                <a:rPr kumimoji="0" lang="en-US" sz="1400" b="0" i="0" u="none" strike="noStrike" kern="0" cap="none" spc="0" normalizeH="0" baseline="0" noProof="0" dirty="0" smtClean="0">
                  <a:ln>
                    <a:noFill/>
                  </a:ln>
                  <a:solidFill>
                    <a:sysClr val="windowText" lastClr="000000"/>
                  </a:solidFill>
                  <a:effectLst/>
                  <a:uLnTx/>
                  <a:uFillTx/>
                </a:rPr>
                <a:t>:</a:t>
              </a:r>
              <a:endParaRPr kumimoji="0" lang="en-US" sz="1400" b="0" i="0" u="none" strike="noStrike" kern="0" cap="none" spc="0" normalizeH="0" baseline="0" noProof="0" dirty="0">
                <a:ln>
                  <a:noFill/>
                </a:ln>
                <a:solidFill>
                  <a:sysClr val="windowText" lastClr="000000"/>
                </a:solidFill>
                <a:effectLst/>
                <a:uLnTx/>
                <a:uFillTx/>
              </a:endParaRPr>
            </a:p>
            <a:p>
              <a:pPr marL="0" marR="0" lvl="0" indent="0" algn="ctr" defTabSz="914400" eaLnBrk="0" fontAlgn="auto" latinLnBrk="0" hangingPunct="0">
                <a:lnSpc>
                  <a:spcPct val="80000"/>
                </a:lnSpc>
                <a:spcBef>
                  <a:spcPct val="20000"/>
                </a:spcBef>
                <a:spcAft>
                  <a:spcPts val="0"/>
                </a:spcAft>
                <a:buClrTx/>
                <a:buSzTx/>
                <a:buFontTx/>
                <a:buNone/>
                <a:tabLst/>
                <a:defRPr/>
              </a:pPr>
              <a:r>
                <a:rPr kumimoji="0" lang="en-US" sz="1400" b="0" i="0" u="none" strike="noStrike" kern="0" cap="none" spc="0" normalizeH="0" baseline="0" noProof="0" dirty="0">
                  <a:ln>
                    <a:noFill/>
                  </a:ln>
                  <a:solidFill>
                    <a:srgbClr val="C00000">
                      <a:lumMod val="40000"/>
                      <a:lumOff val="60000"/>
                    </a:srgbClr>
                  </a:solidFill>
                  <a:effectLst/>
                  <a:uLnTx/>
                  <a:uFillTx/>
                </a:rPr>
                <a:t>@700 </a:t>
              </a:r>
              <a:r>
                <a:rPr kumimoji="0" lang="en-US" sz="1400" b="0" i="0" u="none" strike="noStrike" kern="0" cap="none" spc="0" normalizeH="0" baseline="0" noProof="0" dirty="0" err="1">
                  <a:ln>
                    <a:noFill/>
                  </a:ln>
                  <a:solidFill>
                    <a:srgbClr val="C00000">
                      <a:lumMod val="40000"/>
                      <a:lumOff val="60000"/>
                    </a:srgbClr>
                  </a:solidFill>
                  <a:effectLst/>
                  <a:uLnTx/>
                  <a:uFillTx/>
                </a:rPr>
                <a:t>mA</a:t>
              </a:r>
              <a:r>
                <a:rPr kumimoji="0" lang="en-US" sz="1400" b="0" i="0" u="none" strike="noStrike" kern="0" cap="none" spc="0" normalizeH="0" baseline="0" noProof="0" dirty="0">
                  <a:ln>
                    <a:noFill/>
                  </a:ln>
                  <a:solidFill>
                    <a:srgbClr val="C00000">
                      <a:lumMod val="40000"/>
                      <a:lumOff val="60000"/>
                    </a:srgbClr>
                  </a:solidFill>
                  <a:effectLst/>
                  <a:uLnTx/>
                  <a:uFillTx/>
                </a:rPr>
                <a:t> </a:t>
              </a:r>
              <a:r>
                <a:rPr kumimoji="0" lang="en-US" sz="1400" b="0" i="0" u="none" strike="noStrike" kern="0" cap="none" spc="0" normalizeH="0" baseline="0" noProof="0" dirty="0" smtClean="0">
                  <a:ln>
                    <a:noFill/>
                  </a:ln>
                  <a:solidFill>
                    <a:srgbClr val="C00000">
                      <a:lumMod val="40000"/>
                      <a:lumOff val="60000"/>
                    </a:srgbClr>
                  </a:solidFill>
                  <a:effectLst/>
                  <a:uLnTx/>
                  <a:uFillTx/>
                </a:rPr>
                <a:t>– S = -2.2 </a:t>
              </a:r>
              <a:r>
                <a:rPr kumimoji="0" lang="en-US" sz="1400" b="0" i="0" u="none" strike="noStrike" kern="0" cap="none" spc="0" normalizeH="0" baseline="0" noProof="0" dirty="0">
                  <a:ln>
                    <a:noFill/>
                  </a:ln>
                  <a:solidFill>
                    <a:srgbClr val="C00000">
                      <a:lumMod val="40000"/>
                      <a:lumOff val="60000"/>
                    </a:srgbClr>
                  </a:solidFill>
                  <a:effectLst/>
                  <a:uLnTx/>
                  <a:uFillTx/>
                </a:rPr>
                <a:t>lm/</a:t>
              </a:r>
              <a:r>
                <a:rPr kumimoji="0" lang="en-US" sz="1200" b="0" i="0" u="none" strike="noStrike" kern="0" cap="none" spc="0" normalizeH="0" baseline="50000" noProof="0" dirty="0" err="1">
                  <a:ln>
                    <a:noFill/>
                  </a:ln>
                  <a:solidFill>
                    <a:srgbClr val="C00000">
                      <a:lumMod val="40000"/>
                      <a:lumOff val="60000"/>
                    </a:srgbClr>
                  </a:solidFill>
                  <a:effectLst/>
                  <a:uLnTx/>
                  <a:uFillTx/>
                </a:rPr>
                <a:t>o</a:t>
              </a:r>
              <a:r>
                <a:rPr kumimoji="0" lang="en-US" sz="1400" b="0" i="0" u="none" strike="noStrike" kern="0" cap="none" spc="0" normalizeH="0" baseline="0" noProof="0" dirty="0" err="1">
                  <a:ln>
                    <a:noFill/>
                  </a:ln>
                  <a:solidFill>
                    <a:srgbClr val="C00000">
                      <a:lumMod val="40000"/>
                      <a:lumOff val="60000"/>
                    </a:srgbClr>
                  </a:solidFill>
                  <a:effectLst/>
                  <a:uLnTx/>
                  <a:uFillTx/>
                </a:rPr>
                <a:t>C</a:t>
              </a:r>
              <a:endParaRPr kumimoji="0" lang="en-US" sz="1400" b="0" i="0" u="none" strike="noStrike" kern="0" cap="none" spc="0" normalizeH="0" baseline="0" noProof="0" dirty="0">
                <a:ln>
                  <a:noFill/>
                </a:ln>
                <a:solidFill>
                  <a:srgbClr val="C00000">
                    <a:lumMod val="40000"/>
                    <a:lumOff val="60000"/>
                  </a:srgbClr>
                </a:solidFill>
                <a:effectLst/>
                <a:uLnTx/>
                <a:uFillTx/>
              </a:endParaRPr>
            </a:p>
            <a:p>
              <a:pPr marL="0" marR="0" lvl="0" indent="0" algn="ctr" defTabSz="914400" eaLnBrk="0" fontAlgn="auto" latinLnBrk="0" hangingPunct="0">
                <a:lnSpc>
                  <a:spcPct val="80000"/>
                </a:lnSpc>
                <a:spcBef>
                  <a:spcPct val="20000"/>
                </a:spcBef>
                <a:spcAft>
                  <a:spcPts val="0"/>
                </a:spcAft>
                <a:buClrTx/>
                <a:buSzTx/>
                <a:buFontTx/>
                <a:buNone/>
                <a:tabLst/>
                <a:defRPr/>
              </a:pPr>
              <a:r>
                <a:rPr kumimoji="0" lang="en-US" sz="1400" b="0" i="0" u="none" strike="noStrike" kern="0" cap="none" spc="0" normalizeH="0" baseline="0" noProof="0" dirty="0">
                  <a:ln>
                    <a:noFill/>
                  </a:ln>
                  <a:solidFill>
                    <a:srgbClr val="7030A0"/>
                  </a:solidFill>
                  <a:effectLst/>
                  <a:uLnTx/>
                  <a:uFillTx/>
                </a:rPr>
                <a:t>@350 </a:t>
              </a:r>
              <a:r>
                <a:rPr kumimoji="0" lang="en-US" sz="1400" b="0" i="0" u="none" strike="noStrike" kern="0" cap="none" spc="0" normalizeH="0" baseline="0" noProof="0" dirty="0" err="1">
                  <a:ln>
                    <a:noFill/>
                  </a:ln>
                  <a:solidFill>
                    <a:srgbClr val="7030A0"/>
                  </a:solidFill>
                  <a:effectLst/>
                  <a:uLnTx/>
                  <a:uFillTx/>
                </a:rPr>
                <a:t>mA</a:t>
              </a:r>
              <a:r>
                <a:rPr kumimoji="0" lang="en-US" sz="1400" b="0" i="0" u="none" strike="noStrike" kern="0" cap="none" spc="0" normalizeH="0" baseline="0" noProof="0" dirty="0">
                  <a:ln>
                    <a:noFill/>
                  </a:ln>
                  <a:solidFill>
                    <a:srgbClr val="7030A0"/>
                  </a:solidFill>
                  <a:effectLst/>
                  <a:uLnTx/>
                  <a:uFillTx/>
                </a:rPr>
                <a:t> </a:t>
              </a:r>
              <a:r>
                <a:rPr kumimoji="0" lang="en-US" sz="1400" b="0" i="0" u="none" strike="noStrike" kern="0" cap="none" spc="0" normalizeH="0" baseline="0" noProof="0" dirty="0" smtClean="0">
                  <a:ln>
                    <a:noFill/>
                  </a:ln>
                  <a:solidFill>
                    <a:srgbClr val="7030A0"/>
                  </a:solidFill>
                  <a:effectLst/>
                  <a:uLnTx/>
                  <a:uFillTx/>
                </a:rPr>
                <a:t>– S = -1.2 </a:t>
              </a:r>
              <a:r>
                <a:rPr kumimoji="0" lang="en-US" sz="1400" b="0" i="0" u="none" strike="noStrike" kern="0" cap="none" spc="0" normalizeH="0" baseline="0" noProof="0" dirty="0">
                  <a:ln>
                    <a:noFill/>
                  </a:ln>
                  <a:solidFill>
                    <a:srgbClr val="7030A0"/>
                  </a:solidFill>
                  <a:effectLst/>
                  <a:uLnTx/>
                  <a:uFillTx/>
                </a:rPr>
                <a:t>lm/</a:t>
              </a:r>
              <a:r>
                <a:rPr kumimoji="0" lang="en-US" sz="1200" b="0" i="0" u="none" strike="noStrike" kern="0" cap="none" spc="0" normalizeH="0" baseline="50000" noProof="0" dirty="0" err="1">
                  <a:ln>
                    <a:noFill/>
                  </a:ln>
                  <a:solidFill>
                    <a:srgbClr val="7030A0"/>
                  </a:solidFill>
                  <a:effectLst/>
                  <a:uLnTx/>
                  <a:uFillTx/>
                </a:rPr>
                <a:t>o</a:t>
              </a:r>
              <a:r>
                <a:rPr kumimoji="0" lang="en-US" sz="1400" b="0" i="0" u="none" strike="noStrike" kern="0" cap="none" spc="0" normalizeH="0" baseline="0" noProof="0" dirty="0" err="1">
                  <a:ln>
                    <a:noFill/>
                  </a:ln>
                  <a:solidFill>
                    <a:srgbClr val="7030A0"/>
                  </a:solidFill>
                  <a:effectLst/>
                  <a:uLnTx/>
                  <a:uFillTx/>
                </a:rPr>
                <a:t>C</a:t>
              </a:r>
              <a:endParaRPr kumimoji="0" lang="hu-HU" sz="1400" b="0" i="0" u="none" strike="noStrike" kern="0" cap="none" spc="0" normalizeH="0" baseline="0" noProof="0" dirty="0">
                <a:ln>
                  <a:noFill/>
                </a:ln>
                <a:solidFill>
                  <a:srgbClr val="7030A0"/>
                </a:solidFill>
                <a:effectLst/>
                <a:uLnTx/>
                <a:uFillTx/>
              </a:endParaRPr>
            </a:p>
          </p:txBody>
        </p:sp>
        <p:cxnSp>
          <p:nvCxnSpPr>
            <p:cNvPr id="144" name="Straight Connector 143"/>
            <p:cNvCxnSpPr/>
            <p:nvPr/>
          </p:nvCxnSpPr>
          <p:spPr>
            <a:xfrm>
              <a:off x="680484" y="3436253"/>
              <a:ext cx="7708604" cy="1359031"/>
            </a:xfrm>
            <a:prstGeom prst="line">
              <a:avLst/>
            </a:prstGeom>
            <a:noFill/>
            <a:ln w="25400" cap="flat" cmpd="sng" algn="ctr">
              <a:solidFill>
                <a:srgbClr val="7030A0"/>
              </a:solidFill>
              <a:prstDash val="solid"/>
            </a:ln>
            <a:effectLst/>
          </p:spPr>
        </p:cxnSp>
        <p:cxnSp>
          <p:nvCxnSpPr>
            <p:cNvPr id="145" name="Straight Connector 144"/>
            <p:cNvCxnSpPr/>
            <p:nvPr/>
          </p:nvCxnSpPr>
          <p:spPr>
            <a:xfrm>
              <a:off x="882502" y="627321"/>
              <a:ext cx="7655442" cy="2573079"/>
            </a:xfrm>
            <a:prstGeom prst="line">
              <a:avLst/>
            </a:prstGeom>
            <a:noFill/>
            <a:ln w="25400" cap="flat" cmpd="sng" algn="ctr">
              <a:solidFill>
                <a:srgbClr val="C00000">
                  <a:lumMod val="40000"/>
                  <a:lumOff val="60000"/>
                </a:srgbClr>
              </a:solidFill>
              <a:prstDash val="solid"/>
            </a:ln>
            <a:effectLst/>
          </p:spPr>
        </p:cxnSp>
        <p:cxnSp>
          <p:nvCxnSpPr>
            <p:cNvPr id="146" name="Straight Arrow Connector 145"/>
            <p:cNvCxnSpPr/>
            <p:nvPr/>
          </p:nvCxnSpPr>
          <p:spPr>
            <a:xfrm flipV="1">
              <a:off x="4653049" y="2158410"/>
              <a:ext cx="748291" cy="477917"/>
            </a:xfrm>
            <a:prstGeom prst="straightConnector1">
              <a:avLst/>
            </a:prstGeom>
            <a:noFill/>
            <a:ln w="25400" cap="flat" cmpd="sng" algn="ctr">
              <a:solidFill>
                <a:srgbClr val="C00000">
                  <a:lumMod val="40000"/>
                  <a:lumOff val="60000"/>
                </a:srgbClr>
              </a:solidFill>
              <a:prstDash val="solid"/>
              <a:tailEnd type="arrow"/>
            </a:ln>
            <a:effectLst/>
          </p:spPr>
        </p:cxnSp>
        <p:cxnSp>
          <p:nvCxnSpPr>
            <p:cNvPr id="147" name="Straight Arrow Connector 146"/>
            <p:cNvCxnSpPr/>
            <p:nvPr/>
          </p:nvCxnSpPr>
          <p:spPr>
            <a:xfrm>
              <a:off x="4660605" y="3001926"/>
              <a:ext cx="421758" cy="1208567"/>
            </a:xfrm>
            <a:prstGeom prst="straightConnector1">
              <a:avLst/>
            </a:prstGeom>
            <a:noFill/>
            <a:ln w="25400" cap="flat" cmpd="sng" algn="ctr">
              <a:solidFill>
                <a:srgbClr val="7030A0"/>
              </a:solidFill>
              <a:prstDash val="solid"/>
              <a:tailEnd type="arrow"/>
            </a:ln>
            <a:effectLst/>
          </p:spPr>
        </p:cxnSp>
      </p:grpSp>
      <p:sp>
        <p:nvSpPr>
          <p:cNvPr id="148" name="Freeform 147"/>
          <p:cNvSpPr/>
          <p:nvPr/>
        </p:nvSpPr>
        <p:spPr>
          <a:xfrm>
            <a:off x="4722958" y="2540377"/>
            <a:ext cx="889960" cy="2548476"/>
          </a:xfrm>
          <a:custGeom>
            <a:avLst/>
            <a:gdLst>
              <a:gd name="connsiteX0" fmla="*/ 0 w 1594884"/>
              <a:gd name="connsiteY0" fmla="*/ 155944 h 2707758"/>
              <a:gd name="connsiteX1" fmla="*/ 797442 w 1594884"/>
              <a:gd name="connsiteY1" fmla="*/ 166577 h 2707758"/>
              <a:gd name="connsiteX2" fmla="*/ 1456661 w 1594884"/>
              <a:gd name="connsiteY2" fmla="*/ 1155405 h 2707758"/>
              <a:gd name="connsiteX3" fmla="*/ 1594884 w 1594884"/>
              <a:gd name="connsiteY3" fmla="*/ 2707758 h 2707758"/>
            </a:gdLst>
            <a:ahLst/>
            <a:cxnLst>
              <a:cxn ang="0">
                <a:pos x="connsiteX0" y="connsiteY0"/>
              </a:cxn>
              <a:cxn ang="0">
                <a:pos x="connsiteX1" y="connsiteY1"/>
              </a:cxn>
              <a:cxn ang="0">
                <a:pos x="connsiteX2" y="connsiteY2"/>
              </a:cxn>
              <a:cxn ang="0">
                <a:pos x="connsiteX3" y="connsiteY3"/>
              </a:cxn>
            </a:cxnLst>
            <a:rect l="l" t="t" r="r" b="b"/>
            <a:pathLst>
              <a:path w="1594884" h="2707758">
                <a:moveTo>
                  <a:pt x="0" y="155944"/>
                </a:moveTo>
                <a:cubicBezTo>
                  <a:pt x="277332" y="77972"/>
                  <a:pt x="554665" y="0"/>
                  <a:pt x="797442" y="166577"/>
                </a:cubicBezTo>
                <a:cubicBezTo>
                  <a:pt x="1040219" y="333154"/>
                  <a:pt x="1323754" y="731875"/>
                  <a:pt x="1456661" y="1155405"/>
                </a:cubicBezTo>
                <a:cubicBezTo>
                  <a:pt x="1589568" y="1578935"/>
                  <a:pt x="1592226" y="2143346"/>
                  <a:pt x="1594884" y="2707758"/>
                </a:cubicBezTo>
              </a:path>
            </a:pathLst>
          </a:custGeom>
          <a:noFill/>
          <a:ln w="25400" cap="flat" cmpd="sng" algn="ctr">
            <a:solidFill>
              <a:srgbClr val="00B050"/>
            </a:solidFill>
            <a:prstDash val="solid"/>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4" name="Group 148"/>
          <p:cNvGrpSpPr/>
          <p:nvPr/>
        </p:nvGrpSpPr>
        <p:grpSpPr>
          <a:xfrm>
            <a:off x="3713744" y="3465655"/>
            <a:ext cx="724878" cy="1980963"/>
            <a:chOff x="3557267" y="3831274"/>
            <a:chExt cx="758275" cy="2167034"/>
          </a:xfrm>
          <a:effectLst/>
        </p:grpSpPr>
        <p:cxnSp>
          <p:nvCxnSpPr>
            <p:cNvPr id="150" name="Straight Connector 149"/>
            <p:cNvCxnSpPr/>
            <p:nvPr/>
          </p:nvCxnSpPr>
          <p:spPr>
            <a:xfrm>
              <a:off x="3939742" y="3831274"/>
              <a:ext cx="0" cy="1678675"/>
            </a:xfrm>
            <a:prstGeom prst="line">
              <a:avLst/>
            </a:prstGeom>
            <a:noFill/>
            <a:ln w="25400" cap="flat" cmpd="sng" algn="ctr">
              <a:solidFill>
                <a:srgbClr val="FF0000"/>
              </a:solidFill>
              <a:prstDash val="solid"/>
            </a:ln>
            <a:effectLst/>
          </p:spPr>
        </p:cxnSp>
        <p:sp>
          <p:nvSpPr>
            <p:cNvPr id="151" name="Rectangle 150"/>
            <p:cNvSpPr/>
            <p:nvPr/>
          </p:nvSpPr>
          <p:spPr>
            <a:xfrm>
              <a:off x="3557267" y="5627954"/>
              <a:ext cx="758275" cy="3703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0000"/>
                  </a:solidFill>
                  <a:effectLst/>
                  <a:uLnTx/>
                  <a:uFillTx/>
                  <a:sym typeface="Symbol"/>
                </a:rPr>
                <a:t></a:t>
              </a:r>
              <a:r>
                <a:rPr kumimoji="0" lang="en-US" sz="1600" b="0" i="0" u="none" strike="noStrike" kern="0" cap="none" spc="0" normalizeH="0" baseline="-25000" noProof="0" dirty="0" smtClean="0">
                  <a:ln>
                    <a:noFill/>
                  </a:ln>
                  <a:solidFill>
                    <a:srgbClr val="FF0000"/>
                  </a:solidFill>
                  <a:effectLst/>
                  <a:uLnTx/>
                  <a:uFillTx/>
                  <a:sym typeface="Symbol"/>
                </a:rPr>
                <a:t>V-hot</a:t>
              </a:r>
              <a:r>
                <a:rPr kumimoji="0" lang="en-US" sz="1600" b="0" i="0" u="none" strike="noStrike" kern="0" cap="none" spc="0" normalizeH="0" baseline="0" noProof="0" dirty="0" smtClean="0">
                  <a:ln>
                    <a:noFill/>
                  </a:ln>
                  <a:solidFill>
                    <a:srgbClr val="FF0000"/>
                  </a:solidFill>
                  <a:effectLst/>
                  <a:uLnTx/>
                  <a:uFillTx/>
                  <a:sym typeface="Symbol"/>
                </a:rPr>
                <a:t> </a:t>
              </a:r>
              <a:endParaRPr kumimoji="0" lang="en-US" sz="1600" b="0" i="0" u="none" strike="noStrike" kern="0" cap="none" spc="0" normalizeH="0" baseline="0" noProof="0" dirty="0">
                <a:ln>
                  <a:noFill/>
                </a:ln>
                <a:solidFill>
                  <a:sysClr val="windowText" lastClr="000000"/>
                </a:solidFill>
                <a:effectLst/>
                <a:uLnTx/>
                <a:uFillTx/>
              </a:endParaRPr>
            </a:p>
          </p:txBody>
        </p:sp>
        <p:sp>
          <p:nvSpPr>
            <p:cNvPr id="152" name="Oval 151"/>
            <p:cNvSpPr/>
            <p:nvPr/>
          </p:nvSpPr>
          <p:spPr>
            <a:xfrm>
              <a:off x="3880661" y="4150780"/>
              <a:ext cx="106878" cy="118753"/>
            </a:xfrm>
            <a:prstGeom prst="ellipse">
              <a:avLst/>
            </a:prstGeom>
            <a:solidFill>
              <a:srgbClr val="FF0000"/>
            </a:solidFill>
            <a:ln w="9525" cap="flat" cmpd="sng" algn="ctr">
              <a:solidFill>
                <a:srgbClr val="FF0000"/>
              </a:solidFill>
              <a:prstDash val="solid"/>
            </a:ln>
            <a:effectLst>
              <a:outerShdw blurRad="38100" dist="25400" dir="2700000" algn="tl"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5" name="Group 152"/>
          <p:cNvGrpSpPr/>
          <p:nvPr/>
        </p:nvGrpSpPr>
        <p:grpSpPr>
          <a:xfrm>
            <a:off x="2061115" y="3456604"/>
            <a:ext cx="508473" cy="1990012"/>
            <a:chOff x="1904638" y="3821373"/>
            <a:chExt cx="531900" cy="2176933"/>
          </a:xfrm>
          <a:effectLst/>
        </p:grpSpPr>
        <p:cxnSp>
          <p:nvCxnSpPr>
            <p:cNvPr id="154" name="Straight Connector 153"/>
            <p:cNvCxnSpPr/>
            <p:nvPr/>
          </p:nvCxnSpPr>
          <p:spPr>
            <a:xfrm>
              <a:off x="2279176" y="3821373"/>
              <a:ext cx="0" cy="1678675"/>
            </a:xfrm>
            <a:prstGeom prst="line">
              <a:avLst/>
            </a:prstGeom>
            <a:noFill/>
            <a:ln w="25400" cap="flat" cmpd="sng" algn="ctr">
              <a:solidFill>
                <a:srgbClr val="0000FF"/>
              </a:solidFill>
              <a:prstDash val="solid"/>
            </a:ln>
            <a:effectLst/>
          </p:spPr>
        </p:cxnSp>
        <p:sp>
          <p:nvSpPr>
            <p:cNvPr id="155" name="Rectangle 154"/>
            <p:cNvSpPr/>
            <p:nvPr/>
          </p:nvSpPr>
          <p:spPr>
            <a:xfrm>
              <a:off x="1904638" y="5627952"/>
              <a:ext cx="531900" cy="3703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FF"/>
                  </a:solidFill>
                  <a:effectLst/>
                  <a:uLnTx/>
                  <a:uFillTx/>
                  <a:sym typeface="Symbol"/>
                </a:rPr>
                <a:t></a:t>
              </a:r>
              <a:r>
                <a:rPr kumimoji="0" lang="en-US" sz="1600" b="0" i="0" u="none" strike="noStrike" kern="0" cap="none" spc="0" normalizeH="0" baseline="-25000" noProof="0" dirty="0" smtClean="0">
                  <a:ln>
                    <a:noFill/>
                  </a:ln>
                  <a:solidFill>
                    <a:srgbClr val="0000FF"/>
                  </a:solidFill>
                  <a:effectLst/>
                  <a:uLnTx/>
                  <a:uFillTx/>
                  <a:sym typeface="Symbol"/>
                </a:rPr>
                <a:t>V0</a:t>
              </a:r>
              <a:endParaRPr kumimoji="0" lang="en-US" sz="1600" b="0" i="0" u="none" strike="noStrike" kern="0" cap="none" spc="0" normalizeH="0" baseline="0" noProof="0" dirty="0">
                <a:ln>
                  <a:noFill/>
                </a:ln>
                <a:solidFill>
                  <a:srgbClr val="0000FF"/>
                </a:solidFill>
                <a:effectLst/>
                <a:uLnTx/>
                <a:uFillTx/>
              </a:endParaRPr>
            </a:p>
          </p:txBody>
        </p:sp>
        <p:sp>
          <p:nvSpPr>
            <p:cNvPr id="156" name="Oval 155"/>
            <p:cNvSpPr/>
            <p:nvPr/>
          </p:nvSpPr>
          <p:spPr>
            <a:xfrm>
              <a:off x="2217909" y="3832332"/>
              <a:ext cx="106878" cy="118753"/>
            </a:xfrm>
            <a:prstGeom prst="ellipse">
              <a:avLst/>
            </a:prstGeom>
            <a:solidFill>
              <a:srgbClr val="0000FF"/>
            </a:solidFill>
            <a:ln w="9525" cap="flat" cmpd="sng" algn="ctr">
              <a:solidFill>
                <a:srgbClr val="0000FF"/>
              </a:solidFill>
              <a:prstDash val="solid"/>
            </a:ln>
            <a:effectLst>
              <a:outerShdw blurRad="38100" dist="25400" dir="2700000" algn="tl"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57" name="Rectangle 156"/>
          <p:cNvSpPr/>
          <p:nvPr/>
        </p:nvSpPr>
        <p:spPr>
          <a:xfrm>
            <a:off x="5841576" y="4781681"/>
            <a:ext cx="1260363" cy="307777"/>
          </a:xfrm>
          <a:prstGeom prst="rect">
            <a:avLst/>
          </a:prstGeom>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smtClean="0">
                <a:ln>
                  <a:noFill/>
                </a:ln>
                <a:solidFill>
                  <a:srgbClr val="00B050"/>
                </a:solidFill>
                <a:effectLst/>
                <a:uLnTx/>
                <a:uFillTx/>
                <a:sym typeface="Symbol"/>
              </a:rPr>
              <a:t>gemessen</a:t>
            </a:r>
            <a:endParaRPr kumimoji="0" lang="en-US" sz="1400" b="0" i="0" u="none" strike="noStrike" kern="0" cap="none" spc="0" normalizeH="0" baseline="0" noProof="0" dirty="0">
              <a:ln>
                <a:noFill/>
              </a:ln>
              <a:solidFill>
                <a:sysClr val="windowText" lastClr="000000"/>
              </a:solidFill>
              <a:effectLst/>
              <a:uLnTx/>
              <a:uFillTx/>
            </a:endParaRPr>
          </a:p>
        </p:txBody>
      </p:sp>
      <p:sp>
        <p:nvSpPr>
          <p:cNvPr id="158" name="Rectangle 157"/>
          <p:cNvSpPr/>
          <p:nvPr/>
        </p:nvSpPr>
        <p:spPr>
          <a:xfrm>
            <a:off x="3176318" y="4762926"/>
            <a:ext cx="1065200" cy="307777"/>
          </a:xfrm>
          <a:prstGeom prst="rect">
            <a:avLst/>
          </a:prstGeom>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smtClean="0">
                <a:ln>
                  <a:noFill/>
                </a:ln>
                <a:solidFill>
                  <a:srgbClr val="09213B">
                    <a:lumMod val="50000"/>
                    <a:lumOff val="50000"/>
                  </a:srgbClr>
                </a:solidFill>
                <a:effectLst/>
                <a:uLnTx/>
                <a:uFillTx/>
                <a:sym typeface="Symbol"/>
              </a:rPr>
              <a:t>simuliert</a:t>
            </a:r>
            <a:endParaRPr kumimoji="0" lang="en-US" sz="1400" b="0" i="0" u="none" strike="noStrike" kern="0" cap="none" spc="0" normalizeH="0" baseline="0" noProof="0" dirty="0">
              <a:ln>
                <a:noFill/>
              </a:ln>
              <a:solidFill>
                <a:srgbClr val="09213B">
                  <a:lumMod val="50000"/>
                  <a:lumOff val="50000"/>
                </a:srgbClr>
              </a:solidFill>
              <a:effectLst/>
              <a:uLnTx/>
              <a:uFillTx/>
            </a:endParaRPr>
          </a:p>
        </p:txBody>
      </p:sp>
      <p:sp>
        <p:nvSpPr>
          <p:cNvPr id="159" name="Rectangle 158"/>
          <p:cNvSpPr/>
          <p:nvPr/>
        </p:nvSpPr>
        <p:spPr>
          <a:xfrm>
            <a:off x="3713378" y="5112374"/>
            <a:ext cx="2307975" cy="338554"/>
          </a:xfrm>
          <a:prstGeom prst="rect">
            <a:avLst/>
          </a:prstGeom>
          <a:solidFill>
            <a:srgbClr val="FFB400">
              <a:lumMod val="40000"/>
              <a:lumOff val="60000"/>
              <a:alpha val="50000"/>
            </a:srgbClr>
          </a:solidFill>
          <a:ln w="25400">
            <a:solidFill>
              <a:srgbClr val="FF0000"/>
            </a:solidFill>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0000"/>
                </a:solidFill>
                <a:effectLst/>
                <a:uLnTx/>
                <a:uFillTx/>
                <a:sym typeface="Symbol"/>
              </a:rPr>
              <a:t></a:t>
            </a:r>
            <a:r>
              <a:rPr kumimoji="0" lang="en-US" sz="1600" b="0" i="0" u="none" strike="noStrike" kern="0" cap="none" spc="0" normalizeH="0" baseline="-25000" noProof="0" dirty="0" smtClean="0">
                <a:ln>
                  <a:noFill/>
                </a:ln>
                <a:solidFill>
                  <a:srgbClr val="FF0000"/>
                </a:solidFill>
                <a:effectLst/>
                <a:uLnTx/>
                <a:uFillTx/>
                <a:sym typeface="Symbol"/>
              </a:rPr>
              <a:t>V-hot</a:t>
            </a:r>
            <a:r>
              <a:rPr kumimoji="0" lang="en-US" sz="1600" b="0" i="0" u="none" strike="noStrike" kern="0" cap="none" spc="0" normalizeH="0" baseline="0" noProof="0" dirty="0" smtClean="0">
                <a:ln>
                  <a:noFill/>
                </a:ln>
                <a:solidFill>
                  <a:srgbClr val="FF0000"/>
                </a:solidFill>
                <a:effectLst/>
                <a:uLnTx/>
                <a:uFillTx/>
                <a:sym typeface="Symbol"/>
              </a:rPr>
              <a:t> = </a:t>
            </a:r>
            <a:r>
              <a:rPr kumimoji="0" lang="en-US" sz="1600" b="0" i="0" u="none" strike="noStrike" kern="0" cap="none" spc="0" normalizeH="0" baseline="0" noProof="0" dirty="0" smtClean="0">
                <a:ln>
                  <a:noFill/>
                </a:ln>
                <a:solidFill>
                  <a:srgbClr val="0000FF"/>
                </a:solidFill>
                <a:effectLst/>
                <a:uLnTx/>
                <a:uFillTx/>
                <a:sym typeface="Symbol"/>
              </a:rPr>
              <a:t></a:t>
            </a:r>
            <a:r>
              <a:rPr kumimoji="0" lang="en-US" sz="1600" b="0" i="0" u="none" strike="noStrike" kern="0" cap="none" spc="0" normalizeH="0" baseline="-25000" noProof="0" dirty="0" smtClean="0">
                <a:ln>
                  <a:noFill/>
                </a:ln>
                <a:solidFill>
                  <a:srgbClr val="0000FF"/>
                </a:solidFill>
                <a:effectLst/>
                <a:uLnTx/>
                <a:uFillTx/>
                <a:sym typeface="Symbol"/>
              </a:rPr>
              <a:t>V0 </a:t>
            </a:r>
            <a:r>
              <a:rPr kumimoji="0" lang="en-US" sz="1600" b="0" i="0" u="none" strike="noStrike" kern="0" cap="none" spc="0" normalizeH="0" baseline="0" noProof="0" dirty="0" smtClean="0">
                <a:ln>
                  <a:noFill/>
                </a:ln>
                <a:solidFill>
                  <a:sysClr val="windowText" lastClr="000000"/>
                </a:solidFill>
                <a:effectLst/>
                <a:uLnTx/>
                <a:uFillTx/>
                <a:sym typeface="Symbol"/>
              </a:rPr>
              <a:t>+ </a:t>
            </a:r>
            <a:r>
              <a:rPr kumimoji="0" lang="en-US" sz="1600" b="0" i="0" u="none" strike="noStrike" kern="0" cap="none" spc="0" normalizeH="0" baseline="0" noProof="0" dirty="0" smtClean="0">
                <a:ln>
                  <a:noFill/>
                </a:ln>
                <a:solidFill>
                  <a:srgbClr val="09213B">
                    <a:lumMod val="50000"/>
                    <a:lumOff val="50000"/>
                  </a:srgbClr>
                </a:solidFill>
                <a:effectLst/>
                <a:uLnTx/>
                <a:uFillTx/>
                <a:sym typeface="Symbol"/>
              </a:rPr>
              <a:t>T</a:t>
            </a:r>
            <a:r>
              <a:rPr kumimoji="0" lang="en-US" sz="1600" b="0" i="0" u="none" strike="noStrike" kern="0" cap="none" spc="0" normalizeH="0" baseline="-25000" noProof="0" dirty="0" smtClean="0">
                <a:ln>
                  <a:noFill/>
                </a:ln>
                <a:solidFill>
                  <a:srgbClr val="09213B">
                    <a:lumMod val="50000"/>
                    <a:lumOff val="50000"/>
                  </a:srgbClr>
                </a:solidFill>
                <a:effectLst/>
                <a:uLnTx/>
                <a:uFillTx/>
                <a:sym typeface="Symbol"/>
              </a:rPr>
              <a:t>J</a:t>
            </a:r>
            <a:r>
              <a:rPr kumimoji="0" lang="en-US" sz="1600" b="0" i="0" u="none" strike="noStrike" kern="0" cap="none" spc="0" normalizeH="0" baseline="0" noProof="0" dirty="0" smtClean="0">
                <a:ln>
                  <a:noFill/>
                </a:ln>
                <a:solidFill>
                  <a:srgbClr val="09213B">
                    <a:lumMod val="50000"/>
                    <a:lumOff val="50000"/>
                  </a:srgbClr>
                </a:solidFill>
                <a:effectLst/>
                <a:uLnTx/>
                <a:uFillTx/>
                <a:sym typeface="Symbol"/>
              </a:rPr>
              <a:t> </a:t>
            </a:r>
            <a:r>
              <a:rPr kumimoji="0" lang="en-US" sz="1600" b="0" i="0" u="none" strike="noStrike" kern="0" cap="none" spc="0" normalizeH="0" baseline="0" noProof="0" dirty="0" smtClean="0">
                <a:ln>
                  <a:noFill/>
                </a:ln>
                <a:solidFill>
                  <a:sysClr val="windowText" lastClr="000000"/>
                </a:solidFill>
                <a:effectLst/>
                <a:uLnTx/>
                <a:uFillTx/>
                <a:sym typeface="Symbol"/>
              </a:rPr>
              <a:t></a:t>
            </a:r>
            <a:r>
              <a:rPr kumimoji="0" lang="en-US" sz="1600" b="0" i="0" u="none" strike="noStrike" kern="0" cap="none" spc="0" normalizeH="0" baseline="0" noProof="0" dirty="0" smtClean="0">
                <a:ln>
                  <a:noFill/>
                </a:ln>
                <a:solidFill>
                  <a:srgbClr val="FF0000"/>
                </a:solidFill>
                <a:effectLst/>
                <a:uLnTx/>
                <a:uFillTx/>
                <a:sym typeface="Symbol"/>
              </a:rPr>
              <a:t> </a:t>
            </a:r>
            <a:r>
              <a:rPr kumimoji="0" lang="en-US" sz="1600" b="0" i="0" u="none" strike="noStrike" kern="0" cap="none" spc="0" normalizeH="0" baseline="0" noProof="0" dirty="0" smtClean="0">
                <a:ln>
                  <a:noFill/>
                </a:ln>
                <a:solidFill>
                  <a:srgbClr val="00B050"/>
                </a:solidFill>
                <a:effectLst/>
                <a:uLnTx/>
                <a:uFillTx/>
                <a:sym typeface="Symbol"/>
              </a:rPr>
              <a:t>S</a:t>
            </a:r>
            <a:endParaRPr kumimoji="0" lang="en-US" sz="1600" b="0" i="0" u="none" strike="noStrike" kern="0" cap="none" spc="0" normalizeH="0" baseline="0" noProof="0" dirty="0">
              <a:ln>
                <a:noFill/>
              </a:ln>
              <a:solidFill>
                <a:srgbClr val="00B050"/>
              </a:solidFill>
              <a:effectLst/>
              <a:uLnTx/>
              <a:uFillTx/>
            </a:endParaRPr>
          </a:p>
        </p:txBody>
      </p:sp>
      <p:sp>
        <p:nvSpPr>
          <p:cNvPr id="161" name="TextBox 160"/>
          <p:cNvSpPr txBox="1"/>
          <p:nvPr/>
        </p:nvSpPr>
        <p:spPr>
          <a:xfrm>
            <a:off x="513818" y="5890161"/>
            <a:ext cx="8704613" cy="646331"/>
          </a:xfrm>
          <a:prstGeom prst="rect">
            <a:avLst/>
          </a:prstGeom>
          <a:noFill/>
          <a:effectLst/>
        </p:spPr>
        <p:txBody>
          <a:bodyPr wrap="square" rtlCol="0">
            <a:spAutoFit/>
          </a:bodyPr>
          <a:lstStyle/>
          <a:p>
            <a:r>
              <a:rPr lang="en-US" sz="1800" dirty="0" err="1" smtClean="0">
                <a:solidFill>
                  <a:schemeClr val="tx1"/>
                </a:solidFill>
              </a:rPr>
              <a:t>Mit</a:t>
            </a:r>
            <a:r>
              <a:rPr lang="en-US" sz="1800" dirty="0" smtClean="0">
                <a:solidFill>
                  <a:schemeClr val="tx1"/>
                </a:solidFill>
              </a:rPr>
              <a:t> </a:t>
            </a:r>
            <a:r>
              <a:rPr lang="en-US" sz="1800" dirty="0" err="1" smtClean="0">
                <a:solidFill>
                  <a:schemeClr val="tx1"/>
                </a:solidFill>
              </a:rPr>
              <a:t>dieser</a:t>
            </a:r>
            <a:r>
              <a:rPr lang="en-US" sz="1800" dirty="0" smtClean="0">
                <a:solidFill>
                  <a:schemeClr val="tx1"/>
                </a:solidFill>
              </a:rPr>
              <a:t> </a:t>
            </a:r>
            <a:r>
              <a:rPr lang="en-US" sz="1800" dirty="0" err="1" smtClean="0">
                <a:solidFill>
                  <a:schemeClr val="tx1"/>
                </a:solidFill>
              </a:rPr>
              <a:t>Gleichung</a:t>
            </a:r>
            <a:r>
              <a:rPr lang="en-US" sz="1800" dirty="0" smtClean="0">
                <a:solidFill>
                  <a:schemeClr val="tx1"/>
                </a:solidFill>
              </a:rPr>
              <a:t> k</a:t>
            </a:r>
            <a:r>
              <a:rPr lang="hu-HU" sz="1800" dirty="0" smtClean="0">
                <a:solidFill>
                  <a:schemeClr val="tx1"/>
                </a:solidFill>
              </a:rPr>
              <a:t>önnen</a:t>
            </a:r>
            <a:r>
              <a:rPr lang="en-US" sz="1800" dirty="0" smtClean="0">
                <a:solidFill>
                  <a:schemeClr val="tx1"/>
                </a:solidFill>
              </a:rPr>
              <a:t> die </a:t>
            </a:r>
            <a:r>
              <a:rPr lang="en-US" sz="1800" dirty="0" err="1" smtClean="0">
                <a:solidFill>
                  <a:schemeClr val="tx1"/>
                </a:solidFill>
              </a:rPr>
              <a:t>durch</a:t>
            </a:r>
            <a:r>
              <a:rPr lang="en-US" sz="1800" dirty="0" smtClean="0">
                <a:solidFill>
                  <a:schemeClr val="tx1"/>
                </a:solidFill>
              </a:rPr>
              <a:t> CFD Simulation </a:t>
            </a:r>
            <a:r>
              <a:rPr lang="en-US" sz="1800" dirty="0" err="1" smtClean="0">
                <a:solidFill>
                  <a:schemeClr val="tx1"/>
                </a:solidFill>
              </a:rPr>
              <a:t>berechnete</a:t>
            </a:r>
            <a:r>
              <a:rPr lang="en-US" sz="1800" dirty="0" smtClean="0">
                <a:solidFill>
                  <a:schemeClr val="tx1"/>
                </a:solidFill>
              </a:rPr>
              <a:t> </a:t>
            </a:r>
            <a:r>
              <a:rPr lang="en-US" sz="1800" dirty="0" err="1" smtClean="0">
                <a:solidFill>
                  <a:schemeClr val="tx1"/>
                </a:solidFill>
              </a:rPr>
              <a:t>Sperrschict-temperaturen</a:t>
            </a:r>
            <a:r>
              <a:rPr lang="en-US" sz="1800" dirty="0" smtClean="0">
                <a:solidFill>
                  <a:schemeClr val="tx1"/>
                </a:solidFill>
              </a:rPr>
              <a:t> </a:t>
            </a:r>
            <a:r>
              <a:rPr lang="en-US" sz="1800" dirty="0" err="1" smtClean="0">
                <a:solidFill>
                  <a:schemeClr val="tx1"/>
                </a:solidFill>
              </a:rPr>
              <a:t>zu</a:t>
            </a:r>
            <a:r>
              <a:rPr lang="en-US" sz="1800" dirty="0" smtClean="0">
                <a:solidFill>
                  <a:schemeClr val="tx1"/>
                </a:solidFill>
              </a:rPr>
              <a:t> </a:t>
            </a:r>
            <a:r>
              <a:rPr lang="en-US" sz="1800" dirty="0" err="1" smtClean="0">
                <a:solidFill>
                  <a:schemeClr val="tx1"/>
                </a:solidFill>
              </a:rPr>
              <a:t>Lichstrom</a:t>
            </a:r>
            <a:r>
              <a:rPr lang="en-US" sz="1800" dirty="0" smtClean="0">
                <a:solidFill>
                  <a:schemeClr val="tx1"/>
                </a:solidFill>
              </a:rPr>
              <a:t> </a:t>
            </a:r>
            <a:r>
              <a:rPr lang="en-US" sz="1800" dirty="0" err="1" smtClean="0">
                <a:solidFill>
                  <a:schemeClr val="tx1"/>
                </a:solidFill>
              </a:rPr>
              <a:t>umgewandelt</a:t>
            </a:r>
            <a:r>
              <a:rPr lang="en-US" sz="1800" dirty="0" smtClean="0">
                <a:solidFill>
                  <a:schemeClr val="tx1"/>
                </a:solidFill>
              </a:rPr>
              <a:t> </a:t>
            </a:r>
            <a:r>
              <a:rPr lang="en-US" sz="1800" dirty="0" err="1" smtClean="0">
                <a:solidFill>
                  <a:schemeClr val="tx1"/>
                </a:solidFill>
              </a:rPr>
              <a:t>werden</a:t>
            </a:r>
            <a:r>
              <a:rPr lang="en-US" sz="1800" dirty="0" smtClean="0">
                <a:solidFill>
                  <a:schemeClr val="tx1"/>
                </a:solidFill>
              </a:rPr>
              <a:t>: </a:t>
            </a:r>
            <a:r>
              <a:rPr lang="en-US" sz="1800" i="1" dirty="0" smtClean="0">
                <a:solidFill>
                  <a:srgbClr val="FF0000"/>
                </a:solidFill>
              </a:rPr>
              <a:t>so </a:t>
            </a:r>
            <a:r>
              <a:rPr lang="en-US" sz="1800" i="1" dirty="0" err="1" smtClean="0">
                <a:solidFill>
                  <a:srgbClr val="FF0000"/>
                </a:solidFill>
              </a:rPr>
              <a:t>erhaltet</a:t>
            </a:r>
            <a:r>
              <a:rPr lang="en-US" sz="1800" i="1" dirty="0" smtClean="0">
                <a:solidFill>
                  <a:srgbClr val="FF0000"/>
                </a:solidFill>
              </a:rPr>
              <a:t> man “Hot Lumens”</a:t>
            </a:r>
            <a:r>
              <a:rPr lang="en-US" sz="1800" dirty="0" smtClean="0">
                <a:solidFill>
                  <a:srgbClr val="FF0000"/>
                </a:solidFill>
              </a:rPr>
              <a:t>.</a:t>
            </a:r>
            <a:endParaRPr lang="en-US" sz="1800" dirty="0">
              <a:solidFill>
                <a:srgbClr val="FF0000"/>
              </a:solidFill>
            </a:endParaRPr>
          </a:p>
        </p:txBody>
      </p:sp>
      <p:sp>
        <p:nvSpPr>
          <p:cNvPr id="163" name="Rectangle 162"/>
          <p:cNvSpPr/>
          <p:nvPr/>
        </p:nvSpPr>
        <p:spPr>
          <a:xfrm>
            <a:off x="1039211" y="5123359"/>
            <a:ext cx="1260363" cy="307777"/>
          </a:xfrm>
          <a:prstGeom prst="rect">
            <a:avLst/>
          </a:prstGeom>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smtClean="0">
                <a:ln>
                  <a:noFill/>
                </a:ln>
                <a:solidFill>
                  <a:srgbClr val="0000FF"/>
                </a:solidFill>
                <a:effectLst/>
                <a:uLnTx/>
                <a:uFillTx/>
                <a:sym typeface="Symbol"/>
              </a:rPr>
              <a:t>gemessen</a:t>
            </a:r>
            <a:endParaRPr kumimoji="0" lang="en-US" sz="1400" b="0" i="0" u="none" strike="noStrike" kern="0" cap="none" spc="0" normalizeH="0" baseline="0" noProof="0" dirty="0">
              <a:ln>
                <a:noFill/>
              </a:ln>
              <a:solidFill>
                <a:srgbClr val="0000FF"/>
              </a:solidFill>
              <a:effectLst/>
              <a:uLnTx/>
              <a:uFillTx/>
            </a:endParaRPr>
          </a:p>
        </p:txBody>
      </p:sp>
      <p:sp>
        <p:nvSpPr>
          <p:cNvPr id="165" name="Slide Number Placeholder 164"/>
          <p:cNvSpPr>
            <a:spLocks noGrp="1"/>
          </p:cNvSpPr>
          <p:nvPr>
            <p:ph type="sldNum" sz="quarter" idx="10"/>
          </p:nvPr>
        </p:nvSpPr>
        <p:spPr>
          <a:effectLst/>
        </p:spPr>
        <p:txBody>
          <a:bodyPr/>
          <a:lstStyle/>
          <a:p>
            <a:pPr>
              <a:defRPr/>
            </a:pPr>
            <a:fld id="{928EC0C5-4C41-4D2A-9A99-311151211C04}" type="slidenum">
              <a:rPr lang="en-GB" smtClean="0"/>
              <a:pPr>
                <a:defRPr/>
              </a:pPr>
              <a:t>42</a:t>
            </a:fld>
            <a:endParaRPr lang="en-GB"/>
          </a:p>
        </p:txBody>
      </p:sp>
      <p:sp>
        <p:nvSpPr>
          <p:cNvPr id="166" name="Footer Placeholder 165"/>
          <p:cNvSpPr>
            <a:spLocks noGrp="1"/>
          </p:cNvSpPr>
          <p:nvPr>
            <p:ph type="ftr" sz="quarter" idx="11"/>
          </p:nvPr>
        </p:nvSpPr>
        <p:spPr>
          <a:effectLst/>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48" grpId="0" animBg="1"/>
      <p:bldP spid="157" grpId="0"/>
      <p:bldP spid="158" grpId="0"/>
      <p:bldP spid="159" grpId="0" animBg="1"/>
      <p:bldP spid="161" grpId="0"/>
      <p:bldP spid="16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hu-HU" dirty="0" smtClean="0"/>
              <a:t>Kurze Zusammenfassung</a:t>
            </a:r>
            <a:endParaRPr lang="en-US" dirty="0"/>
          </a:p>
        </p:txBody>
      </p:sp>
      <p:sp>
        <p:nvSpPr>
          <p:cNvPr id="6" name="Content Placeholder 5"/>
          <p:cNvSpPr>
            <a:spLocks noGrp="1"/>
          </p:cNvSpPr>
          <p:nvPr>
            <p:ph idx="1"/>
          </p:nvPr>
        </p:nvSpPr>
        <p:spPr>
          <a:xfrm>
            <a:off x="487363" y="765175"/>
            <a:ext cx="8656637" cy="5451475"/>
          </a:xfrm>
        </p:spPr>
        <p:txBody>
          <a:bodyPr/>
          <a:lstStyle/>
          <a:p>
            <a:r>
              <a:rPr lang="hu-HU" sz="2000" dirty="0" smtClean="0"/>
              <a:t>Die </a:t>
            </a:r>
            <a:r>
              <a:rPr lang="en-US" sz="2000" dirty="0" err="1" smtClean="0"/>
              <a:t>Temperatur</a:t>
            </a:r>
            <a:r>
              <a:rPr lang="en-US" sz="2000" dirty="0" smtClean="0"/>
              <a:t> </a:t>
            </a:r>
            <a:r>
              <a:rPr lang="hu-HU" sz="2000" dirty="0" smtClean="0"/>
              <a:t>beeinflusst alle Betriebscharakteristiken und d</a:t>
            </a:r>
            <a:r>
              <a:rPr lang="en-US" sz="2000" dirty="0" err="1" smtClean="0"/>
              <a:t>ie</a:t>
            </a:r>
            <a:r>
              <a:rPr lang="hu-HU" sz="2000" dirty="0" smtClean="0"/>
              <a:t> Lebensdauer von LEDs</a:t>
            </a:r>
            <a:endParaRPr lang="hu-HU" dirty="0" smtClean="0"/>
          </a:p>
          <a:p>
            <a:pPr lvl="2"/>
            <a:endParaRPr lang="en-US" sz="1600" dirty="0" smtClean="0"/>
          </a:p>
          <a:p>
            <a:r>
              <a:rPr lang="hu-HU" sz="2000" dirty="0" smtClean="0"/>
              <a:t>Methode für die Erhaltung von LED-Sperrschicttemperatur wurden diskutiert</a:t>
            </a:r>
            <a:endParaRPr lang="en-US" sz="2000" dirty="0" smtClean="0"/>
          </a:p>
          <a:p>
            <a:pPr lvl="1"/>
            <a:r>
              <a:rPr lang="hu-HU" sz="1800" dirty="0" smtClean="0"/>
              <a:t>Physikalische Messungen nach neueste</a:t>
            </a:r>
            <a:r>
              <a:rPr lang="en-US" sz="1800" dirty="0" smtClean="0"/>
              <a:t>n</a:t>
            </a:r>
            <a:r>
              <a:rPr lang="hu-HU" sz="1800" dirty="0" smtClean="0"/>
              <a:t> JEDEC Normen</a:t>
            </a:r>
          </a:p>
          <a:p>
            <a:pPr lvl="2"/>
            <a:r>
              <a:rPr lang="hu-HU" sz="1600" dirty="0" smtClean="0"/>
              <a:t>Testverfahren</a:t>
            </a:r>
          </a:p>
          <a:p>
            <a:pPr lvl="2"/>
            <a:r>
              <a:rPr lang="hu-HU" dirty="0" smtClean="0"/>
              <a:t>Testu</a:t>
            </a:r>
            <a:r>
              <a:rPr lang="en-US" dirty="0" smtClean="0"/>
              <a:t>m</a:t>
            </a:r>
            <a:r>
              <a:rPr lang="hu-HU" dirty="0" smtClean="0"/>
              <a:t>gebungen</a:t>
            </a:r>
          </a:p>
          <a:p>
            <a:pPr lvl="2"/>
            <a:r>
              <a:rPr lang="hu-HU" sz="1600" dirty="0" smtClean="0"/>
              <a:t>Datendarstellung </a:t>
            </a:r>
          </a:p>
          <a:p>
            <a:pPr lvl="2">
              <a:buNone/>
            </a:pPr>
            <a:r>
              <a:rPr lang="hu-HU" dirty="0" smtClean="0"/>
              <a:t>spezifisch für LEDs </a:t>
            </a:r>
            <a:endParaRPr lang="en-US" sz="1600" dirty="0" smtClean="0"/>
          </a:p>
          <a:p>
            <a:pPr lvl="1"/>
            <a:r>
              <a:rPr lang="en-US" sz="1800" dirty="0" smtClean="0"/>
              <a:t>CFD </a:t>
            </a:r>
            <a:r>
              <a:rPr lang="hu-HU" sz="1800" dirty="0" smtClean="0"/>
              <a:t>S</a:t>
            </a:r>
            <a:r>
              <a:rPr lang="en-US" sz="1800" dirty="0" err="1" smtClean="0"/>
              <a:t>imulation</a:t>
            </a:r>
            <a:r>
              <a:rPr lang="en-US" sz="1800" dirty="0" smtClean="0"/>
              <a:t> </a:t>
            </a:r>
            <a:r>
              <a:rPr lang="hu-HU" dirty="0" smtClean="0"/>
              <a:t>durch die Anwendung des </a:t>
            </a:r>
            <a:r>
              <a:rPr lang="en-US" sz="1800" dirty="0" smtClean="0"/>
              <a:t>MCAD </a:t>
            </a:r>
            <a:r>
              <a:rPr lang="hu-HU" dirty="0" smtClean="0"/>
              <a:t>M</a:t>
            </a:r>
            <a:r>
              <a:rPr lang="en-US" sz="1800" dirty="0" err="1" smtClean="0"/>
              <a:t>odel</a:t>
            </a:r>
            <a:r>
              <a:rPr lang="hu-HU" sz="1800" dirty="0" smtClean="0"/>
              <a:t>s der LED-Leuchte</a:t>
            </a:r>
            <a:endParaRPr lang="en-US" sz="1800" dirty="0" smtClean="0"/>
          </a:p>
          <a:p>
            <a:pPr lvl="1"/>
            <a:r>
              <a:rPr lang="hu-HU" sz="1800" dirty="0" smtClean="0"/>
              <a:t>Anwendung von Kompaktmodellen die direkt aus Messungen erhalten sind</a:t>
            </a:r>
            <a:endParaRPr lang="en-US" sz="1800" dirty="0" smtClean="0"/>
          </a:p>
          <a:p>
            <a:pPr>
              <a:buNone/>
            </a:pPr>
            <a:r>
              <a:rPr lang="en-US" sz="2200" b="1" dirty="0" smtClean="0">
                <a:solidFill>
                  <a:srgbClr val="FF0000"/>
                </a:solidFill>
              </a:rPr>
              <a:t>	</a:t>
            </a:r>
            <a:r>
              <a:rPr lang="en-US" b="1" dirty="0" err="1" smtClean="0">
                <a:solidFill>
                  <a:srgbClr val="FF0000"/>
                </a:solidFill>
              </a:rPr>
              <a:t>Kombinierte</a:t>
            </a:r>
            <a:r>
              <a:rPr lang="en-US" b="1" dirty="0" smtClean="0">
                <a:solidFill>
                  <a:srgbClr val="FF0000"/>
                </a:solidFill>
              </a:rPr>
              <a:t> </a:t>
            </a:r>
            <a:r>
              <a:rPr lang="en-US" b="1" dirty="0" err="1" smtClean="0">
                <a:solidFill>
                  <a:srgbClr val="FF0000"/>
                </a:solidFill>
              </a:rPr>
              <a:t>thermische</a:t>
            </a:r>
            <a:r>
              <a:rPr lang="en-US" b="1" dirty="0" smtClean="0">
                <a:solidFill>
                  <a:srgbClr val="FF0000"/>
                </a:solidFill>
              </a:rPr>
              <a:t> und </a:t>
            </a:r>
            <a:r>
              <a:rPr lang="en-US" b="1" dirty="0" err="1" smtClean="0">
                <a:solidFill>
                  <a:srgbClr val="FF0000"/>
                </a:solidFill>
              </a:rPr>
              <a:t>optische</a:t>
            </a:r>
            <a:r>
              <a:rPr lang="en-US" b="1" dirty="0" smtClean="0">
                <a:solidFill>
                  <a:srgbClr val="FF0000"/>
                </a:solidFill>
              </a:rPr>
              <a:t> </a:t>
            </a:r>
            <a:r>
              <a:rPr lang="en-US" b="1" dirty="0" err="1" smtClean="0">
                <a:solidFill>
                  <a:srgbClr val="FF0000"/>
                </a:solidFill>
              </a:rPr>
              <a:t>Messungen</a:t>
            </a:r>
            <a:r>
              <a:rPr lang="en-US" b="1" dirty="0" smtClean="0">
                <a:solidFill>
                  <a:srgbClr val="FF0000"/>
                </a:solidFill>
              </a:rPr>
              <a:t> </a:t>
            </a:r>
            <a:r>
              <a:rPr lang="en-US" b="1" dirty="0" err="1" smtClean="0">
                <a:solidFill>
                  <a:srgbClr val="FF0000"/>
                </a:solidFill>
              </a:rPr>
              <a:t>sind</a:t>
            </a:r>
            <a:r>
              <a:rPr lang="en-US" b="1" dirty="0" smtClean="0">
                <a:solidFill>
                  <a:srgbClr val="FF0000"/>
                </a:solidFill>
              </a:rPr>
              <a:t> </a:t>
            </a:r>
            <a:r>
              <a:rPr lang="en-US" b="1" dirty="0" err="1" smtClean="0">
                <a:solidFill>
                  <a:srgbClr val="FF0000"/>
                </a:solidFill>
              </a:rPr>
              <a:t>zu</a:t>
            </a:r>
            <a:r>
              <a:rPr lang="en-US" b="1" dirty="0" smtClean="0">
                <a:solidFill>
                  <a:srgbClr val="FF0000"/>
                </a:solidFill>
              </a:rPr>
              <a:t> </a:t>
            </a:r>
            <a:r>
              <a:rPr lang="en-US" b="1" dirty="0" err="1" smtClean="0">
                <a:solidFill>
                  <a:srgbClr val="FF0000"/>
                </a:solidFill>
              </a:rPr>
              <a:t>Hilfe</a:t>
            </a:r>
            <a:r>
              <a:rPr lang="en-US" b="1" dirty="0" smtClean="0">
                <a:solidFill>
                  <a:srgbClr val="FF0000"/>
                </a:solidFill>
              </a:rPr>
              <a:t>. </a:t>
            </a:r>
            <a:endParaRPr lang="hu-HU" sz="2200" b="1" dirty="0" smtClean="0">
              <a:solidFill>
                <a:srgbClr val="FF0000"/>
              </a:solidFill>
            </a:endParaRPr>
          </a:p>
          <a:p>
            <a:pPr lvl="3"/>
            <a:endParaRPr lang="en-US" sz="1400" dirty="0" smtClean="0"/>
          </a:p>
          <a:p>
            <a:r>
              <a:rPr lang="hu-HU" dirty="0" smtClean="0"/>
              <a:t>Kombineirte thermische und optische Messungen von LEDs liefern auch die Temperaturempfindlichkeit unter anderen vom Lichtstrom</a:t>
            </a:r>
            <a:endParaRPr lang="en-US" sz="2000" dirty="0" smtClean="0"/>
          </a:p>
          <a:p>
            <a:pPr lvl="1"/>
            <a:r>
              <a:rPr lang="hu-HU" sz="1800" dirty="0" smtClean="0"/>
              <a:t>wodurch </a:t>
            </a:r>
            <a:r>
              <a:rPr lang="en-US" sz="1800" dirty="0" smtClean="0"/>
              <a:t> </a:t>
            </a:r>
            <a:r>
              <a:rPr lang="hu-HU" sz="1800" dirty="0" smtClean="0"/>
              <a:t>Berechnung von </a:t>
            </a:r>
            <a:r>
              <a:rPr lang="en-US" sz="1800" dirty="0" smtClean="0"/>
              <a:t>“</a:t>
            </a:r>
            <a:r>
              <a:rPr lang="hu-HU" sz="1800" dirty="0" smtClean="0"/>
              <a:t>H</a:t>
            </a:r>
            <a:r>
              <a:rPr lang="en-US" sz="1800" dirty="0" err="1" smtClean="0"/>
              <a:t>ot</a:t>
            </a:r>
            <a:r>
              <a:rPr lang="en-US" sz="1800" dirty="0" smtClean="0"/>
              <a:t> </a:t>
            </a:r>
            <a:r>
              <a:rPr lang="hu-HU" sz="1800" dirty="0" smtClean="0"/>
              <a:t>L</a:t>
            </a:r>
            <a:r>
              <a:rPr lang="en-US" sz="1800" dirty="0" err="1" smtClean="0"/>
              <a:t>umens</a:t>
            </a:r>
            <a:r>
              <a:rPr lang="en-US" sz="1800" dirty="0" smtClean="0"/>
              <a:t>” </a:t>
            </a:r>
            <a:r>
              <a:rPr lang="en-US" sz="1800" dirty="0" err="1" smtClean="0"/>
              <a:t>erm</a:t>
            </a:r>
            <a:r>
              <a:rPr lang="hu-HU" sz="1800" dirty="0" smtClean="0"/>
              <a:t>ö</a:t>
            </a:r>
            <a:r>
              <a:rPr lang="en-US" sz="1800" dirty="0" err="1" smtClean="0"/>
              <a:t>glicht</a:t>
            </a:r>
            <a:r>
              <a:rPr lang="en-US" sz="1800" dirty="0" smtClean="0"/>
              <a:t> </a:t>
            </a:r>
            <a:r>
              <a:rPr lang="en-US" sz="1800" dirty="0" err="1" smtClean="0"/>
              <a:t>ist</a:t>
            </a:r>
            <a:r>
              <a:rPr lang="en-US" sz="1800" dirty="0" smtClean="0"/>
              <a:t>.</a:t>
            </a:r>
            <a:endParaRPr lang="en-US" sz="1200" dirty="0" smtClean="0"/>
          </a:p>
          <a:p>
            <a:endParaRPr lang="en-US" sz="2000" dirty="0" smtClean="0"/>
          </a:p>
        </p:txBody>
      </p:sp>
      <p:sp>
        <p:nvSpPr>
          <p:cNvPr id="7" name="Date Placeholder 6"/>
          <p:cNvSpPr>
            <a:spLocks noGrp="1"/>
          </p:cNvSpPr>
          <p:nvPr>
            <p:ph type="dt" sz="half" idx="12"/>
          </p:nvPr>
        </p:nvSpPr>
        <p:spPr/>
        <p:txBody>
          <a:bodyPr/>
          <a:lstStyle/>
          <a:p>
            <a:pPr>
              <a:defRPr/>
            </a:pPr>
            <a:r>
              <a:rPr lang="en-US" smtClean="0"/>
              <a:t>28 Juni 2012</a:t>
            </a:r>
            <a:endParaRPr lang="en-US"/>
          </a:p>
        </p:txBody>
      </p:sp>
      <p:sp>
        <p:nvSpPr>
          <p:cNvPr id="8" name="Slide Number Placeholder 7"/>
          <p:cNvSpPr>
            <a:spLocks noGrp="1"/>
          </p:cNvSpPr>
          <p:nvPr>
            <p:ph type="sldNum" sz="quarter" idx="10"/>
          </p:nvPr>
        </p:nvSpPr>
        <p:spPr/>
        <p:txBody>
          <a:bodyPr/>
          <a:lstStyle/>
          <a:p>
            <a:pPr>
              <a:defRPr/>
            </a:pPr>
            <a:fld id="{CA06DD79-025C-4555-A46D-61353DBEF34E}" type="slidenum">
              <a:rPr lang="en-GB" smtClean="0"/>
              <a:pPr>
                <a:defRPr/>
              </a:pPr>
              <a:t>43</a:t>
            </a:fld>
            <a:endParaRPr lang="en-GB"/>
          </a:p>
        </p:txBody>
      </p:sp>
      <p:sp>
        <p:nvSpPr>
          <p:cNvPr id="9" name="Footer Placeholder 8"/>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8900" name="Rectangle 2"/>
          <p:cNvSpPr>
            <a:spLocks noGrp="1" noChangeArrowheads="1"/>
          </p:cNvSpPr>
          <p:nvPr>
            <p:ph type="title"/>
          </p:nvPr>
        </p:nvSpPr>
        <p:spPr/>
        <p:txBody>
          <a:bodyPr/>
          <a:lstStyle/>
          <a:p>
            <a:pPr eaLnBrk="1" hangingPunct="1"/>
            <a:r>
              <a:rPr lang="hu-HU" dirty="0" smtClean="0"/>
              <a:t>Fachliteratur zur Sache auf deutsch:</a:t>
            </a:r>
            <a:endParaRPr lang="en-US" dirty="0" smtClean="0"/>
          </a:p>
        </p:txBody>
      </p:sp>
      <p:sp>
        <p:nvSpPr>
          <p:cNvPr id="2761733" name="Rectangle 5"/>
          <p:cNvSpPr>
            <a:spLocks noChangeArrowheads="1"/>
          </p:cNvSpPr>
          <p:nvPr/>
        </p:nvSpPr>
        <p:spPr bwMode="auto">
          <a:xfrm>
            <a:off x="488950" y="769938"/>
            <a:ext cx="8655050" cy="5502275"/>
          </a:xfrm>
          <a:prstGeom prst="rect">
            <a:avLst/>
          </a:prstGeom>
          <a:noFill/>
          <a:ln w="9525">
            <a:noFill/>
            <a:miter lim="800000"/>
            <a:headEnd/>
            <a:tailEnd/>
          </a:ln>
          <a:effectLst/>
        </p:spPr>
        <p:txBody>
          <a:bodyPr/>
          <a:lstStyle/>
          <a:p>
            <a:pPr marL="342900" indent="-342900">
              <a:spcBef>
                <a:spcPts val="0"/>
              </a:spcBef>
              <a:buClr>
                <a:srgbClr val="910026"/>
              </a:buClr>
              <a:defRPr/>
            </a:pPr>
            <a:r>
              <a:rPr lang="hu-HU" sz="1800" dirty="0" smtClean="0">
                <a:solidFill>
                  <a:schemeClr val="tx1"/>
                </a:solidFill>
                <a:latin typeface="Arial" pitchFamily="34" charset="0"/>
                <a:cs typeface="+mn-cs"/>
              </a:rPr>
              <a:t>András Poppe: </a:t>
            </a:r>
            <a:r>
              <a:rPr lang="en-US" sz="1800" dirty="0" smtClean="0">
                <a:solidFill>
                  <a:schemeClr val="tx1"/>
                </a:solidFill>
                <a:latin typeface="Arial" pitchFamily="34" charset="0"/>
                <a:cs typeface="+mn-cs"/>
              </a:rPr>
              <a:t>“</a:t>
            </a:r>
            <a:r>
              <a:rPr lang="hu-HU" sz="1800" dirty="0" smtClean="0">
                <a:solidFill>
                  <a:srgbClr val="910026"/>
                </a:solidFill>
                <a:latin typeface="Arial" pitchFamily="34" charset="0"/>
                <a:cs typeface="+mn-cs"/>
              </a:rPr>
              <a:t>Standards zur thermischen Charakterisierung von LEDs</a:t>
            </a:r>
            <a:r>
              <a:rPr lang="en-US" sz="1800" dirty="0" smtClean="0">
                <a:solidFill>
                  <a:schemeClr val="tx1"/>
                </a:solidFill>
                <a:latin typeface="Arial" pitchFamily="34" charset="0"/>
                <a:cs typeface="+mn-cs"/>
              </a:rPr>
              <a:t>”,</a:t>
            </a:r>
            <a:endParaRPr lang="hu-HU" sz="1800" dirty="0" smtClean="0">
              <a:solidFill>
                <a:schemeClr val="tx1"/>
              </a:solidFill>
              <a:latin typeface="Arial" pitchFamily="34" charset="0"/>
              <a:cs typeface="+mn-cs"/>
            </a:endParaRPr>
          </a:p>
          <a:p>
            <a:pPr marL="342900" indent="-342900">
              <a:spcBef>
                <a:spcPts val="0"/>
              </a:spcBef>
              <a:buClr>
                <a:srgbClr val="910026"/>
              </a:buClr>
              <a:defRPr/>
            </a:pPr>
            <a:r>
              <a:rPr lang="hu-HU" sz="1800" dirty="0" smtClean="0">
                <a:solidFill>
                  <a:schemeClr val="tx1"/>
                </a:solidFill>
                <a:latin typeface="Arial" pitchFamily="34" charset="0"/>
                <a:cs typeface="+mn-cs"/>
              </a:rPr>
              <a:t>ELEKTRONIK JOURNAL 47:(3) pp. 42-45. (2012)</a:t>
            </a:r>
          </a:p>
          <a:p>
            <a:pPr marL="342900" indent="-342900">
              <a:spcBef>
                <a:spcPts val="0"/>
              </a:spcBef>
              <a:buClr>
                <a:srgbClr val="910026"/>
              </a:buClr>
              <a:defRPr/>
            </a:pPr>
            <a:r>
              <a:rPr lang="hu-HU" sz="1200" dirty="0" smtClean="0">
                <a:solidFill>
                  <a:schemeClr val="tx1"/>
                </a:solidFill>
                <a:latin typeface="Arial" pitchFamily="34" charset="0"/>
                <a:cs typeface="+mn-cs"/>
              </a:rPr>
              <a:t>http://www.all-electronics.de/texte/anzeigen/46323 </a:t>
            </a:r>
            <a:endParaRPr lang="hu-HU" sz="1800" dirty="0" smtClean="0">
              <a:solidFill>
                <a:schemeClr val="tx1"/>
              </a:solidFill>
              <a:latin typeface="Arial" pitchFamily="34" charset="0"/>
              <a:cs typeface="+mn-cs"/>
            </a:endParaRPr>
          </a:p>
          <a:p>
            <a:pPr marL="342900" indent="-342900">
              <a:spcBef>
                <a:spcPts val="0"/>
              </a:spcBef>
              <a:buClr>
                <a:srgbClr val="910026"/>
              </a:buClr>
              <a:defRPr/>
            </a:pPr>
            <a:endParaRPr lang="hu-HU" sz="900" dirty="0" smtClean="0">
              <a:solidFill>
                <a:schemeClr val="tx1"/>
              </a:solidFill>
              <a:latin typeface="Arial" pitchFamily="34" charset="0"/>
              <a:cs typeface="+mn-cs"/>
            </a:endParaRPr>
          </a:p>
          <a:p>
            <a:pPr marL="342900" indent="-342900">
              <a:spcBef>
                <a:spcPts val="0"/>
              </a:spcBef>
              <a:buClr>
                <a:srgbClr val="910026"/>
              </a:buClr>
              <a:defRPr/>
            </a:pPr>
            <a:r>
              <a:rPr lang="hu-HU" sz="1800" dirty="0" smtClean="0">
                <a:solidFill>
                  <a:schemeClr val="tx1"/>
                </a:solidFill>
                <a:latin typeface="Arial" pitchFamily="34" charset="0"/>
                <a:cs typeface="+mn-cs"/>
              </a:rPr>
              <a:t>András Poppe, András Szalai</a:t>
            </a:r>
            <a:r>
              <a:rPr lang="en-US" sz="1800" dirty="0" smtClean="0">
                <a:solidFill>
                  <a:schemeClr val="tx1"/>
                </a:solidFill>
                <a:latin typeface="Arial" pitchFamily="34" charset="0"/>
                <a:cs typeface="+mn-cs"/>
              </a:rPr>
              <a:t>: “</a:t>
            </a:r>
            <a:r>
              <a:rPr lang="hu-HU" sz="1800" dirty="0" smtClean="0">
                <a:solidFill>
                  <a:srgbClr val="910026"/>
                </a:solidFill>
                <a:latin typeface="Arial" pitchFamily="34" charset="0"/>
                <a:cs typeface="+mn-cs"/>
              </a:rPr>
              <a:t>Näher an der Wirklichkeit</a:t>
            </a:r>
            <a:r>
              <a:rPr lang="en-US" sz="1800" dirty="0" smtClean="0">
                <a:solidFill>
                  <a:schemeClr val="tx1"/>
                </a:solidFill>
                <a:latin typeface="Arial" pitchFamily="34" charset="0"/>
                <a:cs typeface="+mn-cs"/>
              </a:rPr>
              <a:t>”</a:t>
            </a:r>
            <a:endParaRPr lang="hu-HU" sz="1800" dirty="0" smtClean="0">
              <a:solidFill>
                <a:schemeClr val="tx1"/>
              </a:solidFill>
              <a:latin typeface="Arial" pitchFamily="34" charset="0"/>
              <a:cs typeface="+mn-cs"/>
            </a:endParaRPr>
          </a:p>
          <a:p>
            <a:pPr marL="342900" indent="-342900">
              <a:spcBef>
                <a:spcPts val="0"/>
              </a:spcBef>
              <a:buClr>
                <a:srgbClr val="910026"/>
              </a:buClr>
              <a:defRPr/>
            </a:pPr>
            <a:r>
              <a:rPr lang="hu-HU" sz="1800" dirty="0" smtClean="0">
                <a:solidFill>
                  <a:schemeClr val="tx1"/>
                </a:solidFill>
                <a:latin typeface="Arial" pitchFamily="34" charset="0"/>
                <a:cs typeface="+mn-cs"/>
              </a:rPr>
              <a:t>ELEKTRONIK INFORMATIONEN 2012:(05) pp. 38-41. (2012)</a:t>
            </a:r>
          </a:p>
          <a:p>
            <a:pPr marL="342900" indent="-342900">
              <a:spcBef>
                <a:spcPts val="0"/>
              </a:spcBef>
              <a:buClr>
                <a:srgbClr val="910026"/>
              </a:buClr>
              <a:defRPr/>
            </a:pPr>
            <a:r>
              <a:rPr lang="hu-HU" sz="1200" dirty="0" smtClean="0">
                <a:solidFill>
                  <a:schemeClr val="tx1"/>
                </a:solidFill>
                <a:latin typeface="Arial" pitchFamily="34" charset="0"/>
                <a:cs typeface="+mn-cs"/>
              </a:rPr>
              <a:t>http://www.elektronikinformationen.de/index.php?id=109&amp;seitenid=41&amp;addid=31058&amp;readpdf=2012_05_EXTRA_Mentor_Graphics.pdf</a:t>
            </a:r>
          </a:p>
          <a:p>
            <a:pPr marL="342900" indent="-342900">
              <a:spcBef>
                <a:spcPts val="0"/>
              </a:spcBef>
              <a:buClr>
                <a:srgbClr val="910026"/>
              </a:buClr>
              <a:defRPr/>
            </a:pPr>
            <a:endParaRPr lang="hu-HU" sz="900" dirty="0" smtClean="0">
              <a:solidFill>
                <a:schemeClr val="tx1"/>
              </a:solidFill>
              <a:latin typeface="Arial" pitchFamily="34" charset="0"/>
              <a:cs typeface="+mn-cs"/>
            </a:endParaRPr>
          </a:p>
          <a:p>
            <a:pPr marL="342900" indent="-342900">
              <a:spcBef>
                <a:spcPts val="0"/>
              </a:spcBef>
              <a:buClr>
                <a:srgbClr val="910026"/>
              </a:buClr>
              <a:defRPr/>
            </a:pPr>
            <a:r>
              <a:rPr lang="hu-HU" sz="1800" dirty="0" smtClean="0">
                <a:solidFill>
                  <a:schemeClr val="tx1"/>
                </a:solidFill>
                <a:latin typeface="Arial" pitchFamily="34" charset="0"/>
                <a:cs typeface="+mn-cs"/>
              </a:rPr>
              <a:t>András Poppe</a:t>
            </a:r>
            <a:r>
              <a:rPr lang="en-US" sz="1800" dirty="0" smtClean="0">
                <a:solidFill>
                  <a:schemeClr val="tx1"/>
                </a:solidFill>
                <a:latin typeface="Arial" pitchFamily="34" charset="0"/>
                <a:cs typeface="+mn-cs"/>
              </a:rPr>
              <a:t>: “</a:t>
            </a:r>
            <a:r>
              <a:rPr lang="hu-HU" sz="1800" dirty="0" smtClean="0">
                <a:solidFill>
                  <a:srgbClr val="910026"/>
                </a:solidFill>
                <a:latin typeface="Arial" pitchFamily="34" charset="0"/>
                <a:cs typeface="+mn-cs"/>
              </a:rPr>
              <a:t>Heiße Lumen von coolen LEDs</a:t>
            </a:r>
            <a:r>
              <a:rPr lang="en-US" sz="1800" dirty="0" smtClean="0">
                <a:solidFill>
                  <a:schemeClr val="tx1"/>
                </a:solidFill>
                <a:latin typeface="Arial" pitchFamily="34" charset="0"/>
                <a:cs typeface="+mn-cs"/>
              </a:rPr>
              <a:t>”</a:t>
            </a:r>
            <a:endParaRPr lang="hu-HU" sz="1800" dirty="0" smtClean="0">
              <a:solidFill>
                <a:schemeClr val="tx1"/>
              </a:solidFill>
              <a:latin typeface="Arial" pitchFamily="34" charset="0"/>
              <a:cs typeface="+mn-cs"/>
            </a:endParaRPr>
          </a:p>
          <a:p>
            <a:pPr marL="342900" indent="-342900">
              <a:spcBef>
                <a:spcPts val="0"/>
              </a:spcBef>
              <a:buClr>
                <a:srgbClr val="910026"/>
              </a:buClr>
              <a:defRPr/>
            </a:pPr>
            <a:r>
              <a:rPr lang="hu-HU" sz="1800" dirty="0" smtClean="0">
                <a:solidFill>
                  <a:schemeClr val="tx1"/>
                </a:solidFill>
                <a:latin typeface="Arial" pitchFamily="34" charset="0"/>
                <a:cs typeface="+mn-cs"/>
              </a:rPr>
              <a:t>ELEKTRONIK INFORMATIONEN 2012:(1) pp. 24-27. (2012)</a:t>
            </a:r>
          </a:p>
          <a:p>
            <a:pPr marL="342900" indent="-342900">
              <a:spcBef>
                <a:spcPts val="0"/>
              </a:spcBef>
              <a:buClr>
                <a:srgbClr val="910026"/>
              </a:buClr>
              <a:defRPr/>
            </a:pPr>
            <a:r>
              <a:rPr lang="hu-HU" sz="1200" dirty="0" smtClean="0">
                <a:solidFill>
                  <a:schemeClr val="tx1"/>
                </a:solidFill>
                <a:latin typeface="Arial" pitchFamily="34" charset="0"/>
                <a:cs typeface="+mn-cs"/>
              </a:rPr>
              <a:t>http://www.elektronikinformationen.de/index.php?id=41&amp;pg_id=&amp;art=&amp;artid=29955&amp;titel=heisse-lumen-von-coolen-leds</a:t>
            </a:r>
            <a:endParaRPr lang="en-US" sz="1200" dirty="0" smtClean="0">
              <a:solidFill>
                <a:schemeClr val="tx1"/>
              </a:solidFill>
              <a:latin typeface="Arial" pitchFamily="34" charset="0"/>
              <a:cs typeface="+mn-cs"/>
            </a:endParaRPr>
          </a:p>
          <a:p>
            <a:pPr marL="342900" indent="-342900">
              <a:spcBef>
                <a:spcPts val="0"/>
              </a:spcBef>
              <a:buClr>
                <a:srgbClr val="910026"/>
              </a:buClr>
              <a:defRPr/>
            </a:pPr>
            <a:endParaRPr lang="en-US" sz="1200" dirty="0" smtClean="0">
              <a:solidFill>
                <a:schemeClr val="tx1"/>
              </a:solidFill>
              <a:latin typeface="Arial" pitchFamily="34" charset="0"/>
              <a:cs typeface="+mn-cs"/>
            </a:endParaRPr>
          </a:p>
          <a:p>
            <a:pPr marL="342900" indent="-342900">
              <a:spcBef>
                <a:spcPts val="0"/>
              </a:spcBef>
              <a:buClr>
                <a:srgbClr val="910026"/>
              </a:buClr>
              <a:defRPr/>
            </a:pPr>
            <a:endParaRPr lang="en-US" sz="1200" dirty="0" smtClean="0">
              <a:solidFill>
                <a:schemeClr val="tx1"/>
              </a:solidFill>
              <a:latin typeface="Arial" pitchFamily="34" charset="0"/>
              <a:cs typeface="+mn-cs"/>
            </a:endParaRPr>
          </a:p>
          <a:p>
            <a:pPr marL="342900" indent="-342900">
              <a:spcBef>
                <a:spcPts val="0"/>
              </a:spcBef>
              <a:buClr>
                <a:srgbClr val="910026"/>
              </a:buClr>
              <a:defRPr/>
            </a:pPr>
            <a:endParaRPr lang="en-US" sz="1200" dirty="0" smtClean="0">
              <a:solidFill>
                <a:schemeClr val="tx1"/>
              </a:solidFill>
              <a:latin typeface="Arial" pitchFamily="34" charset="0"/>
              <a:cs typeface="+mn-cs"/>
            </a:endParaRPr>
          </a:p>
          <a:p>
            <a:pPr marL="342900" indent="-342900">
              <a:spcBef>
                <a:spcPts val="0"/>
              </a:spcBef>
              <a:buClr>
                <a:srgbClr val="910026"/>
              </a:buClr>
              <a:defRPr/>
            </a:pPr>
            <a:endParaRPr lang="hu-HU" sz="1800" dirty="0" smtClean="0">
              <a:solidFill>
                <a:schemeClr val="tx1"/>
              </a:solidFill>
              <a:latin typeface="Arial" pitchFamily="34" charset="0"/>
              <a:cs typeface="+mn-cs"/>
            </a:endParaRPr>
          </a:p>
          <a:p>
            <a:pPr marL="342900" indent="-342900">
              <a:spcBef>
                <a:spcPts val="0"/>
              </a:spcBef>
              <a:buClr>
                <a:srgbClr val="910026"/>
              </a:buClr>
              <a:defRPr/>
            </a:pPr>
            <a:r>
              <a:rPr lang="en-US" sz="1800" dirty="0" err="1" smtClean="0">
                <a:solidFill>
                  <a:schemeClr val="tx1"/>
                </a:solidFill>
                <a:latin typeface="Arial" pitchFamily="34" charset="0"/>
                <a:cs typeface="+mn-cs"/>
              </a:rPr>
              <a:t>András</a:t>
            </a:r>
            <a:r>
              <a:rPr lang="en-US" sz="1800" dirty="0" smtClean="0">
                <a:solidFill>
                  <a:schemeClr val="tx1"/>
                </a:solidFill>
                <a:latin typeface="Arial" pitchFamily="34" charset="0"/>
                <a:cs typeface="+mn-cs"/>
              </a:rPr>
              <a:t> Poppe: “</a:t>
            </a:r>
            <a:r>
              <a:rPr lang="en-US" sz="1800" dirty="0" smtClean="0">
                <a:solidFill>
                  <a:srgbClr val="C00000"/>
                </a:solidFill>
                <a:latin typeface="Arial" pitchFamily="34" charset="0"/>
                <a:cs typeface="+mn-cs"/>
              </a:rPr>
              <a:t>LEDs Standardize – LEDs Do Something Cool: Thermal </a:t>
            </a:r>
          </a:p>
          <a:p>
            <a:pPr marL="342900" indent="-342900">
              <a:spcBef>
                <a:spcPts val="0"/>
              </a:spcBef>
              <a:buClr>
                <a:srgbClr val="910026"/>
              </a:buClr>
              <a:defRPr/>
            </a:pPr>
            <a:r>
              <a:rPr lang="en-US" sz="1800" dirty="0" smtClean="0">
                <a:solidFill>
                  <a:srgbClr val="C00000"/>
                </a:solidFill>
                <a:latin typeface="Arial" pitchFamily="34" charset="0"/>
                <a:cs typeface="+mn-cs"/>
              </a:rPr>
              <a:t>Test Methodology and Standards for Lighting LEDs</a:t>
            </a:r>
            <a:r>
              <a:rPr lang="en-US" sz="1800" dirty="0" smtClean="0">
                <a:solidFill>
                  <a:schemeClr val="tx1"/>
                </a:solidFill>
                <a:latin typeface="Arial" pitchFamily="34" charset="0"/>
                <a:cs typeface="+mn-cs"/>
              </a:rPr>
              <a:t>”,</a:t>
            </a:r>
            <a:r>
              <a:rPr lang="hu-HU" sz="1800" dirty="0" smtClean="0">
                <a:solidFill>
                  <a:schemeClr val="tx1"/>
                </a:solidFill>
                <a:latin typeface="Arial" pitchFamily="34" charset="0"/>
                <a:cs typeface="+mn-cs"/>
              </a:rPr>
              <a:t> </a:t>
            </a:r>
          </a:p>
          <a:p>
            <a:pPr marL="342900" indent="-342900">
              <a:spcBef>
                <a:spcPts val="0"/>
              </a:spcBef>
              <a:buClr>
                <a:srgbClr val="910026"/>
              </a:buClr>
              <a:defRPr/>
            </a:pPr>
            <a:r>
              <a:rPr lang="en-US" sz="1800" dirty="0" smtClean="0">
                <a:solidFill>
                  <a:schemeClr val="tx1"/>
                </a:solidFill>
                <a:latin typeface="Arial" pitchFamily="34" charset="0"/>
                <a:cs typeface="+mn-cs"/>
              </a:rPr>
              <a:t>Embedded tutorial at the 28th IEEE Semiconductor Thermal Measurement </a:t>
            </a:r>
            <a:r>
              <a:rPr lang="hu-HU" sz="1800" dirty="0" smtClean="0">
                <a:solidFill>
                  <a:schemeClr val="tx1"/>
                </a:solidFill>
                <a:latin typeface="Arial" pitchFamily="34" charset="0"/>
                <a:cs typeface="+mn-cs"/>
              </a:rPr>
              <a:t> </a:t>
            </a:r>
            <a:r>
              <a:rPr lang="en-US" sz="1800" dirty="0" smtClean="0">
                <a:solidFill>
                  <a:schemeClr val="tx1"/>
                </a:solidFill>
                <a:latin typeface="Arial" pitchFamily="34" charset="0"/>
                <a:cs typeface="+mn-cs"/>
              </a:rPr>
              <a:t>and</a:t>
            </a:r>
            <a:endParaRPr lang="hu-HU" sz="1800" dirty="0" smtClean="0">
              <a:solidFill>
                <a:schemeClr val="tx1"/>
              </a:solidFill>
              <a:latin typeface="Arial" pitchFamily="34" charset="0"/>
              <a:cs typeface="+mn-cs"/>
            </a:endParaRPr>
          </a:p>
          <a:p>
            <a:pPr marL="342900" indent="-342900">
              <a:spcBef>
                <a:spcPts val="0"/>
              </a:spcBef>
              <a:buClr>
                <a:srgbClr val="910026"/>
              </a:buClr>
              <a:defRPr/>
            </a:pPr>
            <a:r>
              <a:rPr lang="en-US" sz="1800" dirty="0" smtClean="0">
                <a:solidFill>
                  <a:schemeClr val="tx1"/>
                </a:solidFill>
                <a:latin typeface="Arial" pitchFamily="34" charset="0"/>
                <a:cs typeface="+mn-cs"/>
              </a:rPr>
              <a:t>Management Symposium (SEMI-THERM'12). San Jose, USA, 18-22</a:t>
            </a:r>
            <a:r>
              <a:rPr lang="hu-HU" sz="1800" dirty="0" smtClean="0">
                <a:solidFill>
                  <a:schemeClr val="tx1"/>
                </a:solidFill>
                <a:latin typeface="Arial" pitchFamily="34" charset="0"/>
                <a:cs typeface="+mn-cs"/>
              </a:rPr>
              <a:t> </a:t>
            </a:r>
            <a:r>
              <a:rPr lang="en-US" sz="1800" dirty="0" smtClean="0">
                <a:solidFill>
                  <a:schemeClr val="tx1"/>
                </a:solidFill>
                <a:latin typeface="Arial" pitchFamily="34" charset="0"/>
                <a:cs typeface="+mn-cs"/>
              </a:rPr>
              <a:t>March 2012</a:t>
            </a:r>
          </a:p>
          <a:p>
            <a:pPr marL="342900" indent="-342900">
              <a:spcBef>
                <a:spcPts val="0"/>
              </a:spcBef>
              <a:buClr>
                <a:srgbClr val="910026"/>
              </a:buClr>
              <a:defRPr/>
            </a:pPr>
            <a:r>
              <a:rPr lang="en-US" sz="1200" dirty="0" smtClean="0">
                <a:solidFill>
                  <a:schemeClr val="tx1"/>
                </a:solidFill>
                <a:latin typeface="Arial" pitchFamily="34" charset="0"/>
                <a:cs typeface="+mn-cs"/>
              </a:rPr>
              <a:t>http://www.eet.bme.hu/~poppe/presentations/ST28_Embedded_Tutorial_POPPE_final_final.pdf</a:t>
            </a:r>
          </a:p>
          <a:p>
            <a:pPr marL="342900" indent="-342900">
              <a:lnSpc>
                <a:spcPct val="90000"/>
              </a:lnSpc>
              <a:spcBef>
                <a:spcPts val="0"/>
              </a:spcBef>
              <a:buClr>
                <a:srgbClr val="910026"/>
              </a:buClr>
              <a:defRPr/>
            </a:pPr>
            <a:endParaRPr lang="en-US" sz="1400" dirty="0" smtClean="0">
              <a:solidFill>
                <a:schemeClr val="tx1"/>
              </a:solidFill>
              <a:latin typeface="Arial" pitchFamily="34" charset="0"/>
              <a:cs typeface="+mn-cs"/>
            </a:endParaRPr>
          </a:p>
          <a:p>
            <a:pPr marL="342900" indent="-342900">
              <a:lnSpc>
                <a:spcPct val="90000"/>
              </a:lnSpc>
              <a:spcBef>
                <a:spcPts val="0"/>
              </a:spcBef>
              <a:buClr>
                <a:srgbClr val="910026"/>
              </a:buClr>
              <a:defRPr/>
            </a:pPr>
            <a:endParaRPr lang="en-US" sz="1200" dirty="0">
              <a:solidFill>
                <a:schemeClr val="tx1"/>
              </a:solidFill>
              <a:latin typeface="Arial" pitchFamily="34" charset="0"/>
              <a:cs typeface="+mn-cs"/>
            </a:endParaRPr>
          </a:p>
        </p:txBody>
      </p:sp>
      <p:sp>
        <p:nvSpPr>
          <p:cNvPr id="7" name="Rectangle 2"/>
          <p:cNvSpPr txBox="1">
            <a:spLocks noChangeArrowheads="1"/>
          </p:cNvSpPr>
          <p:nvPr/>
        </p:nvSpPr>
        <p:spPr bwMode="auto">
          <a:xfrm>
            <a:off x="519476" y="3501795"/>
            <a:ext cx="8469312" cy="7810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tx1"/>
                </a:solidFill>
                <a:effectLst/>
                <a:uLnTx/>
                <a:uFillTx/>
                <a:latin typeface="+mj-lt"/>
                <a:ea typeface="+mj-ea"/>
                <a:cs typeface="+mj-cs"/>
              </a:rPr>
              <a:t>und </a:t>
            </a:r>
            <a:r>
              <a:rPr kumimoji="0" lang="hu-HU" sz="3200" b="1" i="0" u="none" strike="noStrike" kern="0" cap="none" spc="0" normalizeH="0" baseline="0" noProof="0" dirty="0" smtClean="0">
                <a:ln>
                  <a:noFill/>
                </a:ln>
                <a:solidFill>
                  <a:schemeClr val="tx1"/>
                </a:solidFill>
                <a:effectLst/>
                <a:uLnTx/>
                <a:uFillTx/>
                <a:latin typeface="+mj-lt"/>
                <a:ea typeface="+mj-ea"/>
                <a:cs typeface="+mj-cs"/>
              </a:rPr>
              <a:t>auf </a:t>
            </a:r>
            <a:r>
              <a:rPr kumimoji="0" lang="en-US" sz="3200" b="1" i="0" u="none" strike="noStrike" kern="0" cap="none" spc="0" normalizeH="0" baseline="0" noProof="0" dirty="0" err="1" smtClean="0">
                <a:ln>
                  <a:noFill/>
                </a:ln>
                <a:solidFill>
                  <a:schemeClr val="tx1"/>
                </a:solidFill>
                <a:effectLst/>
                <a:uLnTx/>
                <a:uFillTx/>
                <a:latin typeface="+mj-lt"/>
                <a:ea typeface="+mj-ea"/>
                <a:cs typeface="+mj-cs"/>
              </a:rPr>
              <a:t>englisch</a:t>
            </a:r>
            <a:r>
              <a:rPr kumimoji="0" lang="hu-HU" sz="3200" b="1" i="0" u="none" strike="noStrike" kern="0" cap="none" spc="0" normalizeH="0" baseline="0" noProof="0" dirty="0" smtClean="0">
                <a:ln>
                  <a:noFill/>
                </a:ln>
                <a:solidFill>
                  <a:schemeClr val="tx1"/>
                </a:solidFill>
                <a:effectLst/>
                <a:uLnTx/>
                <a:uFillTx/>
                <a:latin typeface="+mj-lt"/>
                <a:ea typeface="+mj-ea"/>
                <a:cs typeface="+mj-cs"/>
              </a:rPr>
              <a:t>:</a:t>
            </a:r>
            <a:endParaRPr kumimoji="0" lang="en-US" sz="3200" b="1" i="0" u="none" strike="noStrike" kern="0" cap="none" spc="0" normalizeH="0" baseline="0" noProof="0" dirty="0" smtClean="0">
              <a:ln>
                <a:noFill/>
              </a:ln>
              <a:solidFill>
                <a:schemeClr val="tx1"/>
              </a:solidFill>
              <a:effectLst/>
              <a:uLnTx/>
              <a:uFillTx/>
              <a:latin typeface="+mj-lt"/>
              <a:ea typeface="+mj-ea"/>
              <a:cs typeface="+mj-cs"/>
            </a:endParaRPr>
          </a:p>
        </p:txBody>
      </p:sp>
      <p:sp>
        <p:nvSpPr>
          <p:cNvPr id="8" name="Date Placeholder 7"/>
          <p:cNvSpPr>
            <a:spLocks noGrp="1"/>
          </p:cNvSpPr>
          <p:nvPr>
            <p:ph type="dt" sz="half" idx="12"/>
          </p:nvPr>
        </p:nvSpPr>
        <p:spPr/>
        <p:txBody>
          <a:bodyPr/>
          <a:lstStyle/>
          <a:p>
            <a:pPr>
              <a:defRPr/>
            </a:pPr>
            <a:r>
              <a:rPr lang="en-US" smtClean="0"/>
              <a:t>28 Juni 2012</a:t>
            </a:r>
            <a:endParaRPr lang="en-US"/>
          </a:p>
        </p:txBody>
      </p:sp>
      <p:sp>
        <p:nvSpPr>
          <p:cNvPr id="9" name="Slide Number Placeholder 8"/>
          <p:cNvSpPr>
            <a:spLocks noGrp="1"/>
          </p:cNvSpPr>
          <p:nvPr>
            <p:ph type="sldNum" sz="quarter" idx="10"/>
          </p:nvPr>
        </p:nvSpPr>
        <p:spPr/>
        <p:txBody>
          <a:bodyPr/>
          <a:lstStyle/>
          <a:p>
            <a:pPr>
              <a:defRPr/>
            </a:pPr>
            <a:fld id="{CA06DD79-025C-4555-A46D-61353DBEF34E}" type="slidenum">
              <a:rPr lang="en-GB" smtClean="0"/>
              <a:pPr>
                <a:defRPr/>
              </a:pPr>
              <a:t>44</a:t>
            </a:fld>
            <a:endParaRPr lang="en-GB"/>
          </a:p>
        </p:txBody>
      </p:sp>
      <p:sp>
        <p:nvSpPr>
          <p:cNvPr id="10" name="Footer Placeholder 9"/>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8900" name="Rectangle 2"/>
          <p:cNvSpPr>
            <a:spLocks noGrp="1" noChangeArrowheads="1"/>
          </p:cNvSpPr>
          <p:nvPr>
            <p:ph type="title"/>
          </p:nvPr>
        </p:nvSpPr>
        <p:spPr/>
        <p:txBody>
          <a:bodyPr/>
          <a:lstStyle/>
          <a:p>
            <a:pPr eaLnBrk="1" hangingPunct="1"/>
            <a:r>
              <a:rPr lang="hu-HU" dirty="0" smtClean="0"/>
              <a:t>Anerkennungen</a:t>
            </a:r>
            <a:endParaRPr lang="en-US" dirty="0" smtClean="0"/>
          </a:p>
        </p:txBody>
      </p:sp>
      <p:sp>
        <p:nvSpPr>
          <p:cNvPr id="2761733" name="Rectangle 5"/>
          <p:cNvSpPr>
            <a:spLocks noChangeArrowheads="1"/>
          </p:cNvSpPr>
          <p:nvPr/>
        </p:nvSpPr>
        <p:spPr bwMode="auto">
          <a:xfrm>
            <a:off x="488950" y="769938"/>
            <a:ext cx="8655050" cy="5502275"/>
          </a:xfrm>
          <a:prstGeom prst="rect">
            <a:avLst/>
          </a:prstGeom>
          <a:noFill/>
          <a:ln w="9525">
            <a:noFill/>
            <a:miter lim="800000"/>
            <a:headEnd/>
            <a:tailEnd/>
          </a:ln>
          <a:effectLst/>
        </p:spPr>
        <p:txBody>
          <a:bodyPr/>
          <a:lstStyle/>
          <a:p>
            <a:pPr marL="342900" indent="-342900">
              <a:lnSpc>
                <a:spcPct val="90000"/>
              </a:lnSpc>
              <a:spcBef>
                <a:spcPct val="20000"/>
              </a:spcBef>
              <a:buClr>
                <a:srgbClr val="910026"/>
              </a:buClr>
              <a:buFont typeface="Arial" pitchFamily="34" charset="0"/>
              <a:buChar char="►"/>
              <a:defRPr/>
            </a:pPr>
            <a:r>
              <a:rPr lang="hu-HU" dirty="0" smtClean="0">
                <a:solidFill>
                  <a:schemeClr val="tx1"/>
                </a:solidFill>
                <a:latin typeface="Arial" pitchFamily="34" charset="0"/>
                <a:cs typeface="+mn-cs"/>
              </a:rPr>
              <a:t>Die presentierte Resultate stammen aus verschiedlichen Vorschungs- und Entwiklungsprojekten die am Lehrstuhl von Elektronischen Bauelementen a</a:t>
            </a:r>
            <a:r>
              <a:rPr lang="en-US" smtClean="0">
                <a:solidFill>
                  <a:schemeClr val="tx1"/>
                </a:solidFill>
                <a:latin typeface="Arial" pitchFamily="34" charset="0"/>
                <a:cs typeface="+mn-cs"/>
              </a:rPr>
              <a:t>n</a:t>
            </a:r>
            <a:r>
              <a:rPr lang="hu-HU" smtClean="0">
                <a:solidFill>
                  <a:schemeClr val="tx1"/>
                </a:solidFill>
                <a:latin typeface="Arial" pitchFamily="34" charset="0"/>
                <a:cs typeface="+mn-cs"/>
              </a:rPr>
              <a:t> </a:t>
            </a:r>
            <a:r>
              <a:rPr lang="hu-HU" dirty="0" smtClean="0">
                <a:solidFill>
                  <a:schemeClr val="tx1"/>
                </a:solidFill>
                <a:latin typeface="Arial" pitchFamily="34" charset="0"/>
                <a:cs typeface="+mn-cs"/>
              </a:rPr>
              <a:t>TU Budapest durchgeführt worden:</a:t>
            </a:r>
          </a:p>
          <a:p>
            <a:pPr marL="800100" lvl="1" indent="-342900">
              <a:lnSpc>
                <a:spcPct val="90000"/>
              </a:lnSpc>
              <a:spcBef>
                <a:spcPct val="20000"/>
              </a:spcBef>
              <a:buClr>
                <a:srgbClr val="910026"/>
              </a:buClr>
              <a:buFont typeface="Wingdings" pitchFamily="2" charset="2"/>
              <a:buChar char="§"/>
              <a:defRPr/>
            </a:pPr>
            <a:r>
              <a:rPr lang="hu-HU" sz="1800" dirty="0" smtClean="0">
                <a:solidFill>
                  <a:schemeClr val="tx1"/>
                </a:solidFill>
                <a:latin typeface="Arial" pitchFamily="34" charset="0"/>
                <a:cs typeface="+mn-cs"/>
              </a:rPr>
              <a:t>der</a:t>
            </a:r>
            <a:r>
              <a:rPr lang="en-US" sz="1800" dirty="0" smtClean="0">
                <a:solidFill>
                  <a:schemeClr val="tx1"/>
                </a:solidFill>
                <a:latin typeface="Arial" pitchFamily="34" charset="0"/>
                <a:cs typeface="+mn-cs"/>
              </a:rPr>
              <a:t> </a:t>
            </a:r>
            <a:r>
              <a:rPr lang="en-US" sz="1800" dirty="0">
                <a:solidFill>
                  <a:schemeClr val="tx1"/>
                </a:solidFill>
                <a:latin typeface="Arial" pitchFamily="34" charset="0"/>
                <a:cs typeface="+mn-cs"/>
              </a:rPr>
              <a:t>KÖZLED TECH_08-A4/2-2008-0168 </a:t>
            </a:r>
            <a:r>
              <a:rPr lang="hu-HU" sz="1800" dirty="0" smtClean="0">
                <a:solidFill>
                  <a:schemeClr val="tx1"/>
                </a:solidFill>
                <a:latin typeface="Arial" pitchFamily="34" charset="0"/>
                <a:cs typeface="+mn-cs"/>
              </a:rPr>
              <a:t>P</a:t>
            </a:r>
            <a:r>
              <a:rPr lang="en-US" sz="1800" dirty="0" err="1" smtClean="0">
                <a:solidFill>
                  <a:schemeClr val="tx1"/>
                </a:solidFill>
                <a:latin typeface="Arial" pitchFamily="34" charset="0"/>
                <a:cs typeface="+mn-cs"/>
              </a:rPr>
              <a:t>roje</a:t>
            </a:r>
            <a:r>
              <a:rPr lang="hu-HU" sz="1800" dirty="0" smtClean="0">
                <a:solidFill>
                  <a:schemeClr val="tx1"/>
                </a:solidFill>
                <a:latin typeface="Arial" pitchFamily="34" charset="0"/>
                <a:cs typeface="+mn-cs"/>
              </a:rPr>
              <a:t>k</a:t>
            </a:r>
            <a:r>
              <a:rPr lang="en-US" sz="1800" dirty="0" smtClean="0">
                <a:solidFill>
                  <a:schemeClr val="tx1"/>
                </a:solidFill>
                <a:latin typeface="Arial" pitchFamily="34" charset="0"/>
                <a:cs typeface="+mn-cs"/>
              </a:rPr>
              <a:t>t</a:t>
            </a:r>
            <a:r>
              <a:rPr lang="hu-HU" sz="1800" dirty="0" smtClean="0">
                <a:solidFill>
                  <a:schemeClr val="tx1"/>
                </a:solidFill>
                <a:latin typeface="Arial" pitchFamily="34" charset="0"/>
                <a:cs typeface="+mn-cs"/>
              </a:rPr>
              <a:t> und </a:t>
            </a:r>
            <a:endParaRPr lang="en-US" sz="1800" dirty="0">
              <a:solidFill>
                <a:schemeClr val="tx1"/>
              </a:solidFill>
              <a:latin typeface="Arial" pitchFamily="34" charset="0"/>
              <a:cs typeface="+mn-cs"/>
            </a:endParaRPr>
          </a:p>
          <a:p>
            <a:pPr marL="800100" lvl="1" indent="-342900">
              <a:lnSpc>
                <a:spcPct val="90000"/>
              </a:lnSpc>
              <a:spcBef>
                <a:spcPct val="20000"/>
              </a:spcBef>
              <a:buClr>
                <a:srgbClr val="910026"/>
              </a:buClr>
              <a:buFont typeface="Wingdings" pitchFamily="2" charset="2"/>
              <a:buChar char="§"/>
              <a:defRPr/>
            </a:pPr>
            <a:r>
              <a:rPr lang="hu-HU" sz="1800" dirty="0" smtClean="0">
                <a:solidFill>
                  <a:schemeClr val="tx1"/>
                </a:solidFill>
                <a:latin typeface="Arial" pitchFamily="34" charset="0"/>
                <a:cs typeface="+mn-cs"/>
              </a:rPr>
              <a:t>der</a:t>
            </a:r>
            <a:r>
              <a:rPr lang="en-US" sz="1800" dirty="0" smtClean="0">
                <a:solidFill>
                  <a:schemeClr val="tx1"/>
                </a:solidFill>
                <a:latin typeface="Arial" pitchFamily="34" charset="0"/>
                <a:cs typeface="+mn-cs"/>
              </a:rPr>
              <a:t> </a:t>
            </a:r>
            <a:r>
              <a:rPr lang="en-US" sz="1800" dirty="0">
                <a:solidFill>
                  <a:schemeClr val="tx1"/>
                </a:solidFill>
                <a:latin typeface="Arial" pitchFamily="34" charset="0"/>
                <a:cs typeface="+mn-cs"/>
              </a:rPr>
              <a:t>TÁMOP-4.2.1/B-09/1/KMR-2010-0002 </a:t>
            </a:r>
            <a:r>
              <a:rPr lang="hu-HU" sz="1800" dirty="0" smtClean="0">
                <a:solidFill>
                  <a:schemeClr val="tx1"/>
                </a:solidFill>
                <a:latin typeface="Arial" pitchFamily="34" charset="0"/>
                <a:cs typeface="+mn-cs"/>
              </a:rPr>
              <a:t>P</a:t>
            </a:r>
            <a:r>
              <a:rPr lang="en-US" sz="1800" dirty="0" err="1" smtClean="0">
                <a:solidFill>
                  <a:schemeClr val="tx1"/>
                </a:solidFill>
                <a:latin typeface="Arial" pitchFamily="34" charset="0"/>
                <a:cs typeface="+mn-cs"/>
              </a:rPr>
              <a:t>roje</a:t>
            </a:r>
            <a:r>
              <a:rPr lang="hu-HU" sz="1800" dirty="0" smtClean="0">
                <a:solidFill>
                  <a:schemeClr val="tx1"/>
                </a:solidFill>
                <a:latin typeface="Arial" pitchFamily="34" charset="0"/>
                <a:cs typeface="+mn-cs"/>
              </a:rPr>
              <a:t>k</a:t>
            </a:r>
            <a:r>
              <a:rPr lang="en-US" sz="1800" dirty="0" smtClean="0">
                <a:solidFill>
                  <a:schemeClr val="tx1"/>
                </a:solidFill>
                <a:latin typeface="Arial" pitchFamily="34" charset="0"/>
                <a:cs typeface="+mn-cs"/>
              </a:rPr>
              <a:t>t</a:t>
            </a:r>
            <a:endParaRPr lang="en-US" sz="1800" dirty="0">
              <a:solidFill>
                <a:schemeClr val="tx1"/>
              </a:solidFill>
              <a:latin typeface="Arial" pitchFamily="34" charset="0"/>
              <a:cs typeface="+mn-cs"/>
            </a:endParaRPr>
          </a:p>
          <a:p>
            <a:pPr marL="800100" lvl="1" indent="-342900">
              <a:lnSpc>
                <a:spcPct val="90000"/>
              </a:lnSpc>
              <a:spcBef>
                <a:spcPct val="20000"/>
              </a:spcBef>
              <a:buClr>
                <a:srgbClr val="910026"/>
              </a:buClr>
              <a:defRPr/>
            </a:pPr>
            <a:r>
              <a:rPr lang="en-US" sz="1800" dirty="0" smtClean="0">
                <a:solidFill>
                  <a:schemeClr val="tx1"/>
                </a:solidFill>
                <a:latin typeface="Arial" pitchFamily="34" charset="0"/>
                <a:cs typeface="+mn-cs"/>
              </a:rPr>
              <a:t>d</a:t>
            </a:r>
            <a:r>
              <a:rPr lang="hu-HU" sz="1800" dirty="0" smtClean="0">
                <a:solidFill>
                  <a:schemeClr val="tx1"/>
                </a:solidFill>
                <a:latin typeface="Arial" pitchFamily="34" charset="0"/>
                <a:cs typeface="+mn-cs"/>
              </a:rPr>
              <a:t>e</a:t>
            </a:r>
            <a:r>
              <a:rPr lang="en-US" sz="1800" dirty="0" smtClean="0">
                <a:solidFill>
                  <a:schemeClr val="tx1"/>
                </a:solidFill>
                <a:latin typeface="Arial" pitchFamily="34" charset="0"/>
                <a:cs typeface="+mn-cs"/>
              </a:rPr>
              <a:t>r</a:t>
            </a:r>
            <a:r>
              <a:rPr lang="hu-HU" sz="1800" dirty="0" smtClean="0">
                <a:solidFill>
                  <a:schemeClr val="tx1"/>
                </a:solidFill>
                <a:latin typeface="Arial" pitchFamily="34" charset="0"/>
                <a:cs typeface="+mn-cs"/>
              </a:rPr>
              <a:t> ungarischen Nationalen Entwicklungsagentur </a:t>
            </a:r>
            <a:endParaRPr lang="en-US" sz="1800" dirty="0">
              <a:solidFill>
                <a:schemeClr val="tx1"/>
              </a:solidFill>
              <a:latin typeface="Arial" pitchFamily="34" charset="0"/>
              <a:cs typeface="+mn-cs"/>
            </a:endParaRPr>
          </a:p>
          <a:p>
            <a:pPr marL="800100" lvl="1" indent="-342900">
              <a:lnSpc>
                <a:spcPct val="90000"/>
              </a:lnSpc>
              <a:spcBef>
                <a:spcPct val="20000"/>
              </a:spcBef>
              <a:buClr>
                <a:srgbClr val="910026"/>
              </a:buClr>
              <a:buFont typeface="Wingdings" pitchFamily="2" charset="2"/>
              <a:buChar char="§"/>
              <a:defRPr/>
            </a:pPr>
            <a:r>
              <a:rPr lang="hu-HU" sz="1800" dirty="0" smtClean="0">
                <a:solidFill>
                  <a:schemeClr val="tx1"/>
                </a:solidFill>
                <a:latin typeface="Arial" pitchFamily="34" charset="0"/>
                <a:cs typeface="+mn-cs"/>
              </a:rPr>
              <a:t>und der </a:t>
            </a:r>
            <a:r>
              <a:rPr lang="en-US" sz="1800" dirty="0" smtClean="0">
                <a:solidFill>
                  <a:schemeClr val="tx1"/>
                </a:solidFill>
                <a:latin typeface="Arial" pitchFamily="34" charset="0"/>
                <a:cs typeface="+mn-cs"/>
              </a:rPr>
              <a:t>SE2A </a:t>
            </a:r>
            <a:r>
              <a:rPr lang="hu-HU" sz="1800" dirty="0" smtClean="0">
                <a:solidFill>
                  <a:schemeClr val="tx1"/>
                </a:solidFill>
                <a:latin typeface="Arial" pitchFamily="34" charset="0"/>
                <a:cs typeface="+mn-cs"/>
              </a:rPr>
              <a:t>P</a:t>
            </a:r>
            <a:r>
              <a:rPr lang="en-US" sz="1800" dirty="0" err="1" smtClean="0">
                <a:solidFill>
                  <a:schemeClr val="tx1"/>
                </a:solidFill>
                <a:latin typeface="Arial" pitchFamily="34" charset="0"/>
                <a:cs typeface="+mn-cs"/>
              </a:rPr>
              <a:t>roje</a:t>
            </a:r>
            <a:r>
              <a:rPr lang="hu-HU" sz="1800" dirty="0" smtClean="0">
                <a:solidFill>
                  <a:schemeClr val="tx1"/>
                </a:solidFill>
                <a:latin typeface="Arial" pitchFamily="34" charset="0"/>
                <a:cs typeface="+mn-cs"/>
              </a:rPr>
              <a:t>k</a:t>
            </a:r>
            <a:r>
              <a:rPr lang="en-US" sz="1800" dirty="0" smtClean="0">
                <a:solidFill>
                  <a:schemeClr val="tx1"/>
                </a:solidFill>
                <a:latin typeface="Arial" pitchFamily="34" charset="0"/>
                <a:cs typeface="+mn-cs"/>
              </a:rPr>
              <a:t>t</a:t>
            </a:r>
            <a:r>
              <a:rPr lang="hu-HU" sz="1800" dirty="0" smtClean="0">
                <a:solidFill>
                  <a:schemeClr val="tx1"/>
                </a:solidFill>
                <a:latin typeface="Arial" pitchFamily="34" charset="0"/>
                <a:cs typeface="+mn-cs"/>
              </a:rPr>
              <a:t> von E</a:t>
            </a:r>
            <a:r>
              <a:rPr lang="en-US" sz="1800" dirty="0" smtClean="0">
                <a:solidFill>
                  <a:schemeClr val="tx1"/>
                </a:solidFill>
                <a:latin typeface="Arial" pitchFamily="34" charset="0"/>
                <a:cs typeface="+mn-cs"/>
              </a:rPr>
              <a:t>NIAC.</a:t>
            </a:r>
            <a:endParaRPr lang="en-US" sz="1800" dirty="0">
              <a:solidFill>
                <a:schemeClr val="tx1"/>
              </a:solidFill>
              <a:latin typeface="Arial" pitchFamily="34" charset="0"/>
              <a:cs typeface="+mn-cs"/>
            </a:endParaRPr>
          </a:p>
          <a:p>
            <a:pPr marL="342900" indent="-342900">
              <a:lnSpc>
                <a:spcPct val="90000"/>
              </a:lnSpc>
              <a:spcBef>
                <a:spcPct val="20000"/>
              </a:spcBef>
              <a:buClr>
                <a:srgbClr val="910026"/>
              </a:buClr>
              <a:buFont typeface="Arial" pitchFamily="34" charset="0"/>
              <a:buNone/>
              <a:defRPr/>
            </a:pPr>
            <a:endParaRPr lang="en-US" dirty="0">
              <a:solidFill>
                <a:schemeClr val="tx1"/>
              </a:solidFill>
              <a:latin typeface="Arial" pitchFamily="34" charset="0"/>
              <a:cs typeface="+mn-cs"/>
            </a:endParaRPr>
          </a:p>
          <a:p>
            <a:pPr marL="342900" indent="-342900">
              <a:lnSpc>
                <a:spcPct val="90000"/>
              </a:lnSpc>
              <a:spcBef>
                <a:spcPct val="20000"/>
              </a:spcBef>
              <a:buClr>
                <a:srgbClr val="910026"/>
              </a:buClr>
              <a:buFont typeface="Arial" pitchFamily="34" charset="0"/>
              <a:buChar char="►"/>
              <a:defRPr/>
            </a:pPr>
            <a:r>
              <a:rPr lang="hu-HU" dirty="0" smtClean="0">
                <a:solidFill>
                  <a:schemeClr val="tx1"/>
                </a:solidFill>
                <a:latin typeface="Arial" pitchFamily="34" charset="0"/>
                <a:cs typeface="+mn-cs"/>
              </a:rPr>
              <a:t>Speziale</a:t>
            </a:r>
            <a:r>
              <a:rPr lang="en-US" dirty="0" smtClean="0">
                <a:solidFill>
                  <a:schemeClr val="tx1"/>
                </a:solidFill>
                <a:latin typeface="Arial" pitchFamily="34" charset="0"/>
                <a:cs typeface="+mn-cs"/>
              </a:rPr>
              <a:t>n</a:t>
            </a:r>
            <a:r>
              <a:rPr lang="hu-HU" dirty="0" smtClean="0">
                <a:solidFill>
                  <a:schemeClr val="tx1"/>
                </a:solidFill>
                <a:latin typeface="Arial" pitchFamily="34" charset="0"/>
                <a:cs typeface="+mn-cs"/>
              </a:rPr>
              <a:t> Dank für</a:t>
            </a:r>
            <a:endParaRPr lang="en-US" dirty="0">
              <a:solidFill>
                <a:schemeClr val="tx1"/>
              </a:solidFill>
              <a:latin typeface="Arial" pitchFamily="34" charset="0"/>
              <a:cs typeface="+mn-cs"/>
            </a:endParaRPr>
          </a:p>
          <a:p>
            <a:pPr marL="742950" lvl="1" indent="-285750">
              <a:lnSpc>
                <a:spcPct val="90000"/>
              </a:lnSpc>
              <a:spcBef>
                <a:spcPct val="20000"/>
              </a:spcBef>
              <a:buClr>
                <a:srgbClr val="910026"/>
              </a:buClr>
              <a:buFont typeface="Wingdings" pitchFamily="2" charset="2"/>
              <a:buChar char="§"/>
              <a:defRPr/>
            </a:pPr>
            <a:r>
              <a:rPr lang="en-US" sz="1800" b="1" dirty="0">
                <a:solidFill>
                  <a:srgbClr val="9933FF"/>
                </a:solidFill>
                <a:latin typeface="Arial" pitchFamily="34" charset="0"/>
                <a:cs typeface="+mn-cs"/>
              </a:rPr>
              <a:t>Clemens Lasance</a:t>
            </a:r>
            <a:r>
              <a:rPr lang="en-US" sz="1800" dirty="0">
                <a:solidFill>
                  <a:schemeClr val="tx1"/>
                </a:solidFill>
                <a:latin typeface="Arial" pitchFamily="34" charset="0"/>
                <a:cs typeface="+mn-cs"/>
              </a:rPr>
              <a:t> (emeritus) </a:t>
            </a:r>
            <a:r>
              <a:rPr lang="hu-HU" sz="1800" dirty="0" smtClean="0">
                <a:solidFill>
                  <a:schemeClr val="tx1"/>
                </a:solidFill>
                <a:latin typeface="Arial" pitchFamily="34" charset="0"/>
                <a:cs typeface="+mn-cs"/>
              </a:rPr>
              <a:t>von</a:t>
            </a:r>
            <a:r>
              <a:rPr lang="en-US" sz="1800" dirty="0" smtClean="0">
                <a:solidFill>
                  <a:schemeClr val="tx1"/>
                </a:solidFill>
                <a:latin typeface="Arial" pitchFamily="34" charset="0"/>
                <a:cs typeface="+mn-cs"/>
              </a:rPr>
              <a:t> </a:t>
            </a:r>
            <a:r>
              <a:rPr lang="en-US" sz="1800" dirty="0">
                <a:solidFill>
                  <a:schemeClr val="tx1"/>
                </a:solidFill>
                <a:latin typeface="Arial" pitchFamily="34" charset="0"/>
                <a:cs typeface="+mn-cs"/>
              </a:rPr>
              <a:t>Philips </a:t>
            </a:r>
            <a:r>
              <a:rPr lang="en-US" sz="1800" dirty="0" smtClean="0">
                <a:solidFill>
                  <a:schemeClr val="tx1"/>
                </a:solidFill>
                <a:latin typeface="Arial" pitchFamily="34" charset="0"/>
                <a:cs typeface="+mn-cs"/>
              </a:rPr>
              <a:t>Research</a:t>
            </a:r>
            <a:endParaRPr lang="en-US" sz="1800" dirty="0">
              <a:solidFill>
                <a:schemeClr val="tx1"/>
              </a:solidFill>
              <a:latin typeface="Arial" pitchFamily="34" charset="0"/>
              <a:cs typeface="+mn-cs"/>
            </a:endParaRPr>
          </a:p>
          <a:p>
            <a:pPr marL="742950" lvl="1" indent="-285750">
              <a:lnSpc>
                <a:spcPct val="90000"/>
              </a:lnSpc>
              <a:spcBef>
                <a:spcPct val="20000"/>
              </a:spcBef>
              <a:buClr>
                <a:srgbClr val="910026"/>
              </a:buClr>
              <a:buFont typeface="Wingdings" pitchFamily="2" charset="2"/>
              <a:buChar char="§"/>
              <a:defRPr/>
            </a:pPr>
            <a:r>
              <a:rPr lang="en-US" sz="1800" b="1" dirty="0">
                <a:solidFill>
                  <a:srgbClr val="9933FF"/>
                </a:solidFill>
                <a:latin typeface="Arial" pitchFamily="34" charset="0"/>
                <a:cs typeface="+mn-cs"/>
              </a:rPr>
              <a:t>Bernie Siegal </a:t>
            </a:r>
            <a:r>
              <a:rPr lang="hu-HU" sz="1800" dirty="0" smtClean="0">
                <a:solidFill>
                  <a:schemeClr val="tx1"/>
                </a:solidFill>
                <a:latin typeface="Arial" pitchFamily="34" charset="0"/>
                <a:cs typeface="+mn-cs"/>
              </a:rPr>
              <a:t>von</a:t>
            </a:r>
            <a:r>
              <a:rPr lang="en-US" sz="1800" dirty="0" smtClean="0">
                <a:solidFill>
                  <a:schemeClr val="tx1"/>
                </a:solidFill>
                <a:latin typeface="Arial" pitchFamily="34" charset="0"/>
                <a:cs typeface="+mn-cs"/>
              </a:rPr>
              <a:t> </a:t>
            </a:r>
            <a:r>
              <a:rPr lang="en-US" sz="1800" dirty="0">
                <a:solidFill>
                  <a:schemeClr val="tx1"/>
                </a:solidFill>
                <a:latin typeface="Arial" pitchFamily="34" charset="0"/>
                <a:cs typeface="+mn-cs"/>
              </a:rPr>
              <a:t>Thermal Engineering </a:t>
            </a:r>
            <a:r>
              <a:rPr lang="en-US" sz="1800" dirty="0" smtClean="0">
                <a:solidFill>
                  <a:schemeClr val="tx1"/>
                </a:solidFill>
                <a:latin typeface="Arial" pitchFamily="34" charset="0"/>
                <a:cs typeface="+mn-cs"/>
              </a:rPr>
              <a:t>Associates</a:t>
            </a:r>
            <a:endParaRPr lang="en-US" sz="1800" dirty="0">
              <a:solidFill>
                <a:schemeClr val="tx1"/>
              </a:solidFill>
              <a:latin typeface="Arial" pitchFamily="34" charset="0"/>
              <a:cs typeface="+mn-cs"/>
            </a:endParaRPr>
          </a:p>
          <a:p>
            <a:pPr marL="742950" lvl="1" indent="-285750">
              <a:lnSpc>
                <a:spcPct val="90000"/>
              </a:lnSpc>
              <a:spcBef>
                <a:spcPct val="20000"/>
              </a:spcBef>
              <a:buClr>
                <a:srgbClr val="910026"/>
              </a:buClr>
              <a:buFont typeface="Wingdings" pitchFamily="2" charset="2"/>
              <a:buChar char="§"/>
              <a:defRPr/>
            </a:pPr>
            <a:r>
              <a:rPr lang="en-US" sz="1800" b="1" dirty="0">
                <a:solidFill>
                  <a:srgbClr val="9933FF"/>
                </a:solidFill>
                <a:latin typeface="Arial" pitchFamily="34" charset="0"/>
                <a:cs typeface="+mn-cs"/>
              </a:rPr>
              <a:t>G</a:t>
            </a:r>
            <a:r>
              <a:rPr lang="hu-HU" sz="1800" b="1" dirty="0">
                <a:solidFill>
                  <a:srgbClr val="9933FF"/>
                </a:solidFill>
                <a:latin typeface="Arial" pitchFamily="34" charset="0"/>
                <a:cs typeface="+mn-cs"/>
              </a:rPr>
              <a:t>ábor Farkas </a:t>
            </a:r>
            <a:r>
              <a:rPr lang="hu-HU" sz="1800" dirty="0" smtClean="0">
                <a:solidFill>
                  <a:schemeClr val="tx1"/>
                </a:solidFill>
                <a:latin typeface="Arial" pitchFamily="34" charset="0"/>
                <a:cs typeface="+mn-cs"/>
              </a:rPr>
              <a:t>von</a:t>
            </a:r>
            <a:r>
              <a:rPr lang="en-US" sz="1800" dirty="0" smtClean="0">
                <a:solidFill>
                  <a:schemeClr val="tx1"/>
                </a:solidFill>
                <a:latin typeface="Arial" pitchFamily="34" charset="0"/>
                <a:cs typeface="+mn-cs"/>
              </a:rPr>
              <a:t> </a:t>
            </a:r>
            <a:r>
              <a:rPr lang="en-US" sz="1800" dirty="0">
                <a:solidFill>
                  <a:schemeClr val="tx1"/>
                </a:solidFill>
                <a:latin typeface="Arial" pitchFamily="34" charset="0"/>
                <a:cs typeface="+mn-cs"/>
              </a:rPr>
              <a:t>Mentor Graphics MAD </a:t>
            </a:r>
            <a:r>
              <a:rPr lang="en-US" sz="1800" dirty="0" smtClean="0">
                <a:solidFill>
                  <a:schemeClr val="tx1"/>
                </a:solidFill>
                <a:latin typeface="Arial" pitchFamily="34" charset="0"/>
                <a:cs typeface="+mn-cs"/>
              </a:rPr>
              <a:t>MicReD</a:t>
            </a:r>
            <a:r>
              <a:rPr lang="hu-HU" sz="1800" dirty="0" smtClean="0">
                <a:solidFill>
                  <a:schemeClr val="tx1"/>
                </a:solidFill>
                <a:latin typeface="Arial" pitchFamily="34" charset="0"/>
                <a:cs typeface="+mn-cs"/>
              </a:rPr>
              <a:t> und</a:t>
            </a:r>
            <a:endParaRPr lang="hu-HU" sz="1800" dirty="0">
              <a:solidFill>
                <a:schemeClr val="tx1"/>
              </a:solidFill>
              <a:latin typeface="Arial" pitchFamily="34" charset="0"/>
              <a:cs typeface="+mn-cs"/>
            </a:endParaRPr>
          </a:p>
          <a:p>
            <a:pPr marL="742950" lvl="1" indent="-285750">
              <a:lnSpc>
                <a:spcPct val="90000"/>
              </a:lnSpc>
              <a:spcBef>
                <a:spcPct val="20000"/>
              </a:spcBef>
              <a:buClr>
                <a:srgbClr val="910026"/>
              </a:buClr>
              <a:buFont typeface="Wingdings" pitchFamily="2" charset="2"/>
              <a:buChar char="§"/>
              <a:defRPr/>
            </a:pPr>
            <a:r>
              <a:rPr lang="en-US" sz="1800" b="1" dirty="0" err="1">
                <a:solidFill>
                  <a:srgbClr val="9933FF"/>
                </a:solidFill>
                <a:latin typeface="Arial" pitchFamily="34" charset="0"/>
                <a:cs typeface="+mn-cs"/>
              </a:rPr>
              <a:t>prof</a:t>
            </a:r>
            <a:r>
              <a:rPr lang="en-US" sz="1800" b="1" dirty="0">
                <a:solidFill>
                  <a:srgbClr val="9933FF"/>
                </a:solidFill>
                <a:latin typeface="Arial" pitchFamily="34" charset="0"/>
                <a:cs typeface="+mn-cs"/>
              </a:rPr>
              <a:t>. J</a:t>
            </a:r>
            <a:r>
              <a:rPr lang="hu-HU" sz="1800" b="1" dirty="0">
                <a:solidFill>
                  <a:srgbClr val="9933FF"/>
                </a:solidFill>
                <a:latin typeface="Arial" pitchFamily="34" charset="0"/>
                <a:cs typeface="+mn-cs"/>
              </a:rPr>
              <a:t>ános </a:t>
            </a:r>
            <a:r>
              <a:rPr lang="hu-HU" sz="1800" b="1" dirty="0" smtClean="0">
                <a:solidFill>
                  <a:srgbClr val="9933FF"/>
                </a:solidFill>
                <a:latin typeface="Arial" pitchFamily="34" charset="0"/>
                <a:cs typeface="+mn-cs"/>
              </a:rPr>
              <a:t>Schanda </a:t>
            </a:r>
            <a:r>
              <a:rPr lang="en-US" sz="1800" dirty="0" smtClean="0">
                <a:solidFill>
                  <a:schemeClr val="tx1"/>
                </a:solidFill>
                <a:latin typeface="Arial" pitchFamily="34" charset="0"/>
              </a:rPr>
              <a:t>(emeritus) </a:t>
            </a:r>
            <a:r>
              <a:rPr lang="hu-HU" sz="1800" dirty="0" smtClean="0">
                <a:solidFill>
                  <a:schemeClr val="tx1"/>
                </a:solidFill>
                <a:latin typeface="Arial" pitchFamily="34" charset="0"/>
              </a:rPr>
              <a:t>Pannon </a:t>
            </a:r>
            <a:r>
              <a:rPr lang="hu-HU" sz="1800" dirty="0" smtClean="0">
                <a:solidFill>
                  <a:schemeClr val="tx1"/>
                </a:solidFill>
                <a:latin typeface="Arial" pitchFamily="34" charset="0"/>
                <a:cs typeface="+mn-cs"/>
              </a:rPr>
              <a:t>Universität (</a:t>
            </a:r>
            <a:r>
              <a:rPr lang="hu-HU" sz="1800" dirty="0">
                <a:solidFill>
                  <a:schemeClr val="tx1"/>
                </a:solidFill>
                <a:latin typeface="Arial" pitchFamily="34" charset="0"/>
                <a:cs typeface="+mn-cs"/>
              </a:rPr>
              <a:t>Veszprém, </a:t>
            </a:r>
            <a:r>
              <a:rPr lang="hu-HU" sz="1800" dirty="0" smtClean="0">
                <a:solidFill>
                  <a:schemeClr val="tx1"/>
                </a:solidFill>
                <a:latin typeface="Arial" pitchFamily="34" charset="0"/>
                <a:cs typeface="+mn-cs"/>
              </a:rPr>
              <a:t>Ungarn) </a:t>
            </a:r>
          </a:p>
          <a:p>
            <a:pPr marL="742950" lvl="1" indent="-285750">
              <a:lnSpc>
                <a:spcPct val="90000"/>
              </a:lnSpc>
              <a:spcBef>
                <a:spcPct val="20000"/>
              </a:spcBef>
              <a:buClr>
                <a:srgbClr val="910026"/>
              </a:buClr>
              <a:defRPr/>
            </a:pPr>
            <a:r>
              <a:rPr lang="en-US" sz="1800" dirty="0" smtClean="0">
                <a:solidFill>
                  <a:schemeClr val="tx1"/>
                </a:solidFill>
                <a:latin typeface="Arial" pitchFamily="34" charset="0"/>
                <a:cs typeface="+mn-cs"/>
              </a:rPr>
              <a:t>f</a:t>
            </a:r>
            <a:r>
              <a:rPr lang="hu-HU" sz="1800" dirty="0" smtClean="0">
                <a:solidFill>
                  <a:schemeClr val="tx1"/>
                </a:solidFill>
                <a:latin typeface="Arial" pitchFamily="34" charset="0"/>
                <a:cs typeface="+mn-cs"/>
              </a:rPr>
              <a:t>ür die Hinweise und Mitarbeit im Zusammenhang von Entwicklung der </a:t>
            </a:r>
          </a:p>
          <a:p>
            <a:pPr marL="742950" lvl="1" indent="-285750">
              <a:lnSpc>
                <a:spcPct val="90000"/>
              </a:lnSpc>
              <a:spcBef>
                <a:spcPct val="20000"/>
              </a:spcBef>
              <a:buClr>
                <a:srgbClr val="910026"/>
              </a:buClr>
              <a:defRPr/>
            </a:pPr>
            <a:r>
              <a:rPr lang="hu-HU" sz="1800" dirty="0" smtClean="0">
                <a:solidFill>
                  <a:schemeClr val="tx1"/>
                </a:solidFill>
                <a:latin typeface="Arial" pitchFamily="34" charset="0"/>
                <a:cs typeface="+mn-cs"/>
              </a:rPr>
              <a:t>thermischen Messnormen für Hochleistungs Leuchtdioden.</a:t>
            </a:r>
            <a:endParaRPr lang="en-US" sz="1800" dirty="0">
              <a:solidFill>
                <a:schemeClr val="tx1"/>
              </a:solidFill>
              <a:latin typeface="Arial" pitchFamily="34" charset="0"/>
              <a:cs typeface="+mn-cs"/>
            </a:endParaRPr>
          </a:p>
          <a:p>
            <a:pPr marL="742950" lvl="1" indent="-285750">
              <a:lnSpc>
                <a:spcPct val="90000"/>
              </a:lnSpc>
              <a:spcBef>
                <a:spcPct val="20000"/>
              </a:spcBef>
              <a:buClr>
                <a:srgbClr val="910026"/>
              </a:buClr>
              <a:buFont typeface="Wingdings" pitchFamily="2" charset="2"/>
              <a:buChar char="§"/>
              <a:defRPr/>
            </a:pPr>
            <a:endParaRPr lang="en-US" sz="1800" dirty="0">
              <a:solidFill>
                <a:schemeClr val="tx1"/>
              </a:solidFill>
              <a:latin typeface="Arial" pitchFamily="34" charset="0"/>
              <a:cs typeface="+mn-cs"/>
            </a:endParaRPr>
          </a:p>
        </p:txBody>
      </p:sp>
      <p:sp>
        <p:nvSpPr>
          <p:cNvPr id="7" name="Date Placeholder 6"/>
          <p:cNvSpPr>
            <a:spLocks noGrp="1"/>
          </p:cNvSpPr>
          <p:nvPr>
            <p:ph type="dt" sz="half" idx="12"/>
          </p:nvPr>
        </p:nvSpPr>
        <p:spPr/>
        <p:txBody>
          <a:bodyPr/>
          <a:lstStyle/>
          <a:p>
            <a:pPr>
              <a:defRPr/>
            </a:pPr>
            <a:r>
              <a:rPr lang="en-US" smtClean="0"/>
              <a:t>28 Juni 2012</a:t>
            </a:r>
            <a:endParaRPr lang="en-US"/>
          </a:p>
        </p:txBody>
      </p:sp>
      <p:sp>
        <p:nvSpPr>
          <p:cNvPr id="8" name="Slide Number Placeholder 7"/>
          <p:cNvSpPr>
            <a:spLocks noGrp="1"/>
          </p:cNvSpPr>
          <p:nvPr>
            <p:ph type="sldNum" sz="quarter" idx="10"/>
          </p:nvPr>
        </p:nvSpPr>
        <p:spPr/>
        <p:txBody>
          <a:bodyPr/>
          <a:lstStyle/>
          <a:p>
            <a:pPr>
              <a:defRPr/>
            </a:pPr>
            <a:fld id="{CA06DD79-025C-4555-A46D-61353DBEF34E}" type="slidenum">
              <a:rPr lang="en-GB" smtClean="0"/>
              <a:pPr>
                <a:defRPr/>
              </a:pPr>
              <a:t>45</a:t>
            </a:fld>
            <a:endParaRPr lang="en-GB"/>
          </a:p>
        </p:txBody>
      </p:sp>
      <p:sp>
        <p:nvSpPr>
          <p:cNvPr id="9" name="Footer Placeholder 8"/>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2090" name="Rectangle 4"/>
          <p:cNvSpPr>
            <a:spLocks noGrp="1" noChangeArrowheads="1"/>
          </p:cNvSpPr>
          <p:nvPr>
            <p:ph type="body" idx="1"/>
          </p:nvPr>
        </p:nvSpPr>
        <p:spPr>
          <a:xfrm>
            <a:off x="496887" y="804863"/>
            <a:ext cx="8647113" cy="2997200"/>
          </a:xfrm>
        </p:spPr>
        <p:txBody>
          <a:bodyPr/>
          <a:lstStyle/>
          <a:p>
            <a:pPr>
              <a:lnSpc>
                <a:spcPct val="80000"/>
              </a:lnSpc>
              <a:spcBef>
                <a:spcPts val="0"/>
              </a:spcBef>
            </a:pPr>
            <a:r>
              <a:rPr lang="hu-HU" dirty="0" smtClean="0"/>
              <a:t>Zuverlässigkeit ist mit de</a:t>
            </a:r>
            <a:r>
              <a:rPr lang="en-US" dirty="0" smtClean="0"/>
              <a:t>r</a:t>
            </a:r>
            <a:r>
              <a:rPr lang="hu-HU" dirty="0" smtClean="0"/>
              <a:t> Sperrschicttemperatur verbunden</a:t>
            </a:r>
            <a:endParaRPr lang="en-US" dirty="0" smtClean="0"/>
          </a:p>
          <a:p>
            <a:pPr lvl="1">
              <a:lnSpc>
                <a:spcPct val="80000"/>
              </a:lnSpc>
              <a:spcBef>
                <a:spcPts val="0"/>
              </a:spcBef>
            </a:pPr>
            <a:r>
              <a:rPr lang="hu-HU" sz="1700" dirty="0" smtClean="0"/>
              <a:t>Lebensdauer </a:t>
            </a:r>
            <a:r>
              <a:rPr lang="en-US" sz="1700" dirty="0" smtClean="0"/>
              <a:t>(</a:t>
            </a:r>
            <a:r>
              <a:rPr lang="hu-HU" sz="1700" dirty="0" smtClean="0"/>
              <a:t>Fehlermechanismen sind vo</a:t>
            </a:r>
            <a:r>
              <a:rPr lang="en-US" sz="1700" dirty="0" smtClean="0"/>
              <a:t>n </a:t>
            </a:r>
            <a:r>
              <a:rPr lang="en-US" sz="1700" dirty="0" err="1" smtClean="0"/>
              <a:t>der</a:t>
            </a:r>
            <a:r>
              <a:rPr lang="hu-HU" sz="1700" dirty="0" smtClean="0"/>
              <a:t> Temperatur exponentiell abhängig</a:t>
            </a:r>
            <a:r>
              <a:rPr lang="en-US" sz="1700" dirty="0" smtClean="0"/>
              <a:t>)</a:t>
            </a:r>
          </a:p>
          <a:p>
            <a:pPr lvl="1">
              <a:lnSpc>
                <a:spcPct val="80000"/>
              </a:lnSpc>
              <a:spcBef>
                <a:spcPts val="0"/>
              </a:spcBef>
            </a:pPr>
            <a:r>
              <a:rPr lang="en-US" sz="1600" dirty="0" err="1" smtClean="0"/>
              <a:t>mechani</a:t>
            </a:r>
            <a:r>
              <a:rPr lang="hu-HU" sz="1600" dirty="0" smtClean="0"/>
              <a:t>scher</a:t>
            </a:r>
            <a:r>
              <a:rPr lang="en-US" sz="1600" dirty="0" smtClean="0"/>
              <a:t> </a:t>
            </a:r>
            <a:r>
              <a:rPr lang="hu-HU" sz="1600" dirty="0" smtClean="0"/>
              <a:t>S</a:t>
            </a:r>
            <a:r>
              <a:rPr lang="en-US" sz="1600" dirty="0" smtClean="0"/>
              <a:t>tress</a:t>
            </a:r>
          </a:p>
          <a:p>
            <a:pPr>
              <a:lnSpc>
                <a:spcPct val="80000"/>
              </a:lnSpc>
              <a:spcBef>
                <a:spcPts val="0"/>
              </a:spcBef>
            </a:pPr>
            <a:r>
              <a:rPr lang="hu-HU" dirty="0" smtClean="0"/>
              <a:t>Optische Eigenschaften hängen auch stark von der Temperatur ab</a:t>
            </a:r>
            <a:endParaRPr lang="en-US" dirty="0" smtClean="0"/>
          </a:p>
          <a:p>
            <a:pPr lvl="1">
              <a:lnSpc>
                <a:spcPct val="80000"/>
              </a:lnSpc>
              <a:spcBef>
                <a:spcPts val="0"/>
              </a:spcBef>
            </a:pPr>
            <a:r>
              <a:rPr lang="hu-HU" sz="1600" dirty="0" smtClean="0"/>
              <a:t>Spektrum</a:t>
            </a:r>
            <a:endParaRPr lang="en-US" sz="1600" dirty="0" smtClean="0"/>
          </a:p>
          <a:p>
            <a:pPr lvl="1">
              <a:lnSpc>
                <a:spcPct val="80000"/>
              </a:lnSpc>
              <a:spcBef>
                <a:spcPts val="0"/>
              </a:spcBef>
            </a:pPr>
            <a:r>
              <a:rPr lang="hu-HU" sz="1600" dirty="0" smtClean="0"/>
              <a:t>Gesamtfluss: </a:t>
            </a:r>
            <a:r>
              <a:rPr lang="en-US" sz="1600" dirty="0" err="1" smtClean="0"/>
              <a:t>Strahlungsleistung</a:t>
            </a:r>
            <a:r>
              <a:rPr lang="en-US" sz="1600" dirty="0" smtClean="0"/>
              <a:t> </a:t>
            </a:r>
            <a:r>
              <a:rPr lang="hu-HU" sz="1600" dirty="0" smtClean="0"/>
              <a:t>bzw. Lichtsrom) </a:t>
            </a:r>
          </a:p>
          <a:p>
            <a:pPr lvl="1">
              <a:lnSpc>
                <a:spcPct val="80000"/>
              </a:lnSpc>
              <a:spcBef>
                <a:spcPts val="0"/>
              </a:spcBef>
            </a:pPr>
            <a:r>
              <a:rPr lang="hu-HU" sz="1600" dirty="0" smtClean="0"/>
              <a:t>Effizienz bzw. </a:t>
            </a:r>
            <a:r>
              <a:rPr lang="en-US" sz="1600" dirty="0" err="1" smtClean="0"/>
              <a:t>Lichtausbeute</a:t>
            </a:r>
            <a:r>
              <a:rPr lang="en-US" sz="1600" dirty="0" smtClean="0"/>
              <a:t> </a:t>
            </a:r>
          </a:p>
        </p:txBody>
      </p:sp>
      <p:graphicFrame>
        <p:nvGraphicFramePr>
          <p:cNvPr id="2862082" name="Object 2"/>
          <p:cNvGraphicFramePr>
            <a:graphicFrameLocks noChangeAspect="1"/>
          </p:cNvGraphicFramePr>
          <p:nvPr/>
        </p:nvGraphicFramePr>
        <p:xfrm>
          <a:off x="5784112" y="2025869"/>
          <a:ext cx="3195748" cy="1822452"/>
        </p:xfrm>
        <a:graphic>
          <a:graphicData uri="http://schemas.openxmlformats.org/presentationml/2006/ole">
            <mc:AlternateContent xmlns:mc="http://schemas.openxmlformats.org/markup-compatibility/2006">
              <mc:Choice xmlns:v="urn:schemas-microsoft-com:vml" Requires="v">
                <p:oleObj spid="_x0000_s3466247" name="Photo Editor Photo" r:id="rId4" imgW="8040222" imgH="4590476" progId="">
                  <p:embed/>
                </p:oleObj>
              </mc:Choice>
              <mc:Fallback>
                <p:oleObj name="Photo Editor Photo" r:id="rId4" imgW="8040222" imgH="4590476"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4112" y="2025869"/>
                        <a:ext cx="3195748" cy="1822452"/>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2089" name="Rectangle 3"/>
          <p:cNvSpPr>
            <a:spLocks noGrp="1" noChangeArrowheads="1"/>
          </p:cNvSpPr>
          <p:nvPr>
            <p:ph type="title"/>
          </p:nvPr>
        </p:nvSpPr>
        <p:spPr/>
        <p:txBody>
          <a:bodyPr/>
          <a:lstStyle/>
          <a:p>
            <a:pPr eaLnBrk="1" hangingPunct="1"/>
            <a:r>
              <a:rPr lang="hu-HU" dirty="0" smtClean="0"/>
              <a:t>Thermische Eigenschaften beeinflussen alles...</a:t>
            </a:r>
            <a:endParaRPr lang="en-US" dirty="0" smtClean="0"/>
          </a:p>
        </p:txBody>
      </p:sp>
      <p:pic>
        <p:nvPicPr>
          <p:cNvPr id="2862091" name="Picture 6"/>
          <p:cNvPicPr>
            <a:picLocks noChangeAspect="1" noChangeArrowheads="1"/>
          </p:cNvPicPr>
          <p:nvPr/>
        </p:nvPicPr>
        <p:blipFill>
          <a:blip r:embed="rId6" cstate="print"/>
          <a:srcRect/>
          <a:stretch>
            <a:fillRect/>
          </a:stretch>
        </p:blipFill>
        <p:spPr bwMode="auto">
          <a:xfrm>
            <a:off x="614363" y="2572411"/>
            <a:ext cx="4829175" cy="2851150"/>
          </a:xfrm>
          <a:prstGeom prst="rect">
            <a:avLst/>
          </a:prstGeom>
          <a:noFill/>
          <a:ln w="9525">
            <a:noFill/>
            <a:miter lim="800000"/>
            <a:headEnd/>
            <a:tailEnd/>
          </a:ln>
        </p:spPr>
      </p:pic>
      <p:graphicFrame>
        <p:nvGraphicFramePr>
          <p:cNvPr id="3466244" name="Object 101"/>
          <p:cNvGraphicFramePr>
            <a:graphicFrameLocks noChangeAspect="1"/>
          </p:cNvGraphicFramePr>
          <p:nvPr/>
        </p:nvGraphicFramePr>
        <p:xfrm>
          <a:off x="5947516" y="4070497"/>
          <a:ext cx="3044825" cy="2209800"/>
        </p:xfrm>
        <a:graphic>
          <a:graphicData uri="http://schemas.openxmlformats.org/presentationml/2006/ole">
            <mc:AlternateContent xmlns:mc="http://schemas.openxmlformats.org/markup-compatibility/2006">
              <mc:Choice xmlns:v="urn:schemas-microsoft-com:vml" Requires="v">
                <p:oleObj spid="_x0000_s3466248" r:id="rId7" imgW="6695238" imgH="4858428" progId="">
                  <p:embed/>
                </p:oleObj>
              </mc:Choice>
              <mc:Fallback>
                <p:oleObj r:id="rId7" imgW="6695238" imgH="4858428" progId="">
                  <p:embed/>
                  <p:pic>
                    <p:nvPicPr>
                      <p:cNvPr id="0" name="Object 1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7516" y="4070497"/>
                        <a:ext cx="3044825" cy="2209800"/>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 Box 8"/>
          <p:cNvSpPr txBox="1">
            <a:spLocks noChangeArrowheads="1"/>
          </p:cNvSpPr>
          <p:nvPr/>
        </p:nvSpPr>
        <p:spPr bwMode="auto">
          <a:xfrm>
            <a:off x="1083635" y="5203086"/>
            <a:ext cx="4733925" cy="1200329"/>
          </a:xfrm>
          <a:prstGeom prst="rect">
            <a:avLst/>
          </a:prstGeom>
          <a:solidFill>
            <a:srgbClr val="C0C0C0"/>
          </a:solidFill>
          <a:ln w="31750" algn="ctr">
            <a:solidFill>
              <a:srgbClr val="910026"/>
            </a:solidFill>
            <a:miter lim="800000"/>
            <a:headEnd/>
            <a:tailEnd/>
          </a:ln>
        </p:spPr>
        <p:txBody>
          <a:bodyPr>
            <a:spAutoFit/>
          </a:bodyPr>
          <a:lstStyle/>
          <a:p>
            <a:pPr algn="ctr" eaLnBrk="0" hangingPunct="0">
              <a:spcBef>
                <a:spcPct val="50000"/>
              </a:spcBef>
            </a:pPr>
            <a:r>
              <a:rPr lang="hu-HU" sz="1800" dirty="0" smtClean="0">
                <a:solidFill>
                  <a:schemeClr val="tx1"/>
                </a:solidFill>
              </a:rPr>
              <a:t>Keine Frage, dass </a:t>
            </a:r>
            <a:r>
              <a:rPr lang="hu-HU" sz="1800" b="1" dirty="0" smtClean="0">
                <a:solidFill>
                  <a:srgbClr val="D5262B"/>
                </a:solidFill>
              </a:rPr>
              <a:t>zuverlassige thermische Kennzahlen </a:t>
            </a:r>
            <a:r>
              <a:rPr lang="hu-HU" sz="1800" dirty="0" smtClean="0">
                <a:solidFill>
                  <a:schemeClr val="tx1"/>
                </a:solidFill>
              </a:rPr>
              <a:t>sind für</a:t>
            </a:r>
            <a:r>
              <a:rPr lang="en-US" sz="1800" dirty="0" smtClean="0">
                <a:solidFill>
                  <a:schemeClr val="tx1"/>
                </a:solidFill>
              </a:rPr>
              <a:t> </a:t>
            </a:r>
            <a:r>
              <a:rPr lang="en-US" sz="1800" dirty="0" err="1" smtClean="0">
                <a:solidFill>
                  <a:schemeClr val="tx1"/>
                </a:solidFill>
              </a:rPr>
              <a:t>Entwurf</a:t>
            </a:r>
            <a:r>
              <a:rPr lang="en-US" sz="1800" dirty="0" smtClean="0">
                <a:solidFill>
                  <a:schemeClr val="tx1"/>
                </a:solidFill>
              </a:rPr>
              <a:t> von </a:t>
            </a:r>
            <a:r>
              <a:rPr lang="en-US" sz="1800" dirty="0" err="1" smtClean="0">
                <a:solidFill>
                  <a:schemeClr val="tx1"/>
                </a:solidFill>
              </a:rPr>
              <a:t>Beleuchtungsl</a:t>
            </a:r>
            <a:r>
              <a:rPr lang="hu-HU" sz="1800" dirty="0" smtClean="0">
                <a:solidFill>
                  <a:schemeClr val="tx1"/>
                </a:solidFill>
              </a:rPr>
              <a:t>ösungen mit Hochleistungs-LEDs </a:t>
            </a:r>
            <a:r>
              <a:rPr lang="hu-HU" sz="1800" b="1" dirty="0" smtClean="0">
                <a:solidFill>
                  <a:srgbClr val="D5262B"/>
                </a:solidFill>
              </a:rPr>
              <a:t>erforderlich</a:t>
            </a:r>
            <a:endParaRPr lang="hu-HU" sz="1800" b="1" dirty="0">
              <a:solidFill>
                <a:srgbClr val="D5262B"/>
              </a:solidFill>
            </a:endParaRPr>
          </a:p>
        </p:txBody>
      </p:sp>
      <p:sp>
        <p:nvSpPr>
          <p:cNvPr id="11" name="Date Placeholder 10"/>
          <p:cNvSpPr>
            <a:spLocks noGrp="1"/>
          </p:cNvSpPr>
          <p:nvPr>
            <p:ph type="dt" sz="half" idx="12"/>
          </p:nvPr>
        </p:nvSpPr>
        <p:spPr/>
        <p:txBody>
          <a:bodyPr/>
          <a:lstStyle/>
          <a:p>
            <a:pPr>
              <a:defRPr/>
            </a:pPr>
            <a:r>
              <a:rPr lang="en-US" smtClean="0"/>
              <a:t>28 Juni 2012</a:t>
            </a:r>
            <a:endParaRPr lang="en-US"/>
          </a:p>
        </p:txBody>
      </p:sp>
      <p:sp>
        <p:nvSpPr>
          <p:cNvPr id="12" name="Slide Number Placeholder 11"/>
          <p:cNvSpPr>
            <a:spLocks noGrp="1"/>
          </p:cNvSpPr>
          <p:nvPr>
            <p:ph type="sldNum" sz="quarter" idx="10"/>
          </p:nvPr>
        </p:nvSpPr>
        <p:spPr/>
        <p:txBody>
          <a:bodyPr/>
          <a:lstStyle/>
          <a:p>
            <a:pPr>
              <a:defRPr/>
            </a:pPr>
            <a:fld id="{CA06DD79-025C-4555-A46D-61353DBEF34E}" type="slidenum">
              <a:rPr lang="en-GB" smtClean="0"/>
              <a:pPr>
                <a:defRPr/>
              </a:pPr>
              <a:t>5</a:t>
            </a:fld>
            <a:endParaRPr lang="en-GB"/>
          </a:p>
        </p:txBody>
      </p:sp>
      <p:sp>
        <p:nvSpPr>
          <p:cNvPr id="13" name="Footer Placeholder 12"/>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5192" name="Title 1"/>
          <p:cNvSpPr>
            <a:spLocks noGrp="1"/>
          </p:cNvSpPr>
          <p:nvPr>
            <p:ph type="title"/>
          </p:nvPr>
        </p:nvSpPr>
        <p:spPr/>
        <p:txBody>
          <a:bodyPr/>
          <a:lstStyle/>
          <a:p>
            <a:pPr eaLnBrk="1" hangingPunct="1"/>
            <a:r>
              <a:rPr lang="hu-HU" dirty="0" smtClean="0"/>
              <a:t>Genaue thermische Kennzahlen sind erforderlich</a:t>
            </a:r>
            <a:endParaRPr lang="en-US" dirty="0" smtClean="0"/>
          </a:p>
        </p:txBody>
      </p:sp>
      <p:sp>
        <p:nvSpPr>
          <p:cNvPr id="6" name="Rectangle 5"/>
          <p:cNvSpPr txBox="1">
            <a:spLocks noChangeArrowheads="1"/>
          </p:cNvSpPr>
          <p:nvPr/>
        </p:nvSpPr>
        <p:spPr>
          <a:xfrm>
            <a:off x="487364" y="738188"/>
            <a:ext cx="6232414" cy="673100"/>
          </a:xfrm>
          <a:prstGeom prst="rect">
            <a:avLst/>
          </a:prstGeom>
        </p:spPr>
        <p:txBody>
          <a:bodyPr/>
          <a:lstStyle/>
          <a:p>
            <a:pPr marL="342900" indent="-342900">
              <a:spcBef>
                <a:spcPct val="20000"/>
              </a:spcBef>
              <a:buClr>
                <a:srgbClr val="910026"/>
              </a:buClr>
              <a:buFont typeface="Arial" pitchFamily="34" charset="0"/>
              <a:buChar char="►"/>
              <a:defRPr/>
            </a:pPr>
            <a:r>
              <a:rPr lang="hu-HU" kern="0" dirty="0" smtClean="0">
                <a:solidFill>
                  <a:schemeClr val="tx1"/>
                </a:solidFill>
                <a:latin typeface="+mn-lt"/>
                <a:cs typeface="+mn-cs"/>
              </a:rPr>
              <a:t>Bei der Anwendung von LEDs Wärmeabgabe zu</a:t>
            </a:r>
            <a:r>
              <a:rPr lang="en-US" kern="0" dirty="0" smtClean="0">
                <a:solidFill>
                  <a:schemeClr val="tx1"/>
                </a:solidFill>
                <a:latin typeface="+mn-lt"/>
                <a:cs typeface="+mn-cs"/>
              </a:rPr>
              <a:t>r</a:t>
            </a:r>
            <a:r>
              <a:rPr lang="hu-HU" kern="0" dirty="0" smtClean="0">
                <a:solidFill>
                  <a:schemeClr val="tx1"/>
                </a:solidFill>
                <a:latin typeface="+mn-lt"/>
                <a:cs typeface="+mn-cs"/>
              </a:rPr>
              <a:t> Umgebung begint mit </a:t>
            </a:r>
            <a:r>
              <a:rPr lang="hu-HU" b="1" kern="0" dirty="0" smtClean="0">
                <a:solidFill>
                  <a:srgbClr val="FF0000"/>
                </a:solidFill>
                <a:latin typeface="+mn-lt"/>
                <a:cs typeface="+mn-cs"/>
              </a:rPr>
              <a:t>Konduktion</a:t>
            </a:r>
            <a:endParaRPr lang="en-US" b="1" kern="0" dirty="0">
              <a:solidFill>
                <a:srgbClr val="FF0000"/>
              </a:solidFill>
              <a:latin typeface="+mn-lt"/>
              <a:cs typeface="+mn-cs"/>
            </a:endParaRPr>
          </a:p>
        </p:txBody>
      </p:sp>
      <p:grpSp>
        <p:nvGrpSpPr>
          <p:cNvPr id="2" name="Group 6"/>
          <p:cNvGrpSpPr>
            <a:grpSpLocks/>
          </p:cNvGrpSpPr>
          <p:nvPr>
            <p:custDataLst>
              <p:tags r:id="rId2"/>
            </p:custDataLst>
          </p:nvPr>
        </p:nvGrpSpPr>
        <p:grpSpPr bwMode="auto">
          <a:xfrm>
            <a:off x="604838" y="1437251"/>
            <a:ext cx="2711450" cy="2162175"/>
            <a:chOff x="567" y="1881"/>
            <a:chExt cx="2176" cy="1866"/>
          </a:xfrm>
        </p:grpSpPr>
        <p:graphicFrame>
          <p:nvGraphicFramePr>
            <p:cNvPr id="3165186" name="Object 2"/>
            <p:cNvGraphicFramePr>
              <a:graphicFrameLocks noChangeAspect="1"/>
            </p:cNvGraphicFramePr>
            <p:nvPr/>
          </p:nvGraphicFramePr>
          <p:xfrm>
            <a:off x="567" y="1881"/>
            <a:ext cx="2176" cy="1866"/>
          </p:xfrm>
          <a:graphic>
            <a:graphicData uri="http://schemas.openxmlformats.org/presentationml/2006/ole">
              <mc:AlternateContent xmlns:mc="http://schemas.openxmlformats.org/markup-compatibility/2006">
                <mc:Choice xmlns:v="urn:schemas-microsoft-com:vml" Requires="v">
                  <p:oleObj spid="_x0000_s3467278" name="Photo Editor Photo" r:id="rId10" imgW="4009524" imgH="3438095" progId="">
                    <p:embed/>
                  </p:oleObj>
                </mc:Choice>
                <mc:Fallback>
                  <p:oleObj name="Photo Editor Photo" r:id="rId10" imgW="4009524" imgH="3438095" progId="">
                    <p:embed/>
                    <p:pic>
                      <p:nvPicPr>
                        <p:cNvPr id="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7" y="1881"/>
                          <a:ext cx="2176" cy="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65210" name="Text Box 8"/>
            <p:cNvSpPr txBox="1">
              <a:spLocks noChangeArrowheads="1"/>
            </p:cNvSpPr>
            <p:nvPr/>
          </p:nvSpPr>
          <p:spPr bwMode="auto">
            <a:xfrm>
              <a:off x="653" y="1914"/>
              <a:ext cx="1603" cy="245"/>
            </a:xfrm>
            <a:prstGeom prst="rect">
              <a:avLst/>
            </a:prstGeom>
            <a:noFill/>
            <a:ln w="9525" algn="ctr">
              <a:noFill/>
              <a:miter lim="800000"/>
              <a:headEnd/>
              <a:tailEnd/>
            </a:ln>
          </p:spPr>
          <p:txBody>
            <a:bodyPr>
              <a:spAutoFit/>
            </a:bodyPr>
            <a:lstStyle/>
            <a:p>
              <a:pPr algn="ctr" eaLnBrk="0" hangingPunct="0">
                <a:lnSpc>
                  <a:spcPct val="90000"/>
                </a:lnSpc>
                <a:spcBef>
                  <a:spcPct val="50000"/>
                </a:spcBef>
              </a:pPr>
              <a:r>
                <a:rPr lang="en-US" sz="1400" b="1">
                  <a:solidFill>
                    <a:schemeClr val="bg1"/>
                  </a:solidFill>
                </a:rPr>
                <a:t>Power </a:t>
              </a:r>
              <a:r>
                <a:rPr lang="hu-HU" sz="1400" b="1">
                  <a:solidFill>
                    <a:schemeClr val="bg1"/>
                  </a:solidFill>
                </a:rPr>
                <a:t> LED</a:t>
              </a:r>
              <a:endParaRPr lang="en-US" sz="1400" b="1">
                <a:solidFill>
                  <a:schemeClr val="bg1"/>
                </a:solidFill>
              </a:endParaRPr>
            </a:p>
          </p:txBody>
        </p:sp>
        <p:sp>
          <p:nvSpPr>
            <p:cNvPr id="3165211" name="Text Box 9"/>
            <p:cNvSpPr txBox="1">
              <a:spLocks noChangeArrowheads="1"/>
            </p:cNvSpPr>
            <p:nvPr/>
          </p:nvSpPr>
          <p:spPr bwMode="auto">
            <a:xfrm>
              <a:off x="1608" y="2352"/>
              <a:ext cx="1097" cy="222"/>
            </a:xfrm>
            <a:prstGeom prst="rect">
              <a:avLst/>
            </a:prstGeom>
            <a:noFill/>
            <a:ln w="9525" algn="ctr">
              <a:noFill/>
              <a:miter lim="800000"/>
              <a:headEnd/>
              <a:tailEnd/>
            </a:ln>
          </p:spPr>
          <p:txBody>
            <a:bodyPr>
              <a:spAutoFit/>
            </a:bodyPr>
            <a:lstStyle/>
            <a:p>
              <a:pPr algn="ctr" eaLnBrk="0" hangingPunct="0">
                <a:lnSpc>
                  <a:spcPct val="90000"/>
                </a:lnSpc>
                <a:spcBef>
                  <a:spcPct val="50000"/>
                </a:spcBef>
              </a:pPr>
              <a:r>
                <a:rPr lang="hu-HU" sz="1200" b="1" dirty="0" smtClean="0">
                  <a:solidFill>
                    <a:schemeClr val="bg1"/>
                  </a:solidFill>
                </a:rPr>
                <a:t>Licht: </a:t>
              </a:r>
              <a:r>
                <a:rPr lang="en-US" sz="1200" b="1" dirty="0" smtClean="0">
                  <a:solidFill>
                    <a:schemeClr val="bg1"/>
                  </a:solidFill>
                </a:rPr>
                <a:t>~</a:t>
              </a:r>
              <a:r>
                <a:rPr lang="hu-HU" sz="1200" b="1" dirty="0" smtClean="0">
                  <a:solidFill>
                    <a:schemeClr val="bg1"/>
                  </a:solidFill>
                </a:rPr>
                <a:t>2</a:t>
              </a:r>
              <a:r>
                <a:rPr lang="en-US" sz="1200" b="1" dirty="0" smtClean="0">
                  <a:solidFill>
                    <a:schemeClr val="bg1"/>
                  </a:solidFill>
                </a:rPr>
                <a:t>5</a:t>
              </a:r>
              <a:r>
                <a:rPr lang="en-US" sz="1200" b="1" dirty="0">
                  <a:solidFill>
                    <a:schemeClr val="bg1"/>
                  </a:solidFill>
                </a:rPr>
                <a:t>..40%</a:t>
              </a:r>
            </a:p>
          </p:txBody>
        </p:sp>
        <p:sp>
          <p:nvSpPr>
            <p:cNvPr id="3165212" name="Text Box 10"/>
            <p:cNvSpPr txBox="1">
              <a:spLocks noChangeArrowheads="1"/>
            </p:cNvSpPr>
            <p:nvPr/>
          </p:nvSpPr>
          <p:spPr bwMode="auto">
            <a:xfrm>
              <a:off x="666" y="3269"/>
              <a:ext cx="1984" cy="367"/>
            </a:xfrm>
            <a:prstGeom prst="rect">
              <a:avLst/>
            </a:prstGeom>
            <a:noFill/>
            <a:ln w="9525" algn="ctr">
              <a:noFill/>
              <a:miter lim="800000"/>
              <a:headEnd/>
              <a:tailEnd/>
            </a:ln>
          </p:spPr>
          <p:txBody>
            <a:bodyPr wrap="square">
              <a:spAutoFit/>
            </a:bodyPr>
            <a:lstStyle/>
            <a:p>
              <a:pPr algn="ctr" eaLnBrk="0" hangingPunct="0">
                <a:lnSpc>
                  <a:spcPct val="80000"/>
                </a:lnSpc>
                <a:spcBef>
                  <a:spcPct val="20000"/>
                </a:spcBef>
              </a:pPr>
              <a:r>
                <a:rPr lang="de-DE" sz="1200" b="1" dirty="0" smtClean="0">
                  <a:solidFill>
                    <a:schemeClr val="bg1"/>
                  </a:solidFill>
                </a:rPr>
                <a:t>Wärmeverluss: ~75-60%, </a:t>
              </a:r>
            </a:p>
            <a:p>
              <a:pPr algn="ctr" eaLnBrk="0" hangingPunct="0">
                <a:lnSpc>
                  <a:spcPct val="80000"/>
                </a:lnSpc>
                <a:spcBef>
                  <a:spcPct val="20000"/>
                </a:spcBef>
              </a:pPr>
              <a:r>
                <a:rPr lang="de-DE" sz="1200" b="1" dirty="0" smtClean="0">
                  <a:solidFill>
                    <a:schemeClr val="bg1"/>
                  </a:solidFill>
                </a:rPr>
                <a:t>am Anfang durch Konduktion</a:t>
              </a:r>
              <a:endParaRPr lang="en-US" sz="1200" b="1" dirty="0">
                <a:solidFill>
                  <a:schemeClr val="bg1"/>
                </a:solidFill>
              </a:endParaRPr>
            </a:p>
          </p:txBody>
        </p:sp>
        <p:grpSp>
          <p:nvGrpSpPr>
            <p:cNvPr id="3" name="Group 11"/>
            <p:cNvGrpSpPr>
              <a:grpSpLocks/>
            </p:cNvGrpSpPr>
            <p:nvPr/>
          </p:nvGrpSpPr>
          <p:grpSpPr bwMode="auto">
            <a:xfrm>
              <a:off x="1980" y="1926"/>
              <a:ext cx="698" cy="402"/>
              <a:chOff x="2968" y="672"/>
              <a:chExt cx="2482" cy="1498"/>
            </a:xfrm>
          </p:grpSpPr>
          <p:sp>
            <p:nvSpPr>
              <p:cNvPr id="3165214" name="Rectangle 12"/>
              <p:cNvSpPr>
                <a:spLocks noChangeArrowheads="1"/>
              </p:cNvSpPr>
              <p:nvPr/>
            </p:nvSpPr>
            <p:spPr bwMode="auto">
              <a:xfrm>
                <a:off x="3743" y="702"/>
                <a:ext cx="1314" cy="817"/>
              </a:xfrm>
              <a:prstGeom prst="rect">
                <a:avLst/>
              </a:prstGeom>
              <a:solidFill>
                <a:srgbClr val="CCFFCC"/>
              </a:solidFill>
              <a:ln w="9525">
                <a:noFill/>
                <a:miter lim="800000"/>
                <a:headEnd/>
                <a:tailEnd/>
              </a:ln>
            </p:spPr>
            <p:txBody>
              <a:bodyPr/>
              <a:lstStyle/>
              <a:p>
                <a:pPr algn="ctr" eaLnBrk="0" hangingPunct="0">
                  <a:spcBef>
                    <a:spcPct val="50000"/>
                  </a:spcBef>
                </a:pPr>
                <a:endParaRPr lang="en-US"/>
              </a:p>
            </p:txBody>
          </p:sp>
          <p:grpSp>
            <p:nvGrpSpPr>
              <p:cNvPr id="5" name="Group 13"/>
              <p:cNvGrpSpPr>
                <a:grpSpLocks/>
              </p:cNvGrpSpPr>
              <p:nvPr/>
            </p:nvGrpSpPr>
            <p:grpSpPr bwMode="auto">
              <a:xfrm>
                <a:off x="3688" y="698"/>
                <a:ext cx="1345" cy="61"/>
                <a:chOff x="3688" y="698"/>
                <a:chExt cx="1345" cy="61"/>
              </a:xfrm>
            </p:grpSpPr>
            <p:sp>
              <p:nvSpPr>
                <p:cNvPr id="3165333" name="Freeform 14"/>
                <p:cNvSpPr>
                  <a:spLocks/>
                </p:cNvSpPr>
                <p:nvPr/>
              </p:nvSpPr>
              <p:spPr bwMode="auto">
                <a:xfrm>
                  <a:off x="3688" y="698"/>
                  <a:ext cx="1345" cy="61"/>
                </a:xfrm>
                <a:custGeom>
                  <a:avLst/>
                  <a:gdLst>
                    <a:gd name="T0" fmla="*/ 0 w 387"/>
                    <a:gd name="T1" fmla="*/ 0 h 16"/>
                    <a:gd name="T2" fmla="*/ 7934 w 387"/>
                    <a:gd name="T3" fmla="*/ 888 h 16"/>
                    <a:gd name="T4" fmla="*/ 16244 w 387"/>
                    <a:gd name="T5" fmla="*/ 0 h 16"/>
                    <a:gd name="T6" fmla="*/ 0 60000 65536"/>
                    <a:gd name="T7" fmla="*/ 0 60000 65536"/>
                    <a:gd name="T8" fmla="*/ 0 60000 65536"/>
                    <a:gd name="T9" fmla="*/ 0 w 387"/>
                    <a:gd name="T10" fmla="*/ 0 h 16"/>
                    <a:gd name="T11" fmla="*/ 387 w 387"/>
                    <a:gd name="T12" fmla="*/ 16 h 16"/>
                  </a:gdLst>
                  <a:ahLst/>
                  <a:cxnLst>
                    <a:cxn ang="T6">
                      <a:pos x="T0" y="T1"/>
                    </a:cxn>
                    <a:cxn ang="T7">
                      <a:pos x="T2" y="T3"/>
                    </a:cxn>
                    <a:cxn ang="T8">
                      <a:pos x="T4" y="T5"/>
                    </a:cxn>
                  </a:cxnLst>
                  <a:rect l="T9" t="T10" r="T11" b="T12"/>
                  <a:pathLst>
                    <a:path w="387" h="16">
                      <a:moveTo>
                        <a:pt x="0" y="0"/>
                      </a:moveTo>
                      <a:cubicBezTo>
                        <a:pt x="62" y="8"/>
                        <a:pt x="124" y="16"/>
                        <a:pt x="189" y="16"/>
                      </a:cubicBezTo>
                      <a:cubicBezTo>
                        <a:pt x="253" y="16"/>
                        <a:pt x="354" y="3"/>
                        <a:pt x="387" y="0"/>
                      </a:cubicBezTo>
                    </a:path>
                  </a:pathLst>
                </a:custGeom>
                <a:solidFill>
                  <a:srgbClr val="FFFFFF"/>
                </a:solidFill>
                <a:ln w="9525">
                  <a:noFill/>
                  <a:round/>
                  <a:headEnd/>
                  <a:tailEnd/>
                </a:ln>
              </p:spPr>
              <p:txBody>
                <a:bodyPr/>
                <a:lstStyle/>
                <a:p>
                  <a:endParaRPr lang="hu-HU"/>
                </a:p>
              </p:txBody>
            </p:sp>
            <p:sp>
              <p:nvSpPr>
                <p:cNvPr id="3165334" name="Freeform 15"/>
                <p:cNvSpPr>
                  <a:spLocks/>
                </p:cNvSpPr>
                <p:nvPr/>
              </p:nvSpPr>
              <p:spPr bwMode="auto">
                <a:xfrm>
                  <a:off x="3688" y="698"/>
                  <a:ext cx="1345" cy="61"/>
                </a:xfrm>
                <a:custGeom>
                  <a:avLst/>
                  <a:gdLst>
                    <a:gd name="T0" fmla="*/ 0 w 387"/>
                    <a:gd name="T1" fmla="*/ 0 h 16"/>
                    <a:gd name="T2" fmla="*/ 7934 w 387"/>
                    <a:gd name="T3" fmla="*/ 888 h 16"/>
                    <a:gd name="T4" fmla="*/ 16244 w 387"/>
                    <a:gd name="T5" fmla="*/ 0 h 16"/>
                    <a:gd name="T6" fmla="*/ 0 60000 65536"/>
                    <a:gd name="T7" fmla="*/ 0 60000 65536"/>
                    <a:gd name="T8" fmla="*/ 0 60000 65536"/>
                    <a:gd name="T9" fmla="*/ 0 w 387"/>
                    <a:gd name="T10" fmla="*/ 0 h 16"/>
                    <a:gd name="T11" fmla="*/ 387 w 387"/>
                    <a:gd name="T12" fmla="*/ 16 h 16"/>
                  </a:gdLst>
                  <a:ahLst/>
                  <a:cxnLst>
                    <a:cxn ang="T6">
                      <a:pos x="T0" y="T1"/>
                    </a:cxn>
                    <a:cxn ang="T7">
                      <a:pos x="T2" y="T3"/>
                    </a:cxn>
                    <a:cxn ang="T8">
                      <a:pos x="T4" y="T5"/>
                    </a:cxn>
                  </a:cxnLst>
                  <a:rect l="T9" t="T10" r="T11" b="T12"/>
                  <a:pathLst>
                    <a:path w="387" h="16">
                      <a:moveTo>
                        <a:pt x="0" y="0"/>
                      </a:moveTo>
                      <a:cubicBezTo>
                        <a:pt x="62" y="8"/>
                        <a:pt x="124" y="16"/>
                        <a:pt x="189" y="16"/>
                      </a:cubicBezTo>
                      <a:cubicBezTo>
                        <a:pt x="253" y="16"/>
                        <a:pt x="354" y="3"/>
                        <a:pt x="387" y="0"/>
                      </a:cubicBezTo>
                    </a:path>
                  </a:pathLst>
                </a:custGeom>
                <a:noFill/>
                <a:ln w="4763" cap="rnd">
                  <a:solidFill>
                    <a:srgbClr val="000000"/>
                  </a:solidFill>
                  <a:prstDash val="solid"/>
                  <a:round/>
                  <a:headEnd/>
                  <a:tailEnd/>
                </a:ln>
              </p:spPr>
              <p:txBody>
                <a:bodyPr/>
                <a:lstStyle/>
                <a:p>
                  <a:endParaRPr lang="hu-HU"/>
                </a:p>
              </p:txBody>
            </p:sp>
          </p:grpSp>
          <p:grpSp>
            <p:nvGrpSpPr>
              <p:cNvPr id="7" name="Group 16"/>
              <p:cNvGrpSpPr>
                <a:grpSpLocks/>
              </p:cNvGrpSpPr>
              <p:nvPr/>
            </p:nvGrpSpPr>
            <p:grpSpPr bwMode="auto">
              <a:xfrm>
                <a:off x="3456" y="1392"/>
                <a:ext cx="1766" cy="561"/>
                <a:chOff x="3462" y="1387"/>
                <a:chExt cx="1766" cy="561"/>
              </a:xfrm>
            </p:grpSpPr>
            <p:grpSp>
              <p:nvGrpSpPr>
                <p:cNvPr id="8" name="Group 17"/>
                <p:cNvGrpSpPr>
                  <a:grpSpLocks/>
                </p:cNvGrpSpPr>
                <p:nvPr/>
              </p:nvGrpSpPr>
              <p:grpSpPr bwMode="auto">
                <a:xfrm>
                  <a:off x="3462" y="1387"/>
                  <a:ext cx="1766" cy="561"/>
                  <a:chOff x="3462" y="1387"/>
                  <a:chExt cx="1766" cy="561"/>
                </a:xfrm>
              </p:grpSpPr>
              <p:sp>
                <p:nvSpPr>
                  <p:cNvPr id="3165285" name="Rectangle 18"/>
                  <p:cNvSpPr>
                    <a:spLocks noChangeArrowheads="1"/>
                  </p:cNvSpPr>
                  <p:nvPr/>
                </p:nvSpPr>
                <p:spPr bwMode="auto">
                  <a:xfrm>
                    <a:off x="3462" y="1387"/>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286" name="Rectangle 19"/>
                  <p:cNvSpPr>
                    <a:spLocks noChangeArrowheads="1"/>
                  </p:cNvSpPr>
                  <p:nvPr/>
                </p:nvSpPr>
                <p:spPr bwMode="auto">
                  <a:xfrm>
                    <a:off x="3462" y="1398"/>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287" name="Rectangle 20"/>
                  <p:cNvSpPr>
                    <a:spLocks noChangeArrowheads="1"/>
                  </p:cNvSpPr>
                  <p:nvPr/>
                </p:nvSpPr>
                <p:spPr bwMode="auto">
                  <a:xfrm>
                    <a:off x="3462" y="1409"/>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288" name="Rectangle 21"/>
                  <p:cNvSpPr>
                    <a:spLocks noChangeArrowheads="1"/>
                  </p:cNvSpPr>
                  <p:nvPr/>
                </p:nvSpPr>
                <p:spPr bwMode="auto">
                  <a:xfrm>
                    <a:off x="3462" y="1421"/>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289" name="Rectangle 22"/>
                  <p:cNvSpPr>
                    <a:spLocks noChangeArrowheads="1"/>
                  </p:cNvSpPr>
                  <p:nvPr/>
                </p:nvSpPr>
                <p:spPr bwMode="auto">
                  <a:xfrm>
                    <a:off x="3462" y="1432"/>
                    <a:ext cx="1766" cy="15"/>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290" name="Rectangle 23"/>
                  <p:cNvSpPr>
                    <a:spLocks noChangeArrowheads="1"/>
                  </p:cNvSpPr>
                  <p:nvPr/>
                </p:nvSpPr>
                <p:spPr bwMode="auto">
                  <a:xfrm>
                    <a:off x="3462" y="1447"/>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291" name="Rectangle 24"/>
                  <p:cNvSpPr>
                    <a:spLocks noChangeArrowheads="1"/>
                  </p:cNvSpPr>
                  <p:nvPr/>
                </p:nvSpPr>
                <p:spPr bwMode="auto">
                  <a:xfrm>
                    <a:off x="3462" y="1458"/>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292" name="Rectangle 25"/>
                  <p:cNvSpPr>
                    <a:spLocks noChangeArrowheads="1"/>
                  </p:cNvSpPr>
                  <p:nvPr/>
                </p:nvSpPr>
                <p:spPr bwMode="auto">
                  <a:xfrm>
                    <a:off x="3462" y="1470"/>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293" name="Rectangle 26"/>
                  <p:cNvSpPr>
                    <a:spLocks noChangeArrowheads="1"/>
                  </p:cNvSpPr>
                  <p:nvPr/>
                </p:nvSpPr>
                <p:spPr bwMode="auto">
                  <a:xfrm>
                    <a:off x="3462" y="1481"/>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294" name="Rectangle 27"/>
                  <p:cNvSpPr>
                    <a:spLocks noChangeArrowheads="1"/>
                  </p:cNvSpPr>
                  <p:nvPr/>
                </p:nvSpPr>
                <p:spPr bwMode="auto">
                  <a:xfrm>
                    <a:off x="3462" y="1492"/>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295" name="Rectangle 28"/>
                  <p:cNvSpPr>
                    <a:spLocks noChangeArrowheads="1"/>
                  </p:cNvSpPr>
                  <p:nvPr/>
                </p:nvSpPr>
                <p:spPr bwMode="auto">
                  <a:xfrm>
                    <a:off x="3462" y="1504"/>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296" name="Rectangle 29"/>
                  <p:cNvSpPr>
                    <a:spLocks noChangeArrowheads="1"/>
                  </p:cNvSpPr>
                  <p:nvPr/>
                </p:nvSpPr>
                <p:spPr bwMode="auto">
                  <a:xfrm>
                    <a:off x="3462" y="1515"/>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297" name="Rectangle 30"/>
                  <p:cNvSpPr>
                    <a:spLocks noChangeArrowheads="1"/>
                  </p:cNvSpPr>
                  <p:nvPr/>
                </p:nvSpPr>
                <p:spPr bwMode="auto">
                  <a:xfrm>
                    <a:off x="3462" y="1526"/>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298" name="Rectangle 31"/>
                  <p:cNvSpPr>
                    <a:spLocks noChangeArrowheads="1"/>
                  </p:cNvSpPr>
                  <p:nvPr/>
                </p:nvSpPr>
                <p:spPr bwMode="auto">
                  <a:xfrm>
                    <a:off x="3462" y="1537"/>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299" name="Rectangle 32"/>
                  <p:cNvSpPr>
                    <a:spLocks noChangeArrowheads="1"/>
                  </p:cNvSpPr>
                  <p:nvPr/>
                </p:nvSpPr>
                <p:spPr bwMode="auto">
                  <a:xfrm>
                    <a:off x="3462" y="1549"/>
                    <a:ext cx="1766" cy="15"/>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00" name="Rectangle 33"/>
                  <p:cNvSpPr>
                    <a:spLocks noChangeArrowheads="1"/>
                  </p:cNvSpPr>
                  <p:nvPr/>
                </p:nvSpPr>
                <p:spPr bwMode="auto">
                  <a:xfrm>
                    <a:off x="3462" y="1564"/>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01" name="Rectangle 34"/>
                  <p:cNvSpPr>
                    <a:spLocks noChangeArrowheads="1"/>
                  </p:cNvSpPr>
                  <p:nvPr/>
                </p:nvSpPr>
                <p:spPr bwMode="auto">
                  <a:xfrm>
                    <a:off x="3462" y="1575"/>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02" name="Rectangle 35"/>
                  <p:cNvSpPr>
                    <a:spLocks noChangeArrowheads="1"/>
                  </p:cNvSpPr>
                  <p:nvPr/>
                </p:nvSpPr>
                <p:spPr bwMode="auto">
                  <a:xfrm>
                    <a:off x="3462" y="1586"/>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03" name="Rectangle 36"/>
                  <p:cNvSpPr>
                    <a:spLocks noChangeArrowheads="1"/>
                  </p:cNvSpPr>
                  <p:nvPr/>
                </p:nvSpPr>
                <p:spPr bwMode="auto">
                  <a:xfrm>
                    <a:off x="3462" y="1598"/>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04" name="Rectangle 37"/>
                  <p:cNvSpPr>
                    <a:spLocks noChangeArrowheads="1"/>
                  </p:cNvSpPr>
                  <p:nvPr/>
                </p:nvSpPr>
                <p:spPr bwMode="auto">
                  <a:xfrm>
                    <a:off x="3462" y="1609"/>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05" name="Rectangle 38"/>
                  <p:cNvSpPr>
                    <a:spLocks noChangeArrowheads="1"/>
                  </p:cNvSpPr>
                  <p:nvPr/>
                </p:nvSpPr>
                <p:spPr bwMode="auto">
                  <a:xfrm>
                    <a:off x="3462" y="1620"/>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06" name="Rectangle 39"/>
                  <p:cNvSpPr>
                    <a:spLocks noChangeArrowheads="1"/>
                  </p:cNvSpPr>
                  <p:nvPr/>
                </p:nvSpPr>
                <p:spPr bwMode="auto">
                  <a:xfrm>
                    <a:off x="3462" y="1631"/>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07" name="Rectangle 40"/>
                  <p:cNvSpPr>
                    <a:spLocks noChangeArrowheads="1"/>
                  </p:cNvSpPr>
                  <p:nvPr/>
                </p:nvSpPr>
                <p:spPr bwMode="auto">
                  <a:xfrm>
                    <a:off x="3462" y="1643"/>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08" name="Rectangle 41"/>
                  <p:cNvSpPr>
                    <a:spLocks noChangeArrowheads="1"/>
                  </p:cNvSpPr>
                  <p:nvPr/>
                </p:nvSpPr>
                <p:spPr bwMode="auto">
                  <a:xfrm>
                    <a:off x="3462" y="1654"/>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09" name="Rectangle 42"/>
                  <p:cNvSpPr>
                    <a:spLocks noChangeArrowheads="1"/>
                  </p:cNvSpPr>
                  <p:nvPr/>
                </p:nvSpPr>
                <p:spPr bwMode="auto">
                  <a:xfrm>
                    <a:off x="3462" y="1665"/>
                    <a:ext cx="1766" cy="15"/>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10" name="Rectangle 43"/>
                  <p:cNvSpPr>
                    <a:spLocks noChangeArrowheads="1"/>
                  </p:cNvSpPr>
                  <p:nvPr/>
                </p:nvSpPr>
                <p:spPr bwMode="auto">
                  <a:xfrm>
                    <a:off x="3462" y="1680"/>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11" name="Rectangle 44"/>
                  <p:cNvSpPr>
                    <a:spLocks noChangeArrowheads="1"/>
                  </p:cNvSpPr>
                  <p:nvPr/>
                </p:nvSpPr>
                <p:spPr bwMode="auto">
                  <a:xfrm>
                    <a:off x="3462" y="1692"/>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12" name="Rectangle 45"/>
                  <p:cNvSpPr>
                    <a:spLocks noChangeArrowheads="1"/>
                  </p:cNvSpPr>
                  <p:nvPr/>
                </p:nvSpPr>
                <p:spPr bwMode="auto">
                  <a:xfrm>
                    <a:off x="3462" y="1703"/>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13" name="Rectangle 46"/>
                  <p:cNvSpPr>
                    <a:spLocks noChangeArrowheads="1"/>
                  </p:cNvSpPr>
                  <p:nvPr/>
                </p:nvSpPr>
                <p:spPr bwMode="auto">
                  <a:xfrm>
                    <a:off x="3462" y="1714"/>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14" name="Rectangle 47"/>
                  <p:cNvSpPr>
                    <a:spLocks noChangeArrowheads="1"/>
                  </p:cNvSpPr>
                  <p:nvPr/>
                </p:nvSpPr>
                <p:spPr bwMode="auto">
                  <a:xfrm>
                    <a:off x="3462" y="1726"/>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15" name="Rectangle 48"/>
                  <p:cNvSpPr>
                    <a:spLocks noChangeArrowheads="1"/>
                  </p:cNvSpPr>
                  <p:nvPr/>
                </p:nvSpPr>
                <p:spPr bwMode="auto">
                  <a:xfrm>
                    <a:off x="3462" y="1737"/>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16" name="Rectangle 49"/>
                  <p:cNvSpPr>
                    <a:spLocks noChangeArrowheads="1"/>
                  </p:cNvSpPr>
                  <p:nvPr/>
                </p:nvSpPr>
                <p:spPr bwMode="auto">
                  <a:xfrm>
                    <a:off x="3462" y="1748"/>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17" name="Rectangle 50"/>
                  <p:cNvSpPr>
                    <a:spLocks noChangeArrowheads="1"/>
                  </p:cNvSpPr>
                  <p:nvPr/>
                </p:nvSpPr>
                <p:spPr bwMode="auto">
                  <a:xfrm>
                    <a:off x="3462" y="1759"/>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18" name="Rectangle 51"/>
                  <p:cNvSpPr>
                    <a:spLocks noChangeArrowheads="1"/>
                  </p:cNvSpPr>
                  <p:nvPr/>
                </p:nvSpPr>
                <p:spPr bwMode="auto">
                  <a:xfrm>
                    <a:off x="3462" y="1771"/>
                    <a:ext cx="1766" cy="15"/>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19" name="Rectangle 52"/>
                  <p:cNvSpPr>
                    <a:spLocks noChangeArrowheads="1"/>
                  </p:cNvSpPr>
                  <p:nvPr/>
                </p:nvSpPr>
                <p:spPr bwMode="auto">
                  <a:xfrm>
                    <a:off x="3462" y="1786"/>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20" name="Rectangle 53"/>
                  <p:cNvSpPr>
                    <a:spLocks noChangeArrowheads="1"/>
                  </p:cNvSpPr>
                  <p:nvPr/>
                </p:nvSpPr>
                <p:spPr bwMode="auto">
                  <a:xfrm>
                    <a:off x="3462" y="1797"/>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21" name="Rectangle 54"/>
                  <p:cNvSpPr>
                    <a:spLocks noChangeArrowheads="1"/>
                  </p:cNvSpPr>
                  <p:nvPr/>
                </p:nvSpPr>
                <p:spPr bwMode="auto">
                  <a:xfrm>
                    <a:off x="3462" y="1808"/>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22" name="Rectangle 55"/>
                  <p:cNvSpPr>
                    <a:spLocks noChangeArrowheads="1"/>
                  </p:cNvSpPr>
                  <p:nvPr/>
                </p:nvSpPr>
                <p:spPr bwMode="auto">
                  <a:xfrm>
                    <a:off x="3462" y="1820"/>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23" name="Rectangle 56"/>
                  <p:cNvSpPr>
                    <a:spLocks noChangeArrowheads="1"/>
                  </p:cNvSpPr>
                  <p:nvPr/>
                </p:nvSpPr>
                <p:spPr bwMode="auto">
                  <a:xfrm>
                    <a:off x="3462" y="1831"/>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24" name="Rectangle 57"/>
                  <p:cNvSpPr>
                    <a:spLocks noChangeArrowheads="1"/>
                  </p:cNvSpPr>
                  <p:nvPr/>
                </p:nvSpPr>
                <p:spPr bwMode="auto">
                  <a:xfrm>
                    <a:off x="3462" y="1842"/>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25" name="Rectangle 58"/>
                  <p:cNvSpPr>
                    <a:spLocks noChangeArrowheads="1"/>
                  </p:cNvSpPr>
                  <p:nvPr/>
                </p:nvSpPr>
                <p:spPr bwMode="auto">
                  <a:xfrm>
                    <a:off x="3462" y="1853"/>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26" name="Rectangle 59"/>
                  <p:cNvSpPr>
                    <a:spLocks noChangeArrowheads="1"/>
                  </p:cNvSpPr>
                  <p:nvPr/>
                </p:nvSpPr>
                <p:spPr bwMode="auto">
                  <a:xfrm>
                    <a:off x="3462" y="1865"/>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27" name="Rectangle 60"/>
                  <p:cNvSpPr>
                    <a:spLocks noChangeArrowheads="1"/>
                  </p:cNvSpPr>
                  <p:nvPr/>
                </p:nvSpPr>
                <p:spPr bwMode="auto">
                  <a:xfrm>
                    <a:off x="3462" y="1876"/>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28" name="Rectangle 61"/>
                  <p:cNvSpPr>
                    <a:spLocks noChangeArrowheads="1"/>
                  </p:cNvSpPr>
                  <p:nvPr/>
                </p:nvSpPr>
                <p:spPr bwMode="auto">
                  <a:xfrm>
                    <a:off x="3462" y="1887"/>
                    <a:ext cx="1766" cy="15"/>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29" name="Rectangle 62"/>
                  <p:cNvSpPr>
                    <a:spLocks noChangeArrowheads="1"/>
                  </p:cNvSpPr>
                  <p:nvPr/>
                </p:nvSpPr>
                <p:spPr bwMode="auto">
                  <a:xfrm>
                    <a:off x="3462" y="1902"/>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30" name="Rectangle 63"/>
                  <p:cNvSpPr>
                    <a:spLocks noChangeArrowheads="1"/>
                  </p:cNvSpPr>
                  <p:nvPr/>
                </p:nvSpPr>
                <p:spPr bwMode="auto">
                  <a:xfrm>
                    <a:off x="3462" y="1914"/>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31" name="Rectangle 64"/>
                  <p:cNvSpPr>
                    <a:spLocks noChangeArrowheads="1"/>
                  </p:cNvSpPr>
                  <p:nvPr/>
                </p:nvSpPr>
                <p:spPr bwMode="auto">
                  <a:xfrm>
                    <a:off x="3462" y="1925"/>
                    <a:ext cx="1766" cy="11"/>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sp>
                <p:nvSpPr>
                  <p:cNvPr id="3165332" name="Rectangle 65"/>
                  <p:cNvSpPr>
                    <a:spLocks noChangeArrowheads="1"/>
                  </p:cNvSpPr>
                  <p:nvPr/>
                </p:nvSpPr>
                <p:spPr bwMode="auto">
                  <a:xfrm>
                    <a:off x="3462" y="1936"/>
                    <a:ext cx="1766" cy="12"/>
                  </a:xfrm>
                  <a:prstGeom prst="rect">
                    <a:avLst/>
                  </a:prstGeom>
                  <a:gradFill rotWithShape="0">
                    <a:gsLst>
                      <a:gs pos="0">
                        <a:srgbClr val="FFFF99"/>
                      </a:gs>
                      <a:gs pos="100000">
                        <a:srgbClr val="FFFFFF"/>
                      </a:gs>
                    </a:gsLst>
                    <a:lin ang="5400000" scaled="1"/>
                  </a:gradFill>
                  <a:ln w="9525">
                    <a:noFill/>
                    <a:miter lim="800000"/>
                    <a:headEnd/>
                    <a:tailEnd/>
                  </a:ln>
                </p:spPr>
                <p:txBody>
                  <a:bodyPr/>
                  <a:lstStyle/>
                  <a:p>
                    <a:pPr algn="ctr" eaLnBrk="0" hangingPunct="0">
                      <a:spcBef>
                        <a:spcPct val="50000"/>
                      </a:spcBef>
                    </a:pPr>
                    <a:endParaRPr lang="en-US"/>
                  </a:p>
                </p:txBody>
              </p:sp>
            </p:grpSp>
            <p:sp>
              <p:nvSpPr>
                <p:cNvPr id="3165284" name="Freeform 66"/>
                <p:cNvSpPr>
                  <a:spLocks/>
                </p:cNvSpPr>
                <p:nvPr/>
              </p:nvSpPr>
              <p:spPr bwMode="auto">
                <a:xfrm>
                  <a:off x="3462" y="1387"/>
                  <a:ext cx="1762" cy="557"/>
                </a:xfrm>
                <a:custGeom>
                  <a:avLst/>
                  <a:gdLst>
                    <a:gd name="T0" fmla="*/ 1762 w 1762"/>
                    <a:gd name="T1" fmla="*/ 0 h 557"/>
                    <a:gd name="T2" fmla="*/ 0 w 1762"/>
                    <a:gd name="T3" fmla="*/ 0 h 557"/>
                    <a:gd name="T4" fmla="*/ 0 w 1762"/>
                    <a:gd name="T5" fmla="*/ 4 h 557"/>
                    <a:gd name="T6" fmla="*/ 45 w 1762"/>
                    <a:gd name="T7" fmla="*/ 455 h 557"/>
                    <a:gd name="T8" fmla="*/ 108 w 1762"/>
                    <a:gd name="T9" fmla="*/ 493 h 557"/>
                    <a:gd name="T10" fmla="*/ 483 w 1762"/>
                    <a:gd name="T11" fmla="*/ 493 h 557"/>
                    <a:gd name="T12" fmla="*/ 483 w 1762"/>
                    <a:gd name="T13" fmla="*/ 553 h 557"/>
                    <a:gd name="T14" fmla="*/ 876 w 1762"/>
                    <a:gd name="T15" fmla="*/ 553 h 557"/>
                    <a:gd name="T16" fmla="*/ 883 w 1762"/>
                    <a:gd name="T17" fmla="*/ 553 h 557"/>
                    <a:gd name="T18" fmla="*/ 1276 w 1762"/>
                    <a:gd name="T19" fmla="*/ 557 h 557"/>
                    <a:gd name="T20" fmla="*/ 1276 w 1762"/>
                    <a:gd name="T21" fmla="*/ 493 h 557"/>
                    <a:gd name="T22" fmla="*/ 1651 w 1762"/>
                    <a:gd name="T23" fmla="*/ 493 h 557"/>
                    <a:gd name="T24" fmla="*/ 1714 w 1762"/>
                    <a:gd name="T25" fmla="*/ 451 h 557"/>
                    <a:gd name="T26" fmla="*/ 1759 w 1762"/>
                    <a:gd name="T27" fmla="*/ 4 h 557"/>
                    <a:gd name="T28" fmla="*/ 1762 w 1762"/>
                    <a:gd name="T29" fmla="*/ 0 h 5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62"/>
                    <a:gd name="T46" fmla="*/ 0 h 557"/>
                    <a:gd name="T47" fmla="*/ 1762 w 1762"/>
                    <a:gd name="T48" fmla="*/ 557 h 5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62" h="557">
                      <a:moveTo>
                        <a:pt x="1762" y="0"/>
                      </a:moveTo>
                      <a:lnTo>
                        <a:pt x="0" y="0"/>
                      </a:lnTo>
                      <a:lnTo>
                        <a:pt x="0" y="4"/>
                      </a:lnTo>
                      <a:lnTo>
                        <a:pt x="45" y="455"/>
                      </a:lnTo>
                      <a:lnTo>
                        <a:pt x="108" y="493"/>
                      </a:lnTo>
                      <a:lnTo>
                        <a:pt x="483" y="493"/>
                      </a:lnTo>
                      <a:lnTo>
                        <a:pt x="483" y="553"/>
                      </a:lnTo>
                      <a:lnTo>
                        <a:pt x="876" y="553"/>
                      </a:lnTo>
                      <a:lnTo>
                        <a:pt x="883" y="553"/>
                      </a:lnTo>
                      <a:lnTo>
                        <a:pt x="1276" y="557"/>
                      </a:lnTo>
                      <a:lnTo>
                        <a:pt x="1276" y="493"/>
                      </a:lnTo>
                      <a:lnTo>
                        <a:pt x="1651" y="493"/>
                      </a:lnTo>
                      <a:lnTo>
                        <a:pt x="1714" y="451"/>
                      </a:lnTo>
                      <a:lnTo>
                        <a:pt x="1759" y="4"/>
                      </a:lnTo>
                      <a:lnTo>
                        <a:pt x="1762" y="0"/>
                      </a:lnTo>
                      <a:close/>
                    </a:path>
                  </a:pathLst>
                </a:custGeom>
                <a:gradFill rotWithShape="0">
                  <a:gsLst>
                    <a:gs pos="0">
                      <a:srgbClr val="FFFF99"/>
                    </a:gs>
                    <a:gs pos="100000">
                      <a:srgbClr val="FFFFFF"/>
                    </a:gs>
                  </a:gsLst>
                  <a:lin ang="5400000" scaled="1"/>
                </a:gradFill>
                <a:ln w="4763" cap="rnd">
                  <a:solidFill>
                    <a:srgbClr val="000000"/>
                  </a:solidFill>
                  <a:prstDash val="solid"/>
                  <a:round/>
                  <a:headEnd/>
                  <a:tailEnd/>
                </a:ln>
              </p:spPr>
              <p:txBody>
                <a:bodyPr/>
                <a:lstStyle/>
                <a:p>
                  <a:endParaRPr lang="hu-HU"/>
                </a:p>
              </p:txBody>
            </p:sp>
          </p:grpSp>
          <p:grpSp>
            <p:nvGrpSpPr>
              <p:cNvPr id="9" name="Group 67"/>
              <p:cNvGrpSpPr>
                <a:grpSpLocks/>
              </p:cNvGrpSpPr>
              <p:nvPr/>
            </p:nvGrpSpPr>
            <p:grpSpPr bwMode="auto">
              <a:xfrm>
                <a:off x="3396" y="1327"/>
                <a:ext cx="1039" cy="654"/>
                <a:chOff x="3396" y="1327"/>
                <a:chExt cx="1039" cy="654"/>
              </a:xfrm>
            </p:grpSpPr>
            <p:sp>
              <p:nvSpPr>
                <p:cNvPr id="3165281" name="Freeform 68"/>
                <p:cNvSpPr>
                  <a:spLocks/>
                </p:cNvSpPr>
                <p:nvPr/>
              </p:nvSpPr>
              <p:spPr bwMode="auto">
                <a:xfrm>
                  <a:off x="3396" y="1327"/>
                  <a:ext cx="1039" cy="654"/>
                </a:xfrm>
                <a:custGeom>
                  <a:avLst/>
                  <a:gdLst>
                    <a:gd name="T0" fmla="*/ 69 w 1039"/>
                    <a:gd name="T1" fmla="*/ 71 h 654"/>
                    <a:gd name="T2" fmla="*/ 55 w 1039"/>
                    <a:gd name="T3" fmla="*/ 71 h 654"/>
                    <a:gd name="T4" fmla="*/ 52 w 1039"/>
                    <a:gd name="T5" fmla="*/ 568 h 654"/>
                    <a:gd name="T6" fmla="*/ 59 w 1039"/>
                    <a:gd name="T7" fmla="*/ 579 h 654"/>
                    <a:gd name="T8" fmla="*/ 76 w 1039"/>
                    <a:gd name="T9" fmla="*/ 587 h 654"/>
                    <a:gd name="T10" fmla="*/ 90 w 1039"/>
                    <a:gd name="T11" fmla="*/ 587 h 654"/>
                    <a:gd name="T12" fmla="*/ 400 w 1039"/>
                    <a:gd name="T13" fmla="*/ 587 h 654"/>
                    <a:gd name="T14" fmla="*/ 400 w 1039"/>
                    <a:gd name="T15" fmla="*/ 654 h 654"/>
                    <a:gd name="T16" fmla="*/ 49 w 1039"/>
                    <a:gd name="T17" fmla="*/ 654 h 654"/>
                    <a:gd name="T18" fmla="*/ 28 w 1039"/>
                    <a:gd name="T19" fmla="*/ 651 h 654"/>
                    <a:gd name="T20" fmla="*/ 14 w 1039"/>
                    <a:gd name="T21" fmla="*/ 628 h 654"/>
                    <a:gd name="T22" fmla="*/ 3 w 1039"/>
                    <a:gd name="T23" fmla="*/ 587 h 654"/>
                    <a:gd name="T24" fmla="*/ 0 w 1039"/>
                    <a:gd name="T25" fmla="*/ 3 h 654"/>
                    <a:gd name="T26" fmla="*/ 1039 w 1039"/>
                    <a:gd name="T27" fmla="*/ 0 h 654"/>
                    <a:gd name="T28" fmla="*/ 1039 w 1039"/>
                    <a:gd name="T29" fmla="*/ 67 h 654"/>
                    <a:gd name="T30" fmla="*/ 69 w 1039"/>
                    <a:gd name="T31" fmla="*/ 71 h 6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9"/>
                    <a:gd name="T49" fmla="*/ 0 h 654"/>
                    <a:gd name="T50" fmla="*/ 1039 w 1039"/>
                    <a:gd name="T51" fmla="*/ 654 h 6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9" h="654">
                      <a:moveTo>
                        <a:pt x="69" y="71"/>
                      </a:moveTo>
                      <a:lnTo>
                        <a:pt x="55" y="71"/>
                      </a:lnTo>
                      <a:lnTo>
                        <a:pt x="52" y="568"/>
                      </a:lnTo>
                      <a:lnTo>
                        <a:pt x="59" y="579"/>
                      </a:lnTo>
                      <a:lnTo>
                        <a:pt x="76" y="587"/>
                      </a:lnTo>
                      <a:lnTo>
                        <a:pt x="90" y="587"/>
                      </a:lnTo>
                      <a:lnTo>
                        <a:pt x="400" y="587"/>
                      </a:lnTo>
                      <a:lnTo>
                        <a:pt x="400" y="654"/>
                      </a:lnTo>
                      <a:lnTo>
                        <a:pt x="49" y="654"/>
                      </a:lnTo>
                      <a:lnTo>
                        <a:pt x="28" y="651"/>
                      </a:lnTo>
                      <a:lnTo>
                        <a:pt x="14" y="628"/>
                      </a:lnTo>
                      <a:lnTo>
                        <a:pt x="3" y="587"/>
                      </a:lnTo>
                      <a:lnTo>
                        <a:pt x="0" y="3"/>
                      </a:lnTo>
                      <a:lnTo>
                        <a:pt x="1039" y="0"/>
                      </a:lnTo>
                      <a:lnTo>
                        <a:pt x="1039" y="67"/>
                      </a:lnTo>
                      <a:lnTo>
                        <a:pt x="69" y="71"/>
                      </a:lnTo>
                      <a:close/>
                    </a:path>
                  </a:pathLst>
                </a:custGeom>
                <a:solidFill>
                  <a:srgbClr val="000000"/>
                </a:solidFill>
                <a:ln w="9525">
                  <a:noFill/>
                  <a:round/>
                  <a:headEnd/>
                  <a:tailEnd/>
                </a:ln>
              </p:spPr>
              <p:txBody>
                <a:bodyPr/>
                <a:lstStyle/>
                <a:p>
                  <a:endParaRPr lang="hu-HU"/>
                </a:p>
              </p:txBody>
            </p:sp>
            <p:sp>
              <p:nvSpPr>
                <p:cNvPr id="3165282" name="Freeform 69"/>
                <p:cNvSpPr>
                  <a:spLocks/>
                </p:cNvSpPr>
                <p:nvPr/>
              </p:nvSpPr>
              <p:spPr bwMode="auto">
                <a:xfrm>
                  <a:off x="3396" y="1327"/>
                  <a:ext cx="1039" cy="654"/>
                </a:xfrm>
                <a:custGeom>
                  <a:avLst/>
                  <a:gdLst>
                    <a:gd name="T0" fmla="*/ 69 w 1039"/>
                    <a:gd name="T1" fmla="*/ 71 h 654"/>
                    <a:gd name="T2" fmla="*/ 55 w 1039"/>
                    <a:gd name="T3" fmla="*/ 71 h 654"/>
                    <a:gd name="T4" fmla="*/ 52 w 1039"/>
                    <a:gd name="T5" fmla="*/ 568 h 654"/>
                    <a:gd name="T6" fmla="*/ 59 w 1039"/>
                    <a:gd name="T7" fmla="*/ 579 h 654"/>
                    <a:gd name="T8" fmla="*/ 76 w 1039"/>
                    <a:gd name="T9" fmla="*/ 587 h 654"/>
                    <a:gd name="T10" fmla="*/ 90 w 1039"/>
                    <a:gd name="T11" fmla="*/ 587 h 654"/>
                    <a:gd name="T12" fmla="*/ 400 w 1039"/>
                    <a:gd name="T13" fmla="*/ 587 h 654"/>
                    <a:gd name="T14" fmla="*/ 400 w 1039"/>
                    <a:gd name="T15" fmla="*/ 654 h 654"/>
                    <a:gd name="T16" fmla="*/ 49 w 1039"/>
                    <a:gd name="T17" fmla="*/ 654 h 654"/>
                    <a:gd name="T18" fmla="*/ 28 w 1039"/>
                    <a:gd name="T19" fmla="*/ 651 h 654"/>
                    <a:gd name="T20" fmla="*/ 14 w 1039"/>
                    <a:gd name="T21" fmla="*/ 628 h 654"/>
                    <a:gd name="T22" fmla="*/ 3 w 1039"/>
                    <a:gd name="T23" fmla="*/ 587 h 654"/>
                    <a:gd name="T24" fmla="*/ 0 w 1039"/>
                    <a:gd name="T25" fmla="*/ 3 h 654"/>
                    <a:gd name="T26" fmla="*/ 1039 w 1039"/>
                    <a:gd name="T27" fmla="*/ 0 h 654"/>
                    <a:gd name="T28" fmla="*/ 1039 w 1039"/>
                    <a:gd name="T29" fmla="*/ 67 h 654"/>
                    <a:gd name="T30" fmla="*/ 69 w 1039"/>
                    <a:gd name="T31" fmla="*/ 71 h 6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39"/>
                    <a:gd name="T49" fmla="*/ 0 h 654"/>
                    <a:gd name="T50" fmla="*/ 1039 w 1039"/>
                    <a:gd name="T51" fmla="*/ 654 h 6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39" h="654">
                      <a:moveTo>
                        <a:pt x="69" y="71"/>
                      </a:moveTo>
                      <a:lnTo>
                        <a:pt x="55" y="71"/>
                      </a:lnTo>
                      <a:lnTo>
                        <a:pt x="52" y="568"/>
                      </a:lnTo>
                      <a:lnTo>
                        <a:pt x="59" y="579"/>
                      </a:lnTo>
                      <a:lnTo>
                        <a:pt x="76" y="587"/>
                      </a:lnTo>
                      <a:lnTo>
                        <a:pt x="90" y="587"/>
                      </a:lnTo>
                      <a:lnTo>
                        <a:pt x="400" y="587"/>
                      </a:lnTo>
                      <a:lnTo>
                        <a:pt x="400" y="654"/>
                      </a:lnTo>
                      <a:lnTo>
                        <a:pt x="49" y="654"/>
                      </a:lnTo>
                      <a:lnTo>
                        <a:pt x="28" y="651"/>
                      </a:lnTo>
                      <a:lnTo>
                        <a:pt x="14" y="628"/>
                      </a:lnTo>
                      <a:lnTo>
                        <a:pt x="3" y="587"/>
                      </a:lnTo>
                      <a:lnTo>
                        <a:pt x="0" y="3"/>
                      </a:lnTo>
                      <a:lnTo>
                        <a:pt x="1039" y="0"/>
                      </a:lnTo>
                      <a:lnTo>
                        <a:pt x="1039" y="67"/>
                      </a:lnTo>
                      <a:lnTo>
                        <a:pt x="69" y="71"/>
                      </a:lnTo>
                      <a:close/>
                    </a:path>
                  </a:pathLst>
                </a:custGeom>
                <a:noFill/>
                <a:ln w="4763" cap="rnd">
                  <a:solidFill>
                    <a:srgbClr val="000000"/>
                  </a:solidFill>
                  <a:prstDash val="solid"/>
                  <a:round/>
                  <a:headEnd/>
                  <a:tailEnd/>
                </a:ln>
              </p:spPr>
              <p:txBody>
                <a:bodyPr/>
                <a:lstStyle/>
                <a:p>
                  <a:endParaRPr lang="hu-HU"/>
                </a:p>
              </p:txBody>
            </p:sp>
          </p:grpSp>
          <p:sp>
            <p:nvSpPr>
              <p:cNvPr id="3165218" name="Line 70"/>
              <p:cNvSpPr>
                <a:spLocks noChangeShapeType="1"/>
              </p:cNvSpPr>
              <p:nvPr/>
            </p:nvSpPr>
            <p:spPr bwMode="auto">
              <a:xfrm flipH="1">
                <a:off x="3191" y="1985"/>
                <a:ext cx="2259" cy="1"/>
              </a:xfrm>
              <a:prstGeom prst="line">
                <a:avLst/>
              </a:prstGeom>
              <a:noFill/>
              <a:ln w="4763" cap="rnd">
                <a:solidFill>
                  <a:srgbClr val="800000"/>
                </a:solidFill>
                <a:round/>
                <a:headEnd/>
                <a:tailEnd/>
              </a:ln>
            </p:spPr>
            <p:txBody>
              <a:bodyPr/>
              <a:lstStyle/>
              <a:p>
                <a:endParaRPr lang="hu-HU"/>
              </a:p>
            </p:txBody>
          </p:sp>
          <p:grpSp>
            <p:nvGrpSpPr>
              <p:cNvPr id="10" name="Group 71"/>
              <p:cNvGrpSpPr>
                <a:grpSpLocks/>
              </p:cNvGrpSpPr>
              <p:nvPr/>
            </p:nvGrpSpPr>
            <p:grpSpPr bwMode="auto">
              <a:xfrm>
                <a:off x="4484" y="1327"/>
                <a:ext cx="789" cy="654"/>
                <a:chOff x="4484" y="1327"/>
                <a:chExt cx="789" cy="654"/>
              </a:xfrm>
            </p:grpSpPr>
            <p:sp>
              <p:nvSpPr>
                <p:cNvPr id="3165279" name="Freeform 72"/>
                <p:cNvSpPr>
                  <a:spLocks/>
                </p:cNvSpPr>
                <p:nvPr/>
              </p:nvSpPr>
              <p:spPr bwMode="auto">
                <a:xfrm>
                  <a:off x="4484" y="1327"/>
                  <a:ext cx="789" cy="654"/>
                </a:xfrm>
                <a:custGeom>
                  <a:avLst/>
                  <a:gdLst>
                    <a:gd name="T0" fmla="*/ 723 w 789"/>
                    <a:gd name="T1" fmla="*/ 71 h 654"/>
                    <a:gd name="T2" fmla="*/ 737 w 789"/>
                    <a:gd name="T3" fmla="*/ 67 h 654"/>
                    <a:gd name="T4" fmla="*/ 737 w 789"/>
                    <a:gd name="T5" fmla="*/ 564 h 654"/>
                    <a:gd name="T6" fmla="*/ 733 w 789"/>
                    <a:gd name="T7" fmla="*/ 579 h 654"/>
                    <a:gd name="T8" fmla="*/ 716 w 789"/>
                    <a:gd name="T9" fmla="*/ 587 h 654"/>
                    <a:gd name="T10" fmla="*/ 702 w 789"/>
                    <a:gd name="T11" fmla="*/ 587 h 654"/>
                    <a:gd name="T12" fmla="*/ 389 w 789"/>
                    <a:gd name="T13" fmla="*/ 583 h 654"/>
                    <a:gd name="T14" fmla="*/ 389 w 789"/>
                    <a:gd name="T15" fmla="*/ 654 h 654"/>
                    <a:gd name="T16" fmla="*/ 744 w 789"/>
                    <a:gd name="T17" fmla="*/ 654 h 654"/>
                    <a:gd name="T18" fmla="*/ 765 w 789"/>
                    <a:gd name="T19" fmla="*/ 647 h 654"/>
                    <a:gd name="T20" fmla="*/ 779 w 789"/>
                    <a:gd name="T21" fmla="*/ 628 h 654"/>
                    <a:gd name="T22" fmla="*/ 789 w 789"/>
                    <a:gd name="T23" fmla="*/ 587 h 654"/>
                    <a:gd name="T24" fmla="*/ 789 w 789"/>
                    <a:gd name="T25" fmla="*/ 0 h 654"/>
                    <a:gd name="T26" fmla="*/ 0 w 789"/>
                    <a:gd name="T27" fmla="*/ 0 h 654"/>
                    <a:gd name="T28" fmla="*/ 0 w 789"/>
                    <a:gd name="T29" fmla="*/ 67 h 654"/>
                    <a:gd name="T30" fmla="*/ 723 w 789"/>
                    <a:gd name="T31" fmla="*/ 71 h 6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89"/>
                    <a:gd name="T49" fmla="*/ 0 h 654"/>
                    <a:gd name="T50" fmla="*/ 789 w 789"/>
                    <a:gd name="T51" fmla="*/ 654 h 6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89" h="654">
                      <a:moveTo>
                        <a:pt x="723" y="71"/>
                      </a:moveTo>
                      <a:lnTo>
                        <a:pt x="737" y="67"/>
                      </a:lnTo>
                      <a:lnTo>
                        <a:pt x="737" y="564"/>
                      </a:lnTo>
                      <a:lnTo>
                        <a:pt x="733" y="579"/>
                      </a:lnTo>
                      <a:lnTo>
                        <a:pt x="716" y="587"/>
                      </a:lnTo>
                      <a:lnTo>
                        <a:pt x="702" y="587"/>
                      </a:lnTo>
                      <a:lnTo>
                        <a:pt x="389" y="583"/>
                      </a:lnTo>
                      <a:lnTo>
                        <a:pt x="389" y="654"/>
                      </a:lnTo>
                      <a:lnTo>
                        <a:pt x="744" y="654"/>
                      </a:lnTo>
                      <a:lnTo>
                        <a:pt x="765" y="647"/>
                      </a:lnTo>
                      <a:lnTo>
                        <a:pt x="779" y="628"/>
                      </a:lnTo>
                      <a:lnTo>
                        <a:pt x="789" y="587"/>
                      </a:lnTo>
                      <a:lnTo>
                        <a:pt x="789" y="0"/>
                      </a:lnTo>
                      <a:lnTo>
                        <a:pt x="0" y="0"/>
                      </a:lnTo>
                      <a:lnTo>
                        <a:pt x="0" y="67"/>
                      </a:lnTo>
                      <a:lnTo>
                        <a:pt x="723" y="71"/>
                      </a:lnTo>
                      <a:close/>
                    </a:path>
                  </a:pathLst>
                </a:custGeom>
                <a:solidFill>
                  <a:srgbClr val="000000"/>
                </a:solidFill>
                <a:ln w="9525">
                  <a:noFill/>
                  <a:round/>
                  <a:headEnd/>
                  <a:tailEnd/>
                </a:ln>
              </p:spPr>
              <p:txBody>
                <a:bodyPr/>
                <a:lstStyle/>
                <a:p>
                  <a:endParaRPr lang="hu-HU"/>
                </a:p>
              </p:txBody>
            </p:sp>
            <p:sp>
              <p:nvSpPr>
                <p:cNvPr id="3165280" name="Freeform 73"/>
                <p:cNvSpPr>
                  <a:spLocks/>
                </p:cNvSpPr>
                <p:nvPr/>
              </p:nvSpPr>
              <p:spPr bwMode="auto">
                <a:xfrm>
                  <a:off x="4484" y="1327"/>
                  <a:ext cx="789" cy="654"/>
                </a:xfrm>
                <a:custGeom>
                  <a:avLst/>
                  <a:gdLst>
                    <a:gd name="T0" fmla="*/ 723 w 789"/>
                    <a:gd name="T1" fmla="*/ 71 h 654"/>
                    <a:gd name="T2" fmla="*/ 737 w 789"/>
                    <a:gd name="T3" fmla="*/ 67 h 654"/>
                    <a:gd name="T4" fmla="*/ 737 w 789"/>
                    <a:gd name="T5" fmla="*/ 564 h 654"/>
                    <a:gd name="T6" fmla="*/ 733 w 789"/>
                    <a:gd name="T7" fmla="*/ 579 h 654"/>
                    <a:gd name="T8" fmla="*/ 716 w 789"/>
                    <a:gd name="T9" fmla="*/ 587 h 654"/>
                    <a:gd name="T10" fmla="*/ 702 w 789"/>
                    <a:gd name="T11" fmla="*/ 587 h 654"/>
                    <a:gd name="T12" fmla="*/ 389 w 789"/>
                    <a:gd name="T13" fmla="*/ 583 h 654"/>
                    <a:gd name="T14" fmla="*/ 389 w 789"/>
                    <a:gd name="T15" fmla="*/ 654 h 654"/>
                    <a:gd name="T16" fmla="*/ 744 w 789"/>
                    <a:gd name="T17" fmla="*/ 654 h 654"/>
                    <a:gd name="T18" fmla="*/ 765 w 789"/>
                    <a:gd name="T19" fmla="*/ 647 h 654"/>
                    <a:gd name="T20" fmla="*/ 779 w 789"/>
                    <a:gd name="T21" fmla="*/ 628 h 654"/>
                    <a:gd name="T22" fmla="*/ 789 w 789"/>
                    <a:gd name="T23" fmla="*/ 587 h 654"/>
                    <a:gd name="T24" fmla="*/ 789 w 789"/>
                    <a:gd name="T25" fmla="*/ 0 h 654"/>
                    <a:gd name="T26" fmla="*/ 0 w 789"/>
                    <a:gd name="T27" fmla="*/ 0 h 654"/>
                    <a:gd name="T28" fmla="*/ 0 w 789"/>
                    <a:gd name="T29" fmla="*/ 67 h 654"/>
                    <a:gd name="T30" fmla="*/ 723 w 789"/>
                    <a:gd name="T31" fmla="*/ 71 h 6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89"/>
                    <a:gd name="T49" fmla="*/ 0 h 654"/>
                    <a:gd name="T50" fmla="*/ 789 w 789"/>
                    <a:gd name="T51" fmla="*/ 654 h 6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89" h="654">
                      <a:moveTo>
                        <a:pt x="723" y="71"/>
                      </a:moveTo>
                      <a:lnTo>
                        <a:pt x="737" y="67"/>
                      </a:lnTo>
                      <a:lnTo>
                        <a:pt x="737" y="564"/>
                      </a:lnTo>
                      <a:lnTo>
                        <a:pt x="733" y="579"/>
                      </a:lnTo>
                      <a:lnTo>
                        <a:pt x="716" y="587"/>
                      </a:lnTo>
                      <a:lnTo>
                        <a:pt x="702" y="587"/>
                      </a:lnTo>
                      <a:lnTo>
                        <a:pt x="389" y="583"/>
                      </a:lnTo>
                      <a:lnTo>
                        <a:pt x="389" y="654"/>
                      </a:lnTo>
                      <a:lnTo>
                        <a:pt x="744" y="654"/>
                      </a:lnTo>
                      <a:lnTo>
                        <a:pt x="765" y="647"/>
                      </a:lnTo>
                      <a:lnTo>
                        <a:pt x="779" y="628"/>
                      </a:lnTo>
                      <a:lnTo>
                        <a:pt x="789" y="587"/>
                      </a:lnTo>
                      <a:lnTo>
                        <a:pt x="789" y="0"/>
                      </a:lnTo>
                      <a:lnTo>
                        <a:pt x="0" y="0"/>
                      </a:lnTo>
                      <a:lnTo>
                        <a:pt x="0" y="67"/>
                      </a:lnTo>
                      <a:lnTo>
                        <a:pt x="723" y="71"/>
                      </a:lnTo>
                      <a:close/>
                    </a:path>
                  </a:pathLst>
                </a:custGeom>
                <a:noFill/>
                <a:ln w="4763" cap="rnd">
                  <a:solidFill>
                    <a:srgbClr val="000000"/>
                  </a:solidFill>
                  <a:prstDash val="solid"/>
                  <a:round/>
                  <a:headEnd/>
                  <a:tailEnd/>
                </a:ln>
              </p:spPr>
              <p:txBody>
                <a:bodyPr/>
                <a:lstStyle/>
                <a:p>
                  <a:endParaRPr lang="hu-HU"/>
                </a:p>
              </p:txBody>
            </p:sp>
          </p:grpSp>
          <p:sp>
            <p:nvSpPr>
              <p:cNvPr id="3165220" name="Rectangle 74"/>
              <p:cNvSpPr>
                <a:spLocks noChangeArrowheads="1"/>
              </p:cNvSpPr>
              <p:nvPr/>
            </p:nvSpPr>
            <p:spPr bwMode="auto">
              <a:xfrm>
                <a:off x="4258" y="1187"/>
                <a:ext cx="132" cy="143"/>
              </a:xfrm>
              <a:prstGeom prst="rect">
                <a:avLst/>
              </a:prstGeom>
              <a:solidFill>
                <a:srgbClr val="FE4665"/>
              </a:solidFill>
              <a:ln w="4763">
                <a:solidFill>
                  <a:srgbClr val="008000"/>
                </a:solidFill>
                <a:miter lim="800000"/>
                <a:headEnd/>
                <a:tailEnd/>
              </a:ln>
            </p:spPr>
            <p:txBody>
              <a:bodyPr/>
              <a:lstStyle/>
              <a:p>
                <a:pPr algn="ctr" eaLnBrk="0" hangingPunct="0">
                  <a:spcBef>
                    <a:spcPct val="50000"/>
                  </a:spcBef>
                </a:pPr>
                <a:endParaRPr lang="en-US"/>
              </a:p>
            </p:txBody>
          </p:sp>
          <p:sp>
            <p:nvSpPr>
              <p:cNvPr id="3165221" name="Freeform 75"/>
              <p:cNvSpPr>
                <a:spLocks/>
              </p:cNvSpPr>
              <p:nvPr/>
            </p:nvSpPr>
            <p:spPr bwMode="auto">
              <a:xfrm>
                <a:off x="4321" y="1090"/>
                <a:ext cx="142" cy="94"/>
              </a:xfrm>
              <a:custGeom>
                <a:avLst/>
                <a:gdLst>
                  <a:gd name="T0" fmla="*/ 0 w 41"/>
                  <a:gd name="T1" fmla="*/ 1327 h 25"/>
                  <a:gd name="T2" fmla="*/ 876 w 41"/>
                  <a:gd name="T3" fmla="*/ 0 h 25"/>
                  <a:gd name="T4" fmla="*/ 1704 w 41"/>
                  <a:gd name="T5" fmla="*/ 1327 h 25"/>
                  <a:gd name="T6" fmla="*/ 0 60000 65536"/>
                  <a:gd name="T7" fmla="*/ 0 60000 65536"/>
                  <a:gd name="T8" fmla="*/ 0 60000 65536"/>
                  <a:gd name="T9" fmla="*/ 0 w 41"/>
                  <a:gd name="T10" fmla="*/ 0 h 25"/>
                  <a:gd name="T11" fmla="*/ 41 w 41"/>
                  <a:gd name="T12" fmla="*/ 25 h 25"/>
                </a:gdLst>
                <a:ahLst/>
                <a:cxnLst>
                  <a:cxn ang="T6">
                    <a:pos x="T0" y="T1"/>
                  </a:cxn>
                  <a:cxn ang="T7">
                    <a:pos x="T2" y="T3"/>
                  </a:cxn>
                  <a:cxn ang="T8">
                    <a:pos x="T4" y="T5"/>
                  </a:cxn>
                </a:cxnLst>
                <a:rect l="T9" t="T10" r="T11" b="T12"/>
                <a:pathLst>
                  <a:path w="41" h="25">
                    <a:moveTo>
                      <a:pt x="0" y="25"/>
                    </a:moveTo>
                    <a:cubicBezTo>
                      <a:pt x="1" y="11"/>
                      <a:pt x="10" y="0"/>
                      <a:pt x="21" y="0"/>
                    </a:cubicBezTo>
                    <a:cubicBezTo>
                      <a:pt x="32" y="0"/>
                      <a:pt x="41" y="11"/>
                      <a:pt x="41" y="25"/>
                    </a:cubicBezTo>
                  </a:path>
                </a:pathLst>
              </a:custGeom>
              <a:noFill/>
              <a:ln w="4763" cap="flat">
                <a:solidFill>
                  <a:srgbClr val="000000"/>
                </a:solidFill>
                <a:prstDash val="solid"/>
                <a:round/>
                <a:headEnd/>
                <a:tailEnd/>
              </a:ln>
            </p:spPr>
            <p:txBody>
              <a:bodyPr/>
              <a:lstStyle/>
              <a:p>
                <a:endParaRPr lang="hu-HU"/>
              </a:p>
            </p:txBody>
          </p:sp>
          <p:sp>
            <p:nvSpPr>
              <p:cNvPr id="3165222" name="Freeform 76"/>
              <p:cNvSpPr>
                <a:spLocks/>
              </p:cNvSpPr>
              <p:nvPr/>
            </p:nvSpPr>
            <p:spPr bwMode="auto">
              <a:xfrm>
                <a:off x="4463" y="1180"/>
                <a:ext cx="170" cy="154"/>
              </a:xfrm>
              <a:custGeom>
                <a:avLst/>
                <a:gdLst>
                  <a:gd name="T0" fmla="*/ 2047 w 49"/>
                  <a:gd name="T1" fmla="*/ 2115 h 41"/>
                  <a:gd name="T2" fmla="*/ 1672 w 49"/>
                  <a:gd name="T3" fmla="*/ 2171 h 41"/>
                  <a:gd name="T4" fmla="*/ 0 w 49"/>
                  <a:gd name="T5" fmla="*/ 0 h 41"/>
                  <a:gd name="T6" fmla="*/ 0 60000 65536"/>
                  <a:gd name="T7" fmla="*/ 0 60000 65536"/>
                  <a:gd name="T8" fmla="*/ 0 60000 65536"/>
                  <a:gd name="T9" fmla="*/ 0 w 49"/>
                  <a:gd name="T10" fmla="*/ 0 h 41"/>
                  <a:gd name="T11" fmla="*/ 49 w 49"/>
                  <a:gd name="T12" fmla="*/ 41 h 41"/>
                </a:gdLst>
                <a:ahLst/>
                <a:cxnLst>
                  <a:cxn ang="T6">
                    <a:pos x="T0" y="T1"/>
                  </a:cxn>
                  <a:cxn ang="T7">
                    <a:pos x="T2" y="T3"/>
                  </a:cxn>
                  <a:cxn ang="T8">
                    <a:pos x="T4" y="T5"/>
                  </a:cxn>
                </a:cxnLst>
                <a:rect l="T9" t="T10" r="T11" b="T12"/>
                <a:pathLst>
                  <a:path w="49" h="41">
                    <a:moveTo>
                      <a:pt x="49" y="40"/>
                    </a:moveTo>
                    <a:cubicBezTo>
                      <a:pt x="46" y="41"/>
                      <a:pt x="43" y="41"/>
                      <a:pt x="40" y="41"/>
                    </a:cubicBezTo>
                    <a:cubicBezTo>
                      <a:pt x="21" y="41"/>
                      <a:pt x="4" y="24"/>
                      <a:pt x="0" y="0"/>
                    </a:cubicBezTo>
                  </a:path>
                </a:pathLst>
              </a:custGeom>
              <a:noFill/>
              <a:ln w="4763" cap="rnd">
                <a:solidFill>
                  <a:srgbClr val="000000"/>
                </a:solidFill>
                <a:prstDash val="solid"/>
                <a:round/>
                <a:headEnd/>
                <a:tailEnd/>
              </a:ln>
            </p:spPr>
            <p:txBody>
              <a:bodyPr/>
              <a:lstStyle/>
              <a:p>
                <a:endParaRPr lang="hu-HU"/>
              </a:p>
            </p:txBody>
          </p:sp>
          <p:sp>
            <p:nvSpPr>
              <p:cNvPr id="3165223" name="Freeform 77"/>
              <p:cNvSpPr>
                <a:spLocks/>
              </p:cNvSpPr>
              <p:nvPr/>
            </p:nvSpPr>
            <p:spPr bwMode="auto">
              <a:xfrm>
                <a:off x="4303" y="1165"/>
                <a:ext cx="42" cy="22"/>
              </a:xfrm>
              <a:custGeom>
                <a:avLst/>
                <a:gdLst>
                  <a:gd name="T0" fmla="*/ 24 w 42"/>
                  <a:gd name="T1" fmla="*/ 0 h 22"/>
                  <a:gd name="T2" fmla="*/ 21 w 42"/>
                  <a:gd name="T3" fmla="*/ 0 h 22"/>
                  <a:gd name="T4" fmla="*/ 21 w 42"/>
                  <a:gd name="T5" fmla="*/ 0 h 22"/>
                  <a:gd name="T6" fmla="*/ 18 w 42"/>
                  <a:gd name="T7" fmla="*/ 0 h 22"/>
                  <a:gd name="T8" fmla="*/ 18 w 42"/>
                  <a:gd name="T9" fmla="*/ 0 h 22"/>
                  <a:gd name="T10" fmla="*/ 14 w 42"/>
                  <a:gd name="T11" fmla="*/ 4 h 22"/>
                  <a:gd name="T12" fmla="*/ 14 w 42"/>
                  <a:gd name="T13" fmla="*/ 4 h 22"/>
                  <a:gd name="T14" fmla="*/ 11 w 42"/>
                  <a:gd name="T15" fmla="*/ 4 h 22"/>
                  <a:gd name="T16" fmla="*/ 11 w 42"/>
                  <a:gd name="T17" fmla="*/ 7 h 22"/>
                  <a:gd name="T18" fmla="*/ 11 w 42"/>
                  <a:gd name="T19" fmla="*/ 7 h 22"/>
                  <a:gd name="T20" fmla="*/ 11 w 42"/>
                  <a:gd name="T21" fmla="*/ 11 h 22"/>
                  <a:gd name="T22" fmla="*/ 11 w 42"/>
                  <a:gd name="T23" fmla="*/ 11 h 22"/>
                  <a:gd name="T24" fmla="*/ 7 w 42"/>
                  <a:gd name="T25" fmla="*/ 11 h 22"/>
                  <a:gd name="T26" fmla="*/ 7 w 42"/>
                  <a:gd name="T27" fmla="*/ 11 h 22"/>
                  <a:gd name="T28" fmla="*/ 4 w 42"/>
                  <a:gd name="T29" fmla="*/ 11 h 22"/>
                  <a:gd name="T30" fmla="*/ 4 w 42"/>
                  <a:gd name="T31" fmla="*/ 11 h 22"/>
                  <a:gd name="T32" fmla="*/ 4 w 42"/>
                  <a:gd name="T33" fmla="*/ 15 h 22"/>
                  <a:gd name="T34" fmla="*/ 0 w 42"/>
                  <a:gd name="T35" fmla="*/ 15 h 22"/>
                  <a:gd name="T36" fmla="*/ 0 w 42"/>
                  <a:gd name="T37" fmla="*/ 19 h 22"/>
                  <a:gd name="T38" fmla="*/ 0 w 42"/>
                  <a:gd name="T39" fmla="*/ 19 h 22"/>
                  <a:gd name="T40" fmla="*/ 4 w 42"/>
                  <a:gd name="T41" fmla="*/ 19 h 22"/>
                  <a:gd name="T42" fmla="*/ 7 w 42"/>
                  <a:gd name="T43" fmla="*/ 19 h 22"/>
                  <a:gd name="T44" fmla="*/ 14 w 42"/>
                  <a:gd name="T45" fmla="*/ 22 h 22"/>
                  <a:gd name="T46" fmla="*/ 21 w 42"/>
                  <a:gd name="T47" fmla="*/ 19 h 22"/>
                  <a:gd name="T48" fmla="*/ 28 w 42"/>
                  <a:gd name="T49" fmla="*/ 19 h 22"/>
                  <a:gd name="T50" fmla="*/ 35 w 42"/>
                  <a:gd name="T51" fmla="*/ 19 h 22"/>
                  <a:gd name="T52" fmla="*/ 42 w 42"/>
                  <a:gd name="T53" fmla="*/ 19 h 22"/>
                  <a:gd name="T54" fmla="*/ 42 w 42"/>
                  <a:gd name="T55" fmla="*/ 19 h 22"/>
                  <a:gd name="T56" fmla="*/ 42 w 42"/>
                  <a:gd name="T57" fmla="*/ 19 h 22"/>
                  <a:gd name="T58" fmla="*/ 42 w 42"/>
                  <a:gd name="T59" fmla="*/ 15 h 22"/>
                  <a:gd name="T60" fmla="*/ 42 w 42"/>
                  <a:gd name="T61" fmla="*/ 15 h 22"/>
                  <a:gd name="T62" fmla="*/ 42 w 42"/>
                  <a:gd name="T63" fmla="*/ 15 h 22"/>
                  <a:gd name="T64" fmla="*/ 42 w 42"/>
                  <a:gd name="T65" fmla="*/ 11 h 22"/>
                  <a:gd name="T66" fmla="*/ 42 w 42"/>
                  <a:gd name="T67" fmla="*/ 11 h 22"/>
                  <a:gd name="T68" fmla="*/ 38 w 42"/>
                  <a:gd name="T69" fmla="*/ 11 h 22"/>
                  <a:gd name="T70" fmla="*/ 35 w 42"/>
                  <a:gd name="T71" fmla="*/ 11 h 22"/>
                  <a:gd name="T72" fmla="*/ 35 w 42"/>
                  <a:gd name="T73" fmla="*/ 11 h 22"/>
                  <a:gd name="T74" fmla="*/ 31 w 42"/>
                  <a:gd name="T75" fmla="*/ 7 h 22"/>
                  <a:gd name="T76" fmla="*/ 31 w 42"/>
                  <a:gd name="T77" fmla="*/ 7 h 22"/>
                  <a:gd name="T78" fmla="*/ 31 w 42"/>
                  <a:gd name="T79" fmla="*/ 4 h 22"/>
                  <a:gd name="T80" fmla="*/ 28 w 42"/>
                  <a:gd name="T81" fmla="*/ 4 h 22"/>
                  <a:gd name="T82" fmla="*/ 28 w 42"/>
                  <a:gd name="T83" fmla="*/ 4 h 22"/>
                  <a:gd name="T84" fmla="*/ 28 w 42"/>
                  <a:gd name="T85" fmla="*/ 4 h 22"/>
                  <a:gd name="T86" fmla="*/ 28 w 42"/>
                  <a:gd name="T87" fmla="*/ 0 h 22"/>
                  <a:gd name="T88" fmla="*/ 24 w 42"/>
                  <a:gd name="T89" fmla="*/ 0 h 22"/>
                  <a:gd name="T90" fmla="*/ 24 w 42"/>
                  <a:gd name="T91" fmla="*/ 0 h 22"/>
                  <a:gd name="T92" fmla="*/ 24 w 42"/>
                  <a:gd name="T93" fmla="*/ 0 h 22"/>
                  <a:gd name="T94" fmla="*/ 24 w 42"/>
                  <a:gd name="T95" fmla="*/ 0 h 2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2"/>
                  <a:gd name="T145" fmla="*/ 0 h 22"/>
                  <a:gd name="T146" fmla="*/ 42 w 42"/>
                  <a:gd name="T147" fmla="*/ 22 h 2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2" h="22">
                    <a:moveTo>
                      <a:pt x="24" y="0"/>
                    </a:moveTo>
                    <a:lnTo>
                      <a:pt x="21" y="0"/>
                    </a:lnTo>
                    <a:lnTo>
                      <a:pt x="18" y="0"/>
                    </a:lnTo>
                    <a:lnTo>
                      <a:pt x="14" y="4"/>
                    </a:lnTo>
                    <a:lnTo>
                      <a:pt x="11" y="4"/>
                    </a:lnTo>
                    <a:lnTo>
                      <a:pt x="11" y="7"/>
                    </a:lnTo>
                    <a:lnTo>
                      <a:pt x="11" y="11"/>
                    </a:lnTo>
                    <a:lnTo>
                      <a:pt x="7" y="11"/>
                    </a:lnTo>
                    <a:lnTo>
                      <a:pt x="4" y="11"/>
                    </a:lnTo>
                    <a:lnTo>
                      <a:pt x="4" y="15"/>
                    </a:lnTo>
                    <a:lnTo>
                      <a:pt x="0" y="15"/>
                    </a:lnTo>
                    <a:lnTo>
                      <a:pt x="0" y="19"/>
                    </a:lnTo>
                    <a:lnTo>
                      <a:pt x="4" y="19"/>
                    </a:lnTo>
                    <a:lnTo>
                      <a:pt x="7" y="19"/>
                    </a:lnTo>
                    <a:lnTo>
                      <a:pt x="14" y="22"/>
                    </a:lnTo>
                    <a:lnTo>
                      <a:pt x="21" y="19"/>
                    </a:lnTo>
                    <a:lnTo>
                      <a:pt x="28" y="19"/>
                    </a:lnTo>
                    <a:lnTo>
                      <a:pt x="35" y="19"/>
                    </a:lnTo>
                    <a:lnTo>
                      <a:pt x="42" y="19"/>
                    </a:lnTo>
                    <a:lnTo>
                      <a:pt x="42" y="15"/>
                    </a:lnTo>
                    <a:lnTo>
                      <a:pt x="42" y="11"/>
                    </a:lnTo>
                    <a:lnTo>
                      <a:pt x="38" y="11"/>
                    </a:lnTo>
                    <a:lnTo>
                      <a:pt x="35" y="11"/>
                    </a:lnTo>
                    <a:lnTo>
                      <a:pt x="31" y="7"/>
                    </a:lnTo>
                    <a:lnTo>
                      <a:pt x="31" y="4"/>
                    </a:lnTo>
                    <a:lnTo>
                      <a:pt x="28" y="4"/>
                    </a:lnTo>
                    <a:lnTo>
                      <a:pt x="28" y="0"/>
                    </a:lnTo>
                    <a:lnTo>
                      <a:pt x="24" y="0"/>
                    </a:lnTo>
                    <a:close/>
                  </a:path>
                </a:pathLst>
              </a:custGeom>
              <a:solidFill>
                <a:srgbClr val="808000"/>
              </a:solidFill>
              <a:ln w="4763" cap="rnd">
                <a:solidFill>
                  <a:srgbClr val="808000"/>
                </a:solidFill>
                <a:prstDash val="solid"/>
                <a:round/>
                <a:headEnd/>
                <a:tailEnd/>
              </a:ln>
            </p:spPr>
            <p:txBody>
              <a:bodyPr/>
              <a:lstStyle/>
              <a:p>
                <a:endParaRPr lang="hu-HU"/>
              </a:p>
            </p:txBody>
          </p:sp>
          <p:sp>
            <p:nvSpPr>
              <p:cNvPr id="3165224" name="Rectangle 78"/>
              <p:cNvSpPr>
                <a:spLocks noChangeArrowheads="1"/>
              </p:cNvSpPr>
              <p:nvPr/>
            </p:nvSpPr>
            <p:spPr bwMode="auto">
              <a:xfrm>
                <a:off x="4098" y="1146"/>
                <a:ext cx="160" cy="109"/>
              </a:xfrm>
              <a:prstGeom prst="rect">
                <a:avLst/>
              </a:prstGeom>
              <a:noFill/>
              <a:ln w="9525">
                <a:noFill/>
                <a:miter lim="800000"/>
                <a:headEnd/>
                <a:tailEnd/>
              </a:ln>
            </p:spPr>
            <p:txBody>
              <a:bodyPr/>
              <a:lstStyle/>
              <a:p>
                <a:pPr algn="ctr" eaLnBrk="0" hangingPunct="0">
                  <a:spcBef>
                    <a:spcPct val="50000"/>
                  </a:spcBef>
                </a:pPr>
                <a:endParaRPr lang="en-US"/>
              </a:p>
            </p:txBody>
          </p:sp>
          <p:sp>
            <p:nvSpPr>
              <p:cNvPr id="3165225" name="Rectangle 79"/>
              <p:cNvSpPr>
                <a:spLocks noChangeArrowheads="1"/>
              </p:cNvSpPr>
              <p:nvPr/>
            </p:nvSpPr>
            <p:spPr bwMode="auto">
              <a:xfrm>
                <a:off x="3625" y="1500"/>
                <a:ext cx="219" cy="109"/>
              </a:xfrm>
              <a:prstGeom prst="rect">
                <a:avLst/>
              </a:prstGeom>
              <a:noFill/>
              <a:ln w="9525">
                <a:noFill/>
                <a:miter lim="800000"/>
                <a:headEnd/>
                <a:tailEnd/>
              </a:ln>
            </p:spPr>
            <p:txBody>
              <a:bodyPr/>
              <a:lstStyle/>
              <a:p>
                <a:pPr algn="ctr" eaLnBrk="0" hangingPunct="0">
                  <a:spcBef>
                    <a:spcPct val="50000"/>
                  </a:spcBef>
                </a:pPr>
                <a:endParaRPr lang="en-US"/>
              </a:p>
            </p:txBody>
          </p:sp>
          <p:sp>
            <p:nvSpPr>
              <p:cNvPr id="3165226" name="Line 80"/>
              <p:cNvSpPr>
                <a:spLocks noChangeShapeType="1"/>
              </p:cNvSpPr>
              <p:nvPr/>
            </p:nvSpPr>
            <p:spPr bwMode="auto">
              <a:xfrm>
                <a:off x="3191" y="2169"/>
                <a:ext cx="2259" cy="1"/>
              </a:xfrm>
              <a:prstGeom prst="line">
                <a:avLst/>
              </a:prstGeom>
              <a:noFill/>
              <a:ln w="4763" cap="rnd">
                <a:solidFill>
                  <a:srgbClr val="800000"/>
                </a:solidFill>
                <a:round/>
                <a:headEnd/>
                <a:tailEnd/>
              </a:ln>
            </p:spPr>
            <p:txBody>
              <a:bodyPr/>
              <a:lstStyle/>
              <a:p>
                <a:endParaRPr lang="hu-HU"/>
              </a:p>
            </p:txBody>
          </p:sp>
          <p:sp>
            <p:nvSpPr>
              <p:cNvPr id="3165227" name="Line 81"/>
              <p:cNvSpPr>
                <a:spLocks noChangeShapeType="1"/>
              </p:cNvSpPr>
              <p:nvPr/>
            </p:nvSpPr>
            <p:spPr bwMode="auto">
              <a:xfrm flipH="1">
                <a:off x="3184" y="2015"/>
                <a:ext cx="108" cy="139"/>
              </a:xfrm>
              <a:prstGeom prst="line">
                <a:avLst/>
              </a:prstGeom>
              <a:noFill/>
              <a:ln w="4763" cap="rnd">
                <a:solidFill>
                  <a:srgbClr val="800000"/>
                </a:solidFill>
                <a:round/>
                <a:headEnd/>
                <a:tailEnd/>
              </a:ln>
            </p:spPr>
            <p:txBody>
              <a:bodyPr/>
              <a:lstStyle/>
              <a:p>
                <a:endParaRPr lang="hu-HU"/>
              </a:p>
            </p:txBody>
          </p:sp>
          <p:sp>
            <p:nvSpPr>
              <p:cNvPr id="3165228" name="Line 82"/>
              <p:cNvSpPr>
                <a:spLocks noChangeShapeType="1"/>
              </p:cNvSpPr>
              <p:nvPr/>
            </p:nvSpPr>
            <p:spPr bwMode="auto">
              <a:xfrm flipH="1">
                <a:off x="3232" y="2015"/>
                <a:ext cx="108" cy="139"/>
              </a:xfrm>
              <a:prstGeom prst="line">
                <a:avLst/>
              </a:prstGeom>
              <a:noFill/>
              <a:ln w="4763" cap="rnd">
                <a:solidFill>
                  <a:srgbClr val="800000"/>
                </a:solidFill>
                <a:round/>
                <a:headEnd/>
                <a:tailEnd/>
              </a:ln>
            </p:spPr>
            <p:txBody>
              <a:bodyPr/>
              <a:lstStyle/>
              <a:p>
                <a:endParaRPr lang="hu-HU"/>
              </a:p>
            </p:txBody>
          </p:sp>
          <p:sp>
            <p:nvSpPr>
              <p:cNvPr id="3165229" name="Line 83"/>
              <p:cNvSpPr>
                <a:spLocks noChangeShapeType="1"/>
              </p:cNvSpPr>
              <p:nvPr/>
            </p:nvSpPr>
            <p:spPr bwMode="auto">
              <a:xfrm flipH="1">
                <a:off x="3278" y="2015"/>
                <a:ext cx="107" cy="139"/>
              </a:xfrm>
              <a:prstGeom prst="line">
                <a:avLst/>
              </a:prstGeom>
              <a:noFill/>
              <a:ln w="4763" cap="rnd">
                <a:solidFill>
                  <a:srgbClr val="800000"/>
                </a:solidFill>
                <a:round/>
                <a:headEnd/>
                <a:tailEnd/>
              </a:ln>
            </p:spPr>
            <p:txBody>
              <a:bodyPr/>
              <a:lstStyle/>
              <a:p>
                <a:endParaRPr lang="hu-HU"/>
              </a:p>
            </p:txBody>
          </p:sp>
          <p:sp>
            <p:nvSpPr>
              <p:cNvPr id="3165230" name="Line 84"/>
              <p:cNvSpPr>
                <a:spLocks noChangeShapeType="1"/>
              </p:cNvSpPr>
              <p:nvPr/>
            </p:nvSpPr>
            <p:spPr bwMode="auto">
              <a:xfrm flipH="1">
                <a:off x="3326" y="2015"/>
                <a:ext cx="108" cy="139"/>
              </a:xfrm>
              <a:prstGeom prst="line">
                <a:avLst/>
              </a:prstGeom>
              <a:noFill/>
              <a:ln w="4763" cap="rnd">
                <a:solidFill>
                  <a:srgbClr val="800000"/>
                </a:solidFill>
                <a:round/>
                <a:headEnd/>
                <a:tailEnd/>
              </a:ln>
            </p:spPr>
            <p:txBody>
              <a:bodyPr/>
              <a:lstStyle/>
              <a:p>
                <a:endParaRPr lang="hu-HU"/>
              </a:p>
            </p:txBody>
          </p:sp>
          <p:sp>
            <p:nvSpPr>
              <p:cNvPr id="3165231" name="Line 85"/>
              <p:cNvSpPr>
                <a:spLocks noChangeShapeType="1"/>
              </p:cNvSpPr>
              <p:nvPr/>
            </p:nvSpPr>
            <p:spPr bwMode="auto">
              <a:xfrm flipH="1">
                <a:off x="3372" y="2015"/>
                <a:ext cx="111" cy="139"/>
              </a:xfrm>
              <a:prstGeom prst="line">
                <a:avLst/>
              </a:prstGeom>
              <a:noFill/>
              <a:ln w="4763" cap="rnd">
                <a:solidFill>
                  <a:srgbClr val="800000"/>
                </a:solidFill>
                <a:round/>
                <a:headEnd/>
                <a:tailEnd/>
              </a:ln>
            </p:spPr>
            <p:txBody>
              <a:bodyPr/>
              <a:lstStyle/>
              <a:p>
                <a:endParaRPr lang="hu-HU"/>
              </a:p>
            </p:txBody>
          </p:sp>
          <p:sp>
            <p:nvSpPr>
              <p:cNvPr id="3165232" name="Line 86"/>
              <p:cNvSpPr>
                <a:spLocks noChangeShapeType="1"/>
              </p:cNvSpPr>
              <p:nvPr/>
            </p:nvSpPr>
            <p:spPr bwMode="auto">
              <a:xfrm flipH="1">
                <a:off x="3420" y="2015"/>
                <a:ext cx="108" cy="139"/>
              </a:xfrm>
              <a:prstGeom prst="line">
                <a:avLst/>
              </a:prstGeom>
              <a:noFill/>
              <a:ln w="4763" cap="rnd">
                <a:solidFill>
                  <a:srgbClr val="800000"/>
                </a:solidFill>
                <a:round/>
                <a:headEnd/>
                <a:tailEnd/>
              </a:ln>
            </p:spPr>
            <p:txBody>
              <a:bodyPr/>
              <a:lstStyle/>
              <a:p>
                <a:endParaRPr lang="hu-HU"/>
              </a:p>
            </p:txBody>
          </p:sp>
          <p:sp>
            <p:nvSpPr>
              <p:cNvPr id="3165233" name="Line 87"/>
              <p:cNvSpPr>
                <a:spLocks noChangeShapeType="1"/>
              </p:cNvSpPr>
              <p:nvPr/>
            </p:nvSpPr>
            <p:spPr bwMode="auto">
              <a:xfrm flipH="1">
                <a:off x="3469" y="2015"/>
                <a:ext cx="108" cy="139"/>
              </a:xfrm>
              <a:prstGeom prst="line">
                <a:avLst/>
              </a:prstGeom>
              <a:noFill/>
              <a:ln w="4763" cap="rnd">
                <a:solidFill>
                  <a:srgbClr val="800000"/>
                </a:solidFill>
                <a:round/>
                <a:headEnd/>
                <a:tailEnd/>
              </a:ln>
            </p:spPr>
            <p:txBody>
              <a:bodyPr/>
              <a:lstStyle/>
              <a:p>
                <a:endParaRPr lang="hu-HU"/>
              </a:p>
            </p:txBody>
          </p:sp>
          <p:sp>
            <p:nvSpPr>
              <p:cNvPr id="3165234" name="Line 88"/>
              <p:cNvSpPr>
                <a:spLocks noChangeShapeType="1"/>
              </p:cNvSpPr>
              <p:nvPr/>
            </p:nvSpPr>
            <p:spPr bwMode="auto">
              <a:xfrm flipH="1">
                <a:off x="3514" y="2015"/>
                <a:ext cx="108" cy="139"/>
              </a:xfrm>
              <a:prstGeom prst="line">
                <a:avLst/>
              </a:prstGeom>
              <a:noFill/>
              <a:ln w="4763" cap="rnd">
                <a:solidFill>
                  <a:srgbClr val="800000"/>
                </a:solidFill>
                <a:round/>
                <a:headEnd/>
                <a:tailEnd/>
              </a:ln>
            </p:spPr>
            <p:txBody>
              <a:bodyPr/>
              <a:lstStyle/>
              <a:p>
                <a:endParaRPr lang="hu-HU"/>
              </a:p>
            </p:txBody>
          </p:sp>
          <p:sp>
            <p:nvSpPr>
              <p:cNvPr id="3165235" name="Line 89"/>
              <p:cNvSpPr>
                <a:spLocks noChangeShapeType="1"/>
              </p:cNvSpPr>
              <p:nvPr/>
            </p:nvSpPr>
            <p:spPr bwMode="auto">
              <a:xfrm flipH="1">
                <a:off x="3563" y="2015"/>
                <a:ext cx="107" cy="139"/>
              </a:xfrm>
              <a:prstGeom prst="line">
                <a:avLst/>
              </a:prstGeom>
              <a:noFill/>
              <a:ln w="4763" cap="rnd">
                <a:solidFill>
                  <a:srgbClr val="800000"/>
                </a:solidFill>
                <a:round/>
                <a:headEnd/>
                <a:tailEnd/>
              </a:ln>
            </p:spPr>
            <p:txBody>
              <a:bodyPr/>
              <a:lstStyle/>
              <a:p>
                <a:endParaRPr lang="hu-HU"/>
              </a:p>
            </p:txBody>
          </p:sp>
          <p:sp>
            <p:nvSpPr>
              <p:cNvPr id="3165236" name="Line 90"/>
              <p:cNvSpPr>
                <a:spLocks noChangeShapeType="1"/>
              </p:cNvSpPr>
              <p:nvPr/>
            </p:nvSpPr>
            <p:spPr bwMode="auto">
              <a:xfrm flipH="1">
                <a:off x="3608" y="2015"/>
                <a:ext cx="111" cy="139"/>
              </a:xfrm>
              <a:prstGeom prst="line">
                <a:avLst/>
              </a:prstGeom>
              <a:noFill/>
              <a:ln w="4763" cap="rnd">
                <a:solidFill>
                  <a:srgbClr val="800000"/>
                </a:solidFill>
                <a:round/>
                <a:headEnd/>
                <a:tailEnd/>
              </a:ln>
            </p:spPr>
            <p:txBody>
              <a:bodyPr/>
              <a:lstStyle/>
              <a:p>
                <a:endParaRPr lang="hu-HU"/>
              </a:p>
            </p:txBody>
          </p:sp>
          <p:sp>
            <p:nvSpPr>
              <p:cNvPr id="3165237" name="Line 91"/>
              <p:cNvSpPr>
                <a:spLocks noChangeShapeType="1"/>
              </p:cNvSpPr>
              <p:nvPr/>
            </p:nvSpPr>
            <p:spPr bwMode="auto">
              <a:xfrm flipH="1">
                <a:off x="3657" y="2015"/>
                <a:ext cx="107" cy="139"/>
              </a:xfrm>
              <a:prstGeom prst="line">
                <a:avLst/>
              </a:prstGeom>
              <a:noFill/>
              <a:ln w="4763" cap="rnd">
                <a:solidFill>
                  <a:srgbClr val="800000"/>
                </a:solidFill>
                <a:round/>
                <a:headEnd/>
                <a:tailEnd/>
              </a:ln>
            </p:spPr>
            <p:txBody>
              <a:bodyPr/>
              <a:lstStyle/>
              <a:p>
                <a:endParaRPr lang="hu-HU"/>
              </a:p>
            </p:txBody>
          </p:sp>
          <p:grpSp>
            <p:nvGrpSpPr>
              <p:cNvPr id="11" name="Group 92"/>
              <p:cNvGrpSpPr>
                <a:grpSpLocks/>
              </p:cNvGrpSpPr>
              <p:nvPr/>
            </p:nvGrpSpPr>
            <p:grpSpPr bwMode="auto">
              <a:xfrm>
                <a:off x="4237" y="2011"/>
                <a:ext cx="535" cy="140"/>
                <a:chOff x="4237" y="2011"/>
                <a:chExt cx="535" cy="140"/>
              </a:xfrm>
            </p:grpSpPr>
            <p:sp>
              <p:nvSpPr>
                <p:cNvPr id="3165269" name="Line 93"/>
                <p:cNvSpPr>
                  <a:spLocks noChangeShapeType="1"/>
                </p:cNvSpPr>
                <p:nvPr/>
              </p:nvSpPr>
              <p:spPr bwMode="auto">
                <a:xfrm flipH="1">
                  <a:off x="4237" y="2011"/>
                  <a:ext cx="111" cy="140"/>
                </a:xfrm>
                <a:prstGeom prst="line">
                  <a:avLst/>
                </a:prstGeom>
                <a:noFill/>
                <a:ln w="4763" cap="rnd">
                  <a:solidFill>
                    <a:srgbClr val="800000"/>
                  </a:solidFill>
                  <a:round/>
                  <a:headEnd/>
                  <a:tailEnd/>
                </a:ln>
              </p:spPr>
              <p:txBody>
                <a:bodyPr/>
                <a:lstStyle/>
                <a:p>
                  <a:endParaRPr lang="hu-HU"/>
                </a:p>
              </p:txBody>
            </p:sp>
            <p:sp>
              <p:nvSpPr>
                <p:cNvPr id="3165270" name="Line 94"/>
                <p:cNvSpPr>
                  <a:spLocks noChangeShapeType="1"/>
                </p:cNvSpPr>
                <p:nvPr/>
              </p:nvSpPr>
              <p:spPr bwMode="auto">
                <a:xfrm flipH="1">
                  <a:off x="4286" y="2011"/>
                  <a:ext cx="108" cy="140"/>
                </a:xfrm>
                <a:prstGeom prst="line">
                  <a:avLst/>
                </a:prstGeom>
                <a:noFill/>
                <a:ln w="4763" cap="rnd">
                  <a:solidFill>
                    <a:srgbClr val="800000"/>
                  </a:solidFill>
                  <a:round/>
                  <a:headEnd/>
                  <a:tailEnd/>
                </a:ln>
              </p:spPr>
              <p:txBody>
                <a:bodyPr/>
                <a:lstStyle/>
                <a:p>
                  <a:endParaRPr lang="hu-HU"/>
                </a:p>
              </p:txBody>
            </p:sp>
            <p:sp>
              <p:nvSpPr>
                <p:cNvPr id="3165271" name="Line 95"/>
                <p:cNvSpPr>
                  <a:spLocks noChangeShapeType="1"/>
                </p:cNvSpPr>
                <p:nvPr/>
              </p:nvSpPr>
              <p:spPr bwMode="auto">
                <a:xfrm flipH="1">
                  <a:off x="4334" y="2011"/>
                  <a:ext cx="108" cy="140"/>
                </a:xfrm>
                <a:prstGeom prst="line">
                  <a:avLst/>
                </a:prstGeom>
                <a:noFill/>
                <a:ln w="4763" cap="rnd">
                  <a:solidFill>
                    <a:srgbClr val="800000"/>
                  </a:solidFill>
                  <a:round/>
                  <a:headEnd/>
                  <a:tailEnd/>
                </a:ln>
              </p:spPr>
              <p:txBody>
                <a:bodyPr/>
                <a:lstStyle/>
                <a:p>
                  <a:endParaRPr lang="hu-HU"/>
                </a:p>
              </p:txBody>
            </p:sp>
            <p:sp>
              <p:nvSpPr>
                <p:cNvPr id="3165272" name="Line 96"/>
                <p:cNvSpPr>
                  <a:spLocks noChangeShapeType="1"/>
                </p:cNvSpPr>
                <p:nvPr/>
              </p:nvSpPr>
              <p:spPr bwMode="auto">
                <a:xfrm flipH="1">
                  <a:off x="4380" y="2011"/>
                  <a:ext cx="111" cy="140"/>
                </a:xfrm>
                <a:prstGeom prst="line">
                  <a:avLst/>
                </a:prstGeom>
                <a:noFill/>
                <a:ln w="4763" cap="rnd">
                  <a:solidFill>
                    <a:srgbClr val="800000"/>
                  </a:solidFill>
                  <a:round/>
                  <a:headEnd/>
                  <a:tailEnd/>
                </a:ln>
              </p:spPr>
              <p:txBody>
                <a:bodyPr/>
                <a:lstStyle/>
                <a:p>
                  <a:endParaRPr lang="hu-HU"/>
                </a:p>
              </p:txBody>
            </p:sp>
            <p:sp>
              <p:nvSpPr>
                <p:cNvPr id="3165273" name="Line 97"/>
                <p:cNvSpPr>
                  <a:spLocks noChangeShapeType="1"/>
                </p:cNvSpPr>
                <p:nvPr/>
              </p:nvSpPr>
              <p:spPr bwMode="auto">
                <a:xfrm flipH="1">
                  <a:off x="4428" y="2011"/>
                  <a:ext cx="108" cy="140"/>
                </a:xfrm>
                <a:prstGeom prst="line">
                  <a:avLst/>
                </a:prstGeom>
                <a:noFill/>
                <a:ln w="4763" cap="rnd">
                  <a:solidFill>
                    <a:srgbClr val="800000"/>
                  </a:solidFill>
                  <a:round/>
                  <a:headEnd/>
                  <a:tailEnd/>
                </a:ln>
              </p:spPr>
              <p:txBody>
                <a:bodyPr/>
                <a:lstStyle/>
                <a:p>
                  <a:endParaRPr lang="hu-HU"/>
                </a:p>
              </p:txBody>
            </p:sp>
            <p:sp>
              <p:nvSpPr>
                <p:cNvPr id="3165274" name="Line 98"/>
                <p:cNvSpPr>
                  <a:spLocks noChangeShapeType="1"/>
                </p:cNvSpPr>
                <p:nvPr/>
              </p:nvSpPr>
              <p:spPr bwMode="auto">
                <a:xfrm flipH="1">
                  <a:off x="4477" y="2011"/>
                  <a:ext cx="108" cy="140"/>
                </a:xfrm>
                <a:prstGeom prst="line">
                  <a:avLst/>
                </a:prstGeom>
                <a:noFill/>
                <a:ln w="4763" cap="rnd">
                  <a:solidFill>
                    <a:srgbClr val="800000"/>
                  </a:solidFill>
                  <a:round/>
                  <a:headEnd/>
                  <a:tailEnd/>
                </a:ln>
              </p:spPr>
              <p:txBody>
                <a:bodyPr/>
                <a:lstStyle/>
                <a:p>
                  <a:endParaRPr lang="hu-HU"/>
                </a:p>
              </p:txBody>
            </p:sp>
            <p:sp>
              <p:nvSpPr>
                <p:cNvPr id="3165275" name="Line 99"/>
                <p:cNvSpPr>
                  <a:spLocks noChangeShapeType="1"/>
                </p:cNvSpPr>
                <p:nvPr/>
              </p:nvSpPr>
              <p:spPr bwMode="auto">
                <a:xfrm flipH="1">
                  <a:off x="4522" y="2011"/>
                  <a:ext cx="111" cy="140"/>
                </a:xfrm>
                <a:prstGeom prst="line">
                  <a:avLst/>
                </a:prstGeom>
                <a:noFill/>
                <a:ln w="4763" cap="rnd">
                  <a:solidFill>
                    <a:srgbClr val="800000"/>
                  </a:solidFill>
                  <a:round/>
                  <a:headEnd/>
                  <a:tailEnd/>
                </a:ln>
              </p:spPr>
              <p:txBody>
                <a:bodyPr/>
                <a:lstStyle/>
                <a:p>
                  <a:endParaRPr lang="hu-HU"/>
                </a:p>
              </p:txBody>
            </p:sp>
            <p:sp>
              <p:nvSpPr>
                <p:cNvPr id="3165276" name="Line 100"/>
                <p:cNvSpPr>
                  <a:spLocks noChangeShapeType="1"/>
                </p:cNvSpPr>
                <p:nvPr/>
              </p:nvSpPr>
              <p:spPr bwMode="auto">
                <a:xfrm flipH="1">
                  <a:off x="4571" y="2011"/>
                  <a:ext cx="108" cy="140"/>
                </a:xfrm>
                <a:prstGeom prst="line">
                  <a:avLst/>
                </a:prstGeom>
                <a:noFill/>
                <a:ln w="4763" cap="rnd">
                  <a:solidFill>
                    <a:srgbClr val="800000"/>
                  </a:solidFill>
                  <a:round/>
                  <a:headEnd/>
                  <a:tailEnd/>
                </a:ln>
              </p:spPr>
              <p:txBody>
                <a:bodyPr/>
                <a:lstStyle/>
                <a:p>
                  <a:endParaRPr lang="hu-HU"/>
                </a:p>
              </p:txBody>
            </p:sp>
            <p:sp>
              <p:nvSpPr>
                <p:cNvPr id="3165277" name="Line 101"/>
                <p:cNvSpPr>
                  <a:spLocks noChangeShapeType="1"/>
                </p:cNvSpPr>
                <p:nvPr/>
              </p:nvSpPr>
              <p:spPr bwMode="auto">
                <a:xfrm flipH="1">
                  <a:off x="4619" y="2011"/>
                  <a:ext cx="108" cy="140"/>
                </a:xfrm>
                <a:prstGeom prst="line">
                  <a:avLst/>
                </a:prstGeom>
                <a:noFill/>
                <a:ln w="4763" cap="rnd">
                  <a:solidFill>
                    <a:srgbClr val="800000"/>
                  </a:solidFill>
                  <a:round/>
                  <a:headEnd/>
                  <a:tailEnd/>
                </a:ln>
              </p:spPr>
              <p:txBody>
                <a:bodyPr/>
                <a:lstStyle/>
                <a:p>
                  <a:endParaRPr lang="hu-HU"/>
                </a:p>
              </p:txBody>
            </p:sp>
            <p:sp>
              <p:nvSpPr>
                <p:cNvPr id="3165278" name="Line 102"/>
                <p:cNvSpPr>
                  <a:spLocks noChangeShapeType="1"/>
                </p:cNvSpPr>
                <p:nvPr/>
              </p:nvSpPr>
              <p:spPr bwMode="auto">
                <a:xfrm flipH="1">
                  <a:off x="4665" y="2011"/>
                  <a:ext cx="107" cy="140"/>
                </a:xfrm>
                <a:prstGeom prst="line">
                  <a:avLst/>
                </a:prstGeom>
                <a:noFill/>
                <a:ln w="4763" cap="rnd">
                  <a:solidFill>
                    <a:srgbClr val="800000"/>
                  </a:solidFill>
                  <a:round/>
                  <a:headEnd/>
                  <a:tailEnd/>
                </a:ln>
              </p:spPr>
              <p:txBody>
                <a:bodyPr/>
                <a:lstStyle/>
                <a:p>
                  <a:endParaRPr lang="hu-HU"/>
                </a:p>
              </p:txBody>
            </p:sp>
          </p:grpSp>
          <p:sp>
            <p:nvSpPr>
              <p:cNvPr id="3165239" name="Freeform 103"/>
              <p:cNvSpPr>
                <a:spLocks/>
              </p:cNvSpPr>
              <p:nvPr/>
            </p:nvSpPr>
            <p:spPr bwMode="auto">
              <a:xfrm>
                <a:off x="3472" y="680"/>
                <a:ext cx="456" cy="647"/>
              </a:xfrm>
              <a:custGeom>
                <a:avLst/>
                <a:gdLst>
                  <a:gd name="T0" fmla="*/ 456 w 456"/>
                  <a:gd name="T1" fmla="*/ 647 h 647"/>
                  <a:gd name="T2" fmla="*/ 282 w 456"/>
                  <a:gd name="T3" fmla="*/ 11 h 647"/>
                  <a:gd name="T4" fmla="*/ 296 w 456"/>
                  <a:gd name="T5" fmla="*/ 0 h 647"/>
                  <a:gd name="T6" fmla="*/ 209 w 456"/>
                  <a:gd name="T7" fmla="*/ 3 h 647"/>
                  <a:gd name="T8" fmla="*/ 136 w 456"/>
                  <a:gd name="T9" fmla="*/ 3 h 647"/>
                  <a:gd name="T10" fmla="*/ 108 w 456"/>
                  <a:gd name="T11" fmla="*/ 26 h 647"/>
                  <a:gd name="T12" fmla="*/ 87 w 456"/>
                  <a:gd name="T13" fmla="*/ 56 h 647"/>
                  <a:gd name="T14" fmla="*/ 0 w 456"/>
                  <a:gd name="T15" fmla="*/ 647 h 647"/>
                  <a:gd name="T16" fmla="*/ 456 w 456"/>
                  <a:gd name="T17" fmla="*/ 647 h 6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6"/>
                  <a:gd name="T28" fmla="*/ 0 h 647"/>
                  <a:gd name="T29" fmla="*/ 456 w 456"/>
                  <a:gd name="T30" fmla="*/ 647 h 6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6" h="647">
                    <a:moveTo>
                      <a:pt x="456" y="647"/>
                    </a:moveTo>
                    <a:lnTo>
                      <a:pt x="282" y="11"/>
                    </a:lnTo>
                    <a:lnTo>
                      <a:pt x="296" y="0"/>
                    </a:lnTo>
                    <a:lnTo>
                      <a:pt x="209" y="3"/>
                    </a:lnTo>
                    <a:lnTo>
                      <a:pt x="136" y="3"/>
                    </a:lnTo>
                    <a:lnTo>
                      <a:pt x="108" y="26"/>
                    </a:lnTo>
                    <a:lnTo>
                      <a:pt x="87" y="56"/>
                    </a:lnTo>
                    <a:lnTo>
                      <a:pt x="0" y="647"/>
                    </a:lnTo>
                    <a:lnTo>
                      <a:pt x="456" y="647"/>
                    </a:lnTo>
                  </a:path>
                </a:pathLst>
              </a:custGeom>
              <a:gradFill rotWithShape="0">
                <a:gsLst>
                  <a:gs pos="0">
                    <a:srgbClr val="FFFFFF"/>
                  </a:gs>
                  <a:gs pos="100000">
                    <a:srgbClr val="FFFF99"/>
                  </a:gs>
                </a:gsLst>
                <a:lin ang="5400000" scaled="1"/>
              </a:gradFill>
              <a:ln w="4826" cap="rnd">
                <a:solidFill>
                  <a:srgbClr val="000000"/>
                </a:solidFill>
                <a:prstDash val="solid"/>
                <a:round/>
                <a:headEnd/>
                <a:tailEnd/>
              </a:ln>
            </p:spPr>
            <p:txBody>
              <a:bodyPr/>
              <a:lstStyle/>
              <a:p>
                <a:endParaRPr lang="hu-HU"/>
              </a:p>
            </p:txBody>
          </p:sp>
          <p:sp>
            <p:nvSpPr>
              <p:cNvPr id="3165240" name="Line 104"/>
              <p:cNvSpPr>
                <a:spLocks noChangeShapeType="1"/>
              </p:cNvSpPr>
              <p:nvPr/>
            </p:nvSpPr>
            <p:spPr bwMode="auto">
              <a:xfrm>
                <a:off x="4293" y="1187"/>
                <a:ext cx="62" cy="1"/>
              </a:xfrm>
              <a:prstGeom prst="line">
                <a:avLst/>
              </a:prstGeom>
              <a:noFill/>
              <a:ln w="4763">
                <a:solidFill>
                  <a:srgbClr val="FFFF00"/>
                </a:solidFill>
                <a:round/>
                <a:headEnd/>
                <a:tailEnd/>
              </a:ln>
            </p:spPr>
            <p:txBody>
              <a:bodyPr/>
              <a:lstStyle/>
              <a:p>
                <a:endParaRPr lang="hu-HU"/>
              </a:p>
            </p:txBody>
          </p:sp>
          <p:sp>
            <p:nvSpPr>
              <p:cNvPr id="3165241" name="Line 105"/>
              <p:cNvSpPr>
                <a:spLocks noChangeShapeType="1"/>
              </p:cNvSpPr>
              <p:nvPr/>
            </p:nvSpPr>
            <p:spPr bwMode="auto">
              <a:xfrm flipH="1">
                <a:off x="3705" y="2015"/>
                <a:ext cx="108" cy="139"/>
              </a:xfrm>
              <a:prstGeom prst="line">
                <a:avLst/>
              </a:prstGeom>
              <a:noFill/>
              <a:ln w="4763" cap="rnd">
                <a:solidFill>
                  <a:srgbClr val="800000"/>
                </a:solidFill>
                <a:round/>
                <a:headEnd/>
                <a:tailEnd/>
              </a:ln>
            </p:spPr>
            <p:txBody>
              <a:bodyPr/>
              <a:lstStyle/>
              <a:p>
                <a:endParaRPr lang="hu-HU"/>
              </a:p>
            </p:txBody>
          </p:sp>
          <p:sp>
            <p:nvSpPr>
              <p:cNvPr id="3165242" name="Rectangle 106"/>
              <p:cNvSpPr>
                <a:spLocks noChangeArrowheads="1"/>
              </p:cNvSpPr>
              <p:nvPr/>
            </p:nvSpPr>
            <p:spPr bwMode="auto">
              <a:xfrm>
                <a:off x="3893" y="766"/>
                <a:ext cx="285" cy="143"/>
              </a:xfrm>
              <a:prstGeom prst="rect">
                <a:avLst/>
              </a:prstGeom>
              <a:noFill/>
              <a:ln w="9525">
                <a:noFill/>
                <a:miter lim="800000"/>
                <a:headEnd/>
                <a:tailEnd/>
              </a:ln>
            </p:spPr>
            <p:txBody>
              <a:bodyPr/>
              <a:lstStyle/>
              <a:p>
                <a:pPr algn="ctr" eaLnBrk="0" hangingPunct="0">
                  <a:spcBef>
                    <a:spcPct val="50000"/>
                  </a:spcBef>
                </a:pPr>
                <a:endParaRPr lang="en-US"/>
              </a:p>
            </p:txBody>
          </p:sp>
          <p:sp>
            <p:nvSpPr>
              <p:cNvPr id="3165243" name="Rectangle 107"/>
              <p:cNvSpPr>
                <a:spLocks noChangeArrowheads="1"/>
              </p:cNvSpPr>
              <p:nvPr/>
            </p:nvSpPr>
            <p:spPr bwMode="auto">
              <a:xfrm>
                <a:off x="2968" y="1244"/>
                <a:ext cx="271" cy="252"/>
              </a:xfrm>
              <a:prstGeom prst="rect">
                <a:avLst/>
              </a:prstGeom>
              <a:noFill/>
              <a:ln w="9525">
                <a:noFill/>
                <a:miter lim="800000"/>
                <a:headEnd/>
                <a:tailEnd/>
              </a:ln>
            </p:spPr>
            <p:txBody>
              <a:bodyPr/>
              <a:lstStyle/>
              <a:p>
                <a:pPr algn="ctr" eaLnBrk="0" hangingPunct="0">
                  <a:spcBef>
                    <a:spcPct val="50000"/>
                  </a:spcBef>
                </a:pPr>
                <a:endParaRPr lang="en-US"/>
              </a:p>
            </p:txBody>
          </p:sp>
          <p:sp>
            <p:nvSpPr>
              <p:cNvPr id="3165244" name="Rectangle 108"/>
              <p:cNvSpPr>
                <a:spLocks noChangeArrowheads="1"/>
              </p:cNvSpPr>
              <p:nvPr/>
            </p:nvSpPr>
            <p:spPr bwMode="auto">
              <a:xfrm>
                <a:off x="3172" y="1265"/>
                <a:ext cx="109" cy="440"/>
              </a:xfrm>
              <a:prstGeom prst="rect">
                <a:avLst/>
              </a:prstGeom>
              <a:noFill/>
              <a:ln w="9525">
                <a:noFill/>
                <a:miter lim="800000"/>
                <a:headEnd/>
                <a:tailEnd/>
              </a:ln>
            </p:spPr>
            <p:txBody>
              <a:bodyPr wrap="none" lIns="0" tIns="0" rIns="0" bIns="0">
                <a:spAutoFit/>
              </a:bodyPr>
              <a:lstStyle/>
              <a:p>
                <a:pPr algn="ctr" eaLnBrk="0" hangingPunct="0">
                  <a:spcBef>
                    <a:spcPct val="50000"/>
                  </a:spcBef>
                </a:pPr>
                <a:r>
                  <a:rPr lang="de-DE" sz="900" b="1">
                    <a:solidFill>
                      <a:srgbClr val="000000"/>
                    </a:solidFill>
                  </a:rPr>
                  <a:t>-</a:t>
                </a:r>
                <a:endParaRPr lang="de-DE"/>
              </a:p>
            </p:txBody>
          </p:sp>
          <p:sp>
            <p:nvSpPr>
              <p:cNvPr id="3165245" name="Rectangle 109"/>
              <p:cNvSpPr>
                <a:spLocks noChangeArrowheads="1"/>
              </p:cNvSpPr>
              <p:nvPr/>
            </p:nvSpPr>
            <p:spPr bwMode="auto">
              <a:xfrm>
                <a:off x="4411" y="996"/>
                <a:ext cx="427" cy="146"/>
              </a:xfrm>
              <a:prstGeom prst="rect">
                <a:avLst/>
              </a:prstGeom>
              <a:noFill/>
              <a:ln w="9525">
                <a:noFill/>
                <a:miter lim="800000"/>
                <a:headEnd/>
                <a:tailEnd/>
              </a:ln>
            </p:spPr>
            <p:txBody>
              <a:bodyPr/>
              <a:lstStyle/>
              <a:p>
                <a:pPr algn="ctr" eaLnBrk="0" hangingPunct="0">
                  <a:spcBef>
                    <a:spcPct val="50000"/>
                  </a:spcBef>
                </a:pPr>
                <a:endParaRPr lang="en-US"/>
              </a:p>
            </p:txBody>
          </p:sp>
          <p:grpSp>
            <p:nvGrpSpPr>
              <p:cNvPr id="12" name="Group 110"/>
              <p:cNvGrpSpPr>
                <a:grpSpLocks/>
              </p:cNvGrpSpPr>
              <p:nvPr/>
            </p:nvGrpSpPr>
            <p:grpSpPr bwMode="auto">
              <a:xfrm>
                <a:off x="3764" y="2015"/>
                <a:ext cx="536" cy="139"/>
                <a:chOff x="3764" y="2015"/>
                <a:chExt cx="536" cy="139"/>
              </a:xfrm>
            </p:grpSpPr>
            <p:sp>
              <p:nvSpPr>
                <p:cNvPr id="3165259" name="Line 111"/>
                <p:cNvSpPr>
                  <a:spLocks noChangeShapeType="1"/>
                </p:cNvSpPr>
                <p:nvPr/>
              </p:nvSpPr>
              <p:spPr bwMode="auto">
                <a:xfrm flipH="1">
                  <a:off x="3764" y="2015"/>
                  <a:ext cx="108" cy="139"/>
                </a:xfrm>
                <a:prstGeom prst="line">
                  <a:avLst/>
                </a:prstGeom>
                <a:noFill/>
                <a:ln w="4763" cap="rnd">
                  <a:solidFill>
                    <a:srgbClr val="800000"/>
                  </a:solidFill>
                  <a:round/>
                  <a:headEnd/>
                  <a:tailEnd/>
                </a:ln>
              </p:spPr>
              <p:txBody>
                <a:bodyPr/>
                <a:lstStyle/>
                <a:p>
                  <a:endParaRPr lang="hu-HU"/>
                </a:p>
              </p:txBody>
            </p:sp>
            <p:sp>
              <p:nvSpPr>
                <p:cNvPr id="3165260" name="Line 112"/>
                <p:cNvSpPr>
                  <a:spLocks noChangeShapeType="1"/>
                </p:cNvSpPr>
                <p:nvPr/>
              </p:nvSpPr>
              <p:spPr bwMode="auto">
                <a:xfrm flipH="1">
                  <a:off x="3813" y="2015"/>
                  <a:ext cx="108" cy="139"/>
                </a:xfrm>
                <a:prstGeom prst="line">
                  <a:avLst/>
                </a:prstGeom>
                <a:noFill/>
                <a:ln w="4763" cap="rnd">
                  <a:solidFill>
                    <a:srgbClr val="800000"/>
                  </a:solidFill>
                  <a:round/>
                  <a:headEnd/>
                  <a:tailEnd/>
                </a:ln>
              </p:spPr>
              <p:txBody>
                <a:bodyPr/>
                <a:lstStyle/>
                <a:p>
                  <a:endParaRPr lang="hu-HU"/>
                </a:p>
              </p:txBody>
            </p:sp>
            <p:sp>
              <p:nvSpPr>
                <p:cNvPr id="3165261" name="Line 113"/>
                <p:cNvSpPr>
                  <a:spLocks noChangeShapeType="1"/>
                </p:cNvSpPr>
                <p:nvPr/>
              </p:nvSpPr>
              <p:spPr bwMode="auto">
                <a:xfrm flipH="1">
                  <a:off x="3858" y="2015"/>
                  <a:ext cx="108" cy="139"/>
                </a:xfrm>
                <a:prstGeom prst="line">
                  <a:avLst/>
                </a:prstGeom>
                <a:noFill/>
                <a:ln w="4763" cap="rnd">
                  <a:solidFill>
                    <a:srgbClr val="800000"/>
                  </a:solidFill>
                  <a:round/>
                  <a:headEnd/>
                  <a:tailEnd/>
                </a:ln>
              </p:spPr>
              <p:txBody>
                <a:bodyPr/>
                <a:lstStyle/>
                <a:p>
                  <a:endParaRPr lang="hu-HU"/>
                </a:p>
              </p:txBody>
            </p:sp>
            <p:sp>
              <p:nvSpPr>
                <p:cNvPr id="3165262" name="Line 114"/>
                <p:cNvSpPr>
                  <a:spLocks noChangeShapeType="1"/>
                </p:cNvSpPr>
                <p:nvPr/>
              </p:nvSpPr>
              <p:spPr bwMode="auto">
                <a:xfrm flipH="1">
                  <a:off x="3907" y="2015"/>
                  <a:ext cx="108" cy="139"/>
                </a:xfrm>
                <a:prstGeom prst="line">
                  <a:avLst/>
                </a:prstGeom>
                <a:noFill/>
                <a:ln w="4763" cap="rnd">
                  <a:solidFill>
                    <a:srgbClr val="800000"/>
                  </a:solidFill>
                  <a:round/>
                  <a:headEnd/>
                  <a:tailEnd/>
                </a:ln>
              </p:spPr>
              <p:txBody>
                <a:bodyPr/>
                <a:lstStyle/>
                <a:p>
                  <a:endParaRPr lang="hu-HU"/>
                </a:p>
              </p:txBody>
            </p:sp>
            <p:sp>
              <p:nvSpPr>
                <p:cNvPr id="3165263" name="Line 115"/>
                <p:cNvSpPr>
                  <a:spLocks noChangeShapeType="1"/>
                </p:cNvSpPr>
                <p:nvPr/>
              </p:nvSpPr>
              <p:spPr bwMode="auto">
                <a:xfrm flipH="1">
                  <a:off x="3956" y="2015"/>
                  <a:ext cx="107" cy="139"/>
                </a:xfrm>
                <a:prstGeom prst="line">
                  <a:avLst/>
                </a:prstGeom>
                <a:noFill/>
                <a:ln w="4763" cap="rnd">
                  <a:solidFill>
                    <a:srgbClr val="800000"/>
                  </a:solidFill>
                  <a:round/>
                  <a:headEnd/>
                  <a:tailEnd/>
                </a:ln>
              </p:spPr>
              <p:txBody>
                <a:bodyPr/>
                <a:lstStyle/>
                <a:p>
                  <a:endParaRPr lang="hu-HU"/>
                </a:p>
              </p:txBody>
            </p:sp>
            <p:sp>
              <p:nvSpPr>
                <p:cNvPr id="3165264" name="Line 116"/>
                <p:cNvSpPr>
                  <a:spLocks noChangeShapeType="1"/>
                </p:cNvSpPr>
                <p:nvPr/>
              </p:nvSpPr>
              <p:spPr bwMode="auto">
                <a:xfrm flipH="1">
                  <a:off x="4001" y="2015"/>
                  <a:ext cx="107" cy="139"/>
                </a:xfrm>
                <a:prstGeom prst="line">
                  <a:avLst/>
                </a:prstGeom>
                <a:noFill/>
                <a:ln w="4763" cap="rnd">
                  <a:solidFill>
                    <a:srgbClr val="800000"/>
                  </a:solidFill>
                  <a:round/>
                  <a:headEnd/>
                  <a:tailEnd/>
                </a:ln>
              </p:spPr>
              <p:txBody>
                <a:bodyPr/>
                <a:lstStyle/>
                <a:p>
                  <a:endParaRPr lang="hu-HU"/>
                </a:p>
              </p:txBody>
            </p:sp>
            <p:sp>
              <p:nvSpPr>
                <p:cNvPr id="3165265" name="Line 117"/>
                <p:cNvSpPr>
                  <a:spLocks noChangeShapeType="1"/>
                </p:cNvSpPr>
                <p:nvPr/>
              </p:nvSpPr>
              <p:spPr bwMode="auto">
                <a:xfrm flipH="1">
                  <a:off x="4049" y="2015"/>
                  <a:ext cx="108" cy="139"/>
                </a:xfrm>
                <a:prstGeom prst="line">
                  <a:avLst/>
                </a:prstGeom>
                <a:noFill/>
                <a:ln w="4763" cap="rnd">
                  <a:solidFill>
                    <a:srgbClr val="800000"/>
                  </a:solidFill>
                  <a:round/>
                  <a:headEnd/>
                  <a:tailEnd/>
                </a:ln>
              </p:spPr>
              <p:txBody>
                <a:bodyPr/>
                <a:lstStyle/>
                <a:p>
                  <a:endParaRPr lang="hu-HU"/>
                </a:p>
              </p:txBody>
            </p:sp>
            <p:sp>
              <p:nvSpPr>
                <p:cNvPr id="3165266" name="Line 118"/>
                <p:cNvSpPr>
                  <a:spLocks noChangeShapeType="1"/>
                </p:cNvSpPr>
                <p:nvPr/>
              </p:nvSpPr>
              <p:spPr bwMode="auto">
                <a:xfrm flipH="1">
                  <a:off x="4098" y="2015"/>
                  <a:ext cx="108" cy="139"/>
                </a:xfrm>
                <a:prstGeom prst="line">
                  <a:avLst/>
                </a:prstGeom>
                <a:noFill/>
                <a:ln w="4763" cap="rnd">
                  <a:solidFill>
                    <a:srgbClr val="800000"/>
                  </a:solidFill>
                  <a:round/>
                  <a:headEnd/>
                  <a:tailEnd/>
                </a:ln>
              </p:spPr>
              <p:txBody>
                <a:bodyPr/>
                <a:lstStyle/>
                <a:p>
                  <a:endParaRPr lang="hu-HU"/>
                </a:p>
              </p:txBody>
            </p:sp>
            <p:sp>
              <p:nvSpPr>
                <p:cNvPr id="3165267" name="Line 119"/>
                <p:cNvSpPr>
                  <a:spLocks noChangeShapeType="1"/>
                </p:cNvSpPr>
                <p:nvPr/>
              </p:nvSpPr>
              <p:spPr bwMode="auto">
                <a:xfrm flipH="1">
                  <a:off x="4143" y="2015"/>
                  <a:ext cx="108" cy="139"/>
                </a:xfrm>
                <a:prstGeom prst="line">
                  <a:avLst/>
                </a:prstGeom>
                <a:noFill/>
                <a:ln w="4763" cap="rnd">
                  <a:solidFill>
                    <a:srgbClr val="800000"/>
                  </a:solidFill>
                  <a:round/>
                  <a:headEnd/>
                  <a:tailEnd/>
                </a:ln>
              </p:spPr>
              <p:txBody>
                <a:bodyPr/>
                <a:lstStyle/>
                <a:p>
                  <a:endParaRPr lang="hu-HU"/>
                </a:p>
              </p:txBody>
            </p:sp>
            <p:sp>
              <p:nvSpPr>
                <p:cNvPr id="3165268" name="Line 120"/>
                <p:cNvSpPr>
                  <a:spLocks noChangeShapeType="1"/>
                </p:cNvSpPr>
                <p:nvPr/>
              </p:nvSpPr>
              <p:spPr bwMode="auto">
                <a:xfrm flipH="1">
                  <a:off x="4192" y="2015"/>
                  <a:ext cx="108" cy="139"/>
                </a:xfrm>
                <a:prstGeom prst="line">
                  <a:avLst/>
                </a:prstGeom>
                <a:noFill/>
                <a:ln w="4763" cap="rnd">
                  <a:solidFill>
                    <a:srgbClr val="800000"/>
                  </a:solidFill>
                  <a:round/>
                  <a:headEnd/>
                  <a:tailEnd/>
                </a:ln>
              </p:spPr>
              <p:txBody>
                <a:bodyPr/>
                <a:lstStyle/>
                <a:p>
                  <a:endParaRPr lang="hu-HU"/>
                </a:p>
              </p:txBody>
            </p:sp>
          </p:grpSp>
          <p:grpSp>
            <p:nvGrpSpPr>
              <p:cNvPr id="13" name="Group 121"/>
              <p:cNvGrpSpPr>
                <a:grpSpLocks/>
              </p:cNvGrpSpPr>
              <p:nvPr/>
            </p:nvGrpSpPr>
            <p:grpSpPr bwMode="auto">
              <a:xfrm>
                <a:off x="4724" y="2011"/>
                <a:ext cx="535" cy="140"/>
                <a:chOff x="4724" y="2011"/>
                <a:chExt cx="535" cy="140"/>
              </a:xfrm>
            </p:grpSpPr>
            <p:sp>
              <p:nvSpPr>
                <p:cNvPr id="3165249" name="Line 122"/>
                <p:cNvSpPr>
                  <a:spLocks noChangeShapeType="1"/>
                </p:cNvSpPr>
                <p:nvPr/>
              </p:nvSpPr>
              <p:spPr bwMode="auto">
                <a:xfrm flipH="1">
                  <a:off x="4724" y="2011"/>
                  <a:ext cx="108" cy="140"/>
                </a:xfrm>
                <a:prstGeom prst="line">
                  <a:avLst/>
                </a:prstGeom>
                <a:noFill/>
                <a:ln w="4763" cap="rnd">
                  <a:solidFill>
                    <a:srgbClr val="800000"/>
                  </a:solidFill>
                  <a:round/>
                  <a:headEnd/>
                  <a:tailEnd/>
                </a:ln>
              </p:spPr>
              <p:txBody>
                <a:bodyPr/>
                <a:lstStyle/>
                <a:p>
                  <a:endParaRPr lang="hu-HU"/>
                </a:p>
              </p:txBody>
            </p:sp>
            <p:sp>
              <p:nvSpPr>
                <p:cNvPr id="3165250" name="Line 123"/>
                <p:cNvSpPr>
                  <a:spLocks noChangeShapeType="1"/>
                </p:cNvSpPr>
                <p:nvPr/>
              </p:nvSpPr>
              <p:spPr bwMode="auto">
                <a:xfrm flipH="1">
                  <a:off x="4769" y="2011"/>
                  <a:ext cx="111" cy="140"/>
                </a:xfrm>
                <a:prstGeom prst="line">
                  <a:avLst/>
                </a:prstGeom>
                <a:noFill/>
                <a:ln w="4763" cap="rnd">
                  <a:solidFill>
                    <a:srgbClr val="800000"/>
                  </a:solidFill>
                  <a:round/>
                  <a:headEnd/>
                  <a:tailEnd/>
                </a:ln>
              </p:spPr>
              <p:txBody>
                <a:bodyPr/>
                <a:lstStyle/>
                <a:p>
                  <a:endParaRPr lang="hu-HU"/>
                </a:p>
              </p:txBody>
            </p:sp>
            <p:sp>
              <p:nvSpPr>
                <p:cNvPr id="3165251" name="Line 124"/>
                <p:cNvSpPr>
                  <a:spLocks noChangeShapeType="1"/>
                </p:cNvSpPr>
                <p:nvPr/>
              </p:nvSpPr>
              <p:spPr bwMode="auto">
                <a:xfrm flipH="1">
                  <a:off x="4818" y="2011"/>
                  <a:ext cx="107" cy="140"/>
                </a:xfrm>
                <a:prstGeom prst="line">
                  <a:avLst/>
                </a:prstGeom>
                <a:noFill/>
                <a:ln w="4763" cap="rnd">
                  <a:solidFill>
                    <a:srgbClr val="800000"/>
                  </a:solidFill>
                  <a:round/>
                  <a:headEnd/>
                  <a:tailEnd/>
                </a:ln>
              </p:spPr>
              <p:txBody>
                <a:bodyPr/>
                <a:lstStyle/>
                <a:p>
                  <a:endParaRPr lang="hu-HU"/>
                </a:p>
              </p:txBody>
            </p:sp>
            <p:sp>
              <p:nvSpPr>
                <p:cNvPr id="3165252" name="Line 125"/>
                <p:cNvSpPr>
                  <a:spLocks noChangeShapeType="1"/>
                </p:cNvSpPr>
                <p:nvPr/>
              </p:nvSpPr>
              <p:spPr bwMode="auto">
                <a:xfrm flipH="1">
                  <a:off x="4866" y="2011"/>
                  <a:ext cx="108" cy="140"/>
                </a:xfrm>
                <a:prstGeom prst="line">
                  <a:avLst/>
                </a:prstGeom>
                <a:noFill/>
                <a:ln w="4763" cap="rnd">
                  <a:solidFill>
                    <a:srgbClr val="800000"/>
                  </a:solidFill>
                  <a:round/>
                  <a:headEnd/>
                  <a:tailEnd/>
                </a:ln>
              </p:spPr>
              <p:txBody>
                <a:bodyPr/>
                <a:lstStyle/>
                <a:p>
                  <a:endParaRPr lang="hu-HU"/>
                </a:p>
              </p:txBody>
            </p:sp>
            <p:sp>
              <p:nvSpPr>
                <p:cNvPr id="3165253" name="Line 126"/>
                <p:cNvSpPr>
                  <a:spLocks noChangeShapeType="1"/>
                </p:cNvSpPr>
                <p:nvPr/>
              </p:nvSpPr>
              <p:spPr bwMode="auto">
                <a:xfrm flipH="1">
                  <a:off x="4911" y="2011"/>
                  <a:ext cx="108" cy="140"/>
                </a:xfrm>
                <a:prstGeom prst="line">
                  <a:avLst/>
                </a:prstGeom>
                <a:noFill/>
                <a:ln w="4763" cap="rnd">
                  <a:solidFill>
                    <a:srgbClr val="800000"/>
                  </a:solidFill>
                  <a:round/>
                  <a:headEnd/>
                  <a:tailEnd/>
                </a:ln>
              </p:spPr>
              <p:txBody>
                <a:bodyPr/>
                <a:lstStyle/>
                <a:p>
                  <a:endParaRPr lang="hu-HU"/>
                </a:p>
              </p:txBody>
            </p:sp>
            <p:sp>
              <p:nvSpPr>
                <p:cNvPr id="3165254" name="Line 127"/>
                <p:cNvSpPr>
                  <a:spLocks noChangeShapeType="1"/>
                </p:cNvSpPr>
                <p:nvPr/>
              </p:nvSpPr>
              <p:spPr bwMode="auto">
                <a:xfrm flipH="1">
                  <a:off x="4960" y="2011"/>
                  <a:ext cx="108" cy="140"/>
                </a:xfrm>
                <a:prstGeom prst="line">
                  <a:avLst/>
                </a:prstGeom>
                <a:noFill/>
                <a:ln w="4763" cap="rnd">
                  <a:solidFill>
                    <a:srgbClr val="800000"/>
                  </a:solidFill>
                  <a:round/>
                  <a:headEnd/>
                  <a:tailEnd/>
                </a:ln>
              </p:spPr>
              <p:txBody>
                <a:bodyPr/>
                <a:lstStyle/>
                <a:p>
                  <a:endParaRPr lang="hu-HU"/>
                </a:p>
              </p:txBody>
            </p:sp>
            <p:sp>
              <p:nvSpPr>
                <p:cNvPr id="3165255" name="Line 128"/>
                <p:cNvSpPr>
                  <a:spLocks noChangeShapeType="1"/>
                </p:cNvSpPr>
                <p:nvPr/>
              </p:nvSpPr>
              <p:spPr bwMode="auto">
                <a:xfrm flipH="1">
                  <a:off x="5005" y="2011"/>
                  <a:ext cx="112" cy="140"/>
                </a:xfrm>
                <a:prstGeom prst="line">
                  <a:avLst/>
                </a:prstGeom>
                <a:noFill/>
                <a:ln w="4763" cap="rnd">
                  <a:solidFill>
                    <a:srgbClr val="800000"/>
                  </a:solidFill>
                  <a:round/>
                  <a:headEnd/>
                  <a:tailEnd/>
                </a:ln>
              </p:spPr>
              <p:txBody>
                <a:bodyPr/>
                <a:lstStyle/>
                <a:p>
                  <a:endParaRPr lang="hu-HU"/>
                </a:p>
              </p:txBody>
            </p:sp>
            <p:sp>
              <p:nvSpPr>
                <p:cNvPr id="3165256" name="Line 129"/>
                <p:cNvSpPr>
                  <a:spLocks noChangeShapeType="1"/>
                </p:cNvSpPr>
                <p:nvPr/>
              </p:nvSpPr>
              <p:spPr bwMode="auto">
                <a:xfrm flipH="1">
                  <a:off x="5054" y="2011"/>
                  <a:ext cx="108" cy="140"/>
                </a:xfrm>
                <a:prstGeom prst="line">
                  <a:avLst/>
                </a:prstGeom>
                <a:noFill/>
                <a:ln w="4763" cap="rnd">
                  <a:solidFill>
                    <a:srgbClr val="800000"/>
                  </a:solidFill>
                  <a:round/>
                  <a:headEnd/>
                  <a:tailEnd/>
                </a:ln>
              </p:spPr>
              <p:txBody>
                <a:bodyPr/>
                <a:lstStyle/>
                <a:p>
                  <a:endParaRPr lang="hu-HU"/>
                </a:p>
              </p:txBody>
            </p:sp>
            <p:sp>
              <p:nvSpPr>
                <p:cNvPr id="3165257" name="Line 130"/>
                <p:cNvSpPr>
                  <a:spLocks noChangeShapeType="1"/>
                </p:cNvSpPr>
                <p:nvPr/>
              </p:nvSpPr>
              <p:spPr bwMode="auto">
                <a:xfrm flipH="1">
                  <a:off x="5103" y="2011"/>
                  <a:ext cx="107" cy="140"/>
                </a:xfrm>
                <a:prstGeom prst="line">
                  <a:avLst/>
                </a:prstGeom>
                <a:noFill/>
                <a:ln w="4763" cap="rnd">
                  <a:solidFill>
                    <a:srgbClr val="800000"/>
                  </a:solidFill>
                  <a:round/>
                  <a:headEnd/>
                  <a:tailEnd/>
                </a:ln>
              </p:spPr>
              <p:txBody>
                <a:bodyPr/>
                <a:lstStyle/>
                <a:p>
                  <a:endParaRPr lang="hu-HU"/>
                </a:p>
              </p:txBody>
            </p:sp>
            <p:sp>
              <p:nvSpPr>
                <p:cNvPr id="3165258" name="Line 131"/>
                <p:cNvSpPr>
                  <a:spLocks noChangeShapeType="1"/>
                </p:cNvSpPr>
                <p:nvPr/>
              </p:nvSpPr>
              <p:spPr bwMode="auto">
                <a:xfrm flipH="1">
                  <a:off x="5148" y="2011"/>
                  <a:ext cx="111" cy="140"/>
                </a:xfrm>
                <a:prstGeom prst="line">
                  <a:avLst/>
                </a:prstGeom>
                <a:noFill/>
                <a:ln w="4763" cap="rnd">
                  <a:solidFill>
                    <a:srgbClr val="800000"/>
                  </a:solidFill>
                  <a:round/>
                  <a:headEnd/>
                  <a:tailEnd/>
                </a:ln>
              </p:spPr>
              <p:txBody>
                <a:bodyPr/>
                <a:lstStyle/>
                <a:p>
                  <a:endParaRPr lang="hu-HU"/>
                </a:p>
              </p:txBody>
            </p:sp>
          </p:grpSp>
          <p:sp>
            <p:nvSpPr>
              <p:cNvPr id="3165248" name="Freeform 132"/>
              <p:cNvSpPr>
                <a:spLocks/>
              </p:cNvSpPr>
              <p:nvPr/>
            </p:nvSpPr>
            <p:spPr bwMode="auto">
              <a:xfrm flipH="1">
                <a:off x="4800" y="672"/>
                <a:ext cx="453" cy="647"/>
              </a:xfrm>
              <a:custGeom>
                <a:avLst/>
                <a:gdLst>
                  <a:gd name="T0" fmla="*/ 447 w 456"/>
                  <a:gd name="T1" fmla="*/ 647 h 647"/>
                  <a:gd name="T2" fmla="*/ 276 w 456"/>
                  <a:gd name="T3" fmla="*/ 11 h 647"/>
                  <a:gd name="T4" fmla="*/ 290 w 456"/>
                  <a:gd name="T5" fmla="*/ 0 h 647"/>
                  <a:gd name="T6" fmla="*/ 206 w 456"/>
                  <a:gd name="T7" fmla="*/ 3 h 647"/>
                  <a:gd name="T8" fmla="*/ 133 w 456"/>
                  <a:gd name="T9" fmla="*/ 3 h 647"/>
                  <a:gd name="T10" fmla="*/ 105 w 456"/>
                  <a:gd name="T11" fmla="*/ 26 h 647"/>
                  <a:gd name="T12" fmla="*/ 84 w 456"/>
                  <a:gd name="T13" fmla="*/ 56 h 647"/>
                  <a:gd name="T14" fmla="*/ 0 w 456"/>
                  <a:gd name="T15" fmla="*/ 647 h 647"/>
                  <a:gd name="T16" fmla="*/ 447 w 456"/>
                  <a:gd name="T17" fmla="*/ 647 h 6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6"/>
                  <a:gd name="T28" fmla="*/ 0 h 647"/>
                  <a:gd name="T29" fmla="*/ 456 w 456"/>
                  <a:gd name="T30" fmla="*/ 647 h 6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6" h="647">
                    <a:moveTo>
                      <a:pt x="456" y="647"/>
                    </a:moveTo>
                    <a:lnTo>
                      <a:pt x="282" y="11"/>
                    </a:lnTo>
                    <a:lnTo>
                      <a:pt x="296" y="0"/>
                    </a:lnTo>
                    <a:lnTo>
                      <a:pt x="209" y="3"/>
                    </a:lnTo>
                    <a:lnTo>
                      <a:pt x="136" y="3"/>
                    </a:lnTo>
                    <a:lnTo>
                      <a:pt x="108" y="26"/>
                    </a:lnTo>
                    <a:lnTo>
                      <a:pt x="87" y="56"/>
                    </a:lnTo>
                    <a:lnTo>
                      <a:pt x="0" y="647"/>
                    </a:lnTo>
                    <a:lnTo>
                      <a:pt x="456" y="647"/>
                    </a:lnTo>
                  </a:path>
                </a:pathLst>
              </a:custGeom>
              <a:gradFill rotWithShape="0">
                <a:gsLst>
                  <a:gs pos="0">
                    <a:srgbClr val="FFFFFF"/>
                  </a:gs>
                  <a:gs pos="100000">
                    <a:srgbClr val="FFFF99"/>
                  </a:gs>
                </a:gsLst>
                <a:lin ang="5400000" scaled="1"/>
              </a:gradFill>
              <a:ln w="4826" cap="rnd">
                <a:solidFill>
                  <a:srgbClr val="000000"/>
                </a:solidFill>
                <a:prstDash val="solid"/>
                <a:round/>
                <a:headEnd/>
                <a:tailEnd/>
              </a:ln>
            </p:spPr>
            <p:txBody>
              <a:bodyPr/>
              <a:lstStyle/>
              <a:p>
                <a:endParaRPr lang="hu-HU"/>
              </a:p>
            </p:txBody>
          </p:sp>
        </p:grpSp>
      </p:grpSp>
      <p:sp>
        <p:nvSpPr>
          <p:cNvPr id="134" name="Rectangle 133"/>
          <p:cNvSpPr>
            <a:spLocks noChangeArrowheads="1"/>
          </p:cNvSpPr>
          <p:nvPr/>
        </p:nvSpPr>
        <p:spPr bwMode="auto">
          <a:xfrm>
            <a:off x="3434080" y="1336609"/>
            <a:ext cx="4030662" cy="1895697"/>
          </a:xfrm>
          <a:prstGeom prst="rect">
            <a:avLst/>
          </a:prstGeom>
          <a:noFill/>
          <a:ln w="9525">
            <a:noFill/>
            <a:miter lim="800000"/>
            <a:headEnd/>
            <a:tailEnd/>
          </a:ln>
          <a:effectLst/>
        </p:spPr>
        <p:txBody>
          <a:bodyPr/>
          <a:lstStyle/>
          <a:p>
            <a:pPr marL="342900" indent="-342900" eaLnBrk="0" hangingPunct="0">
              <a:lnSpc>
                <a:spcPct val="90000"/>
              </a:lnSpc>
              <a:spcBef>
                <a:spcPts val="0"/>
              </a:spcBef>
              <a:buClr>
                <a:srgbClr val="910026"/>
              </a:buClr>
              <a:buSzPct val="100000"/>
              <a:buFont typeface="Wingdings 3" pitchFamily="18" charset="2"/>
              <a:buChar char=""/>
              <a:defRPr/>
            </a:pPr>
            <a:r>
              <a:rPr lang="hu-HU" dirty="0" smtClean="0">
                <a:solidFill>
                  <a:schemeClr val="accent4"/>
                </a:solidFill>
                <a:latin typeface="Arial" pitchFamily="34" charset="0"/>
                <a:cs typeface="+mn-cs"/>
              </a:rPr>
              <a:t>Kompatibiltät mit ältere</a:t>
            </a:r>
            <a:r>
              <a:rPr lang="en-US" dirty="0" smtClean="0">
                <a:solidFill>
                  <a:schemeClr val="accent4"/>
                </a:solidFill>
                <a:latin typeface="Arial" pitchFamily="34" charset="0"/>
                <a:cs typeface="+mn-cs"/>
              </a:rPr>
              <a:t>n</a:t>
            </a:r>
            <a:r>
              <a:rPr lang="hu-HU" dirty="0" smtClean="0">
                <a:solidFill>
                  <a:schemeClr val="accent4"/>
                </a:solidFill>
                <a:latin typeface="Arial" pitchFamily="34" charset="0"/>
                <a:cs typeface="+mn-cs"/>
              </a:rPr>
              <a:t> Lichtquellen behalten</a:t>
            </a:r>
            <a:endParaRPr lang="en-US" dirty="0">
              <a:solidFill>
                <a:schemeClr val="accent4"/>
              </a:solidFill>
              <a:latin typeface="Arial" pitchFamily="34" charset="0"/>
              <a:cs typeface="+mn-cs"/>
            </a:endParaRPr>
          </a:p>
          <a:p>
            <a:pPr marL="803275" lvl="1" indent="-346075" eaLnBrk="0" hangingPunct="0">
              <a:lnSpc>
                <a:spcPct val="90000"/>
              </a:lnSpc>
              <a:spcBef>
                <a:spcPts val="0"/>
              </a:spcBef>
              <a:buClr>
                <a:srgbClr val="910026"/>
              </a:buClr>
              <a:buFont typeface="Wingdings" pitchFamily="2" charset="2"/>
              <a:buChar char="§"/>
              <a:defRPr/>
            </a:pPr>
            <a:r>
              <a:rPr lang="hu-HU" sz="1800" dirty="0" smtClean="0">
                <a:solidFill>
                  <a:schemeClr val="accent4"/>
                </a:solidFill>
                <a:latin typeface="Arial" pitchFamily="34" charset="0"/>
                <a:cs typeface="+mn-cs"/>
              </a:rPr>
              <a:t>Anwendung von existirenden Leuchten </a:t>
            </a:r>
            <a:endParaRPr lang="en-US" sz="1800" dirty="0">
              <a:solidFill>
                <a:schemeClr val="accent4"/>
              </a:solidFill>
              <a:latin typeface="Arial" pitchFamily="34" charset="0"/>
              <a:cs typeface="+mn-cs"/>
            </a:endParaRPr>
          </a:p>
          <a:p>
            <a:pPr marL="803275" lvl="1" indent="-346075" eaLnBrk="0" hangingPunct="0">
              <a:lnSpc>
                <a:spcPct val="90000"/>
              </a:lnSpc>
              <a:spcBef>
                <a:spcPts val="0"/>
              </a:spcBef>
              <a:buClr>
                <a:srgbClr val="910026"/>
              </a:buClr>
              <a:buFont typeface="Wingdings" pitchFamily="2" charset="2"/>
              <a:buChar char="§"/>
              <a:defRPr/>
            </a:pPr>
            <a:r>
              <a:rPr lang="hu-HU" sz="1800" dirty="0" smtClean="0">
                <a:solidFill>
                  <a:schemeClr val="accent4"/>
                </a:solidFill>
                <a:latin typeface="Arial" pitchFamily="34" charset="0"/>
                <a:cs typeface="+mn-cs"/>
              </a:rPr>
              <a:t>Gute Wärmeableitung durch verschiedene thermische Schnittstellen durch Konduktion</a:t>
            </a:r>
            <a:endParaRPr lang="en-US" sz="1800" dirty="0">
              <a:solidFill>
                <a:schemeClr val="accent4"/>
              </a:solidFill>
              <a:latin typeface="Arial" pitchFamily="34" charset="0"/>
              <a:cs typeface="+mn-cs"/>
            </a:endParaRPr>
          </a:p>
        </p:txBody>
      </p:sp>
      <p:grpSp>
        <p:nvGrpSpPr>
          <p:cNvPr id="14" name="Group 147"/>
          <p:cNvGrpSpPr>
            <a:grpSpLocks/>
          </p:cNvGrpSpPr>
          <p:nvPr>
            <p:custDataLst>
              <p:tags r:id="rId3"/>
            </p:custDataLst>
          </p:nvPr>
        </p:nvGrpSpPr>
        <p:grpSpPr bwMode="auto">
          <a:xfrm>
            <a:off x="603250" y="3338302"/>
            <a:ext cx="8540760" cy="3125790"/>
            <a:chOff x="300" y="1922"/>
            <a:chExt cx="5380" cy="1969"/>
          </a:xfrm>
        </p:grpSpPr>
        <p:graphicFrame>
          <p:nvGraphicFramePr>
            <p:cNvPr id="3165187" name="Object 3"/>
            <p:cNvGraphicFramePr>
              <a:graphicFrameLocks noChangeAspect="1"/>
            </p:cNvGraphicFramePr>
            <p:nvPr/>
          </p:nvGraphicFramePr>
          <p:xfrm>
            <a:off x="300" y="2131"/>
            <a:ext cx="2598" cy="1760"/>
          </p:xfrm>
          <a:graphic>
            <a:graphicData uri="http://schemas.openxmlformats.org/presentationml/2006/ole">
              <mc:AlternateContent xmlns:mc="http://schemas.openxmlformats.org/markup-compatibility/2006">
                <mc:Choice xmlns:v="urn:schemas-microsoft-com:vml" Requires="v">
                  <p:oleObj spid="_x0000_s3467279" name="Photo Editor Photo" r:id="rId12" imgW="5638095" imgH="3820058" progId="">
                    <p:embed/>
                  </p:oleObj>
                </mc:Choice>
                <mc:Fallback>
                  <p:oleObj name="Photo Editor Photo" r:id="rId12" imgW="5638095" imgH="3820058" progId="">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0" y="2131"/>
                          <a:ext cx="2598" cy="176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7" name="Rectangle 136"/>
            <p:cNvSpPr>
              <a:spLocks noChangeArrowheads="1"/>
            </p:cNvSpPr>
            <p:nvPr/>
          </p:nvSpPr>
          <p:spPr bwMode="auto">
            <a:xfrm>
              <a:off x="2093" y="1922"/>
              <a:ext cx="3587" cy="630"/>
            </a:xfrm>
            <a:prstGeom prst="rect">
              <a:avLst/>
            </a:prstGeom>
            <a:noFill/>
            <a:ln w="9525">
              <a:noFill/>
              <a:miter lim="800000"/>
              <a:headEnd/>
              <a:tailEnd/>
            </a:ln>
            <a:effectLst/>
          </p:spPr>
          <p:txBody>
            <a:bodyPr/>
            <a:lstStyle/>
            <a:p>
              <a:pPr marL="342900" indent="-342900" eaLnBrk="0" hangingPunct="0">
                <a:spcBef>
                  <a:spcPct val="30000"/>
                </a:spcBef>
                <a:buClr>
                  <a:srgbClr val="910026"/>
                </a:buClr>
                <a:buSzPct val="100000"/>
                <a:buFont typeface="Wingdings 3" pitchFamily="18" charset="2"/>
                <a:buChar char=""/>
                <a:defRPr/>
              </a:pPr>
              <a:r>
                <a:rPr lang="hu-HU" b="1" dirty="0" smtClean="0">
                  <a:solidFill>
                    <a:srgbClr val="FF0000"/>
                  </a:solidFill>
                  <a:latin typeface="Arial" pitchFamily="34" charset="0"/>
                  <a:cs typeface="+mn-cs"/>
                </a:rPr>
                <a:t>T</a:t>
              </a:r>
              <a:r>
                <a:rPr lang="en-US" b="1" dirty="0" smtClean="0">
                  <a:solidFill>
                    <a:srgbClr val="FF0000"/>
                  </a:solidFill>
                  <a:latin typeface="Arial" pitchFamily="34" charset="0"/>
                  <a:cs typeface="+mn-cs"/>
                </a:rPr>
                <a:t>h</a:t>
              </a:r>
              <a:r>
                <a:rPr lang="hu-HU" b="1" dirty="0" smtClean="0">
                  <a:solidFill>
                    <a:srgbClr val="FF0000"/>
                  </a:solidFill>
                  <a:latin typeface="Arial" pitchFamily="34" charset="0"/>
                  <a:cs typeface="+mn-cs"/>
                </a:rPr>
                <a:t>ermische</a:t>
              </a:r>
              <a:r>
                <a:rPr lang="en-US" b="1" dirty="0" smtClean="0">
                  <a:solidFill>
                    <a:srgbClr val="FF0000"/>
                  </a:solidFill>
                  <a:latin typeface="Arial" pitchFamily="34" charset="0"/>
                  <a:cs typeface="+mn-cs"/>
                </a:rPr>
                <a:t> </a:t>
              </a:r>
              <a:r>
                <a:rPr lang="hu-HU" b="1" dirty="0" smtClean="0">
                  <a:solidFill>
                    <a:srgbClr val="FF0000"/>
                  </a:solidFill>
                  <a:latin typeface="Arial" pitchFamily="34" charset="0"/>
                  <a:cs typeface="+mn-cs"/>
                </a:rPr>
                <a:t>Schnittstellen</a:t>
              </a:r>
              <a:r>
                <a:rPr lang="hu-HU" b="1" dirty="0" smtClean="0">
                  <a:solidFill>
                    <a:schemeClr val="tx1"/>
                  </a:solidFill>
                  <a:latin typeface="Arial" pitchFamily="34" charset="0"/>
                  <a:cs typeface="+mn-cs"/>
                </a:rPr>
                <a:t> </a:t>
              </a:r>
              <a:r>
                <a:rPr lang="hu-HU" dirty="0" smtClean="0">
                  <a:solidFill>
                    <a:schemeClr val="tx1"/>
                  </a:solidFill>
                  <a:latin typeface="Arial" pitchFamily="34" charset="0"/>
                  <a:cs typeface="+mn-cs"/>
                </a:rPr>
                <a:t>(TIMs)</a:t>
              </a:r>
              <a:r>
                <a:rPr lang="en-US" dirty="0" smtClean="0">
                  <a:solidFill>
                    <a:schemeClr val="accent4"/>
                  </a:solidFill>
                  <a:latin typeface="Arial" pitchFamily="34" charset="0"/>
                  <a:cs typeface="+mn-cs"/>
                </a:rPr>
                <a:t>: </a:t>
              </a:r>
              <a:r>
                <a:rPr lang="hu-HU" dirty="0" smtClean="0">
                  <a:solidFill>
                    <a:schemeClr val="accent4"/>
                  </a:solidFill>
                  <a:latin typeface="Arial" pitchFamily="34" charset="0"/>
                  <a:cs typeface="+mn-cs"/>
                </a:rPr>
                <a:t>spielen eine wichtige Rolle</a:t>
              </a:r>
              <a:endParaRPr lang="en-US" dirty="0">
                <a:solidFill>
                  <a:schemeClr val="accent4"/>
                </a:solidFill>
                <a:latin typeface="Arial" pitchFamily="34" charset="0"/>
                <a:cs typeface="+mn-cs"/>
              </a:endParaRPr>
            </a:p>
          </p:txBody>
        </p:sp>
        <p:sp>
          <p:nvSpPr>
            <p:cNvPr id="3165202" name="Line 137"/>
            <p:cNvSpPr>
              <a:spLocks noChangeShapeType="1"/>
            </p:cNvSpPr>
            <p:nvPr/>
          </p:nvSpPr>
          <p:spPr bwMode="auto">
            <a:xfrm>
              <a:off x="1590" y="2703"/>
              <a:ext cx="1566" cy="0"/>
            </a:xfrm>
            <a:prstGeom prst="line">
              <a:avLst/>
            </a:prstGeom>
            <a:noFill/>
            <a:ln w="25400">
              <a:solidFill>
                <a:srgbClr val="FF0000"/>
              </a:solidFill>
              <a:round/>
              <a:headEnd/>
              <a:tailEnd/>
            </a:ln>
          </p:spPr>
          <p:txBody>
            <a:bodyPr>
              <a:spAutoFit/>
            </a:bodyPr>
            <a:lstStyle/>
            <a:p>
              <a:endParaRPr lang="hu-HU"/>
            </a:p>
          </p:txBody>
        </p:sp>
        <p:sp>
          <p:nvSpPr>
            <p:cNvPr id="3165203" name="Text Box 138"/>
            <p:cNvSpPr txBox="1">
              <a:spLocks noChangeArrowheads="1"/>
            </p:cNvSpPr>
            <p:nvPr/>
          </p:nvSpPr>
          <p:spPr bwMode="auto">
            <a:xfrm>
              <a:off x="3157" y="2569"/>
              <a:ext cx="2220" cy="213"/>
            </a:xfrm>
            <a:prstGeom prst="rect">
              <a:avLst/>
            </a:prstGeom>
            <a:noFill/>
            <a:ln w="15875" algn="ctr">
              <a:noFill/>
              <a:miter lim="800000"/>
              <a:headEnd/>
              <a:tailEnd/>
            </a:ln>
          </p:spPr>
          <p:txBody>
            <a:bodyPr>
              <a:spAutoFit/>
            </a:bodyPr>
            <a:lstStyle/>
            <a:p>
              <a:pPr eaLnBrk="0" hangingPunct="0">
                <a:spcBef>
                  <a:spcPct val="50000"/>
                </a:spcBef>
              </a:pPr>
              <a:r>
                <a:rPr lang="en-US" sz="1600" b="1" i="1" dirty="0">
                  <a:solidFill>
                    <a:srgbClr val="FF0000"/>
                  </a:solidFill>
                </a:rPr>
                <a:t>active layer to </a:t>
              </a:r>
              <a:r>
                <a:rPr lang="en-US" sz="1600" b="1" i="1" dirty="0" err="1">
                  <a:solidFill>
                    <a:srgbClr val="FF0000"/>
                  </a:solidFill>
                </a:rPr>
                <a:t>submount</a:t>
              </a:r>
              <a:endParaRPr lang="en-US" sz="1600" b="1" i="1" dirty="0">
                <a:solidFill>
                  <a:srgbClr val="FF0000"/>
                </a:solidFill>
              </a:endParaRPr>
            </a:p>
          </p:txBody>
        </p:sp>
        <p:sp>
          <p:nvSpPr>
            <p:cNvPr id="3165204" name="Line 139"/>
            <p:cNvSpPr>
              <a:spLocks noChangeShapeType="1"/>
            </p:cNvSpPr>
            <p:nvPr/>
          </p:nvSpPr>
          <p:spPr bwMode="auto">
            <a:xfrm>
              <a:off x="1553" y="2795"/>
              <a:ext cx="1602" cy="0"/>
            </a:xfrm>
            <a:prstGeom prst="line">
              <a:avLst/>
            </a:prstGeom>
            <a:noFill/>
            <a:ln w="25400">
              <a:solidFill>
                <a:srgbClr val="FF0000"/>
              </a:solidFill>
              <a:round/>
              <a:headEnd/>
              <a:tailEnd/>
            </a:ln>
          </p:spPr>
          <p:txBody>
            <a:bodyPr>
              <a:spAutoFit/>
            </a:bodyPr>
            <a:lstStyle/>
            <a:p>
              <a:endParaRPr lang="hu-HU"/>
            </a:p>
          </p:txBody>
        </p:sp>
        <p:sp>
          <p:nvSpPr>
            <p:cNvPr id="3165205" name="Text Box 140"/>
            <p:cNvSpPr txBox="1">
              <a:spLocks noChangeArrowheads="1"/>
            </p:cNvSpPr>
            <p:nvPr/>
          </p:nvSpPr>
          <p:spPr bwMode="auto">
            <a:xfrm>
              <a:off x="3149" y="2684"/>
              <a:ext cx="2220" cy="213"/>
            </a:xfrm>
            <a:prstGeom prst="rect">
              <a:avLst/>
            </a:prstGeom>
            <a:noFill/>
            <a:ln w="15875" algn="ctr">
              <a:noFill/>
              <a:miter lim="800000"/>
              <a:headEnd/>
              <a:tailEnd/>
            </a:ln>
          </p:spPr>
          <p:txBody>
            <a:bodyPr>
              <a:spAutoFit/>
            </a:bodyPr>
            <a:lstStyle/>
            <a:p>
              <a:pPr eaLnBrk="0" hangingPunct="0">
                <a:spcBef>
                  <a:spcPct val="50000"/>
                </a:spcBef>
              </a:pPr>
              <a:r>
                <a:rPr lang="hu-HU" sz="1600" b="1" dirty="0" smtClean="0">
                  <a:solidFill>
                    <a:srgbClr val="FF0000"/>
                  </a:solidFill>
                </a:rPr>
                <a:t>klassische</a:t>
              </a:r>
              <a:r>
                <a:rPr lang="en-US" sz="1600" b="1" dirty="0" smtClean="0">
                  <a:solidFill>
                    <a:srgbClr val="FF0000"/>
                  </a:solidFill>
                </a:rPr>
                <a:t> </a:t>
              </a:r>
              <a:r>
                <a:rPr lang="en-US" sz="1600" b="1" i="1" dirty="0">
                  <a:solidFill>
                    <a:srgbClr val="FF0000"/>
                  </a:solidFill>
                </a:rPr>
                <a:t>die attach </a:t>
              </a:r>
              <a:r>
                <a:rPr lang="en-US" sz="1600" b="1" dirty="0">
                  <a:solidFill>
                    <a:srgbClr val="FF0000"/>
                  </a:solidFill>
                </a:rPr>
                <a:t>(TIM1)</a:t>
              </a:r>
            </a:p>
          </p:txBody>
        </p:sp>
        <p:sp>
          <p:nvSpPr>
            <p:cNvPr id="3165206" name="Line 141"/>
            <p:cNvSpPr>
              <a:spLocks noChangeShapeType="1"/>
            </p:cNvSpPr>
            <p:nvPr/>
          </p:nvSpPr>
          <p:spPr bwMode="auto">
            <a:xfrm>
              <a:off x="1552" y="2948"/>
              <a:ext cx="1602" cy="0"/>
            </a:xfrm>
            <a:prstGeom prst="line">
              <a:avLst/>
            </a:prstGeom>
            <a:noFill/>
            <a:ln w="25400">
              <a:solidFill>
                <a:srgbClr val="FF0000"/>
              </a:solidFill>
              <a:round/>
              <a:headEnd/>
              <a:tailEnd/>
            </a:ln>
          </p:spPr>
          <p:txBody>
            <a:bodyPr>
              <a:spAutoFit/>
            </a:bodyPr>
            <a:lstStyle/>
            <a:p>
              <a:endParaRPr lang="hu-HU"/>
            </a:p>
          </p:txBody>
        </p:sp>
        <p:sp>
          <p:nvSpPr>
            <p:cNvPr id="3165207" name="Text Box 142"/>
            <p:cNvSpPr txBox="1">
              <a:spLocks noChangeArrowheads="1"/>
            </p:cNvSpPr>
            <p:nvPr/>
          </p:nvSpPr>
          <p:spPr bwMode="auto">
            <a:xfrm>
              <a:off x="3154" y="2824"/>
              <a:ext cx="2220" cy="213"/>
            </a:xfrm>
            <a:prstGeom prst="rect">
              <a:avLst/>
            </a:prstGeom>
            <a:noFill/>
            <a:ln w="15875" algn="ctr">
              <a:noFill/>
              <a:miter lim="800000"/>
              <a:headEnd/>
              <a:tailEnd/>
            </a:ln>
          </p:spPr>
          <p:txBody>
            <a:bodyPr>
              <a:spAutoFit/>
            </a:bodyPr>
            <a:lstStyle/>
            <a:p>
              <a:pPr eaLnBrk="0" hangingPunct="0">
                <a:spcBef>
                  <a:spcPct val="50000"/>
                </a:spcBef>
              </a:pPr>
              <a:r>
                <a:rPr lang="en-US" sz="1600" b="1" i="1" dirty="0">
                  <a:solidFill>
                    <a:srgbClr val="FF0000"/>
                  </a:solidFill>
                </a:rPr>
                <a:t>solder/glue to MCPCB</a:t>
              </a:r>
            </a:p>
          </p:txBody>
        </p:sp>
        <p:sp>
          <p:nvSpPr>
            <p:cNvPr id="3165208" name="Line 143"/>
            <p:cNvSpPr>
              <a:spLocks noChangeShapeType="1"/>
            </p:cNvSpPr>
            <p:nvPr/>
          </p:nvSpPr>
          <p:spPr bwMode="auto">
            <a:xfrm>
              <a:off x="1521" y="3279"/>
              <a:ext cx="1656" cy="0"/>
            </a:xfrm>
            <a:prstGeom prst="line">
              <a:avLst/>
            </a:prstGeom>
            <a:noFill/>
            <a:ln w="25400">
              <a:solidFill>
                <a:srgbClr val="FF0000"/>
              </a:solidFill>
              <a:round/>
              <a:headEnd/>
              <a:tailEnd/>
            </a:ln>
          </p:spPr>
          <p:txBody>
            <a:bodyPr>
              <a:spAutoFit/>
            </a:bodyPr>
            <a:lstStyle/>
            <a:p>
              <a:endParaRPr lang="hu-HU"/>
            </a:p>
          </p:txBody>
        </p:sp>
        <p:sp>
          <p:nvSpPr>
            <p:cNvPr id="3165209" name="Text Box 144"/>
            <p:cNvSpPr txBox="1">
              <a:spLocks noChangeArrowheads="1"/>
            </p:cNvSpPr>
            <p:nvPr/>
          </p:nvSpPr>
          <p:spPr bwMode="auto">
            <a:xfrm>
              <a:off x="3165" y="3161"/>
              <a:ext cx="2373" cy="213"/>
            </a:xfrm>
            <a:prstGeom prst="rect">
              <a:avLst/>
            </a:prstGeom>
            <a:noFill/>
            <a:ln w="15875" algn="ctr">
              <a:noFill/>
              <a:miter lim="800000"/>
              <a:headEnd/>
              <a:tailEnd/>
            </a:ln>
          </p:spPr>
          <p:txBody>
            <a:bodyPr>
              <a:spAutoFit/>
            </a:bodyPr>
            <a:lstStyle/>
            <a:p>
              <a:pPr eaLnBrk="0" hangingPunct="0">
                <a:spcBef>
                  <a:spcPct val="50000"/>
                </a:spcBef>
              </a:pPr>
              <a:r>
                <a:rPr lang="hu-HU" sz="1600" b="1" dirty="0" smtClean="0">
                  <a:solidFill>
                    <a:srgbClr val="FF0000"/>
                  </a:solidFill>
                </a:rPr>
                <a:t>klassische</a:t>
              </a:r>
              <a:r>
                <a:rPr lang="en-US" sz="1600" b="1" dirty="0" smtClean="0">
                  <a:solidFill>
                    <a:srgbClr val="FF0000"/>
                  </a:solidFill>
                </a:rPr>
                <a:t> </a:t>
              </a:r>
              <a:r>
                <a:rPr lang="en-US" sz="1600" b="1" dirty="0">
                  <a:solidFill>
                    <a:srgbClr val="FF0000"/>
                  </a:solidFill>
                </a:rPr>
                <a:t>TIM </a:t>
              </a:r>
              <a:r>
                <a:rPr lang="hu-HU" sz="1600" b="1" dirty="0" smtClean="0">
                  <a:solidFill>
                    <a:srgbClr val="FF0000"/>
                  </a:solidFill>
                </a:rPr>
                <a:t>zu</a:t>
              </a:r>
              <a:r>
                <a:rPr lang="en-US" sz="1600" b="1" dirty="0" smtClean="0">
                  <a:solidFill>
                    <a:srgbClr val="FF0000"/>
                  </a:solidFill>
                </a:rPr>
                <a:t> </a:t>
              </a:r>
              <a:r>
                <a:rPr lang="hu-HU" sz="1600" b="1" dirty="0" smtClean="0">
                  <a:solidFill>
                    <a:srgbClr val="FF0000"/>
                  </a:solidFill>
                </a:rPr>
                <a:t>Kühlkörper</a:t>
              </a:r>
              <a:r>
                <a:rPr lang="en-US" sz="1600" b="1" dirty="0" smtClean="0">
                  <a:solidFill>
                    <a:srgbClr val="FF0000"/>
                  </a:solidFill>
                </a:rPr>
                <a:t> </a:t>
              </a:r>
              <a:r>
                <a:rPr lang="en-US" sz="1600" b="1" dirty="0">
                  <a:solidFill>
                    <a:srgbClr val="FF0000"/>
                  </a:solidFill>
                </a:rPr>
                <a:t>(TIM2)</a:t>
              </a:r>
            </a:p>
          </p:txBody>
        </p:sp>
      </p:grpSp>
      <p:sp>
        <p:nvSpPr>
          <p:cNvPr id="146" name="Text Box 146"/>
          <p:cNvSpPr txBox="1">
            <a:spLocks noChangeArrowheads="1"/>
          </p:cNvSpPr>
          <p:nvPr/>
        </p:nvSpPr>
        <p:spPr bwMode="auto">
          <a:xfrm>
            <a:off x="3594100" y="5716152"/>
            <a:ext cx="4887396" cy="646331"/>
          </a:xfrm>
          <a:prstGeom prst="rect">
            <a:avLst/>
          </a:prstGeom>
          <a:solidFill>
            <a:srgbClr val="FFFF99"/>
          </a:solidFill>
          <a:ln w="15875" algn="ctr">
            <a:solidFill>
              <a:schemeClr val="tx1"/>
            </a:solidFill>
            <a:miter lim="800000"/>
            <a:headEnd/>
            <a:tailEnd/>
          </a:ln>
          <a:effectLst/>
        </p:spPr>
        <p:txBody>
          <a:bodyPr wrap="square">
            <a:spAutoFit/>
          </a:bodyPr>
          <a:lstStyle/>
          <a:p>
            <a:pPr algn="ctr" eaLnBrk="0" hangingPunct="0">
              <a:spcBef>
                <a:spcPct val="50000"/>
              </a:spcBef>
              <a:defRPr/>
            </a:pPr>
            <a:r>
              <a:rPr lang="en-US" sz="1800" b="1" dirty="0" err="1" smtClean="0">
                <a:solidFill>
                  <a:schemeClr val="accent4"/>
                </a:solidFill>
                <a:latin typeface="Arial" pitchFamily="34" charset="0"/>
                <a:cs typeface="+mn-cs"/>
              </a:rPr>
              <a:t>Therm</a:t>
            </a:r>
            <a:r>
              <a:rPr lang="hu-HU" sz="1800" b="1" dirty="0" smtClean="0">
                <a:solidFill>
                  <a:schemeClr val="accent4"/>
                </a:solidFill>
                <a:latin typeface="Arial" pitchFamily="34" charset="0"/>
                <a:cs typeface="+mn-cs"/>
              </a:rPr>
              <a:t>ische </a:t>
            </a:r>
            <a:r>
              <a:rPr lang="en-US" sz="1800" b="1" dirty="0" smtClean="0">
                <a:solidFill>
                  <a:schemeClr val="accent4"/>
                </a:solidFill>
                <a:latin typeface="Arial" pitchFamily="34" charset="0"/>
                <a:cs typeface="+mn-cs"/>
              </a:rPr>
              <a:t> T</a:t>
            </a:r>
            <a:r>
              <a:rPr lang="hu-HU" sz="1800" b="1" dirty="0" smtClean="0">
                <a:solidFill>
                  <a:schemeClr val="accent4"/>
                </a:solidFill>
                <a:latin typeface="Arial" pitchFamily="34" charset="0"/>
                <a:cs typeface="+mn-cs"/>
              </a:rPr>
              <a:t>ransienten Messungen sind ideale Mittel um TIMs zu charakterisieren</a:t>
            </a:r>
            <a:endParaRPr lang="en-US" sz="1800" b="1" dirty="0">
              <a:solidFill>
                <a:schemeClr val="accent4"/>
              </a:solidFill>
              <a:latin typeface="Arial" pitchFamily="34" charset="0"/>
              <a:cs typeface="+mn-cs"/>
            </a:endParaRPr>
          </a:p>
        </p:txBody>
      </p:sp>
      <p:graphicFrame>
        <p:nvGraphicFramePr>
          <p:cNvPr id="3165188" name="Object 4"/>
          <p:cNvGraphicFramePr>
            <a:graphicFrameLocks noChangeAspect="1"/>
          </p:cNvGraphicFramePr>
          <p:nvPr>
            <p:custDataLst>
              <p:tags r:id="rId4"/>
            </p:custDataLst>
          </p:nvPr>
        </p:nvGraphicFramePr>
        <p:xfrm>
          <a:off x="7223532" y="2247050"/>
          <a:ext cx="1001712" cy="889000"/>
        </p:xfrm>
        <a:graphic>
          <a:graphicData uri="http://schemas.openxmlformats.org/presentationml/2006/ole">
            <mc:AlternateContent xmlns:mc="http://schemas.openxmlformats.org/markup-compatibility/2006">
              <mc:Choice xmlns:v="urn:schemas-microsoft-com:vml" Requires="v">
                <p:oleObj spid="_x0000_s3467280" r:id="rId14" imgW="1181265" imgH="1047619" progId="">
                  <p:embed/>
                </p:oleObj>
              </mc:Choice>
              <mc:Fallback>
                <p:oleObj r:id="rId14" imgW="1181265" imgH="1047619" progId="">
                  <p:embed/>
                  <p:pic>
                    <p:nvPicPr>
                      <p:cNvPr id="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23532" y="2247050"/>
                        <a:ext cx="1001712"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65189" name="Object 5"/>
          <p:cNvGraphicFramePr>
            <a:graphicFrameLocks noChangeAspect="1"/>
          </p:cNvGraphicFramePr>
          <p:nvPr>
            <p:custDataLst>
              <p:tags r:id="rId5"/>
            </p:custDataLst>
          </p:nvPr>
        </p:nvGraphicFramePr>
        <p:xfrm>
          <a:off x="6710584" y="640945"/>
          <a:ext cx="1060450" cy="1030287"/>
        </p:xfrm>
        <a:graphic>
          <a:graphicData uri="http://schemas.openxmlformats.org/presentationml/2006/ole">
            <mc:AlternateContent xmlns:mc="http://schemas.openxmlformats.org/markup-compatibility/2006">
              <mc:Choice xmlns:v="urn:schemas-microsoft-com:vml" Requires="v">
                <p:oleObj spid="_x0000_s3467281" r:id="rId16" imgW="1352381" imgH="1314286" progId="">
                  <p:embed/>
                </p:oleObj>
              </mc:Choice>
              <mc:Fallback>
                <p:oleObj r:id="rId16" imgW="1352381" imgH="1314286" progId="">
                  <p:embed/>
                  <p:pic>
                    <p:nvPicPr>
                      <p:cNvPr id="0"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10584" y="640945"/>
                        <a:ext cx="1060450"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65190" name="Object 6"/>
          <p:cNvGraphicFramePr>
            <a:graphicFrameLocks noChangeAspect="1"/>
          </p:cNvGraphicFramePr>
          <p:nvPr>
            <p:custDataLst>
              <p:tags r:id="rId6"/>
            </p:custDataLst>
          </p:nvPr>
        </p:nvGraphicFramePr>
        <p:xfrm>
          <a:off x="8143875" y="1941808"/>
          <a:ext cx="1000125" cy="806450"/>
        </p:xfrm>
        <a:graphic>
          <a:graphicData uri="http://schemas.openxmlformats.org/presentationml/2006/ole">
            <mc:AlternateContent xmlns:mc="http://schemas.openxmlformats.org/markup-compatibility/2006">
              <mc:Choice xmlns:v="urn:schemas-microsoft-com:vml" Requires="v">
                <p:oleObj spid="_x0000_s3467282" r:id="rId18" imgW="1276190" imgH="1028844" progId="">
                  <p:embed/>
                </p:oleObj>
              </mc:Choice>
              <mc:Fallback>
                <p:oleObj r:id="rId18" imgW="1276190" imgH="1028844" progId="">
                  <p:embed/>
                  <p:pic>
                    <p:nvPicPr>
                      <p:cNvPr id="0" name="Picture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43875" y="1941808"/>
                        <a:ext cx="1000125"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65191" name="Object 7"/>
          <p:cNvGraphicFramePr>
            <a:graphicFrameLocks noChangeAspect="1"/>
          </p:cNvGraphicFramePr>
          <p:nvPr>
            <p:custDataLst>
              <p:tags r:id="rId7"/>
            </p:custDataLst>
          </p:nvPr>
        </p:nvGraphicFramePr>
        <p:xfrm>
          <a:off x="7581900" y="1007989"/>
          <a:ext cx="1562100" cy="1038225"/>
        </p:xfrm>
        <a:graphic>
          <a:graphicData uri="http://schemas.openxmlformats.org/presentationml/2006/ole">
            <mc:AlternateContent xmlns:mc="http://schemas.openxmlformats.org/markup-compatibility/2006">
              <mc:Choice xmlns:v="urn:schemas-microsoft-com:vml" Requires="v">
                <p:oleObj spid="_x0000_s3467283" r:id="rId20" imgW="1561905" imgH="1038370" progId="">
                  <p:embed/>
                </p:oleObj>
              </mc:Choice>
              <mc:Fallback>
                <p:oleObj r:id="rId20" imgW="1561905" imgH="1038370" progId="">
                  <p:embed/>
                  <p:pic>
                    <p:nvPicPr>
                      <p:cNvPr id="0"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81900" y="1007989"/>
                        <a:ext cx="15621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1" name="Date Placeholder 150"/>
          <p:cNvSpPr>
            <a:spLocks noGrp="1"/>
          </p:cNvSpPr>
          <p:nvPr>
            <p:ph type="dt" sz="half" idx="12"/>
          </p:nvPr>
        </p:nvSpPr>
        <p:spPr/>
        <p:txBody>
          <a:bodyPr/>
          <a:lstStyle/>
          <a:p>
            <a:pPr>
              <a:defRPr/>
            </a:pPr>
            <a:r>
              <a:rPr lang="en-US" smtClean="0"/>
              <a:t>28 Juni 2012</a:t>
            </a:r>
            <a:endParaRPr lang="en-US"/>
          </a:p>
        </p:txBody>
      </p:sp>
      <p:sp>
        <p:nvSpPr>
          <p:cNvPr id="152" name="Slide Number Placeholder 151"/>
          <p:cNvSpPr>
            <a:spLocks noGrp="1"/>
          </p:cNvSpPr>
          <p:nvPr>
            <p:ph type="sldNum" sz="quarter" idx="10"/>
          </p:nvPr>
        </p:nvSpPr>
        <p:spPr/>
        <p:txBody>
          <a:bodyPr/>
          <a:lstStyle/>
          <a:p>
            <a:pPr>
              <a:defRPr/>
            </a:pPr>
            <a:fld id="{928EC0C5-4C41-4D2A-9A99-311151211C04}" type="slidenum">
              <a:rPr lang="en-GB" smtClean="0"/>
              <a:pPr>
                <a:defRPr/>
              </a:pPr>
              <a:t>6</a:t>
            </a:fld>
            <a:endParaRPr lang="en-GB"/>
          </a:p>
        </p:txBody>
      </p:sp>
      <p:sp>
        <p:nvSpPr>
          <p:cNvPr id="153" name="Footer Placeholder 152"/>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6072" name="Rectangle 8"/>
          <p:cNvSpPr>
            <a:spLocks noChangeArrowheads="1"/>
          </p:cNvSpPr>
          <p:nvPr/>
        </p:nvSpPr>
        <p:spPr bwMode="auto">
          <a:xfrm>
            <a:off x="761903" y="5787614"/>
            <a:ext cx="7010495" cy="612000"/>
          </a:xfrm>
          <a:prstGeom prst="rect">
            <a:avLst/>
          </a:prstGeom>
          <a:solidFill>
            <a:srgbClr val="FFFF99">
              <a:alpha val="79999"/>
            </a:srgbClr>
          </a:solidFill>
          <a:ln w="15875" algn="ctr">
            <a:solidFill>
              <a:srgbClr val="371178"/>
            </a:solidFill>
            <a:miter lim="800000"/>
            <a:headEnd/>
            <a:tailEnd/>
          </a:ln>
        </p:spPr>
        <p:txBody>
          <a:bodyPr wrap="square" anchor="ctr">
            <a:spAutoFit/>
          </a:bodyPr>
          <a:lstStyle/>
          <a:p>
            <a:pPr algn="ctr" eaLnBrk="0" hangingPunct="0">
              <a:spcBef>
                <a:spcPct val="50000"/>
              </a:spcBef>
            </a:pPr>
            <a:endParaRPr lang="en-US"/>
          </a:p>
        </p:txBody>
      </p:sp>
      <p:grpSp>
        <p:nvGrpSpPr>
          <p:cNvPr id="2" name="Group 10"/>
          <p:cNvGrpSpPr>
            <a:grpSpLocks/>
          </p:cNvGrpSpPr>
          <p:nvPr/>
        </p:nvGrpSpPr>
        <p:grpSpPr bwMode="auto">
          <a:xfrm>
            <a:off x="484188" y="2185243"/>
            <a:ext cx="8643937" cy="3743325"/>
            <a:chOff x="321" y="1604"/>
            <a:chExt cx="5445" cy="2358"/>
          </a:xfrm>
        </p:grpSpPr>
        <p:sp>
          <p:nvSpPr>
            <p:cNvPr id="2776070" name="Rectangle 6"/>
            <p:cNvSpPr>
              <a:spLocks noChangeArrowheads="1"/>
            </p:cNvSpPr>
            <p:nvPr/>
          </p:nvSpPr>
          <p:spPr bwMode="auto">
            <a:xfrm>
              <a:off x="321" y="1946"/>
              <a:ext cx="5445" cy="2016"/>
            </a:xfrm>
            <a:prstGeom prst="rect">
              <a:avLst/>
            </a:prstGeom>
            <a:noFill/>
            <a:ln w="9525">
              <a:noFill/>
              <a:miter lim="800000"/>
              <a:headEnd/>
              <a:tailEnd/>
            </a:ln>
            <a:effectLst/>
          </p:spPr>
          <p:txBody>
            <a:bodyPr/>
            <a:lstStyle/>
            <a:p>
              <a:pPr marL="342900" indent="-342900">
                <a:lnSpc>
                  <a:spcPct val="85000"/>
                </a:lnSpc>
                <a:spcBef>
                  <a:spcPct val="20000"/>
                </a:spcBef>
                <a:buClr>
                  <a:srgbClr val="910026"/>
                </a:buClr>
                <a:buFont typeface="Arial" pitchFamily="34" charset="0"/>
                <a:buNone/>
                <a:defRPr/>
              </a:pPr>
              <a:r>
                <a:rPr lang="hu-HU" b="1" i="1" u="sng" dirty="0" smtClean="0">
                  <a:solidFill>
                    <a:schemeClr val="tx1"/>
                  </a:solidFill>
                  <a:latin typeface="Arial" pitchFamily="34" charset="0"/>
                  <a:cs typeface="+mn-cs"/>
                </a:rPr>
                <a:t>Sind Temperaturwerte innerhalb der Spezifiaktionen</a:t>
              </a:r>
              <a:r>
                <a:rPr lang="en-US" b="1" i="1" u="sng" dirty="0" smtClean="0">
                  <a:solidFill>
                    <a:schemeClr val="tx1"/>
                  </a:solidFill>
                  <a:latin typeface="Arial" pitchFamily="34" charset="0"/>
                  <a:cs typeface="+mn-cs"/>
                </a:rPr>
                <a:t>?</a:t>
              </a:r>
              <a:endParaRPr lang="en-US" b="1" i="1" u="sng" dirty="0">
                <a:solidFill>
                  <a:schemeClr val="tx1"/>
                </a:solidFill>
                <a:latin typeface="Arial" pitchFamily="34" charset="0"/>
                <a:cs typeface="+mn-cs"/>
              </a:endParaRPr>
            </a:p>
            <a:p>
              <a:pPr marL="342900" indent="-342900">
                <a:lnSpc>
                  <a:spcPct val="85000"/>
                </a:lnSpc>
                <a:spcBef>
                  <a:spcPct val="20000"/>
                </a:spcBef>
                <a:buClr>
                  <a:srgbClr val="910026"/>
                </a:buClr>
                <a:buFont typeface="Arial" pitchFamily="34" charset="0"/>
                <a:buNone/>
                <a:defRPr/>
              </a:pPr>
              <a:r>
                <a:rPr lang="hu-HU" b="1" dirty="0" smtClean="0">
                  <a:solidFill>
                    <a:schemeClr val="tx1"/>
                  </a:solidFill>
                  <a:latin typeface="Arial" pitchFamily="34" charset="0"/>
                  <a:cs typeface="+mn-cs"/>
                </a:rPr>
                <a:t>Man </a:t>
              </a:r>
              <a:r>
                <a:rPr lang="en-US" b="1" dirty="0" err="1" smtClean="0">
                  <a:solidFill>
                    <a:schemeClr val="tx1"/>
                  </a:solidFill>
                  <a:latin typeface="Arial" pitchFamily="34" charset="0"/>
                  <a:cs typeface="+mn-cs"/>
                </a:rPr>
                <a:t>beginnt</a:t>
              </a:r>
              <a:r>
                <a:rPr lang="en-US" b="1" dirty="0" smtClean="0">
                  <a:solidFill>
                    <a:schemeClr val="tx1"/>
                  </a:solidFill>
                  <a:latin typeface="Arial" pitchFamily="34" charset="0"/>
                  <a:cs typeface="+mn-cs"/>
                </a:rPr>
                <a:t> </a:t>
              </a:r>
              <a:r>
                <a:rPr lang="en-US" b="1" dirty="0" err="1" smtClean="0">
                  <a:solidFill>
                    <a:schemeClr val="tx1"/>
                  </a:solidFill>
                  <a:latin typeface="Arial" pitchFamily="34" charset="0"/>
                  <a:cs typeface="+mn-cs"/>
                </a:rPr>
                <a:t>immer</a:t>
              </a:r>
              <a:r>
                <a:rPr lang="hu-HU" b="1" dirty="0" smtClean="0">
                  <a:solidFill>
                    <a:schemeClr val="tx1"/>
                  </a:solidFill>
                  <a:latin typeface="Arial" pitchFamily="34" charset="0"/>
                  <a:cs typeface="+mn-cs"/>
                </a:rPr>
                <a:t> mit der einfache Gleichung</a:t>
              </a:r>
              <a:r>
                <a:rPr lang="en-US" b="1" dirty="0" smtClean="0">
                  <a:solidFill>
                    <a:srgbClr val="371178"/>
                  </a:solidFill>
                  <a:latin typeface="Arial" pitchFamily="34" charset="0"/>
                  <a:cs typeface="+mn-cs"/>
                </a:rPr>
                <a:t>:</a:t>
              </a:r>
              <a:endParaRPr lang="en-US" sz="2800" dirty="0">
                <a:solidFill>
                  <a:srgbClr val="371178"/>
                </a:solidFill>
                <a:latin typeface="Arial" pitchFamily="34" charset="0"/>
                <a:cs typeface="+mn-cs"/>
              </a:endParaRPr>
            </a:p>
            <a:p>
              <a:pPr marL="342900" indent="-342900">
                <a:lnSpc>
                  <a:spcPct val="85000"/>
                </a:lnSpc>
                <a:spcBef>
                  <a:spcPct val="20000"/>
                </a:spcBef>
                <a:buClr>
                  <a:srgbClr val="910026"/>
                </a:buClr>
                <a:buFont typeface="Arial" pitchFamily="34" charset="0"/>
                <a:buNone/>
                <a:defRPr/>
              </a:pPr>
              <a:r>
                <a:rPr lang="en-US" b="1" dirty="0">
                  <a:solidFill>
                    <a:srgbClr val="00FF00"/>
                  </a:solidFill>
                  <a:latin typeface="Arial" pitchFamily="34" charset="0"/>
                  <a:cs typeface="+mn-cs"/>
                </a:rPr>
                <a:t> 			</a:t>
              </a:r>
              <a:r>
                <a:rPr lang="en-US" b="1" dirty="0">
                  <a:solidFill>
                    <a:schemeClr val="tx1"/>
                  </a:solidFill>
                  <a:latin typeface="Arial" pitchFamily="34" charset="0"/>
                  <a:cs typeface="+mn-cs"/>
                </a:rPr>
                <a:t>T</a:t>
              </a:r>
              <a:r>
                <a:rPr lang="en-US" b="1" baseline="-25000" dirty="0">
                  <a:solidFill>
                    <a:schemeClr val="tx1"/>
                  </a:solidFill>
                  <a:latin typeface="Arial" pitchFamily="34" charset="0"/>
                  <a:cs typeface="+mn-cs"/>
                </a:rPr>
                <a:t>J</a:t>
              </a:r>
              <a:r>
                <a:rPr lang="en-US" b="1" dirty="0">
                  <a:solidFill>
                    <a:schemeClr val="tx1"/>
                  </a:solidFill>
                  <a:latin typeface="Arial" pitchFamily="34" charset="0"/>
                  <a:cs typeface="+mn-cs"/>
                </a:rPr>
                <a:t> = </a:t>
              </a:r>
              <a:r>
                <a:rPr lang="en-US" b="1" dirty="0" err="1">
                  <a:solidFill>
                    <a:srgbClr val="D5262B"/>
                  </a:solidFill>
                  <a:latin typeface="Arial" pitchFamily="34" charset="0"/>
                  <a:cs typeface="+mn-cs"/>
                </a:rPr>
                <a:t>R</a:t>
              </a:r>
              <a:r>
                <a:rPr lang="en-US" b="1" baseline="-25000" dirty="0" err="1">
                  <a:solidFill>
                    <a:srgbClr val="D5262B"/>
                  </a:solidFill>
                  <a:latin typeface="Arial" pitchFamily="34" charset="0"/>
                  <a:cs typeface="+mn-cs"/>
                </a:rPr>
                <a:t>th</a:t>
              </a:r>
              <a:r>
                <a:rPr lang="en-US" b="1" baseline="-25000" dirty="0">
                  <a:solidFill>
                    <a:srgbClr val="D5262B"/>
                  </a:solidFill>
                  <a:latin typeface="Arial" pitchFamily="34" charset="0"/>
                  <a:cs typeface="+mn-cs"/>
                </a:rPr>
                <a:t> J-</a:t>
              </a:r>
              <a:r>
                <a:rPr lang="en-US" b="1" baseline="-25000" dirty="0" err="1">
                  <a:solidFill>
                    <a:srgbClr val="D5262B"/>
                  </a:solidFill>
                  <a:latin typeface="Arial" pitchFamily="34" charset="0"/>
                  <a:cs typeface="+mn-cs"/>
                </a:rPr>
                <a:t>refX</a:t>
              </a:r>
              <a:r>
                <a:rPr lang="en-US" b="1" dirty="0">
                  <a:solidFill>
                    <a:schemeClr val="tx1"/>
                  </a:solidFill>
                  <a:latin typeface="Arial" pitchFamily="34" charset="0"/>
                  <a:cs typeface="+mn-cs"/>
                </a:rPr>
                <a:t> </a:t>
              </a:r>
              <a:r>
                <a:rPr lang="en-US" b="1" dirty="0">
                  <a:solidFill>
                    <a:schemeClr val="tx1"/>
                  </a:solidFill>
                  <a:latin typeface="Arial" pitchFamily="34" charset="0"/>
                  <a:cs typeface="+mn-cs"/>
                  <a:sym typeface="Symbol" pitchFamily="18" charset="2"/>
                </a:rPr>
                <a:t> </a:t>
              </a:r>
              <a:r>
                <a:rPr lang="en-US" b="1" dirty="0">
                  <a:solidFill>
                    <a:schemeClr val="tx1"/>
                  </a:solidFill>
                  <a:latin typeface="Arial" pitchFamily="34" charset="0"/>
                  <a:cs typeface="+mn-cs"/>
                </a:rPr>
                <a:t>P + T</a:t>
              </a:r>
              <a:r>
                <a:rPr lang="en-US" b="1" baseline="-25000" dirty="0">
                  <a:solidFill>
                    <a:schemeClr val="tx1"/>
                  </a:solidFill>
                  <a:latin typeface="Arial" pitchFamily="34" charset="0"/>
                  <a:cs typeface="+mn-cs"/>
                </a:rPr>
                <a:t>X 			</a:t>
              </a:r>
              <a:endParaRPr lang="en-US" sz="1200" dirty="0">
                <a:solidFill>
                  <a:schemeClr val="bg1">
                    <a:lumMod val="75000"/>
                  </a:schemeClr>
                </a:solidFill>
                <a:latin typeface="Arial" pitchFamily="34" charset="0"/>
                <a:cs typeface="+mn-cs"/>
              </a:endParaRPr>
            </a:p>
            <a:p>
              <a:pPr marL="342900" indent="-342900">
                <a:lnSpc>
                  <a:spcPct val="85000"/>
                </a:lnSpc>
                <a:spcBef>
                  <a:spcPct val="20000"/>
                </a:spcBef>
                <a:buClr>
                  <a:srgbClr val="910026"/>
                </a:buClr>
                <a:buFont typeface="Arial" pitchFamily="34" charset="0"/>
                <a:buChar char="►"/>
                <a:defRPr/>
              </a:pPr>
              <a:r>
                <a:rPr lang="en-US" b="1" dirty="0" smtClean="0">
                  <a:solidFill>
                    <a:srgbClr val="D5262B"/>
                  </a:solidFill>
                  <a:latin typeface="Arial" pitchFamily="34" charset="0"/>
                  <a:cs typeface="+mn-cs"/>
                </a:rPr>
                <a:t>T</a:t>
              </a:r>
              <a:r>
                <a:rPr lang="en-US" b="1" baseline="-25000" dirty="0" smtClean="0">
                  <a:solidFill>
                    <a:srgbClr val="D5262B"/>
                  </a:solidFill>
                  <a:latin typeface="Arial" pitchFamily="34" charset="0"/>
                  <a:cs typeface="+mn-cs"/>
                </a:rPr>
                <a:t>X</a:t>
              </a:r>
              <a:r>
                <a:rPr lang="hu-HU" b="1" dirty="0" smtClean="0">
                  <a:solidFill>
                    <a:srgbClr val="D5262B"/>
                  </a:solidFill>
                  <a:latin typeface="Arial" pitchFamily="34" charset="0"/>
                  <a:cs typeface="+mn-cs"/>
                </a:rPr>
                <a:t>	  </a:t>
              </a:r>
              <a:r>
                <a:rPr lang="hu-HU" b="1" dirty="0" smtClean="0">
                  <a:solidFill>
                    <a:schemeClr val="tx1"/>
                  </a:solidFill>
                  <a:latin typeface="Arial" pitchFamily="34" charset="0"/>
                  <a:cs typeface="+mn-cs"/>
                </a:rPr>
                <a:t>aus</a:t>
              </a:r>
              <a:r>
                <a:rPr lang="en-US" b="1" dirty="0" smtClean="0">
                  <a:solidFill>
                    <a:schemeClr val="tx1"/>
                  </a:solidFill>
                  <a:latin typeface="Arial" pitchFamily="34" charset="0"/>
                  <a:cs typeface="+mn-cs"/>
                </a:rPr>
                <a:t> </a:t>
              </a:r>
              <a:r>
                <a:rPr lang="hu-HU" b="1" dirty="0" smtClean="0">
                  <a:solidFill>
                    <a:schemeClr val="tx1"/>
                  </a:solidFill>
                  <a:latin typeface="Arial" pitchFamily="34" charset="0"/>
                  <a:cs typeface="+mn-cs"/>
                </a:rPr>
                <a:t>Messungen</a:t>
              </a:r>
              <a:r>
                <a:rPr lang="en-US" b="1" dirty="0" smtClean="0">
                  <a:solidFill>
                    <a:schemeClr val="tx1"/>
                  </a:solidFill>
                  <a:latin typeface="Arial" pitchFamily="34" charset="0"/>
                  <a:cs typeface="+mn-cs"/>
                </a:rPr>
                <a:t> </a:t>
              </a:r>
              <a:r>
                <a:rPr lang="en-US" i="1" dirty="0" smtClean="0">
                  <a:solidFill>
                    <a:schemeClr val="tx1"/>
                  </a:solidFill>
                  <a:latin typeface="Arial" pitchFamily="34" charset="0"/>
                  <a:cs typeface="+mn-cs"/>
                </a:rPr>
                <a:t>(</a:t>
              </a:r>
              <a:r>
                <a:rPr lang="hu-HU" i="1" dirty="0" smtClean="0">
                  <a:solidFill>
                    <a:schemeClr val="tx1"/>
                  </a:solidFill>
                  <a:latin typeface="Arial" pitchFamily="34" charset="0"/>
                  <a:cs typeface="+mn-cs"/>
                </a:rPr>
                <a:t>eigene</a:t>
              </a:r>
              <a:r>
                <a:rPr lang="en-US" i="1" dirty="0" smtClean="0">
                  <a:solidFill>
                    <a:schemeClr val="tx1"/>
                  </a:solidFill>
                  <a:latin typeface="Arial" pitchFamily="34" charset="0"/>
                  <a:cs typeface="+mn-cs"/>
                </a:rPr>
                <a:t> </a:t>
              </a:r>
              <a:r>
                <a:rPr lang="hu-HU" i="1" dirty="0" smtClean="0">
                  <a:solidFill>
                    <a:schemeClr val="tx1"/>
                  </a:solidFill>
                  <a:latin typeface="Arial" pitchFamily="34" charset="0"/>
                  <a:cs typeface="+mn-cs"/>
                </a:rPr>
                <a:t>Verantwortlichkeit</a:t>
              </a:r>
              <a:r>
                <a:rPr lang="en-US" i="1" dirty="0" smtClean="0">
                  <a:solidFill>
                    <a:schemeClr val="tx1"/>
                  </a:solidFill>
                  <a:latin typeface="Arial" pitchFamily="34" charset="0"/>
                  <a:cs typeface="+mn-cs"/>
                </a:rPr>
                <a:t>)</a:t>
              </a:r>
            </a:p>
            <a:p>
              <a:pPr marL="1714500" lvl="3" indent="-342900">
                <a:lnSpc>
                  <a:spcPct val="85000"/>
                </a:lnSpc>
                <a:spcBef>
                  <a:spcPct val="20000"/>
                </a:spcBef>
                <a:buClr>
                  <a:srgbClr val="910026"/>
                </a:buClr>
                <a:buFont typeface="Wingdings" pitchFamily="2" charset="2"/>
                <a:buChar char="§"/>
                <a:defRPr/>
              </a:pPr>
              <a:r>
                <a:rPr lang="en-US" sz="1600" dirty="0" smtClean="0">
                  <a:solidFill>
                    <a:schemeClr val="tx1"/>
                  </a:solidFill>
                  <a:latin typeface="Arial" pitchFamily="34" charset="0"/>
                  <a:cs typeface="+mn-cs"/>
                </a:rPr>
                <a:t>T</a:t>
              </a:r>
              <a:r>
                <a:rPr lang="en-US" sz="1600" baseline="-25000" dirty="0" smtClean="0">
                  <a:solidFill>
                    <a:schemeClr val="tx1"/>
                  </a:solidFill>
                  <a:latin typeface="Arial" pitchFamily="34" charset="0"/>
                  <a:cs typeface="+mn-cs"/>
                </a:rPr>
                <a:t>A</a:t>
              </a:r>
              <a:r>
                <a:rPr lang="en-US" sz="1600" dirty="0" smtClean="0">
                  <a:solidFill>
                    <a:schemeClr val="tx1"/>
                  </a:solidFill>
                  <a:latin typeface="Arial" pitchFamily="34" charset="0"/>
                  <a:cs typeface="+mn-cs"/>
                </a:rPr>
                <a:t> </a:t>
              </a:r>
              <a:r>
                <a:rPr lang="hu-HU" sz="1600" dirty="0" smtClean="0">
                  <a:solidFill>
                    <a:schemeClr val="tx1"/>
                  </a:solidFill>
                  <a:latin typeface="Arial" pitchFamily="34" charset="0"/>
                  <a:cs typeface="+mn-cs"/>
                </a:rPr>
                <a:t> </a:t>
              </a:r>
              <a:r>
                <a:rPr lang="en-US" sz="1600" dirty="0" smtClean="0">
                  <a:solidFill>
                    <a:schemeClr val="tx1"/>
                  </a:solidFill>
                  <a:latin typeface="Arial" pitchFamily="34" charset="0"/>
                  <a:cs typeface="+mn-cs"/>
                </a:rPr>
                <a:t>– </a:t>
              </a:r>
              <a:r>
                <a:rPr lang="en-US" sz="1600" dirty="0" err="1" smtClean="0">
                  <a:solidFill>
                    <a:schemeClr val="tx1"/>
                  </a:solidFill>
                  <a:latin typeface="Arial" pitchFamily="34" charset="0"/>
                  <a:cs typeface="+mn-cs"/>
                </a:rPr>
                <a:t>Temperatur</a:t>
              </a:r>
              <a:r>
                <a:rPr lang="en-US" sz="1600" dirty="0" smtClean="0">
                  <a:solidFill>
                    <a:schemeClr val="tx1"/>
                  </a:solidFill>
                  <a:latin typeface="Arial" pitchFamily="34" charset="0"/>
                  <a:cs typeface="+mn-cs"/>
                </a:rPr>
                <a:t> </a:t>
              </a:r>
              <a:r>
                <a:rPr lang="en-US" sz="1600" dirty="0" err="1" smtClean="0">
                  <a:solidFill>
                    <a:schemeClr val="tx1"/>
                  </a:solidFill>
                  <a:latin typeface="Arial" pitchFamily="34" charset="0"/>
                  <a:cs typeface="+mn-cs"/>
                </a:rPr>
                <a:t>der</a:t>
              </a:r>
              <a:r>
                <a:rPr lang="en-US" sz="1600" dirty="0" smtClean="0">
                  <a:solidFill>
                    <a:schemeClr val="tx1"/>
                  </a:solidFill>
                  <a:latin typeface="Arial" pitchFamily="34" charset="0"/>
                  <a:cs typeface="+mn-cs"/>
                </a:rPr>
                <a:t> </a:t>
              </a:r>
              <a:r>
                <a:rPr lang="en-US" sz="1600" dirty="0" err="1" smtClean="0">
                  <a:solidFill>
                    <a:schemeClr val="tx1"/>
                  </a:solidFill>
                  <a:latin typeface="Arial" pitchFamily="34" charset="0"/>
                  <a:cs typeface="+mn-cs"/>
                </a:rPr>
                <a:t>Umgebung</a:t>
              </a:r>
              <a:r>
                <a:rPr lang="en-US" sz="1600" dirty="0" smtClean="0">
                  <a:solidFill>
                    <a:schemeClr val="tx1"/>
                  </a:solidFill>
                  <a:latin typeface="Arial" pitchFamily="34" charset="0"/>
                  <a:cs typeface="+mn-cs"/>
                </a:rPr>
                <a:t> (</a:t>
              </a:r>
              <a:r>
                <a:rPr lang="en-US" sz="1600" i="1" dirty="0" smtClean="0">
                  <a:solidFill>
                    <a:schemeClr val="tx1"/>
                  </a:solidFill>
                  <a:latin typeface="Arial" pitchFamily="34" charset="0"/>
                  <a:cs typeface="+mn-cs"/>
                </a:rPr>
                <a:t>ambient temperature</a:t>
              </a:r>
              <a:r>
                <a:rPr lang="en-US" sz="1600" dirty="0" smtClean="0">
                  <a:solidFill>
                    <a:schemeClr val="tx1"/>
                  </a:solidFill>
                  <a:latin typeface="Arial" pitchFamily="34" charset="0"/>
                  <a:cs typeface="+mn-cs"/>
                </a:rPr>
                <a:t>)</a:t>
              </a:r>
              <a:r>
                <a:rPr lang="hu-HU" sz="1600" dirty="0" smtClean="0">
                  <a:solidFill>
                    <a:schemeClr val="tx1"/>
                  </a:solidFill>
                  <a:latin typeface="Arial" pitchFamily="34" charset="0"/>
                  <a:cs typeface="+mn-cs"/>
                </a:rPr>
                <a:t>: kann sich ändern</a:t>
              </a:r>
              <a:endParaRPr lang="en-US" sz="1600" dirty="0" smtClean="0">
                <a:solidFill>
                  <a:schemeClr val="tx1"/>
                </a:solidFill>
                <a:latin typeface="Arial" pitchFamily="34" charset="0"/>
                <a:cs typeface="+mn-cs"/>
              </a:endParaRPr>
            </a:p>
            <a:p>
              <a:pPr marL="1714500" lvl="3" indent="-342900">
                <a:lnSpc>
                  <a:spcPct val="85000"/>
                </a:lnSpc>
                <a:spcBef>
                  <a:spcPct val="20000"/>
                </a:spcBef>
                <a:buClr>
                  <a:srgbClr val="910026"/>
                </a:buClr>
                <a:buFont typeface="Wingdings" pitchFamily="2" charset="2"/>
                <a:buChar char="§"/>
                <a:defRPr/>
              </a:pPr>
              <a:r>
                <a:rPr lang="en-US" sz="1600" dirty="0" err="1" smtClean="0">
                  <a:solidFill>
                    <a:schemeClr val="tx1"/>
                  </a:solidFill>
                  <a:latin typeface="Arial" pitchFamily="34" charset="0"/>
                  <a:cs typeface="+mn-cs"/>
                </a:rPr>
                <a:t>T</a:t>
              </a:r>
              <a:r>
                <a:rPr lang="en-US" sz="1600" baseline="-25000" dirty="0" err="1" smtClean="0">
                  <a:solidFill>
                    <a:schemeClr val="tx1"/>
                  </a:solidFill>
                  <a:latin typeface="Arial" pitchFamily="34" charset="0"/>
                  <a:cs typeface="+mn-cs"/>
                </a:rPr>
                <a:t>cp</a:t>
              </a:r>
              <a:r>
                <a:rPr lang="en-US" sz="1600" dirty="0" smtClean="0">
                  <a:solidFill>
                    <a:schemeClr val="tx1"/>
                  </a:solidFill>
                  <a:latin typeface="Arial" pitchFamily="34" charset="0"/>
                  <a:cs typeface="+mn-cs"/>
                </a:rPr>
                <a:t> – Temperature </a:t>
              </a:r>
              <a:r>
                <a:rPr lang="en-US" sz="1600" dirty="0" err="1" smtClean="0">
                  <a:solidFill>
                    <a:schemeClr val="tx1"/>
                  </a:solidFill>
                  <a:latin typeface="Arial" pitchFamily="34" charset="0"/>
                  <a:cs typeface="+mn-cs"/>
                </a:rPr>
                <a:t>einer</a:t>
              </a:r>
              <a:r>
                <a:rPr lang="en-US" sz="1600" dirty="0" smtClean="0">
                  <a:solidFill>
                    <a:schemeClr val="tx1"/>
                  </a:solidFill>
                  <a:latin typeface="Arial" pitchFamily="34" charset="0"/>
                  <a:cs typeface="+mn-cs"/>
                </a:rPr>
                <a:t> K</a:t>
              </a:r>
              <a:r>
                <a:rPr lang="hu-HU" sz="1600" dirty="0" smtClean="0">
                  <a:solidFill>
                    <a:schemeClr val="tx1"/>
                  </a:solidFill>
                  <a:latin typeface="Arial" pitchFamily="34" charset="0"/>
                  <a:cs typeface="+mn-cs"/>
                </a:rPr>
                <a:t>ühlplatte (</a:t>
              </a:r>
              <a:r>
                <a:rPr lang="hu-HU" sz="1600" i="1" dirty="0" smtClean="0">
                  <a:solidFill>
                    <a:schemeClr val="tx1"/>
                  </a:solidFill>
                  <a:latin typeface="Arial" pitchFamily="34" charset="0"/>
                  <a:cs typeface="+mn-cs"/>
                </a:rPr>
                <a:t>cold plate temperature</a:t>
              </a:r>
              <a:r>
                <a:rPr lang="hu-HU" sz="1600" dirty="0" smtClean="0">
                  <a:solidFill>
                    <a:schemeClr val="tx1"/>
                  </a:solidFill>
                  <a:latin typeface="Arial" pitchFamily="34" charset="0"/>
                  <a:cs typeface="+mn-cs"/>
                </a:rPr>
                <a:t>): b</a:t>
              </a:r>
              <a:r>
                <a:rPr lang="en-US" sz="1600" dirty="0" smtClean="0">
                  <a:solidFill>
                    <a:schemeClr val="tx1"/>
                  </a:solidFill>
                  <a:latin typeface="Arial" pitchFamily="34" charset="0"/>
                  <a:cs typeface="+mn-cs"/>
                </a:rPr>
                <a:t>l</a:t>
              </a:r>
              <a:r>
                <a:rPr lang="hu-HU" sz="1600" dirty="0" smtClean="0">
                  <a:solidFill>
                    <a:schemeClr val="tx1"/>
                  </a:solidFill>
                  <a:latin typeface="Arial" pitchFamily="34" charset="0"/>
                  <a:cs typeface="+mn-cs"/>
                </a:rPr>
                <a:t>eibt konstant</a:t>
              </a:r>
              <a:endParaRPr lang="en-US" sz="1600" dirty="0">
                <a:solidFill>
                  <a:schemeClr val="tx1"/>
                </a:solidFill>
                <a:latin typeface="Arial" pitchFamily="34" charset="0"/>
                <a:cs typeface="+mn-cs"/>
              </a:endParaRPr>
            </a:p>
            <a:p>
              <a:pPr marL="342900" indent="-342900">
                <a:lnSpc>
                  <a:spcPct val="85000"/>
                </a:lnSpc>
                <a:spcBef>
                  <a:spcPct val="20000"/>
                </a:spcBef>
                <a:buClr>
                  <a:srgbClr val="910026"/>
                </a:buClr>
                <a:buFont typeface="Arial" pitchFamily="34" charset="0"/>
                <a:buChar char="►"/>
                <a:defRPr/>
              </a:pPr>
              <a:r>
                <a:rPr lang="en-US" b="1" dirty="0">
                  <a:solidFill>
                    <a:srgbClr val="D5262B"/>
                  </a:solidFill>
                  <a:latin typeface="Arial" pitchFamily="34" charset="0"/>
                  <a:cs typeface="+mn-cs"/>
                </a:rPr>
                <a:t>P</a:t>
              </a:r>
              <a:r>
                <a:rPr lang="en-US" b="1" dirty="0">
                  <a:solidFill>
                    <a:srgbClr val="371178"/>
                  </a:solidFill>
                  <a:latin typeface="Arial" pitchFamily="34" charset="0"/>
                  <a:cs typeface="+mn-cs"/>
                </a:rPr>
                <a:t>	</a:t>
              </a:r>
              <a:r>
                <a:rPr lang="hu-HU" b="1" dirty="0" smtClean="0">
                  <a:solidFill>
                    <a:srgbClr val="371178"/>
                  </a:solidFill>
                  <a:latin typeface="Arial" pitchFamily="34" charset="0"/>
                  <a:cs typeface="+mn-cs"/>
                </a:rPr>
                <a:t>  </a:t>
              </a:r>
              <a:r>
                <a:rPr lang="hu-HU" b="1" dirty="0" smtClean="0">
                  <a:solidFill>
                    <a:schemeClr val="tx1"/>
                  </a:solidFill>
                  <a:latin typeface="Arial" pitchFamily="34" charset="0"/>
                  <a:cs typeface="+mn-cs"/>
                </a:rPr>
                <a:t>aus Vorhersage der Leistung </a:t>
              </a:r>
              <a:r>
                <a:rPr lang="en-US" i="1" dirty="0" smtClean="0">
                  <a:solidFill>
                    <a:schemeClr val="tx1"/>
                  </a:solidFill>
                  <a:latin typeface="Arial" pitchFamily="34" charset="0"/>
                  <a:cs typeface="+mn-cs"/>
                </a:rPr>
                <a:t>(</a:t>
              </a:r>
              <a:r>
                <a:rPr lang="hu-HU" i="1" dirty="0" smtClean="0">
                  <a:solidFill>
                    <a:schemeClr val="tx1"/>
                  </a:solidFill>
                  <a:latin typeface="Arial" pitchFamily="34" charset="0"/>
                </a:rPr>
                <a:t>eigene Verantwortlichkeit</a:t>
              </a:r>
              <a:r>
                <a:rPr lang="en-US" i="1" dirty="0" smtClean="0">
                  <a:solidFill>
                    <a:schemeClr val="tx1"/>
                  </a:solidFill>
                  <a:latin typeface="Arial" pitchFamily="34" charset="0"/>
                  <a:cs typeface="+mn-cs"/>
                </a:rPr>
                <a:t>)</a:t>
              </a:r>
              <a:endParaRPr lang="en-US" i="1" dirty="0">
                <a:solidFill>
                  <a:schemeClr val="tx1"/>
                </a:solidFill>
                <a:latin typeface="Arial" pitchFamily="34" charset="0"/>
                <a:cs typeface="+mn-cs"/>
              </a:endParaRPr>
            </a:p>
            <a:p>
              <a:pPr marL="342900" indent="-342900">
                <a:lnSpc>
                  <a:spcPct val="85000"/>
                </a:lnSpc>
                <a:spcBef>
                  <a:spcPct val="20000"/>
                </a:spcBef>
                <a:buClr>
                  <a:srgbClr val="910026"/>
                </a:buClr>
                <a:buFont typeface="Arial" pitchFamily="34" charset="0"/>
                <a:buChar char="►"/>
                <a:defRPr/>
              </a:pPr>
              <a:r>
                <a:rPr lang="en-US" b="1" dirty="0" err="1">
                  <a:solidFill>
                    <a:srgbClr val="D5262B"/>
                  </a:solidFill>
                  <a:latin typeface="Arial" pitchFamily="34" charset="0"/>
                  <a:cs typeface="+mn-cs"/>
                </a:rPr>
                <a:t>R</a:t>
              </a:r>
              <a:r>
                <a:rPr lang="en-US" b="1" baseline="-25000" dirty="0" err="1">
                  <a:solidFill>
                    <a:srgbClr val="D5262B"/>
                  </a:solidFill>
                  <a:latin typeface="Arial" pitchFamily="34" charset="0"/>
                  <a:cs typeface="+mn-cs"/>
                </a:rPr>
                <a:t>th</a:t>
              </a:r>
              <a:r>
                <a:rPr lang="en-US" b="1" baseline="-25000" dirty="0">
                  <a:solidFill>
                    <a:srgbClr val="D5262B"/>
                  </a:solidFill>
                  <a:latin typeface="Arial" pitchFamily="34" charset="0"/>
                  <a:cs typeface="+mn-cs"/>
                </a:rPr>
                <a:t> J-X</a:t>
              </a:r>
              <a:r>
                <a:rPr lang="en-US" b="1" dirty="0">
                  <a:solidFill>
                    <a:srgbClr val="371178"/>
                  </a:solidFill>
                  <a:latin typeface="Arial" pitchFamily="34" charset="0"/>
                  <a:cs typeface="+mn-cs"/>
                </a:rPr>
                <a:t> </a:t>
              </a:r>
              <a:r>
                <a:rPr lang="hu-HU" b="1" dirty="0" smtClean="0">
                  <a:solidFill>
                    <a:schemeClr val="tx1"/>
                  </a:solidFill>
                  <a:latin typeface="Arial" pitchFamily="34" charset="0"/>
                  <a:cs typeface="+mn-cs"/>
                </a:rPr>
                <a:t>aus Datenblatt </a:t>
              </a:r>
              <a:r>
                <a:rPr lang="en-US" i="1" dirty="0" smtClean="0">
                  <a:solidFill>
                    <a:schemeClr val="tx1"/>
                  </a:solidFill>
                  <a:latin typeface="Arial" pitchFamily="34" charset="0"/>
                  <a:cs typeface="+mn-cs"/>
                </a:rPr>
                <a:t>(</a:t>
              </a:r>
              <a:r>
                <a:rPr lang="hu-HU" i="1" dirty="0" smtClean="0">
                  <a:solidFill>
                    <a:schemeClr val="tx1"/>
                  </a:solidFill>
                  <a:latin typeface="Arial" pitchFamily="34" charset="0"/>
                  <a:cs typeface="+mn-cs"/>
                </a:rPr>
                <a:t>Verantwortlichkeit von anderen</a:t>
              </a:r>
              <a:r>
                <a:rPr lang="en-US" i="1" dirty="0" smtClean="0">
                  <a:solidFill>
                    <a:schemeClr val="tx1"/>
                  </a:solidFill>
                  <a:latin typeface="Arial" pitchFamily="34" charset="0"/>
                  <a:cs typeface="+mn-cs"/>
                </a:rPr>
                <a:t>)</a:t>
              </a:r>
              <a:endParaRPr lang="en-US" dirty="0">
                <a:solidFill>
                  <a:schemeClr val="tx1"/>
                </a:solidFill>
                <a:latin typeface="Arial" pitchFamily="34" charset="0"/>
                <a:cs typeface="+mn-cs"/>
              </a:endParaRPr>
            </a:p>
            <a:p>
              <a:pPr marL="342900" indent="-342900">
                <a:lnSpc>
                  <a:spcPct val="85000"/>
                </a:lnSpc>
                <a:spcBef>
                  <a:spcPct val="20000"/>
                </a:spcBef>
                <a:buClr>
                  <a:srgbClr val="910026"/>
                </a:buClr>
                <a:buFont typeface="Arial" pitchFamily="34" charset="0"/>
                <a:buChar char="►"/>
                <a:defRPr/>
              </a:pPr>
              <a:endParaRPr lang="en-US" sz="1100" b="1" dirty="0">
                <a:solidFill>
                  <a:srgbClr val="371178"/>
                </a:solidFill>
                <a:latin typeface="Arial" pitchFamily="34" charset="0"/>
                <a:cs typeface="+mn-cs"/>
              </a:endParaRPr>
            </a:p>
            <a:p>
              <a:pPr marL="342900" indent="-342900">
                <a:lnSpc>
                  <a:spcPct val="85000"/>
                </a:lnSpc>
                <a:spcBef>
                  <a:spcPct val="20000"/>
                </a:spcBef>
                <a:buClr>
                  <a:srgbClr val="910026"/>
                </a:buClr>
                <a:buFont typeface="Arial" pitchFamily="34" charset="0"/>
                <a:buNone/>
                <a:defRPr/>
              </a:pPr>
              <a:r>
                <a:rPr lang="en-US" b="1" dirty="0">
                  <a:solidFill>
                    <a:srgbClr val="FF0000"/>
                  </a:solidFill>
                  <a:latin typeface="Arial" pitchFamily="34" charset="0"/>
                  <a:cs typeface="+mn-cs"/>
                </a:rPr>
                <a:t>	</a:t>
              </a:r>
              <a:r>
                <a:rPr lang="hu-HU" b="1" dirty="0" smtClean="0">
                  <a:solidFill>
                    <a:schemeClr val="tx1"/>
                  </a:solidFill>
                  <a:latin typeface="Arial" pitchFamily="34" charset="0"/>
                  <a:cs typeface="+mn-cs"/>
                </a:rPr>
                <a:t>Als</a:t>
              </a:r>
              <a:r>
                <a:rPr lang="en-US" b="1" dirty="0" smtClean="0">
                  <a:solidFill>
                    <a:srgbClr val="D5262B"/>
                  </a:solidFill>
                  <a:latin typeface="Arial" pitchFamily="34" charset="0"/>
                  <a:cs typeface="+mn-cs"/>
                </a:rPr>
                <a:t> </a:t>
              </a:r>
              <a:r>
                <a:rPr lang="en-US" b="1" dirty="0">
                  <a:solidFill>
                    <a:srgbClr val="D5262B"/>
                  </a:solidFill>
                  <a:latin typeface="Arial" pitchFamily="34" charset="0"/>
                  <a:cs typeface="+mn-cs"/>
                </a:rPr>
                <a:t>T</a:t>
              </a:r>
              <a:r>
                <a:rPr lang="en-US" b="1" baseline="-25000" dirty="0">
                  <a:solidFill>
                    <a:srgbClr val="D5262B"/>
                  </a:solidFill>
                  <a:latin typeface="Arial" pitchFamily="34" charset="0"/>
                  <a:cs typeface="+mn-cs"/>
                </a:rPr>
                <a:t>J </a:t>
              </a:r>
              <a:r>
                <a:rPr lang="hu-HU" b="1" baseline="-25000" dirty="0" smtClean="0">
                  <a:solidFill>
                    <a:srgbClr val="D5262B"/>
                  </a:solidFill>
                  <a:latin typeface="Arial" pitchFamily="34" charset="0"/>
                  <a:cs typeface="+mn-cs"/>
                </a:rPr>
                <a:t>berechnet</a:t>
              </a:r>
              <a:r>
                <a:rPr lang="en-US" b="1" dirty="0" smtClean="0">
                  <a:solidFill>
                    <a:srgbClr val="D5262B"/>
                  </a:solidFill>
                  <a:latin typeface="Arial" pitchFamily="34" charset="0"/>
                  <a:cs typeface="+mn-cs"/>
                </a:rPr>
                <a:t> </a:t>
              </a:r>
              <a:r>
                <a:rPr lang="en-US" b="1" dirty="0">
                  <a:solidFill>
                    <a:srgbClr val="D5262B"/>
                  </a:solidFill>
                  <a:latin typeface="Arial" pitchFamily="34" charset="0"/>
                  <a:cs typeface="+mn-cs"/>
                </a:rPr>
                <a:t>&gt; </a:t>
              </a:r>
              <a:r>
                <a:rPr lang="en-US" b="1" dirty="0" err="1" smtClean="0">
                  <a:solidFill>
                    <a:srgbClr val="D5262B"/>
                  </a:solidFill>
                  <a:latin typeface="Arial" pitchFamily="34" charset="0"/>
                  <a:cs typeface="+mn-cs"/>
                </a:rPr>
                <a:t>T</a:t>
              </a:r>
              <a:r>
                <a:rPr lang="en-US" b="1" baseline="-25000" dirty="0" err="1" smtClean="0">
                  <a:solidFill>
                    <a:srgbClr val="D5262B"/>
                  </a:solidFill>
                  <a:latin typeface="Arial" pitchFamily="34" charset="0"/>
                  <a:cs typeface="+mn-cs"/>
                </a:rPr>
                <a:t>spe</a:t>
              </a:r>
              <a:r>
                <a:rPr lang="hu-HU" b="1" baseline="-25000" dirty="0" smtClean="0">
                  <a:solidFill>
                    <a:srgbClr val="D5262B"/>
                  </a:solidFill>
                  <a:latin typeface="Arial" pitchFamily="34" charset="0"/>
                  <a:cs typeface="+mn-cs"/>
                </a:rPr>
                <a:t>z</a:t>
              </a:r>
              <a:r>
                <a:rPr lang="en-US" b="1" baseline="-25000" dirty="0" err="1" smtClean="0">
                  <a:solidFill>
                    <a:srgbClr val="D5262B"/>
                  </a:solidFill>
                  <a:latin typeface="Arial" pitchFamily="34" charset="0"/>
                  <a:cs typeface="+mn-cs"/>
                </a:rPr>
                <a:t>ifi</a:t>
              </a:r>
              <a:r>
                <a:rPr lang="hu-HU" b="1" baseline="-25000" dirty="0" smtClean="0">
                  <a:solidFill>
                    <a:srgbClr val="D5262B"/>
                  </a:solidFill>
                  <a:latin typeface="Arial" pitchFamily="34" charset="0"/>
                  <a:cs typeface="+mn-cs"/>
                </a:rPr>
                <a:t>ziert</a:t>
              </a:r>
              <a:r>
                <a:rPr lang="en-US" b="1" dirty="0" smtClean="0">
                  <a:solidFill>
                    <a:srgbClr val="D5262B"/>
                  </a:solidFill>
                  <a:latin typeface="Arial" pitchFamily="34" charset="0"/>
                  <a:cs typeface="+mn-cs"/>
                </a:rPr>
                <a:t>   </a:t>
              </a:r>
              <a:r>
                <a:rPr lang="en-US" b="1" dirty="0">
                  <a:solidFill>
                    <a:schemeClr val="tx1"/>
                  </a:solidFill>
                  <a:latin typeface="Arial" pitchFamily="34" charset="0"/>
                  <a:cs typeface="+mn-cs"/>
                  <a:sym typeface="Symbol" pitchFamily="18" charset="2"/>
                </a:rPr>
                <a:t></a:t>
              </a:r>
              <a:r>
                <a:rPr lang="en-US" b="1" dirty="0">
                  <a:solidFill>
                    <a:srgbClr val="D5262B"/>
                  </a:solidFill>
                  <a:latin typeface="Arial" pitchFamily="34" charset="0"/>
                  <a:cs typeface="+mn-cs"/>
                </a:rPr>
                <a:t>  </a:t>
              </a:r>
              <a:r>
                <a:rPr lang="hu-HU" b="1" i="1" u="sng" dirty="0" smtClean="0">
                  <a:solidFill>
                    <a:srgbClr val="910026"/>
                  </a:solidFill>
                  <a:latin typeface="Arial" pitchFamily="34" charset="0"/>
                  <a:cs typeface="+mn-cs"/>
                </a:rPr>
                <a:t>Wiederentwurf</a:t>
              </a:r>
              <a:r>
                <a:rPr lang="en-US" b="1" i="1" u="sng" dirty="0" smtClean="0">
                  <a:solidFill>
                    <a:srgbClr val="910026"/>
                  </a:solidFill>
                  <a:latin typeface="Arial" pitchFamily="34" charset="0"/>
                  <a:cs typeface="+mn-cs"/>
                </a:rPr>
                <a:t>!</a:t>
              </a:r>
              <a:endParaRPr lang="en-US" b="1" i="1" u="sng" dirty="0">
                <a:solidFill>
                  <a:srgbClr val="910026"/>
                </a:solidFill>
                <a:latin typeface="Arial" pitchFamily="34" charset="0"/>
                <a:cs typeface="+mn-cs"/>
              </a:endParaRPr>
            </a:p>
            <a:p>
              <a:pPr marL="342900" indent="-342900">
                <a:lnSpc>
                  <a:spcPct val="85000"/>
                </a:lnSpc>
                <a:spcBef>
                  <a:spcPct val="20000"/>
                </a:spcBef>
                <a:buClr>
                  <a:srgbClr val="910026"/>
                </a:buClr>
                <a:buFont typeface="Arial" pitchFamily="34" charset="0"/>
                <a:buChar char="►"/>
                <a:defRPr/>
              </a:pPr>
              <a:endParaRPr lang="en-US" sz="900" dirty="0">
                <a:solidFill>
                  <a:schemeClr val="tx1"/>
                </a:solidFill>
                <a:latin typeface="Arial" pitchFamily="34" charset="0"/>
                <a:cs typeface="+mn-cs"/>
              </a:endParaRPr>
            </a:p>
            <a:p>
              <a:pPr marL="342900" indent="-342900">
                <a:lnSpc>
                  <a:spcPct val="85000"/>
                </a:lnSpc>
                <a:spcBef>
                  <a:spcPct val="20000"/>
                </a:spcBef>
                <a:buClr>
                  <a:srgbClr val="910026"/>
                </a:buClr>
                <a:defRPr/>
              </a:pPr>
              <a:r>
                <a:rPr lang="en-US" dirty="0" smtClean="0">
                  <a:solidFill>
                    <a:srgbClr val="D5262B"/>
                  </a:solidFill>
                  <a:latin typeface="Arial" pitchFamily="34" charset="0"/>
                  <a:cs typeface="+mn-cs"/>
                </a:rPr>
                <a:t>	</a:t>
              </a:r>
              <a:r>
                <a:rPr lang="en-US" dirty="0" err="1" smtClean="0">
                  <a:solidFill>
                    <a:srgbClr val="D5262B"/>
                  </a:solidFill>
                  <a:latin typeface="Arial" pitchFamily="34" charset="0"/>
                  <a:cs typeface="+mn-cs"/>
                </a:rPr>
                <a:t>Bei</a:t>
              </a:r>
              <a:r>
                <a:rPr lang="hu-HU" dirty="0" smtClean="0">
                  <a:solidFill>
                    <a:srgbClr val="D5262B"/>
                  </a:solidFill>
                  <a:latin typeface="Arial" pitchFamily="34" charset="0"/>
                  <a:cs typeface="+mn-cs"/>
                </a:rPr>
                <a:t> Beleuchtung</a:t>
              </a:r>
              <a:r>
                <a:rPr lang="en-US" dirty="0" smtClean="0">
                  <a:solidFill>
                    <a:srgbClr val="D5262B"/>
                  </a:solidFill>
                  <a:latin typeface="Arial" pitchFamily="34" charset="0"/>
                  <a:cs typeface="+mn-cs"/>
                </a:rPr>
                <a:t>s</a:t>
              </a:r>
              <a:r>
                <a:rPr lang="hu-HU" dirty="0" smtClean="0">
                  <a:solidFill>
                    <a:srgbClr val="D5262B"/>
                  </a:solidFill>
                  <a:latin typeface="Arial" pitchFamily="34" charset="0"/>
                  <a:cs typeface="+mn-cs"/>
                </a:rPr>
                <a:t>entwurf</a:t>
              </a:r>
              <a:r>
                <a:rPr lang="en-US" dirty="0" smtClean="0">
                  <a:solidFill>
                    <a:srgbClr val="D5262B"/>
                  </a:solidFill>
                  <a:latin typeface="Arial" pitchFamily="34" charset="0"/>
                  <a:cs typeface="+mn-cs"/>
                </a:rPr>
                <a:t>:</a:t>
              </a:r>
              <a:r>
                <a:rPr lang="en-US" dirty="0" smtClean="0">
                  <a:solidFill>
                    <a:schemeClr val="tx1"/>
                  </a:solidFill>
                  <a:latin typeface="Arial" pitchFamily="34" charset="0"/>
                  <a:cs typeface="+mn-cs"/>
                </a:rPr>
                <a:t> </a:t>
              </a:r>
              <a:r>
                <a:rPr lang="hu-HU" i="1" dirty="0" smtClean="0">
                  <a:solidFill>
                    <a:schemeClr val="tx1"/>
                  </a:solidFill>
                  <a:latin typeface="Arial" pitchFamily="34" charset="0"/>
                  <a:cs typeface="+mn-cs"/>
                </a:rPr>
                <a:t>Ist</a:t>
              </a:r>
              <a:r>
                <a:rPr lang="hu-HU" dirty="0" smtClean="0">
                  <a:solidFill>
                    <a:schemeClr val="tx1"/>
                  </a:solidFill>
                  <a:latin typeface="Arial" pitchFamily="34" charset="0"/>
                  <a:cs typeface="+mn-cs"/>
                </a:rPr>
                <a:t> der </a:t>
              </a:r>
              <a:r>
                <a:rPr lang="hu-HU" i="1" u="sng" dirty="0" smtClean="0">
                  <a:solidFill>
                    <a:schemeClr val="tx1"/>
                  </a:solidFill>
                  <a:latin typeface="Arial" pitchFamily="34" charset="0"/>
                  <a:cs typeface="+mn-cs"/>
                </a:rPr>
                <a:t>spezifizierte Lichtstrom bei </a:t>
              </a:r>
              <a:r>
                <a:rPr lang="hu-HU" b="1" i="1" u="sng" dirty="0" smtClean="0">
                  <a:solidFill>
                    <a:schemeClr val="tx1"/>
                  </a:solidFill>
                  <a:latin typeface="Arial" pitchFamily="34" charset="0"/>
                  <a:cs typeface="+mn-cs"/>
                </a:rPr>
                <a:t>Betriebstemperatur </a:t>
              </a:r>
              <a:r>
                <a:rPr lang="en-US" dirty="0" err="1" smtClean="0">
                  <a:solidFill>
                    <a:schemeClr val="tx1"/>
                  </a:solidFill>
                  <a:latin typeface="Arial" pitchFamily="34" charset="0"/>
                  <a:cs typeface="+mn-cs"/>
                </a:rPr>
                <a:t>vorhanden</a:t>
              </a:r>
              <a:r>
                <a:rPr lang="en-US" dirty="0" smtClean="0">
                  <a:solidFill>
                    <a:schemeClr val="tx1"/>
                  </a:solidFill>
                  <a:latin typeface="Arial" pitchFamily="34" charset="0"/>
                  <a:cs typeface="+mn-cs"/>
                </a:rPr>
                <a:t>?</a:t>
              </a:r>
              <a:endParaRPr lang="en-US" b="1" i="1" u="sng" dirty="0">
                <a:solidFill>
                  <a:schemeClr val="tx1"/>
                </a:solidFill>
                <a:latin typeface="Arial" pitchFamily="34" charset="0"/>
                <a:cs typeface="+mn-cs"/>
              </a:endParaRPr>
            </a:p>
          </p:txBody>
        </p:sp>
        <p:sp>
          <p:nvSpPr>
            <p:cNvPr id="3175434" name="Rectangle 5"/>
            <p:cNvSpPr>
              <a:spLocks noChangeArrowheads="1"/>
            </p:cNvSpPr>
            <p:nvPr/>
          </p:nvSpPr>
          <p:spPr bwMode="auto">
            <a:xfrm>
              <a:off x="1332" y="1604"/>
              <a:ext cx="3752" cy="368"/>
            </a:xfrm>
            <a:prstGeom prst="rect">
              <a:avLst/>
            </a:prstGeom>
            <a:noFill/>
            <a:ln w="15875" algn="ctr">
              <a:noFill/>
              <a:miter lim="800000"/>
              <a:headEnd/>
              <a:tailEnd/>
            </a:ln>
          </p:spPr>
          <p:txBody>
            <a:bodyPr>
              <a:spAutoFit/>
            </a:bodyPr>
            <a:lstStyle/>
            <a:p>
              <a:pPr eaLnBrk="0" hangingPunct="0">
                <a:spcBef>
                  <a:spcPct val="50000"/>
                </a:spcBef>
              </a:pPr>
              <a:r>
                <a:rPr lang="hu-HU" sz="3200" b="1" dirty="0" smtClean="0">
                  <a:solidFill>
                    <a:schemeClr val="tx1"/>
                  </a:solidFill>
                  <a:latin typeface="Arial Narrow" pitchFamily="34" charset="0"/>
                </a:rPr>
                <a:t>wie von </a:t>
              </a:r>
              <a:r>
                <a:rPr lang="hu-HU" sz="3200" b="1" i="1" dirty="0" smtClean="0">
                  <a:solidFill>
                    <a:srgbClr val="D5262B"/>
                  </a:solidFill>
                  <a:latin typeface="Arial Narrow" pitchFamily="34" charset="0"/>
                </a:rPr>
                <a:t>Anwender</a:t>
              </a:r>
              <a:r>
                <a:rPr lang="en-US" sz="3200" b="1" dirty="0" smtClean="0">
                  <a:solidFill>
                    <a:srgbClr val="371178"/>
                  </a:solidFill>
                  <a:latin typeface="Arial Narrow" pitchFamily="34" charset="0"/>
                </a:rPr>
                <a:t> </a:t>
              </a:r>
              <a:r>
                <a:rPr lang="hu-HU" sz="3200" b="1" dirty="0" smtClean="0">
                  <a:solidFill>
                    <a:schemeClr val="tx1"/>
                  </a:solidFill>
                  <a:latin typeface="Arial Narrow" pitchFamily="34" charset="0"/>
                </a:rPr>
                <a:t>gesehen:</a:t>
              </a:r>
              <a:endParaRPr lang="en-US" sz="3200" b="1" dirty="0">
                <a:solidFill>
                  <a:schemeClr val="tx1"/>
                </a:solidFill>
                <a:latin typeface="Arial Narrow" pitchFamily="34" charset="0"/>
              </a:endParaRPr>
            </a:p>
          </p:txBody>
        </p:sp>
      </p:grpSp>
      <p:sp>
        <p:nvSpPr>
          <p:cNvPr id="3175426" name="Rectangle 2"/>
          <p:cNvSpPr>
            <a:spLocks noGrp="1" noChangeArrowheads="1"/>
          </p:cNvSpPr>
          <p:nvPr>
            <p:ph type="title"/>
          </p:nvPr>
        </p:nvSpPr>
        <p:spPr/>
        <p:txBody>
          <a:bodyPr/>
          <a:lstStyle/>
          <a:p>
            <a:pPr eaLnBrk="1" hangingPunct="1"/>
            <a:r>
              <a:rPr lang="hu-HU" dirty="0" smtClean="0"/>
              <a:t>Thermische Charakterisierung von LED Bauteilen</a:t>
            </a:r>
            <a:endParaRPr lang="en-US" dirty="0" smtClean="0"/>
          </a:p>
        </p:txBody>
      </p:sp>
      <p:sp>
        <p:nvSpPr>
          <p:cNvPr id="3175427" name="Rectangle 3"/>
          <p:cNvSpPr>
            <a:spLocks noGrp="1" noChangeArrowheads="1"/>
          </p:cNvSpPr>
          <p:nvPr>
            <p:ph type="body" idx="1"/>
          </p:nvPr>
        </p:nvSpPr>
        <p:spPr>
          <a:xfrm>
            <a:off x="482600" y="1255713"/>
            <a:ext cx="8480425" cy="965200"/>
          </a:xfrm>
        </p:spPr>
        <p:txBody>
          <a:bodyPr/>
          <a:lstStyle/>
          <a:p>
            <a:pPr eaLnBrk="1" hangingPunct="1">
              <a:lnSpc>
                <a:spcPct val="85000"/>
              </a:lnSpc>
            </a:pPr>
            <a:r>
              <a:rPr lang="hu-HU" dirty="0" smtClean="0"/>
              <a:t>Bietet einen f</a:t>
            </a:r>
            <a:r>
              <a:rPr lang="en-US" dirty="0" smtClean="0"/>
              <a:t>air</a:t>
            </a:r>
            <a:r>
              <a:rPr lang="hu-HU" dirty="0" smtClean="0"/>
              <a:t>en</a:t>
            </a:r>
            <a:r>
              <a:rPr lang="en-US" dirty="0" smtClean="0"/>
              <a:t> </a:t>
            </a:r>
            <a:r>
              <a:rPr lang="hu-HU" dirty="0" smtClean="0"/>
              <a:t>Vergleich mit Daten vo</a:t>
            </a:r>
            <a:r>
              <a:rPr lang="en-US" dirty="0" smtClean="0"/>
              <a:t>n </a:t>
            </a:r>
            <a:r>
              <a:rPr lang="en-US" dirty="0" err="1" smtClean="0"/>
              <a:t>der</a:t>
            </a:r>
            <a:r>
              <a:rPr lang="hu-HU" dirty="0" smtClean="0"/>
              <a:t> Konkurrenz</a:t>
            </a:r>
            <a:endParaRPr lang="en-US" dirty="0" smtClean="0"/>
          </a:p>
          <a:p>
            <a:pPr eaLnBrk="1" hangingPunct="1">
              <a:lnSpc>
                <a:spcPct val="85000"/>
              </a:lnSpc>
            </a:pPr>
            <a:r>
              <a:rPr lang="en-US" i="1" dirty="0" smtClean="0">
                <a:solidFill>
                  <a:srgbClr val="D5262B"/>
                </a:solidFill>
              </a:rPr>
              <a:t>In </a:t>
            </a:r>
            <a:r>
              <a:rPr lang="hu-HU" i="1" dirty="0" smtClean="0">
                <a:solidFill>
                  <a:srgbClr val="D5262B"/>
                </a:solidFill>
              </a:rPr>
              <a:t>einer ideale</a:t>
            </a:r>
            <a:r>
              <a:rPr lang="en-US" i="1" dirty="0" smtClean="0">
                <a:solidFill>
                  <a:srgbClr val="D5262B"/>
                </a:solidFill>
              </a:rPr>
              <a:t>n</a:t>
            </a:r>
            <a:r>
              <a:rPr lang="hu-HU" i="1" dirty="0" smtClean="0">
                <a:solidFill>
                  <a:srgbClr val="D5262B"/>
                </a:solidFill>
              </a:rPr>
              <a:t> Welt</a:t>
            </a:r>
            <a:r>
              <a:rPr lang="en-US" i="1" dirty="0" smtClean="0">
                <a:solidFill>
                  <a:srgbClr val="D5262B"/>
                </a:solidFill>
              </a:rPr>
              <a:t>:</a:t>
            </a:r>
            <a:r>
              <a:rPr lang="en-US" dirty="0" smtClean="0"/>
              <a:t> </a:t>
            </a:r>
            <a:r>
              <a:rPr lang="hu-HU" dirty="0" smtClean="0"/>
              <a:t>eventuelle Unterstützung von Kunden/Anwender zu bieten (während des Entwurfs von Systemen) </a:t>
            </a:r>
            <a:endParaRPr lang="en-US" dirty="0" smtClean="0"/>
          </a:p>
        </p:txBody>
      </p:sp>
      <p:sp>
        <p:nvSpPr>
          <p:cNvPr id="3175428" name="Rectangle 4"/>
          <p:cNvSpPr>
            <a:spLocks noChangeArrowheads="1"/>
          </p:cNvSpPr>
          <p:nvPr/>
        </p:nvSpPr>
        <p:spPr bwMode="auto">
          <a:xfrm>
            <a:off x="2084388" y="511175"/>
            <a:ext cx="6723062" cy="584200"/>
          </a:xfrm>
          <a:prstGeom prst="rect">
            <a:avLst/>
          </a:prstGeom>
          <a:noFill/>
          <a:ln w="15875" algn="ctr">
            <a:noFill/>
            <a:miter lim="800000"/>
            <a:headEnd/>
            <a:tailEnd/>
          </a:ln>
        </p:spPr>
        <p:txBody>
          <a:bodyPr>
            <a:spAutoFit/>
          </a:bodyPr>
          <a:lstStyle/>
          <a:p>
            <a:pPr eaLnBrk="0" hangingPunct="0">
              <a:spcBef>
                <a:spcPct val="50000"/>
              </a:spcBef>
            </a:pPr>
            <a:r>
              <a:rPr lang="hu-HU" sz="3200" b="1" dirty="0" smtClean="0">
                <a:solidFill>
                  <a:schemeClr val="tx1"/>
                </a:solidFill>
                <a:latin typeface="Arial Narrow" pitchFamily="34" charset="0"/>
              </a:rPr>
              <a:t>wie von</a:t>
            </a:r>
            <a:r>
              <a:rPr lang="en-US" sz="3200" b="1" dirty="0" smtClean="0">
                <a:solidFill>
                  <a:srgbClr val="371178"/>
                </a:solidFill>
                <a:latin typeface="Arial Narrow" pitchFamily="34" charset="0"/>
              </a:rPr>
              <a:t> </a:t>
            </a:r>
            <a:r>
              <a:rPr lang="hu-HU" sz="3200" b="1" i="1" dirty="0" smtClean="0">
                <a:solidFill>
                  <a:srgbClr val="D5262B"/>
                </a:solidFill>
                <a:latin typeface="Arial Narrow" pitchFamily="34" charset="0"/>
              </a:rPr>
              <a:t>Hersteller</a:t>
            </a:r>
            <a:r>
              <a:rPr lang="en-US" sz="3200" b="1" dirty="0" smtClean="0">
                <a:solidFill>
                  <a:srgbClr val="371178"/>
                </a:solidFill>
                <a:latin typeface="Arial Narrow" pitchFamily="34" charset="0"/>
              </a:rPr>
              <a:t> </a:t>
            </a:r>
            <a:r>
              <a:rPr lang="hu-HU" sz="3200" b="1" dirty="0" smtClean="0">
                <a:solidFill>
                  <a:schemeClr val="tx1"/>
                </a:solidFill>
                <a:latin typeface="Arial Narrow" pitchFamily="34" charset="0"/>
              </a:rPr>
              <a:t>gesehen:</a:t>
            </a:r>
            <a:endParaRPr lang="en-US" sz="3200" b="1" dirty="0">
              <a:solidFill>
                <a:schemeClr val="tx1"/>
              </a:solidFill>
              <a:latin typeface="Arial Narrow" pitchFamily="34" charset="0"/>
            </a:endParaRPr>
          </a:p>
        </p:txBody>
      </p:sp>
      <p:sp>
        <p:nvSpPr>
          <p:cNvPr id="12" name="Date Placeholder 11"/>
          <p:cNvSpPr>
            <a:spLocks noGrp="1"/>
          </p:cNvSpPr>
          <p:nvPr>
            <p:ph type="dt" sz="half" idx="12"/>
          </p:nvPr>
        </p:nvSpPr>
        <p:spPr/>
        <p:txBody>
          <a:bodyPr/>
          <a:lstStyle/>
          <a:p>
            <a:pPr>
              <a:defRPr/>
            </a:pPr>
            <a:r>
              <a:rPr lang="en-US" smtClean="0"/>
              <a:t>28 Juni 2012</a:t>
            </a:r>
            <a:endParaRPr lang="en-US"/>
          </a:p>
        </p:txBody>
      </p:sp>
      <p:sp>
        <p:nvSpPr>
          <p:cNvPr id="13" name="Slide Number Placeholder 12"/>
          <p:cNvSpPr>
            <a:spLocks noGrp="1"/>
          </p:cNvSpPr>
          <p:nvPr>
            <p:ph type="sldNum" sz="quarter" idx="10"/>
          </p:nvPr>
        </p:nvSpPr>
        <p:spPr/>
        <p:txBody>
          <a:bodyPr/>
          <a:lstStyle/>
          <a:p>
            <a:pPr>
              <a:defRPr/>
            </a:pPr>
            <a:fld id="{CA06DD79-025C-4555-A46D-61353DBEF34E}" type="slidenum">
              <a:rPr lang="en-GB" smtClean="0"/>
              <a:pPr>
                <a:defRPr/>
              </a:pPr>
              <a:t>7</a:t>
            </a:fld>
            <a:endParaRPr lang="en-GB"/>
          </a:p>
        </p:txBody>
      </p:sp>
      <p:sp>
        <p:nvSpPr>
          <p:cNvPr id="14" name="Footer Placeholder 13"/>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760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607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6497" name="Title 6"/>
          <p:cNvSpPr>
            <a:spLocks noGrp="1"/>
          </p:cNvSpPr>
          <p:nvPr>
            <p:ph type="title"/>
          </p:nvPr>
        </p:nvSpPr>
        <p:spPr>
          <a:xfrm>
            <a:off x="493713" y="525463"/>
            <a:ext cx="7772400" cy="1362075"/>
          </a:xfrm>
        </p:spPr>
        <p:txBody>
          <a:bodyPr/>
          <a:lstStyle/>
          <a:p>
            <a:pPr eaLnBrk="1" hangingPunct="1"/>
            <a:r>
              <a:rPr lang="hu-HU" sz="3200" dirty="0" smtClean="0"/>
              <a:t>Neue thermische Messmethoden und Normen für Hochleistungs-halbleiterbauelemente inklusive LEDs</a:t>
            </a:r>
            <a:endParaRPr lang="en-US" sz="3200" dirty="0" smtClean="0"/>
          </a:p>
        </p:txBody>
      </p:sp>
      <p:sp>
        <p:nvSpPr>
          <p:cNvPr id="8" name="Subtitle 7"/>
          <p:cNvSpPr>
            <a:spLocks noGrp="1"/>
          </p:cNvSpPr>
          <p:nvPr>
            <p:ph type="body" idx="1"/>
          </p:nvPr>
        </p:nvSpPr>
        <p:spPr>
          <a:xfrm>
            <a:off x="620713" y="2796373"/>
            <a:ext cx="8523287" cy="3285942"/>
          </a:xfrm>
        </p:spPr>
        <p:txBody>
          <a:bodyPr/>
          <a:lstStyle/>
          <a:p>
            <a:pPr eaLnBrk="1" hangingPunct="1"/>
            <a:r>
              <a:rPr lang="hu-HU" b="1" dirty="0" smtClean="0">
                <a:solidFill>
                  <a:srgbClr val="0D4A84"/>
                </a:solidFill>
              </a:rPr>
              <a:t>Allgemeine Testrichtlienien für thermische Messungen von Power-LEDs</a:t>
            </a:r>
          </a:p>
          <a:p>
            <a:pPr eaLnBrk="1" hangingPunct="1">
              <a:buFont typeface="Arial" pitchFamily="34" charset="0"/>
              <a:buChar char="•"/>
            </a:pPr>
            <a:r>
              <a:rPr lang="hu-HU" b="1" dirty="0" smtClean="0">
                <a:solidFill>
                  <a:srgbClr val="0D4A84"/>
                </a:solidFill>
              </a:rPr>
              <a:t> </a:t>
            </a:r>
            <a:r>
              <a:rPr lang="hu-HU" dirty="0" smtClean="0"/>
              <a:t>Wie thermische Messungen durchgeführt werden sollen</a:t>
            </a:r>
            <a:r>
              <a:rPr lang="en-US" dirty="0" smtClean="0"/>
              <a:t>?</a:t>
            </a:r>
          </a:p>
          <a:p>
            <a:pPr eaLnBrk="1" hangingPunct="1">
              <a:buFont typeface="Arial" pitchFamily="34" charset="0"/>
              <a:buChar char="•"/>
            </a:pPr>
            <a:r>
              <a:rPr lang="en-US" dirty="0" smtClean="0"/>
              <a:t> </a:t>
            </a:r>
            <a:r>
              <a:rPr lang="en-US" dirty="0" err="1" smtClean="0"/>
              <a:t>Wie</a:t>
            </a:r>
            <a:r>
              <a:rPr lang="en-US" dirty="0" smtClean="0"/>
              <a:t> </a:t>
            </a:r>
            <a:r>
              <a:rPr lang="en-US" dirty="0" err="1" smtClean="0"/>
              <a:t>thermische</a:t>
            </a:r>
            <a:r>
              <a:rPr lang="en-US" dirty="0" smtClean="0"/>
              <a:t> und </a:t>
            </a:r>
            <a:r>
              <a:rPr lang="en-US" dirty="0" err="1" smtClean="0"/>
              <a:t>optische</a:t>
            </a:r>
            <a:r>
              <a:rPr lang="en-US" dirty="0" smtClean="0"/>
              <a:t> </a:t>
            </a:r>
            <a:r>
              <a:rPr lang="en-US" dirty="0" err="1" smtClean="0"/>
              <a:t>Messungen</a:t>
            </a:r>
            <a:r>
              <a:rPr lang="en-US" dirty="0" smtClean="0"/>
              <a:t> </a:t>
            </a:r>
            <a:r>
              <a:rPr lang="en-US" dirty="0" err="1" smtClean="0"/>
              <a:t>kombiniert</a:t>
            </a:r>
            <a:r>
              <a:rPr lang="en-US" dirty="0" smtClean="0"/>
              <a:t> </a:t>
            </a:r>
            <a:r>
              <a:rPr lang="en-US" dirty="0" err="1" smtClean="0"/>
              <a:t>werden</a:t>
            </a:r>
            <a:r>
              <a:rPr lang="en-US" dirty="0" smtClean="0"/>
              <a:t> </a:t>
            </a:r>
            <a:r>
              <a:rPr lang="en-US" dirty="0" err="1" smtClean="0"/>
              <a:t>sollen</a:t>
            </a:r>
            <a:r>
              <a:rPr lang="en-US" dirty="0" smtClean="0"/>
              <a:t>?</a:t>
            </a:r>
            <a:endParaRPr lang="hu-HU" dirty="0" smtClean="0"/>
          </a:p>
          <a:p>
            <a:pPr eaLnBrk="1" hangingPunct="1">
              <a:buFont typeface="Arial" pitchFamily="34" charset="0"/>
              <a:buChar char="•"/>
            </a:pPr>
            <a:r>
              <a:rPr lang="hu-HU" dirty="0" smtClean="0"/>
              <a:t> Welche Resultate sind vorhanden</a:t>
            </a:r>
            <a:r>
              <a:rPr lang="en-US" dirty="0" smtClean="0"/>
              <a:t>?</a:t>
            </a:r>
          </a:p>
          <a:p>
            <a:pPr eaLnBrk="1" hangingPunct="1"/>
            <a:endParaRPr lang="hu-HU" b="1" dirty="0" smtClean="0">
              <a:solidFill>
                <a:srgbClr val="0D4A84"/>
              </a:solidFill>
            </a:endParaRPr>
          </a:p>
          <a:p>
            <a:pPr eaLnBrk="1" hangingPunct="1"/>
            <a:r>
              <a:rPr lang="hu-HU" b="1" dirty="0" smtClean="0">
                <a:solidFill>
                  <a:srgbClr val="0D4A84"/>
                </a:solidFill>
              </a:rPr>
              <a:t>Neues Testverfahren für Junction-to-Case Wärmewiederstandmessung</a:t>
            </a:r>
            <a:endParaRPr lang="en-US" b="1" dirty="0" smtClean="0">
              <a:solidFill>
                <a:srgbClr val="0D4A84"/>
              </a:solidFill>
            </a:endParaRPr>
          </a:p>
          <a:p>
            <a:pPr>
              <a:buFont typeface="Arial" pitchFamily="34" charset="0"/>
              <a:buChar char="•"/>
            </a:pPr>
            <a:r>
              <a:rPr lang="hu-HU" b="1" dirty="0" smtClean="0">
                <a:solidFill>
                  <a:srgbClr val="0D4A84"/>
                </a:solidFill>
              </a:rPr>
              <a:t>  </a:t>
            </a:r>
            <a:r>
              <a:rPr lang="hu-HU" dirty="0" smtClean="0"/>
              <a:t>Transiente Messung mit dem </a:t>
            </a:r>
            <a:r>
              <a:rPr lang="en-US" dirty="0" smtClean="0"/>
              <a:t>„dual interface“-</a:t>
            </a:r>
            <a:r>
              <a:rPr lang="en-US" dirty="0" err="1" smtClean="0"/>
              <a:t>Ansatz</a:t>
            </a:r>
            <a:endParaRPr lang="hu-HU" dirty="0" smtClean="0"/>
          </a:p>
          <a:p>
            <a:pPr eaLnBrk="1" hangingPunct="1"/>
            <a:endParaRPr lang="hu-HU" dirty="0" smtClean="0"/>
          </a:p>
        </p:txBody>
      </p:sp>
      <p:sp>
        <p:nvSpPr>
          <p:cNvPr id="9" name="Date Placeholder 8"/>
          <p:cNvSpPr>
            <a:spLocks noGrp="1"/>
          </p:cNvSpPr>
          <p:nvPr>
            <p:ph type="dt" sz="half" idx="12"/>
          </p:nvPr>
        </p:nvSpPr>
        <p:spPr/>
        <p:txBody>
          <a:bodyPr/>
          <a:lstStyle/>
          <a:p>
            <a:pPr>
              <a:defRPr/>
            </a:pPr>
            <a:r>
              <a:rPr lang="en-US" smtClean="0"/>
              <a:t>28 Juni 2012</a:t>
            </a:r>
            <a:endParaRPr lang="en-US"/>
          </a:p>
        </p:txBody>
      </p:sp>
      <p:sp>
        <p:nvSpPr>
          <p:cNvPr id="10" name="Slide Number Placeholder 9"/>
          <p:cNvSpPr>
            <a:spLocks noGrp="1"/>
          </p:cNvSpPr>
          <p:nvPr>
            <p:ph type="sldNum" sz="quarter" idx="10"/>
          </p:nvPr>
        </p:nvSpPr>
        <p:spPr/>
        <p:txBody>
          <a:bodyPr/>
          <a:lstStyle/>
          <a:p>
            <a:pPr>
              <a:defRPr/>
            </a:pPr>
            <a:fld id="{8E5BDA59-5526-47C6-9D99-70FE6D272564}" type="slidenum">
              <a:rPr lang="en-GB" smtClean="0"/>
              <a:pPr>
                <a:defRPr/>
              </a:pPr>
              <a:t>8</a:t>
            </a:fld>
            <a:endParaRPr lang="en-GB"/>
          </a:p>
        </p:txBody>
      </p:sp>
      <p:sp>
        <p:nvSpPr>
          <p:cNvPr id="11" name="Footer Placeholder 10"/>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Title 1"/>
          <p:cNvSpPr>
            <a:spLocks noGrp="1"/>
          </p:cNvSpPr>
          <p:nvPr>
            <p:ph type="title"/>
          </p:nvPr>
        </p:nvSpPr>
        <p:spPr/>
        <p:txBody>
          <a:bodyPr rIns="0"/>
          <a:lstStyle/>
          <a:p>
            <a:r>
              <a:rPr lang="hu-HU" dirty="0" smtClean="0"/>
              <a:t>Neue JEDEC thermische Teststandards für LEDs</a:t>
            </a:r>
            <a:endParaRPr lang="en-US" dirty="0" smtClean="0"/>
          </a:p>
        </p:txBody>
      </p:sp>
      <p:sp>
        <p:nvSpPr>
          <p:cNvPr id="744450" name="Content Placeholder 2"/>
          <p:cNvSpPr>
            <a:spLocks noGrp="1"/>
          </p:cNvSpPr>
          <p:nvPr>
            <p:ph idx="1"/>
          </p:nvPr>
        </p:nvSpPr>
        <p:spPr>
          <a:xfrm>
            <a:off x="489098" y="771788"/>
            <a:ext cx="8654902" cy="5895975"/>
          </a:xfrm>
        </p:spPr>
        <p:txBody>
          <a:bodyPr rIns="0"/>
          <a:lstStyle/>
          <a:p>
            <a:pPr>
              <a:lnSpc>
                <a:spcPct val="90000"/>
              </a:lnSpc>
              <a:spcBef>
                <a:spcPct val="0"/>
              </a:spcBef>
            </a:pPr>
            <a:r>
              <a:rPr lang="hu-HU" dirty="0" smtClean="0"/>
              <a:t>Definiert für Messungen von LED </a:t>
            </a:r>
            <a:r>
              <a:rPr lang="hu-HU" b="1" dirty="0" smtClean="0">
                <a:solidFill>
                  <a:srgbClr val="FF0000"/>
                </a:solidFill>
              </a:rPr>
              <a:t>Bauelemente</a:t>
            </a:r>
            <a:endParaRPr lang="en-US" b="1" dirty="0" smtClean="0">
              <a:solidFill>
                <a:srgbClr val="FF0000"/>
              </a:solidFill>
            </a:endParaRPr>
          </a:p>
          <a:p>
            <a:pPr lvl="1">
              <a:lnSpc>
                <a:spcPct val="90000"/>
              </a:lnSpc>
            </a:pPr>
            <a:r>
              <a:rPr lang="hu-HU" dirty="0" smtClean="0"/>
              <a:t>Einzelne LEDs oder LED-arrays in einzelnem Gehäuse</a:t>
            </a:r>
            <a:endParaRPr lang="en-US" dirty="0" smtClean="0"/>
          </a:p>
          <a:p>
            <a:pPr lvl="1">
              <a:lnSpc>
                <a:spcPct val="90000"/>
              </a:lnSpc>
            </a:pPr>
            <a:r>
              <a:rPr lang="hu-HU" dirty="0" smtClean="0"/>
              <a:t>LEDs im Gehäuse </a:t>
            </a:r>
            <a:r>
              <a:rPr lang="en-US" dirty="0" smtClean="0"/>
              <a:t>/ LED arrays m</a:t>
            </a:r>
            <a:r>
              <a:rPr lang="hu-HU" dirty="0" smtClean="0"/>
              <a:t>ontiert auf ein Substrat</a:t>
            </a:r>
            <a:r>
              <a:rPr lang="en-US" dirty="0" smtClean="0"/>
              <a:t> </a:t>
            </a:r>
            <a:r>
              <a:rPr lang="hu-HU" dirty="0" smtClean="0"/>
              <a:t>(als ein einzeln</a:t>
            </a:r>
            <a:r>
              <a:rPr lang="en-US" dirty="0" err="1" smtClean="0"/>
              <a:t>es</a:t>
            </a:r>
            <a:r>
              <a:rPr lang="hu-HU" dirty="0" smtClean="0"/>
              <a:t> Komponent genutzt)</a:t>
            </a:r>
            <a:endParaRPr lang="en-US" dirty="0" smtClean="0"/>
          </a:p>
          <a:p>
            <a:pPr lvl="1">
              <a:lnSpc>
                <a:spcPct val="90000"/>
              </a:lnSpc>
            </a:pPr>
            <a:r>
              <a:rPr lang="hu-HU" dirty="0" smtClean="0"/>
              <a:t>Ausgestattet mit einer Kühloberfläche, die im normalem Betrieb </a:t>
            </a:r>
            <a:r>
              <a:rPr lang="en-US" dirty="0" smtClean="0"/>
              <a:t>f</a:t>
            </a:r>
            <a:r>
              <a:rPr lang="hu-HU" dirty="0" smtClean="0"/>
              <a:t>ür die Kühlung durch einen Kühlkörper dient</a:t>
            </a:r>
            <a:endParaRPr lang="en-US" b="1" dirty="0" smtClean="0">
              <a:solidFill>
                <a:schemeClr val="tx1"/>
              </a:solidFill>
            </a:endParaRPr>
          </a:p>
          <a:p>
            <a:pPr>
              <a:lnSpc>
                <a:spcPct val="90000"/>
              </a:lnSpc>
              <a:spcBef>
                <a:spcPct val="0"/>
              </a:spcBef>
            </a:pPr>
            <a:r>
              <a:rPr lang="hu-HU" b="1" dirty="0" smtClean="0">
                <a:solidFill>
                  <a:srgbClr val="FF0000"/>
                </a:solidFill>
              </a:rPr>
              <a:t>Empfohlene thermische Kennzahl</a:t>
            </a:r>
            <a:r>
              <a:rPr lang="en-US" dirty="0" smtClean="0"/>
              <a:t>: </a:t>
            </a:r>
            <a:r>
              <a:rPr lang="hu-HU" dirty="0" smtClean="0">
                <a:solidFill>
                  <a:srgbClr val="0000FF"/>
                </a:solidFill>
              </a:rPr>
              <a:t>J</a:t>
            </a:r>
            <a:r>
              <a:rPr lang="en-US" dirty="0" smtClean="0">
                <a:solidFill>
                  <a:srgbClr val="0000FF"/>
                </a:solidFill>
              </a:rPr>
              <a:t>unction to </a:t>
            </a:r>
            <a:r>
              <a:rPr lang="hu-HU" dirty="0" smtClean="0">
                <a:solidFill>
                  <a:srgbClr val="0000FF"/>
                </a:solidFill>
              </a:rPr>
              <a:t>C</a:t>
            </a:r>
            <a:r>
              <a:rPr lang="en-US" dirty="0" err="1" smtClean="0">
                <a:solidFill>
                  <a:srgbClr val="0000FF"/>
                </a:solidFill>
              </a:rPr>
              <a:t>ase</a:t>
            </a:r>
            <a:r>
              <a:rPr lang="hu-HU" dirty="0" smtClean="0">
                <a:solidFill>
                  <a:srgbClr val="0000FF"/>
                </a:solidFill>
              </a:rPr>
              <a:t> Wärmewiederstand</a:t>
            </a:r>
            <a:r>
              <a:rPr lang="en-US" dirty="0" smtClean="0">
                <a:solidFill>
                  <a:srgbClr val="0000FF"/>
                </a:solidFill>
              </a:rPr>
              <a:t> </a:t>
            </a:r>
            <a:r>
              <a:rPr lang="en-US" dirty="0" smtClean="0"/>
              <a:t>(f</a:t>
            </a:r>
            <a:r>
              <a:rPr lang="hu-HU" dirty="0" smtClean="0"/>
              <a:t>ür </a:t>
            </a:r>
            <a:r>
              <a:rPr lang="en-US" dirty="0" err="1" smtClean="0"/>
              <a:t>Dauerbetrieb</a:t>
            </a:r>
            <a:r>
              <a:rPr lang="en-US" dirty="0" smtClean="0"/>
              <a:t>)</a:t>
            </a:r>
            <a:r>
              <a:rPr lang="hu-HU" dirty="0" smtClean="0"/>
              <a:t> / </a:t>
            </a:r>
            <a:r>
              <a:rPr lang="hu-HU" dirty="0" smtClean="0">
                <a:solidFill>
                  <a:srgbClr val="0000FF"/>
                </a:solidFill>
              </a:rPr>
              <a:t>Impedanz</a:t>
            </a:r>
            <a:r>
              <a:rPr lang="hu-HU" dirty="0" smtClean="0"/>
              <a:t> (dynamischer Betrieb) </a:t>
            </a:r>
            <a:endParaRPr lang="en-US" dirty="0" smtClean="0"/>
          </a:p>
          <a:p>
            <a:pPr>
              <a:lnSpc>
                <a:spcPct val="90000"/>
              </a:lnSpc>
              <a:spcBef>
                <a:spcPct val="0"/>
              </a:spcBef>
            </a:pPr>
            <a:r>
              <a:rPr lang="hu-HU" b="1" dirty="0" smtClean="0">
                <a:solidFill>
                  <a:srgbClr val="FF0000"/>
                </a:solidFill>
              </a:rPr>
              <a:t>Empfohlene thermische Messumgebung</a:t>
            </a:r>
            <a:r>
              <a:rPr lang="en-US" dirty="0" smtClean="0"/>
              <a:t>: </a:t>
            </a:r>
            <a:r>
              <a:rPr lang="hu-HU" dirty="0" smtClean="0">
                <a:solidFill>
                  <a:srgbClr val="0000FF"/>
                </a:solidFill>
              </a:rPr>
              <a:t>Kühlplatte mit einstellbarer Temperatur</a:t>
            </a:r>
            <a:endParaRPr lang="en-US" dirty="0" smtClean="0"/>
          </a:p>
          <a:p>
            <a:pPr>
              <a:lnSpc>
                <a:spcPct val="90000"/>
              </a:lnSpc>
              <a:spcBef>
                <a:spcPct val="0"/>
              </a:spcBef>
            </a:pPr>
            <a:r>
              <a:rPr lang="hu-HU" b="1" dirty="0" smtClean="0">
                <a:solidFill>
                  <a:srgbClr val="FF0000"/>
                </a:solidFill>
              </a:rPr>
              <a:t>Empfohlene thermische Messverfahren</a:t>
            </a:r>
            <a:r>
              <a:rPr lang="en-US" dirty="0" smtClean="0"/>
              <a:t>: </a:t>
            </a:r>
          </a:p>
          <a:p>
            <a:pPr lvl="1">
              <a:lnSpc>
                <a:spcPct val="90000"/>
              </a:lnSpc>
            </a:pPr>
            <a:r>
              <a:rPr lang="hu-HU" b="1" dirty="0" smtClean="0">
                <a:solidFill>
                  <a:srgbClr val="000000"/>
                </a:solidFill>
              </a:rPr>
              <a:t>Basiert auf existierende Methoden</a:t>
            </a:r>
            <a:r>
              <a:rPr lang="en-US" dirty="0" smtClean="0"/>
              <a:t>: </a:t>
            </a:r>
          </a:p>
          <a:p>
            <a:pPr lvl="2">
              <a:lnSpc>
                <a:spcPct val="90000"/>
              </a:lnSpc>
            </a:pPr>
            <a:r>
              <a:rPr lang="en-US" dirty="0" smtClean="0">
                <a:solidFill>
                  <a:srgbClr val="0000FF"/>
                </a:solidFill>
              </a:rPr>
              <a:t>JESD51-1 </a:t>
            </a:r>
            <a:r>
              <a:rPr lang="en-US" dirty="0" smtClean="0"/>
              <a:t>(</a:t>
            </a:r>
            <a:r>
              <a:rPr lang="en-US" i="1" dirty="0" smtClean="0"/>
              <a:t>electrical test method for </a:t>
            </a:r>
            <a:r>
              <a:rPr lang="en-US" i="1" dirty="0" err="1" smtClean="0"/>
              <a:t>R</a:t>
            </a:r>
            <a:r>
              <a:rPr lang="en-US" i="1" baseline="-25000" dirty="0" err="1" smtClean="0"/>
              <a:t>th</a:t>
            </a:r>
            <a:r>
              <a:rPr lang="en-US" i="1" baseline="-25000" dirty="0" smtClean="0"/>
              <a:t> </a:t>
            </a:r>
            <a:r>
              <a:rPr lang="en-US" i="1" dirty="0" smtClean="0"/>
              <a:t>measurement of semiconductor devices</a:t>
            </a:r>
            <a:r>
              <a:rPr lang="en-US" dirty="0" smtClean="0"/>
              <a:t>)</a:t>
            </a:r>
            <a:r>
              <a:rPr lang="hu-HU" dirty="0" smtClean="0"/>
              <a:t> </a:t>
            </a:r>
            <a:r>
              <a:rPr lang="hu-HU" dirty="0" smtClean="0">
                <a:solidFill>
                  <a:srgbClr val="0000FF"/>
                </a:solidFill>
              </a:rPr>
              <a:t>sogenannte </a:t>
            </a:r>
            <a:r>
              <a:rPr lang="en-US" dirty="0" smtClean="0">
                <a:solidFill>
                  <a:srgbClr val="0000FF"/>
                </a:solidFill>
              </a:rPr>
              <a:t>“</a:t>
            </a:r>
            <a:r>
              <a:rPr lang="hu-HU" dirty="0" smtClean="0">
                <a:solidFill>
                  <a:srgbClr val="0000FF"/>
                </a:solidFill>
              </a:rPr>
              <a:t>statische</a:t>
            </a:r>
            <a:r>
              <a:rPr lang="en-US" dirty="0" smtClean="0">
                <a:solidFill>
                  <a:srgbClr val="0000FF"/>
                </a:solidFill>
              </a:rPr>
              <a:t>”</a:t>
            </a:r>
            <a:r>
              <a:rPr lang="hu-HU" dirty="0" smtClean="0">
                <a:solidFill>
                  <a:srgbClr val="0000FF"/>
                </a:solidFill>
              </a:rPr>
              <a:t> Testmethode</a:t>
            </a:r>
            <a:endParaRPr lang="en-US" dirty="0" smtClean="0">
              <a:solidFill>
                <a:srgbClr val="0000FF"/>
              </a:solidFill>
            </a:endParaRPr>
          </a:p>
          <a:p>
            <a:pPr lvl="2">
              <a:lnSpc>
                <a:spcPct val="90000"/>
              </a:lnSpc>
            </a:pPr>
            <a:r>
              <a:rPr lang="en-US" dirty="0" err="1" smtClean="0">
                <a:solidFill>
                  <a:srgbClr val="0000FF"/>
                </a:solidFill>
              </a:rPr>
              <a:t>Gesammtflussmessung</a:t>
            </a:r>
            <a:r>
              <a:rPr lang="en-US" dirty="0" smtClean="0"/>
              <a:t> </a:t>
            </a:r>
            <a:r>
              <a:rPr lang="en-US" dirty="0" err="1" smtClean="0"/>
              <a:t>nach</a:t>
            </a:r>
            <a:r>
              <a:rPr lang="en-US" dirty="0" smtClean="0"/>
              <a:t> </a:t>
            </a:r>
            <a:r>
              <a:rPr lang="en-US" dirty="0" smtClean="0">
                <a:solidFill>
                  <a:srgbClr val="0000FF"/>
                </a:solidFill>
              </a:rPr>
              <a:t>CIE 127-2007 </a:t>
            </a:r>
            <a:r>
              <a:rPr lang="en-US" dirty="0" smtClean="0"/>
              <a:t>(</a:t>
            </a:r>
            <a:r>
              <a:rPr lang="en-US" i="1" dirty="0" smtClean="0"/>
              <a:t>optical testing of LEDs</a:t>
            </a:r>
            <a:r>
              <a:rPr lang="en-US" dirty="0" smtClean="0"/>
              <a:t>)</a:t>
            </a:r>
          </a:p>
          <a:p>
            <a:pPr lvl="1">
              <a:lnSpc>
                <a:spcPct val="90000"/>
              </a:lnSpc>
            </a:pPr>
            <a:r>
              <a:rPr lang="hu-HU" dirty="0" smtClean="0"/>
              <a:t>Empfehlt</a:t>
            </a:r>
            <a:r>
              <a:rPr lang="en-US" dirty="0" smtClean="0"/>
              <a:t> </a:t>
            </a:r>
            <a:r>
              <a:rPr lang="hu-HU" b="1" dirty="0" smtClean="0">
                <a:solidFill>
                  <a:srgbClr val="0000FF"/>
                </a:solidFill>
              </a:rPr>
              <a:t>kombinierte </a:t>
            </a:r>
            <a:r>
              <a:rPr lang="en-US" b="1" dirty="0" err="1" smtClean="0">
                <a:solidFill>
                  <a:srgbClr val="0000FF"/>
                </a:solidFill>
              </a:rPr>
              <a:t>therm</a:t>
            </a:r>
            <a:r>
              <a:rPr lang="hu-HU" b="1" dirty="0" smtClean="0">
                <a:solidFill>
                  <a:srgbClr val="0000FF"/>
                </a:solidFill>
              </a:rPr>
              <a:t>ische</a:t>
            </a:r>
            <a:r>
              <a:rPr lang="en-US" b="1" dirty="0" smtClean="0">
                <a:solidFill>
                  <a:srgbClr val="0000FF"/>
                </a:solidFill>
              </a:rPr>
              <a:t> </a:t>
            </a:r>
            <a:r>
              <a:rPr lang="hu-HU" b="1" dirty="0" smtClean="0">
                <a:solidFill>
                  <a:srgbClr val="0000FF"/>
                </a:solidFill>
              </a:rPr>
              <a:t>u</a:t>
            </a:r>
            <a:r>
              <a:rPr lang="en-US" b="1" dirty="0" err="1" smtClean="0">
                <a:solidFill>
                  <a:srgbClr val="0000FF"/>
                </a:solidFill>
              </a:rPr>
              <a:t>nd</a:t>
            </a:r>
            <a:r>
              <a:rPr lang="en-US" b="1" dirty="0" smtClean="0">
                <a:solidFill>
                  <a:srgbClr val="0000FF"/>
                </a:solidFill>
              </a:rPr>
              <a:t> </a:t>
            </a:r>
            <a:r>
              <a:rPr lang="en-US" b="1" dirty="0" err="1" smtClean="0">
                <a:solidFill>
                  <a:srgbClr val="0000FF"/>
                </a:solidFill>
              </a:rPr>
              <a:t>opti</a:t>
            </a:r>
            <a:r>
              <a:rPr lang="hu-HU" b="1" dirty="0" smtClean="0">
                <a:solidFill>
                  <a:srgbClr val="0000FF"/>
                </a:solidFill>
              </a:rPr>
              <a:t>sche Messungen</a:t>
            </a:r>
            <a:endParaRPr lang="en-US" b="1" dirty="0" smtClean="0">
              <a:solidFill>
                <a:srgbClr val="0000FF"/>
              </a:solidFill>
            </a:endParaRPr>
          </a:p>
          <a:p>
            <a:pPr lvl="1">
              <a:lnSpc>
                <a:spcPct val="90000"/>
              </a:lnSpc>
            </a:pPr>
            <a:r>
              <a:rPr lang="hu-HU" dirty="0" smtClean="0"/>
              <a:t>Für die Berechnung des realen Wärmewiederstands soll die </a:t>
            </a:r>
            <a:r>
              <a:rPr lang="en-US" dirty="0" err="1" smtClean="0">
                <a:solidFill>
                  <a:srgbClr val="0000FF"/>
                </a:solidFill>
              </a:rPr>
              <a:t>Strahlungsleistung</a:t>
            </a:r>
            <a:r>
              <a:rPr lang="en-US" dirty="0" smtClean="0">
                <a:solidFill>
                  <a:srgbClr val="0000FF"/>
                </a:solidFill>
              </a:rPr>
              <a:t> </a:t>
            </a:r>
            <a:r>
              <a:rPr lang="hu-HU" dirty="0" smtClean="0">
                <a:solidFill>
                  <a:srgbClr val="0000FF"/>
                </a:solidFill>
              </a:rPr>
              <a:t>(</a:t>
            </a:r>
            <a:r>
              <a:rPr lang="en-US" dirty="0" err="1" smtClean="0">
                <a:solidFill>
                  <a:srgbClr val="0000FF"/>
                </a:solidFill>
              </a:rPr>
              <a:t>Strahlungsfluss</a:t>
            </a:r>
            <a:r>
              <a:rPr lang="hu-HU" dirty="0" smtClean="0">
                <a:solidFill>
                  <a:srgbClr val="0000FF"/>
                </a:solidFill>
              </a:rPr>
              <a:t>) aus der elektrischer Leistung abgezogen</a:t>
            </a:r>
            <a:r>
              <a:rPr lang="hu-HU" dirty="0" smtClean="0"/>
              <a:t> werden</a:t>
            </a:r>
            <a:endParaRPr lang="en-US" dirty="0" smtClean="0"/>
          </a:p>
          <a:p>
            <a:pPr>
              <a:lnSpc>
                <a:spcPct val="90000"/>
              </a:lnSpc>
              <a:spcBef>
                <a:spcPct val="0"/>
              </a:spcBef>
            </a:pPr>
            <a:r>
              <a:rPr lang="en-US" b="1" dirty="0" err="1" smtClean="0">
                <a:solidFill>
                  <a:srgbClr val="FF0000"/>
                </a:solidFill>
              </a:rPr>
              <a:t>Dat</a:t>
            </a:r>
            <a:r>
              <a:rPr lang="hu-HU" b="1" dirty="0" smtClean="0">
                <a:solidFill>
                  <a:srgbClr val="FF0000"/>
                </a:solidFill>
              </a:rPr>
              <a:t>endarstellung</a:t>
            </a:r>
            <a:r>
              <a:rPr lang="en-US" dirty="0" smtClean="0"/>
              <a:t>: real</a:t>
            </a:r>
            <a:r>
              <a:rPr lang="hu-HU" dirty="0" smtClean="0"/>
              <a:t>e</a:t>
            </a:r>
            <a:r>
              <a:rPr lang="en-US" dirty="0" smtClean="0"/>
              <a:t> </a:t>
            </a:r>
            <a:r>
              <a:rPr lang="en-US" dirty="0" err="1" smtClean="0"/>
              <a:t>R</a:t>
            </a:r>
            <a:r>
              <a:rPr lang="en-US" baseline="-25000" dirty="0" err="1" smtClean="0"/>
              <a:t>th</a:t>
            </a:r>
            <a:r>
              <a:rPr lang="en-US" dirty="0" smtClean="0"/>
              <a:t>, real</a:t>
            </a:r>
            <a:r>
              <a:rPr lang="hu-HU" dirty="0" smtClean="0"/>
              <a:t>e</a:t>
            </a:r>
            <a:r>
              <a:rPr lang="en-US" dirty="0" smtClean="0"/>
              <a:t> </a:t>
            </a:r>
            <a:r>
              <a:rPr lang="hu-HU" dirty="0" smtClean="0"/>
              <a:t>Sperrschichttemperatur</a:t>
            </a:r>
            <a:r>
              <a:rPr lang="en-US" dirty="0" smtClean="0"/>
              <a:t>, </a:t>
            </a:r>
            <a:r>
              <a:rPr lang="hu-HU" dirty="0" smtClean="0"/>
              <a:t>Effizienz</a:t>
            </a:r>
            <a:endParaRPr lang="en-US" dirty="0" smtClean="0"/>
          </a:p>
          <a:p>
            <a:pPr>
              <a:lnSpc>
                <a:spcPct val="90000"/>
              </a:lnSpc>
              <a:spcBef>
                <a:spcPct val="0"/>
              </a:spcBef>
            </a:pPr>
            <a:endParaRPr lang="en-US" dirty="0" smtClean="0"/>
          </a:p>
          <a:p>
            <a:pPr>
              <a:lnSpc>
                <a:spcPct val="90000"/>
              </a:lnSpc>
              <a:spcBef>
                <a:spcPct val="0"/>
              </a:spcBef>
            </a:pPr>
            <a:endParaRPr lang="en-US" dirty="0" smtClean="0"/>
          </a:p>
        </p:txBody>
      </p:sp>
      <p:sp>
        <p:nvSpPr>
          <p:cNvPr id="6" name="Date Placeholder 5"/>
          <p:cNvSpPr>
            <a:spLocks noGrp="1"/>
          </p:cNvSpPr>
          <p:nvPr>
            <p:ph type="dt" sz="half" idx="12"/>
          </p:nvPr>
        </p:nvSpPr>
        <p:spPr/>
        <p:txBody>
          <a:bodyPr/>
          <a:lstStyle/>
          <a:p>
            <a:pPr>
              <a:defRPr/>
            </a:pPr>
            <a:r>
              <a:rPr lang="en-US" smtClean="0"/>
              <a:t>28 Juni 2012</a:t>
            </a:r>
            <a:endParaRPr lang="en-US"/>
          </a:p>
        </p:txBody>
      </p:sp>
      <p:sp>
        <p:nvSpPr>
          <p:cNvPr id="7" name="Slide Number Placeholder 6"/>
          <p:cNvSpPr>
            <a:spLocks noGrp="1"/>
          </p:cNvSpPr>
          <p:nvPr>
            <p:ph type="sldNum" sz="quarter" idx="10"/>
          </p:nvPr>
        </p:nvSpPr>
        <p:spPr/>
        <p:txBody>
          <a:bodyPr/>
          <a:lstStyle/>
          <a:p>
            <a:pPr>
              <a:defRPr/>
            </a:pPr>
            <a:fld id="{CA06DD79-025C-4555-A46D-61353DBEF34E}" type="slidenum">
              <a:rPr lang="en-GB" smtClean="0"/>
              <a:pPr>
                <a:defRPr/>
              </a:pPr>
              <a:t>9</a:t>
            </a:fld>
            <a:endParaRPr lang="en-GB"/>
          </a:p>
        </p:txBody>
      </p:sp>
      <p:sp>
        <p:nvSpPr>
          <p:cNvPr id="8" name="Footer Placeholder 7"/>
          <p:cNvSpPr>
            <a:spLocks noGrp="1"/>
          </p:cNvSpPr>
          <p:nvPr>
            <p:ph type="ftr" sz="quarter" idx="11"/>
          </p:nvPr>
        </p:nvSpPr>
        <p:spPr/>
        <p:txBody>
          <a:bodyPr/>
          <a:lstStyle/>
          <a:p>
            <a:pPr>
              <a:defRPr/>
            </a:pPr>
            <a:r>
              <a:rPr lang="de-DE" smtClean="0"/>
              <a:t>A. Poppe: Moderne Mess- und Simulationslösungen für LEDs unter Berücksichtigung des thermischen Managements</a:t>
            </a:r>
            <a:endParaRPr lang="en-US"/>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Moderne Mess- und Simulationslösungen für LEDs unter Berücksichtigung des thermischen Managements &amp;#x0D;&amp;#x0A;    &amp;quot;&quot;/&gt;&lt;property id=&quot;20302&quot; value=&quot;0&quot;/&gt;&lt;property id=&quot;20303&quot; value=&quot;-1&quot;/&gt;&lt;property id=&quot;20307&quot; value=&quot;451&quot;/&gt;&lt;property id=&quot;20312&quot; value=&quot;0&quot;/&gt;&lt;/object&gt;&lt;object type=&quot;3&quot; unique_id=&quot;10057&quot;&gt;&lt;property id=&quot;20148&quot; value=&quot;5&quot;/&gt;&lt;property id=&quot;20300&quot; value=&quot;Slide 45 - &amp;quot;Anerkennungen&amp;quot;&quot;/&gt;&lt;property id=&quot;20302&quot; value=&quot;0&quot;/&gt;&lt;property id=&quot;20303&quot; value=&quot;-1&quot;/&gt;&lt;property id=&quot;20307&quot; value=&quot;567&quot;/&gt;&lt;property id=&quot;20312&quot; value=&quot;0&quot;/&gt;&lt;/object&gt;&lt;object type=&quot;3&quot; unique_id=&quot;26686&quot;&gt;&lt;property id=&quot;20148&quot; value=&quot;5&quot;/&gt;&lt;property id=&quot;20300&quot; value=&quot;Slide 2 - &amp;quot;Warum ist es wichtig sich mit thermischen Eigenschaften von Hochleistungs-LEDs zu befassen?&amp;quot;&quot;/&gt;&lt;property id=&quot;20302&quot; value=&quot;0&quot;/&gt;&lt;property id=&quot;20303&quot; value=&quot;-1&quot;/&gt;&lt;property id=&quot;20307&quot; value=&quot;797&quot;/&gt;&lt;property id=&quot;20312&quot; value=&quot;0&quot;/&gt;&lt;/object&gt;&lt;object type=&quot;3&quot; unique_id=&quot;26689&quot;&gt;&lt;property id=&quot;20148&quot; value=&quot;5&quot;/&gt;&lt;property id=&quot;20300&quot; value=&quot;Slide 3 - &amp;quot;Motivation&amp;quot;&quot;/&gt;&lt;property id=&quot;20302&quot; value=&quot;0&quot;/&gt;&lt;property id=&quot;20303&quot; value=&quot;-1&quot;/&gt;&lt;property id=&quot;20307&quot; value=&quot;800&quot;/&gt;&lt;property id=&quot;20312&quot; value=&quot;0&quot;/&gt;&lt;/object&gt;&lt;object type=&quot;3&quot; unique_id=&quot;38245&quot;&gt;&lt;property id=&quot;20148&quot; value=&quot;5&quot;/&gt;&lt;property id=&quot;20300&quot; value=&quot;Slide 4 - &amp;quot;Warum sind thermische Fragen wichtig für LEDs?&amp;quot;&quot;/&gt;&lt;property id=&quot;20307&quot; value=&quot;801&quot;/&gt;&lt;/object&gt;&lt;object type=&quot;3&quot; unique_id=&quot;38520&quot;&gt;&lt;property id=&quot;20148&quot; value=&quot;5&quot;/&gt;&lt;property id=&quot;20300&quot; value=&quot;Slide 5 - &amp;quot;Thermische Eigenschaften beeinflussen alles...&amp;quot;&quot;/&gt;&lt;property id=&quot;20307&quot; value=&quot;804&quot;/&gt;&lt;/object&gt;&lt;object type=&quot;3&quot; unique_id=&quot;38521&quot;&gt;&lt;property id=&quot;20148&quot; value=&quot;5&quot;/&gt;&lt;property id=&quot;20300&quot; value=&quot;Slide 6 - &amp;quot;Genaue thermische Kennzahlen sind erforderlich&amp;quot;&quot;/&gt;&lt;property id=&quot;20307&quot; value=&quot;805&quot;/&gt;&lt;/object&gt;&lt;object type=&quot;3&quot; unique_id=&quot;38522&quot;&gt;&lt;property id=&quot;20148&quot; value=&quot;5&quot;/&gt;&lt;property id=&quot;20300&quot; value=&quot;Slide 7 - &amp;quot;Thermische Charakterisierung von LED Bauteilen&amp;quot;&quot;/&gt;&lt;property id=&quot;20307&quot; value=&quot;806&quot;/&gt;&lt;/object&gt;&lt;object type=&quot;3&quot; unique_id=&quot;38525&quot;&gt;&lt;property id=&quot;20148&quot; value=&quot;5&quot;/&gt;&lt;property id=&quot;20300&quot; value=&quot;Slide 8 - &amp;quot;Neue thermische Messmethoden und Normen für Hochleistungs-halbleiterbauelemente inklusive LEDs&amp;quot;&quot;/&gt;&lt;property id=&quot;20307&quot; value=&quot;809&quot;/&gt;&lt;/object&gt;&lt;object type=&quot;3&quot; unique_id=&quot;38533&quot;&gt;&lt;property id=&quot;20148&quot; value=&quot;5&quot;/&gt;&lt;property id=&quot;20300&quot; value=&quot;Slide 13 - &amp;quot;Definition des Wärmewiederstands von LEDs&amp;quot;&quot;/&gt;&lt;property id=&quot;20307&quot; value=&quot;817&quot;/&gt;&lt;/object&gt;&lt;object type=&quot;3&quot; unique_id=&quot;38535&quot;&gt;&lt;property id=&quot;20148&quot; value=&quot;5&quot;/&gt;&lt;property id=&quot;20300&quot; value=&quot;Slide 14 - &amp;quot;Wirkunsgrad – ist kein einzelner Wert&amp;quot;&quot;/&gt;&lt;property id=&quot;20307&quot; value=&quot;819&quot;/&gt;&lt;/object&gt;&lt;object type=&quot;3&quot; unique_id=&quot;38536&quot;&gt;&lt;property id=&quot;20148&quot; value=&quot;5&quot;/&gt;&lt;property id=&quot;20300&quot; value=&quot;Slide 16 - &amp;quot;Thermische Messung von LEDs&amp;quot;&quot;/&gt;&lt;property id=&quot;20307&quot; value=&quot;820&quot;/&gt;&lt;/object&gt;&lt;object type=&quot;3&quot; unique_id=&quot;38537&quot;&gt;&lt;property id=&quot;20148&quot; value=&quot;5&quot;/&gt;&lt;property id=&quot;20300&quot; value=&quot;Slide 17 - &amp;quot;Wellenformen der Messung&amp;quot;&quot;/&gt;&lt;property id=&quot;20307&quot; value=&quot;821&quot;/&gt;&lt;/object&gt;&lt;object type=&quot;3&quot; unique_id=&quot;38540&quot;&gt;&lt;property id=&quot;20148&quot; value=&quot;5&quot;/&gt;&lt;property id=&quot;20300&quot; value=&quot;Slide 19 - &amp;quot;Ein solcher Testaufbau in der Praxis&amp;quot;&quot;/&gt;&lt;property id=&quot;20307&quot; value=&quot;824&quot;/&gt;&lt;/object&gt;&lt;object type=&quot;3&quot; unique_id=&quot;38541&quot;&gt;&lt;property id=&quot;20148&quot; value=&quot;5&quot;/&gt;&lt;property id=&quot;20300&quot; value=&quot;Slide 20 - &amp;quot;Detailen der empfohlene Messumgebung&amp;quot;&quot;/&gt;&lt;property id=&quot;20307&quot; value=&quot;825&quot;/&gt;&lt;/object&gt;&lt;object type=&quot;3&quot; unique_id=&quot;38542&quot;&gt;&lt;property id=&quot;20148&quot; value=&quot;5&quot;/&gt;&lt;property id=&quot;20300&quot; value=&quot;Slide 21 - &amp;quot;Messumgebungen: Kühlplatte + Ulbricht-Kugel&amp;quot;&quot;/&gt;&lt;property id=&quot;20307&quot; value=&quot;826&quot;/&gt;&lt;/object&gt;&lt;object type=&quot;3&quot; unique_id=&quot;38543&quot;&gt;&lt;property id=&quot;20148&quot; value=&quot;5&quot;/&gt;&lt;property id=&quot;20300&quot; value=&quot;Slide 22 - &amp;quot;Abmessungen der Ulbricht-Kugel&amp;quot;&quot;/&gt;&lt;property id=&quot;20307&quot; value=&quot;827&quot;/&gt;&lt;/object&gt;&lt;object type=&quot;3&quot; unique_id=&quot;38544&quot;&gt;&lt;property id=&quot;20148&quot; value=&quot;5&quot;/&gt;&lt;property id=&quot;20300&quot; value=&quot;Slide 23 - &amp;quot;Automatisierte thermische/radiometrische Messung&amp;quot;&quot;/&gt;&lt;property id=&quot;20307&quot; value=&quot;828&quot;/&gt;&lt;/object&gt;&lt;object type=&quot;3&quot; unique_id=&quot;38545&quot;&gt;&lt;property id=&quot;20148&quot; value=&quot;5&quot;/&gt;&lt;property id=&quot;20300&quot; value=&quot;Slide 24 - &amp;quot;Zusammen mit Rth/Zth Werten bekommt man zB auch ΦV(IF,TJ) oder ηe(IF,TJ) Diagramme&amp;quot;&quot;/&gt;&lt;property id=&quot;20307&quot; value=&quot;829&quot;/&gt;&lt;/object&gt;&lt;object type=&quot;3&quot; unique_id=&quot;38546&quot;&gt;&lt;property id=&quot;20148&quot; value=&quot;5&quot;/&gt;&lt;property id=&quot;20300&quot; value=&quot;Slide 25 - &amp;quot;Die gleichen Resultate sind auch numerisch verfügbar&amp;quot;&quot;/&gt;&lt;property id=&quot;20307&quot; value=&quot;830&quot;/&gt;&lt;/object&gt;&lt;object type=&quot;3&quot; unique_id=&quot;38547&quot;&gt;&lt;property id=&quot;20148&quot; value=&quot;5&quot;/&gt;&lt;property id=&quot;20300&quot; value=&quot;Slide 26 - &amp;quot;Welcher Temperaturwert wird benutzt?&amp;quot;&quot;/&gt;&lt;property id=&quot;20307&quot; value=&quot;831&quot;/&gt;&lt;/object&gt;&lt;object type=&quot;3&quot; unique_id=&quot;38548&quot;&gt;&lt;property id=&quot;20148&quot; value=&quot;5&quot;/&gt;&lt;property id=&quot;20300&quot; value=&quot;Slide 27 - &amp;quot;ΦV(IF,TJ) ηV(IF,TJ) Daten für 7 Muster eines 10 W LEDs&amp;quot;&quot;/&gt;&lt;property id=&quot;20307&quot; value=&quot;832&quot;/&gt;&lt;/object&gt;&lt;object type=&quot;3&quot; unique_id=&quot;38799&quot;&gt;&lt;property id=&quot;20148&quot; value=&quot;5&quot;/&gt;&lt;property id=&quot;20300&quot; value=&quot;Slide 44 - &amp;quot;Fachliteratur zur Sache auf deutsch:&amp;quot;&quot;/&gt;&lt;property id=&quot;20307&quot; value=&quot;833&quot;/&gt;&lt;/object&gt;&lt;object type=&quot;3&quot; unique_id=&quot;38885&quot;&gt;&lt;property id=&quot;20148&quot; value=&quot;5&quot;/&gt;&lt;property id=&quot;20300&quot; value=&quot;Slide 9 - &amp;quot;Neue JEDEC thermische Teststandards für LEDs&amp;quot;&quot;/&gt;&lt;property id=&quot;20307&quot; value=&quot;835&quot;/&gt;&lt;/object&gt;&lt;object type=&quot;3&quot; unique_id=&quot;38886&quot;&gt;&lt;property id=&quot;20148&quot; value=&quot;5&quot;/&gt;&lt;property id=&quot;20300&quot; value=&quot;Slide 12 - &amp;quot;Die neue JEDEC Normen sind veröffentlicht&amp;quot;&quot;/&gt;&lt;property id=&quot;20307&quot; value=&quot;834&quot;/&gt;&lt;/object&gt;&lt;object type=&quot;3&quot; unique_id=&quot;39004&quot;&gt;&lt;property id=&quot;20148&quot; value=&quot;5&quot;/&gt;&lt;property id=&quot;20300&quot; value=&quot;Slide 10 - &amp;quot;Der Ansatz des JEDEC JC15 Komitees&amp;quot;&quot;/&gt;&lt;property id=&quot;20307&quot; value=&quot;837&quot;/&gt;&lt;/object&gt;&lt;object type=&quot;3&quot; unique_id=&quot;39005&quot;&gt;&lt;property id=&quot;20148&quot; value=&quot;5&quot;/&gt;&lt;property id=&quot;20300&quot; value=&quot;Slide 15 - &amp;quot;Testumgebungen von LEDs und LED-Leuchten&amp;quot;&quot;/&gt;&lt;property id=&quot;20307&quot; value=&quot;836&quot;/&gt;&lt;/object&gt;&lt;object type=&quot;3&quot; unique_id=&quot;39471&quot;&gt;&lt;property id=&quot;20148&quot; value=&quot;5&quot;/&gt;&lt;property id=&quot;20300&quot; value=&quot;Slide 29 - &amp;quot;Model von 1D Wärmefluß:&amp;quot;&quot;/&gt;&lt;property id=&quot;20307&quot; value=&quot;841&quot;/&gt;&lt;/object&gt;&lt;object type=&quot;3&quot; unique_id=&quot;39472&quot;&gt;&lt;property id=&quot;20148&quot; value=&quot;5&quot;/&gt;&lt;property id=&quot;20300&quot; value=&quot;Slide 30 - &amp;quot;Strukturfunktionen &amp;quot;&quot;/&gt;&lt;property id=&quot;20307&quot; value=&quot;839&quot;/&gt;&lt;/object&gt;&lt;object type=&quot;3&quot; unique_id=&quot;39473&quot;&gt;&lt;property id=&quot;20148&quot; value=&quot;5&quot;/&gt;&lt;property id=&quot;20300&quot; value=&quot;Slide 31 - &amp;quot;Resultate für eine 10 W weiße LED&amp;quot;&quot;/&gt;&lt;property id=&quot;20307&quot; value=&quot;840&quot;/&gt;&lt;/object&gt;&lt;object type=&quot;3&quot; unique_id=&quot;39474&quot;&gt;&lt;property id=&quot;20148&quot; value=&quot;5&quot;/&gt;&lt;property id=&quot;20300&quot; value=&quot;Slide 32 - &amp;quot;RthJC Messungen: “dual-interface” Ansatz&amp;quot;&quot;/&gt;&lt;property id=&quot;20307&quot; value=&quot;842&quot;/&gt;&lt;/object&gt;&lt;object type=&quot;3&quot; unique_id=&quot;39475&quot;&gt;&lt;property id=&quot;20148&quot; value=&quot;5&quot;/&gt;&lt;property id=&quot;20300&quot; value=&quot;Slide 33 - &amp;quot;RthJC Messung und Modellierung des Gehäuses&amp;quot;&quot;/&gt;&lt;property id=&quot;20307&quot; value=&quot;843&quot;/&gt;&lt;/object&gt;&lt;object type=&quot;3&quot; unique_id=&quot;39476&quot;&gt;&lt;property id=&quot;20148&quot; value=&quot;5&quot;/&gt;&lt;property id=&quot;20300&quot; value=&quot;Slide 28 - &amp;quot;Modellierung der thermischen Eigenschaften der LED-Bauelemente und LED-Leuchten&amp;quot;&quot;/&gt;&lt;property id=&quot;20307&quot; value=&quot;838&quot;/&gt;&lt;/object&gt;&lt;object type=&quot;3&quot; unique_id=&quot;39477&quot;&gt;&lt;property id=&quot;20148&quot; value=&quot;5&quot;/&gt;&lt;property id=&quot;20300&quot; value=&quot;Slide 37 - &amp;quot;Herstellung von Kompaktmodellen direkt von TEST&amp;quot;&quot;/&gt;&lt;property id=&quot;20307&quot; value=&quot;844&quot;/&gt;&lt;/object&gt;&lt;object type=&quot;3&quot; unique_id=&quot;39478&quot;&gt;&lt;property id=&quot;20148&quot; value=&quot;5&quot;/&gt;&lt;property id=&quot;20300&quot; value=&quot;Slide 39 - &amp;quot;Messung und Simulation von LEDs in enem Flow&amp;quot;&quot;/&gt;&lt;property id=&quot;20307&quot; value=&quot;845&quot;/&gt;&lt;/object&gt;&lt;object type=&quot;3&quot; unique_id=&quot;39479&quot;&gt;&lt;property id=&quot;20148&quot; value=&quot;5&quot;/&gt;&lt;property id=&quot;20300&quot; value=&quot;Slide 40 - &amp;quot;Anwendung von LED Kompakmodelle in CFD&amp;quot;&quot;/&gt;&lt;property id=&quot;20307&quot; value=&quot;846&quot;/&gt;&lt;/object&gt;&lt;object type=&quot;3&quot; unique_id=&quot;39482&quot;&gt;&lt;property id=&quot;20148&quot; value=&quot;5&quot;/&gt;&lt;property id=&quot;20300&quot; value=&quot;Slide 43 - &amp;quot;Kurze Zusammenfassung&amp;quot;&quot;/&gt;&lt;property id=&quot;20307&quot; value=&quot;849&quot;/&gt;&lt;/object&gt;&lt;object type=&quot;3&quot; unique_id=&quot;39655&quot;&gt;&lt;property id=&quot;20148&quot; value=&quot;5&quot;/&gt;&lt;property id=&quot;20300&quot; value=&quot;Slide 41 - &amp;quot;Anwendung von LED Kompakmodelle in CFD&amp;quot;&quot;/&gt;&lt;property id=&quot;20307&quot; value=&quot;850&quot;/&gt;&lt;/object&gt;&lt;object type=&quot;3&quot; unique_id=&quot;39829&quot;&gt;&lt;property id=&quot;20148&quot; value=&quot;5&quot;/&gt;&lt;property id=&quot;20300&quot; value=&quot;Slide 38 - &amp;quot;Herstellung von Kompaktmodellen für CFD Software&amp;quot;&quot;/&gt;&lt;property id=&quot;20307&quot; value=&quot;851&quot;/&gt;&lt;/object&gt;&lt;object type=&quot;3&quot; unique_id=&quot;40050&quot;&gt;&lt;property id=&quot;20148&quot; value=&quot;5&quot;/&gt;&lt;property id=&quot;20300&quot; value=&quot;Slide 34 - &amp;quot;Details einer LED-Lampe durch die Strukturfunktion&amp;quot;&quot;/&gt;&lt;property id=&quot;20307&quot; value=&quot;852&quot;/&gt;&lt;/object&gt;&lt;object type=&quot;3&quot; unique_id=&quot;40051&quot;&gt;&lt;property id=&quot;20148&quot; value=&quot;5&quot;/&gt;&lt;property id=&quot;20300&quot; value=&quot;Slide 35 - &amp;quot;Modellierung der LED-Lampe in einem MCAD-System&amp;quot;&quot;/&gt;&lt;property id=&quot;20307&quot; value=&quot;853&quot;/&gt;&lt;/object&gt;&lt;object type=&quot;3&quot; unique_id=&quot;40052&quot;&gt;&lt;property id=&quot;20148&quot; value=&quot;5&quot;/&gt;&lt;property id=&quot;20300&quot; value=&quot;Slide 36 - &amp;quot;Kompaktmodelle von LEDs aus TEST – für CFD&amp;quot;&quot;/&gt;&lt;property id=&quot;20307&quot; value=&quot;854&quot;/&gt;&lt;/object&gt;&lt;object type=&quot;3&quot; unique_id=&quot;40547&quot;&gt;&lt;property id=&quot;20148&quot; value=&quot;5&quot;/&gt;&lt;property id=&quot;20300&quot; value=&quot;Slide 11 - &amp;quot;Die neue JEDEC Normen sind veröffentlicht&amp;quot;&quot;/&gt;&lt;property id=&quot;20307&quot; value=&quot;855&quot;/&gt;&lt;/object&gt;&lt;object type=&quot;3&quot; unique_id=&quot;41444&quot;&gt;&lt;property id=&quot;20148&quot; value=&quot;5&quot;/&gt;&lt;property id=&quot;20300&quot; value=&quot;Slide 18 - &amp;quot;Neue Teststandards: LED-Testrichtlinie&amp;quot;&quot;/&gt;&lt;property id=&quot;20307&quot; value=&quot;856&quot;/&gt;&lt;/object&gt;&lt;object type=&quot;3&quot; unique_id=&quot;41445&quot;&gt;&lt;property id=&quot;20148&quot; value=&quot;5&quot;/&gt;&lt;property id=&quot;20300&quot; value=&quot;Slide 42 - &amp;quot;Hot Lumens:&amp;quot;&quot;/&gt;&lt;property id=&quot;20307&quot; value=&quot;857&quot;/&gt;&lt;/object&gt;&lt;/object&gt;&lt;object type=&quot;4&quot; unique_id=&quot;38216&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8EF62F5D-0240-4B44-ABF6-91A0BC7F9878}&quot;/&gt;&lt;isInvalidForFieldText val=&quot;0&quot;/&gt;&lt;Image&gt;&lt;filename val=&quot;X:\egyetem\GE Tungsram\oktatasi szerzodes 2011\data\asimages\{8EF62F5D-0240-4B44-ABF6-91A0BC7F9878}_7.png&quot;/&gt;&lt;left val=&quot;511&quot;/&gt;&lt;top val=&quot;49&quot;/&gt;&lt;width val=&quot;86&quot;/&gt;&lt;height val=&quot;83&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DCDCE7CE-0D71-4914-A68B-067A2FDB0E91}&quot;/&gt;&lt;isInvalidForFieldText val=&quot;0&quot;/&gt;&lt;Image&gt;&lt;filename val=&quot;X:\egyetem\GE Tungsram\oktatasi szerzodes 2011\ppt\ready\II. Thermal Measurement Standards\Adobe Presenter Files with Sound\data\asimages\{DCDCE7CE-0D71-4914-A68B-067A2FDB0E91}_64.png&quot;/&gt;&lt;left val=&quot;440&quot;/&gt;&lt;top val=&quot;63&quot;/&gt;&lt;width val=&quot;130&quot;/&gt;&lt;height val=&quot;126&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TIMING" val="|1.3|1.7"/>
</p:tagLst>
</file>

<file path=ppt/tags/tag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8A31523-44DE-48AB-BA9C-0CA91192B375}&quot;/&gt;&lt;isInvalidForFieldText val=&quot;1&quot;/&gt;&lt;Image&gt;&lt;filename val=&quot;X:\egyetem\GE Tungsram\oktatasi szerzodes 2011\data\asimages\{A8A31523-44DE-48AB-BA9C-0CA91192B375}_29.png&quot;/&gt;&lt;left val=&quot;60&quot;/&gt;&lt;top val=&quot;167&quot;/&gt;&lt;width val=&quot;103&quot;/&gt;&lt;height val=&quot;144&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D0E1DB-64E6-4CA5-A247-3D672F94185D}&quot;/&gt;&lt;isInvalidForFieldText val=&quot;1&quot;/&gt;&lt;Image&gt;&lt;filename val=&quot;X:\egyetem\GE Tungsram\oktatasi szerzodes 2011\data\asimages\{C9D0E1DB-64E6-4CA5-A247-3D672F94185D}_29.png&quot;/&gt;&lt;left val=&quot;506&quot;/&gt;&lt;top val=&quot;370&quot;/&gt;&lt;width val=&quot;210&quot;/&gt;&lt;height val=&quot;113&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INFO" val="&lt;ThreeDShapeInfo&gt;&lt;uuid val=&quot;{1ABEE9F3-E089-42E8-81B4-3372744455C9}&quot;/&gt;&lt;isInvalidForFieldText val=&quot;1&quot;/&gt;&lt;Image&gt;&lt;filename val=&quot;X:\egyetem\GE Tungsram\oktatasi szerzodes 2011\data\asimages\{1ABEE9F3-E089-42E8-81B4-3372744455C9}_29.png&quot;/&gt;&lt;left val=&quot;202&quot;/&gt;&lt;top val=&quot;408&quot;/&gt;&lt;width val=&quot;192&quot;/&gt;&lt;height val=&quot;43&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4D6E7BDB-F9D6-4AE7-AB43-CB47DA6037E5}&quot;/&gt;&lt;isInvalidForFieldText val=&quot;1&quot;/&gt;&lt;Image&gt;&lt;filename val=&quot;X:\egyetem\GE Tungsram\oktatasi szerzodes 2011\data\asimages\{4D6E7BDB-F9D6-4AE7-AB43-CB47DA6037E5}_29.png&quot;/&gt;&lt;left val=&quot;479&quot;/&gt;&lt;top val=&quot;144&quot;/&gt;&lt;width val=&quot;161&quot;/&gt;&lt;height val=&quot;151&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D0DE2A37-0879-4D42-8960-37DAE434D475}&quot;/&gt;&lt;isInvalidForFieldText val=&quot;0&quot;/&gt;&lt;Image&gt;&lt;filename val=&quot;X:\egyetem\GE Tungsram\oktatasi szerzodes 2011\data\asimages\{D0DE2A37-0879-4D42-8960-37DAE434D475}_29.png&quot;/&gt;&lt;left val=&quot;387&quot;/&gt;&lt;top val=&quot;85&quot;/&gt;&lt;width val=&quot;75&quot;/&gt;&lt;height val=&quot;42&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CEFE5C25-BBCD-40E5-9ADD-53B679945C9E}&quot;/&gt;&lt;isInvalidForFieldText val=&quot;0&quot;/&gt;&lt;Image&gt;&lt;filename val=&quot;X:\egyetem\GE Tungsram\oktatasi szerzodes 2011\ppt\ready\II. Thermal Measurement Standards\Adobe Presenter Files with Sound\data\asimages\{CEFE5C25-BBCD-40E5-9ADD-53B679945C9E}_86.png&quot;/&gt;&lt;left val=&quot;159&quot;/&gt;&lt;top val=&quot;125&quot;/&gt;&lt;width val=&quot;420&quot;/&gt;&lt;height val=&quot;324&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ED5224A6-853E-43A0-B0F9-1A015445448D}&quot;/&gt;&lt;isInvalidForFieldText val=&quot;0&quot;/&gt;&lt;Image&gt;&lt;filename val=&quot;X:\egyetem\GE Tungsram\oktatasi szerzodes 2011\data\asimages\{ED5224A6-853E-43A0-B0F9-1A015445448D}_33.png&quot;/&gt;&lt;left val=&quot;65&quot;/&gt;&lt;top val=&quot;69&quot;/&gt;&lt;width val=&quot;603&quot;/&gt;&lt;height val=&quot;423&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7E1E4391-4BC2-4CCB-94FD-DF4E13F12D78}&quot;/&gt;&lt;isInvalidForFieldText val=&quot;0&quot;/&gt;&lt;Image&gt;&lt;filename val=&quot;X:\egyetem\GE Tungsram\oktatasi szerzodes 2011\data\asimages\{7E1E4391-4BC2-4CCB-94FD-DF4E13F12D78}_5.png&quot;/&gt;&lt;left val=&quot;84&quot;/&gt;&lt;top val=&quot;173&quot;/&gt;&lt;width val=&quot;577&quot;/&gt;&lt;height val=&quot;236&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A57997CE-FC90-491B-B977-2D88A56A4AC8}&quot;/&gt;&lt;isInvalidForFieldText val=&quot;0&quot;/&gt;&lt;Image&gt;&lt;filename val=&quot;X:\egyetem\GE Tungsram\oktatasi szerzodes 2011\data\asimages\{A57997CE-FC90-491B-B977-2D88A56A4AC8}_34.png&quot;/&gt;&lt;left val=&quot;65&quot;/&gt;&lt;top val=&quot;69&quot;/&gt;&lt;width val=&quot;615&quot;/&gt;&lt;height val=&quot;427&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TIMING" val="|4.5"/>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3538EE29-3493-434A-AC1F-B342BBE76A97}&quot;/&gt;&lt;isInvalidForFieldText val=&quot;0&quot;/&gt;&lt;Image&gt;&lt;filename val=&quot;X:\egyetem\GE Tungsram\oktatasi szerzodes 2011\data\asimages\{3538EE29-3493-434A-AC1F-B342BBE76A97}_7.png&quot;/&gt;&lt;left val=&quot;36&quot;/&gt;&lt;top val=&quot;81&quot;/&gt;&lt;width val=&quot;216&quot;/&gt;&lt;height val=&quot;17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8F68BE-3FDE-4A4E-BD81-F54A5B8F78B8}&quot;/&gt;&lt;isInvalidForFieldText val=&quot;0&quot;/&gt;&lt;Image&gt;&lt;filename val=&quot;X:\egyetem\GE Tungsram\oktatasi szerzodes 2011\data\asimages\{1C8F68BE-3FDE-4A4E-BD81-F54A5B8F78B8}_7.png&quot;/&gt;&lt;left val=&quot;36&quot;/&gt;&lt;top val=&quot;230&quot;/&gt;&lt;width val=&quot;680&quot;/&gt;&lt;height val=&quot;259&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CCC51881-D9A3-49D2-B719-F357FBD216DC}&quot;/&gt;&lt;isInvalidForFieldText val=&quot;0&quot;/&gt;&lt;Image&gt;&lt;filename val=&quot;X:\egyetem\GE Tungsram\oktatasi szerzodes 2011\data\asimages\{CCC51881-D9A3-49D2-B719-F357FBD216DC}_7.png&quot;/&gt;&lt;left val=&quot;516&quot;/&gt;&lt;top val=&quot;162&quot;/&gt;&lt;width val=&quot;81&quot;/&gt;&lt;height val=&quot;7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8EF62F5D-0240-4B44-ABF6-91A0BC7F9878}&quot;/&gt;&lt;isInvalidForFieldText val=&quot;0&quot;/&gt;&lt;Image&gt;&lt;filename val=&quot;X:\egyetem\GE Tungsram\oktatasi szerzodes 2011\data\asimages\{8EF62F5D-0240-4B44-ABF6-91A0BC7F9878}_7.png&quot;/&gt;&lt;left val=&quot;511&quot;/&gt;&lt;top val=&quot;49&quot;/&gt;&lt;width val=&quot;86&quot;/&gt;&lt;height val=&quot;83&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INFO" val="&lt;ThreeDShapeInfo&gt;&lt;uuid val=&quot;{CB9497EF-34E4-4F32-92F7-1FE10C527604}&quot;/&gt;&lt;isInvalidForFieldText val=&quot;0&quot;/&gt;&lt;Image&gt;&lt;filename val=&quot;X:\egyetem\GE Tungsram\oktatasi szerzodes 2011\data\asimages\{CB9497EF-34E4-4F32-92F7-1FE10C527604}_7.png&quot;/&gt;&lt;left val=&quot;620&quot;/&gt;&lt;top val=&quot;169&quot;/&gt;&lt;width val=&quot;81&quot;/&gt;&lt;height val=&quot;66&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32A218AC-5F50-4AA0-A3B9-D5C012907B6F}&quot;/&gt;&lt;isInvalidForFieldText val=&quot;0&quot;/&gt;&lt;Image&gt;&lt;filename val=&quot;X:\egyetem\GE Tungsram\oktatasi szerzodes 2011\data\asimages\{32A218AC-5F50-4AA0-A3B9-D5C012907B6F}_7.png&quot;/&gt;&lt;left val=&quot;585&quot;/&gt;&lt;top val=&quot;77&quot;/&gt;&lt;width val=&quot;125&quot;/&gt;&lt;height val=&quot;84&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INFO" val="&lt;ThreeDShapeInfo&gt;&lt;uuid val=&quot;{351DA318-2887-4A7D-96B2-20926C7EE229}&quot;/&gt;&lt;isInvalidForFieldText val=&quot;0&quot;/&gt;&lt;Image&gt;&lt;filename val=&quot;X:\egyetem\GE Tungsram\oktatasi szerzodes 2011\data\asimages\{351DA318-2887-4A7D-96B2-20926C7EE229}_18.png&quot;/&gt;&lt;left val=&quot;411&quot;/&gt;&lt;top val=&quot;276&quot;/&gt;&lt;width val=&quot;156&quot;/&gt;&lt;height val=&quot;66&quot;/&gt;&lt;hasText val=&quot;1&quot;/&gt;&lt;/Image&gt;&lt;/ThreeDShapeInfo&gt;"/>
</p:tagLst>
</file>

<file path=ppt/theme/theme1.xml><?xml version="1.0" encoding="utf-8"?>
<a:theme xmlns:a="http://schemas.openxmlformats.org/drawingml/2006/main" name="4_micred_template-15-08-2005">
  <a:themeElements>
    <a:clrScheme name="4_micred_template-15-08-2005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micred_template-15-08-2005">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2000" b="0" i="0" u="none" strike="noStrike" cap="none" normalizeH="0" baseline="0" smtClean="0">
            <a:ln>
              <a:noFill/>
            </a:ln>
            <a:solidFill>
              <a:srgbClr val="4F2780"/>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2000" b="0" i="0" u="none" strike="noStrike" cap="none" normalizeH="0" baseline="0" smtClean="0">
            <a:ln>
              <a:noFill/>
            </a:ln>
            <a:solidFill>
              <a:srgbClr val="4F2780"/>
            </a:solidFill>
            <a:effectLst/>
            <a:latin typeface="Arial" pitchFamily="34" charset="0"/>
          </a:defRPr>
        </a:defPPr>
      </a:lstStyle>
    </a:lnDef>
  </a:objectDefaults>
  <a:extraClrSchemeLst>
    <a:extraClrScheme>
      <a:clrScheme name="4_micred_template-15-08-2005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micred_template-15-08-2005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micred_template-15-08-2005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micred_template-15-08-2005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micred_template-15-08-200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micred_template-15-08-200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micred_template-15-08-200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23800</TotalTime>
  <Words>4645</Words>
  <Application>Microsoft Office PowerPoint</Application>
  <PresentationFormat>On-screen Show (4:3)</PresentationFormat>
  <Paragraphs>812</Paragraphs>
  <Slides>45</Slides>
  <Notes>37</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2</vt:i4>
      </vt:variant>
      <vt:variant>
        <vt:lpstr>Slide Titles</vt:lpstr>
      </vt:variant>
      <vt:variant>
        <vt:i4>45</vt:i4>
      </vt:variant>
    </vt:vector>
  </HeadingPairs>
  <TitlesOfParts>
    <vt:vector size="64" baseType="lpstr">
      <vt:lpstr>ＭＳ Ｐゴシック</vt:lpstr>
      <vt:lpstr>ＭＳ Ｐゴシック</vt:lpstr>
      <vt:lpstr>SimSun</vt:lpstr>
      <vt:lpstr>Arial</vt:lpstr>
      <vt:lpstr>Arial Black</vt:lpstr>
      <vt:lpstr>Arial Narrow</vt:lpstr>
      <vt:lpstr>Arial Rounded MT Bold</vt:lpstr>
      <vt:lpstr>Calibri</vt:lpstr>
      <vt:lpstr>Futura Std Book</vt:lpstr>
      <vt:lpstr>Geneva</vt:lpstr>
      <vt:lpstr>굴림</vt:lpstr>
      <vt:lpstr>Symbol</vt:lpstr>
      <vt:lpstr>Tahoma</vt:lpstr>
      <vt:lpstr>Times New Roman</vt:lpstr>
      <vt:lpstr>Wingdings</vt:lpstr>
      <vt:lpstr>Wingdings 3</vt:lpstr>
      <vt:lpstr>4_micred_template-15-08-2005</vt:lpstr>
      <vt:lpstr>Photo Editor Photo</vt:lpstr>
      <vt:lpstr>Equation</vt:lpstr>
      <vt:lpstr>Moderne Mess- und Simulationslösungen für LEDs unter Berücksichtigung des thermischen Managements      </vt:lpstr>
      <vt:lpstr>Warum ist es wichtig sich mit thermischen Eigenschaften von Hochleistungs-LEDs zu befassen?</vt:lpstr>
      <vt:lpstr>Motivation</vt:lpstr>
      <vt:lpstr>Warum sind thermische Fragen wichtig für LEDs?</vt:lpstr>
      <vt:lpstr>Thermische Eigenschaften beeinflussen alles...</vt:lpstr>
      <vt:lpstr>Genaue thermische Kennzahlen sind erforderlich</vt:lpstr>
      <vt:lpstr>Thermische Charakterisierung von LED Bauteilen</vt:lpstr>
      <vt:lpstr>Neue thermische Messmethoden und Normen für Hochleistungs-halbleiterbauelemente inklusive LEDs</vt:lpstr>
      <vt:lpstr>Neue JEDEC thermische Teststandards für LEDs</vt:lpstr>
      <vt:lpstr>Der Ansatz des JEDEC JC15 Komitees</vt:lpstr>
      <vt:lpstr>Die neue JEDEC Normen sind veröffentlicht</vt:lpstr>
      <vt:lpstr>Die neue JEDEC Normen sind veröffentlicht</vt:lpstr>
      <vt:lpstr>Definition des Wärmewiederstands von LEDs</vt:lpstr>
      <vt:lpstr>Wirkunsgrad – ist kein einzelner Wert</vt:lpstr>
      <vt:lpstr>Testumgebungen von LEDs und LED-Leuchten</vt:lpstr>
      <vt:lpstr>Thermische Messung von LEDs</vt:lpstr>
      <vt:lpstr>Wellenformen der Messung</vt:lpstr>
      <vt:lpstr>Neue Teststandards: LED-Testrichtlinie</vt:lpstr>
      <vt:lpstr>Ein solcher Testaufbau in der Praxis</vt:lpstr>
      <vt:lpstr>Detailen der empfohlene Messumgebung</vt:lpstr>
      <vt:lpstr>Messumgebungen: Kühlplatte + Ulbricht-Kugel</vt:lpstr>
      <vt:lpstr>Abmessungen der Ulbricht-Kugel</vt:lpstr>
      <vt:lpstr>Automatisierte thermische/radiometrische Messung</vt:lpstr>
      <vt:lpstr>Zusammen mit Rth/Zth Werten bekommt man zB auch ΦV(IF,TJ) oder ηe(IF,TJ) Diagramme</vt:lpstr>
      <vt:lpstr>Die gleichen Resultate sind auch numerisch verfügbar</vt:lpstr>
      <vt:lpstr>Welcher Temperaturwert wird benutzt?</vt:lpstr>
      <vt:lpstr>ΦV(IF,TJ) ηV(IF,TJ) Daten für 7 Muster eines 10 W LEDs</vt:lpstr>
      <vt:lpstr>Modellierung der thermischen Eigenschaften der LED-Bauelemente und LED-Leuchten</vt:lpstr>
      <vt:lpstr>Model von 1D Wärmefluß:</vt:lpstr>
      <vt:lpstr>Strukturfunktionen </vt:lpstr>
      <vt:lpstr>Resultate für eine 10 W weiße LED</vt:lpstr>
      <vt:lpstr>RthJC Messungen: “dual-interface” Ansatz</vt:lpstr>
      <vt:lpstr>RthJC Messung und Modellierung des Gehäuses</vt:lpstr>
      <vt:lpstr>Details einer LED-Lampe durch die Strukturfunktion</vt:lpstr>
      <vt:lpstr>Modellierung der LED-Lampe in einem MCAD-System</vt:lpstr>
      <vt:lpstr>Kompaktmodelle von LEDs aus TEST – für CFD</vt:lpstr>
      <vt:lpstr>Herstellung von Kompaktmodellen direkt von TEST</vt:lpstr>
      <vt:lpstr>Herstellung von Kompaktmodellen für CFD Software</vt:lpstr>
      <vt:lpstr>Messung und Simulation von LEDs in enem Flow</vt:lpstr>
      <vt:lpstr>Anwendung von LED Kompakmodelle in CFD</vt:lpstr>
      <vt:lpstr>Anwendung von LED Kompakmodelle in CFD</vt:lpstr>
      <vt:lpstr>Hot Lumens:</vt:lpstr>
      <vt:lpstr>Kurze Zusammenfassung</vt:lpstr>
      <vt:lpstr>Fachliteratur zur Sache auf deutsch:</vt:lpstr>
      <vt:lpstr>Anerkennungen</vt:lpstr>
    </vt:vector>
  </TitlesOfParts>
  <Company>Flomerics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Andras Poppe</dc:creator>
  <cp:lastModifiedBy>András Poppe</cp:lastModifiedBy>
  <cp:revision>837</cp:revision>
  <dcterms:created xsi:type="dcterms:W3CDTF">2005-04-19T06:29:18Z</dcterms:created>
  <dcterms:modified xsi:type="dcterms:W3CDTF">2017-05-04T08:11:33Z</dcterms:modified>
</cp:coreProperties>
</file>