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  <p:sldMasterId id="2147483665" r:id="rId2"/>
  </p:sldMasterIdLst>
  <p:notesMasterIdLst>
    <p:notesMasterId r:id="rId53"/>
  </p:notesMasterIdLst>
  <p:sldIdLst>
    <p:sldId id="371" r:id="rId3"/>
    <p:sldId id="372" r:id="rId4"/>
    <p:sldId id="373" r:id="rId5"/>
    <p:sldId id="374" r:id="rId6"/>
    <p:sldId id="376" r:id="rId7"/>
    <p:sldId id="377" r:id="rId8"/>
    <p:sldId id="423" r:id="rId9"/>
    <p:sldId id="424" r:id="rId10"/>
    <p:sldId id="378" r:id="rId11"/>
    <p:sldId id="379" r:id="rId12"/>
    <p:sldId id="380" r:id="rId13"/>
    <p:sldId id="381" r:id="rId14"/>
    <p:sldId id="383" r:id="rId15"/>
    <p:sldId id="384" r:id="rId16"/>
    <p:sldId id="386" r:id="rId17"/>
    <p:sldId id="387" r:id="rId18"/>
    <p:sldId id="388" r:id="rId19"/>
    <p:sldId id="389" r:id="rId20"/>
    <p:sldId id="425" r:id="rId21"/>
    <p:sldId id="426" r:id="rId22"/>
    <p:sldId id="391" r:id="rId23"/>
    <p:sldId id="392" r:id="rId24"/>
    <p:sldId id="393" r:id="rId25"/>
    <p:sldId id="394" r:id="rId26"/>
    <p:sldId id="395" r:id="rId27"/>
    <p:sldId id="418" r:id="rId28"/>
    <p:sldId id="419" r:id="rId29"/>
    <p:sldId id="420" r:id="rId30"/>
    <p:sldId id="421" r:id="rId31"/>
    <p:sldId id="422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9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04" r:id="rId48"/>
    <p:sldId id="405" r:id="rId49"/>
    <p:sldId id="406" r:id="rId50"/>
    <p:sldId id="407" r:id="rId51"/>
    <p:sldId id="408" r:id="rId52"/>
  </p:sldIdLst>
  <p:sldSz cx="9144000" cy="6858000" type="screen4x3"/>
  <p:notesSz cx="6858000" cy="9667875"/>
  <p:custDataLst>
    <p:tags r:id="rId54"/>
  </p:custDataLst>
  <p:defaultTextStyle>
    <a:defPPr>
      <a:defRPr lang="en-US"/>
    </a:defPPr>
    <a:lvl1pPr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lnSpc>
        <a:spcPct val="85000"/>
      </a:lnSpc>
      <a:spcBef>
        <a:spcPct val="50000"/>
      </a:spcBef>
      <a:spcAft>
        <a:spcPct val="0"/>
      </a:spcAft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4D2885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5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2885"/>
    <a:srgbClr val="8C2532"/>
    <a:srgbClr val="D5262B"/>
    <a:srgbClr val="0000FF"/>
    <a:srgbClr val="C0C0C0"/>
    <a:srgbClr val="DDDDDD"/>
    <a:srgbClr val="FF99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782" autoAdjust="0"/>
  </p:normalViewPr>
  <p:slideViewPr>
    <p:cSldViewPr snapToGrid="0" showGuides="1">
      <p:cViewPr varScale="1">
        <p:scale>
          <a:sx n="118" d="100"/>
          <a:sy n="118" d="100"/>
        </p:scale>
        <p:origin x="1542" y="96"/>
      </p:cViewPr>
      <p:guideLst>
        <p:guide orient="horz" pos="965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4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Relationship Id="rId4" Type="http://schemas.openxmlformats.org/officeDocument/2006/relationships/image" Target="../media/image77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25488"/>
            <a:ext cx="4832350" cy="362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92638"/>
            <a:ext cx="5486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Mintaszöveg szerkesztése</a:t>
            </a:r>
          </a:p>
          <a:p>
            <a:pPr lvl="1"/>
            <a:r>
              <a:rPr lang="en-US" altLang="en-US" smtClean="0"/>
              <a:t>Második szint</a:t>
            </a:r>
          </a:p>
          <a:p>
            <a:pPr lvl="2"/>
            <a:r>
              <a:rPr lang="en-US" altLang="en-US" smtClean="0"/>
              <a:t>Harmadik szint</a:t>
            </a:r>
          </a:p>
          <a:p>
            <a:pPr lvl="3"/>
            <a:r>
              <a:rPr lang="en-US" altLang="en-US" smtClean="0"/>
              <a:t>Negyedik szint</a:t>
            </a:r>
          </a:p>
          <a:p>
            <a:pPr lvl="4"/>
            <a:r>
              <a:rPr lang="en-US" altLang="en-US" smtClean="0"/>
              <a:t>Ötödik szint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5A8529C9-2CFC-4EAC-B909-3ED0A83BA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770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0E6A5-9CA4-48B5-97EA-3D1575BD59C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20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19552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6D7EF7-6DDF-4339-84F4-2620AABD919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21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45307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53B212-A775-46A0-AC0D-965CA565EB3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2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1666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14C9E-DF96-41AF-B856-5E6AA5F70B9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21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36744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C2D92-6938-4C14-B285-9B8F8F6FE6D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21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068536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0D08C-B37E-4819-A0C1-7DA8E6A52373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21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5021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66E97-D2A0-479C-81D0-3F50F046E814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22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64983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CD77AF-05AC-43A1-B979-16C5D92D2097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19885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1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24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3AFE5-2EEA-4922-B8F7-1EAD0F3B2B33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3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3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85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E7FA3-301C-40F0-BB76-40CF54EC688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9700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7DEE6-C655-4678-B4DE-5E11121E7AD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20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87898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0F8EDF-6D0D-4E9A-9FEA-F6893CCDFEE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6685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8079C4-A8DB-42CC-9567-F1E16B0F904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22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85254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E9287-FB0D-433E-B06C-CB2E48039FB8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2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50120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FAD93-C28D-499B-BE84-421398D9AACD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22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94704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7FCBE-F58A-4CC1-9B00-3995F38021DC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22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59222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FDD5D-D20E-4444-A953-2547F73DF6D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63970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D2E29-6D4B-42E7-B424-FD436DF9EF9A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22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99100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49ADA9-BCBA-400E-99C6-96E4DFA1F97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06670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77F8B-8CDC-4190-9662-E8A082170D31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23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20100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5EAE3-F4B3-458D-9598-24FA287F5B5E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449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02E96-C08E-4BCF-A982-B13E201CBA11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0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2212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A01A1A-BD9A-47C0-B570-99B294B59C7D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16559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C4B36-AF92-43B8-850D-697047AD140F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23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58710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810F7-0B2E-4C71-8732-5280F0E42A89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2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53611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90DAD4-1DFD-4D00-A466-894B7BE143AC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15130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FE859-411B-4083-B0CD-3F170C71986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23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075716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154C5-8C67-4F62-9CC8-9F3068C5667F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23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17468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18DD9-FCBA-43C5-934F-1B3CC7FCD74D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2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34453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D5B7D-140C-4CB7-A129-0BD685FD4E23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24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5514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EBBF8-FDA3-4F70-B306-4CE99874090A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24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004350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5379B-A8E7-48AC-8DF0-704D59E6E9F0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0995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A3190-5267-40A5-83D7-26B7A585F38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20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738449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AFCDA-9263-4844-8317-F4001720144A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47160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F8618-1E1A-41A2-A78E-57FF4AE49E1A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24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36465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CA47B-FE66-4F76-8332-FB9A1E336F13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2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934487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DD96C-D9EB-45CB-8FE3-3F556A7B743F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24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544497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2B8B85-9AC0-4FE7-81D2-186D2D4C9640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24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7944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2B30E-FC27-46AD-B66F-85EB27CAD724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789105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0EB4B2-7F52-41B9-A12E-DF324EB6AC80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2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982409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CE5DBA-8A39-4D11-990D-3D72F5BEA2A6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25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226683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261E7-AAE0-4518-8F55-D0C6EDB3050E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25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830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B8EB29-6775-432E-98C2-33A26FC1777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2914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33830-DFE8-4CBA-8E25-5FF25A05CA0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94766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8FAC6-84CE-41E7-8D5D-7FD2FD68183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21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5294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23647-A334-4D56-91C6-9AEF7B572FD7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8166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17CAD-2C4E-49A5-8896-98EBCA41717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21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3319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5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978" name="Object 2"/>
          <p:cNvGraphicFramePr>
            <a:graphicFrameLocks noChangeAspect="1"/>
          </p:cNvGraphicFramePr>
          <p:nvPr userDrawn="1"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08" name="Photo Editor Photo" r:id="rId3" imgW="6287378" imgH="5714286" progId="MSPhotoEd.3">
                  <p:embed/>
                </p:oleObj>
              </mc:Choice>
              <mc:Fallback>
                <p:oleObj name="Photo Editor Photo" r:id="rId3" imgW="6287378" imgH="57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2713" y="2698750"/>
            <a:ext cx="8258175" cy="14700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829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676650" y="4670425"/>
            <a:ext cx="5233988" cy="884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200" b="1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82981" name="Rectangle 5"/>
          <p:cNvSpPr>
            <a:spLocks noChangeArrowheads="1"/>
          </p:cNvSpPr>
          <p:nvPr userDrawn="1"/>
        </p:nvSpPr>
        <p:spPr bwMode="auto">
          <a:xfrm>
            <a:off x="0" y="6721475"/>
            <a:ext cx="9144000" cy="63500"/>
          </a:xfrm>
          <a:prstGeom prst="rect">
            <a:avLst/>
          </a:prstGeom>
          <a:solidFill>
            <a:srgbClr val="8C25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85" name="Text Box 9"/>
          <p:cNvSpPr txBox="1">
            <a:spLocks noChangeArrowheads="1"/>
          </p:cNvSpPr>
          <p:nvPr userDrawn="1"/>
        </p:nvSpPr>
        <p:spPr bwMode="auto">
          <a:xfrm>
            <a:off x="3683000" y="6292850"/>
            <a:ext cx="47466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8C2532"/>
                </a:solidFill>
              </a:rPr>
              <a:t>http://</a:t>
            </a:r>
            <a:r>
              <a:rPr lang="hu-HU" altLang="en-US" sz="2400">
                <a:solidFill>
                  <a:srgbClr val="8C2532"/>
                </a:solidFill>
              </a:rPr>
              <a:t>www.eet.bme.hu</a:t>
            </a:r>
            <a:endParaRPr lang="en-US" altLang="en-US" sz="2400">
              <a:solidFill>
                <a:srgbClr val="8C2532"/>
              </a:solidFill>
            </a:endParaRPr>
          </a:p>
        </p:txBody>
      </p:sp>
      <p:graphicFrame>
        <p:nvGraphicFramePr>
          <p:cNvPr id="382986" name="Object 10"/>
          <p:cNvGraphicFramePr>
            <a:graphicFrameLocks noChangeAspect="1"/>
          </p:cNvGraphicFramePr>
          <p:nvPr userDrawn="1"/>
        </p:nvGraphicFramePr>
        <p:xfrm>
          <a:off x="0" y="4745038"/>
          <a:ext cx="3787775" cy="211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09" name="Photo Editor Photo" r:id="rId5" imgW="8535591" imgH="4761905" progId="MSPhotoEd.3">
                  <p:embed/>
                </p:oleObj>
              </mc:Choice>
              <mc:Fallback>
                <p:oleObj name="Photo Editor Photo" r:id="rId5" imgW="8535591" imgH="476190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45038"/>
                        <a:ext cx="3787775" cy="211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88" name="Text Box 12"/>
          <p:cNvSpPr txBox="1">
            <a:spLocks noChangeArrowheads="1"/>
          </p:cNvSpPr>
          <p:nvPr userDrawn="1"/>
        </p:nvSpPr>
        <p:spPr bwMode="auto">
          <a:xfrm>
            <a:off x="0" y="16906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990033"/>
                </a:solidFill>
              </a:rPr>
              <a:t>Technische und Wirtschaftswissenschaftliche Universität Budapest </a:t>
            </a:r>
          </a:p>
          <a:p>
            <a:pPr algn="ctr"/>
            <a:r>
              <a:rPr lang="en-US" altLang="en-US" b="1">
                <a:solidFill>
                  <a:srgbClr val="990033"/>
                </a:solidFill>
              </a:rPr>
              <a:t>Lehrstuhl für Elektronische Bauelemente</a:t>
            </a:r>
          </a:p>
        </p:txBody>
      </p:sp>
      <p:pic>
        <p:nvPicPr>
          <p:cNvPr id="382989" name="Picture 13" descr="nagy-transp-csak_logo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95288"/>
            <a:ext cx="4545013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81429-67CD-49DB-A4DF-B1BBD70F5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20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2438" y="461963"/>
            <a:ext cx="2219325" cy="5916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700" y="461963"/>
            <a:ext cx="6510338" cy="591661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D2270-CA0A-41F4-9583-5B2659C04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63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461963"/>
            <a:ext cx="8845550" cy="881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7325" y="1406525"/>
            <a:ext cx="4340225" cy="49720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9950" y="1406525"/>
            <a:ext cx="4341813" cy="4972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2338" y="6467475"/>
            <a:ext cx="1211262" cy="2428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9638" y="6465888"/>
            <a:ext cx="6021387" cy="2889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473825"/>
            <a:ext cx="762000" cy="261938"/>
          </a:xfrm>
        </p:spPr>
        <p:txBody>
          <a:bodyPr/>
          <a:lstStyle>
            <a:lvl1pPr>
              <a:defRPr/>
            </a:lvl1pPr>
          </a:lstStyle>
          <a:p>
            <a:fld id="{A9B1FB71-4BAA-4173-A2FB-73A8996FA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013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1"/>
          <p:cNvSpPr>
            <a:spLocks noChangeArrowheads="1"/>
          </p:cNvSpPr>
          <p:nvPr userDrawn="1"/>
        </p:nvSpPr>
        <p:spPr bwMode="auto">
          <a:xfrm>
            <a:off x="431800" y="0"/>
            <a:ext cx="1266825" cy="6858000"/>
          </a:xfrm>
          <a:prstGeom prst="rect">
            <a:avLst/>
          </a:prstGeom>
          <a:solidFill>
            <a:srgbClr val="02424E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278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0" y="4795838"/>
            <a:ext cx="9144000" cy="1266825"/>
          </a:xfrm>
          <a:prstGeom prst="rect">
            <a:avLst/>
          </a:prstGeom>
          <a:solidFill>
            <a:srgbClr val="9100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278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6" name="AutoShape 83" descr="vik-logo copy"/>
          <p:cNvSpPr>
            <a:spLocks noChangeAspect="1" noChangeArrowheads="1"/>
          </p:cNvSpPr>
          <p:nvPr userDrawn="1"/>
        </p:nvSpPr>
        <p:spPr bwMode="auto">
          <a:xfrm>
            <a:off x="196850" y="4578350"/>
            <a:ext cx="1682750" cy="1682750"/>
          </a:xfrm>
          <a:prstGeom prst="roundRect">
            <a:avLst>
              <a:gd name="adj" fmla="val 11023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278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2141538" y="4994275"/>
          <a:ext cx="324167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279" name="Photo Editor Photo" r:id="rId4" imgW="27857143" imgH="7438095" progId="">
                  <p:embed/>
                </p:oleObj>
              </mc:Choice>
              <mc:Fallback>
                <p:oleObj name="Photo Editor Photo" r:id="rId4" imgW="27857143" imgH="7438095" progId="">
                  <p:embed/>
                  <p:pic>
                    <p:nvPicPr>
                      <p:cNvPr id="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538" y="4994275"/>
                        <a:ext cx="324167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8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67100" y="3305175"/>
            <a:ext cx="5476875" cy="882650"/>
          </a:xfrm>
        </p:spPr>
        <p:txBody>
          <a:bodyPr/>
          <a:lstStyle>
            <a:lvl1pPr marL="0" indent="0">
              <a:lnSpc>
                <a:spcPct val="80000"/>
              </a:lnSpc>
              <a:buFont typeface="Arial" pitchFamily="34" charset="0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68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11338" y="1377950"/>
            <a:ext cx="6848475" cy="1470025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0270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363" y="765175"/>
            <a:ext cx="8442325" cy="54514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06DD79-025C-4555-A46D-61353DBEF34E}" type="slidenum"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99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13" y="758825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13" y="223043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5BDA59-5526-47C6-9D99-70FE6D272564}" type="slidenum"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79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363" y="765175"/>
            <a:ext cx="4144962" cy="54514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765175"/>
            <a:ext cx="4144963" cy="54514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6987C-DF05-4DB8-A1B6-D1CC89F14E95}" type="slidenum"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Rectangle 6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68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8EC0C5-4C41-4D2A-9A99-311151211C04}" type="slidenum"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91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40C38C-AEB9-4062-B6C9-E534461A76D8}" type="slidenum"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59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AC3F10-B8C0-437D-877B-ED1BF0CF40A9}" type="slidenum"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Rectangle 6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62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7F9E4-895E-4B75-A8D0-5E7DDE0E0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39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5275C-FEC5-468C-9F2D-B3B30CF7E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61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7325" y="1406525"/>
            <a:ext cx="4340225" cy="49720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950" y="1406525"/>
            <a:ext cx="4341813" cy="49720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EBAB0-43D2-403B-ABF0-A174D8945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4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5C73B-F4BA-4B30-8AF4-AB3DE1B96C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EB318-62B5-49C1-B58D-093BB6288F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20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9CC5D-DCDC-4BD9-9CDB-442299EEA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26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330F3-EE7C-40C9-9666-31096C5F17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61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D2162-6332-4A93-A6F3-952295C38E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25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16.xml"/><Relationship Id="rId9" Type="http://schemas.openxmlformats.org/officeDocument/2006/relationships/vmlDrawing" Target="../drawings/vmlDrawing3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9700" y="461963"/>
            <a:ext cx="884555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325" y="1406525"/>
            <a:ext cx="8834438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1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2338" y="6467475"/>
            <a:ext cx="1211262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00" b="1"/>
            </a:lvl1pPr>
          </a:lstStyle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9638" y="6465888"/>
            <a:ext cx="602138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8C253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473825"/>
            <a:ext cx="762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8C2532"/>
                </a:solidFill>
              </a:defRPr>
            </a:lvl1pPr>
          </a:lstStyle>
          <a:p>
            <a:fld id="{91DCC66E-FE78-4045-9484-CE974CA23B1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81963" name="Rectangle 11"/>
          <p:cNvSpPr>
            <a:spLocks noChangeArrowheads="1"/>
          </p:cNvSpPr>
          <p:nvPr userDrawn="1"/>
        </p:nvSpPr>
        <p:spPr bwMode="auto">
          <a:xfrm>
            <a:off x="0" y="6721475"/>
            <a:ext cx="9144000" cy="63500"/>
          </a:xfrm>
          <a:prstGeom prst="rect">
            <a:avLst/>
          </a:prstGeom>
          <a:solidFill>
            <a:srgbClr val="8C25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81964" name="Object 12"/>
          <p:cNvGraphicFramePr>
            <a:graphicFrameLocks noChangeAspect="1"/>
          </p:cNvGraphicFramePr>
          <p:nvPr userDrawn="1"/>
        </p:nvGraphicFramePr>
        <p:xfrm>
          <a:off x="0" y="5746750"/>
          <a:ext cx="84931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22" name="Photo Editor Photo" r:id="rId15" imgW="3123810" imgH="4086795" progId="MSPhotoEd.3">
                  <p:embed/>
                </p:oleObj>
              </mc:Choice>
              <mc:Fallback>
                <p:oleObj name="Photo Editor Photo" r:id="rId15" imgW="3123810" imgH="4086795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46750"/>
                        <a:ext cx="849313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2912" name="Group 960"/>
          <p:cNvGrpSpPr>
            <a:grpSpLocks/>
          </p:cNvGrpSpPr>
          <p:nvPr userDrawn="1"/>
        </p:nvGrpSpPr>
        <p:grpSpPr bwMode="auto">
          <a:xfrm>
            <a:off x="0" y="0"/>
            <a:ext cx="9144000" cy="492125"/>
            <a:chOff x="0" y="0"/>
            <a:chExt cx="5760" cy="310"/>
          </a:xfrm>
        </p:grpSpPr>
        <p:sp>
          <p:nvSpPr>
            <p:cNvPr id="382910" name="Rectangle 958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10"/>
            </a:xfrm>
            <a:prstGeom prst="rect">
              <a:avLst/>
            </a:prstGeom>
            <a:solidFill>
              <a:srgbClr val="8C253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2911" name="Picture 959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4"/>
              <a:ext cx="1177" cy="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1965" name="Group 13"/>
            <p:cNvGrpSpPr>
              <a:grpSpLocks noChangeAspect="1"/>
            </p:cNvGrpSpPr>
            <p:nvPr userDrawn="1"/>
          </p:nvGrpSpPr>
          <p:grpSpPr bwMode="auto">
            <a:xfrm>
              <a:off x="49" y="51"/>
              <a:ext cx="734" cy="207"/>
              <a:chOff x="158" y="2628"/>
              <a:chExt cx="5248" cy="1482"/>
            </a:xfrm>
          </p:grpSpPr>
          <p:sp>
            <p:nvSpPr>
              <p:cNvPr id="381966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58" y="2628"/>
                <a:ext cx="5248" cy="1482"/>
              </a:xfrm>
              <a:prstGeom prst="rect">
                <a:avLst/>
              </a:prstGeom>
              <a:solidFill>
                <a:srgbClr val="8C25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4D2885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381967" name="Group 15"/>
              <p:cNvGrpSpPr>
                <a:grpSpLocks noChangeAspect="1"/>
              </p:cNvGrpSpPr>
              <p:nvPr/>
            </p:nvGrpSpPr>
            <p:grpSpPr bwMode="auto">
              <a:xfrm>
                <a:off x="254" y="2698"/>
                <a:ext cx="5062" cy="1352"/>
                <a:chOff x="242" y="1108"/>
                <a:chExt cx="5062" cy="1352"/>
              </a:xfrm>
            </p:grpSpPr>
            <p:grpSp>
              <p:nvGrpSpPr>
                <p:cNvPr id="381968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242" y="1108"/>
                  <a:ext cx="5062" cy="1052"/>
                  <a:chOff x="242" y="1108"/>
                  <a:chExt cx="5062" cy="1052"/>
                </a:xfrm>
              </p:grpSpPr>
              <p:sp>
                <p:nvSpPr>
                  <p:cNvPr id="381969" name="Freeform 17"/>
                  <p:cNvSpPr>
                    <a:spLocks noChangeAspect="1"/>
                  </p:cNvSpPr>
                  <p:nvPr/>
                </p:nvSpPr>
                <p:spPr bwMode="auto">
                  <a:xfrm>
                    <a:off x="3276" y="1108"/>
                    <a:ext cx="155" cy="302"/>
                  </a:xfrm>
                  <a:custGeom>
                    <a:avLst/>
                    <a:gdLst>
                      <a:gd name="T0" fmla="*/ 210 w 517"/>
                      <a:gd name="T1" fmla="*/ 281 h 1005"/>
                      <a:gd name="T2" fmla="*/ 210 w 517"/>
                      <a:gd name="T3" fmla="*/ 240 h 1005"/>
                      <a:gd name="T4" fmla="*/ 231 w 517"/>
                      <a:gd name="T5" fmla="*/ 240 h 1005"/>
                      <a:gd name="T6" fmla="*/ 231 w 517"/>
                      <a:gd name="T7" fmla="*/ 121 h 1005"/>
                      <a:gd name="T8" fmla="*/ 237 w 517"/>
                      <a:gd name="T9" fmla="*/ 76 h 1005"/>
                      <a:gd name="T10" fmla="*/ 260 w 517"/>
                      <a:gd name="T11" fmla="*/ 0 h 1005"/>
                      <a:gd name="T12" fmla="*/ 280 w 517"/>
                      <a:gd name="T13" fmla="*/ 76 h 1005"/>
                      <a:gd name="T14" fmla="*/ 289 w 517"/>
                      <a:gd name="T15" fmla="*/ 121 h 1005"/>
                      <a:gd name="T16" fmla="*/ 289 w 517"/>
                      <a:gd name="T17" fmla="*/ 240 h 1005"/>
                      <a:gd name="T18" fmla="*/ 309 w 517"/>
                      <a:gd name="T19" fmla="*/ 240 h 1005"/>
                      <a:gd name="T20" fmla="*/ 309 w 517"/>
                      <a:gd name="T21" fmla="*/ 281 h 1005"/>
                      <a:gd name="T22" fmla="*/ 517 w 517"/>
                      <a:gd name="T23" fmla="*/ 924 h 1005"/>
                      <a:gd name="T24" fmla="*/ 510 w 517"/>
                      <a:gd name="T25" fmla="*/ 942 h 1005"/>
                      <a:gd name="T26" fmla="*/ 504 w 517"/>
                      <a:gd name="T27" fmla="*/ 962 h 1005"/>
                      <a:gd name="T28" fmla="*/ 501 w 517"/>
                      <a:gd name="T29" fmla="*/ 973 h 1005"/>
                      <a:gd name="T30" fmla="*/ 499 w 517"/>
                      <a:gd name="T31" fmla="*/ 983 h 1005"/>
                      <a:gd name="T32" fmla="*/ 497 w 517"/>
                      <a:gd name="T33" fmla="*/ 994 h 1005"/>
                      <a:gd name="T34" fmla="*/ 496 w 517"/>
                      <a:gd name="T35" fmla="*/ 1005 h 1005"/>
                      <a:gd name="T36" fmla="*/ 23 w 517"/>
                      <a:gd name="T37" fmla="*/ 1005 h 1005"/>
                      <a:gd name="T38" fmla="*/ 21 w 517"/>
                      <a:gd name="T39" fmla="*/ 989 h 1005"/>
                      <a:gd name="T40" fmla="*/ 17 w 517"/>
                      <a:gd name="T41" fmla="*/ 970 h 1005"/>
                      <a:gd name="T42" fmla="*/ 14 w 517"/>
                      <a:gd name="T43" fmla="*/ 959 h 1005"/>
                      <a:gd name="T44" fmla="*/ 11 w 517"/>
                      <a:gd name="T45" fmla="*/ 948 h 1005"/>
                      <a:gd name="T46" fmla="*/ 6 w 517"/>
                      <a:gd name="T47" fmla="*/ 937 h 1005"/>
                      <a:gd name="T48" fmla="*/ 0 w 517"/>
                      <a:gd name="T49" fmla="*/ 925 h 1005"/>
                      <a:gd name="T50" fmla="*/ 210 w 517"/>
                      <a:gd name="T51" fmla="*/ 281 h 10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17" h="1005">
                        <a:moveTo>
                          <a:pt x="210" y="281"/>
                        </a:moveTo>
                        <a:lnTo>
                          <a:pt x="210" y="240"/>
                        </a:lnTo>
                        <a:lnTo>
                          <a:pt x="231" y="240"/>
                        </a:lnTo>
                        <a:lnTo>
                          <a:pt x="231" y="121"/>
                        </a:lnTo>
                        <a:lnTo>
                          <a:pt x="237" y="76"/>
                        </a:lnTo>
                        <a:lnTo>
                          <a:pt x="260" y="0"/>
                        </a:lnTo>
                        <a:lnTo>
                          <a:pt x="280" y="76"/>
                        </a:lnTo>
                        <a:lnTo>
                          <a:pt x="289" y="121"/>
                        </a:lnTo>
                        <a:lnTo>
                          <a:pt x="289" y="240"/>
                        </a:lnTo>
                        <a:lnTo>
                          <a:pt x="309" y="240"/>
                        </a:lnTo>
                        <a:lnTo>
                          <a:pt x="309" y="281"/>
                        </a:lnTo>
                        <a:lnTo>
                          <a:pt x="517" y="924"/>
                        </a:lnTo>
                        <a:lnTo>
                          <a:pt x="510" y="942"/>
                        </a:lnTo>
                        <a:lnTo>
                          <a:pt x="504" y="962"/>
                        </a:lnTo>
                        <a:lnTo>
                          <a:pt x="501" y="973"/>
                        </a:lnTo>
                        <a:lnTo>
                          <a:pt x="499" y="983"/>
                        </a:lnTo>
                        <a:lnTo>
                          <a:pt x="497" y="994"/>
                        </a:lnTo>
                        <a:lnTo>
                          <a:pt x="496" y="1005"/>
                        </a:lnTo>
                        <a:lnTo>
                          <a:pt x="23" y="1005"/>
                        </a:lnTo>
                        <a:lnTo>
                          <a:pt x="21" y="989"/>
                        </a:lnTo>
                        <a:lnTo>
                          <a:pt x="17" y="970"/>
                        </a:lnTo>
                        <a:lnTo>
                          <a:pt x="14" y="959"/>
                        </a:lnTo>
                        <a:lnTo>
                          <a:pt x="11" y="948"/>
                        </a:lnTo>
                        <a:lnTo>
                          <a:pt x="6" y="937"/>
                        </a:lnTo>
                        <a:lnTo>
                          <a:pt x="0" y="925"/>
                        </a:lnTo>
                        <a:lnTo>
                          <a:pt x="210" y="28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0" name="Freeform 18"/>
                  <p:cNvSpPr>
                    <a:spLocks noChangeAspect="1"/>
                  </p:cNvSpPr>
                  <p:nvPr/>
                </p:nvSpPr>
                <p:spPr bwMode="auto">
                  <a:xfrm>
                    <a:off x="2334" y="1588"/>
                    <a:ext cx="43" cy="35"/>
                  </a:xfrm>
                  <a:custGeom>
                    <a:avLst/>
                    <a:gdLst>
                      <a:gd name="T0" fmla="*/ 124 w 139"/>
                      <a:gd name="T1" fmla="*/ 118 h 118"/>
                      <a:gd name="T2" fmla="*/ 14 w 139"/>
                      <a:gd name="T3" fmla="*/ 118 h 118"/>
                      <a:gd name="T4" fmla="*/ 0 w 139"/>
                      <a:gd name="T5" fmla="*/ 17 h 118"/>
                      <a:gd name="T6" fmla="*/ 0 w 139"/>
                      <a:gd name="T7" fmla="*/ 0 h 118"/>
                      <a:gd name="T8" fmla="*/ 139 w 139"/>
                      <a:gd name="T9" fmla="*/ 0 h 118"/>
                      <a:gd name="T10" fmla="*/ 139 w 139"/>
                      <a:gd name="T11" fmla="*/ 17 h 118"/>
                      <a:gd name="T12" fmla="*/ 124 w 139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9" h="118">
                        <a:moveTo>
                          <a:pt x="124" y="118"/>
                        </a:moveTo>
                        <a:lnTo>
                          <a:pt x="14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7"/>
                        </a:lnTo>
                        <a:lnTo>
                          <a:pt x="124" y="1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C253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1" name="Freeform 19"/>
                  <p:cNvSpPr>
                    <a:spLocks noChangeAspect="1"/>
                  </p:cNvSpPr>
                  <p:nvPr/>
                </p:nvSpPr>
                <p:spPr bwMode="auto">
                  <a:xfrm>
                    <a:off x="2390" y="1669"/>
                    <a:ext cx="97" cy="208"/>
                  </a:xfrm>
                  <a:custGeom>
                    <a:avLst/>
                    <a:gdLst>
                      <a:gd name="T0" fmla="*/ 294 w 320"/>
                      <a:gd name="T1" fmla="*/ 49 h 693"/>
                      <a:gd name="T2" fmla="*/ 287 w 320"/>
                      <a:gd name="T3" fmla="*/ 41 h 693"/>
                      <a:gd name="T4" fmla="*/ 277 w 320"/>
                      <a:gd name="T5" fmla="*/ 33 h 693"/>
                      <a:gd name="T6" fmla="*/ 268 w 320"/>
                      <a:gd name="T7" fmla="*/ 27 h 693"/>
                      <a:gd name="T8" fmla="*/ 258 w 320"/>
                      <a:gd name="T9" fmla="*/ 22 h 693"/>
                      <a:gd name="T10" fmla="*/ 247 w 320"/>
                      <a:gd name="T11" fmla="*/ 16 h 693"/>
                      <a:gd name="T12" fmla="*/ 234 w 320"/>
                      <a:gd name="T13" fmla="*/ 11 h 693"/>
                      <a:gd name="T14" fmla="*/ 222 w 320"/>
                      <a:gd name="T15" fmla="*/ 8 h 693"/>
                      <a:gd name="T16" fmla="*/ 210 w 320"/>
                      <a:gd name="T17" fmla="*/ 5 h 693"/>
                      <a:gd name="T18" fmla="*/ 198 w 320"/>
                      <a:gd name="T19" fmla="*/ 3 h 693"/>
                      <a:gd name="T20" fmla="*/ 186 w 320"/>
                      <a:gd name="T21" fmla="*/ 1 h 693"/>
                      <a:gd name="T22" fmla="*/ 173 w 320"/>
                      <a:gd name="T23" fmla="*/ 0 h 693"/>
                      <a:gd name="T24" fmla="*/ 160 w 320"/>
                      <a:gd name="T25" fmla="*/ 0 h 693"/>
                      <a:gd name="T26" fmla="*/ 149 w 320"/>
                      <a:gd name="T27" fmla="*/ 0 h 693"/>
                      <a:gd name="T28" fmla="*/ 136 w 320"/>
                      <a:gd name="T29" fmla="*/ 1 h 693"/>
                      <a:gd name="T30" fmla="*/ 123 w 320"/>
                      <a:gd name="T31" fmla="*/ 3 h 693"/>
                      <a:gd name="T32" fmla="*/ 112 w 320"/>
                      <a:gd name="T33" fmla="*/ 5 h 693"/>
                      <a:gd name="T34" fmla="*/ 99 w 320"/>
                      <a:gd name="T35" fmla="*/ 8 h 693"/>
                      <a:gd name="T36" fmla="*/ 88 w 320"/>
                      <a:gd name="T37" fmla="*/ 11 h 693"/>
                      <a:gd name="T38" fmla="*/ 76 w 320"/>
                      <a:gd name="T39" fmla="*/ 16 h 693"/>
                      <a:gd name="T40" fmla="*/ 64 w 320"/>
                      <a:gd name="T41" fmla="*/ 22 h 693"/>
                      <a:gd name="T42" fmla="*/ 55 w 320"/>
                      <a:gd name="T43" fmla="*/ 27 h 693"/>
                      <a:gd name="T44" fmla="*/ 44 w 320"/>
                      <a:gd name="T45" fmla="*/ 33 h 693"/>
                      <a:gd name="T46" fmla="*/ 36 w 320"/>
                      <a:gd name="T47" fmla="*/ 41 h 693"/>
                      <a:gd name="T48" fmla="*/ 27 w 320"/>
                      <a:gd name="T49" fmla="*/ 49 h 693"/>
                      <a:gd name="T50" fmla="*/ 21 w 320"/>
                      <a:gd name="T51" fmla="*/ 55 h 693"/>
                      <a:gd name="T52" fmla="*/ 16 w 320"/>
                      <a:gd name="T53" fmla="*/ 62 h 693"/>
                      <a:gd name="T54" fmla="*/ 12 w 320"/>
                      <a:gd name="T55" fmla="*/ 68 h 693"/>
                      <a:gd name="T56" fmla="*/ 9 w 320"/>
                      <a:gd name="T57" fmla="*/ 75 h 693"/>
                      <a:gd name="T58" fmla="*/ 6 w 320"/>
                      <a:gd name="T59" fmla="*/ 84 h 693"/>
                      <a:gd name="T60" fmla="*/ 3 w 320"/>
                      <a:gd name="T61" fmla="*/ 91 h 693"/>
                      <a:gd name="T62" fmla="*/ 1 w 320"/>
                      <a:gd name="T63" fmla="*/ 100 h 693"/>
                      <a:gd name="T64" fmla="*/ 0 w 320"/>
                      <a:gd name="T65" fmla="*/ 108 h 693"/>
                      <a:gd name="T66" fmla="*/ 0 w 320"/>
                      <a:gd name="T67" fmla="*/ 693 h 693"/>
                      <a:gd name="T68" fmla="*/ 320 w 320"/>
                      <a:gd name="T69" fmla="*/ 693 h 693"/>
                      <a:gd name="T70" fmla="*/ 320 w 320"/>
                      <a:gd name="T71" fmla="*/ 108 h 693"/>
                      <a:gd name="T72" fmla="*/ 320 w 320"/>
                      <a:gd name="T73" fmla="*/ 100 h 693"/>
                      <a:gd name="T74" fmla="*/ 318 w 320"/>
                      <a:gd name="T75" fmla="*/ 91 h 693"/>
                      <a:gd name="T76" fmla="*/ 316 w 320"/>
                      <a:gd name="T77" fmla="*/ 84 h 693"/>
                      <a:gd name="T78" fmla="*/ 313 w 320"/>
                      <a:gd name="T79" fmla="*/ 75 h 693"/>
                      <a:gd name="T80" fmla="*/ 310 w 320"/>
                      <a:gd name="T81" fmla="*/ 68 h 693"/>
                      <a:gd name="T82" fmla="*/ 305 w 320"/>
                      <a:gd name="T83" fmla="*/ 62 h 693"/>
                      <a:gd name="T84" fmla="*/ 300 w 320"/>
                      <a:gd name="T85" fmla="*/ 55 h 693"/>
                      <a:gd name="T86" fmla="*/ 294 w 320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20" h="693">
                        <a:moveTo>
                          <a:pt x="294" y="49"/>
                        </a:moveTo>
                        <a:lnTo>
                          <a:pt x="287" y="41"/>
                        </a:lnTo>
                        <a:lnTo>
                          <a:pt x="277" y="33"/>
                        </a:lnTo>
                        <a:lnTo>
                          <a:pt x="268" y="27"/>
                        </a:lnTo>
                        <a:lnTo>
                          <a:pt x="258" y="22"/>
                        </a:lnTo>
                        <a:lnTo>
                          <a:pt x="247" y="16"/>
                        </a:lnTo>
                        <a:lnTo>
                          <a:pt x="234" y="11"/>
                        </a:lnTo>
                        <a:lnTo>
                          <a:pt x="222" y="8"/>
                        </a:lnTo>
                        <a:lnTo>
                          <a:pt x="210" y="5"/>
                        </a:lnTo>
                        <a:lnTo>
                          <a:pt x="198" y="3"/>
                        </a:lnTo>
                        <a:lnTo>
                          <a:pt x="186" y="1"/>
                        </a:lnTo>
                        <a:lnTo>
                          <a:pt x="173" y="0"/>
                        </a:lnTo>
                        <a:lnTo>
                          <a:pt x="160" y="0"/>
                        </a:lnTo>
                        <a:lnTo>
                          <a:pt x="149" y="0"/>
                        </a:lnTo>
                        <a:lnTo>
                          <a:pt x="136" y="1"/>
                        </a:lnTo>
                        <a:lnTo>
                          <a:pt x="123" y="3"/>
                        </a:lnTo>
                        <a:lnTo>
                          <a:pt x="112" y="5"/>
                        </a:lnTo>
                        <a:lnTo>
                          <a:pt x="99" y="8"/>
                        </a:lnTo>
                        <a:lnTo>
                          <a:pt x="88" y="11"/>
                        </a:lnTo>
                        <a:lnTo>
                          <a:pt x="76" y="16"/>
                        </a:lnTo>
                        <a:lnTo>
                          <a:pt x="64" y="22"/>
                        </a:lnTo>
                        <a:lnTo>
                          <a:pt x="55" y="27"/>
                        </a:lnTo>
                        <a:lnTo>
                          <a:pt x="44" y="33"/>
                        </a:lnTo>
                        <a:lnTo>
                          <a:pt x="36" y="41"/>
                        </a:lnTo>
                        <a:lnTo>
                          <a:pt x="27" y="49"/>
                        </a:lnTo>
                        <a:lnTo>
                          <a:pt x="21" y="55"/>
                        </a:lnTo>
                        <a:lnTo>
                          <a:pt x="16" y="62"/>
                        </a:lnTo>
                        <a:lnTo>
                          <a:pt x="12" y="68"/>
                        </a:lnTo>
                        <a:lnTo>
                          <a:pt x="9" y="75"/>
                        </a:lnTo>
                        <a:lnTo>
                          <a:pt x="6" y="84"/>
                        </a:lnTo>
                        <a:lnTo>
                          <a:pt x="3" y="91"/>
                        </a:lnTo>
                        <a:lnTo>
                          <a:pt x="1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20" y="693"/>
                        </a:lnTo>
                        <a:lnTo>
                          <a:pt x="320" y="108"/>
                        </a:lnTo>
                        <a:lnTo>
                          <a:pt x="320" y="100"/>
                        </a:lnTo>
                        <a:lnTo>
                          <a:pt x="318" y="91"/>
                        </a:lnTo>
                        <a:lnTo>
                          <a:pt x="316" y="84"/>
                        </a:lnTo>
                        <a:lnTo>
                          <a:pt x="313" y="75"/>
                        </a:lnTo>
                        <a:lnTo>
                          <a:pt x="310" y="68"/>
                        </a:lnTo>
                        <a:lnTo>
                          <a:pt x="305" y="62"/>
                        </a:lnTo>
                        <a:lnTo>
                          <a:pt x="300" y="55"/>
                        </a:lnTo>
                        <a:lnTo>
                          <a:pt x="294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2" name="Freeform 20"/>
                  <p:cNvSpPr>
                    <a:spLocks noChangeAspect="1"/>
                  </p:cNvSpPr>
                  <p:nvPr/>
                </p:nvSpPr>
                <p:spPr bwMode="auto">
                  <a:xfrm>
                    <a:off x="2390" y="1669"/>
                    <a:ext cx="97" cy="208"/>
                  </a:xfrm>
                  <a:custGeom>
                    <a:avLst/>
                    <a:gdLst>
                      <a:gd name="T0" fmla="*/ 294 w 320"/>
                      <a:gd name="T1" fmla="*/ 49 h 693"/>
                      <a:gd name="T2" fmla="*/ 287 w 320"/>
                      <a:gd name="T3" fmla="*/ 41 h 693"/>
                      <a:gd name="T4" fmla="*/ 277 w 320"/>
                      <a:gd name="T5" fmla="*/ 33 h 693"/>
                      <a:gd name="T6" fmla="*/ 268 w 320"/>
                      <a:gd name="T7" fmla="*/ 27 h 693"/>
                      <a:gd name="T8" fmla="*/ 258 w 320"/>
                      <a:gd name="T9" fmla="*/ 22 h 693"/>
                      <a:gd name="T10" fmla="*/ 247 w 320"/>
                      <a:gd name="T11" fmla="*/ 16 h 693"/>
                      <a:gd name="T12" fmla="*/ 234 w 320"/>
                      <a:gd name="T13" fmla="*/ 11 h 693"/>
                      <a:gd name="T14" fmla="*/ 222 w 320"/>
                      <a:gd name="T15" fmla="*/ 8 h 693"/>
                      <a:gd name="T16" fmla="*/ 210 w 320"/>
                      <a:gd name="T17" fmla="*/ 5 h 693"/>
                      <a:gd name="T18" fmla="*/ 198 w 320"/>
                      <a:gd name="T19" fmla="*/ 3 h 693"/>
                      <a:gd name="T20" fmla="*/ 186 w 320"/>
                      <a:gd name="T21" fmla="*/ 1 h 693"/>
                      <a:gd name="T22" fmla="*/ 173 w 320"/>
                      <a:gd name="T23" fmla="*/ 0 h 693"/>
                      <a:gd name="T24" fmla="*/ 160 w 320"/>
                      <a:gd name="T25" fmla="*/ 0 h 693"/>
                      <a:gd name="T26" fmla="*/ 149 w 320"/>
                      <a:gd name="T27" fmla="*/ 0 h 693"/>
                      <a:gd name="T28" fmla="*/ 136 w 320"/>
                      <a:gd name="T29" fmla="*/ 1 h 693"/>
                      <a:gd name="T30" fmla="*/ 123 w 320"/>
                      <a:gd name="T31" fmla="*/ 3 h 693"/>
                      <a:gd name="T32" fmla="*/ 112 w 320"/>
                      <a:gd name="T33" fmla="*/ 5 h 693"/>
                      <a:gd name="T34" fmla="*/ 99 w 320"/>
                      <a:gd name="T35" fmla="*/ 8 h 693"/>
                      <a:gd name="T36" fmla="*/ 88 w 320"/>
                      <a:gd name="T37" fmla="*/ 11 h 693"/>
                      <a:gd name="T38" fmla="*/ 76 w 320"/>
                      <a:gd name="T39" fmla="*/ 16 h 693"/>
                      <a:gd name="T40" fmla="*/ 64 w 320"/>
                      <a:gd name="T41" fmla="*/ 22 h 693"/>
                      <a:gd name="T42" fmla="*/ 55 w 320"/>
                      <a:gd name="T43" fmla="*/ 27 h 693"/>
                      <a:gd name="T44" fmla="*/ 44 w 320"/>
                      <a:gd name="T45" fmla="*/ 33 h 693"/>
                      <a:gd name="T46" fmla="*/ 36 w 320"/>
                      <a:gd name="T47" fmla="*/ 41 h 693"/>
                      <a:gd name="T48" fmla="*/ 27 w 320"/>
                      <a:gd name="T49" fmla="*/ 49 h 693"/>
                      <a:gd name="T50" fmla="*/ 21 w 320"/>
                      <a:gd name="T51" fmla="*/ 55 h 693"/>
                      <a:gd name="T52" fmla="*/ 16 w 320"/>
                      <a:gd name="T53" fmla="*/ 62 h 693"/>
                      <a:gd name="T54" fmla="*/ 12 w 320"/>
                      <a:gd name="T55" fmla="*/ 68 h 693"/>
                      <a:gd name="T56" fmla="*/ 9 w 320"/>
                      <a:gd name="T57" fmla="*/ 75 h 693"/>
                      <a:gd name="T58" fmla="*/ 6 w 320"/>
                      <a:gd name="T59" fmla="*/ 84 h 693"/>
                      <a:gd name="T60" fmla="*/ 3 w 320"/>
                      <a:gd name="T61" fmla="*/ 91 h 693"/>
                      <a:gd name="T62" fmla="*/ 1 w 320"/>
                      <a:gd name="T63" fmla="*/ 100 h 693"/>
                      <a:gd name="T64" fmla="*/ 0 w 320"/>
                      <a:gd name="T65" fmla="*/ 108 h 693"/>
                      <a:gd name="T66" fmla="*/ 0 w 320"/>
                      <a:gd name="T67" fmla="*/ 693 h 693"/>
                      <a:gd name="T68" fmla="*/ 320 w 320"/>
                      <a:gd name="T69" fmla="*/ 693 h 693"/>
                      <a:gd name="T70" fmla="*/ 320 w 320"/>
                      <a:gd name="T71" fmla="*/ 108 h 693"/>
                      <a:gd name="T72" fmla="*/ 320 w 320"/>
                      <a:gd name="T73" fmla="*/ 100 h 693"/>
                      <a:gd name="T74" fmla="*/ 318 w 320"/>
                      <a:gd name="T75" fmla="*/ 91 h 693"/>
                      <a:gd name="T76" fmla="*/ 316 w 320"/>
                      <a:gd name="T77" fmla="*/ 84 h 693"/>
                      <a:gd name="T78" fmla="*/ 313 w 320"/>
                      <a:gd name="T79" fmla="*/ 75 h 693"/>
                      <a:gd name="T80" fmla="*/ 310 w 320"/>
                      <a:gd name="T81" fmla="*/ 68 h 693"/>
                      <a:gd name="T82" fmla="*/ 305 w 320"/>
                      <a:gd name="T83" fmla="*/ 62 h 693"/>
                      <a:gd name="T84" fmla="*/ 300 w 320"/>
                      <a:gd name="T85" fmla="*/ 55 h 693"/>
                      <a:gd name="T86" fmla="*/ 294 w 320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20" h="693">
                        <a:moveTo>
                          <a:pt x="294" y="49"/>
                        </a:moveTo>
                        <a:lnTo>
                          <a:pt x="287" y="41"/>
                        </a:lnTo>
                        <a:lnTo>
                          <a:pt x="277" y="33"/>
                        </a:lnTo>
                        <a:lnTo>
                          <a:pt x="268" y="27"/>
                        </a:lnTo>
                        <a:lnTo>
                          <a:pt x="258" y="22"/>
                        </a:lnTo>
                        <a:lnTo>
                          <a:pt x="247" y="16"/>
                        </a:lnTo>
                        <a:lnTo>
                          <a:pt x="234" y="11"/>
                        </a:lnTo>
                        <a:lnTo>
                          <a:pt x="222" y="8"/>
                        </a:lnTo>
                        <a:lnTo>
                          <a:pt x="210" y="5"/>
                        </a:lnTo>
                        <a:lnTo>
                          <a:pt x="198" y="3"/>
                        </a:lnTo>
                        <a:lnTo>
                          <a:pt x="186" y="1"/>
                        </a:lnTo>
                        <a:lnTo>
                          <a:pt x="173" y="0"/>
                        </a:lnTo>
                        <a:lnTo>
                          <a:pt x="160" y="0"/>
                        </a:lnTo>
                        <a:lnTo>
                          <a:pt x="149" y="0"/>
                        </a:lnTo>
                        <a:lnTo>
                          <a:pt x="136" y="1"/>
                        </a:lnTo>
                        <a:lnTo>
                          <a:pt x="123" y="3"/>
                        </a:lnTo>
                        <a:lnTo>
                          <a:pt x="112" y="5"/>
                        </a:lnTo>
                        <a:lnTo>
                          <a:pt x="99" y="8"/>
                        </a:lnTo>
                        <a:lnTo>
                          <a:pt x="88" y="11"/>
                        </a:lnTo>
                        <a:lnTo>
                          <a:pt x="76" y="16"/>
                        </a:lnTo>
                        <a:lnTo>
                          <a:pt x="64" y="22"/>
                        </a:lnTo>
                        <a:lnTo>
                          <a:pt x="55" y="27"/>
                        </a:lnTo>
                        <a:lnTo>
                          <a:pt x="44" y="33"/>
                        </a:lnTo>
                        <a:lnTo>
                          <a:pt x="36" y="41"/>
                        </a:lnTo>
                        <a:lnTo>
                          <a:pt x="27" y="49"/>
                        </a:lnTo>
                        <a:lnTo>
                          <a:pt x="21" y="55"/>
                        </a:lnTo>
                        <a:lnTo>
                          <a:pt x="16" y="62"/>
                        </a:lnTo>
                        <a:lnTo>
                          <a:pt x="12" y="68"/>
                        </a:lnTo>
                        <a:lnTo>
                          <a:pt x="9" y="75"/>
                        </a:lnTo>
                        <a:lnTo>
                          <a:pt x="6" y="84"/>
                        </a:lnTo>
                        <a:lnTo>
                          <a:pt x="3" y="91"/>
                        </a:lnTo>
                        <a:lnTo>
                          <a:pt x="1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20" y="693"/>
                        </a:lnTo>
                        <a:lnTo>
                          <a:pt x="320" y="108"/>
                        </a:lnTo>
                        <a:lnTo>
                          <a:pt x="320" y="100"/>
                        </a:lnTo>
                        <a:lnTo>
                          <a:pt x="318" y="91"/>
                        </a:lnTo>
                        <a:lnTo>
                          <a:pt x="316" y="84"/>
                        </a:lnTo>
                        <a:lnTo>
                          <a:pt x="313" y="75"/>
                        </a:lnTo>
                        <a:lnTo>
                          <a:pt x="310" y="68"/>
                        </a:lnTo>
                        <a:lnTo>
                          <a:pt x="305" y="62"/>
                        </a:lnTo>
                        <a:lnTo>
                          <a:pt x="300" y="55"/>
                        </a:lnTo>
                        <a:lnTo>
                          <a:pt x="294" y="49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3" name="Freeform 21"/>
                  <p:cNvSpPr>
                    <a:spLocks noChangeAspect="1"/>
                  </p:cNvSpPr>
                  <p:nvPr/>
                </p:nvSpPr>
                <p:spPr bwMode="auto">
                  <a:xfrm>
                    <a:off x="2502" y="1588"/>
                    <a:ext cx="41" cy="35"/>
                  </a:xfrm>
                  <a:custGeom>
                    <a:avLst/>
                    <a:gdLst>
                      <a:gd name="T0" fmla="*/ 122 w 136"/>
                      <a:gd name="T1" fmla="*/ 118 h 118"/>
                      <a:gd name="T2" fmla="*/ 14 w 136"/>
                      <a:gd name="T3" fmla="*/ 118 h 118"/>
                      <a:gd name="T4" fmla="*/ 0 w 136"/>
                      <a:gd name="T5" fmla="*/ 17 h 118"/>
                      <a:gd name="T6" fmla="*/ 0 w 136"/>
                      <a:gd name="T7" fmla="*/ 0 h 118"/>
                      <a:gd name="T8" fmla="*/ 136 w 136"/>
                      <a:gd name="T9" fmla="*/ 0 h 118"/>
                      <a:gd name="T10" fmla="*/ 136 w 136"/>
                      <a:gd name="T11" fmla="*/ 17 h 118"/>
                      <a:gd name="T12" fmla="*/ 122 w 136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6" h="118">
                        <a:moveTo>
                          <a:pt x="122" y="118"/>
                        </a:moveTo>
                        <a:lnTo>
                          <a:pt x="14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6" y="0"/>
                        </a:lnTo>
                        <a:lnTo>
                          <a:pt x="136" y="17"/>
                        </a:lnTo>
                        <a:lnTo>
                          <a:pt x="122" y="1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C253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4" name="Freeform 22"/>
                  <p:cNvSpPr>
                    <a:spLocks noChangeAspect="1"/>
                  </p:cNvSpPr>
                  <p:nvPr/>
                </p:nvSpPr>
                <p:spPr bwMode="auto">
                  <a:xfrm>
                    <a:off x="2558" y="1669"/>
                    <a:ext cx="96" cy="208"/>
                  </a:xfrm>
                  <a:custGeom>
                    <a:avLst/>
                    <a:gdLst>
                      <a:gd name="T0" fmla="*/ 294 w 320"/>
                      <a:gd name="T1" fmla="*/ 49 h 693"/>
                      <a:gd name="T2" fmla="*/ 285 w 320"/>
                      <a:gd name="T3" fmla="*/ 41 h 693"/>
                      <a:gd name="T4" fmla="*/ 275 w 320"/>
                      <a:gd name="T5" fmla="*/ 33 h 693"/>
                      <a:gd name="T6" fmla="*/ 266 w 320"/>
                      <a:gd name="T7" fmla="*/ 27 h 693"/>
                      <a:gd name="T8" fmla="*/ 256 w 320"/>
                      <a:gd name="T9" fmla="*/ 22 h 693"/>
                      <a:gd name="T10" fmla="*/ 245 w 320"/>
                      <a:gd name="T11" fmla="*/ 16 h 693"/>
                      <a:gd name="T12" fmla="*/ 233 w 320"/>
                      <a:gd name="T13" fmla="*/ 11 h 693"/>
                      <a:gd name="T14" fmla="*/ 221 w 320"/>
                      <a:gd name="T15" fmla="*/ 8 h 693"/>
                      <a:gd name="T16" fmla="*/ 209 w 320"/>
                      <a:gd name="T17" fmla="*/ 5 h 693"/>
                      <a:gd name="T18" fmla="*/ 196 w 320"/>
                      <a:gd name="T19" fmla="*/ 3 h 693"/>
                      <a:gd name="T20" fmla="*/ 185 w 320"/>
                      <a:gd name="T21" fmla="*/ 1 h 693"/>
                      <a:gd name="T22" fmla="*/ 172 w 320"/>
                      <a:gd name="T23" fmla="*/ 0 h 693"/>
                      <a:gd name="T24" fmla="*/ 160 w 320"/>
                      <a:gd name="T25" fmla="*/ 0 h 693"/>
                      <a:gd name="T26" fmla="*/ 148 w 320"/>
                      <a:gd name="T27" fmla="*/ 0 h 693"/>
                      <a:gd name="T28" fmla="*/ 135 w 320"/>
                      <a:gd name="T29" fmla="*/ 1 h 693"/>
                      <a:gd name="T30" fmla="*/ 124 w 320"/>
                      <a:gd name="T31" fmla="*/ 3 h 693"/>
                      <a:gd name="T32" fmla="*/ 111 w 320"/>
                      <a:gd name="T33" fmla="*/ 5 h 693"/>
                      <a:gd name="T34" fmla="*/ 99 w 320"/>
                      <a:gd name="T35" fmla="*/ 8 h 693"/>
                      <a:gd name="T36" fmla="*/ 87 w 320"/>
                      <a:gd name="T37" fmla="*/ 11 h 693"/>
                      <a:gd name="T38" fmla="*/ 75 w 320"/>
                      <a:gd name="T39" fmla="*/ 16 h 693"/>
                      <a:gd name="T40" fmla="*/ 64 w 320"/>
                      <a:gd name="T41" fmla="*/ 22 h 693"/>
                      <a:gd name="T42" fmla="*/ 53 w 320"/>
                      <a:gd name="T43" fmla="*/ 27 h 693"/>
                      <a:gd name="T44" fmla="*/ 44 w 320"/>
                      <a:gd name="T45" fmla="*/ 33 h 693"/>
                      <a:gd name="T46" fmla="*/ 34 w 320"/>
                      <a:gd name="T47" fmla="*/ 41 h 693"/>
                      <a:gd name="T48" fmla="*/ 26 w 320"/>
                      <a:gd name="T49" fmla="*/ 49 h 693"/>
                      <a:gd name="T50" fmla="*/ 20 w 320"/>
                      <a:gd name="T51" fmla="*/ 55 h 693"/>
                      <a:gd name="T52" fmla="*/ 15 w 320"/>
                      <a:gd name="T53" fmla="*/ 62 h 693"/>
                      <a:gd name="T54" fmla="*/ 11 w 320"/>
                      <a:gd name="T55" fmla="*/ 68 h 693"/>
                      <a:gd name="T56" fmla="*/ 8 w 320"/>
                      <a:gd name="T57" fmla="*/ 75 h 693"/>
                      <a:gd name="T58" fmla="*/ 5 w 320"/>
                      <a:gd name="T59" fmla="*/ 84 h 693"/>
                      <a:gd name="T60" fmla="*/ 2 w 320"/>
                      <a:gd name="T61" fmla="*/ 91 h 693"/>
                      <a:gd name="T62" fmla="*/ 0 w 320"/>
                      <a:gd name="T63" fmla="*/ 100 h 693"/>
                      <a:gd name="T64" fmla="*/ 0 w 320"/>
                      <a:gd name="T65" fmla="*/ 108 h 693"/>
                      <a:gd name="T66" fmla="*/ 0 w 320"/>
                      <a:gd name="T67" fmla="*/ 693 h 693"/>
                      <a:gd name="T68" fmla="*/ 320 w 320"/>
                      <a:gd name="T69" fmla="*/ 693 h 693"/>
                      <a:gd name="T70" fmla="*/ 320 w 320"/>
                      <a:gd name="T71" fmla="*/ 108 h 693"/>
                      <a:gd name="T72" fmla="*/ 318 w 320"/>
                      <a:gd name="T73" fmla="*/ 100 h 693"/>
                      <a:gd name="T74" fmla="*/ 317 w 320"/>
                      <a:gd name="T75" fmla="*/ 91 h 693"/>
                      <a:gd name="T76" fmla="*/ 315 w 320"/>
                      <a:gd name="T77" fmla="*/ 84 h 693"/>
                      <a:gd name="T78" fmla="*/ 312 w 320"/>
                      <a:gd name="T79" fmla="*/ 75 h 693"/>
                      <a:gd name="T80" fmla="*/ 309 w 320"/>
                      <a:gd name="T81" fmla="*/ 68 h 693"/>
                      <a:gd name="T82" fmla="*/ 305 w 320"/>
                      <a:gd name="T83" fmla="*/ 62 h 693"/>
                      <a:gd name="T84" fmla="*/ 299 w 320"/>
                      <a:gd name="T85" fmla="*/ 55 h 693"/>
                      <a:gd name="T86" fmla="*/ 294 w 320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20" h="693">
                        <a:moveTo>
                          <a:pt x="294" y="49"/>
                        </a:moveTo>
                        <a:lnTo>
                          <a:pt x="285" y="41"/>
                        </a:lnTo>
                        <a:lnTo>
                          <a:pt x="275" y="33"/>
                        </a:lnTo>
                        <a:lnTo>
                          <a:pt x="266" y="27"/>
                        </a:lnTo>
                        <a:lnTo>
                          <a:pt x="256" y="22"/>
                        </a:lnTo>
                        <a:lnTo>
                          <a:pt x="245" y="16"/>
                        </a:lnTo>
                        <a:lnTo>
                          <a:pt x="233" y="11"/>
                        </a:lnTo>
                        <a:lnTo>
                          <a:pt x="221" y="8"/>
                        </a:lnTo>
                        <a:lnTo>
                          <a:pt x="209" y="5"/>
                        </a:lnTo>
                        <a:lnTo>
                          <a:pt x="196" y="3"/>
                        </a:lnTo>
                        <a:lnTo>
                          <a:pt x="185" y="1"/>
                        </a:lnTo>
                        <a:lnTo>
                          <a:pt x="172" y="0"/>
                        </a:lnTo>
                        <a:lnTo>
                          <a:pt x="160" y="0"/>
                        </a:lnTo>
                        <a:lnTo>
                          <a:pt x="148" y="0"/>
                        </a:lnTo>
                        <a:lnTo>
                          <a:pt x="135" y="1"/>
                        </a:lnTo>
                        <a:lnTo>
                          <a:pt x="124" y="3"/>
                        </a:lnTo>
                        <a:lnTo>
                          <a:pt x="111" y="5"/>
                        </a:lnTo>
                        <a:lnTo>
                          <a:pt x="99" y="8"/>
                        </a:lnTo>
                        <a:lnTo>
                          <a:pt x="87" y="11"/>
                        </a:lnTo>
                        <a:lnTo>
                          <a:pt x="75" y="16"/>
                        </a:lnTo>
                        <a:lnTo>
                          <a:pt x="64" y="22"/>
                        </a:lnTo>
                        <a:lnTo>
                          <a:pt x="53" y="27"/>
                        </a:lnTo>
                        <a:lnTo>
                          <a:pt x="44" y="33"/>
                        </a:lnTo>
                        <a:lnTo>
                          <a:pt x="34" y="41"/>
                        </a:lnTo>
                        <a:lnTo>
                          <a:pt x="26" y="49"/>
                        </a:lnTo>
                        <a:lnTo>
                          <a:pt x="20" y="55"/>
                        </a:lnTo>
                        <a:lnTo>
                          <a:pt x="15" y="62"/>
                        </a:lnTo>
                        <a:lnTo>
                          <a:pt x="11" y="68"/>
                        </a:lnTo>
                        <a:lnTo>
                          <a:pt x="8" y="75"/>
                        </a:lnTo>
                        <a:lnTo>
                          <a:pt x="5" y="84"/>
                        </a:lnTo>
                        <a:lnTo>
                          <a:pt x="2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20" y="693"/>
                        </a:lnTo>
                        <a:lnTo>
                          <a:pt x="320" y="108"/>
                        </a:lnTo>
                        <a:lnTo>
                          <a:pt x="318" y="100"/>
                        </a:lnTo>
                        <a:lnTo>
                          <a:pt x="317" y="91"/>
                        </a:lnTo>
                        <a:lnTo>
                          <a:pt x="315" y="84"/>
                        </a:lnTo>
                        <a:lnTo>
                          <a:pt x="312" y="75"/>
                        </a:lnTo>
                        <a:lnTo>
                          <a:pt x="309" y="68"/>
                        </a:lnTo>
                        <a:lnTo>
                          <a:pt x="305" y="62"/>
                        </a:lnTo>
                        <a:lnTo>
                          <a:pt x="299" y="55"/>
                        </a:lnTo>
                        <a:lnTo>
                          <a:pt x="294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5" name="Freeform 23"/>
                  <p:cNvSpPr>
                    <a:spLocks noChangeAspect="1"/>
                  </p:cNvSpPr>
                  <p:nvPr/>
                </p:nvSpPr>
                <p:spPr bwMode="auto">
                  <a:xfrm>
                    <a:off x="2558" y="1669"/>
                    <a:ext cx="96" cy="208"/>
                  </a:xfrm>
                  <a:custGeom>
                    <a:avLst/>
                    <a:gdLst>
                      <a:gd name="T0" fmla="*/ 294 w 320"/>
                      <a:gd name="T1" fmla="*/ 49 h 693"/>
                      <a:gd name="T2" fmla="*/ 285 w 320"/>
                      <a:gd name="T3" fmla="*/ 41 h 693"/>
                      <a:gd name="T4" fmla="*/ 275 w 320"/>
                      <a:gd name="T5" fmla="*/ 33 h 693"/>
                      <a:gd name="T6" fmla="*/ 266 w 320"/>
                      <a:gd name="T7" fmla="*/ 27 h 693"/>
                      <a:gd name="T8" fmla="*/ 256 w 320"/>
                      <a:gd name="T9" fmla="*/ 22 h 693"/>
                      <a:gd name="T10" fmla="*/ 245 w 320"/>
                      <a:gd name="T11" fmla="*/ 16 h 693"/>
                      <a:gd name="T12" fmla="*/ 233 w 320"/>
                      <a:gd name="T13" fmla="*/ 11 h 693"/>
                      <a:gd name="T14" fmla="*/ 221 w 320"/>
                      <a:gd name="T15" fmla="*/ 8 h 693"/>
                      <a:gd name="T16" fmla="*/ 209 w 320"/>
                      <a:gd name="T17" fmla="*/ 5 h 693"/>
                      <a:gd name="T18" fmla="*/ 196 w 320"/>
                      <a:gd name="T19" fmla="*/ 3 h 693"/>
                      <a:gd name="T20" fmla="*/ 185 w 320"/>
                      <a:gd name="T21" fmla="*/ 1 h 693"/>
                      <a:gd name="T22" fmla="*/ 172 w 320"/>
                      <a:gd name="T23" fmla="*/ 0 h 693"/>
                      <a:gd name="T24" fmla="*/ 160 w 320"/>
                      <a:gd name="T25" fmla="*/ 0 h 693"/>
                      <a:gd name="T26" fmla="*/ 148 w 320"/>
                      <a:gd name="T27" fmla="*/ 0 h 693"/>
                      <a:gd name="T28" fmla="*/ 135 w 320"/>
                      <a:gd name="T29" fmla="*/ 1 h 693"/>
                      <a:gd name="T30" fmla="*/ 124 w 320"/>
                      <a:gd name="T31" fmla="*/ 3 h 693"/>
                      <a:gd name="T32" fmla="*/ 111 w 320"/>
                      <a:gd name="T33" fmla="*/ 5 h 693"/>
                      <a:gd name="T34" fmla="*/ 99 w 320"/>
                      <a:gd name="T35" fmla="*/ 8 h 693"/>
                      <a:gd name="T36" fmla="*/ 87 w 320"/>
                      <a:gd name="T37" fmla="*/ 11 h 693"/>
                      <a:gd name="T38" fmla="*/ 75 w 320"/>
                      <a:gd name="T39" fmla="*/ 16 h 693"/>
                      <a:gd name="T40" fmla="*/ 64 w 320"/>
                      <a:gd name="T41" fmla="*/ 22 h 693"/>
                      <a:gd name="T42" fmla="*/ 53 w 320"/>
                      <a:gd name="T43" fmla="*/ 27 h 693"/>
                      <a:gd name="T44" fmla="*/ 44 w 320"/>
                      <a:gd name="T45" fmla="*/ 33 h 693"/>
                      <a:gd name="T46" fmla="*/ 34 w 320"/>
                      <a:gd name="T47" fmla="*/ 41 h 693"/>
                      <a:gd name="T48" fmla="*/ 26 w 320"/>
                      <a:gd name="T49" fmla="*/ 49 h 693"/>
                      <a:gd name="T50" fmla="*/ 20 w 320"/>
                      <a:gd name="T51" fmla="*/ 55 h 693"/>
                      <a:gd name="T52" fmla="*/ 15 w 320"/>
                      <a:gd name="T53" fmla="*/ 62 h 693"/>
                      <a:gd name="T54" fmla="*/ 11 w 320"/>
                      <a:gd name="T55" fmla="*/ 68 h 693"/>
                      <a:gd name="T56" fmla="*/ 8 w 320"/>
                      <a:gd name="T57" fmla="*/ 75 h 693"/>
                      <a:gd name="T58" fmla="*/ 5 w 320"/>
                      <a:gd name="T59" fmla="*/ 84 h 693"/>
                      <a:gd name="T60" fmla="*/ 2 w 320"/>
                      <a:gd name="T61" fmla="*/ 91 h 693"/>
                      <a:gd name="T62" fmla="*/ 0 w 320"/>
                      <a:gd name="T63" fmla="*/ 100 h 693"/>
                      <a:gd name="T64" fmla="*/ 0 w 320"/>
                      <a:gd name="T65" fmla="*/ 108 h 693"/>
                      <a:gd name="T66" fmla="*/ 0 w 320"/>
                      <a:gd name="T67" fmla="*/ 693 h 693"/>
                      <a:gd name="T68" fmla="*/ 320 w 320"/>
                      <a:gd name="T69" fmla="*/ 693 h 693"/>
                      <a:gd name="T70" fmla="*/ 320 w 320"/>
                      <a:gd name="T71" fmla="*/ 108 h 693"/>
                      <a:gd name="T72" fmla="*/ 318 w 320"/>
                      <a:gd name="T73" fmla="*/ 100 h 693"/>
                      <a:gd name="T74" fmla="*/ 317 w 320"/>
                      <a:gd name="T75" fmla="*/ 91 h 693"/>
                      <a:gd name="T76" fmla="*/ 315 w 320"/>
                      <a:gd name="T77" fmla="*/ 84 h 693"/>
                      <a:gd name="T78" fmla="*/ 312 w 320"/>
                      <a:gd name="T79" fmla="*/ 75 h 693"/>
                      <a:gd name="T80" fmla="*/ 309 w 320"/>
                      <a:gd name="T81" fmla="*/ 68 h 693"/>
                      <a:gd name="T82" fmla="*/ 305 w 320"/>
                      <a:gd name="T83" fmla="*/ 62 h 693"/>
                      <a:gd name="T84" fmla="*/ 299 w 320"/>
                      <a:gd name="T85" fmla="*/ 55 h 693"/>
                      <a:gd name="T86" fmla="*/ 294 w 320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20" h="693">
                        <a:moveTo>
                          <a:pt x="294" y="49"/>
                        </a:moveTo>
                        <a:lnTo>
                          <a:pt x="285" y="41"/>
                        </a:lnTo>
                        <a:lnTo>
                          <a:pt x="275" y="33"/>
                        </a:lnTo>
                        <a:lnTo>
                          <a:pt x="266" y="27"/>
                        </a:lnTo>
                        <a:lnTo>
                          <a:pt x="256" y="22"/>
                        </a:lnTo>
                        <a:lnTo>
                          <a:pt x="245" y="16"/>
                        </a:lnTo>
                        <a:lnTo>
                          <a:pt x="233" y="11"/>
                        </a:lnTo>
                        <a:lnTo>
                          <a:pt x="221" y="8"/>
                        </a:lnTo>
                        <a:lnTo>
                          <a:pt x="209" y="5"/>
                        </a:lnTo>
                        <a:lnTo>
                          <a:pt x="196" y="3"/>
                        </a:lnTo>
                        <a:lnTo>
                          <a:pt x="185" y="1"/>
                        </a:lnTo>
                        <a:lnTo>
                          <a:pt x="172" y="0"/>
                        </a:lnTo>
                        <a:lnTo>
                          <a:pt x="160" y="0"/>
                        </a:lnTo>
                        <a:lnTo>
                          <a:pt x="148" y="0"/>
                        </a:lnTo>
                        <a:lnTo>
                          <a:pt x="135" y="1"/>
                        </a:lnTo>
                        <a:lnTo>
                          <a:pt x="124" y="3"/>
                        </a:lnTo>
                        <a:lnTo>
                          <a:pt x="111" y="5"/>
                        </a:lnTo>
                        <a:lnTo>
                          <a:pt x="99" y="8"/>
                        </a:lnTo>
                        <a:lnTo>
                          <a:pt x="87" y="11"/>
                        </a:lnTo>
                        <a:lnTo>
                          <a:pt x="75" y="16"/>
                        </a:lnTo>
                        <a:lnTo>
                          <a:pt x="64" y="22"/>
                        </a:lnTo>
                        <a:lnTo>
                          <a:pt x="53" y="27"/>
                        </a:lnTo>
                        <a:lnTo>
                          <a:pt x="44" y="33"/>
                        </a:lnTo>
                        <a:lnTo>
                          <a:pt x="34" y="41"/>
                        </a:lnTo>
                        <a:lnTo>
                          <a:pt x="26" y="49"/>
                        </a:lnTo>
                        <a:lnTo>
                          <a:pt x="20" y="55"/>
                        </a:lnTo>
                        <a:lnTo>
                          <a:pt x="15" y="62"/>
                        </a:lnTo>
                        <a:lnTo>
                          <a:pt x="11" y="68"/>
                        </a:lnTo>
                        <a:lnTo>
                          <a:pt x="8" y="75"/>
                        </a:lnTo>
                        <a:lnTo>
                          <a:pt x="5" y="84"/>
                        </a:lnTo>
                        <a:lnTo>
                          <a:pt x="2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20" y="693"/>
                        </a:lnTo>
                        <a:lnTo>
                          <a:pt x="320" y="108"/>
                        </a:lnTo>
                        <a:lnTo>
                          <a:pt x="318" y="100"/>
                        </a:lnTo>
                        <a:lnTo>
                          <a:pt x="317" y="91"/>
                        </a:lnTo>
                        <a:lnTo>
                          <a:pt x="315" y="84"/>
                        </a:lnTo>
                        <a:lnTo>
                          <a:pt x="312" y="75"/>
                        </a:lnTo>
                        <a:lnTo>
                          <a:pt x="309" y="68"/>
                        </a:lnTo>
                        <a:lnTo>
                          <a:pt x="305" y="62"/>
                        </a:lnTo>
                        <a:lnTo>
                          <a:pt x="299" y="55"/>
                        </a:lnTo>
                        <a:lnTo>
                          <a:pt x="294" y="49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6" name="Freeform 24"/>
                  <p:cNvSpPr>
                    <a:spLocks noChangeAspect="1"/>
                  </p:cNvSpPr>
                  <p:nvPr/>
                </p:nvSpPr>
                <p:spPr bwMode="auto">
                  <a:xfrm>
                    <a:off x="2725" y="1669"/>
                    <a:ext cx="96" cy="208"/>
                  </a:xfrm>
                  <a:custGeom>
                    <a:avLst/>
                    <a:gdLst>
                      <a:gd name="T0" fmla="*/ 292 w 319"/>
                      <a:gd name="T1" fmla="*/ 49 h 693"/>
                      <a:gd name="T2" fmla="*/ 285 w 319"/>
                      <a:gd name="T3" fmla="*/ 41 h 693"/>
                      <a:gd name="T4" fmla="*/ 275 w 319"/>
                      <a:gd name="T5" fmla="*/ 33 h 693"/>
                      <a:gd name="T6" fmla="*/ 266 w 319"/>
                      <a:gd name="T7" fmla="*/ 27 h 693"/>
                      <a:gd name="T8" fmla="*/ 256 w 319"/>
                      <a:gd name="T9" fmla="*/ 22 h 693"/>
                      <a:gd name="T10" fmla="*/ 245 w 319"/>
                      <a:gd name="T11" fmla="*/ 16 h 693"/>
                      <a:gd name="T12" fmla="*/ 232 w 319"/>
                      <a:gd name="T13" fmla="*/ 11 h 693"/>
                      <a:gd name="T14" fmla="*/ 221 w 319"/>
                      <a:gd name="T15" fmla="*/ 8 h 693"/>
                      <a:gd name="T16" fmla="*/ 208 w 319"/>
                      <a:gd name="T17" fmla="*/ 5 h 693"/>
                      <a:gd name="T18" fmla="*/ 196 w 319"/>
                      <a:gd name="T19" fmla="*/ 3 h 693"/>
                      <a:gd name="T20" fmla="*/ 184 w 319"/>
                      <a:gd name="T21" fmla="*/ 1 h 693"/>
                      <a:gd name="T22" fmla="*/ 171 w 319"/>
                      <a:gd name="T23" fmla="*/ 0 h 693"/>
                      <a:gd name="T24" fmla="*/ 158 w 319"/>
                      <a:gd name="T25" fmla="*/ 0 h 693"/>
                      <a:gd name="T26" fmla="*/ 147 w 319"/>
                      <a:gd name="T27" fmla="*/ 0 h 693"/>
                      <a:gd name="T28" fmla="*/ 134 w 319"/>
                      <a:gd name="T29" fmla="*/ 1 h 693"/>
                      <a:gd name="T30" fmla="*/ 122 w 319"/>
                      <a:gd name="T31" fmla="*/ 3 h 693"/>
                      <a:gd name="T32" fmla="*/ 110 w 319"/>
                      <a:gd name="T33" fmla="*/ 5 h 693"/>
                      <a:gd name="T34" fmla="*/ 97 w 319"/>
                      <a:gd name="T35" fmla="*/ 8 h 693"/>
                      <a:gd name="T36" fmla="*/ 86 w 319"/>
                      <a:gd name="T37" fmla="*/ 11 h 693"/>
                      <a:gd name="T38" fmla="*/ 74 w 319"/>
                      <a:gd name="T39" fmla="*/ 16 h 693"/>
                      <a:gd name="T40" fmla="*/ 63 w 319"/>
                      <a:gd name="T41" fmla="*/ 22 h 693"/>
                      <a:gd name="T42" fmla="*/ 53 w 319"/>
                      <a:gd name="T43" fmla="*/ 27 h 693"/>
                      <a:gd name="T44" fmla="*/ 43 w 319"/>
                      <a:gd name="T45" fmla="*/ 33 h 693"/>
                      <a:gd name="T46" fmla="*/ 34 w 319"/>
                      <a:gd name="T47" fmla="*/ 41 h 693"/>
                      <a:gd name="T48" fmla="*/ 25 w 319"/>
                      <a:gd name="T49" fmla="*/ 49 h 693"/>
                      <a:gd name="T50" fmla="*/ 19 w 319"/>
                      <a:gd name="T51" fmla="*/ 55 h 693"/>
                      <a:gd name="T52" fmla="*/ 14 w 319"/>
                      <a:gd name="T53" fmla="*/ 62 h 693"/>
                      <a:gd name="T54" fmla="*/ 10 w 319"/>
                      <a:gd name="T55" fmla="*/ 68 h 693"/>
                      <a:gd name="T56" fmla="*/ 7 w 319"/>
                      <a:gd name="T57" fmla="*/ 75 h 693"/>
                      <a:gd name="T58" fmla="*/ 4 w 319"/>
                      <a:gd name="T59" fmla="*/ 84 h 693"/>
                      <a:gd name="T60" fmla="*/ 3 w 319"/>
                      <a:gd name="T61" fmla="*/ 91 h 693"/>
                      <a:gd name="T62" fmla="*/ 0 w 319"/>
                      <a:gd name="T63" fmla="*/ 100 h 693"/>
                      <a:gd name="T64" fmla="*/ 0 w 319"/>
                      <a:gd name="T65" fmla="*/ 108 h 693"/>
                      <a:gd name="T66" fmla="*/ 0 w 319"/>
                      <a:gd name="T67" fmla="*/ 693 h 693"/>
                      <a:gd name="T68" fmla="*/ 319 w 319"/>
                      <a:gd name="T69" fmla="*/ 693 h 693"/>
                      <a:gd name="T70" fmla="*/ 319 w 319"/>
                      <a:gd name="T71" fmla="*/ 108 h 693"/>
                      <a:gd name="T72" fmla="*/ 317 w 319"/>
                      <a:gd name="T73" fmla="*/ 100 h 693"/>
                      <a:gd name="T74" fmla="*/ 316 w 319"/>
                      <a:gd name="T75" fmla="*/ 91 h 693"/>
                      <a:gd name="T76" fmla="*/ 314 w 319"/>
                      <a:gd name="T77" fmla="*/ 84 h 693"/>
                      <a:gd name="T78" fmla="*/ 311 w 319"/>
                      <a:gd name="T79" fmla="*/ 75 h 693"/>
                      <a:gd name="T80" fmla="*/ 308 w 319"/>
                      <a:gd name="T81" fmla="*/ 68 h 693"/>
                      <a:gd name="T82" fmla="*/ 303 w 319"/>
                      <a:gd name="T83" fmla="*/ 62 h 693"/>
                      <a:gd name="T84" fmla="*/ 299 w 319"/>
                      <a:gd name="T85" fmla="*/ 55 h 693"/>
                      <a:gd name="T86" fmla="*/ 292 w 319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19" h="693">
                        <a:moveTo>
                          <a:pt x="292" y="49"/>
                        </a:moveTo>
                        <a:lnTo>
                          <a:pt x="285" y="41"/>
                        </a:lnTo>
                        <a:lnTo>
                          <a:pt x="275" y="33"/>
                        </a:lnTo>
                        <a:lnTo>
                          <a:pt x="266" y="27"/>
                        </a:lnTo>
                        <a:lnTo>
                          <a:pt x="256" y="22"/>
                        </a:lnTo>
                        <a:lnTo>
                          <a:pt x="245" y="16"/>
                        </a:lnTo>
                        <a:lnTo>
                          <a:pt x="232" y="11"/>
                        </a:lnTo>
                        <a:lnTo>
                          <a:pt x="221" y="8"/>
                        </a:lnTo>
                        <a:lnTo>
                          <a:pt x="208" y="5"/>
                        </a:lnTo>
                        <a:lnTo>
                          <a:pt x="196" y="3"/>
                        </a:lnTo>
                        <a:lnTo>
                          <a:pt x="184" y="1"/>
                        </a:lnTo>
                        <a:lnTo>
                          <a:pt x="171" y="0"/>
                        </a:lnTo>
                        <a:lnTo>
                          <a:pt x="158" y="0"/>
                        </a:lnTo>
                        <a:lnTo>
                          <a:pt x="147" y="0"/>
                        </a:lnTo>
                        <a:lnTo>
                          <a:pt x="134" y="1"/>
                        </a:lnTo>
                        <a:lnTo>
                          <a:pt x="122" y="3"/>
                        </a:lnTo>
                        <a:lnTo>
                          <a:pt x="110" y="5"/>
                        </a:lnTo>
                        <a:lnTo>
                          <a:pt x="97" y="8"/>
                        </a:lnTo>
                        <a:lnTo>
                          <a:pt x="86" y="11"/>
                        </a:lnTo>
                        <a:lnTo>
                          <a:pt x="74" y="16"/>
                        </a:lnTo>
                        <a:lnTo>
                          <a:pt x="63" y="22"/>
                        </a:lnTo>
                        <a:lnTo>
                          <a:pt x="53" y="27"/>
                        </a:lnTo>
                        <a:lnTo>
                          <a:pt x="43" y="33"/>
                        </a:lnTo>
                        <a:lnTo>
                          <a:pt x="34" y="41"/>
                        </a:lnTo>
                        <a:lnTo>
                          <a:pt x="25" y="49"/>
                        </a:lnTo>
                        <a:lnTo>
                          <a:pt x="19" y="55"/>
                        </a:lnTo>
                        <a:lnTo>
                          <a:pt x="14" y="62"/>
                        </a:lnTo>
                        <a:lnTo>
                          <a:pt x="10" y="68"/>
                        </a:lnTo>
                        <a:lnTo>
                          <a:pt x="7" y="75"/>
                        </a:lnTo>
                        <a:lnTo>
                          <a:pt x="4" y="84"/>
                        </a:lnTo>
                        <a:lnTo>
                          <a:pt x="3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19" y="693"/>
                        </a:lnTo>
                        <a:lnTo>
                          <a:pt x="319" y="108"/>
                        </a:lnTo>
                        <a:lnTo>
                          <a:pt x="317" y="100"/>
                        </a:lnTo>
                        <a:lnTo>
                          <a:pt x="316" y="91"/>
                        </a:lnTo>
                        <a:lnTo>
                          <a:pt x="314" y="84"/>
                        </a:lnTo>
                        <a:lnTo>
                          <a:pt x="311" y="75"/>
                        </a:lnTo>
                        <a:lnTo>
                          <a:pt x="308" y="68"/>
                        </a:lnTo>
                        <a:lnTo>
                          <a:pt x="303" y="62"/>
                        </a:lnTo>
                        <a:lnTo>
                          <a:pt x="299" y="55"/>
                        </a:lnTo>
                        <a:lnTo>
                          <a:pt x="292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7" name="Freeform 25"/>
                  <p:cNvSpPr>
                    <a:spLocks noChangeAspect="1"/>
                  </p:cNvSpPr>
                  <p:nvPr/>
                </p:nvSpPr>
                <p:spPr bwMode="auto">
                  <a:xfrm>
                    <a:off x="2725" y="1669"/>
                    <a:ext cx="96" cy="208"/>
                  </a:xfrm>
                  <a:custGeom>
                    <a:avLst/>
                    <a:gdLst>
                      <a:gd name="T0" fmla="*/ 292 w 319"/>
                      <a:gd name="T1" fmla="*/ 49 h 693"/>
                      <a:gd name="T2" fmla="*/ 285 w 319"/>
                      <a:gd name="T3" fmla="*/ 41 h 693"/>
                      <a:gd name="T4" fmla="*/ 275 w 319"/>
                      <a:gd name="T5" fmla="*/ 33 h 693"/>
                      <a:gd name="T6" fmla="*/ 266 w 319"/>
                      <a:gd name="T7" fmla="*/ 27 h 693"/>
                      <a:gd name="T8" fmla="*/ 256 w 319"/>
                      <a:gd name="T9" fmla="*/ 22 h 693"/>
                      <a:gd name="T10" fmla="*/ 245 w 319"/>
                      <a:gd name="T11" fmla="*/ 16 h 693"/>
                      <a:gd name="T12" fmla="*/ 232 w 319"/>
                      <a:gd name="T13" fmla="*/ 11 h 693"/>
                      <a:gd name="T14" fmla="*/ 221 w 319"/>
                      <a:gd name="T15" fmla="*/ 8 h 693"/>
                      <a:gd name="T16" fmla="*/ 208 w 319"/>
                      <a:gd name="T17" fmla="*/ 5 h 693"/>
                      <a:gd name="T18" fmla="*/ 196 w 319"/>
                      <a:gd name="T19" fmla="*/ 3 h 693"/>
                      <a:gd name="T20" fmla="*/ 184 w 319"/>
                      <a:gd name="T21" fmla="*/ 1 h 693"/>
                      <a:gd name="T22" fmla="*/ 171 w 319"/>
                      <a:gd name="T23" fmla="*/ 0 h 693"/>
                      <a:gd name="T24" fmla="*/ 158 w 319"/>
                      <a:gd name="T25" fmla="*/ 0 h 693"/>
                      <a:gd name="T26" fmla="*/ 147 w 319"/>
                      <a:gd name="T27" fmla="*/ 0 h 693"/>
                      <a:gd name="T28" fmla="*/ 134 w 319"/>
                      <a:gd name="T29" fmla="*/ 1 h 693"/>
                      <a:gd name="T30" fmla="*/ 122 w 319"/>
                      <a:gd name="T31" fmla="*/ 3 h 693"/>
                      <a:gd name="T32" fmla="*/ 110 w 319"/>
                      <a:gd name="T33" fmla="*/ 5 h 693"/>
                      <a:gd name="T34" fmla="*/ 97 w 319"/>
                      <a:gd name="T35" fmla="*/ 8 h 693"/>
                      <a:gd name="T36" fmla="*/ 86 w 319"/>
                      <a:gd name="T37" fmla="*/ 11 h 693"/>
                      <a:gd name="T38" fmla="*/ 74 w 319"/>
                      <a:gd name="T39" fmla="*/ 16 h 693"/>
                      <a:gd name="T40" fmla="*/ 63 w 319"/>
                      <a:gd name="T41" fmla="*/ 22 h 693"/>
                      <a:gd name="T42" fmla="*/ 53 w 319"/>
                      <a:gd name="T43" fmla="*/ 27 h 693"/>
                      <a:gd name="T44" fmla="*/ 43 w 319"/>
                      <a:gd name="T45" fmla="*/ 33 h 693"/>
                      <a:gd name="T46" fmla="*/ 34 w 319"/>
                      <a:gd name="T47" fmla="*/ 41 h 693"/>
                      <a:gd name="T48" fmla="*/ 25 w 319"/>
                      <a:gd name="T49" fmla="*/ 49 h 693"/>
                      <a:gd name="T50" fmla="*/ 19 w 319"/>
                      <a:gd name="T51" fmla="*/ 55 h 693"/>
                      <a:gd name="T52" fmla="*/ 14 w 319"/>
                      <a:gd name="T53" fmla="*/ 62 h 693"/>
                      <a:gd name="T54" fmla="*/ 10 w 319"/>
                      <a:gd name="T55" fmla="*/ 68 h 693"/>
                      <a:gd name="T56" fmla="*/ 7 w 319"/>
                      <a:gd name="T57" fmla="*/ 75 h 693"/>
                      <a:gd name="T58" fmla="*/ 4 w 319"/>
                      <a:gd name="T59" fmla="*/ 84 h 693"/>
                      <a:gd name="T60" fmla="*/ 3 w 319"/>
                      <a:gd name="T61" fmla="*/ 91 h 693"/>
                      <a:gd name="T62" fmla="*/ 0 w 319"/>
                      <a:gd name="T63" fmla="*/ 100 h 693"/>
                      <a:gd name="T64" fmla="*/ 0 w 319"/>
                      <a:gd name="T65" fmla="*/ 108 h 693"/>
                      <a:gd name="T66" fmla="*/ 0 w 319"/>
                      <a:gd name="T67" fmla="*/ 693 h 693"/>
                      <a:gd name="T68" fmla="*/ 319 w 319"/>
                      <a:gd name="T69" fmla="*/ 693 h 693"/>
                      <a:gd name="T70" fmla="*/ 319 w 319"/>
                      <a:gd name="T71" fmla="*/ 108 h 693"/>
                      <a:gd name="T72" fmla="*/ 317 w 319"/>
                      <a:gd name="T73" fmla="*/ 100 h 693"/>
                      <a:gd name="T74" fmla="*/ 316 w 319"/>
                      <a:gd name="T75" fmla="*/ 91 h 693"/>
                      <a:gd name="T76" fmla="*/ 314 w 319"/>
                      <a:gd name="T77" fmla="*/ 84 h 693"/>
                      <a:gd name="T78" fmla="*/ 311 w 319"/>
                      <a:gd name="T79" fmla="*/ 75 h 693"/>
                      <a:gd name="T80" fmla="*/ 308 w 319"/>
                      <a:gd name="T81" fmla="*/ 68 h 693"/>
                      <a:gd name="T82" fmla="*/ 303 w 319"/>
                      <a:gd name="T83" fmla="*/ 62 h 693"/>
                      <a:gd name="T84" fmla="*/ 299 w 319"/>
                      <a:gd name="T85" fmla="*/ 55 h 693"/>
                      <a:gd name="T86" fmla="*/ 292 w 319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19" h="693">
                        <a:moveTo>
                          <a:pt x="292" y="49"/>
                        </a:moveTo>
                        <a:lnTo>
                          <a:pt x="285" y="41"/>
                        </a:lnTo>
                        <a:lnTo>
                          <a:pt x="275" y="33"/>
                        </a:lnTo>
                        <a:lnTo>
                          <a:pt x="266" y="27"/>
                        </a:lnTo>
                        <a:lnTo>
                          <a:pt x="256" y="22"/>
                        </a:lnTo>
                        <a:lnTo>
                          <a:pt x="245" y="16"/>
                        </a:lnTo>
                        <a:lnTo>
                          <a:pt x="232" y="11"/>
                        </a:lnTo>
                        <a:lnTo>
                          <a:pt x="221" y="8"/>
                        </a:lnTo>
                        <a:lnTo>
                          <a:pt x="208" y="5"/>
                        </a:lnTo>
                        <a:lnTo>
                          <a:pt x="196" y="3"/>
                        </a:lnTo>
                        <a:lnTo>
                          <a:pt x="184" y="1"/>
                        </a:lnTo>
                        <a:lnTo>
                          <a:pt x="171" y="0"/>
                        </a:lnTo>
                        <a:lnTo>
                          <a:pt x="158" y="0"/>
                        </a:lnTo>
                        <a:lnTo>
                          <a:pt x="147" y="0"/>
                        </a:lnTo>
                        <a:lnTo>
                          <a:pt x="134" y="1"/>
                        </a:lnTo>
                        <a:lnTo>
                          <a:pt x="122" y="3"/>
                        </a:lnTo>
                        <a:lnTo>
                          <a:pt x="110" y="5"/>
                        </a:lnTo>
                        <a:lnTo>
                          <a:pt x="97" y="8"/>
                        </a:lnTo>
                        <a:lnTo>
                          <a:pt x="86" y="11"/>
                        </a:lnTo>
                        <a:lnTo>
                          <a:pt x="74" y="16"/>
                        </a:lnTo>
                        <a:lnTo>
                          <a:pt x="63" y="22"/>
                        </a:lnTo>
                        <a:lnTo>
                          <a:pt x="53" y="27"/>
                        </a:lnTo>
                        <a:lnTo>
                          <a:pt x="43" y="33"/>
                        </a:lnTo>
                        <a:lnTo>
                          <a:pt x="34" y="41"/>
                        </a:lnTo>
                        <a:lnTo>
                          <a:pt x="25" y="49"/>
                        </a:lnTo>
                        <a:lnTo>
                          <a:pt x="19" y="55"/>
                        </a:lnTo>
                        <a:lnTo>
                          <a:pt x="14" y="62"/>
                        </a:lnTo>
                        <a:lnTo>
                          <a:pt x="10" y="68"/>
                        </a:lnTo>
                        <a:lnTo>
                          <a:pt x="7" y="75"/>
                        </a:lnTo>
                        <a:lnTo>
                          <a:pt x="4" y="84"/>
                        </a:lnTo>
                        <a:lnTo>
                          <a:pt x="3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19" y="693"/>
                        </a:lnTo>
                        <a:lnTo>
                          <a:pt x="319" y="108"/>
                        </a:lnTo>
                        <a:lnTo>
                          <a:pt x="317" y="100"/>
                        </a:lnTo>
                        <a:lnTo>
                          <a:pt x="316" y="91"/>
                        </a:lnTo>
                        <a:lnTo>
                          <a:pt x="314" y="84"/>
                        </a:lnTo>
                        <a:lnTo>
                          <a:pt x="311" y="75"/>
                        </a:lnTo>
                        <a:lnTo>
                          <a:pt x="308" y="68"/>
                        </a:lnTo>
                        <a:lnTo>
                          <a:pt x="303" y="62"/>
                        </a:lnTo>
                        <a:lnTo>
                          <a:pt x="299" y="55"/>
                        </a:lnTo>
                        <a:lnTo>
                          <a:pt x="292" y="49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8" name="Freeform 26"/>
                  <p:cNvSpPr>
                    <a:spLocks noChangeAspect="1"/>
                  </p:cNvSpPr>
                  <p:nvPr/>
                </p:nvSpPr>
                <p:spPr bwMode="auto">
                  <a:xfrm>
                    <a:off x="2669" y="1588"/>
                    <a:ext cx="41" cy="35"/>
                  </a:xfrm>
                  <a:custGeom>
                    <a:avLst/>
                    <a:gdLst>
                      <a:gd name="T0" fmla="*/ 124 w 138"/>
                      <a:gd name="T1" fmla="*/ 118 h 118"/>
                      <a:gd name="T2" fmla="*/ 14 w 138"/>
                      <a:gd name="T3" fmla="*/ 118 h 118"/>
                      <a:gd name="T4" fmla="*/ 0 w 138"/>
                      <a:gd name="T5" fmla="*/ 17 h 118"/>
                      <a:gd name="T6" fmla="*/ 0 w 138"/>
                      <a:gd name="T7" fmla="*/ 0 h 118"/>
                      <a:gd name="T8" fmla="*/ 138 w 138"/>
                      <a:gd name="T9" fmla="*/ 0 h 118"/>
                      <a:gd name="T10" fmla="*/ 138 w 138"/>
                      <a:gd name="T11" fmla="*/ 17 h 118"/>
                      <a:gd name="T12" fmla="*/ 124 w 138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8" h="118">
                        <a:moveTo>
                          <a:pt x="124" y="118"/>
                        </a:moveTo>
                        <a:lnTo>
                          <a:pt x="14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8" y="0"/>
                        </a:lnTo>
                        <a:lnTo>
                          <a:pt x="138" y="17"/>
                        </a:lnTo>
                        <a:lnTo>
                          <a:pt x="124" y="1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79" name="Freeform 27"/>
                  <p:cNvSpPr>
                    <a:spLocks noChangeAspect="1"/>
                  </p:cNvSpPr>
                  <p:nvPr/>
                </p:nvSpPr>
                <p:spPr bwMode="auto">
                  <a:xfrm>
                    <a:off x="2669" y="1588"/>
                    <a:ext cx="41" cy="35"/>
                  </a:xfrm>
                  <a:custGeom>
                    <a:avLst/>
                    <a:gdLst>
                      <a:gd name="T0" fmla="*/ 124 w 138"/>
                      <a:gd name="T1" fmla="*/ 118 h 118"/>
                      <a:gd name="T2" fmla="*/ 14 w 138"/>
                      <a:gd name="T3" fmla="*/ 118 h 118"/>
                      <a:gd name="T4" fmla="*/ 0 w 138"/>
                      <a:gd name="T5" fmla="*/ 17 h 118"/>
                      <a:gd name="T6" fmla="*/ 0 w 138"/>
                      <a:gd name="T7" fmla="*/ 0 h 118"/>
                      <a:gd name="T8" fmla="*/ 138 w 138"/>
                      <a:gd name="T9" fmla="*/ 0 h 118"/>
                      <a:gd name="T10" fmla="*/ 138 w 138"/>
                      <a:gd name="T11" fmla="*/ 17 h 118"/>
                      <a:gd name="T12" fmla="*/ 124 w 138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8" h="118">
                        <a:moveTo>
                          <a:pt x="124" y="118"/>
                        </a:moveTo>
                        <a:lnTo>
                          <a:pt x="14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8" y="0"/>
                        </a:lnTo>
                        <a:lnTo>
                          <a:pt x="138" y="17"/>
                        </a:lnTo>
                        <a:lnTo>
                          <a:pt x="124" y="118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8C2532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0" name="Freeform 28"/>
                  <p:cNvSpPr>
                    <a:spLocks noChangeAspect="1"/>
                  </p:cNvSpPr>
                  <p:nvPr/>
                </p:nvSpPr>
                <p:spPr bwMode="auto">
                  <a:xfrm>
                    <a:off x="2891" y="1669"/>
                    <a:ext cx="97" cy="208"/>
                  </a:xfrm>
                  <a:custGeom>
                    <a:avLst/>
                    <a:gdLst>
                      <a:gd name="T0" fmla="*/ 294 w 320"/>
                      <a:gd name="T1" fmla="*/ 49 h 693"/>
                      <a:gd name="T2" fmla="*/ 285 w 320"/>
                      <a:gd name="T3" fmla="*/ 41 h 693"/>
                      <a:gd name="T4" fmla="*/ 275 w 320"/>
                      <a:gd name="T5" fmla="*/ 33 h 693"/>
                      <a:gd name="T6" fmla="*/ 266 w 320"/>
                      <a:gd name="T7" fmla="*/ 27 h 693"/>
                      <a:gd name="T8" fmla="*/ 256 w 320"/>
                      <a:gd name="T9" fmla="*/ 22 h 693"/>
                      <a:gd name="T10" fmla="*/ 245 w 320"/>
                      <a:gd name="T11" fmla="*/ 16 h 693"/>
                      <a:gd name="T12" fmla="*/ 233 w 320"/>
                      <a:gd name="T13" fmla="*/ 11 h 693"/>
                      <a:gd name="T14" fmla="*/ 221 w 320"/>
                      <a:gd name="T15" fmla="*/ 8 h 693"/>
                      <a:gd name="T16" fmla="*/ 209 w 320"/>
                      <a:gd name="T17" fmla="*/ 5 h 693"/>
                      <a:gd name="T18" fmla="*/ 196 w 320"/>
                      <a:gd name="T19" fmla="*/ 3 h 693"/>
                      <a:gd name="T20" fmla="*/ 185 w 320"/>
                      <a:gd name="T21" fmla="*/ 1 h 693"/>
                      <a:gd name="T22" fmla="*/ 172 w 320"/>
                      <a:gd name="T23" fmla="*/ 0 h 693"/>
                      <a:gd name="T24" fmla="*/ 160 w 320"/>
                      <a:gd name="T25" fmla="*/ 0 h 693"/>
                      <a:gd name="T26" fmla="*/ 148 w 320"/>
                      <a:gd name="T27" fmla="*/ 0 h 693"/>
                      <a:gd name="T28" fmla="*/ 135 w 320"/>
                      <a:gd name="T29" fmla="*/ 1 h 693"/>
                      <a:gd name="T30" fmla="*/ 124 w 320"/>
                      <a:gd name="T31" fmla="*/ 3 h 693"/>
                      <a:gd name="T32" fmla="*/ 111 w 320"/>
                      <a:gd name="T33" fmla="*/ 5 h 693"/>
                      <a:gd name="T34" fmla="*/ 99 w 320"/>
                      <a:gd name="T35" fmla="*/ 8 h 693"/>
                      <a:gd name="T36" fmla="*/ 87 w 320"/>
                      <a:gd name="T37" fmla="*/ 11 h 693"/>
                      <a:gd name="T38" fmla="*/ 75 w 320"/>
                      <a:gd name="T39" fmla="*/ 16 h 693"/>
                      <a:gd name="T40" fmla="*/ 64 w 320"/>
                      <a:gd name="T41" fmla="*/ 22 h 693"/>
                      <a:gd name="T42" fmla="*/ 53 w 320"/>
                      <a:gd name="T43" fmla="*/ 27 h 693"/>
                      <a:gd name="T44" fmla="*/ 44 w 320"/>
                      <a:gd name="T45" fmla="*/ 33 h 693"/>
                      <a:gd name="T46" fmla="*/ 34 w 320"/>
                      <a:gd name="T47" fmla="*/ 41 h 693"/>
                      <a:gd name="T48" fmla="*/ 26 w 320"/>
                      <a:gd name="T49" fmla="*/ 49 h 693"/>
                      <a:gd name="T50" fmla="*/ 21 w 320"/>
                      <a:gd name="T51" fmla="*/ 55 h 693"/>
                      <a:gd name="T52" fmla="*/ 15 w 320"/>
                      <a:gd name="T53" fmla="*/ 62 h 693"/>
                      <a:gd name="T54" fmla="*/ 11 w 320"/>
                      <a:gd name="T55" fmla="*/ 68 h 693"/>
                      <a:gd name="T56" fmla="*/ 7 w 320"/>
                      <a:gd name="T57" fmla="*/ 75 h 693"/>
                      <a:gd name="T58" fmla="*/ 5 w 320"/>
                      <a:gd name="T59" fmla="*/ 84 h 693"/>
                      <a:gd name="T60" fmla="*/ 2 w 320"/>
                      <a:gd name="T61" fmla="*/ 91 h 693"/>
                      <a:gd name="T62" fmla="*/ 0 w 320"/>
                      <a:gd name="T63" fmla="*/ 100 h 693"/>
                      <a:gd name="T64" fmla="*/ 0 w 320"/>
                      <a:gd name="T65" fmla="*/ 108 h 693"/>
                      <a:gd name="T66" fmla="*/ 0 w 320"/>
                      <a:gd name="T67" fmla="*/ 693 h 693"/>
                      <a:gd name="T68" fmla="*/ 320 w 320"/>
                      <a:gd name="T69" fmla="*/ 693 h 693"/>
                      <a:gd name="T70" fmla="*/ 320 w 320"/>
                      <a:gd name="T71" fmla="*/ 108 h 693"/>
                      <a:gd name="T72" fmla="*/ 319 w 320"/>
                      <a:gd name="T73" fmla="*/ 100 h 693"/>
                      <a:gd name="T74" fmla="*/ 318 w 320"/>
                      <a:gd name="T75" fmla="*/ 91 h 693"/>
                      <a:gd name="T76" fmla="*/ 315 w 320"/>
                      <a:gd name="T77" fmla="*/ 84 h 693"/>
                      <a:gd name="T78" fmla="*/ 312 w 320"/>
                      <a:gd name="T79" fmla="*/ 75 h 693"/>
                      <a:gd name="T80" fmla="*/ 308 w 320"/>
                      <a:gd name="T81" fmla="*/ 68 h 693"/>
                      <a:gd name="T82" fmla="*/ 304 w 320"/>
                      <a:gd name="T83" fmla="*/ 62 h 693"/>
                      <a:gd name="T84" fmla="*/ 300 w 320"/>
                      <a:gd name="T85" fmla="*/ 55 h 693"/>
                      <a:gd name="T86" fmla="*/ 294 w 320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20" h="693">
                        <a:moveTo>
                          <a:pt x="294" y="49"/>
                        </a:moveTo>
                        <a:lnTo>
                          <a:pt x="285" y="41"/>
                        </a:lnTo>
                        <a:lnTo>
                          <a:pt x="275" y="33"/>
                        </a:lnTo>
                        <a:lnTo>
                          <a:pt x="266" y="27"/>
                        </a:lnTo>
                        <a:lnTo>
                          <a:pt x="256" y="22"/>
                        </a:lnTo>
                        <a:lnTo>
                          <a:pt x="245" y="16"/>
                        </a:lnTo>
                        <a:lnTo>
                          <a:pt x="233" y="11"/>
                        </a:lnTo>
                        <a:lnTo>
                          <a:pt x="221" y="8"/>
                        </a:lnTo>
                        <a:lnTo>
                          <a:pt x="209" y="5"/>
                        </a:lnTo>
                        <a:lnTo>
                          <a:pt x="196" y="3"/>
                        </a:lnTo>
                        <a:lnTo>
                          <a:pt x="185" y="1"/>
                        </a:lnTo>
                        <a:lnTo>
                          <a:pt x="172" y="0"/>
                        </a:lnTo>
                        <a:lnTo>
                          <a:pt x="160" y="0"/>
                        </a:lnTo>
                        <a:lnTo>
                          <a:pt x="148" y="0"/>
                        </a:lnTo>
                        <a:lnTo>
                          <a:pt x="135" y="1"/>
                        </a:lnTo>
                        <a:lnTo>
                          <a:pt x="124" y="3"/>
                        </a:lnTo>
                        <a:lnTo>
                          <a:pt x="111" y="5"/>
                        </a:lnTo>
                        <a:lnTo>
                          <a:pt x="99" y="8"/>
                        </a:lnTo>
                        <a:lnTo>
                          <a:pt x="87" y="11"/>
                        </a:lnTo>
                        <a:lnTo>
                          <a:pt x="75" y="16"/>
                        </a:lnTo>
                        <a:lnTo>
                          <a:pt x="64" y="22"/>
                        </a:lnTo>
                        <a:lnTo>
                          <a:pt x="53" y="27"/>
                        </a:lnTo>
                        <a:lnTo>
                          <a:pt x="44" y="33"/>
                        </a:lnTo>
                        <a:lnTo>
                          <a:pt x="34" y="41"/>
                        </a:lnTo>
                        <a:lnTo>
                          <a:pt x="26" y="49"/>
                        </a:lnTo>
                        <a:lnTo>
                          <a:pt x="21" y="55"/>
                        </a:lnTo>
                        <a:lnTo>
                          <a:pt x="15" y="62"/>
                        </a:lnTo>
                        <a:lnTo>
                          <a:pt x="11" y="68"/>
                        </a:lnTo>
                        <a:lnTo>
                          <a:pt x="7" y="75"/>
                        </a:lnTo>
                        <a:lnTo>
                          <a:pt x="5" y="84"/>
                        </a:lnTo>
                        <a:lnTo>
                          <a:pt x="2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20" y="693"/>
                        </a:lnTo>
                        <a:lnTo>
                          <a:pt x="320" y="108"/>
                        </a:lnTo>
                        <a:lnTo>
                          <a:pt x="319" y="100"/>
                        </a:lnTo>
                        <a:lnTo>
                          <a:pt x="318" y="91"/>
                        </a:lnTo>
                        <a:lnTo>
                          <a:pt x="315" y="84"/>
                        </a:lnTo>
                        <a:lnTo>
                          <a:pt x="312" y="75"/>
                        </a:lnTo>
                        <a:lnTo>
                          <a:pt x="308" y="68"/>
                        </a:lnTo>
                        <a:lnTo>
                          <a:pt x="304" y="62"/>
                        </a:lnTo>
                        <a:lnTo>
                          <a:pt x="300" y="55"/>
                        </a:lnTo>
                        <a:lnTo>
                          <a:pt x="294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1" name="Freeform 29"/>
                  <p:cNvSpPr>
                    <a:spLocks noChangeAspect="1"/>
                  </p:cNvSpPr>
                  <p:nvPr/>
                </p:nvSpPr>
                <p:spPr bwMode="auto">
                  <a:xfrm>
                    <a:off x="2891" y="1669"/>
                    <a:ext cx="97" cy="208"/>
                  </a:xfrm>
                  <a:custGeom>
                    <a:avLst/>
                    <a:gdLst>
                      <a:gd name="T0" fmla="*/ 294 w 320"/>
                      <a:gd name="T1" fmla="*/ 49 h 693"/>
                      <a:gd name="T2" fmla="*/ 285 w 320"/>
                      <a:gd name="T3" fmla="*/ 41 h 693"/>
                      <a:gd name="T4" fmla="*/ 275 w 320"/>
                      <a:gd name="T5" fmla="*/ 33 h 693"/>
                      <a:gd name="T6" fmla="*/ 266 w 320"/>
                      <a:gd name="T7" fmla="*/ 27 h 693"/>
                      <a:gd name="T8" fmla="*/ 256 w 320"/>
                      <a:gd name="T9" fmla="*/ 22 h 693"/>
                      <a:gd name="T10" fmla="*/ 245 w 320"/>
                      <a:gd name="T11" fmla="*/ 16 h 693"/>
                      <a:gd name="T12" fmla="*/ 233 w 320"/>
                      <a:gd name="T13" fmla="*/ 11 h 693"/>
                      <a:gd name="T14" fmla="*/ 221 w 320"/>
                      <a:gd name="T15" fmla="*/ 8 h 693"/>
                      <a:gd name="T16" fmla="*/ 209 w 320"/>
                      <a:gd name="T17" fmla="*/ 5 h 693"/>
                      <a:gd name="T18" fmla="*/ 196 w 320"/>
                      <a:gd name="T19" fmla="*/ 3 h 693"/>
                      <a:gd name="T20" fmla="*/ 185 w 320"/>
                      <a:gd name="T21" fmla="*/ 1 h 693"/>
                      <a:gd name="T22" fmla="*/ 172 w 320"/>
                      <a:gd name="T23" fmla="*/ 0 h 693"/>
                      <a:gd name="T24" fmla="*/ 160 w 320"/>
                      <a:gd name="T25" fmla="*/ 0 h 693"/>
                      <a:gd name="T26" fmla="*/ 148 w 320"/>
                      <a:gd name="T27" fmla="*/ 0 h 693"/>
                      <a:gd name="T28" fmla="*/ 135 w 320"/>
                      <a:gd name="T29" fmla="*/ 1 h 693"/>
                      <a:gd name="T30" fmla="*/ 124 w 320"/>
                      <a:gd name="T31" fmla="*/ 3 h 693"/>
                      <a:gd name="T32" fmla="*/ 111 w 320"/>
                      <a:gd name="T33" fmla="*/ 5 h 693"/>
                      <a:gd name="T34" fmla="*/ 99 w 320"/>
                      <a:gd name="T35" fmla="*/ 8 h 693"/>
                      <a:gd name="T36" fmla="*/ 87 w 320"/>
                      <a:gd name="T37" fmla="*/ 11 h 693"/>
                      <a:gd name="T38" fmla="*/ 75 w 320"/>
                      <a:gd name="T39" fmla="*/ 16 h 693"/>
                      <a:gd name="T40" fmla="*/ 64 w 320"/>
                      <a:gd name="T41" fmla="*/ 22 h 693"/>
                      <a:gd name="T42" fmla="*/ 53 w 320"/>
                      <a:gd name="T43" fmla="*/ 27 h 693"/>
                      <a:gd name="T44" fmla="*/ 44 w 320"/>
                      <a:gd name="T45" fmla="*/ 33 h 693"/>
                      <a:gd name="T46" fmla="*/ 34 w 320"/>
                      <a:gd name="T47" fmla="*/ 41 h 693"/>
                      <a:gd name="T48" fmla="*/ 26 w 320"/>
                      <a:gd name="T49" fmla="*/ 49 h 693"/>
                      <a:gd name="T50" fmla="*/ 21 w 320"/>
                      <a:gd name="T51" fmla="*/ 55 h 693"/>
                      <a:gd name="T52" fmla="*/ 15 w 320"/>
                      <a:gd name="T53" fmla="*/ 62 h 693"/>
                      <a:gd name="T54" fmla="*/ 11 w 320"/>
                      <a:gd name="T55" fmla="*/ 68 h 693"/>
                      <a:gd name="T56" fmla="*/ 7 w 320"/>
                      <a:gd name="T57" fmla="*/ 75 h 693"/>
                      <a:gd name="T58" fmla="*/ 5 w 320"/>
                      <a:gd name="T59" fmla="*/ 84 h 693"/>
                      <a:gd name="T60" fmla="*/ 2 w 320"/>
                      <a:gd name="T61" fmla="*/ 91 h 693"/>
                      <a:gd name="T62" fmla="*/ 0 w 320"/>
                      <a:gd name="T63" fmla="*/ 100 h 693"/>
                      <a:gd name="T64" fmla="*/ 0 w 320"/>
                      <a:gd name="T65" fmla="*/ 108 h 693"/>
                      <a:gd name="T66" fmla="*/ 0 w 320"/>
                      <a:gd name="T67" fmla="*/ 693 h 693"/>
                      <a:gd name="T68" fmla="*/ 320 w 320"/>
                      <a:gd name="T69" fmla="*/ 693 h 693"/>
                      <a:gd name="T70" fmla="*/ 320 w 320"/>
                      <a:gd name="T71" fmla="*/ 108 h 693"/>
                      <a:gd name="T72" fmla="*/ 319 w 320"/>
                      <a:gd name="T73" fmla="*/ 100 h 693"/>
                      <a:gd name="T74" fmla="*/ 318 w 320"/>
                      <a:gd name="T75" fmla="*/ 91 h 693"/>
                      <a:gd name="T76" fmla="*/ 315 w 320"/>
                      <a:gd name="T77" fmla="*/ 84 h 693"/>
                      <a:gd name="T78" fmla="*/ 312 w 320"/>
                      <a:gd name="T79" fmla="*/ 75 h 693"/>
                      <a:gd name="T80" fmla="*/ 308 w 320"/>
                      <a:gd name="T81" fmla="*/ 68 h 693"/>
                      <a:gd name="T82" fmla="*/ 304 w 320"/>
                      <a:gd name="T83" fmla="*/ 62 h 693"/>
                      <a:gd name="T84" fmla="*/ 300 w 320"/>
                      <a:gd name="T85" fmla="*/ 55 h 693"/>
                      <a:gd name="T86" fmla="*/ 294 w 320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20" h="693">
                        <a:moveTo>
                          <a:pt x="294" y="49"/>
                        </a:moveTo>
                        <a:lnTo>
                          <a:pt x="285" y="41"/>
                        </a:lnTo>
                        <a:lnTo>
                          <a:pt x="275" y="33"/>
                        </a:lnTo>
                        <a:lnTo>
                          <a:pt x="266" y="27"/>
                        </a:lnTo>
                        <a:lnTo>
                          <a:pt x="256" y="22"/>
                        </a:lnTo>
                        <a:lnTo>
                          <a:pt x="245" y="16"/>
                        </a:lnTo>
                        <a:lnTo>
                          <a:pt x="233" y="11"/>
                        </a:lnTo>
                        <a:lnTo>
                          <a:pt x="221" y="8"/>
                        </a:lnTo>
                        <a:lnTo>
                          <a:pt x="209" y="5"/>
                        </a:lnTo>
                        <a:lnTo>
                          <a:pt x="196" y="3"/>
                        </a:lnTo>
                        <a:lnTo>
                          <a:pt x="185" y="1"/>
                        </a:lnTo>
                        <a:lnTo>
                          <a:pt x="172" y="0"/>
                        </a:lnTo>
                        <a:lnTo>
                          <a:pt x="160" y="0"/>
                        </a:lnTo>
                        <a:lnTo>
                          <a:pt x="148" y="0"/>
                        </a:lnTo>
                        <a:lnTo>
                          <a:pt x="135" y="1"/>
                        </a:lnTo>
                        <a:lnTo>
                          <a:pt x="124" y="3"/>
                        </a:lnTo>
                        <a:lnTo>
                          <a:pt x="111" y="5"/>
                        </a:lnTo>
                        <a:lnTo>
                          <a:pt x="99" y="8"/>
                        </a:lnTo>
                        <a:lnTo>
                          <a:pt x="87" y="11"/>
                        </a:lnTo>
                        <a:lnTo>
                          <a:pt x="75" y="16"/>
                        </a:lnTo>
                        <a:lnTo>
                          <a:pt x="64" y="22"/>
                        </a:lnTo>
                        <a:lnTo>
                          <a:pt x="53" y="27"/>
                        </a:lnTo>
                        <a:lnTo>
                          <a:pt x="44" y="33"/>
                        </a:lnTo>
                        <a:lnTo>
                          <a:pt x="34" y="41"/>
                        </a:lnTo>
                        <a:lnTo>
                          <a:pt x="26" y="49"/>
                        </a:lnTo>
                        <a:lnTo>
                          <a:pt x="21" y="55"/>
                        </a:lnTo>
                        <a:lnTo>
                          <a:pt x="15" y="62"/>
                        </a:lnTo>
                        <a:lnTo>
                          <a:pt x="11" y="68"/>
                        </a:lnTo>
                        <a:lnTo>
                          <a:pt x="7" y="75"/>
                        </a:lnTo>
                        <a:lnTo>
                          <a:pt x="5" y="84"/>
                        </a:lnTo>
                        <a:lnTo>
                          <a:pt x="2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20" y="693"/>
                        </a:lnTo>
                        <a:lnTo>
                          <a:pt x="320" y="108"/>
                        </a:lnTo>
                        <a:lnTo>
                          <a:pt x="319" y="100"/>
                        </a:lnTo>
                        <a:lnTo>
                          <a:pt x="318" y="91"/>
                        </a:lnTo>
                        <a:lnTo>
                          <a:pt x="315" y="84"/>
                        </a:lnTo>
                        <a:lnTo>
                          <a:pt x="312" y="75"/>
                        </a:lnTo>
                        <a:lnTo>
                          <a:pt x="308" y="68"/>
                        </a:lnTo>
                        <a:lnTo>
                          <a:pt x="304" y="62"/>
                        </a:lnTo>
                        <a:lnTo>
                          <a:pt x="300" y="55"/>
                        </a:lnTo>
                        <a:lnTo>
                          <a:pt x="294" y="49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2" name="Freeform 30"/>
                  <p:cNvSpPr>
                    <a:spLocks noChangeAspect="1"/>
                  </p:cNvSpPr>
                  <p:nvPr/>
                </p:nvSpPr>
                <p:spPr bwMode="auto">
                  <a:xfrm>
                    <a:off x="2836" y="1588"/>
                    <a:ext cx="41" cy="35"/>
                  </a:xfrm>
                  <a:custGeom>
                    <a:avLst/>
                    <a:gdLst>
                      <a:gd name="T0" fmla="*/ 124 w 136"/>
                      <a:gd name="T1" fmla="*/ 118 h 118"/>
                      <a:gd name="T2" fmla="*/ 14 w 136"/>
                      <a:gd name="T3" fmla="*/ 118 h 118"/>
                      <a:gd name="T4" fmla="*/ 0 w 136"/>
                      <a:gd name="T5" fmla="*/ 17 h 118"/>
                      <a:gd name="T6" fmla="*/ 0 w 136"/>
                      <a:gd name="T7" fmla="*/ 0 h 118"/>
                      <a:gd name="T8" fmla="*/ 136 w 136"/>
                      <a:gd name="T9" fmla="*/ 0 h 118"/>
                      <a:gd name="T10" fmla="*/ 136 w 136"/>
                      <a:gd name="T11" fmla="*/ 17 h 118"/>
                      <a:gd name="T12" fmla="*/ 124 w 136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6" h="118">
                        <a:moveTo>
                          <a:pt x="124" y="118"/>
                        </a:moveTo>
                        <a:lnTo>
                          <a:pt x="14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6" y="0"/>
                        </a:lnTo>
                        <a:lnTo>
                          <a:pt x="136" y="17"/>
                        </a:lnTo>
                        <a:lnTo>
                          <a:pt x="124" y="1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C253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3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3059" y="1669"/>
                    <a:ext cx="96" cy="208"/>
                  </a:xfrm>
                  <a:custGeom>
                    <a:avLst/>
                    <a:gdLst>
                      <a:gd name="T0" fmla="*/ 291 w 318"/>
                      <a:gd name="T1" fmla="*/ 49 h 693"/>
                      <a:gd name="T2" fmla="*/ 284 w 318"/>
                      <a:gd name="T3" fmla="*/ 41 h 693"/>
                      <a:gd name="T4" fmla="*/ 274 w 318"/>
                      <a:gd name="T5" fmla="*/ 33 h 693"/>
                      <a:gd name="T6" fmla="*/ 265 w 318"/>
                      <a:gd name="T7" fmla="*/ 27 h 693"/>
                      <a:gd name="T8" fmla="*/ 256 w 318"/>
                      <a:gd name="T9" fmla="*/ 22 h 693"/>
                      <a:gd name="T10" fmla="*/ 244 w 318"/>
                      <a:gd name="T11" fmla="*/ 16 h 693"/>
                      <a:gd name="T12" fmla="*/ 231 w 318"/>
                      <a:gd name="T13" fmla="*/ 11 h 693"/>
                      <a:gd name="T14" fmla="*/ 220 w 318"/>
                      <a:gd name="T15" fmla="*/ 8 h 693"/>
                      <a:gd name="T16" fmla="*/ 207 w 318"/>
                      <a:gd name="T17" fmla="*/ 5 h 693"/>
                      <a:gd name="T18" fmla="*/ 195 w 318"/>
                      <a:gd name="T19" fmla="*/ 3 h 693"/>
                      <a:gd name="T20" fmla="*/ 183 w 318"/>
                      <a:gd name="T21" fmla="*/ 1 h 693"/>
                      <a:gd name="T22" fmla="*/ 170 w 318"/>
                      <a:gd name="T23" fmla="*/ 0 h 693"/>
                      <a:gd name="T24" fmla="*/ 158 w 318"/>
                      <a:gd name="T25" fmla="*/ 0 h 693"/>
                      <a:gd name="T26" fmla="*/ 146 w 318"/>
                      <a:gd name="T27" fmla="*/ 0 h 693"/>
                      <a:gd name="T28" fmla="*/ 133 w 318"/>
                      <a:gd name="T29" fmla="*/ 1 h 693"/>
                      <a:gd name="T30" fmla="*/ 121 w 318"/>
                      <a:gd name="T31" fmla="*/ 3 h 693"/>
                      <a:gd name="T32" fmla="*/ 109 w 318"/>
                      <a:gd name="T33" fmla="*/ 5 h 693"/>
                      <a:gd name="T34" fmla="*/ 96 w 318"/>
                      <a:gd name="T35" fmla="*/ 8 h 693"/>
                      <a:gd name="T36" fmla="*/ 85 w 318"/>
                      <a:gd name="T37" fmla="*/ 11 h 693"/>
                      <a:gd name="T38" fmla="*/ 73 w 318"/>
                      <a:gd name="T39" fmla="*/ 16 h 693"/>
                      <a:gd name="T40" fmla="*/ 62 w 318"/>
                      <a:gd name="T41" fmla="*/ 22 h 693"/>
                      <a:gd name="T42" fmla="*/ 52 w 318"/>
                      <a:gd name="T43" fmla="*/ 27 h 693"/>
                      <a:gd name="T44" fmla="*/ 42 w 318"/>
                      <a:gd name="T45" fmla="*/ 33 h 693"/>
                      <a:gd name="T46" fmla="*/ 33 w 318"/>
                      <a:gd name="T47" fmla="*/ 41 h 693"/>
                      <a:gd name="T48" fmla="*/ 24 w 318"/>
                      <a:gd name="T49" fmla="*/ 49 h 693"/>
                      <a:gd name="T50" fmla="*/ 19 w 318"/>
                      <a:gd name="T51" fmla="*/ 55 h 693"/>
                      <a:gd name="T52" fmla="*/ 13 w 318"/>
                      <a:gd name="T53" fmla="*/ 62 h 693"/>
                      <a:gd name="T54" fmla="*/ 9 w 318"/>
                      <a:gd name="T55" fmla="*/ 68 h 693"/>
                      <a:gd name="T56" fmla="*/ 6 w 318"/>
                      <a:gd name="T57" fmla="*/ 75 h 693"/>
                      <a:gd name="T58" fmla="*/ 3 w 318"/>
                      <a:gd name="T59" fmla="*/ 84 h 693"/>
                      <a:gd name="T60" fmla="*/ 2 w 318"/>
                      <a:gd name="T61" fmla="*/ 91 h 693"/>
                      <a:gd name="T62" fmla="*/ 0 w 318"/>
                      <a:gd name="T63" fmla="*/ 100 h 693"/>
                      <a:gd name="T64" fmla="*/ 0 w 318"/>
                      <a:gd name="T65" fmla="*/ 108 h 693"/>
                      <a:gd name="T66" fmla="*/ 0 w 318"/>
                      <a:gd name="T67" fmla="*/ 693 h 693"/>
                      <a:gd name="T68" fmla="*/ 318 w 318"/>
                      <a:gd name="T69" fmla="*/ 693 h 693"/>
                      <a:gd name="T70" fmla="*/ 318 w 318"/>
                      <a:gd name="T71" fmla="*/ 108 h 693"/>
                      <a:gd name="T72" fmla="*/ 317 w 318"/>
                      <a:gd name="T73" fmla="*/ 100 h 693"/>
                      <a:gd name="T74" fmla="*/ 316 w 318"/>
                      <a:gd name="T75" fmla="*/ 91 h 693"/>
                      <a:gd name="T76" fmla="*/ 313 w 318"/>
                      <a:gd name="T77" fmla="*/ 84 h 693"/>
                      <a:gd name="T78" fmla="*/ 310 w 318"/>
                      <a:gd name="T79" fmla="*/ 75 h 693"/>
                      <a:gd name="T80" fmla="*/ 307 w 318"/>
                      <a:gd name="T81" fmla="*/ 68 h 693"/>
                      <a:gd name="T82" fmla="*/ 302 w 318"/>
                      <a:gd name="T83" fmla="*/ 62 h 693"/>
                      <a:gd name="T84" fmla="*/ 298 w 318"/>
                      <a:gd name="T85" fmla="*/ 55 h 693"/>
                      <a:gd name="T86" fmla="*/ 291 w 318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18" h="693">
                        <a:moveTo>
                          <a:pt x="291" y="49"/>
                        </a:moveTo>
                        <a:lnTo>
                          <a:pt x="284" y="41"/>
                        </a:lnTo>
                        <a:lnTo>
                          <a:pt x="274" y="33"/>
                        </a:lnTo>
                        <a:lnTo>
                          <a:pt x="265" y="27"/>
                        </a:lnTo>
                        <a:lnTo>
                          <a:pt x="256" y="22"/>
                        </a:lnTo>
                        <a:lnTo>
                          <a:pt x="244" y="16"/>
                        </a:lnTo>
                        <a:lnTo>
                          <a:pt x="231" y="11"/>
                        </a:lnTo>
                        <a:lnTo>
                          <a:pt x="220" y="8"/>
                        </a:lnTo>
                        <a:lnTo>
                          <a:pt x="207" y="5"/>
                        </a:lnTo>
                        <a:lnTo>
                          <a:pt x="195" y="3"/>
                        </a:lnTo>
                        <a:lnTo>
                          <a:pt x="183" y="1"/>
                        </a:lnTo>
                        <a:lnTo>
                          <a:pt x="170" y="0"/>
                        </a:lnTo>
                        <a:lnTo>
                          <a:pt x="158" y="0"/>
                        </a:lnTo>
                        <a:lnTo>
                          <a:pt x="146" y="0"/>
                        </a:lnTo>
                        <a:lnTo>
                          <a:pt x="133" y="1"/>
                        </a:lnTo>
                        <a:lnTo>
                          <a:pt x="121" y="3"/>
                        </a:lnTo>
                        <a:lnTo>
                          <a:pt x="109" y="5"/>
                        </a:lnTo>
                        <a:lnTo>
                          <a:pt x="96" y="8"/>
                        </a:lnTo>
                        <a:lnTo>
                          <a:pt x="85" y="11"/>
                        </a:lnTo>
                        <a:lnTo>
                          <a:pt x="73" y="16"/>
                        </a:lnTo>
                        <a:lnTo>
                          <a:pt x="62" y="22"/>
                        </a:lnTo>
                        <a:lnTo>
                          <a:pt x="52" y="27"/>
                        </a:lnTo>
                        <a:lnTo>
                          <a:pt x="42" y="33"/>
                        </a:lnTo>
                        <a:lnTo>
                          <a:pt x="33" y="41"/>
                        </a:lnTo>
                        <a:lnTo>
                          <a:pt x="24" y="49"/>
                        </a:lnTo>
                        <a:lnTo>
                          <a:pt x="19" y="55"/>
                        </a:lnTo>
                        <a:lnTo>
                          <a:pt x="13" y="62"/>
                        </a:lnTo>
                        <a:lnTo>
                          <a:pt x="9" y="68"/>
                        </a:lnTo>
                        <a:lnTo>
                          <a:pt x="6" y="75"/>
                        </a:lnTo>
                        <a:lnTo>
                          <a:pt x="3" y="84"/>
                        </a:lnTo>
                        <a:lnTo>
                          <a:pt x="2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18" y="693"/>
                        </a:lnTo>
                        <a:lnTo>
                          <a:pt x="318" y="108"/>
                        </a:lnTo>
                        <a:lnTo>
                          <a:pt x="317" y="100"/>
                        </a:lnTo>
                        <a:lnTo>
                          <a:pt x="316" y="91"/>
                        </a:lnTo>
                        <a:lnTo>
                          <a:pt x="313" y="84"/>
                        </a:lnTo>
                        <a:lnTo>
                          <a:pt x="310" y="75"/>
                        </a:lnTo>
                        <a:lnTo>
                          <a:pt x="307" y="68"/>
                        </a:lnTo>
                        <a:lnTo>
                          <a:pt x="302" y="62"/>
                        </a:lnTo>
                        <a:lnTo>
                          <a:pt x="298" y="55"/>
                        </a:lnTo>
                        <a:lnTo>
                          <a:pt x="291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4" name="Freeform 32"/>
                  <p:cNvSpPr>
                    <a:spLocks noChangeAspect="1"/>
                  </p:cNvSpPr>
                  <p:nvPr/>
                </p:nvSpPr>
                <p:spPr bwMode="auto">
                  <a:xfrm>
                    <a:off x="3059" y="1669"/>
                    <a:ext cx="96" cy="208"/>
                  </a:xfrm>
                  <a:custGeom>
                    <a:avLst/>
                    <a:gdLst>
                      <a:gd name="T0" fmla="*/ 291 w 318"/>
                      <a:gd name="T1" fmla="*/ 49 h 693"/>
                      <a:gd name="T2" fmla="*/ 284 w 318"/>
                      <a:gd name="T3" fmla="*/ 41 h 693"/>
                      <a:gd name="T4" fmla="*/ 274 w 318"/>
                      <a:gd name="T5" fmla="*/ 33 h 693"/>
                      <a:gd name="T6" fmla="*/ 265 w 318"/>
                      <a:gd name="T7" fmla="*/ 27 h 693"/>
                      <a:gd name="T8" fmla="*/ 256 w 318"/>
                      <a:gd name="T9" fmla="*/ 22 h 693"/>
                      <a:gd name="T10" fmla="*/ 244 w 318"/>
                      <a:gd name="T11" fmla="*/ 16 h 693"/>
                      <a:gd name="T12" fmla="*/ 231 w 318"/>
                      <a:gd name="T13" fmla="*/ 11 h 693"/>
                      <a:gd name="T14" fmla="*/ 220 w 318"/>
                      <a:gd name="T15" fmla="*/ 8 h 693"/>
                      <a:gd name="T16" fmla="*/ 207 w 318"/>
                      <a:gd name="T17" fmla="*/ 5 h 693"/>
                      <a:gd name="T18" fmla="*/ 195 w 318"/>
                      <a:gd name="T19" fmla="*/ 3 h 693"/>
                      <a:gd name="T20" fmla="*/ 183 w 318"/>
                      <a:gd name="T21" fmla="*/ 1 h 693"/>
                      <a:gd name="T22" fmla="*/ 170 w 318"/>
                      <a:gd name="T23" fmla="*/ 0 h 693"/>
                      <a:gd name="T24" fmla="*/ 158 w 318"/>
                      <a:gd name="T25" fmla="*/ 0 h 693"/>
                      <a:gd name="T26" fmla="*/ 146 w 318"/>
                      <a:gd name="T27" fmla="*/ 0 h 693"/>
                      <a:gd name="T28" fmla="*/ 133 w 318"/>
                      <a:gd name="T29" fmla="*/ 1 h 693"/>
                      <a:gd name="T30" fmla="*/ 121 w 318"/>
                      <a:gd name="T31" fmla="*/ 3 h 693"/>
                      <a:gd name="T32" fmla="*/ 109 w 318"/>
                      <a:gd name="T33" fmla="*/ 5 h 693"/>
                      <a:gd name="T34" fmla="*/ 96 w 318"/>
                      <a:gd name="T35" fmla="*/ 8 h 693"/>
                      <a:gd name="T36" fmla="*/ 85 w 318"/>
                      <a:gd name="T37" fmla="*/ 11 h 693"/>
                      <a:gd name="T38" fmla="*/ 73 w 318"/>
                      <a:gd name="T39" fmla="*/ 16 h 693"/>
                      <a:gd name="T40" fmla="*/ 62 w 318"/>
                      <a:gd name="T41" fmla="*/ 22 h 693"/>
                      <a:gd name="T42" fmla="*/ 52 w 318"/>
                      <a:gd name="T43" fmla="*/ 27 h 693"/>
                      <a:gd name="T44" fmla="*/ 42 w 318"/>
                      <a:gd name="T45" fmla="*/ 33 h 693"/>
                      <a:gd name="T46" fmla="*/ 33 w 318"/>
                      <a:gd name="T47" fmla="*/ 41 h 693"/>
                      <a:gd name="T48" fmla="*/ 24 w 318"/>
                      <a:gd name="T49" fmla="*/ 49 h 693"/>
                      <a:gd name="T50" fmla="*/ 19 w 318"/>
                      <a:gd name="T51" fmla="*/ 55 h 693"/>
                      <a:gd name="T52" fmla="*/ 13 w 318"/>
                      <a:gd name="T53" fmla="*/ 62 h 693"/>
                      <a:gd name="T54" fmla="*/ 9 w 318"/>
                      <a:gd name="T55" fmla="*/ 68 h 693"/>
                      <a:gd name="T56" fmla="*/ 6 w 318"/>
                      <a:gd name="T57" fmla="*/ 75 h 693"/>
                      <a:gd name="T58" fmla="*/ 3 w 318"/>
                      <a:gd name="T59" fmla="*/ 84 h 693"/>
                      <a:gd name="T60" fmla="*/ 2 w 318"/>
                      <a:gd name="T61" fmla="*/ 91 h 693"/>
                      <a:gd name="T62" fmla="*/ 0 w 318"/>
                      <a:gd name="T63" fmla="*/ 100 h 693"/>
                      <a:gd name="T64" fmla="*/ 0 w 318"/>
                      <a:gd name="T65" fmla="*/ 108 h 693"/>
                      <a:gd name="T66" fmla="*/ 0 w 318"/>
                      <a:gd name="T67" fmla="*/ 693 h 693"/>
                      <a:gd name="T68" fmla="*/ 318 w 318"/>
                      <a:gd name="T69" fmla="*/ 693 h 693"/>
                      <a:gd name="T70" fmla="*/ 318 w 318"/>
                      <a:gd name="T71" fmla="*/ 108 h 693"/>
                      <a:gd name="T72" fmla="*/ 317 w 318"/>
                      <a:gd name="T73" fmla="*/ 100 h 693"/>
                      <a:gd name="T74" fmla="*/ 316 w 318"/>
                      <a:gd name="T75" fmla="*/ 91 h 693"/>
                      <a:gd name="T76" fmla="*/ 313 w 318"/>
                      <a:gd name="T77" fmla="*/ 84 h 693"/>
                      <a:gd name="T78" fmla="*/ 310 w 318"/>
                      <a:gd name="T79" fmla="*/ 75 h 693"/>
                      <a:gd name="T80" fmla="*/ 307 w 318"/>
                      <a:gd name="T81" fmla="*/ 68 h 693"/>
                      <a:gd name="T82" fmla="*/ 302 w 318"/>
                      <a:gd name="T83" fmla="*/ 62 h 693"/>
                      <a:gd name="T84" fmla="*/ 298 w 318"/>
                      <a:gd name="T85" fmla="*/ 55 h 693"/>
                      <a:gd name="T86" fmla="*/ 291 w 318"/>
                      <a:gd name="T87" fmla="*/ 49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18" h="693">
                        <a:moveTo>
                          <a:pt x="291" y="49"/>
                        </a:moveTo>
                        <a:lnTo>
                          <a:pt x="284" y="41"/>
                        </a:lnTo>
                        <a:lnTo>
                          <a:pt x="274" y="33"/>
                        </a:lnTo>
                        <a:lnTo>
                          <a:pt x="265" y="27"/>
                        </a:lnTo>
                        <a:lnTo>
                          <a:pt x="256" y="22"/>
                        </a:lnTo>
                        <a:lnTo>
                          <a:pt x="244" y="16"/>
                        </a:lnTo>
                        <a:lnTo>
                          <a:pt x="231" y="11"/>
                        </a:lnTo>
                        <a:lnTo>
                          <a:pt x="220" y="8"/>
                        </a:lnTo>
                        <a:lnTo>
                          <a:pt x="207" y="5"/>
                        </a:lnTo>
                        <a:lnTo>
                          <a:pt x="195" y="3"/>
                        </a:lnTo>
                        <a:lnTo>
                          <a:pt x="183" y="1"/>
                        </a:lnTo>
                        <a:lnTo>
                          <a:pt x="170" y="0"/>
                        </a:lnTo>
                        <a:lnTo>
                          <a:pt x="158" y="0"/>
                        </a:lnTo>
                        <a:lnTo>
                          <a:pt x="146" y="0"/>
                        </a:lnTo>
                        <a:lnTo>
                          <a:pt x="133" y="1"/>
                        </a:lnTo>
                        <a:lnTo>
                          <a:pt x="121" y="3"/>
                        </a:lnTo>
                        <a:lnTo>
                          <a:pt x="109" y="5"/>
                        </a:lnTo>
                        <a:lnTo>
                          <a:pt x="96" y="8"/>
                        </a:lnTo>
                        <a:lnTo>
                          <a:pt x="85" y="11"/>
                        </a:lnTo>
                        <a:lnTo>
                          <a:pt x="73" y="16"/>
                        </a:lnTo>
                        <a:lnTo>
                          <a:pt x="62" y="22"/>
                        </a:lnTo>
                        <a:lnTo>
                          <a:pt x="52" y="27"/>
                        </a:lnTo>
                        <a:lnTo>
                          <a:pt x="42" y="33"/>
                        </a:lnTo>
                        <a:lnTo>
                          <a:pt x="33" y="41"/>
                        </a:lnTo>
                        <a:lnTo>
                          <a:pt x="24" y="49"/>
                        </a:lnTo>
                        <a:lnTo>
                          <a:pt x="19" y="55"/>
                        </a:lnTo>
                        <a:lnTo>
                          <a:pt x="13" y="62"/>
                        </a:lnTo>
                        <a:lnTo>
                          <a:pt x="9" y="68"/>
                        </a:lnTo>
                        <a:lnTo>
                          <a:pt x="6" y="75"/>
                        </a:lnTo>
                        <a:lnTo>
                          <a:pt x="3" y="84"/>
                        </a:lnTo>
                        <a:lnTo>
                          <a:pt x="2" y="91"/>
                        </a:lnTo>
                        <a:lnTo>
                          <a:pt x="0" y="100"/>
                        </a:lnTo>
                        <a:lnTo>
                          <a:pt x="0" y="108"/>
                        </a:lnTo>
                        <a:lnTo>
                          <a:pt x="0" y="693"/>
                        </a:lnTo>
                        <a:lnTo>
                          <a:pt x="318" y="693"/>
                        </a:lnTo>
                        <a:lnTo>
                          <a:pt x="318" y="108"/>
                        </a:lnTo>
                        <a:lnTo>
                          <a:pt x="317" y="100"/>
                        </a:lnTo>
                        <a:lnTo>
                          <a:pt x="316" y="91"/>
                        </a:lnTo>
                        <a:lnTo>
                          <a:pt x="313" y="84"/>
                        </a:lnTo>
                        <a:lnTo>
                          <a:pt x="310" y="75"/>
                        </a:lnTo>
                        <a:lnTo>
                          <a:pt x="307" y="68"/>
                        </a:lnTo>
                        <a:lnTo>
                          <a:pt x="302" y="62"/>
                        </a:lnTo>
                        <a:lnTo>
                          <a:pt x="298" y="55"/>
                        </a:lnTo>
                        <a:lnTo>
                          <a:pt x="291" y="49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5" name="Freeform 33"/>
                  <p:cNvSpPr>
                    <a:spLocks noChangeAspect="1"/>
                  </p:cNvSpPr>
                  <p:nvPr/>
                </p:nvSpPr>
                <p:spPr bwMode="auto">
                  <a:xfrm>
                    <a:off x="3002" y="1588"/>
                    <a:ext cx="42" cy="35"/>
                  </a:xfrm>
                  <a:custGeom>
                    <a:avLst/>
                    <a:gdLst>
                      <a:gd name="T0" fmla="*/ 124 w 138"/>
                      <a:gd name="T1" fmla="*/ 118 h 118"/>
                      <a:gd name="T2" fmla="*/ 14 w 138"/>
                      <a:gd name="T3" fmla="*/ 118 h 118"/>
                      <a:gd name="T4" fmla="*/ 0 w 138"/>
                      <a:gd name="T5" fmla="*/ 17 h 118"/>
                      <a:gd name="T6" fmla="*/ 0 w 138"/>
                      <a:gd name="T7" fmla="*/ 0 h 118"/>
                      <a:gd name="T8" fmla="*/ 138 w 138"/>
                      <a:gd name="T9" fmla="*/ 0 h 118"/>
                      <a:gd name="T10" fmla="*/ 138 w 138"/>
                      <a:gd name="T11" fmla="*/ 17 h 118"/>
                      <a:gd name="T12" fmla="*/ 124 w 138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8" h="118">
                        <a:moveTo>
                          <a:pt x="124" y="118"/>
                        </a:moveTo>
                        <a:lnTo>
                          <a:pt x="14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8" y="0"/>
                        </a:lnTo>
                        <a:lnTo>
                          <a:pt x="138" y="17"/>
                        </a:lnTo>
                        <a:lnTo>
                          <a:pt x="124" y="1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C253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6" name="Freeform 34"/>
                  <p:cNvSpPr>
                    <a:spLocks noChangeAspect="1"/>
                  </p:cNvSpPr>
                  <p:nvPr/>
                </p:nvSpPr>
                <p:spPr bwMode="auto">
                  <a:xfrm>
                    <a:off x="3169" y="1588"/>
                    <a:ext cx="41" cy="35"/>
                  </a:xfrm>
                  <a:custGeom>
                    <a:avLst/>
                    <a:gdLst>
                      <a:gd name="T0" fmla="*/ 125 w 137"/>
                      <a:gd name="T1" fmla="*/ 118 h 118"/>
                      <a:gd name="T2" fmla="*/ 15 w 137"/>
                      <a:gd name="T3" fmla="*/ 118 h 118"/>
                      <a:gd name="T4" fmla="*/ 0 w 137"/>
                      <a:gd name="T5" fmla="*/ 17 h 118"/>
                      <a:gd name="T6" fmla="*/ 0 w 137"/>
                      <a:gd name="T7" fmla="*/ 0 h 118"/>
                      <a:gd name="T8" fmla="*/ 137 w 137"/>
                      <a:gd name="T9" fmla="*/ 0 h 118"/>
                      <a:gd name="T10" fmla="*/ 137 w 137"/>
                      <a:gd name="T11" fmla="*/ 17 h 118"/>
                      <a:gd name="T12" fmla="*/ 125 w 137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7" h="118">
                        <a:moveTo>
                          <a:pt x="125" y="118"/>
                        </a:moveTo>
                        <a:lnTo>
                          <a:pt x="15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7" y="0"/>
                        </a:lnTo>
                        <a:lnTo>
                          <a:pt x="137" y="17"/>
                        </a:lnTo>
                        <a:lnTo>
                          <a:pt x="125" y="1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7" name="Freeform 35"/>
                  <p:cNvSpPr>
                    <a:spLocks noChangeAspect="1"/>
                  </p:cNvSpPr>
                  <p:nvPr/>
                </p:nvSpPr>
                <p:spPr bwMode="auto">
                  <a:xfrm>
                    <a:off x="3169" y="1588"/>
                    <a:ext cx="41" cy="35"/>
                  </a:xfrm>
                  <a:custGeom>
                    <a:avLst/>
                    <a:gdLst>
                      <a:gd name="T0" fmla="*/ 125 w 137"/>
                      <a:gd name="T1" fmla="*/ 118 h 118"/>
                      <a:gd name="T2" fmla="*/ 15 w 137"/>
                      <a:gd name="T3" fmla="*/ 118 h 118"/>
                      <a:gd name="T4" fmla="*/ 0 w 137"/>
                      <a:gd name="T5" fmla="*/ 17 h 118"/>
                      <a:gd name="T6" fmla="*/ 0 w 137"/>
                      <a:gd name="T7" fmla="*/ 0 h 118"/>
                      <a:gd name="T8" fmla="*/ 137 w 137"/>
                      <a:gd name="T9" fmla="*/ 0 h 118"/>
                      <a:gd name="T10" fmla="*/ 137 w 137"/>
                      <a:gd name="T11" fmla="*/ 17 h 118"/>
                      <a:gd name="T12" fmla="*/ 125 w 137"/>
                      <a:gd name="T13" fmla="*/ 118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7" h="118">
                        <a:moveTo>
                          <a:pt x="125" y="118"/>
                        </a:moveTo>
                        <a:lnTo>
                          <a:pt x="15" y="118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137" y="0"/>
                        </a:lnTo>
                        <a:lnTo>
                          <a:pt x="137" y="17"/>
                        </a:lnTo>
                        <a:lnTo>
                          <a:pt x="125" y="118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8C2532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8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2" y="2022"/>
                    <a:ext cx="53" cy="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89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2" y="2022"/>
                    <a:ext cx="53" cy="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8C253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0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73" y="1950"/>
                    <a:ext cx="70" cy="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1" name="Rectangle 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73" y="1950"/>
                    <a:ext cx="70" cy="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8C253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2" name="Freeform 40"/>
                  <p:cNvSpPr>
                    <a:spLocks noChangeAspect="1"/>
                  </p:cNvSpPr>
                  <p:nvPr/>
                </p:nvSpPr>
                <p:spPr bwMode="auto">
                  <a:xfrm>
                    <a:off x="2559" y="1946"/>
                    <a:ext cx="94" cy="159"/>
                  </a:xfrm>
                  <a:custGeom>
                    <a:avLst/>
                    <a:gdLst>
                      <a:gd name="T0" fmla="*/ 312 w 312"/>
                      <a:gd name="T1" fmla="*/ 212 h 526"/>
                      <a:gd name="T2" fmla="*/ 312 w 312"/>
                      <a:gd name="T3" fmla="*/ 199 h 526"/>
                      <a:gd name="T4" fmla="*/ 312 w 312"/>
                      <a:gd name="T5" fmla="*/ 158 h 526"/>
                      <a:gd name="T6" fmla="*/ 311 w 312"/>
                      <a:gd name="T7" fmla="*/ 141 h 526"/>
                      <a:gd name="T8" fmla="*/ 309 w 312"/>
                      <a:gd name="T9" fmla="*/ 127 h 526"/>
                      <a:gd name="T10" fmla="*/ 305 w 312"/>
                      <a:gd name="T11" fmla="*/ 111 h 526"/>
                      <a:gd name="T12" fmla="*/ 300 w 312"/>
                      <a:gd name="T13" fmla="*/ 97 h 526"/>
                      <a:gd name="T14" fmla="*/ 293 w 312"/>
                      <a:gd name="T15" fmla="*/ 83 h 526"/>
                      <a:gd name="T16" fmla="*/ 285 w 312"/>
                      <a:gd name="T17" fmla="*/ 70 h 526"/>
                      <a:gd name="T18" fmla="*/ 277 w 312"/>
                      <a:gd name="T19" fmla="*/ 58 h 526"/>
                      <a:gd name="T20" fmla="*/ 266 w 312"/>
                      <a:gd name="T21" fmla="*/ 47 h 526"/>
                      <a:gd name="T22" fmla="*/ 254 w 312"/>
                      <a:gd name="T23" fmla="*/ 37 h 526"/>
                      <a:gd name="T24" fmla="*/ 243 w 312"/>
                      <a:gd name="T25" fmla="*/ 28 h 526"/>
                      <a:gd name="T26" fmla="*/ 230 w 312"/>
                      <a:gd name="T27" fmla="*/ 19 h 526"/>
                      <a:gd name="T28" fmla="*/ 217 w 312"/>
                      <a:gd name="T29" fmla="*/ 13 h 526"/>
                      <a:gd name="T30" fmla="*/ 202 w 312"/>
                      <a:gd name="T31" fmla="*/ 8 h 526"/>
                      <a:gd name="T32" fmla="*/ 187 w 312"/>
                      <a:gd name="T33" fmla="*/ 3 h 526"/>
                      <a:gd name="T34" fmla="*/ 171 w 312"/>
                      <a:gd name="T35" fmla="*/ 1 h 526"/>
                      <a:gd name="T36" fmla="*/ 155 w 312"/>
                      <a:gd name="T37" fmla="*/ 0 h 526"/>
                      <a:gd name="T38" fmla="*/ 140 w 312"/>
                      <a:gd name="T39" fmla="*/ 1 h 526"/>
                      <a:gd name="T40" fmla="*/ 124 w 312"/>
                      <a:gd name="T41" fmla="*/ 3 h 526"/>
                      <a:gd name="T42" fmla="*/ 109 w 312"/>
                      <a:gd name="T43" fmla="*/ 8 h 526"/>
                      <a:gd name="T44" fmla="*/ 94 w 312"/>
                      <a:gd name="T45" fmla="*/ 13 h 526"/>
                      <a:gd name="T46" fmla="*/ 81 w 312"/>
                      <a:gd name="T47" fmla="*/ 19 h 526"/>
                      <a:gd name="T48" fmla="*/ 68 w 312"/>
                      <a:gd name="T49" fmla="*/ 28 h 526"/>
                      <a:gd name="T50" fmla="*/ 56 w 312"/>
                      <a:gd name="T51" fmla="*/ 37 h 526"/>
                      <a:gd name="T52" fmla="*/ 45 w 312"/>
                      <a:gd name="T53" fmla="*/ 47 h 526"/>
                      <a:gd name="T54" fmla="*/ 35 w 312"/>
                      <a:gd name="T55" fmla="*/ 58 h 526"/>
                      <a:gd name="T56" fmla="*/ 26 w 312"/>
                      <a:gd name="T57" fmla="*/ 70 h 526"/>
                      <a:gd name="T58" fmla="*/ 19 w 312"/>
                      <a:gd name="T59" fmla="*/ 83 h 526"/>
                      <a:gd name="T60" fmla="*/ 12 w 312"/>
                      <a:gd name="T61" fmla="*/ 97 h 526"/>
                      <a:gd name="T62" fmla="*/ 7 w 312"/>
                      <a:gd name="T63" fmla="*/ 111 h 526"/>
                      <a:gd name="T64" fmla="*/ 3 w 312"/>
                      <a:gd name="T65" fmla="*/ 127 h 526"/>
                      <a:gd name="T66" fmla="*/ 1 w 312"/>
                      <a:gd name="T67" fmla="*/ 141 h 526"/>
                      <a:gd name="T68" fmla="*/ 0 w 312"/>
                      <a:gd name="T69" fmla="*/ 158 h 526"/>
                      <a:gd name="T70" fmla="*/ 0 w 312"/>
                      <a:gd name="T71" fmla="*/ 199 h 526"/>
                      <a:gd name="T72" fmla="*/ 0 w 312"/>
                      <a:gd name="T73" fmla="*/ 212 h 526"/>
                      <a:gd name="T74" fmla="*/ 0 w 312"/>
                      <a:gd name="T75" fmla="*/ 417 h 526"/>
                      <a:gd name="T76" fmla="*/ 2 w 312"/>
                      <a:gd name="T77" fmla="*/ 420 h 526"/>
                      <a:gd name="T78" fmla="*/ 2 w 312"/>
                      <a:gd name="T79" fmla="*/ 526 h 526"/>
                      <a:gd name="T80" fmla="*/ 310 w 312"/>
                      <a:gd name="T81" fmla="*/ 526 h 526"/>
                      <a:gd name="T82" fmla="*/ 310 w 312"/>
                      <a:gd name="T83" fmla="*/ 420 h 526"/>
                      <a:gd name="T84" fmla="*/ 312 w 312"/>
                      <a:gd name="T85" fmla="*/ 418 h 526"/>
                      <a:gd name="T86" fmla="*/ 312 w 312"/>
                      <a:gd name="T87" fmla="*/ 212 h 5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12" h="526">
                        <a:moveTo>
                          <a:pt x="312" y="212"/>
                        </a:moveTo>
                        <a:lnTo>
                          <a:pt x="312" y="199"/>
                        </a:lnTo>
                        <a:lnTo>
                          <a:pt x="312" y="158"/>
                        </a:lnTo>
                        <a:lnTo>
                          <a:pt x="311" y="141"/>
                        </a:lnTo>
                        <a:lnTo>
                          <a:pt x="309" y="127"/>
                        </a:lnTo>
                        <a:lnTo>
                          <a:pt x="305" y="111"/>
                        </a:lnTo>
                        <a:lnTo>
                          <a:pt x="300" y="97"/>
                        </a:lnTo>
                        <a:lnTo>
                          <a:pt x="293" y="83"/>
                        </a:lnTo>
                        <a:lnTo>
                          <a:pt x="285" y="70"/>
                        </a:lnTo>
                        <a:lnTo>
                          <a:pt x="277" y="58"/>
                        </a:lnTo>
                        <a:lnTo>
                          <a:pt x="266" y="47"/>
                        </a:lnTo>
                        <a:lnTo>
                          <a:pt x="254" y="37"/>
                        </a:lnTo>
                        <a:lnTo>
                          <a:pt x="243" y="28"/>
                        </a:lnTo>
                        <a:lnTo>
                          <a:pt x="230" y="19"/>
                        </a:lnTo>
                        <a:lnTo>
                          <a:pt x="217" y="13"/>
                        </a:lnTo>
                        <a:lnTo>
                          <a:pt x="202" y="8"/>
                        </a:lnTo>
                        <a:lnTo>
                          <a:pt x="187" y="3"/>
                        </a:lnTo>
                        <a:lnTo>
                          <a:pt x="171" y="1"/>
                        </a:lnTo>
                        <a:lnTo>
                          <a:pt x="155" y="0"/>
                        </a:lnTo>
                        <a:lnTo>
                          <a:pt x="140" y="1"/>
                        </a:lnTo>
                        <a:lnTo>
                          <a:pt x="124" y="3"/>
                        </a:lnTo>
                        <a:lnTo>
                          <a:pt x="109" y="8"/>
                        </a:lnTo>
                        <a:lnTo>
                          <a:pt x="94" y="13"/>
                        </a:lnTo>
                        <a:lnTo>
                          <a:pt x="81" y="19"/>
                        </a:lnTo>
                        <a:lnTo>
                          <a:pt x="68" y="28"/>
                        </a:lnTo>
                        <a:lnTo>
                          <a:pt x="56" y="37"/>
                        </a:lnTo>
                        <a:lnTo>
                          <a:pt x="45" y="47"/>
                        </a:lnTo>
                        <a:lnTo>
                          <a:pt x="35" y="58"/>
                        </a:lnTo>
                        <a:lnTo>
                          <a:pt x="26" y="70"/>
                        </a:lnTo>
                        <a:lnTo>
                          <a:pt x="19" y="83"/>
                        </a:lnTo>
                        <a:lnTo>
                          <a:pt x="12" y="97"/>
                        </a:lnTo>
                        <a:lnTo>
                          <a:pt x="7" y="111"/>
                        </a:lnTo>
                        <a:lnTo>
                          <a:pt x="3" y="127"/>
                        </a:lnTo>
                        <a:lnTo>
                          <a:pt x="1" y="141"/>
                        </a:lnTo>
                        <a:lnTo>
                          <a:pt x="0" y="158"/>
                        </a:lnTo>
                        <a:lnTo>
                          <a:pt x="0" y="199"/>
                        </a:lnTo>
                        <a:lnTo>
                          <a:pt x="0" y="212"/>
                        </a:lnTo>
                        <a:lnTo>
                          <a:pt x="0" y="417"/>
                        </a:lnTo>
                        <a:lnTo>
                          <a:pt x="2" y="420"/>
                        </a:lnTo>
                        <a:lnTo>
                          <a:pt x="2" y="526"/>
                        </a:lnTo>
                        <a:lnTo>
                          <a:pt x="310" y="526"/>
                        </a:lnTo>
                        <a:lnTo>
                          <a:pt x="310" y="420"/>
                        </a:lnTo>
                        <a:lnTo>
                          <a:pt x="312" y="418"/>
                        </a:lnTo>
                        <a:lnTo>
                          <a:pt x="312" y="2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3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2726" y="1950"/>
                    <a:ext cx="94" cy="155"/>
                  </a:xfrm>
                  <a:custGeom>
                    <a:avLst/>
                    <a:gdLst>
                      <a:gd name="T0" fmla="*/ 313 w 313"/>
                      <a:gd name="T1" fmla="*/ 211 h 516"/>
                      <a:gd name="T2" fmla="*/ 313 w 313"/>
                      <a:gd name="T3" fmla="*/ 198 h 516"/>
                      <a:gd name="T4" fmla="*/ 313 w 313"/>
                      <a:gd name="T5" fmla="*/ 157 h 516"/>
                      <a:gd name="T6" fmla="*/ 313 w 313"/>
                      <a:gd name="T7" fmla="*/ 141 h 516"/>
                      <a:gd name="T8" fmla="*/ 310 w 313"/>
                      <a:gd name="T9" fmla="*/ 125 h 516"/>
                      <a:gd name="T10" fmla="*/ 307 w 313"/>
                      <a:gd name="T11" fmla="*/ 110 h 516"/>
                      <a:gd name="T12" fmla="*/ 302 w 313"/>
                      <a:gd name="T13" fmla="*/ 95 h 516"/>
                      <a:gd name="T14" fmla="*/ 294 w 313"/>
                      <a:gd name="T15" fmla="*/ 82 h 516"/>
                      <a:gd name="T16" fmla="*/ 287 w 313"/>
                      <a:gd name="T17" fmla="*/ 69 h 516"/>
                      <a:gd name="T18" fmla="*/ 278 w 313"/>
                      <a:gd name="T19" fmla="*/ 57 h 516"/>
                      <a:gd name="T20" fmla="*/ 267 w 313"/>
                      <a:gd name="T21" fmla="*/ 45 h 516"/>
                      <a:gd name="T22" fmla="*/ 257 w 313"/>
                      <a:gd name="T23" fmla="*/ 35 h 516"/>
                      <a:gd name="T24" fmla="*/ 244 w 313"/>
                      <a:gd name="T25" fmla="*/ 26 h 516"/>
                      <a:gd name="T26" fmla="*/ 231 w 313"/>
                      <a:gd name="T27" fmla="*/ 19 h 516"/>
                      <a:gd name="T28" fmla="*/ 218 w 313"/>
                      <a:gd name="T29" fmla="*/ 11 h 516"/>
                      <a:gd name="T30" fmla="*/ 203 w 313"/>
                      <a:gd name="T31" fmla="*/ 6 h 516"/>
                      <a:gd name="T32" fmla="*/ 188 w 313"/>
                      <a:gd name="T33" fmla="*/ 3 h 516"/>
                      <a:gd name="T34" fmla="*/ 172 w 313"/>
                      <a:gd name="T35" fmla="*/ 0 h 516"/>
                      <a:gd name="T36" fmla="*/ 157 w 313"/>
                      <a:gd name="T37" fmla="*/ 0 h 516"/>
                      <a:gd name="T38" fmla="*/ 141 w 313"/>
                      <a:gd name="T39" fmla="*/ 0 h 516"/>
                      <a:gd name="T40" fmla="*/ 125 w 313"/>
                      <a:gd name="T41" fmla="*/ 3 h 516"/>
                      <a:gd name="T42" fmla="*/ 110 w 313"/>
                      <a:gd name="T43" fmla="*/ 6 h 516"/>
                      <a:gd name="T44" fmla="*/ 95 w 313"/>
                      <a:gd name="T45" fmla="*/ 11 h 516"/>
                      <a:gd name="T46" fmla="*/ 82 w 313"/>
                      <a:gd name="T47" fmla="*/ 19 h 516"/>
                      <a:gd name="T48" fmla="*/ 69 w 313"/>
                      <a:gd name="T49" fmla="*/ 26 h 516"/>
                      <a:gd name="T50" fmla="*/ 56 w 313"/>
                      <a:gd name="T51" fmla="*/ 35 h 516"/>
                      <a:gd name="T52" fmla="*/ 46 w 313"/>
                      <a:gd name="T53" fmla="*/ 45 h 516"/>
                      <a:gd name="T54" fmla="*/ 35 w 313"/>
                      <a:gd name="T55" fmla="*/ 57 h 516"/>
                      <a:gd name="T56" fmla="*/ 26 w 313"/>
                      <a:gd name="T57" fmla="*/ 69 h 516"/>
                      <a:gd name="T58" fmla="*/ 19 w 313"/>
                      <a:gd name="T59" fmla="*/ 82 h 516"/>
                      <a:gd name="T60" fmla="*/ 11 w 313"/>
                      <a:gd name="T61" fmla="*/ 95 h 516"/>
                      <a:gd name="T62" fmla="*/ 6 w 313"/>
                      <a:gd name="T63" fmla="*/ 110 h 516"/>
                      <a:gd name="T64" fmla="*/ 3 w 313"/>
                      <a:gd name="T65" fmla="*/ 125 h 516"/>
                      <a:gd name="T66" fmla="*/ 0 w 313"/>
                      <a:gd name="T67" fmla="*/ 141 h 516"/>
                      <a:gd name="T68" fmla="*/ 0 w 313"/>
                      <a:gd name="T69" fmla="*/ 157 h 516"/>
                      <a:gd name="T70" fmla="*/ 0 w 313"/>
                      <a:gd name="T71" fmla="*/ 198 h 516"/>
                      <a:gd name="T72" fmla="*/ 0 w 313"/>
                      <a:gd name="T73" fmla="*/ 211 h 516"/>
                      <a:gd name="T74" fmla="*/ 0 w 313"/>
                      <a:gd name="T75" fmla="*/ 407 h 516"/>
                      <a:gd name="T76" fmla="*/ 1 w 313"/>
                      <a:gd name="T77" fmla="*/ 410 h 516"/>
                      <a:gd name="T78" fmla="*/ 1 w 313"/>
                      <a:gd name="T79" fmla="*/ 516 h 516"/>
                      <a:gd name="T80" fmla="*/ 312 w 313"/>
                      <a:gd name="T81" fmla="*/ 516 h 516"/>
                      <a:gd name="T82" fmla="*/ 312 w 313"/>
                      <a:gd name="T83" fmla="*/ 410 h 516"/>
                      <a:gd name="T84" fmla="*/ 313 w 313"/>
                      <a:gd name="T85" fmla="*/ 408 h 516"/>
                      <a:gd name="T86" fmla="*/ 313 w 313"/>
                      <a:gd name="T87" fmla="*/ 211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13" h="516">
                        <a:moveTo>
                          <a:pt x="313" y="211"/>
                        </a:moveTo>
                        <a:lnTo>
                          <a:pt x="313" y="198"/>
                        </a:lnTo>
                        <a:lnTo>
                          <a:pt x="313" y="157"/>
                        </a:lnTo>
                        <a:lnTo>
                          <a:pt x="313" y="141"/>
                        </a:lnTo>
                        <a:lnTo>
                          <a:pt x="310" y="125"/>
                        </a:lnTo>
                        <a:lnTo>
                          <a:pt x="307" y="110"/>
                        </a:lnTo>
                        <a:lnTo>
                          <a:pt x="302" y="95"/>
                        </a:lnTo>
                        <a:lnTo>
                          <a:pt x="294" y="82"/>
                        </a:lnTo>
                        <a:lnTo>
                          <a:pt x="287" y="69"/>
                        </a:lnTo>
                        <a:lnTo>
                          <a:pt x="278" y="57"/>
                        </a:lnTo>
                        <a:lnTo>
                          <a:pt x="267" y="45"/>
                        </a:lnTo>
                        <a:lnTo>
                          <a:pt x="257" y="35"/>
                        </a:lnTo>
                        <a:lnTo>
                          <a:pt x="244" y="26"/>
                        </a:lnTo>
                        <a:lnTo>
                          <a:pt x="231" y="19"/>
                        </a:lnTo>
                        <a:lnTo>
                          <a:pt x="218" y="11"/>
                        </a:lnTo>
                        <a:lnTo>
                          <a:pt x="203" y="6"/>
                        </a:lnTo>
                        <a:lnTo>
                          <a:pt x="188" y="3"/>
                        </a:lnTo>
                        <a:lnTo>
                          <a:pt x="172" y="0"/>
                        </a:lnTo>
                        <a:lnTo>
                          <a:pt x="157" y="0"/>
                        </a:lnTo>
                        <a:lnTo>
                          <a:pt x="141" y="0"/>
                        </a:lnTo>
                        <a:lnTo>
                          <a:pt x="125" y="3"/>
                        </a:lnTo>
                        <a:lnTo>
                          <a:pt x="110" y="6"/>
                        </a:lnTo>
                        <a:lnTo>
                          <a:pt x="95" y="11"/>
                        </a:lnTo>
                        <a:lnTo>
                          <a:pt x="82" y="19"/>
                        </a:lnTo>
                        <a:lnTo>
                          <a:pt x="69" y="26"/>
                        </a:lnTo>
                        <a:lnTo>
                          <a:pt x="56" y="35"/>
                        </a:lnTo>
                        <a:lnTo>
                          <a:pt x="46" y="45"/>
                        </a:lnTo>
                        <a:lnTo>
                          <a:pt x="35" y="57"/>
                        </a:lnTo>
                        <a:lnTo>
                          <a:pt x="26" y="69"/>
                        </a:lnTo>
                        <a:lnTo>
                          <a:pt x="19" y="82"/>
                        </a:lnTo>
                        <a:lnTo>
                          <a:pt x="11" y="95"/>
                        </a:lnTo>
                        <a:lnTo>
                          <a:pt x="6" y="110"/>
                        </a:lnTo>
                        <a:lnTo>
                          <a:pt x="3" y="125"/>
                        </a:lnTo>
                        <a:lnTo>
                          <a:pt x="0" y="141"/>
                        </a:lnTo>
                        <a:lnTo>
                          <a:pt x="0" y="157"/>
                        </a:lnTo>
                        <a:lnTo>
                          <a:pt x="0" y="198"/>
                        </a:lnTo>
                        <a:lnTo>
                          <a:pt x="0" y="211"/>
                        </a:lnTo>
                        <a:lnTo>
                          <a:pt x="0" y="407"/>
                        </a:lnTo>
                        <a:lnTo>
                          <a:pt x="1" y="410"/>
                        </a:lnTo>
                        <a:lnTo>
                          <a:pt x="1" y="516"/>
                        </a:lnTo>
                        <a:lnTo>
                          <a:pt x="312" y="516"/>
                        </a:lnTo>
                        <a:lnTo>
                          <a:pt x="312" y="410"/>
                        </a:lnTo>
                        <a:lnTo>
                          <a:pt x="313" y="408"/>
                        </a:lnTo>
                        <a:lnTo>
                          <a:pt x="313" y="2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4" name="Freeform 42"/>
                  <p:cNvSpPr>
                    <a:spLocks noChangeAspect="1"/>
                  </p:cNvSpPr>
                  <p:nvPr/>
                </p:nvSpPr>
                <p:spPr bwMode="auto">
                  <a:xfrm>
                    <a:off x="2893" y="1949"/>
                    <a:ext cx="94" cy="156"/>
                  </a:xfrm>
                  <a:custGeom>
                    <a:avLst/>
                    <a:gdLst>
                      <a:gd name="T0" fmla="*/ 312 w 312"/>
                      <a:gd name="T1" fmla="*/ 210 h 518"/>
                      <a:gd name="T2" fmla="*/ 312 w 312"/>
                      <a:gd name="T3" fmla="*/ 199 h 518"/>
                      <a:gd name="T4" fmla="*/ 312 w 312"/>
                      <a:gd name="T5" fmla="*/ 155 h 518"/>
                      <a:gd name="T6" fmla="*/ 311 w 312"/>
                      <a:gd name="T7" fmla="*/ 139 h 518"/>
                      <a:gd name="T8" fmla="*/ 309 w 312"/>
                      <a:gd name="T9" fmla="*/ 124 h 518"/>
                      <a:gd name="T10" fmla="*/ 305 w 312"/>
                      <a:gd name="T11" fmla="*/ 109 h 518"/>
                      <a:gd name="T12" fmla="*/ 300 w 312"/>
                      <a:gd name="T13" fmla="*/ 94 h 518"/>
                      <a:gd name="T14" fmla="*/ 293 w 312"/>
                      <a:gd name="T15" fmla="*/ 81 h 518"/>
                      <a:gd name="T16" fmla="*/ 285 w 312"/>
                      <a:gd name="T17" fmla="*/ 68 h 518"/>
                      <a:gd name="T18" fmla="*/ 277 w 312"/>
                      <a:gd name="T19" fmla="*/ 55 h 518"/>
                      <a:gd name="T20" fmla="*/ 266 w 312"/>
                      <a:gd name="T21" fmla="*/ 45 h 518"/>
                      <a:gd name="T22" fmla="*/ 255 w 312"/>
                      <a:gd name="T23" fmla="*/ 34 h 518"/>
                      <a:gd name="T24" fmla="*/ 243 w 312"/>
                      <a:gd name="T25" fmla="*/ 26 h 518"/>
                      <a:gd name="T26" fmla="*/ 230 w 312"/>
                      <a:gd name="T27" fmla="*/ 19 h 518"/>
                      <a:gd name="T28" fmla="*/ 217 w 312"/>
                      <a:gd name="T29" fmla="*/ 11 h 518"/>
                      <a:gd name="T30" fmla="*/ 202 w 312"/>
                      <a:gd name="T31" fmla="*/ 7 h 518"/>
                      <a:gd name="T32" fmla="*/ 187 w 312"/>
                      <a:gd name="T33" fmla="*/ 3 h 518"/>
                      <a:gd name="T34" fmla="*/ 171 w 312"/>
                      <a:gd name="T35" fmla="*/ 1 h 518"/>
                      <a:gd name="T36" fmla="*/ 156 w 312"/>
                      <a:gd name="T37" fmla="*/ 0 h 518"/>
                      <a:gd name="T38" fmla="*/ 139 w 312"/>
                      <a:gd name="T39" fmla="*/ 1 h 518"/>
                      <a:gd name="T40" fmla="*/ 124 w 312"/>
                      <a:gd name="T41" fmla="*/ 3 h 518"/>
                      <a:gd name="T42" fmla="*/ 109 w 312"/>
                      <a:gd name="T43" fmla="*/ 7 h 518"/>
                      <a:gd name="T44" fmla="*/ 94 w 312"/>
                      <a:gd name="T45" fmla="*/ 11 h 518"/>
                      <a:gd name="T46" fmla="*/ 81 w 312"/>
                      <a:gd name="T47" fmla="*/ 19 h 518"/>
                      <a:gd name="T48" fmla="*/ 68 w 312"/>
                      <a:gd name="T49" fmla="*/ 26 h 518"/>
                      <a:gd name="T50" fmla="*/ 57 w 312"/>
                      <a:gd name="T51" fmla="*/ 34 h 518"/>
                      <a:gd name="T52" fmla="*/ 45 w 312"/>
                      <a:gd name="T53" fmla="*/ 45 h 518"/>
                      <a:gd name="T54" fmla="*/ 35 w 312"/>
                      <a:gd name="T55" fmla="*/ 55 h 518"/>
                      <a:gd name="T56" fmla="*/ 26 w 312"/>
                      <a:gd name="T57" fmla="*/ 68 h 518"/>
                      <a:gd name="T58" fmla="*/ 19 w 312"/>
                      <a:gd name="T59" fmla="*/ 81 h 518"/>
                      <a:gd name="T60" fmla="*/ 12 w 312"/>
                      <a:gd name="T61" fmla="*/ 94 h 518"/>
                      <a:gd name="T62" fmla="*/ 7 w 312"/>
                      <a:gd name="T63" fmla="*/ 109 h 518"/>
                      <a:gd name="T64" fmla="*/ 3 w 312"/>
                      <a:gd name="T65" fmla="*/ 124 h 518"/>
                      <a:gd name="T66" fmla="*/ 1 w 312"/>
                      <a:gd name="T67" fmla="*/ 139 h 518"/>
                      <a:gd name="T68" fmla="*/ 0 w 312"/>
                      <a:gd name="T69" fmla="*/ 155 h 518"/>
                      <a:gd name="T70" fmla="*/ 0 w 312"/>
                      <a:gd name="T71" fmla="*/ 199 h 518"/>
                      <a:gd name="T72" fmla="*/ 0 w 312"/>
                      <a:gd name="T73" fmla="*/ 210 h 518"/>
                      <a:gd name="T74" fmla="*/ 0 w 312"/>
                      <a:gd name="T75" fmla="*/ 409 h 518"/>
                      <a:gd name="T76" fmla="*/ 2 w 312"/>
                      <a:gd name="T77" fmla="*/ 412 h 518"/>
                      <a:gd name="T78" fmla="*/ 2 w 312"/>
                      <a:gd name="T79" fmla="*/ 518 h 518"/>
                      <a:gd name="T80" fmla="*/ 310 w 312"/>
                      <a:gd name="T81" fmla="*/ 518 h 518"/>
                      <a:gd name="T82" fmla="*/ 310 w 312"/>
                      <a:gd name="T83" fmla="*/ 412 h 518"/>
                      <a:gd name="T84" fmla="*/ 312 w 312"/>
                      <a:gd name="T85" fmla="*/ 410 h 518"/>
                      <a:gd name="T86" fmla="*/ 312 w 312"/>
                      <a:gd name="T87" fmla="*/ 210 h 5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12" h="518">
                        <a:moveTo>
                          <a:pt x="312" y="210"/>
                        </a:moveTo>
                        <a:lnTo>
                          <a:pt x="312" y="199"/>
                        </a:lnTo>
                        <a:lnTo>
                          <a:pt x="312" y="155"/>
                        </a:lnTo>
                        <a:lnTo>
                          <a:pt x="311" y="139"/>
                        </a:lnTo>
                        <a:lnTo>
                          <a:pt x="309" y="124"/>
                        </a:lnTo>
                        <a:lnTo>
                          <a:pt x="305" y="109"/>
                        </a:lnTo>
                        <a:lnTo>
                          <a:pt x="300" y="94"/>
                        </a:lnTo>
                        <a:lnTo>
                          <a:pt x="293" y="81"/>
                        </a:lnTo>
                        <a:lnTo>
                          <a:pt x="285" y="68"/>
                        </a:lnTo>
                        <a:lnTo>
                          <a:pt x="277" y="55"/>
                        </a:lnTo>
                        <a:lnTo>
                          <a:pt x="266" y="45"/>
                        </a:lnTo>
                        <a:lnTo>
                          <a:pt x="255" y="34"/>
                        </a:lnTo>
                        <a:lnTo>
                          <a:pt x="243" y="26"/>
                        </a:lnTo>
                        <a:lnTo>
                          <a:pt x="230" y="19"/>
                        </a:lnTo>
                        <a:lnTo>
                          <a:pt x="217" y="11"/>
                        </a:lnTo>
                        <a:lnTo>
                          <a:pt x="202" y="7"/>
                        </a:lnTo>
                        <a:lnTo>
                          <a:pt x="187" y="3"/>
                        </a:lnTo>
                        <a:lnTo>
                          <a:pt x="171" y="1"/>
                        </a:lnTo>
                        <a:lnTo>
                          <a:pt x="156" y="0"/>
                        </a:lnTo>
                        <a:lnTo>
                          <a:pt x="139" y="1"/>
                        </a:lnTo>
                        <a:lnTo>
                          <a:pt x="124" y="3"/>
                        </a:lnTo>
                        <a:lnTo>
                          <a:pt x="109" y="7"/>
                        </a:lnTo>
                        <a:lnTo>
                          <a:pt x="94" y="11"/>
                        </a:lnTo>
                        <a:lnTo>
                          <a:pt x="81" y="19"/>
                        </a:lnTo>
                        <a:lnTo>
                          <a:pt x="68" y="26"/>
                        </a:lnTo>
                        <a:lnTo>
                          <a:pt x="57" y="34"/>
                        </a:lnTo>
                        <a:lnTo>
                          <a:pt x="45" y="45"/>
                        </a:lnTo>
                        <a:lnTo>
                          <a:pt x="35" y="55"/>
                        </a:lnTo>
                        <a:lnTo>
                          <a:pt x="26" y="68"/>
                        </a:lnTo>
                        <a:lnTo>
                          <a:pt x="19" y="81"/>
                        </a:lnTo>
                        <a:lnTo>
                          <a:pt x="12" y="94"/>
                        </a:lnTo>
                        <a:lnTo>
                          <a:pt x="7" y="109"/>
                        </a:lnTo>
                        <a:lnTo>
                          <a:pt x="3" y="124"/>
                        </a:lnTo>
                        <a:lnTo>
                          <a:pt x="1" y="139"/>
                        </a:lnTo>
                        <a:lnTo>
                          <a:pt x="0" y="155"/>
                        </a:lnTo>
                        <a:lnTo>
                          <a:pt x="0" y="199"/>
                        </a:lnTo>
                        <a:lnTo>
                          <a:pt x="0" y="210"/>
                        </a:lnTo>
                        <a:lnTo>
                          <a:pt x="0" y="409"/>
                        </a:lnTo>
                        <a:lnTo>
                          <a:pt x="2" y="412"/>
                        </a:lnTo>
                        <a:lnTo>
                          <a:pt x="2" y="518"/>
                        </a:lnTo>
                        <a:lnTo>
                          <a:pt x="310" y="518"/>
                        </a:lnTo>
                        <a:lnTo>
                          <a:pt x="310" y="412"/>
                        </a:lnTo>
                        <a:lnTo>
                          <a:pt x="312" y="410"/>
                        </a:lnTo>
                        <a:lnTo>
                          <a:pt x="312" y="21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5" name="Freeform 43"/>
                  <p:cNvSpPr>
                    <a:spLocks noChangeAspect="1"/>
                  </p:cNvSpPr>
                  <p:nvPr/>
                </p:nvSpPr>
                <p:spPr bwMode="auto">
                  <a:xfrm>
                    <a:off x="2307" y="1158"/>
                    <a:ext cx="931" cy="299"/>
                  </a:xfrm>
                  <a:custGeom>
                    <a:avLst/>
                    <a:gdLst>
                      <a:gd name="T0" fmla="*/ 2768 w 3101"/>
                      <a:gd name="T1" fmla="*/ 963 h 997"/>
                      <a:gd name="T2" fmla="*/ 2746 w 3101"/>
                      <a:gd name="T3" fmla="*/ 929 h 997"/>
                      <a:gd name="T4" fmla="*/ 2712 w 3101"/>
                      <a:gd name="T5" fmla="*/ 908 h 997"/>
                      <a:gd name="T6" fmla="*/ 2672 w 3101"/>
                      <a:gd name="T7" fmla="*/ 898 h 997"/>
                      <a:gd name="T8" fmla="*/ 2630 w 3101"/>
                      <a:gd name="T9" fmla="*/ 903 h 997"/>
                      <a:gd name="T10" fmla="*/ 2592 w 3101"/>
                      <a:gd name="T11" fmla="*/ 917 h 997"/>
                      <a:gd name="T12" fmla="*/ 2564 w 3101"/>
                      <a:gd name="T13" fmla="*/ 946 h 997"/>
                      <a:gd name="T14" fmla="*/ 2550 w 3101"/>
                      <a:gd name="T15" fmla="*/ 985 h 997"/>
                      <a:gd name="T16" fmla="*/ 2215 w 3101"/>
                      <a:gd name="T17" fmla="*/ 974 h 997"/>
                      <a:gd name="T18" fmla="*/ 2197 w 3101"/>
                      <a:gd name="T19" fmla="*/ 938 h 997"/>
                      <a:gd name="T20" fmla="*/ 2166 w 3101"/>
                      <a:gd name="T21" fmla="*/ 915 h 997"/>
                      <a:gd name="T22" fmla="*/ 2127 w 3101"/>
                      <a:gd name="T23" fmla="*/ 903 h 997"/>
                      <a:gd name="T24" fmla="*/ 2086 w 3101"/>
                      <a:gd name="T25" fmla="*/ 904 h 997"/>
                      <a:gd name="T26" fmla="*/ 2047 w 3101"/>
                      <a:gd name="T27" fmla="*/ 915 h 997"/>
                      <a:gd name="T28" fmla="*/ 2015 w 3101"/>
                      <a:gd name="T29" fmla="*/ 939 h 997"/>
                      <a:gd name="T30" fmla="*/ 1997 w 3101"/>
                      <a:gd name="T31" fmla="*/ 974 h 997"/>
                      <a:gd name="T32" fmla="*/ 1662 w 3101"/>
                      <a:gd name="T33" fmla="*/ 986 h 997"/>
                      <a:gd name="T34" fmla="*/ 1648 w 3101"/>
                      <a:gd name="T35" fmla="*/ 947 h 997"/>
                      <a:gd name="T36" fmla="*/ 1620 w 3101"/>
                      <a:gd name="T37" fmla="*/ 920 h 997"/>
                      <a:gd name="T38" fmla="*/ 1582 w 3101"/>
                      <a:gd name="T39" fmla="*/ 905 h 997"/>
                      <a:gd name="T40" fmla="*/ 1540 w 3101"/>
                      <a:gd name="T41" fmla="*/ 902 h 997"/>
                      <a:gd name="T42" fmla="*/ 1500 w 3101"/>
                      <a:gd name="T43" fmla="*/ 911 h 997"/>
                      <a:gd name="T44" fmla="*/ 1465 w 3101"/>
                      <a:gd name="T45" fmla="*/ 931 h 997"/>
                      <a:gd name="T46" fmla="*/ 1444 w 3101"/>
                      <a:gd name="T47" fmla="*/ 965 h 997"/>
                      <a:gd name="T48" fmla="*/ 1106 w 3101"/>
                      <a:gd name="T49" fmla="*/ 997 h 997"/>
                      <a:gd name="T50" fmla="*/ 1097 w 3101"/>
                      <a:gd name="T51" fmla="*/ 955 h 997"/>
                      <a:gd name="T52" fmla="*/ 1071 w 3101"/>
                      <a:gd name="T53" fmla="*/ 926 h 997"/>
                      <a:gd name="T54" fmla="*/ 1035 w 3101"/>
                      <a:gd name="T55" fmla="*/ 908 h 997"/>
                      <a:gd name="T56" fmla="*/ 995 w 3101"/>
                      <a:gd name="T57" fmla="*/ 903 h 997"/>
                      <a:gd name="T58" fmla="*/ 954 w 3101"/>
                      <a:gd name="T59" fmla="*/ 908 h 997"/>
                      <a:gd name="T60" fmla="*/ 919 w 3101"/>
                      <a:gd name="T61" fmla="*/ 926 h 997"/>
                      <a:gd name="T62" fmla="*/ 893 w 3101"/>
                      <a:gd name="T63" fmla="*/ 955 h 997"/>
                      <a:gd name="T64" fmla="*/ 884 w 3101"/>
                      <a:gd name="T65" fmla="*/ 997 h 997"/>
                      <a:gd name="T66" fmla="*/ 546 w 3101"/>
                      <a:gd name="T67" fmla="*/ 965 h 997"/>
                      <a:gd name="T68" fmla="*/ 525 w 3101"/>
                      <a:gd name="T69" fmla="*/ 933 h 997"/>
                      <a:gd name="T70" fmla="*/ 490 w 3101"/>
                      <a:gd name="T71" fmla="*/ 912 h 997"/>
                      <a:gd name="T72" fmla="*/ 450 w 3101"/>
                      <a:gd name="T73" fmla="*/ 904 h 997"/>
                      <a:gd name="T74" fmla="*/ 408 w 3101"/>
                      <a:gd name="T75" fmla="*/ 906 h 997"/>
                      <a:gd name="T76" fmla="*/ 371 w 3101"/>
                      <a:gd name="T77" fmla="*/ 920 h 997"/>
                      <a:gd name="T78" fmla="*/ 341 w 3101"/>
                      <a:gd name="T79" fmla="*/ 947 h 997"/>
                      <a:gd name="T80" fmla="*/ 328 w 3101"/>
                      <a:gd name="T81" fmla="*/ 986 h 997"/>
                      <a:gd name="T82" fmla="*/ 78 w 3101"/>
                      <a:gd name="T83" fmla="*/ 883 h 997"/>
                      <a:gd name="T84" fmla="*/ 664 w 3101"/>
                      <a:gd name="T85" fmla="*/ 195 h 997"/>
                      <a:gd name="T86" fmla="*/ 661 w 3101"/>
                      <a:gd name="T87" fmla="*/ 44 h 997"/>
                      <a:gd name="T88" fmla="*/ 677 w 3101"/>
                      <a:gd name="T89" fmla="*/ 11 h 997"/>
                      <a:gd name="T90" fmla="*/ 693 w 3101"/>
                      <a:gd name="T91" fmla="*/ 2 h 997"/>
                      <a:gd name="T92" fmla="*/ 724 w 3101"/>
                      <a:gd name="T93" fmla="*/ 11 h 997"/>
                      <a:gd name="T94" fmla="*/ 735 w 3101"/>
                      <a:gd name="T95" fmla="*/ 26 h 997"/>
                      <a:gd name="T96" fmla="*/ 744 w 3101"/>
                      <a:gd name="T97" fmla="*/ 62 h 997"/>
                      <a:gd name="T98" fmla="*/ 2357 w 3101"/>
                      <a:gd name="T99" fmla="*/ 62 h 997"/>
                      <a:gd name="T100" fmla="*/ 2366 w 3101"/>
                      <a:gd name="T101" fmla="*/ 26 h 997"/>
                      <a:gd name="T102" fmla="*/ 2377 w 3101"/>
                      <a:gd name="T103" fmla="*/ 11 h 997"/>
                      <a:gd name="T104" fmla="*/ 2406 w 3101"/>
                      <a:gd name="T105" fmla="*/ 2 h 997"/>
                      <a:gd name="T106" fmla="*/ 2429 w 3101"/>
                      <a:gd name="T107" fmla="*/ 18 h 997"/>
                      <a:gd name="T108" fmla="*/ 2439 w 3101"/>
                      <a:gd name="T109" fmla="*/ 44 h 997"/>
                      <a:gd name="T110" fmla="*/ 2437 w 3101"/>
                      <a:gd name="T111" fmla="*/ 195 h 997"/>
                      <a:gd name="T112" fmla="*/ 3023 w 3101"/>
                      <a:gd name="T113" fmla="*/ 883 h 9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101" h="997">
                        <a:moveTo>
                          <a:pt x="2774" y="997"/>
                        </a:moveTo>
                        <a:lnTo>
                          <a:pt x="2773" y="985"/>
                        </a:lnTo>
                        <a:lnTo>
                          <a:pt x="2771" y="973"/>
                        </a:lnTo>
                        <a:lnTo>
                          <a:pt x="2768" y="963"/>
                        </a:lnTo>
                        <a:lnTo>
                          <a:pt x="2764" y="953"/>
                        </a:lnTo>
                        <a:lnTo>
                          <a:pt x="2760" y="945"/>
                        </a:lnTo>
                        <a:lnTo>
                          <a:pt x="2753" y="936"/>
                        </a:lnTo>
                        <a:lnTo>
                          <a:pt x="2746" y="929"/>
                        </a:lnTo>
                        <a:lnTo>
                          <a:pt x="2738" y="923"/>
                        </a:lnTo>
                        <a:lnTo>
                          <a:pt x="2730" y="917"/>
                        </a:lnTo>
                        <a:lnTo>
                          <a:pt x="2722" y="912"/>
                        </a:lnTo>
                        <a:lnTo>
                          <a:pt x="2712" y="908"/>
                        </a:lnTo>
                        <a:lnTo>
                          <a:pt x="2703" y="905"/>
                        </a:lnTo>
                        <a:lnTo>
                          <a:pt x="2693" y="902"/>
                        </a:lnTo>
                        <a:lnTo>
                          <a:pt x="2683" y="899"/>
                        </a:lnTo>
                        <a:lnTo>
                          <a:pt x="2672" y="898"/>
                        </a:lnTo>
                        <a:lnTo>
                          <a:pt x="2662" y="898"/>
                        </a:lnTo>
                        <a:lnTo>
                          <a:pt x="2651" y="898"/>
                        </a:lnTo>
                        <a:lnTo>
                          <a:pt x="2641" y="900"/>
                        </a:lnTo>
                        <a:lnTo>
                          <a:pt x="2630" y="903"/>
                        </a:lnTo>
                        <a:lnTo>
                          <a:pt x="2621" y="905"/>
                        </a:lnTo>
                        <a:lnTo>
                          <a:pt x="2611" y="909"/>
                        </a:lnTo>
                        <a:lnTo>
                          <a:pt x="2602" y="913"/>
                        </a:lnTo>
                        <a:lnTo>
                          <a:pt x="2592" y="917"/>
                        </a:lnTo>
                        <a:lnTo>
                          <a:pt x="2585" y="924"/>
                        </a:lnTo>
                        <a:lnTo>
                          <a:pt x="2576" y="930"/>
                        </a:lnTo>
                        <a:lnTo>
                          <a:pt x="2570" y="937"/>
                        </a:lnTo>
                        <a:lnTo>
                          <a:pt x="2564" y="946"/>
                        </a:lnTo>
                        <a:lnTo>
                          <a:pt x="2558" y="954"/>
                        </a:lnTo>
                        <a:lnTo>
                          <a:pt x="2555" y="964"/>
                        </a:lnTo>
                        <a:lnTo>
                          <a:pt x="2552" y="974"/>
                        </a:lnTo>
                        <a:lnTo>
                          <a:pt x="2550" y="985"/>
                        </a:lnTo>
                        <a:lnTo>
                          <a:pt x="2549" y="997"/>
                        </a:lnTo>
                        <a:lnTo>
                          <a:pt x="2217" y="997"/>
                        </a:lnTo>
                        <a:lnTo>
                          <a:pt x="2217" y="986"/>
                        </a:lnTo>
                        <a:lnTo>
                          <a:pt x="2215" y="974"/>
                        </a:lnTo>
                        <a:lnTo>
                          <a:pt x="2212" y="965"/>
                        </a:lnTo>
                        <a:lnTo>
                          <a:pt x="2208" y="955"/>
                        </a:lnTo>
                        <a:lnTo>
                          <a:pt x="2202" y="947"/>
                        </a:lnTo>
                        <a:lnTo>
                          <a:pt x="2197" y="938"/>
                        </a:lnTo>
                        <a:lnTo>
                          <a:pt x="2190" y="931"/>
                        </a:lnTo>
                        <a:lnTo>
                          <a:pt x="2182" y="925"/>
                        </a:lnTo>
                        <a:lnTo>
                          <a:pt x="2174" y="919"/>
                        </a:lnTo>
                        <a:lnTo>
                          <a:pt x="2166" y="915"/>
                        </a:lnTo>
                        <a:lnTo>
                          <a:pt x="2156" y="911"/>
                        </a:lnTo>
                        <a:lnTo>
                          <a:pt x="2147" y="908"/>
                        </a:lnTo>
                        <a:lnTo>
                          <a:pt x="2137" y="905"/>
                        </a:lnTo>
                        <a:lnTo>
                          <a:pt x="2127" y="903"/>
                        </a:lnTo>
                        <a:lnTo>
                          <a:pt x="2116" y="902"/>
                        </a:lnTo>
                        <a:lnTo>
                          <a:pt x="2106" y="902"/>
                        </a:lnTo>
                        <a:lnTo>
                          <a:pt x="2096" y="903"/>
                        </a:lnTo>
                        <a:lnTo>
                          <a:pt x="2086" y="904"/>
                        </a:lnTo>
                        <a:lnTo>
                          <a:pt x="2075" y="905"/>
                        </a:lnTo>
                        <a:lnTo>
                          <a:pt x="2066" y="908"/>
                        </a:lnTo>
                        <a:lnTo>
                          <a:pt x="2055" y="911"/>
                        </a:lnTo>
                        <a:lnTo>
                          <a:pt x="2047" y="915"/>
                        </a:lnTo>
                        <a:lnTo>
                          <a:pt x="2037" y="920"/>
                        </a:lnTo>
                        <a:lnTo>
                          <a:pt x="2030" y="926"/>
                        </a:lnTo>
                        <a:lnTo>
                          <a:pt x="2022" y="932"/>
                        </a:lnTo>
                        <a:lnTo>
                          <a:pt x="2015" y="939"/>
                        </a:lnTo>
                        <a:lnTo>
                          <a:pt x="2010" y="947"/>
                        </a:lnTo>
                        <a:lnTo>
                          <a:pt x="2004" y="955"/>
                        </a:lnTo>
                        <a:lnTo>
                          <a:pt x="2000" y="965"/>
                        </a:lnTo>
                        <a:lnTo>
                          <a:pt x="1997" y="974"/>
                        </a:lnTo>
                        <a:lnTo>
                          <a:pt x="1995" y="986"/>
                        </a:lnTo>
                        <a:lnTo>
                          <a:pt x="1995" y="997"/>
                        </a:lnTo>
                        <a:lnTo>
                          <a:pt x="1663" y="997"/>
                        </a:lnTo>
                        <a:lnTo>
                          <a:pt x="1662" y="986"/>
                        </a:lnTo>
                        <a:lnTo>
                          <a:pt x="1660" y="974"/>
                        </a:lnTo>
                        <a:lnTo>
                          <a:pt x="1657" y="965"/>
                        </a:lnTo>
                        <a:lnTo>
                          <a:pt x="1653" y="955"/>
                        </a:lnTo>
                        <a:lnTo>
                          <a:pt x="1648" y="947"/>
                        </a:lnTo>
                        <a:lnTo>
                          <a:pt x="1642" y="939"/>
                        </a:lnTo>
                        <a:lnTo>
                          <a:pt x="1635" y="932"/>
                        </a:lnTo>
                        <a:lnTo>
                          <a:pt x="1627" y="926"/>
                        </a:lnTo>
                        <a:lnTo>
                          <a:pt x="1620" y="920"/>
                        </a:lnTo>
                        <a:lnTo>
                          <a:pt x="1611" y="915"/>
                        </a:lnTo>
                        <a:lnTo>
                          <a:pt x="1601" y="911"/>
                        </a:lnTo>
                        <a:lnTo>
                          <a:pt x="1592" y="908"/>
                        </a:lnTo>
                        <a:lnTo>
                          <a:pt x="1582" y="905"/>
                        </a:lnTo>
                        <a:lnTo>
                          <a:pt x="1572" y="904"/>
                        </a:lnTo>
                        <a:lnTo>
                          <a:pt x="1561" y="903"/>
                        </a:lnTo>
                        <a:lnTo>
                          <a:pt x="1551" y="902"/>
                        </a:lnTo>
                        <a:lnTo>
                          <a:pt x="1540" y="902"/>
                        </a:lnTo>
                        <a:lnTo>
                          <a:pt x="1529" y="903"/>
                        </a:lnTo>
                        <a:lnTo>
                          <a:pt x="1519" y="905"/>
                        </a:lnTo>
                        <a:lnTo>
                          <a:pt x="1509" y="908"/>
                        </a:lnTo>
                        <a:lnTo>
                          <a:pt x="1500" y="911"/>
                        </a:lnTo>
                        <a:lnTo>
                          <a:pt x="1490" y="915"/>
                        </a:lnTo>
                        <a:lnTo>
                          <a:pt x="1481" y="919"/>
                        </a:lnTo>
                        <a:lnTo>
                          <a:pt x="1474" y="925"/>
                        </a:lnTo>
                        <a:lnTo>
                          <a:pt x="1465" y="931"/>
                        </a:lnTo>
                        <a:lnTo>
                          <a:pt x="1459" y="938"/>
                        </a:lnTo>
                        <a:lnTo>
                          <a:pt x="1453" y="947"/>
                        </a:lnTo>
                        <a:lnTo>
                          <a:pt x="1448" y="955"/>
                        </a:lnTo>
                        <a:lnTo>
                          <a:pt x="1444" y="965"/>
                        </a:lnTo>
                        <a:lnTo>
                          <a:pt x="1441" y="974"/>
                        </a:lnTo>
                        <a:lnTo>
                          <a:pt x="1439" y="986"/>
                        </a:lnTo>
                        <a:lnTo>
                          <a:pt x="1438" y="997"/>
                        </a:lnTo>
                        <a:lnTo>
                          <a:pt x="1106" y="997"/>
                        </a:lnTo>
                        <a:lnTo>
                          <a:pt x="1106" y="986"/>
                        </a:lnTo>
                        <a:lnTo>
                          <a:pt x="1104" y="974"/>
                        </a:lnTo>
                        <a:lnTo>
                          <a:pt x="1101" y="965"/>
                        </a:lnTo>
                        <a:lnTo>
                          <a:pt x="1097" y="955"/>
                        </a:lnTo>
                        <a:lnTo>
                          <a:pt x="1091" y="947"/>
                        </a:lnTo>
                        <a:lnTo>
                          <a:pt x="1086" y="939"/>
                        </a:lnTo>
                        <a:lnTo>
                          <a:pt x="1079" y="932"/>
                        </a:lnTo>
                        <a:lnTo>
                          <a:pt x="1071" y="926"/>
                        </a:lnTo>
                        <a:lnTo>
                          <a:pt x="1064" y="920"/>
                        </a:lnTo>
                        <a:lnTo>
                          <a:pt x="1054" y="915"/>
                        </a:lnTo>
                        <a:lnTo>
                          <a:pt x="1046" y="912"/>
                        </a:lnTo>
                        <a:lnTo>
                          <a:pt x="1035" y="908"/>
                        </a:lnTo>
                        <a:lnTo>
                          <a:pt x="1026" y="906"/>
                        </a:lnTo>
                        <a:lnTo>
                          <a:pt x="1015" y="904"/>
                        </a:lnTo>
                        <a:lnTo>
                          <a:pt x="1005" y="903"/>
                        </a:lnTo>
                        <a:lnTo>
                          <a:pt x="995" y="903"/>
                        </a:lnTo>
                        <a:lnTo>
                          <a:pt x="985" y="903"/>
                        </a:lnTo>
                        <a:lnTo>
                          <a:pt x="974" y="904"/>
                        </a:lnTo>
                        <a:lnTo>
                          <a:pt x="964" y="906"/>
                        </a:lnTo>
                        <a:lnTo>
                          <a:pt x="954" y="908"/>
                        </a:lnTo>
                        <a:lnTo>
                          <a:pt x="945" y="912"/>
                        </a:lnTo>
                        <a:lnTo>
                          <a:pt x="935" y="915"/>
                        </a:lnTo>
                        <a:lnTo>
                          <a:pt x="926" y="920"/>
                        </a:lnTo>
                        <a:lnTo>
                          <a:pt x="919" y="926"/>
                        </a:lnTo>
                        <a:lnTo>
                          <a:pt x="911" y="932"/>
                        </a:lnTo>
                        <a:lnTo>
                          <a:pt x="904" y="939"/>
                        </a:lnTo>
                        <a:lnTo>
                          <a:pt x="899" y="947"/>
                        </a:lnTo>
                        <a:lnTo>
                          <a:pt x="893" y="955"/>
                        </a:lnTo>
                        <a:lnTo>
                          <a:pt x="889" y="965"/>
                        </a:lnTo>
                        <a:lnTo>
                          <a:pt x="886" y="974"/>
                        </a:lnTo>
                        <a:lnTo>
                          <a:pt x="884" y="986"/>
                        </a:lnTo>
                        <a:lnTo>
                          <a:pt x="884" y="997"/>
                        </a:lnTo>
                        <a:lnTo>
                          <a:pt x="552" y="997"/>
                        </a:lnTo>
                        <a:lnTo>
                          <a:pt x="551" y="986"/>
                        </a:lnTo>
                        <a:lnTo>
                          <a:pt x="549" y="975"/>
                        </a:lnTo>
                        <a:lnTo>
                          <a:pt x="546" y="965"/>
                        </a:lnTo>
                        <a:lnTo>
                          <a:pt x="543" y="956"/>
                        </a:lnTo>
                        <a:lnTo>
                          <a:pt x="537" y="948"/>
                        </a:lnTo>
                        <a:lnTo>
                          <a:pt x="531" y="939"/>
                        </a:lnTo>
                        <a:lnTo>
                          <a:pt x="525" y="933"/>
                        </a:lnTo>
                        <a:lnTo>
                          <a:pt x="516" y="927"/>
                        </a:lnTo>
                        <a:lnTo>
                          <a:pt x="509" y="922"/>
                        </a:lnTo>
                        <a:lnTo>
                          <a:pt x="499" y="916"/>
                        </a:lnTo>
                        <a:lnTo>
                          <a:pt x="490" y="912"/>
                        </a:lnTo>
                        <a:lnTo>
                          <a:pt x="480" y="909"/>
                        </a:lnTo>
                        <a:lnTo>
                          <a:pt x="471" y="907"/>
                        </a:lnTo>
                        <a:lnTo>
                          <a:pt x="460" y="905"/>
                        </a:lnTo>
                        <a:lnTo>
                          <a:pt x="450" y="904"/>
                        </a:lnTo>
                        <a:lnTo>
                          <a:pt x="439" y="903"/>
                        </a:lnTo>
                        <a:lnTo>
                          <a:pt x="429" y="904"/>
                        </a:lnTo>
                        <a:lnTo>
                          <a:pt x="418" y="905"/>
                        </a:lnTo>
                        <a:lnTo>
                          <a:pt x="408" y="906"/>
                        </a:lnTo>
                        <a:lnTo>
                          <a:pt x="398" y="909"/>
                        </a:lnTo>
                        <a:lnTo>
                          <a:pt x="389" y="912"/>
                        </a:lnTo>
                        <a:lnTo>
                          <a:pt x="379" y="916"/>
                        </a:lnTo>
                        <a:lnTo>
                          <a:pt x="371" y="920"/>
                        </a:lnTo>
                        <a:lnTo>
                          <a:pt x="363" y="926"/>
                        </a:lnTo>
                        <a:lnTo>
                          <a:pt x="355" y="932"/>
                        </a:lnTo>
                        <a:lnTo>
                          <a:pt x="348" y="939"/>
                        </a:lnTo>
                        <a:lnTo>
                          <a:pt x="341" y="947"/>
                        </a:lnTo>
                        <a:lnTo>
                          <a:pt x="337" y="955"/>
                        </a:lnTo>
                        <a:lnTo>
                          <a:pt x="333" y="965"/>
                        </a:lnTo>
                        <a:lnTo>
                          <a:pt x="330" y="975"/>
                        </a:lnTo>
                        <a:lnTo>
                          <a:pt x="328" y="986"/>
                        </a:lnTo>
                        <a:lnTo>
                          <a:pt x="327" y="997"/>
                        </a:lnTo>
                        <a:lnTo>
                          <a:pt x="0" y="997"/>
                        </a:lnTo>
                        <a:lnTo>
                          <a:pt x="0" y="883"/>
                        </a:lnTo>
                        <a:lnTo>
                          <a:pt x="78" y="883"/>
                        </a:lnTo>
                        <a:lnTo>
                          <a:pt x="607" y="271"/>
                        </a:lnTo>
                        <a:lnTo>
                          <a:pt x="664" y="195"/>
                        </a:lnTo>
                        <a:lnTo>
                          <a:pt x="658" y="195"/>
                        </a:lnTo>
                        <a:lnTo>
                          <a:pt x="664" y="195"/>
                        </a:lnTo>
                        <a:lnTo>
                          <a:pt x="658" y="195"/>
                        </a:lnTo>
                        <a:lnTo>
                          <a:pt x="658" y="62"/>
                        </a:lnTo>
                        <a:lnTo>
                          <a:pt x="660" y="53"/>
                        </a:lnTo>
                        <a:lnTo>
                          <a:pt x="661" y="44"/>
                        </a:lnTo>
                        <a:lnTo>
                          <a:pt x="664" y="35"/>
                        </a:lnTo>
                        <a:lnTo>
                          <a:pt x="668" y="26"/>
                        </a:lnTo>
                        <a:lnTo>
                          <a:pt x="672" y="18"/>
                        </a:lnTo>
                        <a:lnTo>
                          <a:pt x="677" y="11"/>
                        </a:lnTo>
                        <a:lnTo>
                          <a:pt x="682" y="8"/>
                        </a:lnTo>
                        <a:lnTo>
                          <a:pt x="685" y="6"/>
                        </a:lnTo>
                        <a:lnTo>
                          <a:pt x="689" y="3"/>
                        </a:lnTo>
                        <a:lnTo>
                          <a:pt x="693" y="2"/>
                        </a:lnTo>
                        <a:lnTo>
                          <a:pt x="701" y="0"/>
                        </a:lnTo>
                        <a:lnTo>
                          <a:pt x="707" y="2"/>
                        </a:lnTo>
                        <a:lnTo>
                          <a:pt x="716" y="6"/>
                        </a:lnTo>
                        <a:lnTo>
                          <a:pt x="724" y="11"/>
                        </a:lnTo>
                        <a:lnTo>
                          <a:pt x="727" y="14"/>
                        </a:lnTo>
                        <a:lnTo>
                          <a:pt x="730" y="18"/>
                        </a:lnTo>
                        <a:lnTo>
                          <a:pt x="733" y="21"/>
                        </a:lnTo>
                        <a:lnTo>
                          <a:pt x="735" y="26"/>
                        </a:lnTo>
                        <a:lnTo>
                          <a:pt x="738" y="35"/>
                        </a:lnTo>
                        <a:lnTo>
                          <a:pt x="742" y="44"/>
                        </a:lnTo>
                        <a:lnTo>
                          <a:pt x="743" y="53"/>
                        </a:lnTo>
                        <a:lnTo>
                          <a:pt x="744" y="62"/>
                        </a:lnTo>
                        <a:lnTo>
                          <a:pt x="744" y="176"/>
                        </a:lnTo>
                        <a:lnTo>
                          <a:pt x="1551" y="176"/>
                        </a:lnTo>
                        <a:lnTo>
                          <a:pt x="2357" y="176"/>
                        </a:lnTo>
                        <a:lnTo>
                          <a:pt x="2357" y="62"/>
                        </a:lnTo>
                        <a:lnTo>
                          <a:pt x="2358" y="53"/>
                        </a:lnTo>
                        <a:lnTo>
                          <a:pt x="2359" y="44"/>
                        </a:lnTo>
                        <a:lnTo>
                          <a:pt x="2363" y="35"/>
                        </a:lnTo>
                        <a:lnTo>
                          <a:pt x="2366" y="26"/>
                        </a:lnTo>
                        <a:lnTo>
                          <a:pt x="2368" y="21"/>
                        </a:lnTo>
                        <a:lnTo>
                          <a:pt x="2371" y="18"/>
                        </a:lnTo>
                        <a:lnTo>
                          <a:pt x="2374" y="14"/>
                        </a:lnTo>
                        <a:lnTo>
                          <a:pt x="2377" y="11"/>
                        </a:lnTo>
                        <a:lnTo>
                          <a:pt x="2385" y="6"/>
                        </a:lnTo>
                        <a:lnTo>
                          <a:pt x="2394" y="2"/>
                        </a:lnTo>
                        <a:lnTo>
                          <a:pt x="2399" y="0"/>
                        </a:lnTo>
                        <a:lnTo>
                          <a:pt x="2406" y="2"/>
                        </a:lnTo>
                        <a:lnTo>
                          <a:pt x="2414" y="6"/>
                        </a:lnTo>
                        <a:lnTo>
                          <a:pt x="2423" y="11"/>
                        </a:lnTo>
                        <a:lnTo>
                          <a:pt x="2426" y="14"/>
                        </a:lnTo>
                        <a:lnTo>
                          <a:pt x="2429" y="18"/>
                        </a:lnTo>
                        <a:lnTo>
                          <a:pt x="2431" y="21"/>
                        </a:lnTo>
                        <a:lnTo>
                          <a:pt x="2433" y="26"/>
                        </a:lnTo>
                        <a:lnTo>
                          <a:pt x="2437" y="35"/>
                        </a:lnTo>
                        <a:lnTo>
                          <a:pt x="2439" y="44"/>
                        </a:lnTo>
                        <a:lnTo>
                          <a:pt x="2441" y="53"/>
                        </a:lnTo>
                        <a:lnTo>
                          <a:pt x="2443" y="62"/>
                        </a:lnTo>
                        <a:lnTo>
                          <a:pt x="2443" y="195"/>
                        </a:lnTo>
                        <a:lnTo>
                          <a:pt x="2437" y="195"/>
                        </a:lnTo>
                        <a:lnTo>
                          <a:pt x="2437" y="197"/>
                        </a:lnTo>
                        <a:lnTo>
                          <a:pt x="2437" y="195"/>
                        </a:lnTo>
                        <a:lnTo>
                          <a:pt x="2495" y="271"/>
                        </a:lnTo>
                        <a:lnTo>
                          <a:pt x="3023" y="883"/>
                        </a:lnTo>
                        <a:lnTo>
                          <a:pt x="3101" y="883"/>
                        </a:lnTo>
                        <a:lnTo>
                          <a:pt x="3101" y="997"/>
                        </a:lnTo>
                        <a:lnTo>
                          <a:pt x="2774" y="99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6" name="Rectangle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11" y="2024"/>
                    <a:ext cx="53" cy="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7" name="Rectangle 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11" y="2024"/>
                    <a:ext cx="53" cy="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8C253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8" name="Rectangle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3" y="1950"/>
                    <a:ext cx="69" cy="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999" name="Rectangle 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3" y="1950"/>
                    <a:ext cx="69" cy="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8C253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0" name="Freeform 48"/>
                  <p:cNvSpPr>
                    <a:spLocks noChangeAspect="1"/>
                  </p:cNvSpPr>
                  <p:nvPr/>
                </p:nvSpPr>
                <p:spPr bwMode="auto">
                  <a:xfrm>
                    <a:off x="2114" y="1108"/>
                    <a:ext cx="155" cy="302"/>
                  </a:xfrm>
                  <a:custGeom>
                    <a:avLst/>
                    <a:gdLst>
                      <a:gd name="T0" fmla="*/ 307 w 519"/>
                      <a:gd name="T1" fmla="*/ 281 h 1005"/>
                      <a:gd name="T2" fmla="*/ 307 w 519"/>
                      <a:gd name="T3" fmla="*/ 240 h 1005"/>
                      <a:gd name="T4" fmla="*/ 288 w 519"/>
                      <a:gd name="T5" fmla="*/ 240 h 1005"/>
                      <a:gd name="T6" fmla="*/ 288 w 519"/>
                      <a:gd name="T7" fmla="*/ 121 h 1005"/>
                      <a:gd name="T8" fmla="*/ 280 w 519"/>
                      <a:gd name="T9" fmla="*/ 76 h 1005"/>
                      <a:gd name="T10" fmla="*/ 259 w 519"/>
                      <a:gd name="T11" fmla="*/ 0 h 1005"/>
                      <a:gd name="T12" fmla="*/ 237 w 519"/>
                      <a:gd name="T13" fmla="*/ 76 h 1005"/>
                      <a:gd name="T14" fmla="*/ 230 w 519"/>
                      <a:gd name="T15" fmla="*/ 121 h 1005"/>
                      <a:gd name="T16" fmla="*/ 230 w 519"/>
                      <a:gd name="T17" fmla="*/ 240 h 1005"/>
                      <a:gd name="T18" fmla="*/ 210 w 519"/>
                      <a:gd name="T19" fmla="*/ 240 h 1005"/>
                      <a:gd name="T20" fmla="*/ 210 w 519"/>
                      <a:gd name="T21" fmla="*/ 281 h 1005"/>
                      <a:gd name="T22" fmla="*/ 0 w 519"/>
                      <a:gd name="T23" fmla="*/ 925 h 1005"/>
                      <a:gd name="T24" fmla="*/ 5 w 519"/>
                      <a:gd name="T25" fmla="*/ 937 h 1005"/>
                      <a:gd name="T26" fmla="*/ 9 w 519"/>
                      <a:gd name="T27" fmla="*/ 948 h 1005"/>
                      <a:gd name="T28" fmla="*/ 13 w 519"/>
                      <a:gd name="T29" fmla="*/ 957 h 1005"/>
                      <a:gd name="T30" fmla="*/ 15 w 519"/>
                      <a:gd name="T31" fmla="*/ 967 h 1005"/>
                      <a:gd name="T32" fmla="*/ 20 w 519"/>
                      <a:gd name="T33" fmla="*/ 984 h 1005"/>
                      <a:gd name="T34" fmla="*/ 23 w 519"/>
                      <a:gd name="T35" fmla="*/ 1005 h 1005"/>
                      <a:gd name="T36" fmla="*/ 496 w 519"/>
                      <a:gd name="T37" fmla="*/ 1005 h 1005"/>
                      <a:gd name="T38" fmla="*/ 500 w 519"/>
                      <a:gd name="T39" fmla="*/ 982 h 1005"/>
                      <a:gd name="T40" fmla="*/ 504 w 519"/>
                      <a:gd name="T41" fmla="*/ 961 h 1005"/>
                      <a:gd name="T42" fmla="*/ 510 w 519"/>
                      <a:gd name="T43" fmla="*/ 942 h 1005"/>
                      <a:gd name="T44" fmla="*/ 519 w 519"/>
                      <a:gd name="T45" fmla="*/ 925 h 1005"/>
                      <a:gd name="T46" fmla="*/ 307 w 519"/>
                      <a:gd name="T47" fmla="*/ 281 h 10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9" h="1005">
                        <a:moveTo>
                          <a:pt x="307" y="281"/>
                        </a:moveTo>
                        <a:lnTo>
                          <a:pt x="307" y="240"/>
                        </a:lnTo>
                        <a:lnTo>
                          <a:pt x="288" y="240"/>
                        </a:lnTo>
                        <a:lnTo>
                          <a:pt x="288" y="121"/>
                        </a:lnTo>
                        <a:lnTo>
                          <a:pt x="280" y="76"/>
                        </a:lnTo>
                        <a:lnTo>
                          <a:pt x="259" y="0"/>
                        </a:lnTo>
                        <a:lnTo>
                          <a:pt x="237" y="76"/>
                        </a:lnTo>
                        <a:lnTo>
                          <a:pt x="230" y="121"/>
                        </a:lnTo>
                        <a:lnTo>
                          <a:pt x="230" y="240"/>
                        </a:lnTo>
                        <a:lnTo>
                          <a:pt x="210" y="240"/>
                        </a:lnTo>
                        <a:lnTo>
                          <a:pt x="210" y="281"/>
                        </a:lnTo>
                        <a:lnTo>
                          <a:pt x="0" y="925"/>
                        </a:lnTo>
                        <a:lnTo>
                          <a:pt x="5" y="937"/>
                        </a:lnTo>
                        <a:lnTo>
                          <a:pt x="9" y="948"/>
                        </a:lnTo>
                        <a:lnTo>
                          <a:pt x="13" y="957"/>
                        </a:lnTo>
                        <a:lnTo>
                          <a:pt x="15" y="967"/>
                        </a:lnTo>
                        <a:lnTo>
                          <a:pt x="20" y="984"/>
                        </a:lnTo>
                        <a:lnTo>
                          <a:pt x="23" y="1005"/>
                        </a:lnTo>
                        <a:lnTo>
                          <a:pt x="496" y="1005"/>
                        </a:lnTo>
                        <a:lnTo>
                          <a:pt x="500" y="982"/>
                        </a:lnTo>
                        <a:lnTo>
                          <a:pt x="504" y="961"/>
                        </a:lnTo>
                        <a:lnTo>
                          <a:pt x="510" y="942"/>
                        </a:lnTo>
                        <a:lnTo>
                          <a:pt x="519" y="925"/>
                        </a:lnTo>
                        <a:lnTo>
                          <a:pt x="307" y="28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1" name="Freeform 49"/>
                  <p:cNvSpPr>
                    <a:spLocks noChangeAspect="1"/>
                  </p:cNvSpPr>
                  <p:nvPr/>
                </p:nvSpPr>
                <p:spPr bwMode="auto">
                  <a:xfrm>
                    <a:off x="2116" y="1662"/>
                    <a:ext cx="32" cy="74"/>
                  </a:xfrm>
                  <a:custGeom>
                    <a:avLst/>
                    <a:gdLst>
                      <a:gd name="T0" fmla="*/ 105 w 105"/>
                      <a:gd name="T1" fmla="*/ 33 h 246"/>
                      <a:gd name="T2" fmla="*/ 99 w 105"/>
                      <a:gd name="T3" fmla="*/ 25 h 246"/>
                      <a:gd name="T4" fmla="*/ 93 w 105"/>
                      <a:gd name="T5" fmla="*/ 18 h 246"/>
                      <a:gd name="T6" fmla="*/ 86 w 105"/>
                      <a:gd name="T7" fmla="*/ 11 h 246"/>
                      <a:gd name="T8" fmla="*/ 79 w 105"/>
                      <a:gd name="T9" fmla="*/ 7 h 246"/>
                      <a:gd name="T10" fmla="*/ 72 w 105"/>
                      <a:gd name="T11" fmla="*/ 3 h 246"/>
                      <a:gd name="T12" fmla="*/ 63 w 105"/>
                      <a:gd name="T13" fmla="*/ 1 h 246"/>
                      <a:gd name="T14" fmla="*/ 56 w 105"/>
                      <a:gd name="T15" fmla="*/ 0 h 246"/>
                      <a:gd name="T16" fmla="*/ 48 w 105"/>
                      <a:gd name="T17" fmla="*/ 0 h 246"/>
                      <a:gd name="T18" fmla="*/ 40 w 105"/>
                      <a:gd name="T19" fmla="*/ 1 h 246"/>
                      <a:gd name="T20" fmla="*/ 33 w 105"/>
                      <a:gd name="T21" fmla="*/ 3 h 246"/>
                      <a:gd name="T22" fmla="*/ 25 w 105"/>
                      <a:gd name="T23" fmla="*/ 6 h 246"/>
                      <a:gd name="T24" fmla="*/ 19 w 105"/>
                      <a:gd name="T25" fmla="*/ 9 h 246"/>
                      <a:gd name="T26" fmla="*/ 13 w 105"/>
                      <a:gd name="T27" fmla="*/ 14 h 246"/>
                      <a:gd name="T28" fmla="*/ 8 w 105"/>
                      <a:gd name="T29" fmla="*/ 20 h 246"/>
                      <a:gd name="T30" fmla="*/ 3 w 105"/>
                      <a:gd name="T31" fmla="*/ 26 h 246"/>
                      <a:gd name="T32" fmla="*/ 0 w 105"/>
                      <a:gd name="T33" fmla="*/ 33 h 246"/>
                      <a:gd name="T34" fmla="*/ 0 w 105"/>
                      <a:gd name="T35" fmla="*/ 246 h 246"/>
                      <a:gd name="T36" fmla="*/ 105 w 105"/>
                      <a:gd name="T37" fmla="*/ 246 h 246"/>
                      <a:gd name="T38" fmla="*/ 105 w 105"/>
                      <a:gd name="T39" fmla="*/ 33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5" h="246">
                        <a:moveTo>
                          <a:pt x="105" y="33"/>
                        </a:moveTo>
                        <a:lnTo>
                          <a:pt x="99" y="25"/>
                        </a:lnTo>
                        <a:lnTo>
                          <a:pt x="93" y="18"/>
                        </a:lnTo>
                        <a:lnTo>
                          <a:pt x="86" y="11"/>
                        </a:lnTo>
                        <a:lnTo>
                          <a:pt x="79" y="7"/>
                        </a:lnTo>
                        <a:lnTo>
                          <a:pt x="72" y="3"/>
                        </a:lnTo>
                        <a:lnTo>
                          <a:pt x="63" y="1"/>
                        </a:lnTo>
                        <a:lnTo>
                          <a:pt x="56" y="0"/>
                        </a:lnTo>
                        <a:lnTo>
                          <a:pt x="48" y="0"/>
                        </a:lnTo>
                        <a:lnTo>
                          <a:pt x="40" y="1"/>
                        </a:lnTo>
                        <a:lnTo>
                          <a:pt x="33" y="3"/>
                        </a:lnTo>
                        <a:lnTo>
                          <a:pt x="25" y="6"/>
                        </a:lnTo>
                        <a:lnTo>
                          <a:pt x="19" y="9"/>
                        </a:lnTo>
                        <a:lnTo>
                          <a:pt x="13" y="14"/>
                        </a:lnTo>
                        <a:lnTo>
                          <a:pt x="8" y="20"/>
                        </a:lnTo>
                        <a:lnTo>
                          <a:pt x="3" y="26"/>
                        </a:lnTo>
                        <a:lnTo>
                          <a:pt x="0" y="33"/>
                        </a:lnTo>
                        <a:lnTo>
                          <a:pt x="0" y="246"/>
                        </a:lnTo>
                        <a:lnTo>
                          <a:pt x="105" y="246"/>
                        </a:lnTo>
                        <a:lnTo>
                          <a:pt x="105" y="3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2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3280" y="1662"/>
                    <a:ext cx="31" cy="74"/>
                  </a:xfrm>
                  <a:custGeom>
                    <a:avLst/>
                    <a:gdLst>
                      <a:gd name="T0" fmla="*/ 105 w 105"/>
                      <a:gd name="T1" fmla="*/ 33 h 246"/>
                      <a:gd name="T2" fmla="*/ 100 w 105"/>
                      <a:gd name="T3" fmla="*/ 25 h 246"/>
                      <a:gd name="T4" fmla="*/ 93 w 105"/>
                      <a:gd name="T5" fmla="*/ 18 h 246"/>
                      <a:gd name="T6" fmla="*/ 87 w 105"/>
                      <a:gd name="T7" fmla="*/ 11 h 246"/>
                      <a:gd name="T8" fmla="*/ 80 w 105"/>
                      <a:gd name="T9" fmla="*/ 7 h 246"/>
                      <a:gd name="T10" fmla="*/ 72 w 105"/>
                      <a:gd name="T11" fmla="*/ 3 h 246"/>
                      <a:gd name="T12" fmla="*/ 64 w 105"/>
                      <a:gd name="T13" fmla="*/ 1 h 246"/>
                      <a:gd name="T14" fmla="*/ 57 w 105"/>
                      <a:gd name="T15" fmla="*/ 0 h 246"/>
                      <a:gd name="T16" fmla="*/ 48 w 105"/>
                      <a:gd name="T17" fmla="*/ 0 h 246"/>
                      <a:gd name="T18" fmla="*/ 41 w 105"/>
                      <a:gd name="T19" fmla="*/ 1 h 246"/>
                      <a:gd name="T20" fmla="*/ 33 w 105"/>
                      <a:gd name="T21" fmla="*/ 3 h 246"/>
                      <a:gd name="T22" fmla="*/ 26 w 105"/>
                      <a:gd name="T23" fmla="*/ 6 h 246"/>
                      <a:gd name="T24" fmla="*/ 19 w 105"/>
                      <a:gd name="T25" fmla="*/ 9 h 246"/>
                      <a:gd name="T26" fmla="*/ 13 w 105"/>
                      <a:gd name="T27" fmla="*/ 14 h 246"/>
                      <a:gd name="T28" fmla="*/ 8 w 105"/>
                      <a:gd name="T29" fmla="*/ 20 h 246"/>
                      <a:gd name="T30" fmla="*/ 4 w 105"/>
                      <a:gd name="T31" fmla="*/ 26 h 246"/>
                      <a:gd name="T32" fmla="*/ 0 w 105"/>
                      <a:gd name="T33" fmla="*/ 33 h 246"/>
                      <a:gd name="T34" fmla="*/ 0 w 105"/>
                      <a:gd name="T35" fmla="*/ 246 h 246"/>
                      <a:gd name="T36" fmla="*/ 105 w 105"/>
                      <a:gd name="T37" fmla="*/ 246 h 246"/>
                      <a:gd name="T38" fmla="*/ 105 w 105"/>
                      <a:gd name="T39" fmla="*/ 33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5" h="246">
                        <a:moveTo>
                          <a:pt x="105" y="33"/>
                        </a:moveTo>
                        <a:lnTo>
                          <a:pt x="100" y="25"/>
                        </a:lnTo>
                        <a:lnTo>
                          <a:pt x="93" y="18"/>
                        </a:lnTo>
                        <a:lnTo>
                          <a:pt x="87" y="11"/>
                        </a:lnTo>
                        <a:lnTo>
                          <a:pt x="80" y="7"/>
                        </a:lnTo>
                        <a:lnTo>
                          <a:pt x="72" y="3"/>
                        </a:lnTo>
                        <a:lnTo>
                          <a:pt x="64" y="1"/>
                        </a:lnTo>
                        <a:lnTo>
                          <a:pt x="57" y="0"/>
                        </a:lnTo>
                        <a:lnTo>
                          <a:pt x="48" y="0"/>
                        </a:lnTo>
                        <a:lnTo>
                          <a:pt x="41" y="1"/>
                        </a:lnTo>
                        <a:lnTo>
                          <a:pt x="33" y="3"/>
                        </a:lnTo>
                        <a:lnTo>
                          <a:pt x="26" y="6"/>
                        </a:lnTo>
                        <a:lnTo>
                          <a:pt x="19" y="9"/>
                        </a:lnTo>
                        <a:lnTo>
                          <a:pt x="13" y="14"/>
                        </a:lnTo>
                        <a:lnTo>
                          <a:pt x="8" y="20"/>
                        </a:lnTo>
                        <a:lnTo>
                          <a:pt x="4" y="26"/>
                        </a:lnTo>
                        <a:lnTo>
                          <a:pt x="0" y="33"/>
                        </a:lnTo>
                        <a:lnTo>
                          <a:pt x="0" y="246"/>
                        </a:lnTo>
                        <a:lnTo>
                          <a:pt x="105" y="246"/>
                        </a:lnTo>
                        <a:lnTo>
                          <a:pt x="105" y="3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3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2176" y="1662"/>
                    <a:ext cx="31" cy="74"/>
                  </a:xfrm>
                  <a:custGeom>
                    <a:avLst/>
                    <a:gdLst>
                      <a:gd name="T0" fmla="*/ 104 w 104"/>
                      <a:gd name="T1" fmla="*/ 35 h 248"/>
                      <a:gd name="T2" fmla="*/ 100 w 104"/>
                      <a:gd name="T3" fmla="*/ 27 h 248"/>
                      <a:gd name="T4" fmla="*/ 95 w 104"/>
                      <a:gd name="T5" fmla="*/ 20 h 248"/>
                      <a:gd name="T6" fmla="*/ 89 w 104"/>
                      <a:gd name="T7" fmla="*/ 13 h 248"/>
                      <a:gd name="T8" fmla="*/ 81 w 104"/>
                      <a:gd name="T9" fmla="*/ 8 h 248"/>
                      <a:gd name="T10" fmla="*/ 74 w 104"/>
                      <a:gd name="T11" fmla="*/ 4 h 248"/>
                      <a:gd name="T12" fmla="*/ 65 w 104"/>
                      <a:gd name="T13" fmla="*/ 2 h 248"/>
                      <a:gd name="T14" fmla="*/ 57 w 104"/>
                      <a:gd name="T15" fmla="*/ 0 h 248"/>
                      <a:gd name="T16" fmla="*/ 49 w 104"/>
                      <a:gd name="T17" fmla="*/ 0 h 248"/>
                      <a:gd name="T18" fmla="*/ 40 w 104"/>
                      <a:gd name="T19" fmla="*/ 0 h 248"/>
                      <a:gd name="T20" fmla="*/ 33 w 104"/>
                      <a:gd name="T21" fmla="*/ 2 h 248"/>
                      <a:gd name="T22" fmla="*/ 25 w 104"/>
                      <a:gd name="T23" fmla="*/ 4 h 248"/>
                      <a:gd name="T24" fmla="*/ 18 w 104"/>
                      <a:gd name="T25" fmla="*/ 8 h 248"/>
                      <a:gd name="T26" fmla="*/ 12 w 104"/>
                      <a:gd name="T27" fmla="*/ 13 h 248"/>
                      <a:gd name="T28" fmla="*/ 8 w 104"/>
                      <a:gd name="T29" fmla="*/ 20 h 248"/>
                      <a:gd name="T30" fmla="*/ 3 w 104"/>
                      <a:gd name="T31" fmla="*/ 27 h 248"/>
                      <a:gd name="T32" fmla="*/ 0 w 104"/>
                      <a:gd name="T33" fmla="*/ 35 h 248"/>
                      <a:gd name="T34" fmla="*/ 0 w 104"/>
                      <a:gd name="T35" fmla="*/ 248 h 248"/>
                      <a:gd name="T36" fmla="*/ 104 w 104"/>
                      <a:gd name="T37" fmla="*/ 248 h 248"/>
                      <a:gd name="T38" fmla="*/ 104 w 104"/>
                      <a:gd name="T39" fmla="*/ 35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4" h="248">
                        <a:moveTo>
                          <a:pt x="104" y="35"/>
                        </a:moveTo>
                        <a:lnTo>
                          <a:pt x="100" y="27"/>
                        </a:lnTo>
                        <a:lnTo>
                          <a:pt x="95" y="20"/>
                        </a:lnTo>
                        <a:lnTo>
                          <a:pt x="89" y="13"/>
                        </a:lnTo>
                        <a:lnTo>
                          <a:pt x="81" y="8"/>
                        </a:lnTo>
                        <a:lnTo>
                          <a:pt x="74" y="4"/>
                        </a:lnTo>
                        <a:lnTo>
                          <a:pt x="65" y="2"/>
                        </a:lnTo>
                        <a:lnTo>
                          <a:pt x="57" y="0"/>
                        </a:lnTo>
                        <a:lnTo>
                          <a:pt x="49" y="0"/>
                        </a:lnTo>
                        <a:lnTo>
                          <a:pt x="40" y="0"/>
                        </a:lnTo>
                        <a:lnTo>
                          <a:pt x="33" y="2"/>
                        </a:lnTo>
                        <a:lnTo>
                          <a:pt x="25" y="4"/>
                        </a:lnTo>
                        <a:lnTo>
                          <a:pt x="18" y="8"/>
                        </a:lnTo>
                        <a:lnTo>
                          <a:pt x="12" y="13"/>
                        </a:lnTo>
                        <a:lnTo>
                          <a:pt x="8" y="20"/>
                        </a:lnTo>
                        <a:lnTo>
                          <a:pt x="3" y="27"/>
                        </a:lnTo>
                        <a:lnTo>
                          <a:pt x="0" y="35"/>
                        </a:lnTo>
                        <a:lnTo>
                          <a:pt x="0" y="248"/>
                        </a:lnTo>
                        <a:lnTo>
                          <a:pt x="104" y="248"/>
                        </a:lnTo>
                        <a:lnTo>
                          <a:pt x="104" y="3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4" name="Freeform 52"/>
                  <p:cNvSpPr>
                    <a:spLocks noChangeAspect="1"/>
                  </p:cNvSpPr>
                  <p:nvPr/>
                </p:nvSpPr>
                <p:spPr bwMode="auto">
                  <a:xfrm>
                    <a:off x="3339" y="1662"/>
                    <a:ext cx="31" cy="74"/>
                  </a:xfrm>
                  <a:custGeom>
                    <a:avLst/>
                    <a:gdLst>
                      <a:gd name="T0" fmla="*/ 103 w 103"/>
                      <a:gd name="T1" fmla="*/ 35 h 248"/>
                      <a:gd name="T2" fmla="*/ 99 w 103"/>
                      <a:gd name="T3" fmla="*/ 27 h 248"/>
                      <a:gd name="T4" fmla="*/ 93 w 103"/>
                      <a:gd name="T5" fmla="*/ 20 h 248"/>
                      <a:gd name="T6" fmla="*/ 88 w 103"/>
                      <a:gd name="T7" fmla="*/ 13 h 248"/>
                      <a:gd name="T8" fmla="*/ 81 w 103"/>
                      <a:gd name="T9" fmla="*/ 8 h 248"/>
                      <a:gd name="T10" fmla="*/ 73 w 103"/>
                      <a:gd name="T11" fmla="*/ 4 h 248"/>
                      <a:gd name="T12" fmla="*/ 65 w 103"/>
                      <a:gd name="T13" fmla="*/ 2 h 248"/>
                      <a:gd name="T14" fmla="*/ 58 w 103"/>
                      <a:gd name="T15" fmla="*/ 0 h 248"/>
                      <a:gd name="T16" fmla="*/ 49 w 103"/>
                      <a:gd name="T17" fmla="*/ 0 h 248"/>
                      <a:gd name="T18" fmla="*/ 41 w 103"/>
                      <a:gd name="T19" fmla="*/ 0 h 248"/>
                      <a:gd name="T20" fmla="*/ 32 w 103"/>
                      <a:gd name="T21" fmla="*/ 2 h 248"/>
                      <a:gd name="T22" fmla="*/ 25 w 103"/>
                      <a:gd name="T23" fmla="*/ 4 h 248"/>
                      <a:gd name="T24" fmla="*/ 19 w 103"/>
                      <a:gd name="T25" fmla="*/ 8 h 248"/>
                      <a:gd name="T26" fmla="*/ 12 w 103"/>
                      <a:gd name="T27" fmla="*/ 13 h 248"/>
                      <a:gd name="T28" fmla="*/ 7 w 103"/>
                      <a:gd name="T29" fmla="*/ 20 h 248"/>
                      <a:gd name="T30" fmla="*/ 3 w 103"/>
                      <a:gd name="T31" fmla="*/ 27 h 248"/>
                      <a:gd name="T32" fmla="*/ 0 w 103"/>
                      <a:gd name="T33" fmla="*/ 35 h 248"/>
                      <a:gd name="T34" fmla="*/ 0 w 103"/>
                      <a:gd name="T35" fmla="*/ 248 h 248"/>
                      <a:gd name="T36" fmla="*/ 103 w 103"/>
                      <a:gd name="T37" fmla="*/ 248 h 248"/>
                      <a:gd name="T38" fmla="*/ 103 w 103"/>
                      <a:gd name="T39" fmla="*/ 35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3" h="248">
                        <a:moveTo>
                          <a:pt x="103" y="35"/>
                        </a:moveTo>
                        <a:lnTo>
                          <a:pt x="99" y="27"/>
                        </a:lnTo>
                        <a:lnTo>
                          <a:pt x="93" y="20"/>
                        </a:lnTo>
                        <a:lnTo>
                          <a:pt x="88" y="13"/>
                        </a:lnTo>
                        <a:lnTo>
                          <a:pt x="81" y="8"/>
                        </a:lnTo>
                        <a:lnTo>
                          <a:pt x="73" y="4"/>
                        </a:lnTo>
                        <a:lnTo>
                          <a:pt x="65" y="2"/>
                        </a:lnTo>
                        <a:lnTo>
                          <a:pt x="58" y="0"/>
                        </a:lnTo>
                        <a:lnTo>
                          <a:pt x="49" y="0"/>
                        </a:lnTo>
                        <a:lnTo>
                          <a:pt x="41" y="0"/>
                        </a:lnTo>
                        <a:lnTo>
                          <a:pt x="32" y="2"/>
                        </a:lnTo>
                        <a:lnTo>
                          <a:pt x="25" y="4"/>
                        </a:lnTo>
                        <a:lnTo>
                          <a:pt x="19" y="8"/>
                        </a:lnTo>
                        <a:lnTo>
                          <a:pt x="12" y="13"/>
                        </a:lnTo>
                        <a:lnTo>
                          <a:pt x="7" y="20"/>
                        </a:lnTo>
                        <a:lnTo>
                          <a:pt x="3" y="27"/>
                        </a:lnTo>
                        <a:lnTo>
                          <a:pt x="0" y="35"/>
                        </a:lnTo>
                        <a:lnTo>
                          <a:pt x="0" y="248"/>
                        </a:lnTo>
                        <a:lnTo>
                          <a:pt x="103" y="248"/>
                        </a:lnTo>
                        <a:lnTo>
                          <a:pt x="103" y="3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5" name="Freeform 53"/>
                  <p:cNvSpPr>
                    <a:spLocks noChangeAspect="1"/>
                  </p:cNvSpPr>
                  <p:nvPr/>
                </p:nvSpPr>
                <p:spPr bwMode="auto">
                  <a:xfrm>
                    <a:off x="2232" y="1662"/>
                    <a:ext cx="30" cy="74"/>
                  </a:xfrm>
                  <a:custGeom>
                    <a:avLst/>
                    <a:gdLst>
                      <a:gd name="T0" fmla="*/ 104 w 104"/>
                      <a:gd name="T1" fmla="*/ 34 h 247"/>
                      <a:gd name="T2" fmla="*/ 101 w 104"/>
                      <a:gd name="T3" fmla="*/ 27 h 247"/>
                      <a:gd name="T4" fmla="*/ 95 w 104"/>
                      <a:gd name="T5" fmla="*/ 20 h 247"/>
                      <a:gd name="T6" fmla="*/ 90 w 104"/>
                      <a:gd name="T7" fmla="*/ 14 h 247"/>
                      <a:gd name="T8" fmla="*/ 84 w 104"/>
                      <a:gd name="T9" fmla="*/ 9 h 247"/>
                      <a:gd name="T10" fmla="*/ 77 w 104"/>
                      <a:gd name="T11" fmla="*/ 6 h 247"/>
                      <a:gd name="T12" fmla="*/ 70 w 104"/>
                      <a:gd name="T13" fmla="*/ 3 h 247"/>
                      <a:gd name="T14" fmla="*/ 63 w 104"/>
                      <a:gd name="T15" fmla="*/ 1 h 247"/>
                      <a:gd name="T16" fmla="*/ 54 w 104"/>
                      <a:gd name="T17" fmla="*/ 0 h 247"/>
                      <a:gd name="T18" fmla="*/ 47 w 104"/>
                      <a:gd name="T19" fmla="*/ 1 h 247"/>
                      <a:gd name="T20" fmla="*/ 39 w 104"/>
                      <a:gd name="T21" fmla="*/ 2 h 247"/>
                      <a:gd name="T22" fmla="*/ 31 w 104"/>
                      <a:gd name="T23" fmla="*/ 4 h 247"/>
                      <a:gd name="T24" fmla="*/ 25 w 104"/>
                      <a:gd name="T25" fmla="*/ 8 h 247"/>
                      <a:gd name="T26" fmla="*/ 17 w 104"/>
                      <a:gd name="T27" fmla="*/ 13 h 247"/>
                      <a:gd name="T28" fmla="*/ 11 w 104"/>
                      <a:gd name="T29" fmla="*/ 19 h 247"/>
                      <a:gd name="T30" fmla="*/ 5 w 104"/>
                      <a:gd name="T31" fmla="*/ 26 h 247"/>
                      <a:gd name="T32" fmla="*/ 0 w 104"/>
                      <a:gd name="T33" fmla="*/ 34 h 247"/>
                      <a:gd name="T34" fmla="*/ 0 w 104"/>
                      <a:gd name="T35" fmla="*/ 247 h 247"/>
                      <a:gd name="T36" fmla="*/ 104 w 104"/>
                      <a:gd name="T37" fmla="*/ 247 h 247"/>
                      <a:gd name="T38" fmla="*/ 104 w 104"/>
                      <a:gd name="T39" fmla="*/ 34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4" h="247">
                        <a:moveTo>
                          <a:pt x="104" y="34"/>
                        </a:moveTo>
                        <a:lnTo>
                          <a:pt x="101" y="27"/>
                        </a:lnTo>
                        <a:lnTo>
                          <a:pt x="95" y="20"/>
                        </a:lnTo>
                        <a:lnTo>
                          <a:pt x="90" y="14"/>
                        </a:lnTo>
                        <a:lnTo>
                          <a:pt x="84" y="9"/>
                        </a:lnTo>
                        <a:lnTo>
                          <a:pt x="77" y="6"/>
                        </a:lnTo>
                        <a:lnTo>
                          <a:pt x="70" y="3"/>
                        </a:lnTo>
                        <a:lnTo>
                          <a:pt x="63" y="1"/>
                        </a:lnTo>
                        <a:lnTo>
                          <a:pt x="54" y="0"/>
                        </a:lnTo>
                        <a:lnTo>
                          <a:pt x="47" y="1"/>
                        </a:lnTo>
                        <a:lnTo>
                          <a:pt x="39" y="2"/>
                        </a:lnTo>
                        <a:lnTo>
                          <a:pt x="31" y="4"/>
                        </a:lnTo>
                        <a:lnTo>
                          <a:pt x="25" y="8"/>
                        </a:lnTo>
                        <a:lnTo>
                          <a:pt x="17" y="13"/>
                        </a:lnTo>
                        <a:lnTo>
                          <a:pt x="11" y="19"/>
                        </a:lnTo>
                        <a:lnTo>
                          <a:pt x="5" y="26"/>
                        </a:lnTo>
                        <a:lnTo>
                          <a:pt x="0" y="34"/>
                        </a:lnTo>
                        <a:lnTo>
                          <a:pt x="0" y="247"/>
                        </a:lnTo>
                        <a:lnTo>
                          <a:pt x="104" y="247"/>
                        </a:lnTo>
                        <a:lnTo>
                          <a:pt x="104" y="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6" name="Freeform 54"/>
                  <p:cNvSpPr>
                    <a:spLocks noChangeAspect="1"/>
                  </p:cNvSpPr>
                  <p:nvPr/>
                </p:nvSpPr>
                <p:spPr bwMode="auto">
                  <a:xfrm>
                    <a:off x="3395" y="1662"/>
                    <a:ext cx="31" cy="74"/>
                  </a:xfrm>
                  <a:custGeom>
                    <a:avLst/>
                    <a:gdLst>
                      <a:gd name="T0" fmla="*/ 103 w 103"/>
                      <a:gd name="T1" fmla="*/ 34 h 247"/>
                      <a:gd name="T2" fmla="*/ 99 w 103"/>
                      <a:gd name="T3" fmla="*/ 27 h 247"/>
                      <a:gd name="T4" fmla="*/ 95 w 103"/>
                      <a:gd name="T5" fmla="*/ 20 h 247"/>
                      <a:gd name="T6" fmla="*/ 90 w 103"/>
                      <a:gd name="T7" fmla="*/ 14 h 247"/>
                      <a:gd name="T8" fmla="*/ 83 w 103"/>
                      <a:gd name="T9" fmla="*/ 9 h 247"/>
                      <a:gd name="T10" fmla="*/ 77 w 103"/>
                      <a:gd name="T11" fmla="*/ 6 h 247"/>
                      <a:gd name="T12" fmla="*/ 70 w 103"/>
                      <a:gd name="T13" fmla="*/ 3 h 247"/>
                      <a:gd name="T14" fmla="*/ 62 w 103"/>
                      <a:gd name="T15" fmla="*/ 1 h 247"/>
                      <a:gd name="T16" fmla="*/ 54 w 103"/>
                      <a:gd name="T17" fmla="*/ 0 h 247"/>
                      <a:gd name="T18" fmla="*/ 46 w 103"/>
                      <a:gd name="T19" fmla="*/ 1 h 247"/>
                      <a:gd name="T20" fmla="*/ 38 w 103"/>
                      <a:gd name="T21" fmla="*/ 2 h 247"/>
                      <a:gd name="T22" fmla="*/ 31 w 103"/>
                      <a:gd name="T23" fmla="*/ 4 h 247"/>
                      <a:gd name="T24" fmla="*/ 23 w 103"/>
                      <a:gd name="T25" fmla="*/ 8 h 247"/>
                      <a:gd name="T26" fmla="*/ 17 w 103"/>
                      <a:gd name="T27" fmla="*/ 13 h 247"/>
                      <a:gd name="T28" fmla="*/ 11 w 103"/>
                      <a:gd name="T29" fmla="*/ 19 h 247"/>
                      <a:gd name="T30" fmla="*/ 4 w 103"/>
                      <a:gd name="T31" fmla="*/ 26 h 247"/>
                      <a:gd name="T32" fmla="*/ 0 w 103"/>
                      <a:gd name="T33" fmla="*/ 34 h 247"/>
                      <a:gd name="T34" fmla="*/ 0 w 103"/>
                      <a:gd name="T35" fmla="*/ 247 h 247"/>
                      <a:gd name="T36" fmla="*/ 103 w 103"/>
                      <a:gd name="T37" fmla="*/ 247 h 247"/>
                      <a:gd name="T38" fmla="*/ 103 w 103"/>
                      <a:gd name="T39" fmla="*/ 34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03" h="247">
                        <a:moveTo>
                          <a:pt x="103" y="34"/>
                        </a:moveTo>
                        <a:lnTo>
                          <a:pt x="99" y="27"/>
                        </a:lnTo>
                        <a:lnTo>
                          <a:pt x="95" y="20"/>
                        </a:lnTo>
                        <a:lnTo>
                          <a:pt x="90" y="14"/>
                        </a:lnTo>
                        <a:lnTo>
                          <a:pt x="83" y="9"/>
                        </a:lnTo>
                        <a:lnTo>
                          <a:pt x="77" y="6"/>
                        </a:lnTo>
                        <a:lnTo>
                          <a:pt x="70" y="3"/>
                        </a:lnTo>
                        <a:lnTo>
                          <a:pt x="62" y="1"/>
                        </a:lnTo>
                        <a:lnTo>
                          <a:pt x="54" y="0"/>
                        </a:lnTo>
                        <a:lnTo>
                          <a:pt x="46" y="1"/>
                        </a:lnTo>
                        <a:lnTo>
                          <a:pt x="38" y="2"/>
                        </a:lnTo>
                        <a:lnTo>
                          <a:pt x="31" y="4"/>
                        </a:lnTo>
                        <a:lnTo>
                          <a:pt x="23" y="8"/>
                        </a:lnTo>
                        <a:lnTo>
                          <a:pt x="17" y="13"/>
                        </a:lnTo>
                        <a:lnTo>
                          <a:pt x="11" y="19"/>
                        </a:lnTo>
                        <a:lnTo>
                          <a:pt x="4" y="26"/>
                        </a:lnTo>
                        <a:lnTo>
                          <a:pt x="0" y="34"/>
                        </a:lnTo>
                        <a:lnTo>
                          <a:pt x="0" y="247"/>
                        </a:lnTo>
                        <a:lnTo>
                          <a:pt x="103" y="247"/>
                        </a:lnTo>
                        <a:lnTo>
                          <a:pt x="103" y="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7" name="Rectangle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6" y="1795"/>
                    <a:ext cx="32" cy="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8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0" y="1795"/>
                    <a:ext cx="31" cy="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09" name="Rectangl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6" y="1795"/>
                    <a:ext cx="31" cy="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0" name="Rectangle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9" y="1795"/>
                    <a:ext cx="31" cy="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1" name="Rectangle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" y="1795"/>
                    <a:ext cx="30" cy="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2" name="Rectangle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95" y="1795"/>
                    <a:ext cx="31" cy="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3" name="Rectangle 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6" y="1948"/>
                    <a:ext cx="32" cy="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4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0" y="1948"/>
                    <a:ext cx="31" cy="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5" name="Rectangl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6" y="1948"/>
                    <a:ext cx="31" cy="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6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9" y="1948"/>
                    <a:ext cx="31" cy="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7" name="Rectangle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3" y="1948"/>
                    <a:ext cx="30" cy="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8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96" y="1948"/>
                    <a:ext cx="31" cy="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19" name="Rectangle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6" y="2083"/>
                    <a:ext cx="32" cy="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0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0" y="2083"/>
                    <a:ext cx="31" cy="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1" name="Rectangle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6" y="2083"/>
                    <a:ext cx="31" cy="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2" name="Rectangle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8" y="2083"/>
                    <a:ext cx="33" cy="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3" name="Rectangl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" y="2083"/>
                    <a:ext cx="32" cy="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4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95" y="2083"/>
                    <a:ext cx="33" cy="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5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8" y="2086"/>
                    <a:ext cx="41" cy="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C253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6" name="Rectangle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7" y="2086"/>
                    <a:ext cx="41" cy="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7" name="Rectangl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6" y="2086"/>
                    <a:ext cx="40" cy="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C253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8" name="Rectangle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5" y="2086"/>
                    <a:ext cx="40" cy="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29" name="Rectangle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0" y="2086"/>
                    <a:ext cx="40" cy="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8C253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0" name="Rectangle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68" y="2086"/>
                    <a:ext cx="41" cy="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1" name="Freeform 79"/>
                  <p:cNvSpPr>
                    <a:spLocks noChangeAspect="1"/>
                  </p:cNvSpPr>
                  <p:nvPr/>
                </p:nvSpPr>
                <p:spPr bwMode="auto">
                  <a:xfrm>
                    <a:off x="726" y="1423"/>
                    <a:ext cx="1350" cy="108"/>
                  </a:xfrm>
                  <a:custGeom>
                    <a:avLst/>
                    <a:gdLst>
                      <a:gd name="T0" fmla="*/ 41 w 4493"/>
                      <a:gd name="T1" fmla="*/ 60 h 361"/>
                      <a:gd name="T2" fmla="*/ 22 w 4493"/>
                      <a:gd name="T3" fmla="*/ 13 h 361"/>
                      <a:gd name="T4" fmla="*/ 4493 w 4493"/>
                      <a:gd name="T5" fmla="*/ 272 h 361"/>
                      <a:gd name="T6" fmla="*/ 4244 w 4493"/>
                      <a:gd name="T7" fmla="*/ 355 h 361"/>
                      <a:gd name="T8" fmla="*/ 4224 w 4493"/>
                      <a:gd name="T9" fmla="*/ 331 h 361"/>
                      <a:gd name="T10" fmla="*/ 4185 w 4493"/>
                      <a:gd name="T11" fmla="*/ 322 h 361"/>
                      <a:gd name="T12" fmla="*/ 4149 w 4493"/>
                      <a:gd name="T13" fmla="*/ 341 h 361"/>
                      <a:gd name="T14" fmla="*/ 3922 w 4493"/>
                      <a:gd name="T15" fmla="*/ 361 h 361"/>
                      <a:gd name="T16" fmla="*/ 3893 w 4493"/>
                      <a:gd name="T17" fmla="*/ 335 h 361"/>
                      <a:gd name="T18" fmla="*/ 3856 w 4493"/>
                      <a:gd name="T19" fmla="*/ 321 h 361"/>
                      <a:gd name="T20" fmla="*/ 3817 w 4493"/>
                      <a:gd name="T21" fmla="*/ 335 h 361"/>
                      <a:gd name="T22" fmla="*/ 3800 w 4493"/>
                      <a:gd name="T23" fmla="*/ 358 h 361"/>
                      <a:gd name="T24" fmla="*/ 3544 w 4493"/>
                      <a:gd name="T25" fmla="*/ 353 h 361"/>
                      <a:gd name="T26" fmla="*/ 3514 w 4493"/>
                      <a:gd name="T27" fmla="*/ 325 h 361"/>
                      <a:gd name="T28" fmla="*/ 3474 w 4493"/>
                      <a:gd name="T29" fmla="*/ 325 h 361"/>
                      <a:gd name="T30" fmla="*/ 3443 w 4493"/>
                      <a:gd name="T31" fmla="*/ 353 h 361"/>
                      <a:gd name="T32" fmla="*/ 3195 w 4493"/>
                      <a:gd name="T33" fmla="*/ 358 h 361"/>
                      <a:gd name="T34" fmla="*/ 3166 w 4493"/>
                      <a:gd name="T35" fmla="*/ 328 h 361"/>
                      <a:gd name="T36" fmla="*/ 3126 w 4493"/>
                      <a:gd name="T37" fmla="*/ 323 h 361"/>
                      <a:gd name="T38" fmla="*/ 3093 w 4493"/>
                      <a:gd name="T39" fmla="*/ 347 h 361"/>
                      <a:gd name="T40" fmla="*/ 2849 w 4493"/>
                      <a:gd name="T41" fmla="*/ 360 h 361"/>
                      <a:gd name="T42" fmla="*/ 2834 w 4493"/>
                      <a:gd name="T43" fmla="*/ 341 h 361"/>
                      <a:gd name="T44" fmla="*/ 2797 w 4493"/>
                      <a:gd name="T45" fmla="*/ 322 h 361"/>
                      <a:gd name="T46" fmla="*/ 2757 w 4493"/>
                      <a:gd name="T47" fmla="*/ 331 h 361"/>
                      <a:gd name="T48" fmla="*/ 2737 w 4493"/>
                      <a:gd name="T49" fmla="*/ 355 h 361"/>
                      <a:gd name="T50" fmla="*/ 2494 w 4493"/>
                      <a:gd name="T51" fmla="*/ 358 h 361"/>
                      <a:gd name="T52" fmla="*/ 2478 w 4493"/>
                      <a:gd name="T53" fmla="*/ 335 h 361"/>
                      <a:gd name="T54" fmla="*/ 2440 w 4493"/>
                      <a:gd name="T55" fmla="*/ 321 h 361"/>
                      <a:gd name="T56" fmla="*/ 2402 w 4493"/>
                      <a:gd name="T57" fmla="*/ 335 h 361"/>
                      <a:gd name="T58" fmla="*/ 2373 w 4493"/>
                      <a:gd name="T59" fmla="*/ 361 h 361"/>
                      <a:gd name="T60" fmla="*/ 2126 w 4493"/>
                      <a:gd name="T61" fmla="*/ 350 h 361"/>
                      <a:gd name="T62" fmla="*/ 2096 w 4493"/>
                      <a:gd name="T63" fmla="*/ 325 h 361"/>
                      <a:gd name="T64" fmla="*/ 2055 w 4493"/>
                      <a:gd name="T65" fmla="*/ 325 h 361"/>
                      <a:gd name="T66" fmla="*/ 2027 w 4493"/>
                      <a:gd name="T67" fmla="*/ 350 h 361"/>
                      <a:gd name="T68" fmla="*/ 1790 w 4493"/>
                      <a:gd name="T69" fmla="*/ 361 h 361"/>
                      <a:gd name="T70" fmla="*/ 1772 w 4493"/>
                      <a:gd name="T71" fmla="*/ 347 h 361"/>
                      <a:gd name="T72" fmla="*/ 1737 w 4493"/>
                      <a:gd name="T73" fmla="*/ 323 h 361"/>
                      <a:gd name="T74" fmla="*/ 1697 w 4493"/>
                      <a:gd name="T75" fmla="*/ 328 h 361"/>
                      <a:gd name="T76" fmla="*/ 1673 w 4493"/>
                      <a:gd name="T77" fmla="*/ 353 h 361"/>
                      <a:gd name="T78" fmla="*/ 1420 w 4493"/>
                      <a:gd name="T79" fmla="*/ 360 h 361"/>
                      <a:gd name="T80" fmla="*/ 1392 w 4493"/>
                      <a:gd name="T81" fmla="*/ 331 h 361"/>
                      <a:gd name="T82" fmla="*/ 1353 w 4493"/>
                      <a:gd name="T83" fmla="*/ 322 h 361"/>
                      <a:gd name="T84" fmla="*/ 1317 w 4493"/>
                      <a:gd name="T85" fmla="*/ 341 h 361"/>
                      <a:gd name="T86" fmla="*/ 1071 w 4493"/>
                      <a:gd name="T87" fmla="*/ 361 h 361"/>
                      <a:gd name="T88" fmla="*/ 1052 w 4493"/>
                      <a:gd name="T89" fmla="*/ 347 h 361"/>
                      <a:gd name="T90" fmla="*/ 1018 w 4493"/>
                      <a:gd name="T91" fmla="*/ 323 h 361"/>
                      <a:gd name="T92" fmla="*/ 978 w 4493"/>
                      <a:gd name="T93" fmla="*/ 328 h 361"/>
                      <a:gd name="T94" fmla="*/ 949 w 4493"/>
                      <a:gd name="T95" fmla="*/ 358 h 361"/>
                      <a:gd name="T96" fmla="*/ 710 w 4493"/>
                      <a:gd name="T97" fmla="*/ 355 h 361"/>
                      <a:gd name="T98" fmla="*/ 690 w 4493"/>
                      <a:gd name="T99" fmla="*/ 331 h 361"/>
                      <a:gd name="T100" fmla="*/ 650 w 4493"/>
                      <a:gd name="T101" fmla="*/ 322 h 361"/>
                      <a:gd name="T102" fmla="*/ 613 w 4493"/>
                      <a:gd name="T103" fmla="*/ 341 h 361"/>
                      <a:gd name="T104" fmla="*/ 598 w 4493"/>
                      <a:gd name="T105" fmla="*/ 360 h 361"/>
                      <a:gd name="T106" fmla="*/ 359 w 4493"/>
                      <a:gd name="T107" fmla="*/ 353 h 361"/>
                      <a:gd name="T108" fmla="*/ 335 w 4493"/>
                      <a:gd name="T109" fmla="*/ 328 h 361"/>
                      <a:gd name="T110" fmla="*/ 294 w 4493"/>
                      <a:gd name="T111" fmla="*/ 323 h 361"/>
                      <a:gd name="T112" fmla="*/ 261 w 4493"/>
                      <a:gd name="T113" fmla="*/ 347 h 361"/>
                      <a:gd name="T114" fmla="*/ 243 w 4493"/>
                      <a:gd name="T115" fmla="*/ 361 h 3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493" h="361">
                        <a:moveTo>
                          <a:pt x="59" y="361"/>
                        </a:moveTo>
                        <a:lnTo>
                          <a:pt x="59" y="180"/>
                        </a:lnTo>
                        <a:lnTo>
                          <a:pt x="43" y="171"/>
                        </a:lnTo>
                        <a:lnTo>
                          <a:pt x="43" y="75"/>
                        </a:lnTo>
                        <a:lnTo>
                          <a:pt x="42" y="69"/>
                        </a:lnTo>
                        <a:lnTo>
                          <a:pt x="41" y="60"/>
                        </a:lnTo>
                        <a:lnTo>
                          <a:pt x="38" y="48"/>
                        </a:lnTo>
                        <a:lnTo>
                          <a:pt x="34" y="36"/>
                        </a:lnTo>
                        <a:lnTo>
                          <a:pt x="32" y="30"/>
                        </a:lnTo>
                        <a:lnTo>
                          <a:pt x="29" y="24"/>
                        </a:lnTo>
                        <a:lnTo>
                          <a:pt x="26" y="19"/>
                        </a:lnTo>
                        <a:lnTo>
                          <a:pt x="22" y="13"/>
                        </a:lnTo>
                        <a:lnTo>
                          <a:pt x="17" y="9"/>
                        </a:lnTo>
                        <a:lnTo>
                          <a:pt x="13" y="5"/>
                        </a:lnTo>
                        <a:lnTo>
                          <a:pt x="7" y="2"/>
                        </a:lnTo>
                        <a:lnTo>
                          <a:pt x="0" y="0"/>
                        </a:lnTo>
                        <a:lnTo>
                          <a:pt x="4492" y="0"/>
                        </a:lnTo>
                        <a:lnTo>
                          <a:pt x="4493" y="272"/>
                        </a:lnTo>
                        <a:lnTo>
                          <a:pt x="4401" y="293"/>
                        </a:lnTo>
                        <a:lnTo>
                          <a:pt x="4401" y="361"/>
                        </a:lnTo>
                        <a:lnTo>
                          <a:pt x="4259" y="361"/>
                        </a:lnTo>
                        <a:lnTo>
                          <a:pt x="4252" y="360"/>
                        </a:lnTo>
                        <a:lnTo>
                          <a:pt x="4247" y="358"/>
                        </a:lnTo>
                        <a:lnTo>
                          <a:pt x="4244" y="355"/>
                        </a:lnTo>
                        <a:lnTo>
                          <a:pt x="4242" y="353"/>
                        </a:lnTo>
                        <a:lnTo>
                          <a:pt x="4241" y="350"/>
                        </a:lnTo>
                        <a:lnTo>
                          <a:pt x="4240" y="347"/>
                        </a:lnTo>
                        <a:lnTo>
                          <a:pt x="4235" y="341"/>
                        </a:lnTo>
                        <a:lnTo>
                          <a:pt x="4230" y="335"/>
                        </a:lnTo>
                        <a:lnTo>
                          <a:pt x="4224" y="331"/>
                        </a:lnTo>
                        <a:lnTo>
                          <a:pt x="4218" y="328"/>
                        </a:lnTo>
                        <a:lnTo>
                          <a:pt x="4212" y="325"/>
                        </a:lnTo>
                        <a:lnTo>
                          <a:pt x="4205" y="323"/>
                        </a:lnTo>
                        <a:lnTo>
                          <a:pt x="4198" y="322"/>
                        </a:lnTo>
                        <a:lnTo>
                          <a:pt x="4191" y="321"/>
                        </a:lnTo>
                        <a:lnTo>
                          <a:pt x="4185" y="322"/>
                        </a:lnTo>
                        <a:lnTo>
                          <a:pt x="4177" y="323"/>
                        </a:lnTo>
                        <a:lnTo>
                          <a:pt x="4171" y="325"/>
                        </a:lnTo>
                        <a:lnTo>
                          <a:pt x="4165" y="328"/>
                        </a:lnTo>
                        <a:lnTo>
                          <a:pt x="4160" y="331"/>
                        </a:lnTo>
                        <a:lnTo>
                          <a:pt x="4153" y="335"/>
                        </a:lnTo>
                        <a:lnTo>
                          <a:pt x="4149" y="341"/>
                        </a:lnTo>
                        <a:lnTo>
                          <a:pt x="4145" y="347"/>
                        </a:lnTo>
                        <a:lnTo>
                          <a:pt x="4142" y="353"/>
                        </a:lnTo>
                        <a:lnTo>
                          <a:pt x="4137" y="358"/>
                        </a:lnTo>
                        <a:lnTo>
                          <a:pt x="4132" y="360"/>
                        </a:lnTo>
                        <a:lnTo>
                          <a:pt x="4126" y="361"/>
                        </a:lnTo>
                        <a:lnTo>
                          <a:pt x="3922" y="361"/>
                        </a:lnTo>
                        <a:lnTo>
                          <a:pt x="3915" y="360"/>
                        </a:lnTo>
                        <a:lnTo>
                          <a:pt x="3910" y="358"/>
                        </a:lnTo>
                        <a:lnTo>
                          <a:pt x="3906" y="353"/>
                        </a:lnTo>
                        <a:lnTo>
                          <a:pt x="3903" y="347"/>
                        </a:lnTo>
                        <a:lnTo>
                          <a:pt x="3898" y="341"/>
                        </a:lnTo>
                        <a:lnTo>
                          <a:pt x="3893" y="335"/>
                        </a:lnTo>
                        <a:lnTo>
                          <a:pt x="3888" y="331"/>
                        </a:lnTo>
                        <a:lnTo>
                          <a:pt x="3883" y="328"/>
                        </a:lnTo>
                        <a:lnTo>
                          <a:pt x="3876" y="325"/>
                        </a:lnTo>
                        <a:lnTo>
                          <a:pt x="3869" y="323"/>
                        </a:lnTo>
                        <a:lnTo>
                          <a:pt x="3863" y="322"/>
                        </a:lnTo>
                        <a:lnTo>
                          <a:pt x="3856" y="321"/>
                        </a:lnTo>
                        <a:lnTo>
                          <a:pt x="3849" y="322"/>
                        </a:lnTo>
                        <a:lnTo>
                          <a:pt x="3843" y="323"/>
                        </a:lnTo>
                        <a:lnTo>
                          <a:pt x="3835" y="325"/>
                        </a:lnTo>
                        <a:lnTo>
                          <a:pt x="3829" y="328"/>
                        </a:lnTo>
                        <a:lnTo>
                          <a:pt x="3823" y="331"/>
                        </a:lnTo>
                        <a:lnTo>
                          <a:pt x="3817" y="335"/>
                        </a:lnTo>
                        <a:lnTo>
                          <a:pt x="3812" y="341"/>
                        </a:lnTo>
                        <a:lnTo>
                          <a:pt x="3808" y="347"/>
                        </a:lnTo>
                        <a:lnTo>
                          <a:pt x="3807" y="350"/>
                        </a:lnTo>
                        <a:lnTo>
                          <a:pt x="3805" y="353"/>
                        </a:lnTo>
                        <a:lnTo>
                          <a:pt x="3804" y="355"/>
                        </a:lnTo>
                        <a:lnTo>
                          <a:pt x="3800" y="358"/>
                        </a:lnTo>
                        <a:lnTo>
                          <a:pt x="3795" y="360"/>
                        </a:lnTo>
                        <a:lnTo>
                          <a:pt x="3789" y="361"/>
                        </a:lnTo>
                        <a:lnTo>
                          <a:pt x="3560" y="361"/>
                        </a:lnTo>
                        <a:lnTo>
                          <a:pt x="3554" y="360"/>
                        </a:lnTo>
                        <a:lnTo>
                          <a:pt x="3549" y="358"/>
                        </a:lnTo>
                        <a:lnTo>
                          <a:pt x="3544" y="353"/>
                        </a:lnTo>
                        <a:lnTo>
                          <a:pt x="3541" y="347"/>
                        </a:lnTo>
                        <a:lnTo>
                          <a:pt x="3537" y="341"/>
                        </a:lnTo>
                        <a:lnTo>
                          <a:pt x="3532" y="335"/>
                        </a:lnTo>
                        <a:lnTo>
                          <a:pt x="3527" y="331"/>
                        </a:lnTo>
                        <a:lnTo>
                          <a:pt x="3520" y="328"/>
                        </a:lnTo>
                        <a:lnTo>
                          <a:pt x="3514" y="325"/>
                        </a:lnTo>
                        <a:lnTo>
                          <a:pt x="3508" y="323"/>
                        </a:lnTo>
                        <a:lnTo>
                          <a:pt x="3500" y="322"/>
                        </a:lnTo>
                        <a:lnTo>
                          <a:pt x="3494" y="321"/>
                        </a:lnTo>
                        <a:lnTo>
                          <a:pt x="3488" y="322"/>
                        </a:lnTo>
                        <a:lnTo>
                          <a:pt x="3480" y="323"/>
                        </a:lnTo>
                        <a:lnTo>
                          <a:pt x="3474" y="325"/>
                        </a:lnTo>
                        <a:lnTo>
                          <a:pt x="3468" y="328"/>
                        </a:lnTo>
                        <a:lnTo>
                          <a:pt x="3461" y="331"/>
                        </a:lnTo>
                        <a:lnTo>
                          <a:pt x="3456" y="335"/>
                        </a:lnTo>
                        <a:lnTo>
                          <a:pt x="3451" y="341"/>
                        </a:lnTo>
                        <a:lnTo>
                          <a:pt x="3447" y="347"/>
                        </a:lnTo>
                        <a:lnTo>
                          <a:pt x="3443" y="353"/>
                        </a:lnTo>
                        <a:lnTo>
                          <a:pt x="3439" y="358"/>
                        </a:lnTo>
                        <a:lnTo>
                          <a:pt x="3434" y="360"/>
                        </a:lnTo>
                        <a:lnTo>
                          <a:pt x="3428" y="361"/>
                        </a:lnTo>
                        <a:lnTo>
                          <a:pt x="3206" y="361"/>
                        </a:lnTo>
                        <a:lnTo>
                          <a:pt x="3200" y="360"/>
                        </a:lnTo>
                        <a:lnTo>
                          <a:pt x="3195" y="358"/>
                        </a:lnTo>
                        <a:lnTo>
                          <a:pt x="3191" y="353"/>
                        </a:lnTo>
                        <a:lnTo>
                          <a:pt x="3187" y="347"/>
                        </a:lnTo>
                        <a:lnTo>
                          <a:pt x="3183" y="341"/>
                        </a:lnTo>
                        <a:lnTo>
                          <a:pt x="3178" y="335"/>
                        </a:lnTo>
                        <a:lnTo>
                          <a:pt x="3172" y="331"/>
                        </a:lnTo>
                        <a:lnTo>
                          <a:pt x="3166" y="328"/>
                        </a:lnTo>
                        <a:lnTo>
                          <a:pt x="3160" y="325"/>
                        </a:lnTo>
                        <a:lnTo>
                          <a:pt x="3154" y="323"/>
                        </a:lnTo>
                        <a:lnTo>
                          <a:pt x="3146" y="322"/>
                        </a:lnTo>
                        <a:lnTo>
                          <a:pt x="3140" y="321"/>
                        </a:lnTo>
                        <a:lnTo>
                          <a:pt x="3133" y="322"/>
                        </a:lnTo>
                        <a:lnTo>
                          <a:pt x="3126" y="323"/>
                        </a:lnTo>
                        <a:lnTo>
                          <a:pt x="3120" y="325"/>
                        </a:lnTo>
                        <a:lnTo>
                          <a:pt x="3114" y="328"/>
                        </a:lnTo>
                        <a:lnTo>
                          <a:pt x="3107" y="331"/>
                        </a:lnTo>
                        <a:lnTo>
                          <a:pt x="3102" y="335"/>
                        </a:lnTo>
                        <a:lnTo>
                          <a:pt x="3097" y="341"/>
                        </a:lnTo>
                        <a:lnTo>
                          <a:pt x="3093" y="347"/>
                        </a:lnTo>
                        <a:lnTo>
                          <a:pt x="3089" y="353"/>
                        </a:lnTo>
                        <a:lnTo>
                          <a:pt x="3084" y="358"/>
                        </a:lnTo>
                        <a:lnTo>
                          <a:pt x="3079" y="360"/>
                        </a:lnTo>
                        <a:lnTo>
                          <a:pt x="3074" y="361"/>
                        </a:lnTo>
                        <a:lnTo>
                          <a:pt x="2856" y="361"/>
                        </a:lnTo>
                        <a:lnTo>
                          <a:pt x="2849" y="360"/>
                        </a:lnTo>
                        <a:lnTo>
                          <a:pt x="2844" y="358"/>
                        </a:lnTo>
                        <a:lnTo>
                          <a:pt x="2842" y="355"/>
                        </a:lnTo>
                        <a:lnTo>
                          <a:pt x="2841" y="353"/>
                        </a:lnTo>
                        <a:lnTo>
                          <a:pt x="2839" y="350"/>
                        </a:lnTo>
                        <a:lnTo>
                          <a:pt x="2838" y="347"/>
                        </a:lnTo>
                        <a:lnTo>
                          <a:pt x="2834" y="341"/>
                        </a:lnTo>
                        <a:lnTo>
                          <a:pt x="2828" y="335"/>
                        </a:lnTo>
                        <a:lnTo>
                          <a:pt x="2823" y="331"/>
                        </a:lnTo>
                        <a:lnTo>
                          <a:pt x="2817" y="328"/>
                        </a:lnTo>
                        <a:lnTo>
                          <a:pt x="2810" y="325"/>
                        </a:lnTo>
                        <a:lnTo>
                          <a:pt x="2804" y="323"/>
                        </a:lnTo>
                        <a:lnTo>
                          <a:pt x="2797" y="322"/>
                        </a:lnTo>
                        <a:lnTo>
                          <a:pt x="2789" y="321"/>
                        </a:lnTo>
                        <a:lnTo>
                          <a:pt x="2783" y="322"/>
                        </a:lnTo>
                        <a:lnTo>
                          <a:pt x="2776" y="323"/>
                        </a:lnTo>
                        <a:lnTo>
                          <a:pt x="2769" y="325"/>
                        </a:lnTo>
                        <a:lnTo>
                          <a:pt x="2763" y="328"/>
                        </a:lnTo>
                        <a:lnTo>
                          <a:pt x="2757" y="331"/>
                        </a:lnTo>
                        <a:lnTo>
                          <a:pt x="2751" y="335"/>
                        </a:lnTo>
                        <a:lnTo>
                          <a:pt x="2746" y="341"/>
                        </a:lnTo>
                        <a:lnTo>
                          <a:pt x="2742" y="347"/>
                        </a:lnTo>
                        <a:lnTo>
                          <a:pt x="2741" y="350"/>
                        </a:lnTo>
                        <a:lnTo>
                          <a:pt x="2739" y="353"/>
                        </a:lnTo>
                        <a:lnTo>
                          <a:pt x="2737" y="355"/>
                        </a:lnTo>
                        <a:lnTo>
                          <a:pt x="2735" y="358"/>
                        </a:lnTo>
                        <a:lnTo>
                          <a:pt x="2729" y="360"/>
                        </a:lnTo>
                        <a:lnTo>
                          <a:pt x="2724" y="361"/>
                        </a:lnTo>
                        <a:lnTo>
                          <a:pt x="2506" y="361"/>
                        </a:lnTo>
                        <a:lnTo>
                          <a:pt x="2500" y="360"/>
                        </a:lnTo>
                        <a:lnTo>
                          <a:pt x="2494" y="358"/>
                        </a:lnTo>
                        <a:lnTo>
                          <a:pt x="2492" y="355"/>
                        </a:lnTo>
                        <a:lnTo>
                          <a:pt x="2490" y="353"/>
                        </a:lnTo>
                        <a:lnTo>
                          <a:pt x="2488" y="350"/>
                        </a:lnTo>
                        <a:lnTo>
                          <a:pt x="2487" y="347"/>
                        </a:lnTo>
                        <a:lnTo>
                          <a:pt x="2483" y="341"/>
                        </a:lnTo>
                        <a:lnTo>
                          <a:pt x="2478" y="335"/>
                        </a:lnTo>
                        <a:lnTo>
                          <a:pt x="2472" y="331"/>
                        </a:lnTo>
                        <a:lnTo>
                          <a:pt x="2466" y="328"/>
                        </a:lnTo>
                        <a:lnTo>
                          <a:pt x="2460" y="325"/>
                        </a:lnTo>
                        <a:lnTo>
                          <a:pt x="2453" y="323"/>
                        </a:lnTo>
                        <a:lnTo>
                          <a:pt x="2446" y="322"/>
                        </a:lnTo>
                        <a:lnTo>
                          <a:pt x="2440" y="321"/>
                        </a:lnTo>
                        <a:lnTo>
                          <a:pt x="2432" y="322"/>
                        </a:lnTo>
                        <a:lnTo>
                          <a:pt x="2426" y="323"/>
                        </a:lnTo>
                        <a:lnTo>
                          <a:pt x="2419" y="325"/>
                        </a:lnTo>
                        <a:lnTo>
                          <a:pt x="2413" y="328"/>
                        </a:lnTo>
                        <a:lnTo>
                          <a:pt x="2407" y="331"/>
                        </a:lnTo>
                        <a:lnTo>
                          <a:pt x="2402" y="335"/>
                        </a:lnTo>
                        <a:lnTo>
                          <a:pt x="2396" y="341"/>
                        </a:lnTo>
                        <a:lnTo>
                          <a:pt x="2392" y="347"/>
                        </a:lnTo>
                        <a:lnTo>
                          <a:pt x="2389" y="353"/>
                        </a:lnTo>
                        <a:lnTo>
                          <a:pt x="2385" y="358"/>
                        </a:lnTo>
                        <a:lnTo>
                          <a:pt x="2380" y="360"/>
                        </a:lnTo>
                        <a:lnTo>
                          <a:pt x="2373" y="361"/>
                        </a:lnTo>
                        <a:lnTo>
                          <a:pt x="2142" y="361"/>
                        </a:lnTo>
                        <a:lnTo>
                          <a:pt x="2135" y="360"/>
                        </a:lnTo>
                        <a:lnTo>
                          <a:pt x="2131" y="358"/>
                        </a:lnTo>
                        <a:lnTo>
                          <a:pt x="2129" y="355"/>
                        </a:lnTo>
                        <a:lnTo>
                          <a:pt x="2127" y="353"/>
                        </a:lnTo>
                        <a:lnTo>
                          <a:pt x="2126" y="350"/>
                        </a:lnTo>
                        <a:lnTo>
                          <a:pt x="2125" y="347"/>
                        </a:lnTo>
                        <a:lnTo>
                          <a:pt x="2119" y="341"/>
                        </a:lnTo>
                        <a:lnTo>
                          <a:pt x="2115" y="335"/>
                        </a:lnTo>
                        <a:lnTo>
                          <a:pt x="2109" y="331"/>
                        </a:lnTo>
                        <a:lnTo>
                          <a:pt x="2103" y="328"/>
                        </a:lnTo>
                        <a:lnTo>
                          <a:pt x="2096" y="325"/>
                        </a:lnTo>
                        <a:lnTo>
                          <a:pt x="2090" y="323"/>
                        </a:lnTo>
                        <a:lnTo>
                          <a:pt x="2083" y="322"/>
                        </a:lnTo>
                        <a:lnTo>
                          <a:pt x="2076" y="321"/>
                        </a:lnTo>
                        <a:lnTo>
                          <a:pt x="2069" y="322"/>
                        </a:lnTo>
                        <a:lnTo>
                          <a:pt x="2063" y="323"/>
                        </a:lnTo>
                        <a:lnTo>
                          <a:pt x="2055" y="325"/>
                        </a:lnTo>
                        <a:lnTo>
                          <a:pt x="2049" y="328"/>
                        </a:lnTo>
                        <a:lnTo>
                          <a:pt x="2043" y="331"/>
                        </a:lnTo>
                        <a:lnTo>
                          <a:pt x="2037" y="335"/>
                        </a:lnTo>
                        <a:lnTo>
                          <a:pt x="2032" y="341"/>
                        </a:lnTo>
                        <a:lnTo>
                          <a:pt x="2028" y="347"/>
                        </a:lnTo>
                        <a:lnTo>
                          <a:pt x="2027" y="350"/>
                        </a:lnTo>
                        <a:lnTo>
                          <a:pt x="2026" y="353"/>
                        </a:lnTo>
                        <a:lnTo>
                          <a:pt x="2024" y="355"/>
                        </a:lnTo>
                        <a:lnTo>
                          <a:pt x="2022" y="358"/>
                        </a:lnTo>
                        <a:lnTo>
                          <a:pt x="2016" y="360"/>
                        </a:lnTo>
                        <a:lnTo>
                          <a:pt x="2011" y="361"/>
                        </a:lnTo>
                        <a:lnTo>
                          <a:pt x="1790" y="361"/>
                        </a:lnTo>
                        <a:lnTo>
                          <a:pt x="1784" y="360"/>
                        </a:lnTo>
                        <a:lnTo>
                          <a:pt x="1778" y="358"/>
                        </a:lnTo>
                        <a:lnTo>
                          <a:pt x="1776" y="355"/>
                        </a:lnTo>
                        <a:lnTo>
                          <a:pt x="1774" y="353"/>
                        </a:lnTo>
                        <a:lnTo>
                          <a:pt x="1773" y="350"/>
                        </a:lnTo>
                        <a:lnTo>
                          <a:pt x="1772" y="347"/>
                        </a:lnTo>
                        <a:lnTo>
                          <a:pt x="1768" y="341"/>
                        </a:lnTo>
                        <a:lnTo>
                          <a:pt x="1762" y="335"/>
                        </a:lnTo>
                        <a:lnTo>
                          <a:pt x="1757" y="331"/>
                        </a:lnTo>
                        <a:lnTo>
                          <a:pt x="1751" y="328"/>
                        </a:lnTo>
                        <a:lnTo>
                          <a:pt x="1745" y="325"/>
                        </a:lnTo>
                        <a:lnTo>
                          <a:pt x="1737" y="323"/>
                        </a:lnTo>
                        <a:lnTo>
                          <a:pt x="1731" y="322"/>
                        </a:lnTo>
                        <a:lnTo>
                          <a:pt x="1723" y="321"/>
                        </a:lnTo>
                        <a:lnTo>
                          <a:pt x="1717" y="322"/>
                        </a:lnTo>
                        <a:lnTo>
                          <a:pt x="1710" y="323"/>
                        </a:lnTo>
                        <a:lnTo>
                          <a:pt x="1703" y="325"/>
                        </a:lnTo>
                        <a:lnTo>
                          <a:pt x="1697" y="328"/>
                        </a:lnTo>
                        <a:lnTo>
                          <a:pt x="1691" y="331"/>
                        </a:lnTo>
                        <a:lnTo>
                          <a:pt x="1685" y="335"/>
                        </a:lnTo>
                        <a:lnTo>
                          <a:pt x="1680" y="341"/>
                        </a:lnTo>
                        <a:lnTo>
                          <a:pt x="1675" y="347"/>
                        </a:lnTo>
                        <a:lnTo>
                          <a:pt x="1674" y="350"/>
                        </a:lnTo>
                        <a:lnTo>
                          <a:pt x="1673" y="353"/>
                        </a:lnTo>
                        <a:lnTo>
                          <a:pt x="1671" y="355"/>
                        </a:lnTo>
                        <a:lnTo>
                          <a:pt x="1669" y="358"/>
                        </a:lnTo>
                        <a:lnTo>
                          <a:pt x="1662" y="360"/>
                        </a:lnTo>
                        <a:lnTo>
                          <a:pt x="1656" y="361"/>
                        </a:lnTo>
                        <a:lnTo>
                          <a:pt x="1426" y="361"/>
                        </a:lnTo>
                        <a:lnTo>
                          <a:pt x="1420" y="360"/>
                        </a:lnTo>
                        <a:lnTo>
                          <a:pt x="1415" y="358"/>
                        </a:lnTo>
                        <a:lnTo>
                          <a:pt x="1411" y="353"/>
                        </a:lnTo>
                        <a:lnTo>
                          <a:pt x="1408" y="347"/>
                        </a:lnTo>
                        <a:lnTo>
                          <a:pt x="1403" y="341"/>
                        </a:lnTo>
                        <a:lnTo>
                          <a:pt x="1398" y="335"/>
                        </a:lnTo>
                        <a:lnTo>
                          <a:pt x="1392" y="331"/>
                        </a:lnTo>
                        <a:lnTo>
                          <a:pt x="1386" y="328"/>
                        </a:lnTo>
                        <a:lnTo>
                          <a:pt x="1380" y="325"/>
                        </a:lnTo>
                        <a:lnTo>
                          <a:pt x="1374" y="323"/>
                        </a:lnTo>
                        <a:lnTo>
                          <a:pt x="1366" y="322"/>
                        </a:lnTo>
                        <a:lnTo>
                          <a:pt x="1360" y="321"/>
                        </a:lnTo>
                        <a:lnTo>
                          <a:pt x="1353" y="322"/>
                        </a:lnTo>
                        <a:lnTo>
                          <a:pt x="1346" y="323"/>
                        </a:lnTo>
                        <a:lnTo>
                          <a:pt x="1340" y="325"/>
                        </a:lnTo>
                        <a:lnTo>
                          <a:pt x="1334" y="328"/>
                        </a:lnTo>
                        <a:lnTo>
                          <a:pt x="1327" y="331"/>
                        </a:lnTo>
                        <a:lnTo>
                          <a:pt x="1322" y="335"/>
                        </a:lnTo>
                        <a:lnTo>
                          <a:pt x="1317" y="341"/>
                        </a:lnTo>
                        <a:lnTo>
                          <a:pt x="1313" y="347"/>
                        </a:lnTo>
                        <a:lnTo>
                          <a:pt x="1310" y="353"/>
                        </a:lnTo>
                        <a:lnTo>
                          <a:pt x="1305" y="358"/>
                        </a:lnTo>
                        <a:lnTo>
                          <a:pt x="1299" y="360"/>
                        </a:lnTo>
                        <a:lnTo>
                          <a:pt x="1294" y="361"/>
                        </a:lnTo>
                        <a:lnTo>
                          <a:pt x="1071" y="361"/>
                        </a:lnTo>
                        <a:lnTo>
                          <a:pt x="1064" y="360"/>
                        </a:lnTo>
                        <a:lnTo>
                          <a:pt x="1059" y="358"/>
                        </a:lnTo>
                        <a:lnTo>
                          <a:pt x="1056" y="355"/>
                        </a:lnTo>
                        <a:lnTo>
                          <a:pt x="1054" y="353"/>
                        </a:lnTo>
                        <a:lnTo>
                          <a:pt x="1053" y="350"/>
                        </a:lnTo>
                        <a:lnTo>
                          <a:pt x="1052" y="347"/>
                        </a:lnTo>
                        <a:lnTo>
                          <a:pt x="1047" y="341"/>
                        </a:lnTo>
                        <a:lnTo>
                          <a:pt x="1042" y="335"/>
                        </a:lnTo>
                        <a:lnTo>
                          <a:pt x="1037" y="331"/>
                        </a:lnTo>
                        <a:lnTo>
                          <a:pt x="1031" y="328"/>
                        </a:lnTo>
                        <a:lnTo>
                          <a:pt x="1024" y="325"/>
                        </a:lnTo>
                        <a:lnTo>
                          <a:pt x="1018" y="323"/>
                        </a:lnTo>
                        <a:lnTo>
                          <a:pt x="1010" y="322"/>
                        </a:lnTo>
                        <a:lnTo>
                          <a:pt x="1004" y="321"/>
                        </a:lnTo>
                        <a:lnTo>
                          <a:pt x="997" y="322"/>
                        </a:lnTo>
                        <a:lnTo>
                          <a:pt x="990" y="323"/>
                        </a:lnTo>
                        <a:lnTo>
                          <a:pt x="984" y="325"/>
                        </a:lnTo>
                        <a:lnTo>
                          <a:pt x="978" y="328"/>
                        </a:lnTo>
                        <a:lnTo>
                          <a:pt x="972" y="331"/>
                        </a:lnTo>
                        <a:lnTo>
                          <a:pt x="966" y="335"/>
                        </a:lnTo>
                        <a:lnTo>
                          <a:pt x="961" y="341"/>
                        </a:lnTo>
                        <a:lnTo>
                          <a:pt x="957" y="347"/>
                        </a:lnTo>
                        <a:lnTo>
                          <a:pt x="954" y="353"/>
                        </a:lnTo>
                        <a:lnTo>
                          <a:pt x="949" y="358"/>
                        </a:lnTo>
                        <a:lnTo>
                          <a:pt x="943" y="360"/>
                        </a:lnTo>
                        <a:lnTo>
                          <a:pt x="938" y="361"/>
                        </a:lnTo>
                        <a:lnTo>
                          <a:pt x="723" y="361"/>
                        </a:lnTo>
                        <a:lnTo>
                          <a:pt x="718" y="360"/>
                        </a:lnTo>
                        <a:lnTo>
                          <a:pt x="712" y="358"/>
                        </a:lnTo>
                        <a:lnTo>
                          <a:pt x="710" y="355"/>
                        </a:lnTo>
                        <a:lnTo>
                          <a:pt x="708" y="353"/>
                        </a:lnTo>
                        <a:lnTo>
                          <a:pt x="707" y="350"/>
                        </a:lnTo>
                        <a:lnTo>
                          <a:pt x="706" y="347"/>
                        </a:lnTo>
                        <a:lnTo>
                          <a:pt x="701" y="341"/>
                        </a:lnTo>
                        <a:lnTo>
                          <a:pt x="697" y="335"/>
                        </a:lnTo>
                        <a:lnTo>
                          <a:pt x="690" y="331"/>
                        </a:lnTo>
                        <a:lnTo>
                          <a:pt x="684" y="328"/>
                        </a:lnTo>
                        <a:lnTo>
                          <a:pt x="678" y="325"/>
                        </a:lnTo>
                        <a:lnTo>
                          <a:pt x="671" y="323"/>
                        </a:lnTo>
                        <a:lnTo>
                          <a:pt x="664" y="322"/>
                        </a:lnTo>
                        <a:lnTo>
                          <a:pt x="658" y="321"/>
                        </a:lnTo>
                        <a:lnTo>
                          <a:pt x="650" y="322"/>
                        </a:lnTo>
                        <a:lnTo>
                          <a:pt x="644" y="323"/>
                        </a:lnTo>
                        <a:lnTo>
                          <a:pt x="637" y="325"/>
                        </a:lnTo>
                        <a:lnTo>
                          <a:pt x="630" y="328"/>
                        </a:lnTo>
                        <a:lnTo>
                          <a:pt x="624" y="331"/>
                        </a:lnTo>
                        <a:lnTo>
                          <a:pt x="619" y="335"/>
                        </a:lnTo>
                        <a:lnTo>
                          <a:pt x="613" y="341"/>
                        </a:lnTo>
                        <a:lnTo>
                          <a:pt x="609" y="347"/>
                        </a:lnTo>
                        <a:lnTo>
                          <a:pt x="608" y="350"/>
                        </a:lnTo>
                        <a:lnTo>
                          <a:pt x="607" y="353"/>
                        </a:lnTo>
                        <a:lnTo>
                          <a:pt x="605" y="355"/>
                        </a:lnTo>
                        <a:lnTo>
                          <a:pt x="603" y="358"/>
                        </a:lnTo>
                        <a:lnTo>
                          <a:pt x="598" y="360"/>
                        </a:lnTo>
                        <a:lnTo>
                          <a:pt x="592" y="361"/>
                        </a:lnTo>
                        <a:lnTo>
                          <a:pt x="374" y="361"/>
                        </a:lnTo>
                        <a:lnTo>
                          <a:pt x="368" y="360"/>
                        </a:lnTo>
                        <a:lnTo>
                          <a:pt x="363" y="358"/>
                        </a:lnTo>
                        <a:lnTo>
                          <a:pt x="361" y="355"/>
                        </a:lnTo>
                        <a:lnTo>
                          <a:pt x="359" y="353"/>
                        </a:lnTo>
                        <a:lnTo>
                          <a:pt x="358" y="350"/>
                        </a:lnTo>
                        <a:lnTo>
                          <a:pt x="356" y="347"/>
                        </a:lnTo>
                        <a:lnTo>
                          <a:pt x="352" y="341"/>
                        </a:lnTo>
                        <a:lnTo>
                          <a:pt x="347" y="335"/>
                        </a:lnTo>
                        <a:lnTo>
                          <a:pt x="342" y="331"/>
                        </a:lnTo>
                        <a:lnTo>
                          <a:pt x="335" y="328"/>
                        </a:lnTo>
                        <a:lnTo>
                          <a:pt x="329" y="325"/>
                        </a:lnTo>
                        <a:lnTo>
                          <a:pt x="323" y="323"/>
                        </a:lnTo>
                        <a:lnTo>
                          <a:pt x="315" y="322"/>
                        </a:lnTo>
                        <a:lnTo>
                          <a:pt x="308" y="321"/>
                        </a:lnTo>
                        <a:lnTo>
                          <a:pt x="302" y="322"/>
                        </a:lnTo>
                        <a:lnTo>
                          <a:pt x="294" y="323"/>
                        </a:lnTo>
                        <a:lnTo>
                          <a:pt x="288" y="325"/>
                        </a:lnTo>
                        <a:lnTo>
                          <a:pt x="282" y="328"/>
                        </a:lnTo>
                        <a:lnTo>
                          <a:pt x="275" y="331"/>
                        </a:lnTo>
                        <a:lnTo>
                          <a:pt x="270" y="335"/>
                        </a:lnTo>
                        <a:lnTo>
                          <a:pt x="265" y="341"/>
                        </a:lnTo>
                        <a:lnTo>
                          <a:pt x="261" y="347"/>
                        </a:lnTo>
                        <a:lnTo>
                          <a:pt x="260" y="350"/>
                        </a:lnTo>
                        <a:lnTo>
                          <a:pt x="257" y="353"/>
                        </a:lnTo>
                        <a:lnTo>
                          <a:pt x="255" y="355"/>
                        </a:lnTo>
                        <a:lnTo>
                          <a:pt x="253" y="358"/>
                        </a:lnTo>
                        <a:lnTo>
                          <a:pt x="248" y="360"/>
                        </a:lnTo>
                        <a:lnTo>
                          <a:pt x="243" y="361"/>
                        </a:lnTo>
                        <a:lnTo>
                          <a:pt x="59" y="36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2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3470" y="1423"/>
                    <a:ext cx="1349" cy="108"/>
                  </a:xfrm>
                  <a:custGeom>
                    <a:avLst/>
                    <a:gdLst>
                      <a:gd name="T0" fmla="*/ 4452 w 4493"/>
                      <a:gd name="T1" fmla="*/ 57 h 361"/>
                      <a:gd name="T2" fmla="*/ 4471 w 4493"/>
                      <a:gd name="T3" fmla="*/ 13 h 361"/>
                      <a:gd name="T4" fmla="*/ 0 w 4493"/>
                      <a:gd name="T5" fmla="*/ 272 h 361"/>
                      <a:gd name="T6" fmla="*/ 250 w 4493"/>
                      <a:gd name="T7" fmla="*/ 353 h 361"/>
                      <a:gd name="T8" fmla="*/ 281 w 4493"/>
                      <a:gd name="T9" fmla="*/ 325 h 361"/>
                      <a:gd name="T10" fmla="*/ 321 w 4493"/>
                      <a:gd name="T11" fmla="*/ 325 h 361"/>
                      <a:gd name="T12" fmla="*/ 351 w 4493"/>
                      <a:gd name="T13" fmla="*/ 353 h 361"/>
                      <a:gd name="T14" fmla="*/ 583 w 4493"/>
                      <a:gd name="T15" fmla="*/ 358 h 361"/>
                      <a:gd name="T16" fmla="*/ 598 w 4493"/>
                      <a:gd name="T17" fmla="*/ 335 h 361"/>
                      <a:gd name="T18" fmla="*/ 637 w 4493"/>
                      <a:gd name="T19" fmla="*/ 321 h 361"/>
                      <a:gd name="T20" fmla="*/ 676 w 4493"/>
                      <a:gd name="T21" fmla="*/ 335 h 361"/>
                      <a:gd name="T22" fmla="*/ 693 w 4493"/>
                      <a:gd name="T23" fmla="*/ 358 h 361"/>
                      <a:gd name="T24" fmla="*/ 949 w 4493"/>
                      <a:gd name="T25" fmla="*/ 353 h 361"/>
                      <a:gd name="T26" fmla="*/ 979 w 4493"/>
                      <a:gd name="T27" fmla="*/ 325 h 361"/>
                      <a:gd name="T28" fmla="*/ 1019 w 4493"/>
                      <a:gd name="T29" fmla="*/ 325 h 361"/>
                      <a:gd name="T30" fmla="*/ 1050 w 4493"/>
                      <a:gd name="T31" fmla="*/ 353 h 361"/>
                      <a:gd name="T32" fmla="*/ 1298 w 4493"/>
                      <a:gd name="T33" fmla="*/ 358 h 361"/>
                      <a:gd name="T34" fmla="*/ 1327 w 4493"/>
                      <a:gd name="T35" fmla="*/ 328 h 361"/>
                      <a:gd name="T36" fmla="*/ 1367 w 4493"/>
                      <a:gd name="T37" fmla="*/ 323 h 361"/>
                      <a:gd name="T38" fmla="*/ 1400 w 4493"/>
                      <a:gd name="T39" fmla="*/ 347 h 361"/>
                      <a:gd name="T40" fmla="*/ 1419 w 4493"/>
                      <a:gd name="T41" fmla="*/ 361 h 361"/>
                      <a:gd name="T42" fmla="*/ 1654 w 4493"/>
                      <a:gd name="T43" fmla="*/ 350 h 361"/>
                      <a:gd name="T44" fmla="*/ 1683 w 4493"/>
                      <a:gd name="T45" fmla="*/ 325 h 361"/>
                      <a:gd name="T46" fmla="*/ 1724 w 4493"/>
                      <a:gd name="T47" fmla="*/ 325 h 361"/>
                      <a:gd name="T48" fmla="*/ 1752 w 4493"/>
                      <a:gd name="T49" fmla="*/ 350 h 361"/>
                      <a:gd name="T50" fmla="*/ 1987 w 4493"/>
                      <a:gd name="T51" fmla="*/ 361 h 361"/>
                      <a:gd name="T52" fmla="*/ 2015 w 4493"/>
                      <a:gd name="T53" fmla="*/ 335 h 361"/>
                      <a:gd name="T54" fmla="*/ 2053 w 4493"/>
                      <a:gd name="T55" fmla="*/ 321 h 361"/>
                      <a:gd name="T56" fmla="*/ 2091 w 4493"/>
                      <a:gd name="T57" fmla="*/ 335 h 361"/>
                      <a:gd name="T58" fmla="*/ 2120 w 4493"/>
                      <a:gd name="T59" fmla="*/ 361 h 361"/>
                      <a:gd name="T60" fmla="*/ 2367 w 4493"/>
                      <a:gd name="T61" fmla="*/ 350 h 361"/>
                      <a:gd name="T62" fmla="*/ 2397 w 4493"/>
                      <a:gd name="T63" fmla="*/ 325 h 361"/>
                      <a:gd name="T64" fmla="*/ 2437 w 4493"/>
                      <a:gd name="T65" fmla="*/ 325 h 361"/>
                      <a:gd name="T66" fmla="*/ 2465 w 4493"/>
                      <a:gd name="T67" fmla="*/ 347 h 361"/>
                      <a:gd name="T68" fmla="*/ 2482 w 4493"/>
                      <a:gd name="T69" fmla="*/ 361 h 361"/>
                      <a:gd name="T70" fmla="*/ 2720 w 4493"/>
                      <a:gd name="T71" fmla="*/ 350 h 361"/>
                      <a:gd name="T72" fmla="*/ 2748 w 4493"/>
                      <a:gd name="T73" fmla="*/ 325 h 361"/>
                      <a:gd name="T74" fmla="*/ 2790 w 4493"/>
                      <a:gd name="T75" fmla="*/ 325 h 361"/>
                      <a:gd name="T76" fmla="*/ 2819 w 4493"/>
                      <a:gd name="T77" fmla="*/ 350 h 361"/>
                      <a:gd name="T78" fmla="*/ 3067 w 4493"/>
                      <a:gd name="T79" fmla="*/ 361 h 361"/>
                      <a:gd name="T80" fmla="*/ 3095 w 4493"/>
                      <a:gd name="T81" fmla="*/ 335 h 361"/>
                      <a:gd name="T82" fmla="*/ 3133 w 4493"/>
                      <a:gd name="T83" fmla="*/ 321 h 361"/>
                      <a:gd name="T84" fmla="*/ 3171 w 4493"/>
                      <a:gd name="T85" fmla="*/ 335 h 361"/>
                      <a:gd name="T86" fmla="*/ 3188 w 4493"/>
                      <a:gd name="T87" fmla="*/ 358 h 361"/>
                      <a:gd name="T88" fmla="*/ 3438 w 4493"/>
                      <a:gd name="T89" fmla="*/ 353 h 361"/>
                      <a:gd name="T90" fmla="*/ 3469 w 4493"/>
                      <a:gd name="T91" fmla="*/ 325 h 361"/>
                      <a:gd name="T92" fmla="*/ 3509 w 4493"/>
                      <a:gd name="T93" fmla="*/ 325 h 361"/>
                      <a:gd name="T94" fmla="*/ 3539 w 4493"/>
                      <a:gd name="T95" fmla="*/ 353 h 361"/>
                      <a:gd name="T96" fmla="*/ 3781 w 4493"/>
                      <a:gd name="T97" fmla="*/ 358 h 361"/>
                      <a:gd name="T98" fmla="*/ 3796 w 4493"/>
                      <a:gd name="T99" fmla="*/ 335 h 361"/>
                      <a:gd name="T100" fmla="*/ 3834 w 4493"/>
                      <a:gd name="T101" fmla="*/ 321 h 361"/>
                      <a:gd name="T102" fmla="*/ 3872 w 4493"/>
                      <a:gd name="T103" fmla="*/ 335 h 361"/>
                      <a:gd name="T104" fmla="*/ 3901 w 4493"/>
                      <a:gd name="T105" fmla="*/ 361 h 361"/>
                      <a:gd name="T106" fmla="*/ 4135 w 4493"/>
                      <a:gd name="T107" fmla="*/ 350 h 361"/>
                      <a:gd name="T108" fmla="*/ 4164 w 4493"/>
                      <a:gd name="T109" fmla="*/ 325 h 361"/>
                      <a:gd name="T110" fmla="*/ 4205 w 4493"/>
                      <a:gd name="T111" fmla="*/ 325 h 361"/>
                      <a:gd name="T112" fmla="*/ 4233 w 4493"/>
                      <a:gd name="T113" fmla="*/ 350 h 361"/>
                      <a:gd name="T114" fmla="*/ 4434 w 4493"/>
                      <a:gd name="T115" fmla="*/ 361 h 3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493" h="361">
                        <a:moveTo>
                          <a:pt x="4434" y="361"/>
                        </a:moveTo>
                        <a:lnTo>
                          <a:pt x="4434" y="180"/>
                        </a:lnTo>
                        <a:lnTo>
                          <a:pt x="4450" y="171"/>
                        </a:lnTo>
                        <a:lnTo>
                          <a:pt x="4450" y="75"/>
                        </a:lnTo>
                        <a:lnTo>
                          <a:pt x="4451" y="68"/>
                        </a:lnTo>
                        <a:lnTo>
                          <a:pt x="4452" y="57"/>
                        </a:lnTo>
                        <a:lnTo>
                          <a:pt x="4455" y="47"/>
                        </a:lnTo>
                        <a:lnTo>
                          <a:pt x="4459" y="34"/>
                        </a:lnTo>
                        <a:lnTo>
                          <a:pt x="4462" y="29"/>
                        </a:lnTo>
                        <a:lnTo>
                          <a:pt x="4464" y="23"/>
                        </a:lnTo>
                        <a:lnTo>
                          <a:pt x="4468" y="17"/>
                        </a:lnTo>
                        <a:lnTo>
                          <a:pt x="4471" y="13"/>
                        </a:lnTo>
                        <a:lnTo>
                          <a:pt x="4476" y="9"/>
                        </a:lnTo>
                        <a:lnTo>
                          <a:pt x="4481" y="5"/>
                        </a:lnTo>
                        <a:lnTo>
                          <a:pt x="4486" y="2"/>
                        </a:lnTo>
                        <a:lnTo>
                          <a:pt x="4493" y="0"/>
                        </a:lnTo>
                        <a:lnTo>
                          <a:pt x="0" y="0"/>
                        </a:lnTo>
                        <a:lnTo>
                          <a:pt x="0" y="272"/>
                        </a:lnTo>
                        <a:lnTo>
                          <a:pt x="92" y="293"/>
                        </a:lnTo>
                        <a:lnTo>
                          <a:pt x="92" y="361"/>
                        </a:lnTo>
                        <a:lnTo>
                          <a:pt x="234" y="361"/>
                        </a:lnTo>
                        <a:lnTo>
                          <a:pt x="241" y="360"/>
                        </a:lnTo>
                        <a:lnTo>
                          <a:pt x="246" y="358"/>
                        </a:lnTo>
                        <a:lnTo>
                          <a:pt x="250" y="353"/>
                        </a:lnTo>
                        <a:lnTo>
                          <a:pt x="253" y="347"/>
                        </a:lnTo>
                        <a:lnTo>
                          <a:pt x="258" y="341"/>
                        </a:lnTo>
                        <a:lnTo>
                          <a:pt x="263" y="335"/>
                        </a:lnTo>
                        <a:lnTo>
                          <a:pt x="268" y="331"/>
                        </a:lnTo>
                        <a:lnTo>
                          <a:pt x="275" y="328"/>
                        </a:lnTo>
                        <a:lnTo>
                          <a:pt x="281" y="325"/>
                        </a:lnTo>
                        <a:lnTo>
                          <a:pt x="287" y="323"/>
                        </a:lnTo>
                        <a:lnTo>
                          <a:pt x="295" y="322"/>
                        </a:lnTo>
                        <a:lnTo>
                          <a:pt x="301" y="321"/>
                        </a:lnTo>
                        <a:lnTo>
                          <a:pt x="308" y="322"/>
                        </a:lnTo>
                        <a:lnTo>
                          <a:pt x="315" y="323"/>
                        </a:lnTo>
                        <a:lnTo>
                          <a:pt x="321" y="325"/>
                        </a:lnTo>
                        <a:lnTo>
                          <a:pt x="327" y="328"/>
                        </a:lnTo>
                        <a:lnTo>
                          <a:pt x="333" y="331"/>
                        </a:lnTo>
                        <a:lnTo>
                          <a:pt x="339" y="335"/>
                        </a:lnTo>
                        <a:lnTo>
                          <a:pt x="344" y="341"/>
                        </a:lnTo>
                        <a:lnTo>
                          <a:pt x="348" y="347"/>
                        </a:lnTo>
                        <a:lnTo>
                          <a:pt x="351" y="353"/>
                        </a:lnTo>
                        <a:lnTo>
                          <a:pt x="356" y="358"/>
                        </a:lnTo>
                        <a:lnTo>
                          <a:pt x="361" y="360"/>
                        </a:lnTo>
                        <a:lnTo>
                          <a:pt x="367" y="361"/>
                        </a:lnTo>
                        <a:lnTo>
                          <a:pt x="571" y="361"/>
                        </a:lnTo>
                        <a:lnTo>
                          <a:pt x="578" y="360"/>
                        </a:lnTo>
                        <a:lnTo>
                          <a:pt x="583" y="358"/>
                        </a:lnTo>
                        <a:lnTo>
                          <a:pt x="585" y="355"/>
                        </a:lnTo>
                        <a:lnTo>
                          <a:pt x="586" y="353"/>
                        </a:lnTo>
                        <a:lnTo>
                          <a:pt x="587" y="350"/>
                        </a:lnTo>
                        <a:lnTo>
                          <a:pt x="588" y="347"/>
                        </a:lnTo>
                        <a:lnTo>
                          <a:pt x="594" y="341"/>
                        </a:lnTo>
                        <a:lnTo>
                          <a:pt x="598" y="335"/>
                        </a:lnTo>
                        <a:lnTo>
                          <a:pt x="604" y="331"/>
                        </a:lnTo>
                        <a:lnTo>
                          <a:pt x="610" y="328"/>
                        </a:lnTo>
                        <a:lnTo>
                          <a:pt x="617" y="325"/>
                        </a:lnTo>
                        <a:lnTo>
                          <a:pt x="623" y="323"/>
                        </a:lnTo>
                        <a:lnTo>
                          <a:pt x="630" y="322"/>
                        </a:lnTo>
                        <a:lnTo>
                          <a:pt x="637" y="321"/>
                        </a:lnTo>
                        <a:lnTo>
                          <a:pt x="644" y="322"/>
                        </a:lnTo>
                        <a:lnTo>
                          <a:pt x="650" y="323"/>
                        </a:lnTo>
                        <a:lnTo>
                          <a:pt x="658" y="325"/>
                        </a:lnTo>
                        <a:lnTo>
                          <a:pt x="664" y="328"/>
                        </a:lnTo>
                        <a:lnTo>
                          <a:pt x="670" y="331"/>
                        </a:lnTo>
                        <a:lnTo>
                          <a:pt x="676" y="335"/>
                        </a:lnTo>
                        <a:lnTo>
                          <a:pt x="681" y="341"/>
                        </a:lnTo>
                        <a:lnTo>
                          <a:pt x="685" y="347"/>
                        </a:lnTo>
                        <a:lnTo>
                          <a:pt x="686" y="350"/>
                        </a:lnTo>
                        <a:lnTo>
                          <a:pt x="687" y="353"/>
                        </a:lnTo>
                        <a:lnTo>
                          <a:pt x="689" y="355"/>
                        </a:lnTo>
                        <a:lnTo>
                          <a:pt x="693" y="358"/>
                        </a:lnTo>
                        <a:lnTo>
                          <a:pt x="697" y="360"/>
                        </a:lnTo>
                        <a:lnTo>
                          <a:pt x="703" y="361"/>
                        </a:lnTo>
                        <a:lnTo>
                          <a:pt x="933" y="361"/>
                        </a:lnTo>
                        <a:lnTo>
                          <a:pt x="939" y="360"/>
                        </a:lnTo>
                        <a:lnTo>
                          <a:pt x="944" y="358"/>
                        </a:lnTo>
                        <a:lnTo>
                          <a:pt x="949" y="353"/>
                        </a:lnTo>
                        <a:lnTo>
                          <a:pt x="952" y="347"/>
                        </a:lnTo>
                        <a:lnTo>
                          <a:pt x="956" y="341"/>
                        </a:lnTo>
                        <a:lnTo>
                          <a:pt x="961" y="335"/>
                        </a:lnTo>
                        <a:lnTo>
                          <a:pt x="966" y="331"/>
                        </a:lnTo>
                        <a:lnTo>
                          <a:pt x="973" y="328"/>
                        </a:lnTo>
                        <a:lnTo>
                          <a:pt x="979" y="325"/>
                        </a:lnTo>
                        <a:lnTo>
                          <a:pt x="985" y="323"/>
                        </a:lnTo>
                        <a:lnTo>
                          <a:pt x="992" y="322"/>
                        </a:lnTo>
                        <a:lnTo>
                          <a:pt x="999" y="321"/>
                        </a:lnTo>
                        <a:lnTo>
                          <a:pt x="1005" y="322"/>
                        </a:lnTo>
                        <a:lnTo>
                          <a:pt x="1013" y="323"/>
                        </a:lnTo>
                        <a:lnTo>
                          <a:pt x="1019" y="325"/>
                        </a:lnTo>
                        <a:lnTo>
                          <a:pt x="1025" y="328"/>
                        </a:lnTo>
                        <a:lnTo>
                          <a:pt x="1032" y="331"/>
                        </a:lnTo>
                        <a:lnTo>
                          <a:pt x="1037" y="335"/>
                        </a:lnTo>
                        <a:lnTo>
                          <a:pt x="1042" y="341"/>
                        </a:lnTo>
                        <a:lnTo>
                          <a:pt x="1046" y="347"/>
                        </a:lnTo>
                        <a:lnTo>
                          <a:pt x="1050" y="353"/>
                        </a:lnTo>
                        <a:lnTo>
                          <a:pt x="1054" y="358"/>
                        </a:lnTo>
                        <a:lnTo>
                          <a:pt x="1059" y="360"/>
                        </a:lnTo>
                        <a:lnTo>
                          <a:pt x="1065" y="361"/>
                        </a:lnTo>
                        <a:lnTo>
                          <a:pt x="1287" y="361"/>
                        </a:lnTo>
                        <a:lnTo>
                          <a:pt x="1293" y="360"/>
                        </a:lnTo>
                        <a:lnTo>
                          <a:pt x="1298" y="358"/>
                        </a:lnTo>
                        <a:lnTo>
                          <a:pt x="1302" y="353"/>
                        </a:lnTo>
                        <a:lnTo>
                          <a:pt x="1306" y="347"/>
                        </a:lnTo>
                        <a:lnTo>
                          <a:pt x="1310" y="341"/>
                        </a:lnTo>
                        <a:lnTo>
                          <a:pt x="1315" y="335"/>
                        </a:lnTo>
                        <a:lnTo>
                          <a:pt x="1321" y="331"/>
                        </a:lnTo>
                        <a:lnTo>
                          <a:pt x="1327" y="328"/>
                        </a:lnTo>
                        <a:lnTo>
                          <a:pt x="1333" y="325"/>
                        </a:lnTo>
                        <a:lnTo>
                          <a:pt x="1339" y="323"/>
                        </a:lnTo>
                        <a:lnTo>
                          <a:pt x="1347" y="322"/>
                        </a:lnTo>
                        <a:lnTo>
                          <a:pt x="1353" y="321"/>
                        </a:lnTo>
                        <a:lnTo>
                          <a:pt x="1360" y="322"/>
                        </a:lnTo>
                        <a:lnTo>
                          <a:pt x="1367" y="323"/>
                        </a:lnTo>
                        <a:lnTo>
                          <a:pt x="1373" y="325"/>
                        </a:lnTo>
                        <a:lnTo>
                          <a:pt x="1379" y="328"/>
                        </a:lnTo>
                        <a:lnTo>
                          <a:pt x="1386" y="331"/>
                        </a:lnTo>
                        <a:lnTo>
                          <a:pt x="1391" y="335"/>
                        </a:lnTo>
                        <a:lnTo>
                          <a:pt x="1396" y="341"/>
                        </a:lnTo>
                        <a:lnTo>
                          <a:pt x="1400" y="347"/>
                        </a:lnTo>
                        <a:lnTo>
                          <a:pt x="1401" y="350"/>
                        </a:lnTo>
                        <a:lnTo>
                          <a:pt x="1404" y="353"/>
                        </a:lnTo>
                        <a:lnTo>
                          <a:pt x="1406" y="355"/>
                        </a:lnTo>
                        <a:lnTo>
                          <a:pt x="1408" y="358"/>
                        </a:lnTo>
                        <a:lnTo>
                          <a:pt x="1413" y="360"/>
                        </a:lnTo>
                        <a:lnTo>
                          <a:pt x="1419" y="361"/>
                        </a:lnTo>
                        <a:lnTo>
                          <a:pt x="1637" y="361"/>
                        </a:lnTo>
                        <a:lnTo>
                          <a:pt x="1643" y="360"/>
                        </a:lnTo>
                        <a:lnTo>
                          <a:pt x="1648" y="358"/>
                        </a:lnTo>
                        <a:lnTo>
                          <a:pt x="1650" y="355"/>
                        </a:lnTo>
                        <a:lnTo>
                          <a:pt x="1652" y="353"/>
                        </a:lnTo>
                        <a:lnTo>
                          <a:pt x="1654" y="350"/>
                        </a:lnTo>
                        <a:lnTo>
                          <a:pt x="1655" y="347"/>
                        </a:lnTo>
                        <a:lnTo>
                          <a:pt x="1659" y="341"/>
                        </a:lnTo>
                        <a:lnTo>
                          <a:pt x="1665" y="335"/>
                        </a:lnTo>
                        <a:lnTo>
                          <a:pt x="1670" y="331"/>
                        </a:lnTo>
                        <a:lnTo>
                          <a:pt x="1676" y="328"/>
                        </a:lnTo>
                        <a:lnTo>
                          <a:pt x="1683" y="325"/>
                        </a:lnTo>
                        <a:lnTo>
                          <a:pt x="1689" y="323"/>
                        </a:lnTo>
                        <a:lnTo>
                          <a:pt x="1696" y="322"/>
                        </a:lnTo>
                        <a:lnTo>
                          <a:pt x="1704" y="321"/>
                        </a:lnTo>
                        <a:lnTo>
                          <a:pt x="1710" y="322"/>
                        </a:lnTo>
                        <a:lnTo>
                          <a:pt x="1717" y="323"/>
                        </a:lnTo>
                        <a:lnTo>
                          <a:pt x="1724" y="325"/>
                        </a:lnTo>
                        <a:lnTo>
                          <a:pt x="1730" y="328"/>
                        </a:lnTo>
                        <a:lnTo>
                          <a:pt x="1736" y="331"/>
                        </a:lnTo>
                        <a:lnTo>
                          <a:pt x="1742" y="335"/>
                        </a:lnTo>
                        <a:lnTo>
                          <a:pt x="1747" y="341"/>
                        </a:lnTo>
                        <a:lnTo>
                          <a:pt x="1751" y="347"/>
                        </a:lnTo>
                        <a:lnTo>
                          <a:pt x="1752" y="350"/>
                        </a:lnTo>
                        <a:lnTo>
                          <a:pt x="1754" y="353"/>
                        </a:lnTo>
                        <a:lnTo>
                          <a:pt x="1755" y="355"/>
                        </a:lnTo>
                        <a:lnTo>
                          <a:pt x="1757" y="358"/>
                        </a:lnTo>
                        <a:lnTo>
                          <a:pt x="1763" y="360"/>
                        </a:lnTo>
                        <a:lnTo>
                          <a:pt x="1769" y="361"/>
                        </a:lnTo>
                        <a:lnTo>
                          <a:pt x="1987" y="361"/>
                        </a:lnTo>
                        <a:lnTo>
                          <a:pt x="1992" y="360"/>
                        </a:lnTo>
                        <a:lnTo>
                          <a:pt x="1998" y="358"/>
                        </a:lnTo>
                        <a:lnTo>
                          <a:pt x="2003" y="353"/>
                        </a:lnTo>
                        <a:lnTo>
                          <a:pt x="2006" y="347"/>
                        </a:lnTo>
                        <a:lnTo>
                          <a:pt x="2010" y="341"/>
                        </a:lnTo>
                        <a:lnTo>
                          <a:pt x="2015" y="335"/>
                        </a:lnTo>
                        <a:lnTo>
                          <a:pt x="2021" y="331"/>
                        </a:lnTo>
                        <a:lnTo>
                          <a:pt x="2027" y="328"/>
                        </a:lnTo>
                        <a:lnTo>
                          <a:pt x="2033" y="325"/>
                        </a:lnTo>
                        <a:lnTo>
                          <a:pt x="2040" y="323"/>
                        </a:lnTo>
                        <a:lnTo>
                          <a:pt x="2046" y="322"/>
                        </a:lnTo>
                        <a:lnTo>
                          <a:pt x="2053" y="321"/>
                        </a:lnTo>
                        <a:lnTo>
                          <a:pt x="2060" y="322"/>
                        </a:lnTo>
                        <a:lnTo>
                          <a:pt x="2067" y="323"/>
                        </a:lnTo>
                        <a:lnTo>
                          <a:pt x="2073" y="325"/>
                        </a:lnTo>
                        <a:lnTo>
                          <a:pt x="2080" y="328"/>
                        </a:lnTo>
                        <a:lnTo>
                          <a:pt x="2085" y="331"/>
                        </a:lnTo>
                        <a:lnTo>
                          <a:pt x="2091" y="335"/>
                        </a:lnTo>
                        <a:lnTo>
                          <a:pt x="2097" y="341"/>
                        </a:lnTo>
                        <a:lnTo>
                          <a:pt x="2101" y="347"/>
                        </a:lnTo>
                        <a:lnTo>
                          <a:pt x="2104" y="353"/>
                        </a:lnTo>
                        <a:lnTo>
                          <a:pt x="2108" y="358"/>
                        </a:lnTo>
                        <a:lnTo>
                          <a:pt x="2113" y="360"/>
                        </a:lnTo>
                        <a:lnTo>
                          <a:pt x="2120" y="361"/>
                        </a:lnTo>
                        <a:lnTo>
                          <a:pt x="2349" y="361"/>
                        </a:lnTo>
                        <a:lnTo>
                          <a:pt x="2356" y="360"/>
                        </a:lnTo>
                        <a:lnTo>
                          <a:pt x="2362" y="358"/>
                        </a:lnTo>
                        <a:lnTo>
                          <a:pt x="2364" y="355"/>
                        </a:lnTo>
                        <a:lnTo>
                          <a:pt x="2366" y="353"/>
                        </a:lnTo>
                        <a:lnTo>
                          <a:pt x="2367" y="350"/>
                        </a:lnTo>
                        <a:lnTo>
                          <a:pt x="2368" y="347"/>
                        </a:lnTo>
                        <a:lnTo>
                          <a:pt x="2372" y="341"/>
                        </a:lnTo>
                        <a:lnTo>
                          <a:pt x="2378" y="335"/>
                        </a:lnTo>
                        <a:lnTo>
                          <a:pt x="2384" y="331"/>
                        </a:lnTo>
                        <a:lnTo>
                          <a:pt x="2390" y="328"/>
                        </a:lnTo>
                        <a:lnTo>
                          <a:pt x="2397" y="325"/>
                        </a:lnTo>
                        <a:lnTo>
                          <a:pt x="2403" y="323"/>
                        </a:lnTo>
                        <a:lnTo>
                          <a:pt x="2409" y="322"/>
                        </a:lnTo>
                        <a:lnTo>
                          <a:pt x="2417" y="321"/>
                        </a:lnTo>
                        <a:lnTo>
                          <a:pt x="2423" y="322"/>
                        </a:lnTo>
                        <a:lnTo>
                          <a:pt x="2430" y="323"/>
                        </a:lnTo>
                        <a:lnTo>
                          <a:pt x="2437" y="325"/>
                        </a:lnTo>
                        <a:lnTo>
                          <a:pt x="2443" y="328"/>
                        </a:lnTo>
                        <a:lnTo>
                          <a:pt x="2449" y="331"/>
                        </a:lnTo>
                        <a:lnTo>
                          <a:pt x="2455" y="335"/>
                        </a:lnTo>
                        <a:lnTo>
                          <a:pt x="2459" y="341"/>
                        </a:lnTo>
                        <a:lnTo>
                          <a:pt x="2463" y="347"/>
                        </a:lnTo>
                        <a:lnTo>
                          <a:pt x="2465" y="347"/>
                        </a:lnTo>
                        <a:lnTo>
                          <a:pt x="2466" y="350"/>
                        </a:lnTo>
                        <a:lnTo>
                          <a:pt x="2467" y="353"/>
                        </a:lnTo>
                        <a:lnTo>
                          <a:pt x="2469" y="355"/>
                        </a:lnTo>
                        <a:lnTo>
                          <a:pt x="2471" y="358"/>
                        </a:lnTo>
                        <a:lnTo>
                          <a:pt x="2477" y="360"/>
                        </a:lnTo>
                        <a:lnTo>
                          <a:pt x="2482" y="361"/>
                        </a:lnTo>
                        <a:lnTo>
                          <a:pt x="2703" y="361"/>
                        </a:lnTo>
                        <a:lnTo>
                          <a:pt x="2709" y="360"/>
                        </a:lnTo>
                        <a:lnTo>
                          <a:pt x="2715" y="358"/>
                        </a:lnTo>
                        <a:lnTo>
                          <a:pt x="2717" y="355"/>
                        </a:lnTo>
                        <a:lnTo>
                          <a:pt x="2719" y="353"/>
                        </a:lnTo>
                        <a:lnTo>
                          <a:pt x="2720" y="350"/>
                        </a:lnTo>
                        <a:lnTo>
                          <a:pt x="2721" y="347"/>
                        </a:lnTo>
                        <a:lnTo>
                          <a:pt x="2725" y="341"/>
                        </a:lnTo>
                        <a:lnTo>
                          <a:pt x="2731" y="335"/>
                        </a:lnTo>
                        <a:lnTo>
                          <a:pt x="2736" y="331"/>
                        </a:lnTo>
                        <a:lnTo>
                          <a:pt x="2742" y="328"/>
                        </a:lnTo>
                        <a:lnTo>
                          <a:pt x="2748" y="325"/>
                        </a:lnTo>
                        <a:lnTo>
                          <a:pt x="2756" y="323"/>
                        </a:lnTo>
                        <a:lnTo>
                          <a:pt x="2762" y="322"/>
                        </a:lnTo>
                        <a:lnTo>
                          <a:pt x="2770" y="321"/>
                        </a:lnTo>
                        <a:lnTo>
                          <a:pt x="2776" y="322"/>
                        </a:lnTo>
                        <a:lnTo>
                          <a:pt x="2783" y="323"/>
                        </a:lnTo>
                        <a:lnTo>
                          <a:pt x="2790" y="325"/>
                        </a:lnTo>
                        <a:lnTo>
                          <a:pt x="2796" y="328"/>
                        </a:lnTo>
                        <a:lnTo>
                          <a:pt x="2802" y="331"/>
                        </a:lnTo>
                        <a:lnTo>
                          <a:pt x="2808" y="335"/>
                        </a:lnTo>
                        <a:lnTo>
                          <a:pt x="2813" y="341"/>
                        </a:lnTo>
                        <a:lnTo>
                          <a:pt x="2818" y="347"/>
                        </a:lnTo>
                        <a:lnTo>
                          <a:pt x="2819" y="350"/>
                        </a:lnTo>
                        <a:lnTo>
                          <a:pt x="2820" y="353"/>
                        </a:lnTo>
                        <a:lnTo>
                          <a:pt x="2822" y="355"/>
                        </a:lnTo>
                        <a:lnTo>
                          <a:pt x="2824" y="358"/>
                        </a:lnTo>
                        <a:lnTo>
                          <a:pt x="2828" y="360"/>
                        </a:lnTo>
                        <a:lnTo>
                          <a:pt x="2835" y="361"/>
                        </a:lnTo>
                        <a:lnTo>
                          <a:pt x="3067" y="361"/>
                        </a:lnTo>
                        <a:lnTo>
                          <a:pt x="3073" y="360"/>
                        </a:lnTo>
                        <a:lnTo>
                          <a:pt x="3078" y="358"/>
                        </a:lnTo>
                        <a:lnTo>
                          <a:pt x="3082" y="353"/>
                        </a:lnTo>
                        <a:lnTo>
                          <a:pt x="3085" y="347"/>
                        </a:lnTo>
                        <a:lnTo>
                          <a:pt x="3090" y="341"/>
                        </a:lnTo>
                        <a:lnTo>
                          <a:pt x="3095" y="335"/>
                        </a:lnTo>
                        <a:lnTo>
                          <a:pt x="3100" y="331"/>
                        </a:lnTo>
                        <a:lnTo>
                          <a:pt x="3105" y="328"/>
                        </a:lnTo>
                        <a:lnTo>
                          <a:pt x="3112" y="325"/>
                        </a:lnTo>
                        <a:lnTo>
                          <a:pt x="3119" y="323"/>
                        </a:lnTo>
                        <a:lnTo>
                          <a:pt x="3125" y="322"/>
                        </a:lnTo>
                        <a:lnTo>
                          <a:pt x="3133" y="321"/>
                        </a:lnTo>
                        <a:lnTo>
                          <a:pt x="3139" y="322"/>
                        </a:lnTo>
                        <a:lnTo>
                          <a:pt x="3147" y="323"/>
                        </a:lnTo>
                        <a:lnTo>
                          <a:pt x="3153" y="325"/>
                        </a:lnTo>
                        <a:lnTo>
                          <a:pt x="3159" y="328"/>
                        </a:lnTo>
                        <a:lnTo>
                          <a:pt x="3166" y="331"/>
                        </a:lnTo>
                        <a:lnTo>
                          <a:pt x="3171" y="335"/>
                        </a:lnTo>
                        <a:lnTo>
                          <a:pt x="3176" y="341"/>
                        </a:lnTo>
                        <a:lnTo>
                          <a:pt x="3180" y="347"/>
                        </a:lnTo>
                        <a:lnTo>
                          <a:pt x="3181" y="350"/>
                        </a:lnTo>
                        <a:lnTo>
                          <a:pt x="3183" y="353"/>
                        </a:lnTo>
                        <a:lnTo>
                          <a:pt x="3186" y="355"/>
                        </a:lnTo>
                        <a:lnTo>
                          <a:pt x="3188" y="358"/>
                        </a:lnTo>
                        <a:lnTo>
                          <a:pt x="3193" y="360"/>
                        </a:lnTo>
                        <a:lnTo>
                          <a:pt x="3199" y="361"/>
                        </a:lnTo>
                        <a:lnTo>
                          <a:pt x="3422" y="361"/>
                        </a:lnTo>
                        <a:lnTo>
                          <a:pt x="3429" y="360"/>
                        </a:lnTo>
                        <a:lnTo>
                          <a:pt x="3434" y="358"/>
                        </a:lnTo>
                        <a:lnTo>
                          <a:pt x="3438" y="353"/>
                        </a:lnTo>
                        <a:lnTo>
                          <a:pt x="3441" y="347"/>
                        </a:lnTo>
                        <a:lnTo>
                          <a:pt x="3446" y="341"/>
                        </a:lnTo>
                        <a:lnTo>
                          <a:pt x="3451" y="335"/>
                        </a:lnTo>
                        <a:lnTo>
                          <a:pt x="3456" y="331"/>
                        </a:lnTo>
                        <a:lnTo>
                          <a:pt x="3462" y="328"/>
                        </a:lnTo>
                        <a:lnTo>
                          <a:pt x="3469" y="325"/>
                        </a:lnTo>
                        <a:lnTo>
                          <a:pt x="3475" y="323"/>
                        </a:lnTo>
                        <a:lnTo>
                          <a:pt x="3483" y="322"/>
                        </a:lnTo>
                        <a:lnTo>
                          <a:pt x="3489" y="321"/>
                        </a:lnTo>
                        <a:lnTo>
                          <a:pt x="3496" y="322"/>
                        </a:lnTo>
                        <a:lnTo>
                          <a:pt x="3503" y="323"/>
                        </a:lnTo>
                        <a:lnTo>
                          <a:pt x="3509" y="325"/>
                        </a:lnTo>
                        <a:lnTo>
                          <a:pt x="3515" y="328"/>
                        </a:lnTo>
                        <a:lnTo>
                          <a:pt x="3521" y="331"/>
                        </a:lnTo>
                        <a:lnTo>
                          <a:pt x="3527" y="335"/>
                        </a:lnTo>
                        <a:lnTo>
                          <a:pt x="3532" y="341"/>
                        </a:lnTo>
                        <a:lnTo>
                          <a:pt x="3536" y="347"/>
                        </a:lnTo>
                        <a:lnTo>
                          <a:pt x="3539" y="353"/>
                        </a:lnTo>
                        <a:lnTo>
                          <a:pt x="3544" y="358"/>
                        </a:lnTo>
                        <a:lnTo>
                          <a:pt x="3550" y="360"/>
                        </a:lnTo>
                        <a:lnTo>
                          <a:pt x="3555" y="361"/>
                        </a:lnTo>
                        <a:lnTo>
                          <a:pt x="3768" y="361"/>
                        </a:lnTo>
                        <a:lnTo>
                          <a:pt x="3774" y="360"/>
                        </a:lnTo>
                        <a:lnTo>
                          <a:pt x="3781" y="358"/>
                        </a:lnTo>
                        <a:lnTo>
                          <a:pt x="3783" y="355"/>
                        </a:lnTo>
                        <a:lnTo>
                          <a:pt x="3785" y="353"/>
                        </a:lnTo>
                        <a:lnTo>
                          <a:pt x="3786" y="350"/>
                        </a:lnTo>
                        <a:lnTo>
                          <a:pt x="3787" y="347"/>
                        </a:lnTo>
                        <a:lnTo>
                          <a:pt x="3791" y="341"/>
                        </a:lnTo>
                        <a:lnTo>
                          <a:pt x="3796" y="335"/>
                        </a:lnTo>
                        <a:lnTo>
                          <a:pt x="3803" y="331"/>
                        </a:lnTo>
                        <a:lnTo>
                          <a:pt x="3808" y="328"/>
                        </a:lnTo>
                        <a:lnTo>
                          <a:pt x="3814" y="325"/>
                        </a:lnTo>
                        <a:lnTo>
                          <a:pt x="3821" y="323"/>
                        </a:lnTo>
                        <a:lnTo>
                          <a:pt x="3828" y="322"/>
                        </a:lnTo>
                        <a:lnTo>
                          <a:pt x="3834" y="321"/>
                        </a:lnTo>
                        <a:lnTo>
                          <a:pt x="3842" y="322"/>
                        </a:lnTo>
                        <a:lnTo>
                          <a:pt x="3848" y="323"/>
                        </a:lnTo>
                        <a:lnTo>
                          <a:pt x="3854" y="325"/>
                        </a:lnTo>
                        <a:lnTo>
                          <a:pt x="3861" y="328"/>
                        </a:lnTo>
                        <a:lnTo>
                          <a:pt x="3867" y="331"/>
                        </a:lnTo>
                        <a:lnTo>
                          <a:pt x="3872" y="335"/>
                        </a:lnTo>
                        <a:lnTo>
                          <a:pt x="3877" y="341"/>
                        </a:lnTo>
                        <a:lnTo>
                          <a:pt x="3882" y="347"/>
                        </a:lnTo>
                        <a:lnTo>
                          <a:pt x="3885" y="353"/>
                        </a:lnTo>
                        <a:lnTo>
                          <a:pt x="3890" y="358"/>
                        </a:lnTo>
                        <a:lnTo>
                          <a:pt x="3895" y="360"/>
                        </a:lnTo>
                        <a:lnTo>
                          <a:pt x="3901" y="361"/>
                        </a:lnTo>
                        <a:lnTo>
                          <a:pt x="4119" y="361"/>
                        </a:lnTo>
                        <a:lnTo>
                          <a:pt x="4124" y="360"/>
                        </a:lnTo>
                        <a:lnTo>
                          <a:pt x="4129" y="358"/>
                        </a:lnTo>
                        <a:lnTo>
                          <a:pt x="4131" y="355"/>
                        </a:lnTo>
                        <a:lnTo>
                          <a:pt x="4133" y="353"/>
                        </a:lnTo>
                        <a:lnTo>
                          <a:pt x="4135" y="350"/>
                        </a:lnTo>
                        <a:lnTo>
                          <a:pt x="4137" y="347"/>
                        </a:lnTo>
                        <a:lnTo>
                          <a:pt x="4141" y="341"/>
                        </a:lnTo>
                        <a:lnTo>
                          <a:pt x="4146" y="335"/>
                        </a:lnTo>
                        <a:lnTo>
                          <a:pt x="4151" y="331"/>
                        </a:lnTo>
                        <a:lnTo>
                          <a:pt x="4158" y="328"/>
                        </a:lnTo>
                        <a:lnTo>
                          <a:pt x="4164" y="325"/>
                        </a:lnTo>
                        <a:lnTo>
                          <a:pt x="4170" y="323"/>
                        </a:lnTo>
                        <a:lnTo>
                          <a:pt x="4178" y="322"/>
                        </a:lnTo>
                        <a:lnTo>
                          <a:pt x="4185" y="321"/>
                        </a:lnTo>
                        <a:lnTo>
                          <a:pt x="4191" y="322"/>
                        </a:lnTo>
                        <a:lnTo>
                          <a:pt x="4199" y="323"/>
                        </a:lnTo>
                        <a:lnTo>
                          <a:pt x="4205" y="325"/>
                        </a:lnTo>
                        <a:lnTo>
                          <a:pt x="4211" y="328"/>
                        </a:lnTo>
                        <a:lnTo>
                          <a:pt x="4218" y="331"/>
                        </a:lnTo>
                        <a:lnTo>
                          <a:pt x="4223" y="335"/>
                        </a:lnTo>
                        <a:lnTo>
                          <a:pt x="4228" y="341"/>
                        </a:lnTo>
                        <a:lnTo>
                          <a:pt x="4232" y="347"/>
                        </a:lnTo>
                        <a:lnTo>
                          <a:pt x="4233" y="350"/>
                        </a:lnTo>
                        <a:lnTo>
                          <a:pt x="4236" y="353"/>
                        </a:lnTo>
                        <a:lnTo>
                          <a:pt x="4237" y="355"/>
                        </a:lnTo>
                        <a:lnTo>
                          <a:pt x="4239" y="358"/>
                        </a:lnTo>
                        <a:lnTo>
                          <a:pt x="4244" y="360"/>
                        </a:lnTo>
                        <a:lnTo>
                          <a:pt x="4250" y="361"/>
                        </a:lnTo>
                        <a:lnTo>
                          <a:pt x="4434" y="36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3" name="Freeform 81"/>
                  <p:cNvSpPr>
                    <a:spLocks noChangeAspect="1"/>
                  </p:cNvSpPr>
                  <p:nvPr/>
                </p:nvSpPr>
                <p:spPr bwMode="auto">
                  <a:xfrm>
                    <a:off x="2765" y="1530"/>
                    <a:ext cx="8" cy="14"/>
                  </a:xfrm>
                  <a:custGeom>
                    <a:avLst/>
                    <a:gdLst>
                      <a:gd name="T0" fmla="*/ 25 w 25"/>
                      <a:gd name="T1" fmla="*/ 0 h 47"/>
                      <a:gd name="T2" fmla="*/ 19 w 25"/>
                      <a:gd name="T3" fmla="*/ 1 h 47"/>
                      <a:gd name="T4" fmla="*/ 14 w 25"/>
                      <a:gd name="T5" fmla="*/ 2 h 47"/>
                      <a:gd name="T6" fmla="*/ 10 w 25"/>
                      <a:gd name="T7" fmla="*/ 4 h 47"/>
                      <a:gd name="T8" fmla="*/ 7 w 25"/>
                      <a:gd name="T9" fmla="*/ 7 h 47"/>
                      <a:gd name="T10" fmla="*/ 4 w 25"/>
                      <a:gd name="T11" fmla="*/ 11 h 47"/>
                      <a:gd name="T12" fmla="*/ 2 w 25"/>
                      <a:gd name="T13" fmla="*/ 15 h 47"/>
                      <a:gd name="T14" fmla="*/ 1 w 25"/>
                      <a:gd name="T15" fmla="*/ 20 h 47"/>
                      <a:gd name="T16" fmla="*/ 0 w 25"/>
                      <a:gd name="T17" fmla="*/ 24 h 47"/>
                      <a:gd name="T18" fmla="*/ 1 w 25"/>
                      <a:gd name="T19" fmla="*/ 28 h 47"/>
                      <a:gd name="T20" fmla="*/ 2 w 25"/>
                      <a:gd name="T21" fmla="*/ 32 h 47"/>
                      <a:gd name="T22" fmla="*/ 4 w 25"/>
                      <a:gd name="T23" fmla="*/ 36 h 47"/>
                      <a:gd name="T24" fmla="*/ 7 w 25"/>
                      <a:gd name="T25" fmla="*/ 40 h 47"/>
                      <a:gd name="T26" fmla="*/ 10 w 25"/>
                      <a:gd name="T27" fmla="*/ 43 h 47"/>
                      <a:gd name="T28" fmla="*/ 14 w 25"/>
                      <a:gd name="T29" fmla="*/ 46 h 47"/>
                      <a:gd name="T30" fmla="*/ 19 w 25"/>
                      <a:gd name="T31" fmla="*/ 47 h 47"/>
                      <a:gd name="T32" fmla="*/ 25 w 25"/>
                      <a:gd name="T33" fmla="*/ 47 h 47"/>
                      <a:gd name="T34" fmla="*/ 25 w 25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7">
                        <a:moveTo>
                          <a:pt x="25" y="0"/>
                        </a:move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7" y="7"/>
                        </a:lnTo>
                        <a:lnTo>
                          <a:pt x="4" y="11"/>
                        </a:lnTo>
                        <a:lnTo>
                          <a:pt x="2" y="15"/>
                        </a:lnTo>
                        <a:lnTo>
                          <a:pt x="1" y="20"/>
                        </a:lnTo>
                        <a:lnTo>
                          <a:pt x="0" y="24"/>
                        </a:lnTo>
                        <a:lnTo>
                          <a:pt x="1" y="28"/>
                        </a:lnTo>
                        <a:lnTo>
                          <a:pt x="2" y="32"/>
                        </a:lnTo>
                        <a:lnTo>
                          <a:pt x="4" y="36"/>
                        </a:lnTo>
                        <a:lnTo>
                          <a:pt x="7" y="40"/>
                        </a:lnTo>
                        <a:lnTo>
                          <a:pt x="10" y="43"/>
                        </a:lnTo>
                        <a:lnTo>
                          <a:pt x="14" y="46"/>
                        </a:lnTo>
                        <a:lnTo>
                          <a:pt x="19" y="47"/>
                        </a:lnTo>
                        <a:lnTo>
                          <a:pt x="25" y="47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4" name="Rectangle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73" y="1530"/>
                    <a:ext cx="460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5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3233" y="1530"/>
                    <a:ext cx="7" cy="14"/>
                  </a:xfrm>
                  <a:custGeom>
                    <a:avLst/>
                    <a:gdLst>
                      <a:gd name="T0" fmla="*/ 0 w 24"/>
                      <a:gd name="T1" fmla="*/ 47 h 47"/>
                      <a:gd name="T2" fmla="*/ 6 w 24"/>
                      <a:gd name="T3" fmla="*/ 47 h 47"/>
                      <a:gd name="T4" fmla="*/ 10 w 24"/>
                      <a:gd name="T5" fmla="*/ 46 h 47"/>
                      <a:gd name="T6" fmla="*/ 15 w 24"/>
                      <a:gd name="T7" fmla="*/ 43 h 47"/>
                      <a:gd name="T8" fmla="*/ 18 w 24"/>
                      <a:gd name="T9" fmla="*/ 40 h 47"/>
                      <a:gd name="T10" fmla="*/ 21 w 24"/>
                      <a:gd name="T11" fmla="*/ 36 h 47"/>
                      <a:gd name="T12" fmla="*/ 22 w 24"/>
                      <a:gd name="T13" fmla="*/ 32 h 47"/>
                      <a:gd name="T14" fmla="*/ 24 w 24"/>
                      <a:gd name="T15" fmla="*/ 28 h 47"/>
                      <a:gd name="T16" fmla="*/ 24 w 24"/>
                      <a:gd name="T17" fmla="*/ 24 h 47"/>
                      <a:gd name="T18" fmla="*/ 24 w 24"/>
                      <a:gd name="T19" fmla="*/ 20 h 47"/>
                      <a:gd name="T20" fmla="*/ 22 w 24"/>
                      <a:gd name="T21" fmla="*/ 15 h 47"/>
                      <a:gd name="T22" fmla="*/ 21 w 24"/>
                      <a:gd name="T23" fmla="*/ 11 h 47"/>
                      <a:gd name="T24" fmla="*/ 18 w 24"/>
                      <a:gd name="T25" fmla="*/ 7 h 47"/>
                      <a:gd name="T26" fmla="*/ 15 w 24"/>
                      <a:gd name="T27" fmla="*/ 4 h 47"/>
                      <a:gd name="T28" fmla="*/ 10 w 24"/>
                      <a:gd name="T29" fmla="*/ 2 h 47"/>
                      <a:gd name="T30" fmla="*/ 6 w 24"/>
                      <a:gd name="T31" fmla="*/ 1 h 47"/>
                      <a:gd name="T32" fmla="*/ 0 w 24"/>
                      <a:gd name="T33" fmla="*/ 0 h 47"/>
                      <a:gd name="T34" fmla="*/ 0 w 24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7">
                        <a:moveTo>
                          <a:pt x="0" y="47"/>
                        </a:moveTo>
                        <a:lnTo>
                          <a:pt x="6" y="47"/>
                        </a:lnTo>
                        <a:lnTo>
                          <a:pt x="10" y="46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1" y="36"/>
                        </a:lnTo>
                        <a:lnTo>
                          <a:pt x="22" y="32"/>
                        </a:lnTo>
                        <a:lnTo>
                          <a:pt x="24" y="28"/>
                        </a:lnTo>
                        <a:lnTo>
                          <a:pt x="24" y="24"/>
                        </a:lnTo>
                        <a:lnTo>
                          <a:pt x="24" y="20"/>
                        </a:lnTo>
                        <a:lnTo>
                          <a:pt x="22" y="15"/>
                        </a:lnTo>
                        <a:lnTo>
                          <a:pt x="21" y="11"/>
                        </a:lnTo>
                        <a:lnTo>
                          <a:pt x="18" y="7"/>
                        </a:lnTo>
                        <a:lnTo>
                          <a:pt x="15" y="4"/>
                        </a:lnTo>
                        <a:lnTo>
                          <a:pt x="1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6" name="Freeform 84"/>
                  <p:cNvSpPr>
                    <a:spLocks noChangeAspect="1"/>
                  </p:cNvSpPr>
                  <p:nvPr/>
                </p:nvSpPr>
                <p:spPr bwMode="auto">
                  <a:xfrm>
                    <a:off x="3355" y="1900"/>
                    <a:ext cx="6" cy="14"/>
                  </a:xfrm>
                  <a:custGeom>
                    <a:avLst/>
                    <a:gdLst>
                      <a:gd name="T0" fmla="*/ 0 w 23"/>
                      <a:gd name="T1" fmla="*/ 49 h 49"/>
                      <a:gd name="T2" fmla="*/ 6 w 23"/>
                      <a:gd name="T3" fmla="*/ 48 h 49"/>
                      <a:gd name="T4" fmla="*/ 10 w 23"/>
                      <a:gd name="T5" fmla="*/ 47 h 49"/>
                      <a:gd name="T6" fmla="*/ 14 w 23"/>
                      <a:gd name="T7" fmla="*/ 43 h 49"/>
                      <a:gd name="T8" fmla="*/ 18 w 23"/>
                      <a:gd name="T9" fmla="*/ 41 h 49"/>
                      <a:gd name="T10" fmla="*/ 20 w 23"/>
                      <a:gd name="T11" fmla="*/ 37 h 49"/>
                      <a:gd name="T12" fmla="*/ 22 w 23"/>
                      <a:gd name="T13" fmla="*/ 33 h 49"/>
                      <a:gd name="T14" fmla="*/ 23 w 23"/>
                      <a:gd name="T15" fmla="*/ 29 h 49"/>
                      <a:gd name="T16" fmla="*/ 23 w 23"/>
                      <a:gd name="T17" fmla="*/ 25 h 49"/>
                      <a:gd name="T18" fmla="*/ 23 w 23"/>
                      <a:gd name="T19" fmla="*/ 20 h 49"/>
                      <a:gd name="T20" fmla="*/ 22 w 23"/>
                      <a:gd name="T21" fmla="*/ 16 h 49"/>
                      <a:gd name="T22" fmla="*/ 20 w 23"/>
                      <a:gd name="T23" fmla="*/ 12 h 49"/>
                      <a:gd name="T24" fmla="*/ 18 w 23"/>
                      <a:gd name="T25" fmla="*/ 8 h 49"/>
                      <a:gd name="T26" fmla="*/ 14 w 23"/>
                      <a:gd name="T27" fmla="*/ 6 h 49"/>
                      <a:gd name="T28" fmla="*/ 10 w 23"/>
                      <a:gd name="T29" fmla="*/ 2 h 49"/>
                      <a:gd name="T30" fmla="*/ 6 w 23"/>
                      <a:gd name="T31" fmla="*/ 1 h 49"/>
                      <a:gd name="T32" fmla="*/ 0 w 23"/>
                      <a:gd name="T33" fmla="*/ 0 h 49"/>
                      <a:gd name="T34" fmla="*/ 0 w 23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0" y="47"/>
                        </a:lnTo>
                        <a:lnTo>
                          <a:pt x="14" y="43"/>
                        </a:lnTo>
                        <a:lnTo>
                          <a:pt x="18" y="41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8"/>
                        </a:lnTo>
                        <a:lnTo>
                          <a:pt x="14" y="6"/>
                        </a:lnTo>
                        <a:lnTo>
                          <a:pt x="1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7" name="Rectangle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73" y="1900"/>
                    <a:ext cx="582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8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2765" y="1900"/>
                    <a:ext cx="8" cy="14"/>
                  </a:xfrm>
                  <a:custGeom>
                    <a:avLst/>
                    <a:gdLst>
                      <a:gd name="T0" fmla="*/ 25 w 25"/>
                      <a:gd name="T1" fmla="*/ 0 h 49"/>
                      <a:gd name="T2" fmla="*/ 19 w 25"/>
                      <a:gd name="T3" fmla="*/ 1 h 49"/>
                      <a:gd name="T4" fmla="*/ 14 w 25"/>
                      <a:gd name="T5" fmla="*/ 2 h 49"/>
                      <a:gd name="T6" fmla="*/ 10 w 25"/>
                      <a:gd name="T7" fmla="*/ 6 h 49"/>
                      <a:gd name="T8" fmla="*/ 7 w 25"/>
                      <a:gd name="T9" fmla="*/ 8 h 49"/>
                      <a:gd name="T10" fmla="*/ 4 w 25"/>
                      <a:gd name="T11" fmla="*/ 12 h 49"/>
                      <a:gd name="T12" fmla="*/ 2 w 25"/>
                      <a:gd name="T13" fmla="*/ 16 h 49"/>
                      <a:gd name="T14" fmla="*/ 1 w 25"/>
                      <a:gd name="T15" fmla="*/ 20 h 49"/>
                      <a:gd name="T16" fmla="*/ 0 w 25"/>
                      <a:gd name="T17" fmla="*/ 25 h 49"/>
                      <a:gd name="T18" fmla="*/ 1 w 25"/>
                      <a:gd name="T19" fmla="*/ 29 h 49"/>
                      <a:gd name="T20" fmla="*/ 2 w 25"/>
                      <a:gd name="T21" fmla="*/ 33 h 49"/>
                      <a:gd name="T22" fmla="*/ 4 w 25"/>
                      <a:gd name="T23" fmla="*/ 37 h 49"/>
                      <a:gd name="T24" fmla="*/ 7 w 25"/>
                      <a:gd name="T25" fmla="*/ 41 h 49"/>
                      <a:gd name="T26" fmla="*/ 10 w 25"/>
                      <a:gd name="T27" fmla="*/ 43 h 49"/>
                      <a:gd name="T28" fmla="*/ 14 w 25"/>
                      <a:gd name="T29" fmla="*/ 47 h 49"/>
                      <a:gd name="T30" fmla="*/ 19 w 25"/>
                      <a:gd name="T31" fmla="*/ 48 h 49"/>
                      <a:gd name="T32" fmla="*/ 25 w 25"/>
                      <a:gd name="T33" fmla="*/ 49 h 49"/>
                      <a:gd name="T34" fmla="*/ 25 w 25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9">
                        <a:moveTo>
                          <a:pt x="25" y="0"/>
                        </a:move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6"/>
                        </a:lnTo>
                        <a:lnTo>
                          <a:pt x="7" y="8"/>
                        </a:lnTo>
                        <a:lnTo>
                          <a:pt x="4" y="12"/>
                        </a:lnTo>
                        <a:lnTo>
                          <a:pt x="2" y="16"/>
                        </a:lnTo>
                        <a:lnTo>
                          <a:pt x="1" y="20"/>
                        </a:lnTo>
                        <a:lnTo>
                          <a:pt x="0" y="25"/>
                        </a:lnTo>
                        <a:lnTo>
                          <a:pt x="1" y="29"/>
                        </a:lnTo>
                        <a:lnTo>
                          <a:pt x="2" y="33"/>
                        </a:lnTo>
                        <a:lnTo>
                          <a:pt x="4" y="37"/>
                        </a:lnTo>
                        <a:lnTo>
                          <a:pt x="7" y="41"/>
                        </a:lnTo>
                        <a:lnTo>
                          <a:pt x="10" y="43"/>
                        </a:lnTo>
                        <a:lnTo>
                          <a:pt x="14" y="47"/>
                        </a:lnTo>
                        <a:lnTo>
                          <a:pt x="19" y="48"/>
                        </a:lnTo>
                        <a:lnTo>
                          <a:pt x="25" y="49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39" name="Freeform 87"/>
                  <p:cNvSpPr>
                    <a:spLocks noChangeAspect="1"/>
                  </p:cNvSpPr>
                  <p:nvPr/>
                </p:nvSpPr>
                <p:spPr bwMode="auto">
                  <a:xfrm>
                    <a:off x="2765" y="1580"/>
                    <a:ext cx="8" cy="15"/>
                  </a:xfrm>
                  <a:custGeom>
                    <a:avLst/>
                    <a:gdLst>
                      <a:gd name="T0" fmla="*/ 25 w 25"/>
                      <a:gd name="T1" fmla="*/ 0 h 48"/>
                      <a:gd name="T2" fmla="*/ 19 w 25"/>
                      <a:gd name="T3" fmla="*/ 1 h 48"/>
                      <a:gd name="T4" fmla="*/ 14 w 25"/>
                      <a:gd name="T5" fmla="*/ 2 h 48"/>
                      <a:gd name="T6" fmla="*/ 10 w 25"/>
                      <a:gd name="T7" fmla="*/ 5 h 48"/>
                      <a:gd name="T8" fmla="*/ 7 w 25"/>
                      <a:gd name="T9" fmla="*/ 7 h 48"/>
                      <a:gd name="T10" fmla="*/ 4 w 25"/>
                      <a:gd name="T11" fmla="*/ 12 h 48"/>
                      <a:gd name="T12" fmla="*/ 2 w 25"/>
                      <a:gd name="T13" fmla="*/ 16 h 48"/>
                      <a:gd name="T14" fmla="*/ 1 w 25"/>
                      <a:gd name="T15" fmla="*/ 20 h 48"/>
                      <a:gd name="T16" fmla="*/ 0 w 25"/>
                      <a:gd name="T17" fmla="*/ 24 h 48"/>
                      <a:gd name="T18" fmla="*/ 1 w 25"/>
                      <a:gd name="T19" fmla="*/ 28 h 48"/>
                      <a:gd name="T20" fmla="*/ 2 w 25"/>
                      <a:gd name="T21" fmla="*/ 33 h 48"/>
                      <a:gd name="T22" fmla="*/ 4 w 25"/>
                      <a:gd name="T23" fmla="*/ 37 h 48"/>
                      <a:gd name="T24" fmla="*/ 7 w 25"/>
                      <a:gd name="T25" fmla="*/ 41 h 48"/>
                      <a:gd name="T26" fmla="*/ 10 w 25"/>
                      <a:gd name="T27" fmla="*/ 43 h 48"/>
                      <a:gd name="T28" fmla="*/ 14 w 25"/>
                      <a:gd name="T29" fmla="*/ 46 h 48"/>
                      <a:gd name="T30" fmla="*/ 19 w 25"/>
                      <a:gd name="T31" fmla="*/ 47 h 48"/>
                      <a:gd name="T32" fmla="*/ 25 w 25"/>
                      <a:gd name="T33" fmla="*/ 48 h 48"/>
                      <a:gd name="T34" fmla="*/ 25 w 25"/>
                      <a:gd name="T35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8">
                        <a:moveTo>
                          <a:pt x="25" y="0"/>
                        </a:move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5"/>
                        </a:lnTo>
                        <a:lnTo>
                          <a:pt x="7" y="7"/>
                        </a:lnTo>
                        <a:lnTo>
                          <a:pt x="4" y="12"/>
                        </a:lnTo>
                        <a:lnTo>
                          <a:pt x="2" y="16"/>
                        </a:lnTo>
                        <a:lnTo>
                          <a:pt x="1" y="20"/>
                        </a:lnTo>
                        <a:lnTo>
                          <a:pt x="0" y="24"/>
                        </a:lnTo>
                        <a:lnTo>
                          <a:pt x="1" y="28"/>
                        </a:lnTo>
                        <a:lnTo>
                          <a:pt x="2" y="33"/>
                        </a:lnTo>
                        <a:lnTo>
                          <a:pt x="4" y="37"/>
                        </a:lnTo>
                        <a:lnTo>
                          <a:pt x="7" y="41"/>
                        </a:lnTo>
                        <a:lnTo>
                          <a:pt x="10" y="43"/>
                        </a:lnTo>
                        <a:lnTo>
                          <a:pt x="14" y="46"/>
                        </a:lnTo>
                        <a:lnTo>
                          <a:pt x="19" y="47"/>
                        </a:lnTo>
                        <a:lnTo>
                          <a:pt x="25" y="4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0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73" y="1580"/>
                    <a:ext cx="462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1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3235" y="1580"/>
                    <a:ext cx="6" cy="15"/>
                  </a:xfrm>
                  <a:custGeom>
                    <a:avLst/>
                    <a:gdLst>
                      <a:gd name="T0" fmla="*/ 0 w 23"/>
                      <a:gd name="T1" fmla="*/ 48 h 48"/>
                      <a:gd name="T2" fmla="*/ 5 w 23"/>
                      <a:gd name="T3" fmla="*/ 47 h 48"/>
                      <a:gd name="T4" fmla="*/ 10 w 23"/>
                      <a:gd name="T5" fmla="*/ 46 h 48"/>
                      <a:gd name="T6" fmla="*/ 14 w 23"/>
                      <a:gd name="T7" fmla="*/ 43 h 48"/>
                      <a:gd name="T8" fmla="*/ 18 w 23"/>
                      <a:gd name="T9" fmla="*/ 41 h 48"/>
                      <a:gd name="T10" fmla="*/ 20 w 23"/>
                      <a:gd name="T11" fmla="*/ 37 h 48"/>
                      <a:gd name="T12" fmla="*/ 22 w 23"/>
                      <a:gd name="T13" fmla="*/ 33 h 48"/>
                      <a:gd name="T14" fmla="*/ 23 w 23"/>
                      <a:gd name="T15" fmla="*/ 28 h 48"/>
                      <a:gd name="T16" fmla="*/ 23 w 23"/>
                      <a:gd name="T17" fmla="*/ 24 h 48"/>
                      <a:gd name="T18" fmla="*/ 23 w 23"/>
                      <a:gd name="T19" fmla="*/ 20 h 48"/>
                      <a:gd name="T20" fmla="*/ 22 w 23"/>
                      <a:gd name="T21" fmla="*/ 16 h 48"/>
                      <a:gd name="T22" fmla="*/ 20 w 23"/>
                      <a:gd name="T23" fmla="*/ 12 h 48"/>
                      <a:gd name="T24" fmla="*/ 18 w 23"/>
                      <a:gd name="T25" fmla="*/ 7 h 48"/>
                      <a:gd name="T26" fmla="*/ 14 w 23"/>
                      <a:gd name="T27" fmla="*/ 5 h 48"/>
                      <a:gd name="T28" fmla="*/ 10 w 23"/>
                      <a:gd name="T29" fmla="*/ 2 h 48"/>
                      <a:gd name="T30" fmla="*/ 5 w 23"/>
                      <a:gd name="T31" fmla="*/ 1 h 48"/>
                      <a:gd name="T32" fmla="*/ 0 w 23"/>
                      <a:gd name="T33" fmla="*/ 0 h 48"/>
                      <a:gd name="T34" fmla="*/ 0 w 23"/>
                      <a:gd name="T35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8">
                        <a:moveTo>
                          <a:pt x="0" y="48"/>
                        </a:moveTo>
                        <a:lnTo>
                          <a:pt x="5" y="47"/>
                        </a:lnTo>
                        <a:lnTo>
                          <a:pt x="10" y="46"/>
                        </a:lnTo>
                        <a:lnTo>
                          <a:pt x="14" y="43"/>
                        </a:lnTo>
                        <a:lnTo>
                          <a:pt x="18" y="41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8"/>
                        </a:lnTo>
                        <a:lnTo>
                          <a:pt x="23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7"/>
                        </a:lnTo>
                        <a:lnTo>
                          <a:pt x="14" y="5"/>
                        </a:lnTo>
                        <a:lnTo>
                          <a:pt x="10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2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1289" y="2048"/>
                    <a:ext cx="7" cy="16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5 w 24"/>
                      <a:gd name="T3" fmla="*/ 48 h 49"/>
                      <a:gd name="T4" fmla="*/ 11 w 24"/>
                      <a:gd name="T5" fmla="*/ 47 h 49"/>
                      <a:gd name="T6" fmla="*/ 15 w 24"/>
                      <a:gd name="T7" fmla="*/ 43 h 49"/>
                      <a:gd name="T8" fmla="*/ 18 w 24"/>
                      <a:gd name="T9" fmla="*/ 40 h 49"/>
                      <a:gd name="T10" fmla="*/ 20 w 24"/>
                      <a:gd name="T11" fmla="*/ 37 h 49"/>
                      <a:gd name="T12" fmla="*/ 22 w 24"/>
                      <a:gd name="T13" fmla="*/ 33 h 49"/>
                      <a:gd name="T14" fmla="*/ 23 w 24"/>
                      <a:gd name="T15" fmla="*/ 29 h 49"/>
                      <a:gd name="T16" fmla="*/ 24 w 24"/>
                      <a:gd name="T17" fmla="*/ 24 h 49"/>
                      <a:gd name="T18" fmla="*/ 23 w 24"/>
                      <a:gd name="T19" fmla="*/ 20 h 49"/>
                      <a:gd name="T20" fmla="*/ 22 w 24"/>
                      <a:gd name="T21" fmla="*/ 16 h 49"/>
                      <a:gd name="T22" fmla="*/ 20 w 24"/>
                      <a:gd name="T23" fmla="*/ 12 h 49"/>
                      <a:gd name="T24" fmla="*/ 18 w 24"/>
                      <a:gd name="T25" fmla="*/ 8 h 49"/>
                      <a:gd name="T26" fmla="*/ 15 w 24"/>
                      <a:gd name="T27" fmla="*/ 4 h 49"/>
                      <a:gd name="T28" fmla="*/ 11 w 24"/>
                      <a:gd name="T29" fmla="*/ 2 h 49"/>
                      <a:gd name="T30" fmla="*/ 5 w 24"/>
                      <a:gd name="T31" fmla="*/ 1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5" y="48"/>
                        </a:lnTo>
                        <a:lnTo>
                          <a:pt x="11" y="47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4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3" name="Rectangle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76" y="2048"/>
                    <a:ext cx="113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4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1169" y="2048"/>
                    <a:ext cx="7" cy="16"/>
                  </a:xfrm>
                  <a:custGeom>
                    <a:avLst/>
                    <a:gdLst>
                      <a:gd name="T0" fmla="*/ 23 w 23"/>
                      <a:gd name="T1" fmla="*/ 0 h 49"/>
                      <a:gd name="T2" fmla="*/ 18 w 23"/>
                      <a:gd name="T3" fmla="*/ 1 h 49"/>
                      <a:gd name="T4" fmla="*/ 13 w 23"/>
                      <a:gd name="T5" fmla="*/ 2 h 49"/>
                      <a:gd name="T6" fmla="*/ 8 w 23"/>
                      <a:gd name="T7" fmla="*/ 4 h 49"/>
                      <a:gd name="T8" fmla="*/ 5 w 23"/>
                      <a:gd name="T9" fmla="*/ 8 h 49"/>
                      <a:gd name="T10" fmla="*/ 3 w 23"/>
                      <a:gd name="T11" fmla="*/ 12 h 49"/>
                      <a:gd name="T12" fmla="*/ 1 w 23"/>
                      <a:gd name="T13" fmla="*/ 16 h 49"/>
                      <a:gd name="T14" fmla="*/ 0 w 23"/>
                      <a:gd name="T15" fmla="*/ 20 h 49"/>
                      <a:gd name="T16" fmla="*/ 0 w 23"/>
                      <a:gd name="T17" fmla="*/ 24 h 49"/>
                      <a:gd name="T18" fmla="*/ 0 w 23"/>
                      <a:gd name="T19" fmla="*/ 29 h 49"/>
                      <a:gd name="T20" fmla="*/ 1 w 23"/>
                      <a:gd name="T21" fmla="*/ 33 h 49"/>
                      <a:gd name="T22" fmla="*/ 3 w 23"/>
                      <a:gd name="T23" fmla="*/ 37 h 49"/>
                      <a:gd name="T24" fmla="*/ 5 w 23"/>
                      <a:gd name="T25" fmla="*/ 40 h 49"/>
                      <a:gd name="T26" fmla="*/ 8 w 23"/>
                      <a:gd name="T27" fmla="*/ 43 h 49"/>
                      <a:gd name="T28" fmla="*/ 13 w 23"/>
                      <a:gd name="T29" fmla="*/ 47 h 49"/>
                      <a:gd name="T30" fmla="*/ 18 w 23"/>
                      <a:gd name="T31" fmla="*/ 48 h 49"/>
                      <a:gd name="T32" fmla="*/ 23 w 23"/>
                      <a:gd name="T33" fmla="*/ 49 h 49"/>
                      <a:gd name="T34" fmla="*/ 23 w 23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3" y="2"/>
                        </a:lnTo>
                        <a:lnTo>
                          <a:pt x="8" y="4"/>
                        </a:lnTo>
                        <a:lnTo>
                          <a:pt x="5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5" y="40"/>
                        </a:lnTo>
                        <a:lnTo>
                          <a:pt x="8" y="43"/>
                        </a:lnTo>
                        <a:lnTo>
                          <a:pt x="13" y="47"/>
                        </a:lnTo>
                        <a:lnTo>
                          <a:pt x="18" y="48"/>
                        </a:lnTo>
                        <a:lnTo>
                          <a:pt x="23" y="4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169" y="1619"/>
                    <a:ext cx="7" cy="15"/>
                  </a:xfrm>
                  <a:custGeom>
                    <a:avLst/>
                    <a:gdLst>
                      <a:gd name="T0" fmla="*/ 23 w 23"/>
                      <a:gd name="T1" fmla="*/ 0 h 49"/>
                      <a:gd name="T2" fmla="*/ 18 w 23"/>
                      <a:gd name="T3" fmla="*/ 2 h 49"/>
                      <a:gd name="T4" fmla="*/ 13 w 23"/>
                      <a:gd name="T5" fmla="*/ 3 h 49"/>
                      <a:gd name="T6" fmla="*/ 8 w 23"/>
                      <a:gd name="T7" fmla="*/ 6 h 49"/>
                      <a:gd name="T8" fmla="*/ 5 w 23"/>
                      <a:gd name="T9" fmla="*/ 9 h 49"/>
                      <a:gd name="T10" fmla="*/ 3 w 23"/>
                      <a:gd name="T11" fmla="*/ 12 h 49"/>
                      <a:gd name="T12" fmla="*/ 1 w 23"/>
                      <a:gd name="T13" fmla="*/ 16 h 49"/>
                      <a:gd name="T14" fmla="*/ 0 w 23"/>
                      <a:gd name="T15" fmla="*/ 20 h 49"/>
                      <a:gd name="T16" fmla="*/ 0 w 23"/>
                      <a:gd name="T17" fmla="*/ 25 h 49"/>
                      <a:gd name="T18" fmla="*/ 0 w 23"/>
                      <a:gd name="T19" fmla="*/ 29 h 49"/>
                      <a:gd name="T20" fmla="*/ 1 w 23"/>
                      <a:gd name="T21" fmla="*/ 33 h 49"/>
                      <a:gd name="T22" fmla="*/ 3 w 23"/>
                      <a:gd name="T23" fmla="*/ 37 h 49"/>
                      <a:gd name="T24" fmla="*/ 5 w 23"/>
                      <a:gd name="T25" fmla="*/ 42 h 49"/>
                      <a:gd name="T26" fmla="*/ 8 w 23"/>
                      <a:gd name="T27" fmla="*/ 44 h 49"/>
                      <a:gd name="T28" fmla="*/ 13 w 23"/>
                      <a:gd name="T29" fmla="*/ 47 h 49"/>
                      <a:gd name="T30" fmla="*/ 18 w 23"/>
                      <a:gd name="T31" fmla="*/ 48 h 49"/>
                      <a:gd name="T32" fmla="*/ 23 w 23"/>
                      <a:gd name="T33" fmla="*/ 49 h 49"/>
                      <a:gd name="T34" fmla="*/ 23 w 23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23" y="0"/>
                        </a:moveTo>
                        <a:lnTo>
                          <a:pt x="18" y="2"/>
                        </a:lnTo>
                        <a:lnTo>
                          <a:pt x="13" y="3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5" y="42"/>
                        </a:lnTo>
                        <a:lnTo>
                          <a:pt x="8" y="44"/>
                        </a:lnTo>
                        <a:lnTo>
                          <a:pt x="13" y="47"/>
                        </a:lnTo>
                        <a:lnTo>
                          <a:pt x="18" y="48"/>
                        </a:lnTo>
                        <a:lnTo>
                          <a:pt x="23" y="4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76" y="1619"/>
                    <a:ext cx="113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7" name="Freeform 95"/>
                  <p:cNvSpPr>
                    <a:spLocks noChangeAspect="1"/>
                  </p:cNvSpPr>
                  <p:nvPr/>
                </p:nvSpPr>
                <p:spPr bwMode="auto">
                  <a:xfrm>
                    <a:off x="1289" y="1619"/>
                    <a:ext cx="7" cy="15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5 w 24"/>
                      <a:gd name="T3" fmla="*/ 48 h 49"/>
                      <a:gd name="T4" fmla="*/ 11 w 24"/>
                      <a:gd name="T5" fmla="*/ 47 h 49"/>
                      <a:gd name="T6" fmla="*/ 15 w 24"/>
                      <a:gd name="T7" fmla="*/ 44 h 49"/>
                      <a:gd name="T8" fmla="*/ 18 w 24"/>
                      <a:gd name="T9" fmla="*/ 42 h 49"/>
                      <a:gd name="T10" fmla="*/ 20 w 24"/>
                      <a:gd name="T11" fmla="*/ 37 h 49"/>
                      <a:gd name="T12" fmla="*/ 22 w 24"/>
                      <a:gd name="T13" fmla="*/ 33 h 49"/>
                      <a:gd name="T14" fmla="*/ 23 w 24"/>
                      <a:gd name="T15" fmla="*/ 29 h 49"/>
                      <a:gd name="T16" fmla="*/ 24 w 24"/>
                      <a:gd name="T17" fmla="*/ 25 h 49"/>
                      <a:gd name="T18" fmla="*/ 23 w 24"/>
                      <a:gd name="T19" fmla="*/ 20 h 49"/>
                      <a:gd name="T20" fmla="*/ 22 w 24"/>
                      <a:gd name="T21" fmla="*/ 16 h 49"/>
                      <a:gd name="T22" fmla="*/ 20 w 24"/>
                      <a:gd name="T23" fmla="*/ 12 h 49"/>
                      <a:gd name="T24" fmla="*/ 18 w 24"/>
                      <a:gd name="T25" fmla="*/ 9 h 49"/>
                      <a:gd name="T26" fmla="*/ 15 w 24"/>
                      <a:gd name="T27" fmla="*/ 6 h 49"/>
                      <a:gd name="T28" fmla="*/ 11 w 24"/>
                      <a:gd name="T29" fmla="*/ 3 h 49"/>
                      <a:gd name="T30" fmla="*/ 5 w 24"/>
                      <a:gd name="T31" fmla="*/ 2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5" y="48"/>
                        </a:lnTo>
                        <a:lnTo>
                          <a:pt x="11" y="47"/>
                        </a:lnTo>
                        <a:lnTo>
                          <a:pt x="15" y="44"/>
                        </a:lnTo>
                        <a:lnTo>
                          <a:pt x="18" y="42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4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9"/>
                        </a:lnTo>
                        <a:lnTo>
                          <a:pt x="15" y="6"/>
                        </a:lnTo>
                        <a:lnTo>
                          <a:pt x="11" y="3"/>
                        </a:lnTo>
                        <a:lnTo>
                          <a:pt x="5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8" name="Freeform 96"/>
                  <p:cNvSpPr>
                    <a:spLocks noChangeAspect="1"/>
                  </p:cNvSpPr>
                  <p:nvPr/>
                </p:nvSpPr>
                <p:spPr bwMode="auto">
                  <a:xfrm>
                    <a:off x="297" y="1619"/>
                    <a:ext cx="8" cy="15"/>
                  </a:xfrm>
                  <a:custGeom>
                    <a:avLst/>
                    <a:gdLst>
                      <a:gd name="T0" fmla="*/ 25 w 25"/>
                      <a:gd name="T1" fmla="*/ 0 h 49"/>
                      <a:gd name="T2" fmla="*/ 18 w 25"/>
                      <a:gd name="T3" fmla="*/ 2 h 49"/>
                      <a:gd name="T4" fmla="*/ 14 w 25"/>
                      <a:gd name="T5" fmla="*/ 3 h 49"/>
                      <a:gd name="T6" fmla="*/ 10 w 25"/>
                      <a:gd name="T7" fmla="*/ 6 h 49"/>
                      <a:gd name="T8" fmla="*/ 7 w 25"/>
                      <a:gd name="T9" fmla="*/ 9 h 49"/>
                      <a:gd name="T10" fmla="*/ 4 w 25"/>
                      <a:gd name="T11" fmla="*/ 12 h 49"/>
                      <a:gd name="T12" fmla="*/ 1 w 25"/>
                      <a:gd name="T13" fmla="*/ 16 h 49"/>
                      <a:gd name="T14" fmla="*/ 0 w 25"/>
                      <a:gd name="T15" fmla="*/ 20 h 49"/>
                      <a:gd name="T16" fmla="*/ 0 w 25"/>
                      <a:gd name="T17" fmla="*/ 25 h 49"/>
                      <a:gd name="T18" fmla="*/ 0 w 25"/>
                      <a:gd name="T19" fmla="*/ 29 h 49"/>
                      <a:gd name="T20" fmla="*/ 1 w 25"/>
                      <a:gd name="T21" fmla="*/ 33 h 49"/>
                      <a:gd name="T22" fmla="*/ 4 w 25"/>
                      <a:gd name="T23" fmla="*/ 37 h 49"/>
                      <a:gd name="T24" fmla="*/ 7 w 25"/>
                      <a:gd name="T25" fmla="*/ 42 h 49"/>
                      <a:gd name="T26" fmla="*/ 10 w 25"/>
                      <a:gd name="T27" fmla="*/ 44 h 49"/>
                      <a:gd name="T28" fmla="*/ 14 w 25"/>
                      <a:gd name="T29" fmla="*/ 47 h 49"/>
                      <a:gd name="T30" fmla="*/ 18 w 25"/>
                      <a:gd name="T31" fmla="*/ 48 h 49"/>
                      <a:gd name="T32" fmla="*/ 25 w 25"/>
                      <a:gd name="T33" fmla="*/ 49 h 49"/>
                      <a:gd name="T34" fmla="*/ 25 w 25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9">
                        <a:moveTo>
                          <a:pt x="25" y="0"/>
                        </a:moveTo>
                        <a:lnTo>
                          <a:pt x="18" y="2"/>
                        </a:lnTo>
                        <a:lnTo>
                          <a:pt x="14" y="3"/>
                        </a:lnTo>
                        <a:lnTo>
                          <a:pt x="10" y="6"/>
                        </a:lnTo>
                        <a:lnTo>
                          <a:pt x="7" y="9"/>
                        </a:lnTo>
                        <a:lnTo>
                          <a:pt x="4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4" y="37"/>
                        </a:lnTo>
                        <a:lnTo>
                          <a:pt x="7" y="42"/>
                        </a:lnTo>
                        <a:lnTo>
                          <a:pt x="10" y="44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5" y="49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49" name="Rectangle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" y="1619"/>
                    <a:ext cx="218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0" name="Freeform 98"/>
                  <p:cNvSpPr>
                    <a:spLocks noChangeAspect="1"/>
                  </p:cNvSpPr>
                  <p:nvPr/>
                </p:nvSpPr>
                <p:spPr bwMode="auto">
                  <a:xfrm>
                    <a:off x="523" y="1619"/>
                    <a:ext cx="7" cy="15"/>
                  </a:xfrm>
                  <a:custGeom>
                    <a:avLst/>
                    <a:gdLst>
                      <a:gd name="T0" fmla="*/ 0 w 25"/>
                      <a:gd name="T1" fmla="*/ 49 h 49"/>
                      <a:gd name="T2" fmla="*/ 7 w 25"/>
                      <a:gd name="T3" fmla="*/ 48 h 49"/>
                      <a:gd name="T4" fmla="*/ 11 w 25"/>
                      <a:gd name="T5" fmla="*/ 47 h 49"/>
                      <a:gd name="T6" fmla="*/ 15 w 25"/>
                      <a:gd name="T7" fmla="*/ 44 h 49"/>
                      <a:gd name="T8" fmla="*/ 18 w 25"/>
                      <a:gd name="T9" fmla="*/ 42 h 49"/>
                      <a:gd name="T10" fmla="*/ 21 w 25"/>
                      <a:gd name="T11" fmla="*/ 37 h 49"/>
                      <a:gd name="T12" fmla="*/ 22 w 25"/>
                      <a:gd name="T13" fmla="*/ 33 h 49"/>
                      <a:gd name="T14" fmla="*/ 23 w 25"/>
                      <a:gd name="T15" fmla="*/ 29 h 49"/>
                      <a:gd name="T16" fmla="*/ 25 w 25"/>
                      <a:gd name="T17" fmla="*/ 25 h 49"/>
                      <a:gd name="T18" fmla="*/ 23 w 25"/>
                      <a:gd name="T19" fmla="*/ 20 h 49"/>
                      <a:gd name="T20" fmla="*/ 22 w 25"/>
                      <a:gd name="T21" fmla="*/ 16 h 49"/>
                      <a:gd name="T22" fmla="*/ 21 w 25"/>
                      <a:gd name="T23" fmla="*/ 12 h 49"/>
                      <a:gd name="T24" fmla="*/ 18 w 25"/>
                      <a:gd name="T25" fmla="*/ 9 h 49"/>
                      <a:gd name="T26" fmla="*/ 15 w 25"/>
                      <a:gd name="T27" fmla="*/ 6 h 49"/>
                      <a:gd name="T28" fmla="*/ 11 w 25"/>
                      <a:gd name="T29" fmla="*/ 3 h 49"/>
                      <a:gd name="T30" fmla="*/ 7 w 25"/>
                      <a:gd name="T31" fmla="*/ 2 h 49"/>
                      <a:gd name="T32" fmla="*/ 0 w 25"/>
                      <a:gd name="T33" fmla="*/ 0 h 49"/>
                      <a:gd name="T34" fmla="*/ 0 w 25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9">
                        <a:moveTo>
                          <a:pt x="0" y="49"/>
                        </a:moveTo>
                        <a:lnTo>
                          <a:pt x="7" y="48"/>
                        </a:lnTo>
                        <a:lnTo>
                          <a:pt x="11" y="47"/>
                        </a:lnTo>
                        <a:lnTo>
                          <a:pt x="15" y="44"/>
                        </a:lnTo>
                        <a:lnTo>
                          <a:pt x="18" y="42"/>
                        </a:lnTo>
                        <a:lnTo>
                          <a:pt x="21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5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1" y="12"/>
                        </a:lnTo>
                        <a:lnTo>
                          <a:pt x="18" y="9"/>
                        </a:lnTo>
                        <a:lnTo>
                          <a:pt x="15" y="6"/>
                        </a:lnTo>
                        <a:lnTo>
                          <a:pt x="11" y="3"/>
                        </a:lnTo>
                        <a:lnTo>
                          <a:pt x="7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1" name="Freeform 99"/>
                  <p:cNvSpPr>
                    <a:spLocks noChangeAspect="1"/>
                  </p:cNvSpPr>
                  <p:nvPr/>
                </p:nvSpPr>
                <p:spPr bwMode="auto">
                  <a:xfrm>
                    <a:off x="523" y="1556"/>
                    <a:ext cx="7" cy="15"/>
                  </a:xfrm>
                  <a:custGeom>
                    <a:avLst/>
                    <a:gdLst>
                      <a:gd name="T0" fmla="*/ 0 w 25"/>
                      <a:gd name="T1" fmla="*/ 47 h 47"/>
                      <a:gd name="T2" fmla="*/ 7 w 25"/>
                      <a:gd name="T3" fmla="*/ 47 h 47"/>
                      <a:gd name="T4" fmla="*/ 11 w 25"/>
                      <a:gd name="T5" fmla="*/ 46 h 47"/>
                      <a:gd name="T6" fmla="*/ 15 w 25"/>
                      <a:gd name="T7" fmla="*/ 43 h 47"/>
                      <a:gd name="T8" fmla="*/ 18 w 25"/>
                      <a:gd name="T9" fmla="*/ 40 h 47"/>
                      <a:gd name="T10" fmla="*/ 21 w 25"/>
                      <a:gd name="T11" fmla="*/ 37 h 47"/>
                      <a:gd name="T12" fmla="*/ 22 w 25"/>
                      <a:gd name="T13" fmla="*/ 33 h 47"/>
                      <a:gd name="T14" fmla="*/ 23 w 25"/>
                      <a:gd name="T15" fmla="*/ 28 h 47"/>
                      <a:gd name="T16" fmla="*/ 25 w 25"/>
                      <a:gd name="T17" fmla="*/ 24 h 47"/>
                      <a:gd name="T18" fmla="*/ 23 w 25"/>
                      <a:gd name="T19" fmla="*/ 20 h 47"/>
                      <a:gd name="T20" fmla="*/ 22 w 25"/>
                      <a:gd name="T21" fmla="*/ 16 h 47"/>
                      <a:gd name="T22" fmla="*/ 21 w 25"/>
                      <a:gd name="T23" fmla="*/ 11 h 47"/>
                      <a:gd name="T24" fmla="*/ 18 w 25"/>
                      <a:gd name="T25" fmla="*/ 7 h 47"/>
                      <a:gd name="T26" fmla="*/ 15 w 25"/>
                      <a:gd name="T27" fmla="*/ 4 h 47"/>
                      <a:gd name="T28" fmla="*/ 11 w 25"/>
                      <a:gd name="T29" fmla="*/ 2 h 47"/>
                      <a:gd name="T30" fmla="*/ 7 w 25"/>
                      <a:gd name="T31" fmla="*/ 1 h 47"/>
                      <a:gd name="T32" fmla="*/ 0 w 25"/>
                      <a:gd name="T33" fmla="*/ 0 h 47"/>
                      <a:gd name="T34" fmla="*/ 0 w 25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7">
                        <a:moveTo>
                          <a:pt x="0" y="47"/>
                        </a:moveTo>
                        <a:lnTo>
                          <a:pt x="7" y="47"/>
                        </a:lnTo>
                        <a:lnTo>
                          <a:pt x="11" y="46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1" y="37"/>
                        </a:lnTo>
                        <a:lnTo>
                          <a:pt x="22" y="33"/>
                        </a:lnTo>
                        <a:lnTo>
                          <a:pt x="23" y="28"/>
                        </a:lnTo>
                        <a:lnTo>
                          <a:pt x="25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1" y="11"/>
                        </a:lnTo>
                        <a:lnTo>
                          <a:pt x="18" y="7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2" name="Rectangle 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" y="1556"/>
                    <a:ext cx="179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3" name="Freeform 101"/>
                  <p:cNvSpPr>
                    <a:spLocks noChangeAspect="1"/>
                  </p:cNvSpPr>
                  <p:nvPr/>
                </p:nvSpPr>
                <p:spPr bwMode="auto">
                  <a:xfrm>
                    <a:off x="338" y="1556"/>
                    <a:ext cx="6" cy="15"/>
                  </a:xfrm>
                  <a:custGeom>
                    <a:avLst/>
                    <a:gdLst>
                      <a:gd name="T0" fmla="*/ 23 w 23"/>
                      <a:gd name="T1" fmla="*/ 0 h 47"/>
                      <a:gd name="T2" fmla="*/ 18 w 23"/>
                      <a:gd name="T3" fmla="*/ 1 h 47"/>
                      <a:gd name="T4" fmla="*/ 14 w 23"/>
                      <a:gd name="T5" fmla="*/ 2 h 47"/>
                      <a:gd name="T6" fmla="*/ 10 w 23"/>
                      <a:gd name="T7" fmla="*/ 4 h 47"/>
                      <a:gd name="T8" fmla="*/ 6 w 23"/>
                      <a:gd name="T9" fmla="*/ 7 h 47"/>
                      <a:gd name="T10" fmla="*/ 3 w 23"/>
                      <a:gd name="T11" fmla="*/ 11 h 47"/>
                      <a:gd name="T12" fmla="*/ 1 w 23"/>
                      <a:gd name="T13" fmla="*/ 16 h 47"/>
                      <a:gd name="T14" fmla="*/ 0 w 23"/>
                      <a:gd name="T15" fmla="*/ 20 h 47"/>
                      <a:gd name="T16" fmla="*/ 0 w 23"/>
                      <a:gd name="T17" fmla="*/ 24 h 47"/>
                      <a:gd name="T18" fmla="*/ 0 w 23"/>
                      <a:gd name="T19" fmla="*/ 28 h 47"/>
                      <a:gd name="T20" fmla="*/ 1 w 23"/>
                      <a:gd name="T21" fmla="*/ 33 h 47"/>
                      <a:gd name="T22" fmla="*/ 3 w 23"/>
                      <a:gd name="T23" fmla="*/ 37 h 47"/>
                      <a:gd name="T24" fmla="*/ 6 w 23"/>
                      <a:gd name="T25" fmla="*/ 40 h 47"/>
                      <a:gd name="T26" fmla="*/ 10 w 23"/>
                      <a:gd name="T27" fmla="*/ 43 h 47"/>
                      <a:gd name="T28" fmla="*/ 14 w 23"/>
                      <a:gd name="T29" fmla="*/ 46 h 47"/>
                      <a:gd name="T30" fmla="*/ 18 w 23"/>
                      <a:gd name="T31" fmla="*/ 47 h 47"/>
                      <a:gd name="T32" fmla="*/ 23 w 23"/>
                      <a:gd name="T33" fmla="*/ 47 h 47"/>
                      <a:gd name="T34" fmla="*/ 23 w 23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7"/>
                        </a:lnTo>
                        <a:lnTo>
                          <a:pt x="3" y="11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10" y="43"/>
                        </a:lnTo>
                        <a:lnTo>
                          <a:pt x="14" y="46"/>
                        </a:lnTo>
                        <a:lnTo>
                          <a:pt x="18" y="47"/>
                        </a:lnTo>
                        <a:lnTo>
                          <a:pt x="23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4" name="Freeform 102"/>
                  <p:cNvSpPr>
                    <a:spLocks noChangeAspect="1"/>
                  </p:cNvSpPr>
                  <p:nvPr/>
                </p:nvSpPr>
                <p:spPr bwMode="auto">
                  <a:xfrm>
                    <a:off x="523" y="2048"/>
                    <a:ext cx="7" cy="16"/>
                  </a:xfrm>
                  <a:custGeom>
                    <a:avLst/>
                    <a:gdLst>
                      <a:gd name="T0" fmla="*/ 0 w 25"/>
                      <a:gd name="T1" fmla="*/ 49 h 49"/>
                      <a:gd name="T2" fmla="*/ 7 w 25"/>
                      <a:gd name="T3" fmla="*/ 48 h 49"/>
                      <a:gd name="T4" fmla="*/ 11 w 25"/>
                      <a:gd name="T5" fmla="*/ 47 h 49"/>
                      <a:gd name="T6" fmla="*/ 15 w 25"/>
                      <a:gd name="T7" fmla="*/ 43 h 49"/>
                      <a:gd name="T8" fmla="*/ 18 w 25"/>
                      <a:gd name="T9" fmla="*/ 40 h 49"/>
                      <a:gd name="T10" fmla="*/ 21 w 25"/>
                      <a:gd name="T11" fmla="*/ 37 h 49"/>
                      <a:gd name="T12" fmla="*/ 22 w 25"/>
                      <a:gd name="T13" fmla="*/ 33 h 49"/>
                      <a:gd name="T14" fmla="*/ 23 w 25"/>
                      <a:gd name="T15" fmla="*/ 29 h 49"/>
                      <a:gd name="T16" fmla="*/ 25 w 25"/>
                      <a:gd name="T17" fmla="*/ 24 h 49"/>
                      <a:gd name="T18" fmla="*/ 23 w 25"/>
                      <a:gd name="T19" fmla="*/ 20 h 49"/>
                      <a:gd name="T20" fmla="*/ 22 w 25"/>
                      <a:gd name="T21" fmla="*/ 16 h 49"/>
                      <a:gd name="T22" fmla="*/ 21 w 25"/>
                      <a:gd name="T23" fmla="*/ 12 h 49"/>
                      <a:gd name="T24" fmla="*/ 18 w 25"/>
                      <a:gd name="T25" fmla="*/ 8 h 49"/>
                      <a:gd name="T26" fmla="*/ 15 w 25"/>
                      <a:gd name="T27" fmla="*/ 4 h 49"/>
                      <a:gd name="T28" fmla="*/ 11 w 25"/>
                      <a:gd name="T29" fmla="*/ 2 h 49"/>
                      <a:gd name="T30" fmla="*/ 7 w 25"/>
                      <a:gd name="T31" fmla="*/ 1 h 49"/>
                      <a:gd name="T32" fmla="*/ 0 w 25"/>
                      <a:gd name="T33" fmla="*/ 0 h 49"/>
                      <a:gd name="T34" fmla="*/ 0 w 25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9">
                        <a:moveTo>
                          <a:pt x="0" y="49"/>
                        </a:moveTo>
                        <a:lnTo>
                          <a:pt x="7" y="48"/>
                        </a:lnTo>
                        <a:lnTo>
                          <a:pt x="11" y="47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1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5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1" y="12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5" name="Rectangle 1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3" y="2048"/>
                    <a:ext cx="220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6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296" y="2048"/>
                    <a:ext cx="7" cy="16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8 w 24"/>
                      <a:gd name="T3" fmla="*/ 1 h 49"/>
                      <a:gd name="T4" fmla="*/ 14 w 24"/>
                      <a:gd name="T5" fmla="*/ 2 h 49"/>
                      <a:gd name="T6" fmla="*/ 10 w 24"/>
                      <a:gd name="T7" fmla="*/ 4 h 49"/>
                      <a:gd name="T8" fmla="*/ 6 w 24"/>
                      <a:gd name="T9" fmla="*/ 8 h 49"/>
                      <a:gd name="T10" fmla="*/ 3 w 24"/>
                      <a:gd name="T11" fmla="*/ 12 h 49"/>
                      <a:gd name="T12" fmla="*/ 1 w 24"/>
                      <a:gd name="T13" fmla="*/ 16 h 49"/>
                      <a:gd name="T14" fmla="*/ 0 w 24"/>
                      <a:gd name="T15" fmla="*/ 20 h 49"/>
                      <a:gd name="T16" fmla="*/ 0 w 24"/>
                      <a:gd name="T17" fmla="*/ 24 h 49"/>
                      <a:gd name="T18" fmla="*/ 0 w 24"/>
                      <a:gd name="T19" fmla="*/ 29 h 49"/>
                      <a:gd name="T20" fmla="*/ 1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0 h 49"/>
                      <a:gd name="T26" fmla="*/ 10 w 24"/>
                      <a:gd name="T27" fmla="*/ 43 h 49"/>
                      <a:gd name="T28" fmla="*/ 14 w 24"/>
                      <a:gd name="T29" fmla="*/ 47 h 49"/>
                      <a:gd name="T30" fmla="*/ 18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10" y="43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7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745" y="2137"/>
                    <a:ext cx="14" cy="6"/>
                  </a:xfrm>
                  <a:custGeom>
                    <a:avLst/>
                    <a:gdLst>
                      <a:gd name="T0" fmla="*/ 0 w 46"/>
                      <a:gd name="T1" fmla="*/ 0 h 23"/>
                      <a:gd name="T2" fmla="*/ 1 w 46"/>
                      <a:gd name="T3" fmla="*/ 5 h 23"/>
                      <a:gd name="T4" fmla="*/ 2 w 46"/>
                      <a:gd name="T5" fmla="*/ 10 h 23"/>
                      <a:gd name="T6" fmla="*/ 4 w 46"/>
                      <a:gd name="T7" fmla="*/ 15 h 23"/>
                      <a:gd name="T8" fmla="*/ 7 w 46"/>
                      <a:gd name="T9" fmla="*/ 18 h 23"/>
                      <a:gd name="T10" fmla="*/ 11 w 46"/>
                      <a:gd name="T11" fmla="*/ 20 h 23"/>
                      <a:gd name="T12" fmla="*/ 14 w 46"/>
                      <a:gd name="T13" fmla="*/ 22 h 23"/>
                      <a:gd name="T14" fmla="*/ 19 w 46"/>
                      <a:gd name="T15" fmla="*/ 23 h 23"/>
                      <a:gd name="T16" fmla="*/ 23 w 46"/>
                      <a:gd name="T17" fmla="*/ 23 h 23"/>
                      <a:gd name="T18" fmla="*/ 28 w 46"/>
                      <a:gd name="T19" fmla="*/ 23 h 23"/>
                      <a:gd name="T20" fmla="*/ 32 w 46"/>
                      <a:gd name="T21" fmla="*/ 22 h 23"/>
                      <a:gd name="T22" fmla="*/ 35 w 46"/>
                      <a:gd name="T23" fmla="*/ 20 h 23"/>
                      <a:gd name="T24" fmla="*/ 40 w 46"/>
                      <a:gd name="T25" fmla="*/ 18 h 23"/>
                      <a:gd name="T26" fmla="*/ 42 w 46"/>
                      <a:gd name="T27" fmla="*/ 15 h 23"/>
                      <a:gd name="T28" fmla="*/ 45 w 46"/>
                      <a:gd name="T29" fmla="*/ 10 h 23"/>
                      <a:gd name="T30" fmla="*/ 46 w 46"/>
                      <a:gd name="T31" fmla="*/ 5 h 23"/>
                      <a:gd name="T32" fmla="*/ 46 w 46"/>
                      <a:gd name="T33" fmla="*/ 0 h 23"/>
                      <a:gd name="T34" fmla="*/ 0 w 46"/>
                      <a:gd name="T3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3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10"/>
                        </a:lnTo>
                        <a:lnTo>
                          <a:pt x="4" y="15"/>
                        </a:lnTo>
                        <a:lnTo>
                          <a:pt x="7" y="18"/>
                        </a:lnTo>
                        <a:lnTo>
                          <a:pt x="11" y="20"/>
                        </a:lnTo>
                        <a:lnTo>
                          <a:pt x="14" y="22"/>
                        </a:lnTo>
                        <a:lnTo>
                          <a:pt x="19" y="23"/>
                        </a:lnTo>
                        <a:lnTo>
                          <a:pt x="23" y="23"/>
                        </a:lnTo>
                        <a:lnTo>
                          <a:pt x="28" y="23"/>
                        </a:lnTo>
                        <a:lnTo>
                          <a:pt x="32" y="22"/>
                        </a:lnTo>
                        <a:lnTo>
                          <a:pt x="35" y="20"/>
                        </a:lnTo>
                        <a:lnTo>
                          <a:pt x="40" y="18"/>
                        </a:lnTo>
                        <a:lnTo>
                          <a:pt x="42" y="15"/>
                        </a:lnTo>
                        <a:lnTo>
                          <a:pt x="45" y="10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8" name="Rectangle 1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5" y="2063"/>
                    <a:ext cx="14" cy="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59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745" y="2056"/>
                    <a:ext cx="14" cy="7"/>
                  </a:xfrm>
                  <a:custGeom>
                    <a:avLst/>
                    <a:gdLst>
                      <a:gd name="T0" fmla="*/ 46 w 46"/>
                      <a:gd name="T1" fmla="*/ 24 h 24"/>
                      <a:gd name="T2" fmla="*/ 46 w 46"/>
                      <a:gd name="T3" fmla="*/ 18 h 24"/>
                      <a:gd name="T4" fmla="*/ 45 w 46"/>
                      <a:gd name="T5" fmla="*/ 14 h 24"/>
                      <a:gd name="T6" fmla="*/ 42 w 46"/>
                      <a:gd name="T7" fmla="*/ 10 h 24"/>
                      <a:gd name="T8" fmla="*/ 40 w 46"/>
                      <a:gd name="T9" fmla="*/ 7 h 24"/>
                      <a:gd name="T10" fmla="*/ 35 w 46"/>
                      <a:gd name="T11" fmla="*/ 4 h 24"/>
                      <a:gd name="T12" fmla="*/ 32 w 46"/>
                      <a:gd name="T13" fmla="*/ 2 h 24"/>
                      <a:gd name="T14" fmla="*/ 28 w 46"/>
                      <a:gd name="T15" fmla="*/ 1 h 24"/>
                      <a:gd name="T16" fmla="*/ 23 w 46"/>
                      <a:gd name="T17" fmla="*/ 0 h 24"/>
                      <a:gd name="T18" fmla="*/ 19 w 46"/>
                      <a:gd name="T19" fmla="*/ 1 h 24"/>
                      <a:gd name="T20" fmla="*/ 14 w 46"/>
                      <a:gd name="T21" fmla="*/ 2 h 24"/>
                      <a:gd name="T22" fmla="*/ 11 w 46"/>
                      <a:gd name="T23" fmla="*/ 4 h 24"/>
                      <a:gd name="T24" fmla="*/ 7 w 46"/>
                      <a:gd name="T25" fmla="*/ 7 h 24"/>
                      <a:gd name="T26" fmla="*/ 4 w 46"/>
                      <a:gd name="T27" fmla="*/ 10 h 24"/>
                      <a:gd name="T28" fmla="*/ 2 w 46"/>
                      <a:gd name="T29" fmla="*/ 14 h 24"/>
                      <a:gd name="T30" fmla="*/ 1 w 46"/>
                      <a:gd name="T31" fmla="*/ 18 h 24"/>
                      <a:gd name="T32" fmla="*/ 0 w 46"/>
                      <a:gd name="T33" fmla="*/ 24 h 24"/>
                      <a:gd name="T34" fmla="*/ 46 w 46"/>
                      <a:gd name="T35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4">
                        <a:moveTo>
                          <a:pt x="46" y="24"/>
                        </a:moveTo>
                        <a:lnTo>
                          <a:pt x="46" y="18"/>
                        </a:lnTo>
                        <a:lnTo>
                          <a:pt x="45" y="14"/>
                        </a:lnTo>
                        <a:lnTo>
                          <a:pt x="42" y="10"/>
                        </a:lnTo>
                        <a:lnTo>
                          <a:pt x="40" y="7"/>
                        </a:lnTo>
                        <a:lnTo>
                          <a:pt x="35" y="4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1" y="4"/>
                        </a:lnTo>
                        <a:lnTo>
                          <a:pt x="7" y="7"/>
                        </a:lnTo>
                        <a:lnTo>
                          <a:pt x="4" y="10"/>
                        </a:lnTo>
                        <a:lnTo>
                          <a:pt x="2" y="14"/>
                        </a:lnTo>
                        <a:lnTo>
                          <a:pt x="1" y="18"/>
                        </a:lnTo>
                        <a:lnTo>
                          <a:pt x="0" y="24"/>
                        </a:lnTo>
                        <a:lnTo>
                          <a:pt x="46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0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601" y="2056"/>
                    <a:ext cx="14" cy="7"/>
                  </a:xfrm>
                  <a:custGeom>
                    <a:avLst/>
                    <a:gdLst>
                      <a:gd name="T0" fmla="*/ 0 w 47"/>
                      <a:gd name="T1" fmla="*/ 0 h 24"/>
                      <a:gd name="T2" fmla="*/ 1 w 47"/>
                      <a:gd name="T3" fmla="*/ 6 h 24"/>
                      <a:gd name="T4" fmla="*/ 3 w 47"/>
                      <a:gd name="T5" fmla="*/ 11 h 24"/>
                      <a:gd name="T6" fmla="*/ 5 w 47"/>
                      <a:gd name="T7" fmla="*/ 14 h 24"/>
                      <a:gd name="T8" fmla="*/ 8 w 47"/>
                      <a:gd name="T9" fmla="*/ 17 h 24"/>
                      <a:gd name="T10" fmla="*/ 11 w 47"/>
                      <a:gd name="T11" fmla="*/ 20 h 24"/>
                      <a:gd name="T12" fmla="*/ 15 w 47"/>
                      <a:gd name="T13" fmla="*/ 23 h 24"/>
                      <a:gd name="T14" fmla="*/ 19 w 47"/>
                      <a:gd name="T15" fmla="*/ 24 h 24"/>
                      <a:gd name="T16" fmla="*/ 24 w 47"/>
                      <a:gd name="T17" fmla="*/ 24 h 24"/>
                      <a:gd name="T18" fmla="*/ 28 w 47"/>
                      <a:gd name="T19" fmla="*/ 24 h 24"/>
                      <a:gd name="T20" fmla="*/ 32 w 47"/>
                      <a:gd name="T21" fmla="*/ 23 h 24"/>
                      <a:gd name="T22" fmla="*/ 36 w 47"/>
                      <a:gd name="T23" fmla="*/ 20 h 24"/>
                      <a:gd name="T24" fmla="*/ 39 w 47"/>
                      <a:gd name="T25" fmla="*/ 17 h 24"/>
                      <a:gd name="T26" fmla="*/ 43 w 47"/>
                      <a:gd name="T27" fmla="*/ 14 h 24"/>
                      <a:gd name="T28" fmla="*/ 45 w 47"/>
                      <a:gd name="T29" fmla="*/ 11 h 24"/>
                      <a:gd name="T30" fmla="*/ 47 w 47"/>
                      <a:gd name="T31" fmla="*/ 6 h 24"/>
                      <a:gd name="T32" fmla="*/ 47 w 47"/>
                      <a:gd name="T33" fmla="*/ 0 h 24"/>
                      <a:gd name="T34" fmla="*/ 0 w 47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4">
                        <a:moveTo>
                          <a:pt x="0" y="0"/>
                        </a:moveTo>
                        <a:lnTo>
                          <a:pt x="1" y="6"/>
                        </a:lnTo>
                        <a:lnTo>
                          <a:pt x="3" y="11"/>
                        </a:lnTo>
                        <a:lnTo>
                          <a:pt x="5" y="14"/>
                        </a:lnTo>
                        <a:lnTo>
                          <a:pt x="8" y="17"/>
                        </a:lnTo>
                        <a:lnTo>
                          <a:pt x="11" y="20"/>
                        </a:lnTo>
                        <a:lnTo>
                          <a:pt x="15" y="23"/>
                        </a:lnTo>
                        <a:lnTo>
                          <a:pt x="19" y="24"/>
                        </a:lnTo>
                        <a:lnTo>
                          <a:pt x="24" y="24"/>
                        </a:lnTo>
                        <a:lnTo>
                          <a:pt x="28" y="24"/>
                        </a:lnTo>
                        <a:lnTo>
                          <a:pt x="32" y="23"/>
                        </a:lnTo>
                        <a:lnTo>
                          <a:pt x="36" y="20"/>
                        </a:lnTo>
                        <a:lnTo>
                          <a:pt x="39" y="17"/>
                        </a:lnTo>
                        <a:lnTo>
                          <a:pt x="43" y="14"/>
                        </a:lnTo>
                        <a:lnTo>
                          <a:pt x="45" y="11"/>
                        </a:lnTo>
                        <a:lnTo>
                          <a:pt x="47" y="6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1" name="Rectangle 1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1" y="1626"/>
                    <a:ext cx="14" cy="4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2" name="Freeform 110"/>
                  <p:cNvSpPr>
                    <a:spLocks noChangeAspect="1"/>
                  </p:cNvSpPr>
                  <p:nvPr/>
                </p:nvSpPr>
                <p:spPr bwMode="auto">
                  <a:xfrm>
                    <a:off x="601" y="1620"/>
                    <a:ext cx="14" cy="6"/>
                  </a:xfrm>
                  <a:custGeom>
                    <a:avLst/>
                    <a:gdLst>
                      <a:gd name="T0" fmla="*/ 47 w 47"/>
                      <a:gd name="T1" fmla="*/ 23 h 23"/>
                      <a:gd name="T2" fmla="*/ 47 w 47"/>
                      <a:gd name="T3" fmla="*/ 17 h 23"/>
                      <a:gd name="T4" fmla="*/ 45 w 47"/>
                      <a:gd name="T5" fmla="*/ 12 h 23"/>
                      <a:gd name="T6" fmla="*/ 43 w 47"/>
                      <a:gd name="T7" fmla="*/ 9 h 23"/>
                      <a:gd name="T8" fmla="*/ 39 w 47"/>
                      <a:gd name="T9" fmla="*/ 6 h 23"/>
                      <a:gd name="T10" fmla="*/ 36 w 47"/>
                      <a:gd name="T11" fmla="*/ 3 h 23"/>
                      <a:gd name="T12" fmla="*/ 32 w 47"/>
                      <a:gd name="T13" fmla="*/ 1 h 23"/>
                      <a:gd name="T14" fmla="*/ 28 w 47"/>
                      <a:gd name="T15" fmla="*/ 0 h 23"/>
                      <a:gd name="T16" fmla="*/ 24 w 47"/>
                      <a:gd name="T17" fmla="*/ 0 h 23"/>
                      <a:gd name="T18" fmla="*/ 19 w 47"/>
                      <a:gd name="T19" fmla="*/ 0 h 23"/>
                      <a:gd name="T20" fmla="*/ 15 w 47"/>
                      <a:gd name="T21" fmla="*/ 1 h 23"/>
                      <a:gd name="T22" fmla="*/ 11 w 47"/>
                      <a:gd name="T23" fmla="*/ 3 h 23"/>
                      <a:gd name="T24" fmla="*/ 8 w 47"/>
                      <a:gd name="T25" fmla="*/ 6 h 23"/>
                      <a:gd name="T26" fmla="*/ 5 w 47"/>
                      <a:gd name="T27" fmla="*/ 9 h 23"/>
                      <a:gd name="T28" fmla="*/ 3 w 47"/>
                      <a:gd name="T29" fmla="*/ 12 h 23"/>
                      <a:gd name="T30" fmla="*/ 1 w 47"/>
                      <a:gd name="T31" fmla="*/ 17 h 23"/>
                      <a:gd name="T32" fmla="*/ 0 w 47"/>
                      <a:gd name="T33" fmla="*/ 23 h 23"/>
                      <a:gd name="T34" fmla="*/ 47 w 47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3">
                        <a:moveTo>
                          <a:pt x="47" y="23"/>
                        </a:moveTo>
                        <a:lnTo>
                          <a:pt x="47" y="17"/>
                        </a:lnTo>
                        <a:lnTo>
                          <a:pt x="45" y="12"/>
                        </a:lnTo>
                        <a:lnTo>
                          <a:pt x="43" y="9"/>
                        </a:lnTo>
                        <a:lnTo>
                          <a:pt x="39" y="6"/>
                        </a:lnTo>
                        <a:lnTo>
                          <a:pt x="36" y="3"/>
                        </a:lnTo>
                        <a:lnTo>
                          <a:pt x="32" y="1"/>
                        </a:lnTo>
                        <a:lnTo>
                          <a:pt x="28" y="0"/>
                        </a:lnTo>
                        <a:lnTo>
                          <a:pt x="24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3" y="12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47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3" name="Rectangle 1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5" y="1927"/>
                    <a:ext cx="23" cy="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4" name="Rectangle 1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5" y="1593"/>
                    <a:ext cx="21" cy="3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5" name="Freeform 113"/>
                  <p:cNvSpPr>
                    <a:spLocks noChangeAspect="1"/>
                  </p:cNvSpPr>
                  <p:nvPr/>
                </p:nvSpPr>
                <p:spPr bwMode="auto">
                  <a:xfrm>
                    <a:off x="698" y="2056"/>
                    <a:ext cx="13" cy="7"/>
                  </a:xfrm>
                  <a:custGeom>
                    <a:avLst/>
                    <a:gdLst>
                      <a:gd name="T0" fmla="*/ 0 w 46"/>
                      <a:gd name="T1" fmla="*/ 0 h 24"/>
                      <a:gd name="T2" fmla="*/ 0 w 46"/>
                      <a:gd name="T3" fmla="*/ 6 h 24"/>
                      <a:gd name="T4" fmla="*/ 2 w 46"/>
                      <a:gd name="T5" fmla="*/ 11 h 24"/>
                      <a:gd name="T6" fmla="*/ 4 w 46"/>
                      <a:gd name="T7" fmla="*/ 14 h 24"/>
                      <a:gd name="T8" fmla="*/ 7 w 46"/>
                      <a:gd name="T9" fmla="*/ 17 h 24"/>
                      <a:gd name="T10" fmla="*/ 10 w 46"/>
                      <a:gd name="T11" fmla="*/ 20 h 24"/>
                      <a:gd name="T12" fmla="*/ 14 w 46"/>
                      <a:gd name="T13" fmla="*/ 23 h 24"/>
                      <a:gd name="T14" fmla="*/ 19 w 46"/>
                      <a:gd name="T15" fmla="*/ 24 h 24"/>
                      <a:gd name="T16" fmla="*/ 23 w 46"/>
                      <a:gd name="T17" fmla="*/ 24 h 24"/>
                      <a:gd name="T18" fmla="*/ 27 w 46"/>
                      <a:gd name="T19" fmla="*/ 24 h 24"/>
                      <a:gd name="T20" fmla="*/ 31 w 46"/>
                      <a:gd name="T21" fmla="*/ 23 h 24"/>
                      <a:gd name="T22" fmla="*/ 35 w 46"/>
                      <a:gd name="T23" fmla="*/ 20 h 24"/>
                      <a:gd name="T24" fmla="*/ 39 w 46"/>
                      <a:gd name="T25" fmla="*/ 17 h 24"/>
                      <a:gd name="T26" fmla="*/ 42 w 46"/>
                      <a:gd name="T27" fmla="*/ 14 h 24"/>
                      <a:gd name="T28" fmla="*/ 44 w 46"/>
                      <a:gd name="T29" fmla="*/ 11 h 24"/>
                      <a:gd name="T30" fmla="*/ 45 w 46"/>
                      <a:gd name="T31" fmla="*/ 6 h 24"/>
                      <a:gd name="T32" fmla="*/ 46 w 46"/>
                      <a:gd name="T33" fmla="*/ 0 h 24"/>
                      <a:gd name="T34" fmla="*/ 0 w 46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4">
                        <a:moveTo>
                          <a:pt x="0" y="0"/>
                        </a:moveTo>
                        <a:lnTo>
                          <a:pt x="0" y="6"/>
                        </a:lnTo>
                        <a:lnTo>
                          <a:pt x="2" y="11"/>
                        </a:lnTo>
                        <a:lnTo>
                          <a:pt x="4" y="14"/>
                        </a:lnTo>
                        <a:lnTo>
                          <a:pt x="7" y="17"/>
                        </a:lnTo>
                        <a:lnTo>
                          <a:pt x="10" y="20"/>
                        </a:lnTo>
                        <a:lnTo>
                          <a:pt x="14" y="23"/>
                        </a:lnTo>
                        <a:lnTo>
                          <a:pt x="19" y="24"/>
                        </a:lnTo>
                        <a:lnTo>
                          <a:pt x="23" y="24"/>
                        </a:lnTo>
                        <a:lnTo>
                          <a:pt x="27" y="24"/>
                        </a:lnTo>
                        <a:lnTo>
                          <a:pt x="31" y="23"/>
                        </a:lnTo>
                        <a:lnTo>
                          <a:pt x="35" y="20"/>
                        </a:lnTo>
                        <a:lnTo>
                          <a:pt x="39" y="17"/>
                        </a:lnTo>
                        <a:lnTo>
                          <a:pt x="42" y="14"/>
                        </a:lnTo>
                        <a:lnTo>
                          <a:pt x="44" y="11"/>
                        </a:lnTo>
                        <a:lnTo>
                          <a:pt x="45" y="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6" name="Rectangle 1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1626"/>
                    <a:ext cx="13" cy="4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7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698" y="1620"/>
                    <a:ext cx="13" cy="6"/>
                  </a:xfrm>
                  <a:custGeom>
                    <a:avLst/>
                    <a:gdLst>
                      <a:gd name="T0" fmla="*/ 46 w 46"/>
                      <a:gd name="T1" fmla="*/ 23 h 23"/>
                      <a:gd name="T2" fmla="*/ 45 w 46"/>
                      <a:gd name="T3" fmla="*/ 17 h 23"/>
                      <a:gd name="T4" fmla="*/ 44 w 46"/>
                      <a:gd name="T5" fmla="*/ 12 h 23"/>
                      <a:gd name="T6" fmla="*/ 42 w 46"/>
                      <a:gd name="T7" fmla="*/ 9 h 23"/>
                      <a:gd name="T8" fmla="*/ 39 w 46"/>
                      <a:gd name="T9" fmla="*/ 6 h 23"/>
                      <a:gd name="T10" fmla="*/ 35 w 46"/>
                      <a:gd name="T11" fmla="*/ 3 h 23"/>
                      <a:gd name="T12" fmla="*/ 31 w 46"/>
                      <a:gd name="T13" fmla="*/ 1 h 23"/>
                      <a:gd name="T14" fmla="*/ 27 w 46"/>
                      <a:gd name="T15" fmla="*/ 0 h 23"/>
                      <a:gd name="T16" fmla="*/ 23 w 46"/>
                      <a:gd name="T17" fmla="*/ 0 h 23"/>
                      <a:gd name="T18" fmla="*/ 19 w 46"/>
                      <a:gd name="T19" fmla="*/ 0 h 23"/>
                      <a:gd name="T20" fmla="*/ 14 w 46"/>
                      <a:gd name="T21" fmla="*/ 1 h 23"/>
                      <a:gd name="T22" fmla="*/ 10 w 46"/>
                      <a:gd name="T23" fmla="*/ 3 h 23"/>
                      <a:gd name="T24" fmla="*/ 7 w 46"/>
                      <a:gd name="T25" fmla="*/ 6 h 23"/>
                      <a:gd name="T26" fmla="*/ 4 w 46"/>
                      <a:gd name="T27" fmla="*/ 9 h 23"/>
                      <a:gd name="T28" fmla="*/ 2 w 46"/>
                      <a:gd name="T29" fmla="*/ 12 h 23"/>
                      <a:gd name="T30" fmla="*/ 0 w 46"/>
                      <a:gd name="T31" fmla="*/ 17 h 23"/>
                      <a:gd name="T32" fmla="*/ 0 w 46"/>
                      <a:gd name="T33" fmla="*/ 23 h 23"/>
                      <a:gd name="T34" fmla="*/ 46 w 46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3">
                        <a:moveTo>
                          <a:pt x="46" y="23"/>
                        </a:moveTo>
                        <a:lnTo>
                          <a:pt x="45" y="17"/>
                        </a:lnTo>
                        <a:lnTo>
                          <a:pt x="44" y="12"/>
                        </a:lnTo>
                        <a:lnTo>
                          <a:pt x="42" y="9"/>
                        </a:lnTo>
                        <a:lnTo>
                          <a:pt x="39" y="6"/>
                        </a:lnTo>
                        <a:lnTo>
                          <a:pt x="35" y="3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4" y="1"/>
                        </a:lnTo>
                        <a:lnTo>
                          <a:pt x="10" y="3"/>
                        </a:lnTo>
                        <a:lnTo>
                          <a:pt x="7" y="6"/>
                        </a:lnTo>
                        <a:lnTo>
                          <a:pt x="4" y="9"/>
                        </a:lnTo>
                        <a:lnTo>
                          <a:pt x="2" y="12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46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8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563" y="2056"/>
                    <a:ext cx="15" cy="7"/>
                  </a:xfrm>
                  <a:custGeom>
                    <a:avLst/>
                    <a:gdLst>
                      <a:gd name="T0" fmla="*/ 0 w 46"/>
                      <a:gd name="T1" fmla="*/ 0 h 24"/>
                      <a:gd name="T2" fmla="*/ 1 w 46"/>
                      <a:gd name="T3" fmla="*/ 6 h 24"/>
                      <a:gd name="T4" fmla="*/ 2 w 46"/>
                      <a:gd name="T5" fmla="*/ 11 h 24"/>
                      <a:gd name="T6" fmla="*/ 4 w 46"/>
                      <a:gd name="T7" fmla="*/ 14 h 24"/>
                      <a:gd name="T8" fmla="*/ 8 w 46"/>
                      <a:gd name="T9" fmla="*/ 17 h 24"/>
                      <a:gd name="T10" fmla="*/ 11 w 46"/>
                      <a:gd name="T11" fmla="*/ 20 h 24"/>
                      <a:gd name="T12" fmla="*/ 15 w 46"/>
                      <a:gd name="T13" fmla="*/ 23 h 24"/>
                      <a:gd name="T14" fmla="*/ 19 w 46"/>
                      <a:gd name="T15" fmla="*/ 24 h 24"/>
                      <a:gd name="T16" fmla="*/ 23 w 46"/>
                      <a:gd name="T17" fmla="*/ 24 h 24"/>
                      <a:gd name="T18" fmla="*/ 28 w 46"/>
                      <a:gd name="T19" fmla="*/ 24 h 24"/>
                      <a:gd name="T20" fmla="*/ 32 w 46"/>
                      <a:gd name="T21" fmla="*/ 23 h 24"/>
                      <a:gd name="T22" fmla="*/ 36 w 46"/>
                      <a:gd name="T23" fmla="*/ 20 h 24"/>
                      <a:gd name="T24" fmla="*/ 39 w 46"/>
                      <a:gd name="T25" fmla="*/ 17 h 24"/>
                      <a:gd name="T26" fmla="*/ 42 w 46"/>
                      <a:gd name="T27" fmla="*/ 14 h 24"/>
                      <a:gd name="T28" fmla="*/ 44 w 46"/>
                      <a:gd name="T29" fmla="*/ 11 h 24"/>
                      <a:gd name="T30" fmla="*/ 46 w 46"/>
                      <a:gd name="T31" fmla="*/ 6 h 24"/>
                      <a:gd name="T32" fmla="*/ 46 w 46"/>
                      <a:gd name="T33" fmla="*/ 0 h 24"/>
                      <a:gd name="T34" fmla="*/ 0 w 46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4">
                        <a:moveTo>
                          <a:pt x="0" y="0"/>
                        </a:moveTo>
                        <a:lnTo>
                          <a:pt x="1" y="6"/>
                        </a:lnTo>
                        <a:lnTo>
                          <a:pt x="2" y="11"/>
                        </a:lnTo>
                        <a:lnTo>
                          <a:pt x="4" y="14"/>
                        </a:lnTo>
                        <a:lnTo>
                          <a:pt x="8" y="17"/>
                        </a:lnTo>
                        <a:lnTo>
                          <a:pt x="11" y="20"/>
                        </a:lnTo>
                        <a:lnTo>
                          <a:pt x="15" y="23"/>
                        </a:lnTo>
                        <a:lnTo>
                          <a:pt x="19" y="24"/>
                        </a:lnTo>
                        <a:lnTo>
                          <a:pt x="23" y="24"/>
                        </a:lnTo>
                        <a:lnTo>
                          <a:pt x="28" y="24"/>
                        </a:lnTo>
                        <a:lnTo>
                          <a:pt x="32" y="23"/>
                        </a:lnTo>
                        <a:lnTo>
                          <a:pt x="36" y="20"/>
                        </a:lnTo>
                        <a:lnTo>
                          <a:pt x="39" y="17"/>
                        </a:lnTo>
                        <a:lnTo>
                          <a:pt x="42" y="14"/>
                        </a:lnTo>
                        <a:lnTo>
                          <a:pt x="44" y="11"/>
                        </a:lnTo>
                        <a:lnTo>
                          <a:pt x="46" y="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69" name="Rectangle 1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3" y="1626"/>
                    <a:ext cx="15" cy="4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0" name="Freeform 118"/>
                  <p:cNvSpPr>
                    <a:spLocks noChangeAspect="1"/>
                  </p:cNvSpPr>
                  <p:nvPr/>
                </p:nvSpPr>
                <p:spPr bwMode="auto">
                  <a:xfrm>
                    <a:off x="563" y="1620"/>
                    <a:ext cx="15" cy="6"/>
                  </a:xfrm>
                  <a:custGeom>
                    <a:avLst/>
                    <a:gdLst>
                      <a:gd name="T0" fmla="*/ 46 w 46"/>
                      <a:gd name="T1" fmla="*/ 23 h 23"/>
                      <a:gd name="T2" fmla="*/ 46 w 46"/>
                      <a:gd name="T3" fmla="*/ 17 h 23"/>
                      <a:gd name="T4" fmla="*/ 44 w 46"/>
                      <a:gd name="T5" fmla="*/ 12 h 23"/>
                      <a:gd name="T6" fmla="*/ 42 w 46"/>
                      <a:gd name="T7" fmla="*/ 9 h 23"/>
                      <a:gd name="T8" fmla="*/ 39 w 46"/>
                      <a:gd name="T9" fmla="*/ 6 h 23"/>
                      <a:gd name="T10" fmla="*/ 36 w 46"/>
                      <a:gd name="T11" fmla="*/ 3 h 23"/>
                      <a:gd name="T12" fmla="*/ 32 w 46"/>
                      <a:gd name="T13" fmla="*/ 1 h 23"/>
                      <a:gd name="T14" fmla="*/ 28 w 46"/>
                      <a:gd name="T15" fmla="*/ 0 h 23"/>
                      <a:gd name="T16" fmla="*/ 23 w 46"/>
                      <a:gd name="T17" fmla="*/ 0 h 23"/>
                      <a:gd name="T18" fmla="*/ 19 w 46"/>
                      <a:gd name="T19" fmla="*/ 0 h 23"/>
                      <a:gd name="T20" fmla="*/ 15 w 46"/>
                      <a:gd name="T21" fmla="*/ 1 h 23"/>
                      <a:gd name="T22" fmla="*/ 11 w 46"/>
                      <a:gd name="T23" fmla="*/ 3 h 23"/>
                      <a:gd name="T24" fmla="*/ 8 w 46"/>
                      <a:gd name="T25" fmla="*/ 6 h 23"/>
                      <a:gd name="T26" fmla="*/ 4 w 46"/>
                      <a:gd name="T27" fmla="*/ 9 h 23"/>
                      <a:gd name="T28" fmla="*/ 2 w 46"/>
                      <a:gd name="T29" fmla="*/ 12 h 23"/>
                      <a:gd name="T30" fmla="*/ 1 w 46"/>
                      <a:gd name="T31" fmla="*/ 17 h 23"/>
                      <a:gd name="T32" fmla="*/ 0 w 46"/>
                      <a:gd name="T33" fmla="*/ 23 h 23"/>
                      <a:gd name="T34" fmla="*/ 46 w 46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3">
                        <a:moveTo>
                          <a:pt x="46" y="23"/>
                        </a:moveTo>
                        <a:lnTo>
                          <a:pt x="46" y="17"/>
                        </a:lnTo>
                        <a:lnTo>
                          <a:pt x="44" y="12"/>
                        </a:lnTo>
                        <a:lnTo>
                          <a:pt x="42" y="9"/>
                        </a:lnTo>
                        <a:lnTo>
                          <a:pt x="39" y="6"/>
                        </a:lnTo>
                        <a:lnTo>
                          <a:pt x="36" y="3"/>
                        </a:lnTo>
                        <a:lnTo>
                          <a:pt x="32" y="1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4" y="9"/>
                        </a:lnTo>
                        <a:lnTo>
                          <a:pt x="2" y="12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46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1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516" y="2049"/>
                    <a:ext cx="7" cy="14"/>
                  </a:xfrm>
                  <a:custGeom>
                    <a:avLst/>
                    <a:gdLst>
                      <a:gd name="T0" fmla="*/ 23 w 23"/>
                      <a:gd name="T1" fmla="*/ 0 h 47"/>
                      <a:gd name="T2" fmla="*/ 18 w 23"/>
                      <a:gd name="T3" fmla="*/ 0 h 47"/>
                      <a:gd name="T4" fmla="*/ 14 w 23"/>
                      <a:gd name="T5" fmla="*/ 2 h 47"/>
                      <a:gd name="T6" fmla="*/ 10 w 23"/>
                      <a:gd name="T7" fmla="*/ 4 h 47"/>
                      <a:gd name="T8" fmla="*/ 6 w 23"/>
                      <a:gd name="T9" fmla="*/ 8 h 47"/>
                      <a:gd name="T10" fmla="*/ 3 w 23"/>
                      <a:gd name="T11" fmla="*/ 11 h 47"/>
                      <a:gd name="T12" fmla="*/ 2 w 23"/>
                      <a:gd name="T13" fmla="*/ 15 h 47"/>
                      <a:gd name="T14" fmla="*/ 1 w 23"/>
                      <a:gd name="T15" fmla="*/ 19 h 47"/>
                      <a:gd name="T16" fmla="*/ 0 w 23"/>
                      <a:gd name="T17" fmla="*/ 23 h 47"/>
                      <a:gd name="T18" fmla="*/ 1 w 23"/>
                      <a:gd name="T19" fmla="*/ 28 h 47"/>
                      <a:gd name="T20" fmla="*/ 2 w 23"/>
                      <a:gd name="T21" fmla="*/ 32 h 47"/>
                      <a:gd name="T22" fmla="*/ 3 w 23"/>
                      <a:gd name="T23" fmla="*/ 36 h 47"/>
                      <a:gd name="T24" fmla="*/ 6 w 23"/>
                      <a:gd name="T25" fmla="*/ 39 h 47"/>
                      <a:gd name="T26" fmla="*/ 10 w 23"/>
                      <a:gd name="T27" fmla="*/ 42 h 47"/>
                      <a:gd name="T28" fmla="*/ 14 w 23"/>
                      <a:gd name="T29" fmla="*/ 44 h 47"/>
                      <a:gd name="T30" fmla="*/ 18 w 23"/>
                      <a:gd name="T31" fmla="*/ 46 h 47"/>
                      <a:gd name="T32" fmla="*/ 23 w 23"/>
                      <a:gd name="T33" fmla="*/ 47 h 47"/>
                      <a:gd name="T34" fmla="*/ 23 w 23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23" y="0"/>
                        </a:move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8"/>
                        </a:lnTo>
                        <a:lnTo>
                          <a:pt x="2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6"/>
                        </a:lnTo>
                        <a:lnTo>
                          <a:pt x="23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2" name="Rectangle 1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3" y="2049"/>
                    <a:ext cx="222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3" name="Freeform 121"/>
                  <p:cNvSpPr>
                    <a:spLocks noChangeAspect="1"/>
                  </p:cNvSpPr>
                  <p:nvPr/>
                </p:nvSpPr>
                <p:spPr bwMode="auto">
                  <a:xfrm>
                    <a:off x="745" y="2049"/>
                    <a:ext cx="8" cy="14"/>
                  </a:xfrm>
                  <a:custGeom>
                    <a:avLst/>
                    <a:gdLst>
                      <a:gd name="T0" fmla="*/ 0 w 24"/>
                      <a:gd name="T1" fmla="*/ 47 h 47"/>
                      <a:gd name="T2" fmla="*/ 6 w 24"/>
                      <a:gd name="T3" fmla="*/ 46 h 47"/>
                      <a:gd name="T4" fmla="*/ 10 w 24"/>
                      <a:gd name="T5" fmla="*/ 44 h 47"/>
                      <a:gd name="T6" fmla="*/ 14 w 24"/>
                      <a:gd name="T7" fmla="*/ 42 h 47"/>
                      <a:gd name="T8" fmla="*/ 18 w 24"/>
                      <a:gd name="T9" fmla="*/ 39 h 47"/>
                      <a:gd name="T10" fmla="*/ 20 w 24"/>
                      <a:gd name="T11" fmla="*/ 36 h 47"/>
                      <a:gd name="T12" fmla="*/ 22 w 24"/>
                      <a:gd name="T13" fmla="*/ 32 h 47"/>
                      <a:gd name="T14" fmla="*/ 23 w 24"/>
                      <a:gd name="T15" fmla="*/ 28 h 47"/>
                      <a:gd name="T16" fmla="*/ 24 w 24"/>
                      <a:gd name="T17" fmla="*/ 23 h 47"/>
                      <a:gd name="T18" fmla="*/ 23 w 24"/>
                      <a:gd name="T19" fmla="*/ 19 h 47"/>
                      <a:gd name="T20" fmla="*/ 22 w 24"/>
                      <a:gd name="T21" fmla="*/ 15 h 47"/>
                      <a:gd name="T22" fmla="*/ 20 w 24"/>
                      <a:gd name="T23" fmla="*/ 11 h 47"/>
                      <a:gd name="T24" fmla="*/ 18 w 24"/>
                      <a:gd name="T25" fmla="*/ 8 h 47"/>
                      <a:gd name="T26" fmla="*/ 14 w 24"/>
                      <a:gd name="T27" fmla="*/ 4 h 47"/>
                      <a:gd name="T28" fmla="*/ 10 w 24"/>
                      <a:gd name="T29" fmla="*/ 2 h 47"/>
                      <a:gd name="T30" fmla="*/ 6 w 24"/>
                      <a:gd name="T31" fmla="*/ 0 h 47"/>
                      <a:gd name="T32" fmla="*/ 0 w 24"/>
                      <a:gd name="T33" fmla="*/ 0 h 47"/>
                      <a:gd name="T34" fmla="*/ 0 w 24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7">
                        <a:moveTo>
                          <a:pt x="0" y="47"/>
                        </a:moveTo>
                        <a:lnTo>
                          <a:pt x="6" y="46"/>
                        </a:lnTo>
                        <a:lnTo>
                          <a:pt x="10" y="44"/>
                        </a:lnTo>
                        <a:lnTo>
                          <a:pt x="14" y="42"/>
                        </a:lnTo>
                        <a:lnTo>
                          <a:pt x="18" y="39"/>
                        </a:lnTo>
                        <a:lnTo>
                          <a:pt x="20" y="36"/>
                        </a:lnTo>
                        <a:lnTo>
                          <a:pt x="22" y="32"/>
                        </a:lnTo>
                        <a:lnTo>
                          <a:pt x="23" y="28"/>
                        </a:lnTo>
                        <a:lnTo>
                          <a:pt x="24" y="23"/>
                        </a:lnTo>
                        <a:lnTo>
                          <a:pt x="23" y="19"/>
                        </a:lnTo>
                        <a:lnTo>
                          <a:pt x="22" y="15"/>
                        </a:lnTo>
                        <a:lnTo>
                          <a:pt x="20" y="11"/>
                        </a:lnTo>
                        <a:lnTo>
                          <a:pt x="18" y="8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4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516" y="1556"/>
                    <a:ext cx="7" cy="15"/>
                  </a:xfrm>
                  <a:custGeom>
                    <a:avLst/>
                    <a:gdLst>
                      <a:gd name="T0" fmla="*/ 23 w 23"/>
                      <a:gd name="T1" fmla="*/ 0 h 46"/>
                      <a:gd name="T2" fmla="*/ 18 w 23"/>
                      <a:gd name="T3" fmla="*/ 0 h 46"/>
                      <a:gd name="T4" fmla="*/ 14 w 23"/>
                      <a:gd name="T5" fmla="*/ 2 h 46"/>
                      <a:gd name="T6" fmla="*/ 10 w 23"/>
                      <a:gd name="T7" fmla="*/ 4 h 46"/>
                      <a:gd name="T8" fmla="*/ 6 w 23"/>
                      <a:gd name="T9" fmla="*/ 7 h 46"/>
                      <a:gd name="T10" fmla="*/ 3 w 23"/>
                      <a:gd name="T11" fmla="*/ 10 h 46"/>
                      <a:gd name="T12" fmla="*/ 2 w 23"/>
                      <a:gd name="T13" fmla="*/ 15 h 46"/>
                      <a:gd name="T14" fmla="*/ 1 w 23"/>
                      <a:gd name="T15" fmla="*/ 19 h 46"/>
                      <a:gd name="T16" fmla="*/ 0 w 23"/>
                      <a:gd name="T17" fmla="*/ 23 h 46"/>
                      <a:gd name="T18" fmla="*/ 1 w 23"/>
                      <a:gd name="T19" fmla="*/ 27 h 46"/>
                      <a:gd name="T20" fmla="*/ 2 w 23"/>
                      <a:gd name="T21" fmla="*/ 32 h 46"/>
                      <a:gd name="T22" fmla="*/ 3 w 23"/>
                      <a:gd name="T23" fmla="*/ 36 h 46"/>
                      <a:gd name="T24" fmla="*/ 6 w 23"/>
                      <a:gd name="T25" fmla="*/ 39 h 46"/>
                      <a:gd name="T26" fmla="*/ 10 w 23"/>
                      <a:gd name="T27" fmla="*/ 42 h 46"/>
                      <a:gd name="T28" fmla="*/ 14 w 23"/>
                      <a:gd name="T29" fmla="*/ 44 h 46"/>
                      <a:gd name="T30" fmla="*/ 18 w 23"/>
                      <a:gd name="T31" fmla="*/ 45 h 46"/>
                      <a:gd name="T32" fmla="*/ 23 w 23"/>
                      <a:gd name="T33" fmla="*/ 46 h 46"/>
                      <a:gd name="T34" fmla="*/ 23 w 23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23" y="0"/>
                        </a:move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5" name="Rectangle 1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3" y="1556"/>
                    <a:ext cx="178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6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701" y="1556"/>
                    <a:ext cx="7" cy="15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5 w 23"/>
                      <a:gd name="T3" fmla="*/ 45 h 46"/>
                      <a:gd name="T4" fmla="*/ 11 w 23"/>
                      <a:gd name="T5" fmla="*/ 44 h 46"/>
                      <a:gd name="T6" fmla="*/ 14 w 23"/>
                      <a:gd name="T7" fmla="*/ 42 h 46"/>
                      <a:gd name="T8" fmla="*/ 18 w 23"/>
                      <a:gd name="T9" fmla="*/ 39 h 46"/>
                      <a:gd name="T10" fmla="*/ 20 w 23"/>
                      <a:gd name="T11" fmla="*/ 36 h 46"/>
                      <a:gd name="T12" fmla="*/ 22 w 23"/>
                      <a:gd name="T13" fmla="*/ 32 h 46"/>
                      <a:gd name="T14" fmla="*/ 23 w 23"/>
                      <a:gd name="T15" fmla="*/ 27 h 46"/>
                      <a:gd name="T16" fmla="*/ 23 w 23"/>
                      <a:gd name="T17" fmla="*/ 23 h 46"/>
                      <a:gd name="T18" fmla="*/ 23 w 23"/>
                      <a:gd name="T19" fmla="*/ 19 h 46"/>
                      <a:gd name="T20" fmla="*/ 22 w 23"/>
                      <a:gd name="T21" fmla="*/ 15 h 46"/>
                      <a:gd name="T22" fmla="*/ 20 w 23"/>
                      <a:gd name="T23" fmla="*/ 10 h 46"/>
                      <a:gd name="T24" fmla="*/ 18 w 23"/>
                      <a:gd name="T25" fmla="*/ 7 h 46"/>
                      <a:gd name="T26" fmla="*/ 14 w 23"/>
                      <a:gd name="T27" fmla="*/ 4 h 46"/>
                      <a:gd name="T28" fmla="*/ 11 w 23"/>
                      <a:gd name="T29" fmla="*/ 2 h 46"/>
                      <a:gd name="T30" fmla="*/ 5 w 23"/>
                      <a:gd name="T31" fmla="*/ 0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5" y="45"/>
                        </a:lnTo>
                        <a:lnTo>
                          <a:pt x="11" y="44"/>
                        </a:lnTo>
                        <a:lnTo>
                          <a:pt x="14" y="42"/>
                        </a:lnTo>
                        <a:lnTo>
                          <a:pt x="18" y="39"/>
                        </a:lnTo>
                        <a:lnTo>
                          <a:pt x="20" y="36"/>
                        </a:lnTo>
                        <a:lnTo>
                          <a:pt x="22" y="32"/>
                        </a:lnTo>
                        <a:lnTo>
                          <a:pt x="23" y="27"/>
                        </a:lnTo>
                        <a:lnTo>
                          <a:pt x="23" y="23"/>
                        </a:lnTo>
                        <a:lnTo>
                          <a:pt x="23" y="19"/>
                        </a:lnTo>
                        <a:lnTo>
                          <a:pt x="22" y="15"/>
                        </a:lnTo>
                        <a:lnTo>
                          <a:pt x="20" y="10"/>
                        </a:lnTo>
                        <a:lnTo>
                          <a:pt x="18" y="7"/>
                        </a:lnTo>
                        <a:lnTo>
                          <a:pt x="14" y="4"/>
                        </a:lnTo>
                        <a:lnTo>
                          <a:pt x="11" y="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7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742" y="1620"/>
                    <a:ext cx="7" cy="14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5 w 23"/>
                      <a:gd name="T3" fmla="*/ 46 h 46"/>
                      <a:gd name="T4" fmla="*/ 10 w 23"/>
                      <a:gd name="T5" fmla="*/ 44 h 46"/>
                      <a:gd name="T6" fmla="*/ 14 w 23"/>
                      <a:gd name="T7" fmla="*/ 42 h 46"/>
                      <a:gd name="T8" fmla="*/ 17 w 23"/>
                      <a:gd name="T9" fmla="*/ 38 h 46"/>
                      <a:gd name="T10" fmla="*/ 20 w 23"/>
                      <a:gd name="T11" fmla="*/ 35 h 46"/>
                      <a:gd name="T12" fmla="*/ 21 w 23"/>
                      <a:gd name="T13" fmla="*/ 31 h 46"/>
                      <a:gd name="T14" fmla="*/ 22 w 23"/>
                      <a:gd name="T15" fmla="*/ 27 h 46"/>
                      <a:gd name="T16" fmla="*/ 23 w 23"/>
                      <a:gd name="T17" fmla="*/ 23 h 46"/>
                      <a:gd name="T18" fmla="*/ 22 w 23"/>
                      <a:gd name="T19" fmla="*/ 18 h 46"/>
                      <a:gd name="T20" fmla="*/ 21 w 23"/>
                      <a:gd name="T21" fmla="*/ 14 h 46"/>
                      <a:gd name="T22" fmla="*/ 20 w 23"/>
                      <a:gd name="T23" fmla="*/ 10 h 46"/>
                      <a:gd name="T24" fmla="*/ 17 w 23"/>
                      <a:gd name="T25" fmla="*/ 7 h 46"/>
                      <a:gd name="T26" fmla="*/ 14 w 23"/>
                      <a:gd name="T27" fmla="*/ 4 h 46"/>
                      <a:gd name="T28" fmla="*/ 10 w 23"/>
                      <a:gd name="T29" fmla="*/ 2 h 46"/>
                      <a:gd name="T30" fmla="*/ 5 w 23"/>
                      <a:gd name="T31" fmla="*/ 1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5" y="46"/>
                        </a:lnTo>
                        <a:lnTo>
                          <a:pt x="10" y="44"/>
                        </a:lnTo>
                        <a:lnTo>
                          <a:pt x="14" y="42"/>
                        </a:lnTo>
                        <a:lnTo>
                          <a:pt x="17" y="38"/>
                        </a:lnTo>
                        <a:lnTo>
                          <a:pt x="20" y="35"/>
                        </a:lnTo>
                        <a:lnTo>
                          <a:pt x="21" y="31"/>
                        </a:lnTo>
                        <a:lnTo>
                          <a:pt x="22" y="27"/>
                        </a:lnTo>
                        <a:lnTo>
                          <a:pt x="23" y="23"/>
                        </a:lnTo>
                        <a:lnTo>
                          <a:pt x="22" y="18"/>
                        </a:lnTo>
                        <a:lnTo>
                          <a:pt x="21" y="14"/>
                        </a:lnTo>
                        <a:lnTo>
                          <a:pt x="20" y="10"/>
                        </a:lnTo>
                        <a:lnTo>
                          <a:pt x="17" y="7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8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3" y="1620"/>
                    <a:ext cx="219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79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516" y="1620"/>
                    <a:ext cx="7" cy="14"/>
                  </a:xfrm>
                  <a:custGeom>
                    <a:avLst/>
                    <a:gdLst>
                      <a:gd name="T0" fmla="*/ 23 w 23"/>
                      <a:gd name="T1" fmla="*/ 0 h 46"/>
                      <a:gd name="T2" fmla="*/ 18 w 23"/>
                      <a:gd name="T3" fmla="*/ 1 h 46"/>
                      <a:gd name="T4" fmla="*/ 14 w 23"/>
                      <a:gd name="T5" fmla="*/ 2 h 46"/>
                      <a:gd name="T6" fmla="*/ 10 w 23"/>
                      <a:gd name="T7" fmla="*/ 4 h 46"/>
                      <a:gd name="T8" fmla="*/ 6 w 23"/>
                      <a:gd name="T9" fmla="*/ 7 h 46"/>
                      <a:gd name="T10" fmla="*/ 3 w 23"/>
                      <a:gd name="T11" fmla="*/ 10 h 46"/>
                      <a:gd name="T12" fmla="*/ 2 w 23"/>
                      <a:gd name="T13" fmla="*/ 14 h 46"/>
                      <a:gd name="T14" fmla="*/ 1 w 23"/>
                      <a:gd name="T15" fmla="*/ 18 h 46"/>
                      <a:gd name="T16" fmla="*/ 0 w 23"/>
                      <a:gd name="T17" fmla="*/ 23 h 46"/>
                      <a:gd name="T18" fmla="*/ 1 w 23"/>
                      <a:gd name="T19" fmla="*/ 27 h 46"/>
                      <a:gd name="T20" fmla="*/ 2 w 23"/>
                      <a:gd name="T21" fmla="*/ 31 h 46"/>
                      <a:gd name="T22" fmla="*/ 3 w 23"/>
                      <a:gd name="T23" fmla="*/ 35 h 46"/>
                      <a:gd name="T24" fmla="*/ 6 w 23"/>
                      <a:gd name="T25" fmla="*/ 38 h 46"/>
                      <a:gd name="T26" fmla="*/ 10 w 23"/>
                      <a:gd name="T27" fmla="*/ 42 h 46"/>
                      <a:gd name="T28" fmla="*/ 14 w 23"/>
                      <a:gd name="T29" fmla="*/ 44 h 46"/>
                      <a:gd name="T30" fmla="*/ 18 w 23"/>
                      <a:gd name="T31" fmla="*/ 46 h 46"/>
                      <a:gd name="T32" fmla="*/ 23 w 23"/>
                      <a:gd name="T33" fmla="*/ 46 h 46"/>
                      <a:gd name="T34" fmla="*/ 23 w 23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2" y="14"/>
                        </a:lnTo>
                        <a:lnTo>
                          <a:pt x="1" y="18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1"/>
                        </a:lnTo>
                        <a:lnTo>
                          <a:pt x="3" y="35"/>
                        </a:lnTo>
                        <a:lnTo>
                          <a:pt x="6" y="38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0" name="Freeform 128"/>
                  <p:cNvSpPr>
                    <a:spLocks noChangeAspect="1"/>
                  </p:cNvSpPr>
                  <p:nvPr/>
                </p:nvSpPr>
                <p:spPr bwMode="auto">
                  <a:xfrm>
                    <a:off x="735" y="1620"/>
                    <a:ext cx="7" cy="14"/>
                  </a:xfrm>
                  <a:custGeom>
                    <a:avLst/>
                    <a:gdLst>
                      <a:gd name="T0" fmla="*/ 23 w 23"/>
                      <a:gd name="T1" fmla="*/ 0 h 46"/>
                      <a:gd name="T2" fmla="*/ 18 w 23"/>
                      <a:gd name="T3" fmla="*/ 1 h 46"/>
                      <a:gd name="T4" fmla="*/ 13 w 23"/>
                      <a:gd name="T5" fmla="*/ 2 h 46"/>
                      <a:gd name="T6" fmla="*/ 9 w 23"/>
                      <a:gd name="T7" fmla="*/ 4 h 46"/>
                      <a:gd name="T8" fmla="*/ 5 w 23"/>
                      <a:gd name="T9" fmla="*/ 7 h 46"/>
                      <a:gd name="T10" fmla="*/ 3 w 23"/>
                      <a:gd name="T11" fmla="*/ 10 h 46"/>
                      <a:gd name="T12" fmla="*/ 1 w 23"/>
                      <a:gd name="T13" fmla="*/ 14 h 46"/>
                      <a:gd name="T14" fmla="*/ 0 w 23"/>
                      <a:gd name="T15" fmla="*/ 18 h 46"/>
                      <a:gd name="T16" fmla="*/ 0 w 23"/>
                      <a:gd name="T17" fmla="*/ 23 h 46"/>
                      <a:gd name="T18" fmla="*/ 0 w 23"/>
                      <a:gd name="T19" fmla="*/ 27 h 46"/>
                      <a:gd name="T20" fmla="*/ 1 w 23"/>
                      <a:gd name="T21" fmla="*/ 31 h 46"/>
                      <a:gd name="T22" fmla="*/ 3 w 23"/>
                      <a:gd name="T23" fmla="*/ 35 h 46"/>
                      <a:gd name="T24" fmla="*/ 5 w 23"/>
                      <a:gd name="T25" fmla="*/ 38 h 46"/>
                      <a:gd name="T26" fmla="*/ 9 w 23"/>
                      <a:gd name="T27" fmla="*/ 42 h 46"/>
                      <a:gd name="T28" fmla="*/ 13 w 23"/>
                      <a:gd name="T29" fmla="*/ 44 h 46"/>
                      <a:gd name="T30" fmla="*/ 18 w 23"/>
                      <a:gd name="T31" fmla="*/ 46 h 46"/>
                      <a:gd name="T32" fmla="*/ 23 w 23"/>
                      <a:gd name="T33" fmla="*/ 46 h 46"/>
                      <a:gd name="T34" fmla="*/ 23 w 23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4"/>
                        </a:lnTo>
                        <a:lnTo>
                          <a:pt x="0" y="18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1"/>
                        </a:lnTo>
                        <a:lnTo>
                          <a:pt x="3" y="35"/>
                        </a:lnTo>
                        <a:lnTo>
                          <a:pt x="5" y="38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1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2" y="1620"/>
                    <a:ext cx="94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2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836" y="1620"/>
                    <a:ext cx="7" cy="14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5 w 23"/>
                      <a:gd name="T3" fmla="*/ 46 h 46"/>
                      <a:gd name="T4" fmla="*/ 9 w 23"/>
                      <a:gd name="T5" fmla="*/ 44 h 46"/>
                      <a:gd name="T6" fmla="*/ 14 w 23"/>
                      <a:gd name="T7" fmla="*/ 42 h 46"/>
                      <a:gd name="T8" fmla="*/ 17 w 23"/>
                      <a:gd name="T9" fmla="*/ 38 h 46"/>
                      <a:gd name="T10" fmla="*/ 20 w 23"/>
                      <a:gd name="T11" fmla="*/ 35 h 46"/>
                      <a:gd name="T12" fmla="*/ 21 w 23"/>
                      <a:gd name="T13" fmla="*/ 31 h 46"/>
                      <a:gd name="T14" fmla="*/ 22 w 23"/>
                      <a:gd name="T15" fmla="*/ 27 h 46"/>
                      <a:gd name="T16" fmla="*/ 23 w 23"/>
                      <a:gd name="T17" fmla="*/ 23 h 46"/>
                      <a:gd name="T18" fmla="*/ 22 w 23"/>
                      <a:gd name="T19" fmla="*/ 18 h 46"/>
                      <a:gd name="T20" fmla="*/ 21 w 23"/>
                      <a:gd name="T21" fmla="*/ 14 h 46"/>
                      <a:gd name="T22" fmla="*/ 20 w 23"/>
                      <a:gd name="T23" fmla="*/ 10 h 46"/>
                      <a:gd name="T24" fmla="*/ 17 w 23"/>
                      <a:gd name="T25" fmla="*/ 7 h 46"/>
                      <a:gd name="T26" fmla="*/ 14 w 23"/>
                      <a:gd name="T27" fmla="*/ 4 h 46"/>
                      <a:gd name="T28" fmla="*/ 9 w 23"/>
                      <a:gd name="T29" fmla="*/ 2 h 46"/>
                      <a:gd name="T30" fmla="*/ 5 w 23"/>
                      <a:gd name="T31" fmla="*/ 1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5" y="46"/>
                        </a:lnTo>
                        <a:lnTo>
                          <a:pt x="9" y="44"/>
                        </a:lnTo>
                        <a:lnTo>
                          <a:pt x="14" y="42"/>
                        </a:lnTo>
                        <a:lnTo>
                          <a:pt x="17" y="38"/>
                        </a:lnTo>
                        <a:lnTo>
                          <a:pt x="20" y="35"/>
                        </a:lnTo>
                        <a:lnTo>
                          <a:pt x="21" y="31"/>
                        </a:lnTo>
                        <a:lnTo>
                          <a:pt x="22" y="27"/>
                        </a:lnTo>
                        <a:lnTo>
                          <a:pt x="23" y="23"/>
                        </a:lnTo>
                        <a:lnTo>
                          <a:pt x="22" y="18"/>
                        </a:lnTo>
                        <a:lnTo>
                          <a:pt x="21" y="14"/>
                        </a:lnTo>
                        <a:lnTo>
                          <a:pt x="20" y="10"/>
                        </a:lnTo>
                        <a:lnTo>
                          <a:pt x="17" y="7"/>
                        </a:lnTo>
                        <a:lnTo>
                          <a:pt x="14" y="4"/>
                        </a:lnTo>
                        <a:lnTo>
                          <a:pt x="9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3" name="Freeform 131"/>
                  <p:cNvSpPr>
                    <a:spLocks noChangeAspect="1"/>
                  </p:cNvSpPr>
                  <p:nvPr/>
                </p:nvSpPr>
                <p:spPr bwMode="auto">
                  <a:xfrm>
                    <a:off x="836" y="2049"/>
                    <a:ext cx="7" cy="14"/>
                  </a:xfrm>
                  <a:custGeom>
                    <a:avLst/>
                    <a:gdLst>
                      <a:gd name="T0" fmla="*/ 0 w 23"/>
                      <a:gd name="T1" fmla="*/ 47 h 47"/>
                      <a:gd name="T2" fmla="*/ 5 w 23"/>
                      <a:gd name="T3" fmla="*/ 46 h 47"/>
                      <a:gd name="T4" fmla="*/ 9 w 23"/>
                      <a:gd name="T5" fmla="*/ 44 h 47"/>
                      <a:gd name="T6" fmla="*/ 14 w 23"/>
                      <a:gd name="T7" fmla="*/ 42 h 47"/>
                      <a:gd name="T8" fmla="*/ 17 w 23"/>
                      <a:gd name="T9" fmla="*/ 39 h 47"/>
                      <a:gd name="T10" fmla="*/ 20 w 23"/>
                      <a:gd name="T11" fmla="*/ 36 h 47"/>
                      <a:gd name="T12" fmla="*/ 21 w 23"/>
                      <a:gd name="T13" fmla="*/ 32 h 47"/>
                      <a:gd name="T14" fmla="*/ 22 w 23"/>
                      <a:gd name="T15" fmla="*/ 28 h 47"/>
                      <a:gd name="T16" fmla="*/ 23 w 23"/>
                      <a:gd name="T17" fmla="*/ 23 h 47"/>
                      <a:gd name="T18" fmla="*/ 22 w 23"/>
                      <a:gd name="T19" fmla="*/ 19 h 47"/>
                      <a:gd name="T20" fmla="*/ 21 w 23"/>
                      <a:gd name="T21" fmla="*/ 15 h 47"/>
                      <a:gd name="T22" fmla="*/ 20 w 23"/>
                      <a:gd name="T23" fmla="*/ 11 h 47"/>
                      <a:gd name="T24" fmla="*/ 17 w 23"/>
                      <a:gd name="T25" fmla="*/ 8 h 47"/>
                      <a:gd name="T26" fmla="*/ 14 w 23"/>
                      <a:gd name="T27" fmla="*/ 4 h 47"/>
                      <a:gd name="T28" fmla="*/ 9 w 23"/>
                      <a:gd name="T29" fmla="*/ 2 h 47"/>
                      <a:gd name="T30" fmla="*/ 5 w 23"/>
                      <a:gd name="T31" fmla="*/ 0 h 47"/>
                      <a:gd name="T32" fmla="*/ 0 w 23"/>
                      <a:gd name="T33" fmla="*/ 0 h 47"/>
                      <a:gd name="T34" fmla="*/ 0 w 23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0" y="47"/>
                        </a:moveTo>
                        <a:lnTo>
                          <a:pt x="5" y="46"/>
                        </a:lnTo>
                        <a:lnTo>
                          <a:pt x="9" y="44"/>
                        </a:lnTo>
                        <a:lnTo>
                          <a:pt x="14" y="42"/>
                        </a:lnTo>
                        <a:lnTo>
                          <a:pt x="17" y="39"/>
                        </a:lnTo>
                        <a:lnTo>
                          <a:pt x="20" y="36"/>
                        </a:lnTo>
                        <a:lnTo>
                          <a:pt x="21" y="32"/>
                        </a:lnTo>
                        <a:lnTo>
                          <a:pt x="22" y="28"/>
                        </a:lnTo>
                        <a:lnTo>
                          <a:pt x="23" y="23"/>
                        </a:lnTo>
                        <a:lnTo>
                          <a:pt x="22" y="19"/>
                        </a:lnTo>
                        <a:lnTo>
                          <a:pt x="21" y="15"/>
                        </a:lnTo>
                        <a:lnTo>
                          <a:pt x="20" y="11"/>
                        </a:lnTo>
                        <a:lnTo>
                          <a:pt x="17" y="8"/>
                        </a:lnTo>
                        <a:lnTo>
                          <a:pt x="14" y="4"/>
                        </a:lnTo>
                        <a:lnTo>
                          <a:pt x="9" y="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4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3" y="2049"/>
                    <a:ext cx="113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5" name="Freeform 133"/>
                  <p:cNvSpPr>
                    <a:spLocks noChangeAspect="1"/>
                  </p:cNvSpPr>
                  <p:nvPr/>
                </p:nvSpPr>
                <p:spPr bwMode="auto">
                  <a:xfrm>
                    <a:off x="716" y="2049"/>
                    <a:ext cx="7" cy="14"/>
                  </a:xfrm>
                  <a:custGeom>
                    <a:avLst/>
                    <a:gdLst>
                      <a:gd name="T0" fmla="*/ 23 w 23"/>
                      <a:gd name="T1" fmla="*/ 0 h 47"/>
                      <a:gd name="T2" fmla="*/ 18 w 23"/>
                      <a:gd name="T3" fmla="*/ 0 h 47"/>
                      <a:gd name="T4" fmla="*/ 12 w 23"/>
                      <a:gd name="T5" fmla="*/ 2 h 47"/>
                      <a:gd name="T6" fmla="*/ 8 w 23"/>
                      <a:gd name="T7" fmla="*/ 4 h 47"/>
                      <a:gd name="T8" fmla="*/ 5 w 23"/>
                      <a:gd name="T9" fmla="*/ 8 h 47"/>
                      <a:gd name="T10" fmla="*/ 3 w 23"/>
                      <a:gd name="T11" fmla="*/ 11 h 47"/>
                      <a:gd name="T12" fmla="*/ 1 w 23"/>
                      <a:gd name="T13" fmla="*/ 15 h 47"/>
                      <a:gd name="T14" fmla="*/ 0 w 23"/>
                      <a:gd name="T15" fmla="*/ 19 h 47"/>
                      <a:gd name="T16" fmla="*/ 0 w 23"/>
                      <a:gd name="T17" fmla="*/ 23 h 47"/>
                      <a:gd name="T18" fmla="*/ 0 w 23"/>
                      <a:gd name="T19" fmla="*/ 28 h 47"/>
                      <a:gd name="T20" fmla="*/ 1 w 23"/>
                      <a:gd name="T21" fmla="*/ 32 h 47"/>
                      <a:gd name="T22" fmla="*/ 3 w 23"/>
                      <a:gd name="T23" fmla="*/ 36 h 47"/>
                      <a:gd name="T24" fmla="*/ 5 w 23"/>
                      <a:gd name="T25" fmla="*/ 39 h 47"/>
                      <a:gd name="T26" fmla="*/ 8 w 23"/>
                      <a:gd name="T27" fmla="*/ 42 h 47"/>
                      <a:gd name="T28" fmla="*/ 12 w 23"/>
                      <a:gd name="T29" fmla="*/ 44 h 47"/>
                      <a:gd name="T30" fmla="*/ 18 w 23"/>
                      <a:gd name="T31" fmla="*/ 46 h 47"/>
                      <a:gd name="T32" fmla="*/ 23 w 23"/>
                      <a:gd name="T33" fmla="*/ 47 h 47"/>
                      <a:gd name="T34" fmla="*/ 23 w 23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23" y="0"/>
                        </a:move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8"/>
                        </a:lnTo>
                        <a:lnTo>
                          <a:pt x="3" y="11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8" y="46"/>
                        </a:lnTo>
                        <a:lnTo>
                          <a:pt x="23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6" name="Freeform 134"/>
                  <p:cNvSpPr>
                    <a:spLocks noChangeAspect="1"/>
                  </p:cNvSpPr>
                  <p:nvPr/>
                </p:nvSpPr>
                <p:spPr bwMode="auto">
                  <a:xfrm>
                    <a:off x="836" y="2049"/>
                    <a:ext cx="7" cy="14"/>
                  </a:xfrm>
                  <a:custGeom>
                    <a:avLst/>
                    <a:gdLst>
                      <a:gd name="T0" fmla="*/ 0 w 23"/>
                      <a:gd name="T1" fmla="*/ 47 h 47"/>
                      <a:gd name="T2" fmla="*/ 5 w 23"/>
                      <a:gd name="T3" fmla="*/ 46 h 47"/>
                      <a:gd name="T4" fmla="*/ 9 w 23"/>
                      <a:gd name="T5" fmla="*/ 44 h 47"/>
                      <a:gd name="T6" fmla="*/ 14 w 23"/>
                      <a:gd name="T7" fmla="*/ 42 h 47"/>
                      <a:gd name="T8" fmla="*/ 17 w 23"/>
                      <a:gd name="T9" fmla="*/ 39 h 47"/>
                      <a:gd name="T10" fmla="*/ 20 w 23"/>
                      <a:gd name="T11" fmla="*/ 36 h 47"/>
                      <a:gd name="T12" fmla="*/ 21 w 23"/>
                      <a:gd name="T13" fmla="*/ 32 h 47"/>
                      <a:gd name="T14" fmla="*/ 22 w 23"/>
                      <a:gd name="T15" fmla="*/ 28 h 47"/>
                      <a:gd name="T16" fmla="*/ 23 w 23"/>
                      <a:gd name="T17" fmla="*/ 23 h 47"/>
                      <a:gd name="T18" fmla="*/ 22 w 23"/>
                      <a:gd name="T19" fmla="*/ 19 h 47"/>
                      <a:gd name="T20" fmla="*/ 21 w 23"/>
                      <a:gd name="T21" fmla="*/ 15 h 47"/>
                      <a:gd name="T22" fmla="*/ 20 w 23"/>
                      <a:gd name="T23" fmla="*/ 11 h 47"/>
                      <a:gd name="T24" fmla="*/ 17 w 23"/>
                      <a:gd name="T25" fmla="*/ 8 h 47"/>
                      <a:gd name="T26" fmla="*/ 14 w 23"/>
                      <a:gd name="T27" fmla="*/ 4 h 47"/>
                      <a:gd name="T28" fmla="*/ 9 w 23"/>
                      <a:gd name="T29" fmla="*/ 2 h 47"/>
                      <a:gd name="T30" fmla="*/ 5 w 23"/>
                      <a:gd name="T31" fmla="*/ 0 h 47"/>
                      <a:gd name="T32" fmla="*/ 0 w 23"/>
                      <a:gd name="T33" fmla="*/ 0 h 47"/>
                      <a:gd name="T34" fmla="*/ 0 w 23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0" y="47"/>
                        </a:moveTo>
                        <a:lnTo>
                          <a:pt x="5" y="46"/>
                        </a:lnTo>
                        <a:lnTo>
                          <a:pt x="9" y="44"/>
                        </a:lnTo>
                        <a:lnTo>
                          <a:pt x="14" y="42"/>
                        </a:lnTo>
                        <a:lnTo>
                          <a:pt x="17" y="39"/>
                        </a:lnTo>
                        <a:lnTo>
                          <a:pt x="20" y="36"/>
                        </a:lnTo>
                        <a:lnTo>
                          <a:pt x="21" y="32"/>
                        </a:lnTo>
                        <a:lnTo>
                          <a:pt x="22" y="28"/>
                        </a:lnTo>
                        <a:lnTo>
                          <a:pt x="23" y="23"/>
                        </a:lnTo>
                        <a:lnTo>
                          <a:pt x="22" y="19"/>
                        </a:lnTo>
                        <a:lnTo>
                          <a:pt x="21" y="15"/>
                        </a:lnTo>
                        <a:lnTo>
                          <a:pt x="20" y="11"/>
                        </a:lnTo>
                        <a:lnTo>
                          <a:pt x="17" y="8"/>
                        </a:lnTo>
                        <a:lnTo>
                          <a:pt x="14" y="4"/>
                        </a:lnTo>
                        <a:lnTo>
                          <a:pt x="9" y="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7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5" y="2049"/>
                    <a:ext cx="91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8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738" y="2049"/>
                    <a:ext cx="7" cy="14"/>
                  </a:xfrm>
                  <a:custGeom>
                    <a:avLst/>
                    <a:gdLst>
                      <a:gd name="T0" fmla="*/ 24 w 24"/>
                      <a:gd name="T1" fmla="*/ 0 h 47"/>
                      <a:gd name="T2" fmla="*/ 18 w 24"/>
                      <a:gd name="T3" fmla="*/ 0 h 47"/>
                      <a:gd name="T4" fmla="*/ 14 w 24"/>
                      <a:gd name="T5" fmla="*/ 2 h 47"/>
                      <a:gd name="T6" fmla="*/ 10 w 24"/>
                      <a:gd name="T7" fmla="*/ 4 h 47"/>
                      <a:gd name="T8" fmla="*/ 7 w 24"/>
                      <a:gd name="T9" fmla="*/ 8 h 47"/>
                      <a:gd name="T10" fmla="*/ 5 w 24"/>
                      <a:gd name="T11" fmla="*/ 11 h 47"/>
                      <a:gd name="T12" fmla="*/ 3 w 24"/>
                      <a:gd name="T13" fmla="*/ 15 h 47"/>
                      <a:gd name="T14" fmla="*/ 2 w 24"/>
                      <a:gd name="T15" fmla="*/ 19 h 47"/>
                      <a:gd name="T16" fmla="*/ 0 w 24"/>
                      <a:gd name="T17" fmla="*/ 23 h 47"/>
                      <a:gd name="T18" fmla="*/ 2 w 24"/>
                      <a:gd name="T19" fmla="*/ 28 h 47"/>
                      <a:gd name="T20" fmla="*/ 3 w 24"/>
                      <a:gd name="T21" fmla="*/ 32 h 47"/>
                      <a:gd name="T22" fmla="*/ 5 w 24"/>
                      <a:gd name="T23" fmla="*/ 36 h 47"/>
                      <a:gd name="T24" fmla="*/ 7 w 24"/>
                      <a:gd name="T25" fmla="*/ 39 h 47"/>
                      <a:gd name="T26" fmla="*/ 10 w 24"/>
                      <a:gd name="T27" fmla="*/ 42 h 47"/>
                      <a:gd name="T28" fmla="*/ 14 w 24"/>
                      <a:gd name="T29" fmla="*/ 44 h 47"/>
                      <a:gd name="T30" fmla="*/ 18 w 24"/>
                      <a:gd name="T31" fmla="*/ 46 h 47"/>
                      <a:gd name="T32" fmla="*/ 24 w 24"/>
                      <a:gd name="T33" fmla="*/ 47 h 47"/>
                      <a:gd name="T34" fmla="*/ 24 w 24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7">
                        <a:moveTo>
                          <a:pt x="24" y="0"/>
                        </a:move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7" y="8"/>
                        </a:lnTo>
                        <a:lnTo>
                          <a:pt x="5" y="11"/>
                        </a:lnTo>
                        <a:lnTo>
                          <a:pt x="3" y="15"/>
                        </a:lnTo>
                        <a:lnTo>
                          <a:pt x="2" y="19"/>
                        </a:lnTo>
                        <a:lnTo>
                          <a:pt x="0" y="23"/>
                        </a:lnTo>
                        <a:lnTo>
                          <a:pt x="2" y="28"/>
                        </a:lnTo>
                        <a:lnTo>
                          <a:pt x="3" y="32"/>
                        </a:lnTo>
                        <a:lnTo>
                          <a:pt x="5" y="36"/>
                        </a:lnTo>
                        <a:lnTo>
                          <a:pt x="7" y="39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6"/>
                        </a:lnTo>
                        <a:lnTo>
                          <a:pt x="24" y="47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89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735" y="1620"/>
                    <a:ext cx="13" cy="6"/>
                  </a:xfrm>
                  <a:custGeom>
                    <a:avLst/>
                    <a:gdLst>
                      <a:gd name="T0" fmla="*/ 46 w 46"/>
                      <a:gd name="T1" fmla="*/ 23 h 23"/>
                      <a:gd name="T2" fmla="*/ 46 w 46"/>
                      <a:gd name="T3" fmla="*/ 17 h 23"/>
                      <a:gd name="T4" fmla="*/ 44 w 46"/>
                      <a:gd name="T5" fmla="*/ 12 h 23"/>
                      <a:gd name="T6" fmla="*/ 42 w 46"/>
                      <a:gd name="T7" fmla="*/ 9 h 23"/>
                      <a:gd name="T8" fmla="*/ 39 w 46"/>
                      <a:gd name="T9" fmla="*/ 6 h 23"/>
                      <a:gd name="T10" fmla="*/ 36 w 46"/>
                      <a:gd name="T11" fmla="*/ 3 h 23"/>
                      <a:gd name="T12" fmla="*/ 31 w 46"/>
                      <a:gd name="T13" fmla="*/ 1 h 23"/>
                      <a:gd name="T14" fmla="*/ 27 w 46"/>
                      <a:gd name="T15" fmla="*/ 0 h 23"/>
                      <a:gd name="T16" fmla="*/ 23 w 46"/>
                      <a:gd name="T17" fmla="*/ 0 h 23"/>
                      <a:gd name="T18" fmla="*/ 19 w 46"/>
                      <a:gd name="T19" fmla="*/ 0 h 23"/>
                      <a:gd name="T20" fmla="*/ 15 w 46"/>
                      <a:gd name="T21" fmla="*/ 1 h 23"/>
                      <a:gd name="T22" fmla="*/ 10 w 46"/>
                      <a:gd name="T23" fmla="*/ 3 h 23"/>
                      <a:gd name="T24" fmla="*/ 7 w 46"/>
                      <a:gd name="T25" fmla="*/ 6 h 23"/>
                      <a:gd name="T26" fmla="*/ 4 w 46"/>
                      <a:gd name="T27" fmla="*/ 9 h 23"/>
                      <a:gd name="T28" fmla="*/ 2 w 46"/>
                      <a:gd name="T29" fmla="*/ 12 h 23"/>
                      <a:gd name="T30" fmla="*/ 0 w 46"/>
                      <a:gd name="T31" fmla="*/ 17 h 23"/>
                      <a:gd name="T32" fmla="*/ 0 w 46"/>
                      <a:gd name="T33" fmla="*/ 23 h 23"/>
                      <a:gd name="T34" fmla="*/ 46 w 46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3">
                        <a:moveTo>
                          <a:pt x="46" y="23"/>
                        </a:moveTo>
                        <a:lnTo>
                          <a:pt x="46" y="17"/>
                        </a:lnTo>
                        <a:lnTo>
                          <a:pt x="44" y="12"/>
                        </a:lnTo>
                        <a:lnTo>
                          <a:pt x="42" y="9"/>
                        </a:lnTo>
                        <a:lnTo>
                          <a:pt x="39" y="6"/>
                        </a:lnTo>
                        <a:lnTo>
                          <a:pt x="36" y="3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0" y="3"/>
                        </a:lnTo>
                        <a:lnTo>
                          <a:pt x="7" y="6"/>
                        </a:lnTo>
                        <a:lnTo>
                          <a:pt x="4" y="9"/>
                        </a:lnTo>
                        <a:lnTo>
                          <a:pt x="2" y="12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46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5" y="1626"/>
                    <a:ext cx="13" cy="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1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735" y="1647"/>
                    <a:ext cx="13" cy="7"/>
                  </a:xfrm>
                  <a:custGeom>
                    <a:avLst/>
                    <a:gdLst>
                      <a:gd name="T0" fmla="*/ 0 w 46"/>
                      <a:gd name="T1" fmla="*/ 0 h 23"/>
                      <a:gd name="T2" fmla="*/ 0 w 46"/>
                      <a:gd name="T3" fmla="*/ 5 h 23"/>
                      <a:gd name="T4" fmla="*/ 2 w 46"/>
                      <a:gd name="T5" fmla="*/ 10 h 23"/>
                      <a:gd name="T6" fmla="*/ 4 w 46"/>
                      <a:gd name="T7" fmla="*/ 14 h 23"/>
                      <a:gd name="T8" fmla="*/ 7 w 46"/>
                      <a:gd name="T9" fmla="*/ 17 h 23"/>
                      <a:gd name="T10" fmla="*/ 10 w 46"/>
                      <a:gd name="T11" fmla="*/ 20 h 23"/>
                      <a:gd name="T12" fmla="*/ 15 w 46"/>
                      <a:gd name="T13" fmla="*/ 21 h 23"/>
                      <a:gd name="T14" fmla="*/ 19 w 46"/>
                      <a:gd name="T15" fmla="*/ 22 h 23"/>
                      <a:gd name="T16" fmla="*/ 23 w 46"/>
                      <a:gd name="T17" fmla="*/ 23 h 23"/>
                      <a:gd name="T18" fmla="*/ 27 w 46"/>
                      <a:gd name="T19" fmla="*/ 22 h 23"/>
                      <a:gd name="T20" fmla="*/ 31 w 46"/>
                      <a:gd name="T21" fmla="*/ 21 h 23"/>
                      <a:gd name="T22" fmla="*/ 36 w 46"/>
                      <a:gd name="T23" fmla="*/ 20 h 23"/>
                      <a:gd name="T24" fmla="*/ 39 w 46"/>
                      <a:gd name="T25" fmla="*/ 17 h 23"/>
                      <a:gd name="T26" fmla="*/ 42 w 46"/>
                      <a:gd name="T27" fmla="*/ 14 h 23"/>
                      <a:gd name="T28" fmla="*/ 44 w 46"/>
                      <a:gd name="T29" fmla="*/ 10 h 23"/>
                      <a:gd name="T30" fmla="*/ 46 w 46"/>
                      <a:gd name="T31" fmla="*/ 5 h 23"/>
                      <a:gd name="T32" fmla="*/ 46 w 46"/>
                      <a:gd name="T33" fmla="*/ 0 h 23"/>
                      <a:gd name="T34" fmla="*/ 0 w 46"/>
                      <a:gd name="T3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3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10"/>
                        </a:lnTo>
                        <a:lnTo>
                          <a:pt x="4" y="14"/>
                        </a:lnTo>
                        <a:lnTo>
                          <a:pt x="7" y="17"/>
                        </a:lnTo>
                        <a:lnTo>
                          <a:pt x="10" y="20"/>
                        </a:lnTo>
                        <a:lnTo>
                          <a:pt x="15" y="21"/>
                        </a:lnTo>
                        <a:lnTo>
                          <a:pt x="19" y="22"/>
                        </a:lnTo>
                        <a:lnTo>
                          <a:pt x="23" y="23"/>
                        </a:lnTo>
                        <a:lnTo>
                          <a:pt x="27" y="22"/>
                        </a:lnTo>
                        <a:lnTo>
                          <a:pt x="31" y="21"/>
                        </a:lnTo>
                        <a:lnTo>
                          <a:pt x="36" y="20"/>
                        </a:lnTo>
                        <a:lnTo>
                          <a:pt x="39" y="17"/>
                        </a:lnTo>
                        <a:lnTo>
                          <a:pt x="42" y="14"/>
                        </a:lnTo>
                        <a:lnTo>
                          <a:pt x="44" y="10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2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1063" y="2049"/>
                    <a:ext cx="6" cy="14"/>
                  </a:xfrm>
                  <a:custGeom>
                    <a:avLst/>
                    <a:gdLst>
                      <a:gd name="T0" fmla="*/ 0 w 23"/>
                      <a:gd name="T1" fmla="*/ 47 h 47"/>
                      <a:gd name="T2" fmla="*/ 5 w 23"/>
                      <a:gd name="T3" fmla="*/ 46 h 47"/>
                      <a:gd name="T4" fmla="*/ 11 w 23"/>
                      <a:gd name="T5" fmla="*/ 44 h 47"/>
                      <a:gd name="T6" fmla="*/ 14 w 23"/>
                      <a:gd name="T7" fmla="*/ 42 h 47"/>
                      <a:gd name="T8" fmla="*/ 17 w 23"/>
                      <a:gd name="T9" fmla="*/ 39 h 47"/>
                      <a:gd name="T10" fmla="*/ 20 w 23"/>
                      <a:gd name="T11" fmla="*/ 36 h 47"/>
                      <a:gd name="T12" fmla="*/ 22 w 23"/>
                      <a:gd name="T13" fmla="*/ 32 h 47"/>
                      <a:gd name="T14" fmla="*/ 23 w 23"/>
                      <a:gd name="T15" fmla="*/ 28 h 47"/>
                      <a:gd name="T16" fmla="*/ 23 w 23"/>
                      <a:gd name="T17" fmla="*/ 23 h 47"/>
                      <a:gd name="T18" fmla="*/ 23 w 23"/>
                      <a:gd name="T19" fmla="*/ 19 h 47"/>
                      <a:gd name="T20" fmla="*/ 22 w 23"/>
                      <a:gd name="T21" fmla="*/ 15 h 47"/>
                      <a:gd name="T22" fmla="*/ 20 w 23"/>
                      <a:gd name="T23" fmla="*/ 11 h 47"/>
                      <a:gd name="T24" fmla="*/ 17 w 23"/>
                      <a:gd name="T25" fmla="*/ 8 h 47"/>
                      <a:gd name="T26" fmla="*/ 14 w 23"/>
                      <a:gd name="T27" fmla="*/ 4 h 47"/>
                      <a:gd name="T28" fmla="*/ 11 w 23"/>
                      <a:gd name="T29" fmla="*/ 2 h 47"/>
                      <a:gd name="T30" fmla="*/ 5 w 23"/>
                      <a:gd name="T31" fmla="*/ 0 h 47"/>
                      <a:gd name="T32" fmla="*/ 0 w 23"/>
                      <a:gd name="T33" fmla="*/ 0 h 47"/>
                      <a:gd name="T34" fmla="*/ 0 w 23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0" y="47"/>
                        </a:moveTo>
                        <a:lnTo>
                          <a:pt x="5" y="46"/>
                        </a:lnTo>
                        <a:lnTo>
                          <a:pt x="11" y="44"/>
                        </a:lnTo>
                        <a:lnTo>
                          <a:pt x="14" y="42"/>
                        </a:lnTo>
                        <a:lnTo>
                          <a:pt x="17" y="39"/>
                        </a:lnTo>
                        <a:lnTo>
                          <a:pt x="20" y="36"/>
                        </a:lnTo>
                        <a:lnTo>
                          <a:pt x="22" y="32"/>
                        </a:lnTo>
                        <a:lnTo>
                          <a:pt x="23" y="28"/>
                        </a:lnTo>
                        <a:lnTo>
                          <a:pt x="23" y="23"/>
                        </a:lnTo>
                        <a:lnTo>
                          <a:pt x="23" y="19"/>
                        </a:lnTo>
                        <a:lnTo>
                          <a:pt x="22" y="15"/>
                        </a:lnTo>
                        <a:lnTo>
                          <a:pt x="20" y="11"/>
                        </a:lnTo>
                        <a:lnTo>
                          <a:pt x="17" y="8"/>
                        </a:lnTo>
                        <a:lnTo>
                          <a:pt x="14" y="4"/>
                        </a:lnTo>
                        <a:lnTo>
                          <a:pt x="11" y="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49" y="2049"/>
                    <a:ext cx="114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4" name="Freeform 142"/>
                  <p:cNvSpPr>
                    <a:spLocks noChangeAspect="1"/>
                  </p:cNvSpPr>
                  <p:nvPr/>
                </p:nvSpPr>
                <p:spPr bwMode="auto">
                  <a:xfrm>
                    <a:off x="942" y="2049"/>
                    <a:ext cx="7" cy="14"/>
                  </a:xfrm>
                  <a:custGeom>
                    <a:avLst/>
                    <a:gdLst>
                      <a:gd name="T0" fmla="*/ 23 w 23"/>
                      <a:gd name="T1" fmla="*/ 0 h 47"/>
                      <a:gd name="T2" fmla="*/ 18 w 23"/>
                      <a:gd name="T3" fmla="*/ 0 h 47"/>
                      <a:gd name="T4" fmla="*/ 13 w 23"/>
                      <a:gd name="T5" fmla="*/ 2 h 47"/>
                      <a:gd name="T6" fmla="*/ 9 w 23"/>
                      <a:gd name="T7" fmla="*/ 4 h 47"/>
                      <a:gd name="T8" fmla="*/ 6 w 23"/>
                      <a:gd name="T9" fmla="*/ 8 h 47"/>
                      <a:gd name="T10" fmla="*/ 3 w 23"/>
                      <a:gd name="T11" fmla="*/ 11 h 47"/>
                      <a:gd name="T12" fmla="*/ 2 w 23"/>
                      <a:gd name="T13" fmla="*/ 15 h 47"/>
                      <a:gd name="T14" fmla="*/ 1 w 23"/>
                      <a:gd name="T15" fmla="*/ 19 h 47"/>
                      <a:gd name="T16" fmla="*/ 0 w 23"/>
                      <a:gd name="T17" fmla="*/ 23 h 47"/>
                      <a:gd name="T18" fmla="*/ 1 w 23"/>
                      <a:gd name="T19" fmla="*/ 28 h 47"/>
                      <a:gd name="T20" fmla="*/ 2 w 23"/>
                      <a:gd name="T21" fmla="*/ 32 h 47"/>
                      <a:gd name="T22" fmla="*/ 3 w 23"/>
                      <a:gd name="T23" fmla="*/ 36 h 47"/>
                      <a:gd name="T24" fmla="*/ 6 w 23"/>
                      <a:gd name="T25" fmla="*/ 39 h 47"/>
                      <a:gd name="T26" fmla="*/ 9 w 23"/>
                      <a:gd name="T27" fmla="*/ 42 h 47"/>
                      <a:gd name="T28" fmla="*/ 13 w 23"/>
                      <a:gd name="T29" fmla="*/ 44 h 47"/>
                      <a:gd name="T30" fmla="*/ 18 w 23"/>
                      <a:gd name="T31" fmla="*/ 46 h 47"/>
                      <a:gd name="T32" fmla="*/ 23 w 23"/>
                      <a:gd name="T33" fmla="*/ 47 h 47"/>
                      <a:gd name="T34" fmla="*/ 23 w 23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23" y="0"/>
                        </a:move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8"/>
                        </a:lnTo>
                        <a:lnTo>
                          <a:pt x="2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6"/>
                        </a:lnTo>
                        <a:lnTo>
                          <a:pt x="23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5" name="Freeform 143"/>
                  <p:cNvSpPr>
                    <a:spLocks noChangeAspect="1"/>
                  </p:cNvSpPr>
                  <p:nvPr/>
                </p:nvSpPr>
                <p:spPr bwMode="auto">
                  <a:xfrm>
                    <a:off x="942" y="1620"/>
                    <a:ext cx="7" cy="14"/>
                  </a:xfrm>
                  <a:custGeom>
                    <a:avLst/>
                    <a:gdLst>
                      <a:gd name="T0" fmla="*/ 23 w 23"/>
                      <a:gd name="T1" fmla="*/ 0 h 46"/>
                      <a:gd name="T2" fmla="*/ 18 w 23"/>
                      <a:gd name="T3" fmla="*/ 1 h 46"/>
                      <a:gd name="T4" fmla="*/ 13 w 23"/>
                      <a:gd name="T5" fmla="*/ 2 h 46"/>
                      <a:gd name="T6" fmla="*/ 9 w 23"/>
                      <a:gd name="T7" fmla="*/ 4 h 46"/>
                      <a:gd name="T8" fmla="*/ 6 w 23"/>
                      <a:gd name="T9" fmla="*/ 7 h 46"/>
                      <a:gd name="T10" fmla="*/ 3 w 23"/>
                      <a:gd name="T11" fmla="*/ 10 h 46"/>
                      <a:gd name="T12" fmla="*/ 2 w 23"/>
                      <a:gd name="T13" fmla="*/ 14 h 46"/>
                      <a:gd name="T14" fmla="*/ 1 w 23"/>
                      <a:gd name="T15" fmla="*/ 18 h 46"/>
                      <a:gd name="T16" fmla="*/ 0 w 23"/>
                      <a:gd name="T17" fmla="*/ 23 h 46"/>
                      <a:gd name="T18" fmla="*/ 1 w 23"/>
                      <a:gd name="T19" fmla="*/ 27 h 46"/>
                      <a:gd name="T20" fmla="*/ 2 w 23"/>
                      <a:gd name="T21" fmla="*/ 31 h 46"/>
                      <a:gd name="T22" fmla="*/ 3 w 23"/>
                      <a:gd name="T23" fmla="*/ 35 h 46"/>
                      <a:gd name="T24" fmla="*/ 6 w 23"/>
                      <a:gd name="T25" fmla="*/ 38 h 46"/>
                      <a:gd name="T26" fmla="*/ 9 w 23"/>
                      <a:gd name="T27" fmla="*/ 42 h 46"/>
                      <a:gd name="T28" fmla="*/ 13 w 23"/>
                      <a:gd name="T29" fmla="*/ 44 h 46"/>
                      <a:gd name="T30" fmla="*/ 18 w 23"/>
                      <a:gd name="T31" fmla="*/ 46 h 46"/>
                      <a:gd name="T32" fmla="*/ 23 w 23"/>
                      <a:gd name="T33" fmla="*/ 46 h 46"/>
                      <a:gd name="T34" fmla="*/ 23 w 23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2" y="14"/>
                        </a:lnTo>
                        <a:lnTo>
                          <a:pt x="1" y="18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1"/>
                        </a:lnTo>
                        <a:lnTo>
                          <a:pt x="3" y="35"/>
                        </a:lnTo>
                        <a:lnTo>
                          <a:pt x="6" y="38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49" y="1620"/>
                    <a:ext cx="114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7" name="Freeform 145"/>
                  <p:cNvSpPr>
                    <a:spLocks noChangeAspect="1"/>
                  </p:cNvSpPr>
                  <p:nvPr/>
                </p:nvSpPr>
                <p:spPr bwMode="auto">
                  <a:xfrm>
                    <a:off x="1063" y="1620"/>
                    <a:ext cx="6" cy="14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5 w 23"/>
                      <a:gd name="T3" fmla="*/ 46 h 46"/>
                      <a:gd name="T4" fmla="*/ 11 w 23"/>
                      <a:gd name="T5" fmla="*/ 44 h 46"/>
                      <a:gd name="T6" fmla="*/ 14 w 23"/>
                      <a:gd name="T7" fmla="*/ 42 h 46"/>
                      <a:gd name="T8" fmla="*/ 17 w 23"/>
                      <a:gd name="T9" fmla="*/ 38 h 46"/>
                      <a:gd name="T10" fmla="*/ 20 w 23"/>
                      <a:gd name="T11" fmla="*/ 35 h 46"/>
                      <a:gd name="T12" fmla="*/ 22 w 23"/>
                      <a:gd name="T13" fmla="*/ 31 h 46"/>
                      <a:gd name="T14" fmla="*/ 23 w 23"/>
                      <a:gd name="T15" fmla="*/ 27 h 46"/>
                      <a:gd name="T16" fmla="*/ 23 w 23"/>
                      <a:gd name="T17" fmla="*/ 23 h 46"/>
                      <a:gd name="T18" fmla="*/ 23 w 23"/>
                      <a:gd name="T19" fmla="*/ 18 h 46"/>
                      <a:gd name="T20" fmla="*/ 22 w 23"/>
                      <a:gd name="T21" fmla="*/ 14 h 46"/>
                      <a:gd name="T22" fmla="*/ 20 w 23"/>
                      <a:gd name="T23" fmla="*/ 10 h 46"/>
                      <a:gd name="T24" fmla="*/ 17 w 23"/>
                      <a:gd name="T25" fmla="*/ 7 h 46"/>
                      <a:gd name="T26" fmla="*/ 14 w 23"/>
                      <a:gd name="T27" fmla="*/ 4 h 46"/>
                      <a:gd name="T28" fmla="*/ 11 w 23"/>
                      <a:gd name="T29" fmla="*/ 2 h 46"/>
                      <a:gd name="T30" fmla="*/ 5 w 23"/>
                      <a:gd name="T31" fmla="*/ 1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5" y="46"/>
                        </a:lnTo>
                        <a:lnTo>
                          <a:pt x="11" y="44"/>
                        </a:lnTo>
                        <a:lnTo>
                          <a:pt x="14" y="42"/>
                        </a:lnTo>
                        <a:lnTo>
                          <a:pt x="17" y="38"/>
                        </a:lnTo>
                        <a:lnTo>
                          <a:pt x="20" y="35"/>
                        </a:lnTo>
                        <a:lnTo>
                          <a:pt x="22" y="31"/>
                        </a:lnTo>
                        <a:lnTo>
                          <a:pt x="23" y="27"/>
                        </a:lnTo>
                        <a:lnTo>
                          <a:pt x="23" y="23"/>
                        </a:lnTo>
                        <a:lnTo>
                          <a:pt x="23" y="18"/>
                        </a:lnTo>
                        <a:lnTo>
                          <a:pt x="22" y="14"/>
                        </a:lnTo>
                        <a:lnTo>
                          <a:pt x="20" y="10"/>
                        </a:lnTo>
                        <a:lnTo>
                          <a:pt x="17" y="7"/>
                        </a:lnTo>
                        <a:lnTo>
                          <a:pt x="14" y="4"/>
                        </a:lnTo>
                        <a:lnTo>
                          <a:pt x="11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8" name="Freeform 146"/>
                  <p:cNvSpPr>
                    <a:spLocks noChangeAspect="1"/>
                  </p:cNvSpPr>
                  <p:nvPr/>
                </p:nvSpPr>
                <p:spPr bwMode="auto">
                  <a:xfrm>
                    <a:off x="949" y="2049"/>
                    <a:ext cx="7" cy="14"/>
                  </a:xfrm>
                  <a:custGeom>
                    <a:avLst/>
                    <a:gdLst>
                      <a:gd name="T0" fmla="*/ 0 w 23"/>
                      <a:gd name="T1" fmla="*/ 47 h 47"/>
                      <a:gd name="T2" fmla="*/ 5 w 23"/>
                      <a:gd name="T3" fmla="*/ 46 h 47"/>
                      <a:gd name="T4" fmla="*/ 10 w 23"/>
                      <a:gd name="T5" fmla="*/ 44 h 47"/>
                      <a:gd name="T6" fmla="*/ 15 w 23"/>
                      <a:gd name="T7" fmla="*/ 42 h 47"/>
                      <a:gd name="T8" fmla="*/ 18 w 23"/>
                      <a:gd name="T9" fmla="*/ 39 h 47"/>
                      <a:gd name="T10" fmla="*/ 20 w 23"/>
                      <a:gd name="T11" fmla="*/ 36 h 47"/>
                      <a:gd name="T12" fmla="*/ 22 w 23"/>
                      <a:gd name="T13" fmla="*/ 32 h 47"/>
                      <a:gd name="T14" fmla="*/ 23 w 23"/>
                      <a:gd name="T15" fmla="*/ 28 h 47"/>
                      <a:gd name="T16" fmla="*/ 23 w 23"/>
                      <a:gd name="T17" fmla="*/ 23 h 47"/>
                      <a:gd name="T18" fmla="*/ 23 w 23"/>
                      <a:gd name="T19" fmla="*/ 19 h 47"/>
                      <a:gd name="T20" fmla="*/ 22 w 23"/>
                      <a:gd name="T21" fmla="*/ 15 h 47"/>
                      <a:gd name="T22" fmla="*/ 20 w 23"/>
                      <a:gd name="T23" fmla="*/ 11 h 47"/>
                      <a:gd name="T24" fmla="*/ 18 w 23"/>
                      <a:gd name="T25" fmla="*/ 8 h 47"/>
                      <a:gd name="T26" fmla="*/ 15 w 23"/>
                      <a:gd name="T27" fmla="*/ 4 h 47"/>
                      <a:gd name="T28" fmla="*/ 10 w 23"/>
                      <a:gd name="T29" fmla="*/ 2 h 47"/>
                      <a:gd name="T30" fmla="*/ 5 w 23"/>
                      <a:gd name="T31" fmla="*/ 0 h 47"/>
                      <a:gd name="T32" fmla="*/ 0 w 23"/>
                      <a:gd name="T33" fmla="*/ 0 h 47"/>
                      <a:gd name="T34" fmla="*/ 0 w 23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0" y="47"/>
                        </a:moveTo>
                        <a:lnTo>
                          <a:pt x="5" y="46"/>
                        </a:lnTo>
                        <a:lnTo>
                          <a:pt x="10" y="44"/>
                        </a:lnTo>
                        <a:lnTo>
                          <a:pt x="15" y="42"/>
                        </a:lnTo>
                        <a:lnTo>
                          <a:pt x="18" y="39"/>
                        </a:lnTo>
                        <a:lnTo>
                          <a:pt x="20" y="36"/>
                        </a:lnTo>
                        <a:lnTo>
                          <a:pt x="22" y="32"/>
                        </a:lnTo>
                        <a:lnTo>
                          <a:pt x="23" y="28"/>
                        </a:lnTo>
                        <a:lnTo>
                          <a:pt x="23" y="23"/>
                        </a:lnTo>
                        <a:lnTo>
                          <a:pt x="23" y="19"/>
                        </a:lnTo>
                        <a:lnTo>
                          <a:pt x="22" y="15"/>
                        </a:lnTo>
                        <a:lnTo>
                          <a:pt x="20" y="11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0" y="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099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6" y="2049"/>
                    <a:ext cx="113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0" name="Freeform 148"/>
                  <p:cNvSpPr>
                    <a:spLocks noChangeAspect="1"/>
                  </p:cNvSpPr>
                  <p:nvPr/>
                </p:nvSpPr>
                <p:spPr bwMode="auto">
                  <a:xfrm>
                    <a:off x="829" y="2049"/>
                    <a:ext cx="7" cy="14"/>
                  </a:xfrm>
                  <a:custGeom>
                    <a:avLst/>
                    <a:gdLst>
                      <a:gd name="T0" fmla="*/ 23 w 23"/>
                      <a:gd name="T1" fmla="*/ 0 h 47"/>
                      <a:gd name="T2" fmla="*/ 17 w 23"/>
                      <a:gd name="T3" fmla="*/ 0 h 47"/>
                      <a:gd name="T4" fmla="*/ 12 w 23"/>
                      <a:gd name="T5" fmla="*/ 2 h 47"/>
                      <a:gd name="T6" fmla="*/ 8 w 23"/>
                      <a:gd name="T7" fmla="*/ 4 h 47"/>
                      <a:gd name="T8" fmla="*/ 5 w 23"/>
                      <a:gd name="T9" fmla="*/ 8 h 47"/>
                      <a:gd name="T10" fmla="*/ 3 w 23"/>
                      <a:gd name="T11" fmla="*/ 11 h 47"/>
                      <a:gd name="T12" fmla="*/ 1 w 23"/>
                      <a:gd name="T13" fmla="*/ 15 h 47"/>
                      <a:gd name="T14" fmla="*/ 0 w 23"/>
                      <a:gd name="T15" fmla="*/ 19 h 47"/>
                      <a:gd name="T16" fmla="*/ 0 w 23"/>
                      <a:gd name="T17" fmla="*/ 23 h 47"/>
                      <a:gd name="T18" fmla="*/ 0 w 23"/>
                      <a:gd name="T19" fmla="*/ 28 h 47"/>
                      <a:gd name="T20" fmla="*/ 1 w 23"/>
                      <a:gd name="T21" fmla="*/ 32 h 47"/>
                      <a:gd name="T22" fmla="*/ 3 w 23"/>
                      <a:gd name="T23" fmla="*/ 36 h 47"/>
                      <a:gd name="T24" fmla="*/ 5 w 23"/>
                      <a:gd name="T25" fmla="*/ 39 h 47"/>
                      <a:gd name="T26" fmla="*/ 8 w 23"/>
                      <a:gd name="T27" fmla="*/ 42 h 47"/>
                      <a:gd name="T28" fmla="*/ 12 w 23"/>
                      <a:gd name="T29" fmla="*/ 44 h 47"/>
                      <a:gd name="T30" fmla="*/ 17 w 23"/>
                      <a:gd name="T31" fmla="*/ 46 h 47"/>
                      <a:gd name="T32" fmla="*/ 23 w 23"/>
                      <a:gd name="T33" fmla="*/ 47 h 47"/>
                      <a:gd name="T34" fmla="*/ 23 w 23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23" y="0"/>
                        </a:moveTo>
                        <a:lnTo>
                          <a:pt x="17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8"/>
                        </a:lnTo>
                        <a:lnTo>
                          <a:pt x="3" y="11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7" y="46"/>
                        </a:lnTo>
                        <a:lnTo>
                          <a:pt x="23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1" name="Freeform 149"/>
                  <p:cNvSpPr>
                    <a:spLocks noChangeAspect="1"/>
                  </p:cNvSpPr>
                  <p:nvPr/>
                </p:nvSpPr>
                <p:spPr bwMode="auto">
                  <a:xfrm>
                    <a:off x="829" y="1620"/>
                    <a:ext cx="7" cy="14"/>
                  </a:xfrm>
                  <a:custGeom>
                    <a:avLst/>
                    <a:gdLst>
                      <a:gd name="T0" fmla="*/ 23 w 23"/>
                      <a:gd name="T1" fmla="*/ 0 h 46"/>
                      <a:gd name="T2" fmla="*/ 17 w 23"/>
                      <a:gd name="T3" fmla="*/ 1 h 46"/>
                      <a:gd name="T4" fmla="*/ 12 w 23"/>
                      <a:gd name="T5" fmla="*/ 2 h 46"/>
                      <a:gd name="T6" fmla="*/ 8 w 23"/>
                      <a:gd name="T7" fmla="*/ 4 h 46"/>
                      <a:gd name="T8" fmla="*/ 5 w 23"/>
                      <a:gd name="T9" fmla="*/ 7 h 46"/>
                      <a:gd name="T10" fmla="*/ 3 w 23"/>
                      <a:gd name="T11" fmla="*/ 10 h 46"/>
                      <a:gd name="T12" fmla="*/ 1 w 23"/>
                      <a:gd name="T13" fmla="*/ 14 h 46"/>
                      <a:gd name="T14" fmla="*/ 0 w 23"/>
                      <a:gd name="T15" fmla="*/ 18 h 46"/>
                      <a:gd name="T16" fmla="*/ 0 w 23"/>
                      <a:gd name="T17" fmla="*/ 23 h 46"/>
                      <a:gd name="T18" fmla="*/ 0 w 23"/>
                      <a:gd name="T19" fmla="*/ 27 h 46"/>
                      <a:gd name="T20" fmla="*/ 1 w 23"/>
                      <a:gd name="T21" fmla="*/ 31 h 46"/>
                      <a:gd name="T22" fmla="*/ 3 w 23"/>
                      <a:gd name="T23" fmla="*/ 35 h 46"/>
                      <a:gd name="T24" fmla="*/ 5 w 23"/>
                      <a:gd name="T25" fmla="*/ 38 h 46"/>
                      <a:gd name="T26" fmla="*/ 8 w 23"/>
                      <a:gd name="T27" fmla="*/ 42 h 46"/>
                      <a:gd name="T28" fmla="*/ 12 w 23"/>
                      <a:gd name="T29" fmla="*/ 44 h 46"/>
                      <a:gd name="T30" fmla="*/ 17 w 23"/>
                      <a:gd name="T31" fmla="*/ 46 h 46"/>
                      <a:gd name="T32" fmla="*/ 23 w 23"/>
                      <a:gd name="T33" fmla="*/ 46 h 46"/>
                      <a:gd name="T34" fmla="*/ 23 w 23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23" y="0"/>
                        </a:moveTo>
                        <a:lnTo>
                          <a:pt x="17" y="1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4"/>
                        </a:lnTo>
                        <a:lnTo>
                          <a:pt x="0" y="18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1"/>
                        </a:lnTo>
                        <a:lnTo>
                          <a:pt x="3" y="35"/>
                        </a:lnTo>
                        <a:lnTo>
                          <a:pt x="5" y="38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2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6" y="1620"/>
                    <a:ext cx="113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3" name="Freeform 151"/>
                  <p:cNvSpPr>
                    <a:spLocks noChangeAspect="1"/>
                  </p:cNvSpPr>
                  <p:nvPr/>
                </p:nvSpPr>
                <p:spPr bwMode="auto">
                  <a:xfrm>
                    <a:off x="949" y="1620"/>
                    <a:ext cx="7" cy="14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5 w 23"/>
                      <a:gd name="T3" fmla="*/ 46 h 46"/>
                      <a:gd name="T4" fmla="*/ 10 w 23"/>
                      <a:gd name="T5" fmla="*/ 44 h 46"/>
                      <a:gd name="T6" fmla="*/ 15 w 23"/>
                      <a:gd name="T7" fmla="*/ 42 h 46"/>
                      <a:gd name="T8" fmla="*/ 18 w 23"/>
                      <a:gd name="T9" fmla="*/ 38 h 46"/>
                      <a:gd name="T10" fmla="*/ 20 w 23"/>
                      <a:gd name="T11" fmla="*/ 35 h 46"/>
                      <a:gd name="T12" fmla="*/ 22 w 23"/>
                      <a:gd name="T13" fmla="*/ 31 h 46"/>
                      <a:gd name="T14" fmla="*/ 23 w 23"/>
                      <a:gd name="T15" fmla="*/ 27 h 46"/>
                      <a:gd name="T16" fmla="*/ 23 w 23"/>
                      <a:gd name="T17" fmla="*/ 23 h 46"/>
                      <a:gd name="T18" fmla="*/ 23 w 23"/>
                      <a:gd name="T19" fmla="*/ 18 h 46"/>
                      <a:gd name="T20" fmla="*/ 22 w 23"/>
                      <a:gd name="T21" fmla="*/ 14 h 46"/>
                      <a:gd name="T22" fmla="*/ 20 w 23"/>
                      <a:gd name="T23" fmla="*/ 10 h 46"/>
                      <a:gd name="T24" fmla="*/ 18 w 23"/>
                      <a:gd name="T25" fmla="*/ 7 h 46"/>
                      <a:gd name="T26" fmla="*/ 15 w 23"/>
                      <a:gd name="T27" fmla="*/ 4 h 46"/>
                      <a:gd name="T28" fmla="*/ 10 w 23"/>
                      <a:gd name="T29" fmla="*/ 2 h 46"/>
                      <a:gd name="T30" fmla="*/ 5 w 23"/>
                      <a:gd name="T31" fmla="*/ 1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5" y="46"/>
                        </a:lnTo>
                        <a:lnTo>
                          <a:pt x="10" y="44"/>
                        </a:lnTo>
                        <a:lnTo>
                          <a:pt x="15" y="42"/>
                        </a:lnTo>
                        <a:lnTo>
                          <a:pt x="18" y="38"/>
                        </a:lnTo>
                        <a:lnTo>
                          <a:pt x="20" y="35"/>
                        </a:lnTo>
                        <a:lnTo>
                          <a:pt x="22" y="31"/>
                        </a:lnTo>
                        <a:lnTo>
                          <a:pt x="23" y="27"/>
                        </a:lnTo>
                        <a:lnTo>
                          <a:pt x="23" y="23"/>
                        </a:lnTo>
                        <a:lnTo>
                          <a:pt x="23" y="18"/>
                        </a:lnTo>
                        <a:lnTo>
                          <a:pt x="22" y="14"/>
                        </a:lnTo>
                        <a:lnTo>
                          <a:pt x="20" y="10"/>
                        </a:lnTo>
                        <a:lnTo>
                          <a:pt x="18" y="7"/>
                        </a:lnTo>
                        <a:lnTo>
                          <a:pt x="15" y="4"/>
                        </a:lnTo>
                        <a:lnTo>
                          <a:pt x="10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4" name="Freeform 152"/>
                  <p:cNvSpPr>
                    <a:spLocks noChangeAspect="1"/>
                  </p:cNvSpPr>
                  <p:nvPr/>
                </p:nvSpPr>
                <p:spPr bwMode="auto">
                  <a:xfrm>
                    <a:off x="1176" y="2049"/>
                    <a:ext cx="7" cy="14"/>
                  </a:xfrm>
                  <a:custGeom>
                    <a:avLst/>
                    <a:gdLst>
                      <a:gd name="T0" fmla="*/ 0 w 23"/>
                      <a:gd name="T1" fmla="*/ 47 h 47"/>
                      <a:gd name="T2" fmla="*/ 5 w 23"/>
                      <a:gd name="T3" fmla="*/ 46 h 47"/>
                      <a:gd name="T4" fmla="*/ 11 w 23"/>
                      <a:gd name="T5" fmla="*/ 44 h 47"/>
                      <a:gd name="T6" fmla="*/ 15 w 23"/>
                      <a:gd name="T7" fmla="*/ 42 h 47"/>
                      <a:gd name="T8" fmla="*/ 18 w 23"/>
                      <a:gd name="T9" fmla="*/ 39 h 47"/>
                      <a:gd name="T10" fmla="*/ 20 w 23"/>
                      <a:gd name="T11" fmla="*/ 36 h 47"/>
                      <a:gd name="T12" fmla="*/ 22 w 23"/>
                      <a:gd name="T13" fmla="*/ 32 h 47"/>
                      <a:gd name="T14" fmla="*/ 23 w 23"/>
                      <a:gd name="T15" fmla="*/ 28 h 47"/>
                      <a:gd name="T16" fmla="*/ 23 w 23"/>
                      <a:gd name="T17" fmla="*/ 23 h 47"/>
                      <a:gd name="T18" fmla="*/ 23 w 23"/>
                      <a:gd name="T19" fmla="*/ 19 h 47"/>
                      <a:gd name="T20" fmla="*/ 22 w 23"/>
                      <a:gd name="T21" fmla="*/ 15 h 47"/>
                      <a:gd name="T22" fmla="*/ 20 w 23"/>
                      <a:gd name="T23" fmla="*/ 11 h 47"/>
                      <a:gd name="T24" fmla="*/ 18 w 23"/>
                      <a:gd name="T25" fmla="*/ 8 h 47"/>
                      <a:gd name="T26" fmla="*/ 15 w 23"/>
                      <a:gd name="T27" fmla="*/ 4 h 47"/>
                      <a:gd name="T28" fmla="*/ 11 w 23"/>
                      <a:gd name="T29" fmla="*/ 2 h 47"/>
                      <a:gd name="T30" fmla="*/ 5 w 23"/>
                      <a:gd name="T31" fmla="*/ 0 h 47"/>
                      <a:gd name="T32" fmla="*/ 0 w 23"/>
                      <a:gd name="T33" fmla="*/ 0 h 47"/>
                      <a:gd name="T34" fmla="*/ 0 w 23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0" y="47"/>
                        </a:moveTo>
                        <a:lnTo>
                          <a:pt x="5" y="46"/>
                        </a:lnTo>
                        <a:lnTo>
                          <a:pt x="11" y="44"/>
                        </a:lnTo>
                        <a:lnTo>
                          <a:pt x="15" y="42"/>
                        </a:lnTo>
                        <a:lnTo>
                          <a:pt x="18" y="39"/>
                        </a:lnTo>
                        <a:lnTo>
                          <a:pt x="20" y="36"/>
                        </a:lnTo>
                        <a:lnTo>
                          <a:pt x="22" y="32"/>
                        </a:lnTo>
                        <a:lnTo>
                          <a:pt x="23" y="28"/>
                        </a:lnTo>
                        <a:lnTo>
                          <a:pt x="23" y="23"/>
                        </a:lnTo>
                        <a:lnTo>
                          <a:pt x="23" y="19"/>
                        </a:lnTo>
                        <a:lnTo>
                          <a:pt x="22" y="15"/>
                        </a:lnTo>
                        <a:lnTo>
                          <a:pt x="20" y="11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5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63" y="2049"/>
                    <a:ext cx="113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6" name="Freeform 154"/>
                  <p:cNvSpPr>
                    <a:spLocks noChangeAspect="1"/>
                  </p:cNvSpPr>
                  <p:nvPr/>
                </p:nvSpPr>
                <p:spPr bwMode="auto">
                  <a:xfrm>
                    <a:off x="1055" y="2049"/>
                    <a:ext cx="8" cy="14"/>
                  </a:xfrm>
                  <a:custGeom>
                    <a:avLst/>
                    <a:gdLst>
                      <a:gd name="T0" fmla="*/ 23 w 23"/>
                      <a:gd name="T1" fmla="*/ 0 h 47"/>
                      <a:gd name="T2" fmla="*/ 18 w 23"/>
                      <a:gd name="T3" fmla="*/ 0 h 47"/>
                      <a:gd name="T4" fmla="*/ 12 w 23"/>
                      <a:gd name="T5" fmla="*/ 2 h 47"/>
                      <a:gd name="T6" fmla="*/ 8 w 23"/>
                      <a:gd name="T7" fmla="*/ 4 h 47"/>
                      <a:gd name="T8" fmla="*/ 5 w 23"/>
                      <a:gd name="T9" fmla="*/ 8 h 47"/>
                      <a:gd name="T10" fmla="*/ 3 w 23"/>
                      <a:gd name="T11" fmla="*/ 11 h 47"/>
                      <a:gd name="T12" fmla="*/ 1 w 23"/>
                      <a:gd name="T13" fmla="*/ 15 h 47"/>
                      <a:gd name="T14" fmla="*/ 0 w 23"/>
                      <a:gd name="T15" fmla="*/ 19 h 47"/>
                      <a:gd name="T16" fmla="*/ 0 w 23"/>
                      <a:gd name="T17" fmla="*/ 23 h 47"/>
                      <a:gd name="T18" fmla="*/ 0 w 23"/>
                      <a:gd name="T19" fmla="*/ 28 h 47"/>
                      <a:gd name="T20" fmla="*/ 1 w 23"/>
                      <a:gd name="T21" fmla="*/ 32 h 47"/>
                      <a:gd name="T22" fmla="*/ 3 w 23"/>
                      <a:gd name="T23" fmla="*/ 36 h 47"/>
                      <a:gd name="T24" fmla="*/ 5 w 23"/>
                      <a:gd name="T25" fmla="*/ 39 h 47"/>
                      <a:gd name="T26" fmla="*/ 8 w 23"/>
                      <a:gd name="T27" fmla="*/ 42 h 47"/>
                      <a:gd name="T28" fmla="*/ 12 w 23"/>
                      <a:gd name="T29" fmla="*/ 44 h 47"/>
                      <a:gd name="T30" fmla="*/ 18 w 23"/>
                      <a:gd name="T31" fmla="*/ 46 h 47"/>
                      <a:gd name="T32" fmla="*/ 23 w 23"/>
                      <a:gd name="T33" fmla="*/ 47 h 47"/>
                      <a:gd name="T34" fmla="*/ 23 w 23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23" y="0"/>
                        </a:move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8"/>
                        </a:lnTo>
                        <a:lnTo>
                          <a:pt x="3" y="11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8" y="46"/>
                        </a:lnTo>
                        <a:lnTo>
                          <a:pt x="23" y="47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7" name="Freeform 155"/>
                  <p:cNvSpPr>
                    <a:spLocks noChangeAspect="1"/>
                  </p:cNvSpPr>
                  <p:nvPr/>
                </p:nvSpPr>
                <p:spPr bwMode="auto">
                  <a:xfrm>
                    <a:off x="1055" y="1620"/>
                    <a:ext cx="8" cy="14"/>
                  </a:xfrm>
                  <a:custGeom>
                    <a:avLst/>
                    <a:gdLst>
                      <a:gd name="T0" fmla="*/ 23 w 23"/>
                      <a:gd name="T1" fmla="*/ 0 h 46"/>
                      <a:gd name="T2" fmla="*/ 18 w 23"/>
                      <a:gd name="T3" fmla="*/ 1 h 46"/>
                      <a:gd name="T4" fmla="*/ 12 w 23"/>
                      <a:gd name="T5" fmla="*/ 2 h 46"/>
                      <a:gd name="T6" fmla="*/ 8 w 23"/>
                      <a:gd name="T7" fmla="*/ 4 h 46"/>
                      <a:gd name="T8" fmla="*/ 5 w 23"/>
                      <a:gd name="T9" fmla="*/ 7 h 46"/>
                      <a:gd name="T10" fmla="*/ 3 w 23"/>
                      <a:gd name="T11" fmla="*/ 10 h 46"/>
                      <a:gd name="T12" fmla="*/ 1 w 23"/>
                      <a:gd name="T13" fmla="*/ 14 h 46"/>
                      <a:gd name="T14" fmla="*/ 0 w 23"/>
                      <a:gd name="T15" fmla="*/ 18 h 46"/>
                      <a:gd name="T16" fmla="*/ 0 w 23"/>
                      <a:gd name="T17" fmla="*/ 23 h 46"/>
                      <a:gd name="T18" fmla="*/ 0 w 23"/>
                      <a:gd name="T19" fmla="*/ 27 h 46"/>
                      <a:gd name="T20" fmla="*/ 1 w 23"/>
                      <a:gd name="T21" fmla="*/ 31 h 46"/>
                      <a:gd name="T22" fmla="*/ 3 w 23"/>
                      <a:gd name="T23" fmla="*/ 35 h 46"/>
                      <a:gd name="T24" fmla="*/ 5 w 23"/>
                      <a:gd name="T25" fmla="*/ 38 h 46"/>
                      <a:gd name="T26" fmla="*/ 8 w 23"/>
                      <a:gd name="T27" fmla="*/ 42 h 46"/>
                      <a:gd name="T28" fmla="*/ 12 w 23"/>
                      <a:gd name="T29" fmla="*/ 44 h 46"/>
                      <a:gd name="T30" fmla="*/ 18 w 23"/>
                      <a:gd name="T31" fmla="*/ 46 h 46"/>
                      <a:gd name="T32" fmla="*/ 23 w 23"/>
                      <a:gd name="T33" fmla="*/ 46 h 46"/>
                      <a:gd name="T34" fmla="*/ 23 w 23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4"/>
                        </a:lnTo>
                        <a:lnTo>
                          <a:pt x="0" y="18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1"/>
                        </a:lnTo>
                        <a:lnTo>
                          <a:pt x="3" y="35"/>
                        </a:lnTo>
                        <a:lnTo>
                          <a:pt x="5" y="38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63" y="1620"/>
                    <a:ext cx="113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09" name="Freeform 157"/>
                  <p:cNvSpPr>
                    <a:spLocks noChangeAspect="1"/>
                  </p:cNvSpPr>
                  <p:nvPr/>
                </p:nvSpPr>
                <p:spPr bwMode="auto">
                  <a:xfrm>
                    <a:off x="1176" y="1620"/>
                    <a:ext cx="7" cy="14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5 w 23"/>
                      <a:gd name="T3" fmla="*/ 46 h 46"/>
                      <a:gd name="T4" fmla="*/ 11 w 23"/>
                      <a:gd name="T5" fmla="*/ 44 h 46"/>
                      <a:gd name="T6" fmla="*/ 15 w 23"/>
                      <a:gd name="T7" fmla="*/ 42 h 46"/>
                      <a:gd name="T8" fmla="*/ 18 w 23"/>
                      <a:gd name="T9" fmla="*/ 38 h 46"/>
                      <a:gd name="T10" fmla="*/ 20 w 23"/>
                      <a:gd name="T11" fmla="*/ 35 h 46"/>
                      <a:gd name="T12" fmla="*/ 22 w 23"/>
                      <a:gd name="T13" fmla="*/ 31 h 46"/>
                      <a:gd name="T14" fmla="*/ 23 w 23"/>
                      <a:gd name="T15" fmla="*/ 27 h 46"/>
                      <a:gd name="T16" fmla="*/ 23 w 23"/>
                      <a:gd name="T17" fmla="*/ 23 h 46"/>
                      <a:gd name="T18" fmla="*/ 23 w 23"/>
                      <a:gd name="T19" fmla="*/ 18 h 46"/>
                      <a:gd name="T20" fmla="*/ 22 w 23"/>
                      <a:gd name="T21" fmla="*/ 14 h 46"/>
                      <a:gd name="T22" fmla="*/ 20 w 23"/>
                      <a:gd name="T23" fmla="*/ 10 h 46"/>
                      <a:gd name="T24" fmla="*/ 18 w 23"/>
                      <a:gd name="T25" fmla="*/ 7 h 46"/>
                      <a:gd name="T26" fmla="*/ 15 w 23"/>
                      <a:gd name="T27" fmla="*/ 4 h 46"/>
                      <a:gd name="T28" fmla="*/ 11 w 23"/>
                      <a:gd name="T29" fmla="*/ 2 h 46"/>
                      <a:gd name="T30" fmla="*/ 5 w 23"/>
                      <a:gd name="T31" fmla="*/ 1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5" y="46"/>
                        </a:lnTo>
                        <a:lnTo>
                          <a:pt x="11" y="44"/>
                        </a:lnTo>
                        <a:lnTo>
                          <a:pt x="15" y="42"/>
                        </a:lnTo>
                        <a:lnTo>
                          <a:pt x="18" y="38"/>
                        </a:lnTo>
                        <a:lnTo>
                          <a:pt x="20" y="35"/>
                        </a:lnTo>
                        <a:lnTo>
                          <a:pt x="22" y="31"/>
                        </a:lnTo>
                        <a:lnTo>
                          <a:pt x="23" y="27"/>
                        </a:lnTo>
                        <a:lnTo>
                          <a:pt x="23" y="23"/>
                        </a:lnTo>
                        <a:lnTo>
                          <a:pt x="23" y="18"/>
                        </a:lnTo>
                        <a:lnTo>
                          <a:pt x="22" y="14"/>
                        </a:lnTo>
                        <a:lnTo>
                          <a:pt x="20" y="10"/>
                        </a:lnTo>
                        <a:lnTo>
                          <a:pt x="18" y="7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0" name="Freeform 158"/>
                  <p:cNvSpPr>
                    <a:spLocks noChangeAspect="1"/>
                  </p:cNvSpPr>
                  <p:nvPr/>
                </p:nvSpPr>
                <p:spPr bwMode="auto">
                  <a:xfrm>
                    <a:off x="1961" y="1619"/>
                    <a:ext cx="7" cy="15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8 w 24"/>
                      <a:gd name="T3" fmla="*/ 2 h 49"/>
                      <a:gd name="T4" fmla="*/ 14 w 24"/>
                      <a:gd name="T5" fmla="*/ 3 h 49"/>
                      <a:gd name="T6" fmla="*/ 10 w 24"/>
                      <a:gd name="T7" fmla="*/ 6 h 49"/>
                      <a:gd name="T8" fmla="*/ 6 w 24"/>
                      <a:gd name="T9" fmla="*/ 9 h 49"/>
                      <a:gd name="T10" fmla="*/ 3 w 24"/>
                      <a:gd name="T11" fmla="*/ 12 h 49"/>
                      <a:gd name="T12" fmla="*/ 1 w 24"/>
                      <a:gd name="T13" fmla="*/ 16 h 49"/>
                      <a:gd name="T14" fmla="*/ 0 w 24"/>
                      <a:gd name="T15" fmla="*/ 20 h 49"/>
                      <a:gd name="T16" fmla="*/ 0 w 24"/>
                      <a:gd name="T17" fmla="*/ 25 h 49"/>
                      <a:gd name="T18" fmla="*/ 0 w 24"/>
                      <a:gd name="T19" fmla="*/ 29 h 49"/>
                      <a:gd name="T20" fmla="*/ 1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2 h 49"/>
                      <a:gd name="T26" fmla="*/ 10 w 24"/>
                      <a:gd name="T27" fmla="*/ 44 h 49"/>
                      <a:gd name="T28" fmla="*/ 14 w 24"/>
                      <a:gd name="T29" fmla="*/ 47 h 49"/>
                      <a:gd name="T30" fmla="*/ 18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8" y="2"/>
                        </a:lnTo>
                        <a:lnTo>
                          <a:pt x="14" y="3"/>
                        </a:lnTo>
                        <a:lnTo>
                          <a:pt x="10" y="6"/>
                        </a:lnTo>
                        <a:lnTo>
                          <a:pt x="6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2"/>
                        </a:lnTo>
                        <a:lnTo>
                          <a:pt x="10" y="44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68" y="1619"/>
                    <a:ext cx="103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2" name="Freeform 160"/>
                  <p:cNvSpPr>
                    <a:spLocks noChangeAspect="1"/>
                  </p:cNvSpPr>
                  <p:nvPr/>
                </p:nvSpPr>
                <p:spPr bwMode="auto">
                  <a:xfrm>
                    <a:off x="2071" y="1619"/>
                    <a:ext cx="7" cy="15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6 w 24"/>
                      <a:gd name="T3" fmla="*/ 48 h 49"/>
                      <a:gd name="T4" fmla="*/ 10 w 24"/>
                      <a:gd name="T5" fmla="*/ 47 h 49"/>
                      <a:gd name="T6" fmla="*/ 14 w 24"/>
                      <a:gd name="T7" fmla="*/ 44 h 49"/>
                      <a:gd name="T8" fmla="*/ 17 w 24"/>
                      <a:gd name="T9" fmla="*/ 42 h 49"/>
                      <a:gd name="T10" fmla="*/ 21 w 24"/>
                      <a:gd name="T11" fmla="*/ 37 h 49"/>
                      <a:gd name="T12" fmla="*/ 23 w 24"/>
                      <a:gd name="T13" fmla="*/ 33 h 49"/>
                      <a:gd name="T14" fmla="*/ 24 w 24"/>
                      <a:gd name="T15" fmla="*/ 29 h 49"/>
                      <a:gd name="T16" fmla="*/ 24 w 24"/>
                      <a:gd name="T17" fmla="*/ 25 h 49"/>
                      <a:gd name="T18" fmla="*/ 24 w 24"/>
                      <a:gd name="T19" fmla="*/ 20 h 49"/>
                      <a:gd name="T20" fmla="*/ 23 w 24"/>
                      <a:gd name="T21" fmla="*/ 16 h 49"/>
                      <a:gd name="T22" fmla="*/ 21 w 24"/>
                      <a:gd name="T23" fmla="*/ 12 h 49"/>
                      <a:gd name="T24" fmla="*/ 17 w 24"/>
                      <a:gd name="T25" fmla="*/ 9 h 49"/>
                      <a:gd name="T26" fmla="*/ 14 w 24"/>
                      <a:gd name="T27" fmla="*/ 6 h 49"/>
                      <a:gd name="T28" fmla="*/ 10 w 24"/>
                      <a:gd name="T29" fmla="*/ 3 h 49"/>
                      <a:gd name="T30" fmla="*/ 6 w 24"/>
                      <a:gd name="T31" fmla="*/ 2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0" y="47"/>
                        </a:lnTo>
                        <a:lnTo>
                          <a:pt x="14" y="44"/>
                        </a:lnTo>
                        <a:lnTo>
                          <a:pt x="17" y="42"/>
                        </a:lnTo>
                        <a:lnTo>
                          <a:pt x="21" y="37"/>
                        </a:lnTo>
                        <a:lnTo>
                          <a:pt x="23" y="33"/>
                        </a:lnTo>
                        <a:lnTo>
                          <a:pt x="24" y="29"/>
                        </a:lnTo>
                        <a:lnTo>
                          <a:pt x="24" y="25"/>
                        </a:lnTo>
                        <a:lnTo>
                          <a:pt x="24" y="20"/>
                        </a:lnTo>
                        <a:lnTo>
                          <a:pt x="23" y="16"/>
                        </a:lnTo>
                        <a:lnTo>
                          <a:pt x="21" y="12"/>
                        </a:lnTo>
                        <a:lnTo>
                          <a:pt x="17" y="9"/>
                        </a:lnTo>
                        <a:lnTo>
                          <a:pt x="14" y="6"/>
                        </a:lnTo>
                        <a:lnTo>
                          <a:pt x="10" y="3"/>
                        </a:ln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3" name="Freeform 161"/>
                  <p:cNvSpPr>
                    <a:spLocks noChangeAspect="1"/>
                  </p:cNvSpPr>
                  <p:nvPr/>
                </p:nvSpPr>
                <p:spPr bwMode="auto">
                  <a:xfrm>
                    <a:off x="2065" y="2048"/>
                    <a:ext cx="7" cy="16"/>
                  </a:xfrm>
                  <a:custGeom>
                    <a:avLst/>
                    <a:gdLst>
                      <a:gd name="T0" fmla="*/ 0 w 25"/>
                      <a:gd name="T1" fmla="*/ 49 h 49"/>
                      <a:gd name="T2" fmla="*/ 6 w 25"/>
                      <a:gd name="T3" fmla="*/ 48 h 49"/>
                      <a:gd name="T4" fmla="*/ 11 w 25"/>
                      <a:gd name="T5" fmla="*/ 47 h 49"/>
                      <a:gd name="T6" fmla="*/ 15 w 25"/>
                      <a:gd name="T7" fmla="*/ 43 h 49"/>
                      <a:gd name="T8" fmla="*/ 18 w 25"/>
                      <a:gd name="T9" fmla="*/ 40 h 49"/>
                      <a:gd name="T10" fmla="*/ 22 w 25"/>
                      <a:gd name="T11" fmla="*/ 37 h 49"/>
                      <a:gd name="T12" fmla="*/ 23 w 25"/>
                      <a:gd name="T13" fmla="*/ 33 h 49"/>
                      <a:gd name="T14" fmla="*/ 24 w 25"/>
                      <a:gd name="T15" fmla="*/ 29 h 49"/>
                      <a:gd name="T16" fmla="*/ 25 w 25"/>
                      <a:gd name="T17" fmla="*/ 24 h 49"/>
                      <a:gd name="T18" fmla="*/ 24 w 25"/>
                      <a:gd name="T19" fmla="*/ 20 h 49"/>
                      <a:gd name="T20" fmla="*/ 23 w 25"/>
                      <a:gd name="T21" fmla="*/ 16 h 49"/>
                      <a:gd name="T22" fmla="*/ 22 w 25"/>
                      <a:gd name="T23" fmla="*/ 12 h 49"/>
                      <a:gd name="T24" fmla="*/ 18 w 25"/>
                      <a:gd name="T25" fmla="*/ 8 h 49"/>
                      <a:gd name="T26" fmla="*/ 15 w 25"/>
                      <a:gd name="T27" fmla="*/ 4 h 49"/>
                      <a:gd name="T28" fmla="*/ 11 w 25"/>
                      <a:gd name="T29" fmla="*/ 2 h 49"/>
                      <a:gd name="T30" fmla="*/ 6 w 25"/>
                      <a:gd name="T31" fmla="*/ 1 h 49"/>
                      <a:gd name="T32" fmla="*/ 0 w 25"/>
                      <a:gd name="T33" fmla="*/ 0 h 49"/>
                      <a:gd name="T34" fmla="*/ 0 w 25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1" y="47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2" y="37"/>
                        </a:lnTo>
                        <a:lnTo>
                          <a:pt x="23" y="33"/>
                        </a:lnTo>
                        <a:lnTo>
                          <a:pt x="24" y="29"/>
                        </a:lnTo>
                        <a:lnTo>
                          <a:pt x="25" y="24"/>
                        </a:lnTo>
                        <a:lnTo>
                          <a:pt x="24" y="20"/>
                        </a:lnTo>
                        <a:lnTo>
                          <a:pt x="23" y="16"/>
                        </a:lnTo>
                        <a:lnTo>
                          <a:pt x="22" y="12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68" y="2048"/>
                    <a:ext cx="97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5" name="Freeform 163"/>
                  <p:cNvSpPr>
                    <a:spLocks noChangeAspect="1"/>
                  </p:cNvSpPr>
                  <p:nvPr/>
                </p:nvSpPr>
                <p:spPr bwMode="auto">
                  <a:xfrm>
                    <a:off x="1961" y="2048"/>
                    <a:ext cx="7" cy="16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8 w 24"/>
                      <a:gd name="T3" fmla="*/ 1 h 49"/>
                      <a:gd name="T4" fmla="*/ 14 w 24"/>
                      <a:gd name="T5" fmla="*/ 2 h 49"/>
                      <a:gd name="T6" fmla="*/ 10 w 24"/>
                      <a:gd name="T7" fmla="*/ 4 h 49"/>
                      <a:gd name="T8" fmla="*/ 6 w 24"/>
                      <a:gd name="T9" fmla="*/ 8 h 49"/>
                      <a:gd name="T10" fmla="*/ 3 w 24"/>
                      <a:gd name="T11" fmla="*/ 12 h 49"/>
                      <a:gd name="T12" fmla="*/ 1 w 24"/>
                      <a:gd name="T13" fmla="*/ 16 h 49"/>
                      <a:gd name="T14" fmla="*/ 0 w 24"/>
                      <a:gd name="T15" fmla="*/ 20 h 49"/>
                      <a:gd name="T16" fmla="*/ 0 w 24"/>
                      <a:gd name="T17" fmla="*/ 24 h 49"/>
                      <a:gd name="T18" fmla="*/ 0 w 24"/>
                      <a:gd name="T19" fmla="*/ 29 h 49"/>
                      <a:gd name="T20" fmla="*/ 1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0 h 49"/>
                      <a:gd name="T26" fmla="*/ 10 w 24"/>
                      <a:gd name="T27" fmla="*/ 43 h 49"/>
                      <a:gd name="T28" fmla="*/ 14 w 24"/>
                      <a:gd name="T29" fmla="*/ 47 h 49"/>
                      <a:gd name="T30" fmla="*/ 18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10" y="43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6" name="Freeform 164"/>
                  <p:cNvSpPr>
                    <a:spLocks noChangeAspect="1"/>
                  </p:cNvSpPr>
                  <p:nvPr/>
                </p:nvSpPr>
                <p:spPr bwMode="auto">
                  <a:xfrm>
                    <a:off x="1630" y="2048"/>
                    <a:ext cx="6" cy="16"/>
                  </a:xfrm>
                  <a:custGeom>
                    <a:avLst/>
                    <a:gdLst>
                      <a:gd name="T0" fmla="*/ 0 w 23"/>
                      <a:gd name="T1" fmla="*/ 49 h 49"/>
                      <a:gd name="T2" fmla="*/ 6 w 23"/>
                      <a:gd name="T3" fmla="*/ 48 h 49"/>
                      <a:gd name="T4" fmla="*/ 10 w 23"/>
                      <a:gd name="T5" fmla="*/ 47 h 49"/>
                      <a:gd name="T6" fmla="*/ 14 w 23"/>
                      <a:gd name="T7" fmla="*/ 43 h 49"/>
                      <a:gd name="T8" fmla="*/ 18 w 23"/>
                      <a:gd name="T9" fmla="*/ 40 h 49"/>
                      <a:gd name="T10" fmla="*/ 20 w 23"/>
                      <a:gd name="T11" fmla="*/ 37 h 49"/>
                      <a:gd name="T12" fmla="*/ 22 w 23"/>
                      <a:gd name="T13" fmla="*/ 33 h 49"/>
                      <a:gd name="T14" fmla="*/ 23 w 23"/>
                      <a:gd name="T15" fmla="*/ 29 h 49"/>
                      <a:gd name="T16" fmla="*/ 23 w 23"/>
                      <a:gd name="T17" fmla="*/ 24 h 49"/>
                      <a:gd name="T18" fmla="*/ 23 w 23"/>
                      <a:gd name="T19" fmla="*/ 20 h 49"/>
                      <a:gd name="T20" fmla="*/ 22 w 23"/>
                      <a:gd name="T21" fmla="*/ 16 h 49"/>
                      <a:gd name="T22" fmla="*/ 20 w 23"/>
                      <a:gd name="T23" fmla="*/ 12 h 49"/>
                      <a:gd name="T24" fmla="*/ 18 w 23"/>
                      <a:gd name="T25" fmla="*/ 8 h 49"/>
                      <a:gd name="T26" fmla="*/ 14 w 23"/>
                      <a:gd name="T27" fmla="*/ 4 h 49"/>
                      <a:gd name="T28" fmla="*/ 10 w 23"/>
                      <a:gd name="T29" fmla="*/ 2 h 49"/>
                      <a:gd name="T30" fmla="*/ 6 w 23"/>
                      <a:gd name="T31" fmla="*/ 1 h 49"/>
                      <a:gd name="T32" fmla="*/ 0 w 23"/>
                      <a:gd name="T33" fmla="*/ 0 h 49"/>
                      <a:gd name="T34" fmla="*/ 0 w 23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0" y="47"/>
                        </a:lnTo>
                        <a:lnTo>
                          <a:pt x="14" y="43"/>
                        </a:lnTo>
                        <a:lnTo>
                          <a:pt x="18" y="40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3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8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7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15" y="2048"/>
                    <a:ext cx="115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8" name="Freeform 166"/>
                  <p:cNvSpPr>
                    <a:spLocks noChangeAspect="1"/>
                  </p:cNvSpPr>
                  <p:nvPr/>
                </p:nvSpPr>
                <p:spPr bwMode="auto">
                  <a:xfrm>
                    <a:off x="1509" y="2048"/>
                    <a:ext cx="6" cy="16"/>
                  </a:xfrm>
                  <a:custGeom>
                    <a:avLst/>
                    <a:gdLst>
                      <a:gd name="T0" fmla="*/ 23 w 23"/>
                      <a:gd name="T1" fmla="*/ 0 h 49"/>
                      <a:gd name="T2" fmla="*/ 18 w 23"/>
                      <a:gd name="T3" fmla="*/ 1 h 49"/>
                      <a:gd name="T4" fmla="*/ 13 w 23"/>
                      <a:gd name="T5" fmla="*/ 2 h 49"/>
                      <a:gd name="T6" fmla="*/ 8 w 23"/>
                      <a:gd name="T7" fmla="*/ 4 h 49"/>
                      <a:gd name="T8" fmla="*/ 5 w 23"/>
                      <a:gd name="T9" fmla="*/ 8 h 49"/>
                      <a:gd name="T10" fmla="*/ 3 w 23"/>
                      <a:gd name="T11" fmla="*/ 12 h 49"/>
                      <a:gd name="T12" fmla="*/ 1 w 23"/>
                      <a:gd name="T13" fmla="*/ 16 h 49"/>
                      <a:gd name="T14" fmla="*/ 0 w 23"/>
                      <a:gd name="T15" fmla="*/ 20 h 49"/>
                      <a:gd name="T16" fmla="*/ 0 w 23"/>
                      <a:gd name="T17" fmla="*/ 24 h 49"/>
                      <a:gd name="T18" fmla="*/ 0 w 23"/>
                      <a:gd name="T19" fmla="*/ 29 h 49"/>
                      <a:gd name="T20" fmla="*/ 1 w 23"/>
                      <a:gd name="T21" fmla="*/ 33 h 49"/>
                      <a:gd name="T22" fmla="*/ 3 w 23"/>
                      <a:gd name="T23" fmla="*/ 37 h 49"/>
                      <a:gd name="T24" fmla="*/ 5 w 23"/>
                      <a:gd name="T25" fmla="*/ 40 h 49"/>
                      <a:gd name="T26" fmla="*/ 8 w 23"/>
                      <a:gd name="T27" fmla="*/ 43 h 49"/>
                      <a:gd name="T28" fmla="*/ 13 w 23"/>
                      <a:gd name="T29" fmla="*/ 47 h 49"/>
                      <a:gd name="T30" fmla="*/ 18 w 23"/>
                      <a:gd name="T31" fmla="*/ 48 h 49"/>
                      <a:gd name="T32" fmla="*/ 23 w 23"/>
                      <a:gd name="T33" fmla="*/ 49 h 49"/>
                      <a:gd name="T34" fmla="*/ 23 w 23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3" y="2"/>
                        </a:lnTo>
                        <a:lnTo>
                          <a:pt x="8" y="4"/>
                        </a:lnTo>
                        <a:lnTo>
                          <a:pt x="5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5" y="40"/>
                        </a:lnTo>
                        <a:lnTo>
                          <a:pt x="8" y="43"/>
                        </a:lnTo>
                        <a:lnTo>
                          <a:pt x="13" y="47"/>
                        </a:lnTo>
                        <a:lnTo>
                          <a:pt x="18" y="48"/>
                        </a:lnTo>
                        <a:lnTo>
                          <a:pt x="23" y="4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19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1509" y="1619"/>
                    <a:ext cx="6" cy="15"/>
                  </a:xfrm>
                  <a:custGeom>
                    <a:avLst/>
                    <a:gdLst>
                      <a:gd name="T0" fmla="*/ 23 w 23"/>
                      <a:gd name="T1" fmla="*/ 0 h 49"/>
                      <a:gd name="T2" fmla="*/ 18 w 23"/>
                      <a:gd name="T3" fmla="*/ 2 h 49"/>
                      <a:gd name="T4" fmla="*/ 13 w 23"/>
                      <a:gd name="T5" fmla="*/ 3 h 49"/>
                      <a:gd name="T6" fmla="*/ 8 w 23"/>
                      <a:gd name="T7" fmla="*/ 6 h 49"/>
                      <a:gd name="T8" fmla="*/ 5 w 23"/>
                      <a:gd name="T9" fmla="*/ 9 h 49"/>
                      <a:gd name="T10" fmla="*/ 3 w 23"/>
                      <a:gd name="T11" fmla="*/ 12 h 49"/>
                      <a:gd name="T12" fmla="*/ 1 w 23"/>
                      <a:gd name="T13" fmla="*/ 16 h 49"/>
                      <a:gd name="T14" fmla="*/ 0 w 23"/>
                      <a:gd name="T15" fmla="*/ 20 h 49"/>
                      <a:gd name="T16" fmla="*/ 0 w 23"/>
                      <a:gd name="T17" fmla="*/ 25 h 49"/>
                      <a:gd name="T18" fmla="*/ 0 w 23"/>
                      <a:gd name="T19" fmla="*/ 29 h 49"/>
                      <a:gd name="T20" fmla="*/ 1 w 23"/>
                      <a:gd name="T21" fmla="*/ 33 h 49"/>
                      <a:gd name="T22" fmla="*/ 3 w 23"/>
                      <a:gd name="T23" fmla="*/ 37 h 49"/>
                      <a:gd name="T24" fmla="*/ 5 w 23"/>
                      <a:gd name="T25" fmla="*/ 42 h 49"/>
                      <a:gd name="T26" fmla="*/ 8 w 23"/>
                      <a:gd name="T27" fmla="*/ 44 h 49"/>
                      <a:gd name="T28" fmla="*/ 13 w 23"/>
                      <a:gd name="T29" fmla="*/ 47 h 49"/>
                      <a:gd name="T30" fmla="*/ 18 w 23"/>
                      <a:gd name="T31" fmla="*/ 48 h 49"/>
                      <a:gd name="T32" fmla="*/ 23 w 23"/>
                      <a:gd name="T33" fmla="*/ 49 h 49"/>
                      <a:gd name="T34" fmla="*/ 23 w 23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23" y="0"/>
                        </a:moveTo>
                        <a:lnTo>
                          <a:pt x="18" y="2"/>
                        </a:lnTo>
                        <a:lnTo>
                          <a:pt x="13" y="3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5" y="42"/>
                        </a:lnTo>
                        <a:lnTo>
                          <a:pt x="8" y="44"/>
                        </a:lnTo>
                        <a:lnTo>
                          <a:pt x="13" y="47"/>
                        </a:lnTo>
                        <a:lnTo>
                          <a:pt x="18" y="48"/>
                        </a:lnTo>
                        <a:lnTo>
                          <a:pt x="23" y="4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0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15" y="1619"/>
                    <a:ext cx="115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1" name="Freeform 169"/>
                  <p:cNvSpPr>
                    <a:spLocks noChangeAspect="1"/>
                  </p:cNvSpPr>
                  <p:nvPr/>
                </p:nvSpPr>
                <p:spPr bwMode="auto">
                  <a:xfrm>
                    <a:off x="1630" y="1619"/>
                    <a:ext cx="6" cy="15"/>
                  </a:xfrm>
                  <a:custGeom>
                    <a:avLst/>
                    <a:gdLst>
                      <a:gd name="T0" fmla="*/ 0 w 23"/>
                      <a:gd name="T1" fmla="*/ 49 h 49"/>
                      <a:gd name="T2" fmla="*/ 6 w 23"/>
                      <a:gd name="T3" fmla="*/ 48 h 49"/>
                      <a:gd name="T4" fmla="*/ 10 w 23"/>
                      <a:gd name="T5" fmla="*/ 47 h 49"/>
                      <a:gd name="T6" fmla="*/ 14 w 23"/>
                      <a:gd name="T7" fmla="*/ 44 h 49"/>
                      <a:gd name="T8" fmla="*/ 18 w 23"/>
                      <a:gd name="T9" fmla="*/ 42 h 49"/>
                      <a:gd name="T10" fmla="*/ 20 w 23"/>
                      <a:gd name="T11" fmla="*/ 37 h 49"/>
                      <a:gd name="T12" fmla="*/ 22 w 23"/>
                      <a:gd name="T13" fmla="*/ 33 h 49"/>
                      <a:gd name="T14" fmla="*/ 23 w 23"/>
                      <a:gd name="T15" fmla="*/ 29 h 49"/>
                      <a:gd name="T16" fmla="*/ 23 w 23"/>
                      <a:gd name="T17" fmla="*/ 25 h 49"/>
                      <a:gd name="T18" fmla="*/ 23 w 23"/>
                      <a:gd name="T19" fmla="*/ 20 h 49"/>
                      <a:gd name="T20" fmla="*/ 22 w 23"/>
                      <a:gd name="T21" fmla="*/ 16 h 49"/>
                      <a:gd name="T22" fmla="*/ 20 w 23"/>
                      <a:gd name="T23" fmla="*/ 12 h 49"/>
                      <a:gd name="T24" fmla="*/ 18 w 23"/>
                      <a:gd name="T25" fmla="*/ 9 h 49"/>
                      <a:gd name="T26" fmla="*/ 14 w 23"/>
                      <a:gd name="T27" fmla="*/ 6 h 49"/>
                      <a:gd name="T28" fmla="*/ 10 w 23"/>
                      <a:gd name="T29" fmla="*/ 3 h 49"/>
                      <a:gd name="T30" fmla="*/ 6 w 23"/>
                      <a:gd name="T31" fmla="*/ 2 h 49"/>
                      <a:gd name="T32" fmla="*/ 0 w 23"/>
                      <a:gd name="T33" fmla="*/ 0 h 49"/>
                      <a:gd name="T34" fmla="*/ 0 w 23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0" y="47"/>
                        </a:lnTo>
                        <a:lnTo>
                          <a:pt x="14" y="44"/>
                        </a:lnTo>
                        <a:lnTo>
                          <a:pt x="18" y="42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9"/>
                        </a:lnTo>
                        <a:lnTo>
                          <a:pt x="14" y="6"/>
                        </a:lnTo>
                        <a:lnTo>
                          <a:pt x="10" y="3"/>
                        </a:ln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2" name="Freeform 170"/>
                  <p:cNvSpPr>
                    <a:spLocks noChangeAspect="1"/>
                  </p:cNvSpPr>
                  <p:nvPr/>
                </p:nvSpPr>
                <p:spPr bwMode="auto">
                  <a:xfrm>
                    <a:off x="1402" y="2048"/>
                    <a:ext cx="8" cy="16"/>
                  </a:xfrm>
                  <a:custGeom>
                    <a:avLst/>
                    <a:gdLst>
                      <a:gd name="T0" fmla="*/ 0 w 23"/>
                      <a:gd name="T1" fmla="*/ 49 h 49"/>
                      <a:gd name="T2" fmla="*/ 5 w 23"/>
                      <a:gd name="T3" fmla="*/ 48 h 49"/>
                      <a:gd name="T4" fmla="*/ 10 w 23"/>
                      <a:gd name="T5" fmla="*/ 47 h 49"/>
                      <a:gd name="T6" fmla="*/ 14 w 23"/>
                      <a:gd name="T7" fmla="*/ 43 h 49"/>
                      <a:gd name="T8" fmla="*/ 18 w 23"/>
                      <a:gd name="T9" fmla="*/ 40 h 49"/>
                      <a:gd name="T10" fmla="*/ 20 w 23"/>
                      <a:gd name="T11" fmla="*/ 37 h 49"/>
                      <a:gd name="T12" fmla="*/ 22 w 23"/>
                      <a:gd name="T13" fmla="*/ 33 h 49"/>
                      <a:gd name="T14" fmla="*/ 23 w 23"/>
                      <a:gd name="T15" fmla="*/ 29 h 49"/>
                      <a:gd name="T16" fmla="*/ 23 w 23"/>
                      <a:gd name="T17" fmla="*/ 24 h 49"/>
                      <a:gd name="T18" fmla="*/ 23 w 23"/>
                      <a:gd name="T19" fmla="*/ 20 h 49"/>
                      <a:gd name="T20" fmla="*/ 22 w 23"/>
                      <a:gd name="T21" fmla="*/ 16 h 49"/>
                      <a:gd name="T22" fmla="*/ 20 w 23"/>
                      <a:gd name="T23" fmla="*/ 12 h 49"/>
                      <a:gd name="T24" fmla="*/ 18 w 23"/>
                      <a:gd name="T25" fmla="*/ 8 h 49"/>
                      <a:gd name="T26" fmla="*/ 14 w 23"/>
                      <a:gd name="T27" fmla="*/ 4 h 49"/>
                      <a:gd name="T28" fmla="*/ 10 w 23"/>
                      <a:gd name="T29" fmla="*/ 2 h 49"/>
                      <a:gd name="T30" fmla="*/ 5 w 23"/>
                      <a:gd name="T31" fmla="*/ 1 h 49"/>
                      <a:gd name="T32" fmla="*/ 0 w 23"/>
                      <a:gd name="T33" fmla="*/ 0 h 49"/>
                      <a:gd name="T34" fmla="*/ 0 w 23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0" y="49"/>
                        </a:moveTo>
                        <a:lnTo>
                          <a:pt x="5" y="48"/>
                        </a:lnTo>
                        <a:lnTo>
                          <a:pt x="10" y="47"/>
                        </a:lnTo>
                        <a:lnTo>
                          <a:pt x="14" y="43"/>
                        </a:lnTo>
                        <a:lnTo>
                          <a:pt x="18" y="40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3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8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3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89" y="2048"/>
                    <a:ext cx="113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4" name="Freeform 172"/>
                  <p:cNvSpPr>
                    <a:spLocks noChangeAspect="1"/>
                  </p:cNvSpPr>
                  <p:nvPr/>
                </p:nvSpPr>
                <p:spPr bwMode="auto">
                  <a:xfrm>
                    <a:off x="1282" y="2048"/>
                    <a:ext cx="7" cy="16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9 w 24"/>
                      <a:gd name="T3" fmla="*/ 1 h 49"/>
                      <a:gd name="T4" fmla="*/ 14 w 24"/>
                      <a:gd name="T5" fmla="*/ 2 h 49"/>
                      <a:gd name="T6" fmla="*/ 9 w 24"/>
                      <a:gd name="T7" fmla="*/ 4 h 49"/>
                      <a:gd name="T8" fmla="*/ 6 w 24"/>
                      <a:gd name="T9" fmla="*/ 8 h 49"/>
                      <a:gd name="T10" fmla="*/ 3 w 24"/>
                      <a:gd name="T11" fmla="*/ 12 h 49"/>
                      <a:gd name="T12" fmla="*/ 2 w 24"/>
                      <a:gd name="T13" fmla="*/ 16 h 49"/>
                      <a:gd name="T14" fmla="*/ 1 w 24"/>
                      <a:gd name="T15" fmla="*/ 20 h 49"/>
                      <a:gd name="T16" fmla="*/ 0 w 24"/>
                      <a:gd name="T17" fmla="*/ 24 h 49"/>
                      <a:gd name="T18" fmla="*/ 1 w 24"/>
                      <a:gd name="T19" fmla="*/ 29 h 49"/>
                      <a:gd name="T20" fmla="*/ 2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0 h 49"/>
                      <a:gd name="T26" fmla="*/ 9 w 24"/>
                      <a:gd name="T27" fmla="*/ 43 h 49"/>
                      <a:gd name="T28" fmla="*/ 14 w 24"/>
                      <a:gd name="T29" fmla="*/ 47 h 49"/>
                      <a:gd name="T30" fmla="*/ 19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9" y="4"/>
                        </a:lnTo>
                        <a:lnTo>
                          <a:pt x="6" y="8"/>
                        </a:lnTo>
                        <a:lnTo>
                          <a:pt x="3" y="12"/>
                        </a:lnTo>
                        <a:lnTo>
                          <a:pt x="2" y="16"/>
                        </a:lnTo>
                        <a:lnTo>
                          <a:pt x="1" y="20"/>
                        </a:lnTo>
                        <a:lnTo>
                          <a:pt x="0" y="24"/>
                        </a:lnTo>
                        <a:lnTo>
                          <a:pt x="1" y="29"/>
                        </a:lnTo>
                        <a:lnTo>
                          <a:pt x="2" y="33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9" y="43"/>
                        </a:lnTo>
                        <a:lnTo>
                          <a:pt x="14" y="47"/>
                        </a:lnTo>
                        <a:lnTo>
                          <a:pt x="19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5" name="Freeform 173"/>
                  <p:cNvSpPr>
                    <a:spLocks noChangeAspect="1"/>
                  </p:cNvSpPr>
                  <p:nvPr/>
                </p:nvSpPr>
                <p:spPr bwMode="auto">
                  <a:xfrm>
                    <a:off x="1282" y="1619"/>
                    <a:ext cx="7" cy="15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9 w 24"/>
                      <a:gd name="T3" fmla="*/ 2 h 49"/>
                      <a:gd name="T4" fmla="*/ 14 w 24"/>
                      <a:gd name="T5" fmla="*/ 3 h 49"/>
                      <a:gd name="T6" fmla="*/ 9 w 24"/>
                      <a:gd name="T7" fmla="*/ 6 h 49"/>
                      <a:gd name="T8" fmla="*/ 6 w 24"/>
                      <a:gd name="T9" fmla="*/ 9 h 49"/>
                      <a:gd name="T10" fmla="*/ 3 w 24"/>
                      <a:gd name="T11" fmla="*/ 12 h 49"/>
                      <a:gd name="T12" fmla="*/ 2 w 24"/>
                      <a:gd name="T13" fmla="*/ 16 h 49"/>
                      <a:gd name="T14" fmla="*/ 1 w 24"/>
                      <a:gd name="T15" fmla="*/ 20 h 49"/>
                      <a:gd name="T16" fmla="*/ 0 w 24"/>
                      <a:gd name="T17" fmla="*/ 25 h 49"/>
                      <a:gd name="T18" fmla="*/ 1 w 24"/>
                      <a:gd name="T19" fmla="*/ 29 h 49"/>
                      <a:gd name="T20" fmla="*/ 2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2 h 49"/>
                      <a:gd name="T26" fmla="*/ 9 w 24"/>
                      <a:gd name="T27" fmla="*/ 44 h 49"/>
                      <a:gd name="T28" fmla="*/ 14 w 24"/>
                      <a:gd name="T29" fmla="*/ 47 h 49"/>
                      <a:gd name="T30" fmla="*/ 19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9" y="2"/>
                        </a:lnTo>
                        <a:lnTo>
                          <a:pt x="14" y="3"/>
                        </a:lnTo>
                        <a:lnTo>
                          <a:pt x="9" y="6"/>
                        </a:lnTo>
                        <a:lnTo>
                          <a:pt x="6" y="9"/>
                        </a:lnTo>
                        <a:lnTo>
                          <a:pt x="3" y="12"/>
                        </a:lnTo>
                        <a:lnTo>
                          <a:pt x="2" y="16"/>
                        </a:lnTo>
                        <a:lnTo>
                          <a:pt x="1" y="20"/>
                        </a:lnTo>
                        <a:lnTo>
                          <a:pt x="0" y="25"/>
                        </a:lnTo>
                        <a:lnTo>
                          <a:pt x="1" y="29"/>
                        </a:lnTo>
                        <a:lnTo>
                          <a:pt x="2" y="33"/>
                        </a:lnTo>
                        <a:lnTo>
                          <a:pt x="3" y="37"/>
                        </a:lnTo>
                        <a:lnTo>
                          <a:pt x="6" y="42"/>
                        </a:lnTo>
                        <a:lnTo>
                          <a:pt x="9" y="44"/>
                        </a:lnTo>
                        <a:lnTo>
                          <a:pt x="14" y="47"/>
                        </a:lnTo>
                        <a:lnTo>
                          <a:pt x="19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6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89" y="1619"/>
                    <a:ext cx="113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7" name="Freeform 175"/>
                  <p:cNvSpPr>
                    <a:spLocks noChangeAspect="1"/>
                  </p:cNvSpPr>
                  <p:nvPr/>
                </p:nvSpPr>
                <p:spPr bwMode="auto">
                  <a:xfrm>
                    <a:off x="1402" y="1619"/>
                    <a:ext cx="8" cy="15"/>
                  </a:xfrm>
                  <a:custGeom>
                    <a:avLst/>
                    <a:gdLst>
                      <a:gd name="T0" fmla="*/ 0 w 23"/>
                      <a:gd name="T1" fmla="*/ 49 h 49"/>
                      <a:gd name="T2" fmla="*/ 5 w 23"/>
                      <a:gd name="T3" fmla="*/ 48 h 49"/>
                      <a:gd name="T4" fmla="*/ 10 w 23"/>
                      <a:gd name="T5" fmla="*/ 47 h 49"/>
                      <a:gd name="T6" fmla="*/ 14 w 23"/>
                      <a:gd name="T7" fmla="*/ 44 h 49"/>
                      <a:gd name="T8" fmla="*/ 18 w 23"/>
                      <a:gd name="T9" fmla="*/ 42 h 49"/>
                      <a:gd name="T10" fmla="*/ 20 w 23"/>
                      <a:gd name="T11" fmla="*/ 37 h 49"/>
                      <a:gd name="T12" fmla="*/ 22 w 23"/>
                      <a:gd name="T13" fmla="*/ 33 h 49"/>
                      <a:gd name="T14" fmla="*/ 23 w 23"/>
                      <a:gd name="T15" fmla="*/ 29 h 49"/>
                      <a:gd name="T16" fmla="*/ 23 w 23"/>
                      <a:gd name="T17" fmla="*/ 25 h 49"/>
                      <a:gd name="T18" fmla="*/ 23 w 23"/>
                      <a:gd name="T19" fmla="*/ 20 h 49"/>
                      <a:gd name="T20" fmla="*/ 22 w 23"/>
                      <a:gd name="T21" fmla="*/ 16 h 49"/>
                      <a:gd name="T22" fmla="*/ 20 w 23"/>
                      <a:gd name="T23" fmla="*/ 12 h 49"/>
                      <a:gd name="T24" fmla="*/ 18 w 23"/>
                      <a:gd name="T25" fmla="*/ 9 h 49"/>
                      <a:gd name="T26" fmla="*/ 14 w 23"/>
                      <a:gd name="T27" fmla="*/ 6 h 49"/>
                      <a:gd name="T28" fmla="*/ 10 w 23"/>
                      <a:gd name="T29" fmla="*/ 3 h 49"/>
                      <a:gd name="T30" fmla="*/ 5 w 23"/>
                      <a:gd name="T31" fmla="*/ 2 h 49"/>
                      <a:gd name="T32" fmla="*/ 0 w 23"/>
                      <a:gd name="T33" fmla="*/ 0 h 49"/>
                      <a:gd name="T34" fmla="*/ 0 w 23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0" y="49"/>
                        </a:moveTo>
                        <a:lnTo>
                          <a:pt x="5" y="48"/>
                        </a:lnTo>
                        <a:lnTo>
                          <a:pt x="10" y="47"/>
                        </a:lnTo>
                        <a:lnTo>
                          <a:pt x="14" y="44"/>
                        </a:lnTo>
                        <a:lnTo>
                          <a:pt x="18" y="42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9"/>
                        </a:lnTo>
                        <a:lnTo>
                          <a:pt x="14" y="6"/>
                        </a:lnTo>
                        <a:lnTo>
                          <a:pt x="10" y="3"/>
                        </a:lnTo>
                        <a:lnTo>
                          <a:pt x="5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8" name="Freeform 176"/>
                  <p:cNvSpPr>
                    <a:spLocks noChangeAspect="1"/>
                  </p:cNvSpPr>
                  <p:nvPr/>
                </p:nvSpPr>
                <p:spPr bwMode="auto">
                  <a:xfrm>
                    <a:off x="1515" y="2048"/>
                    <a:ext cx="7" cy="16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6 w 24"/>
                      <a:gd name="T3" fmla="*/ 48 h 49"/>
                      <a:gd name="T4" fmla="*/ 11 w 24"/>
                      <a:gd name="T5" fmla="*/ 47 h 49"/>
                      <a:gd name="T6" fmla="*/ 15 w 24"/>
                      <a:gd name="T7" fmla="*/ 43 h 49"/>
                      <a:gd name="T8" fmla="*/ 18 w 24"/>
                      <a:gd name="T9" fmla="*/ 40 h 49"/>
                      <a:gd name="T10" fmla="*/ 21 w 24"/>
                      <a:gd name="T11" fmla="*/ 37 h 49"/>
                      <a:gd name="T12" fmla="*/ 22 w 24"/>
                      <a:gd name="T13" fmla="*/ 33 h 49"/>
                      <a:gd name="T14" fmla="*/ 23 w 24"/>
                      <a:gd name="T15" fmla="*/ 29 h 49"/>
                      <a:gd name="T16" fmla="*/ 24 w 24"/>
                      <a:gd name="T17" fmla="*/ 24 h 49"/>
                      <a:gd name="T18" fmla="*/ 23 w 24"/>
                      <a:gd name="T19" fmla="*/ 20 h 49"/>
                      <a:gd name="T20" fmla="*/ 22 w 24"/>
                      <a:gd name="T21" fmla="*/ 16 h 49"/>
                      <a:gd name="T22" fmla="*/ 21 w 24"/>
                      <a:gd name="T23" fmla="*/ 12 h 49"/>
                      <a:gd name="T24" fmla="*/ 18 w 24"/>
                      <a:gd name="T25" fmla="*/ 8 h 49"/>
                      <a:gd name="T26" fmla="*/ 15 w 24"/>
                      <a:gd name="T27" fmla="*/ 4 h 49"/>
                      <a:gd name="T28" fmla="*/ 11 w 24"/>
                      <a:gd name="T29" fmla="*/ 2 h 49"/>
                      <a:gd name="T30" fmla="*/ 6 w 24"/>
                      <a:gd name="T31" fmla="*/ 1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1" y="47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1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4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1" y="12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29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02" y="2048"/>
                    <a:ext cx="113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0" name="Freeform 178"/>
                  <p:cNvSpPr>
                    <a:spLocks noChangeAspect="1"/>
                  </p:cNvSpPr>
                  <p:nvPr/>
                </p:nvSpPr>
                <p:spPr bwMode="auto">
                  <a:xfrm>
                    <a:off x="1395" y="2048"/>
                    <a:ext cx="7" cy="16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8 w 24"/>
                      <a:gd name="T3" fmla="*/ 1 h 49"/>
                      <a:gd name="T4" fmla="*/ 14 w 24"/>
                      <a:gd name="T5" fmla="*/ 2 h 49"/>
                      <a:gd name="T6" fmla="*/ 9 w 24"/>
                      <a:gd name="T7" fmla="*/ 4 h 49"/>
                      <a:gd name="T8" fmla="*/ 6 w 24"/>
                      <a:gd name="T9" fmla="*/ 8 h 49"/>
                      <a:gd name="T10" fmla="*/ 3 w 24"/>
                      <a:gd name="T11" fmla="*/ 12 h 49"/>
                      <a:gd name="T12" fmla="*/ 1 w 24"/>
                      <a:gd name="T13" fmla="*/ 16 h 49"/>
                      <a:gd name="T14" fmla="*/ 0 w 24"/>
                      <a:gd name="T15" fmla="*/ 20 h 49"/>
                      <a:gd name="T16" fmla="*/ 0 w 24"/>
                      <a:gd name="T17" fmla="*/ 24 h 49"/>
                      <a:gd name="T18" fmla="*/ 0 w 24"/>
                      <a:gd name="T19" fmla="*/ 29 h 49"/>
                      <a:gd name="T20" fmla="*/ 1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0 h 49"/>
                      <a:gd name="T26" fmla="*/ 9 w 24"/>
                      <a:gd name="T27" fmla="*/ 43 h 49"/>
                      <a:gd name="T28" fmla="*/ 14 w 24"/>
                      <a:gd name="T29" fmla="*/ 47 h 49"/>
                      <a:gd name="T30" fmla="*/ 18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9" y="4"/>
                        </a:lnTo>
                        <a:lnTo>
                          <a:pt x="6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9" y="43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1" name="Freeform 179"/>
                  <p:cNvSpPr>
                    <a:spLocks noChangeAspect="1"/>
                  </p:cNvSpPr>
                  <p:nvPr/>
                </p:nvSpPr>
                <p:spPr bwMode="auto">
                  <a:xfrm>
                    <a:off x="1395" y="1619"/>
                    <a:ext cx="7" cy="15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8 w 24"/>
                      <a:gd name="T3" fmla="*/ 2 h 49"/>
                      <a:gd name="T4" fmla="*/ 14 w 24"/>
                      <a:gd name="T5" fmla="*/ 3 h 49"/>
                      <a:gd name="T6" fmla="*/ 9 w 24"/>
                      <a:gd name="T7" fmla="*/ 6 h 49"/>
                      <a:gd name="T8" fmla="*/ 6 w 24"/>
                      <a:gd name="T9" fmla="*/ 9 h 49"/>
                      <a:gd name="T10" fmla="*/ 3 w 24"/>
                      <a:gd name="T11" fmla="*/ 12 h 49"/>
                      <a:gd name="T12" fmla="*/ 1 w 24"/>
                      <a:gd name="T13" fmla="*/ 16 h 49"/>
                      <a:gd name="T14" fmla="*/ 0 w 24"/>
                      <a:gd name="T15" fmla="*/ 20 h 49"/>
                      <a:gd name="T16" fmla="*/ 0 w 24"/>
                      <a:gd name="T17" fmla="*/ 25 h 49"/>
                      <a:gd name="T18" fmla="*/ 0 w 24"/>
                      <a:gd name="T19" fmla="*/ 29 h 49"/>
                      <a:gd name="T20" fmla="*/ 1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2 h 49"/>
                      <a:gd name="T26" fmla="*/ 9 w 24"/>
                      <a:gd name="T27" fmla="*/ 44 h 49"/>
                      <a:gd name="T28" fmla="*/ 14 w 24"/>
                      <a:gd name="T29" fmla="*/ 47 h 49"/>
                      <a:gd name="T30" fmla="*/ 18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8" y="2"/>
                        </a:lnTo>
                        <a:lnTo>
                          <a:pt x="14" y="3"/>
                        </a:lnTo>
                        <a:lnTo>
                          <a:pt x="9" y="6"/>
                        </a:lnTo>
                        <a:lnTo>
                          <a:pt x="6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2"/>
                        </a:lnTo>
                        <a:lnTo>
                          <a:pt x="9" y="44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2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02" y="1619"/>
                    <a:ext cx="113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3" name="Freeform 181"/>
                  <p:cNvSpPr>
                    <a:spLocks noChangeAspect="1"/>
                  </p:cNvSpPr>
                  <p:nvPr/>
                </p:nvSpPr>
                <p:spPr bwMode="auto">
                  <a:xfrm>
                    <a:off x="1515" y="1619"/>
                    <a:ext cx="7" cy="15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6 w 24"/>
                      <a:gd name="T3" fmla="*/ 48 h 49"/>
                      <a:gd name="T4" fmla="*/ 11 w 24"/>
                      <a:gd name="T5" fmla="*/ 47 h 49"/>
                      <a:gd name="T6" fmla="*/ 15 w 24"/>
                      <a:gd name="T7" fmla="*/ 44 h 49"/>
                      <a:gd name="T8" fmla="*/ 18 w 24"/>
                      <a:gd name="T9" fmla="*/ 42 h 49"/>
                      <a:gd name="T10" fmla="*/ 21 w 24"/>
                      <a:gd name="T11" fmla="*/ 37 h 49"/>
                      <a:gd name="T12" fmla="*/ 22 w 24"/>
                      <a:gd name="T13" fmla="*/ 33 h 49"/>
                      <a:gd name="T14" fmla="*/ 23 w 24"/>
                      <a:gd name="T15" fmla="*/ 29 h 49"/>
                      <a:gd name="T16" fmla="*/ 24 w 24"/>
                      <a:gd name="T17" fmla="*/ 25 h 49"/>
                      <a:gd name="T18" fmla="*/ 23 w 24"/>
                      <a:gd name="T19" fmla="*/ 20 h 49"/>
                      <a:gd name="T20" fmla="*/ 22 w 24"/>
                      <a:gd name="T21" fmla="*/ 16 h 49"/>
                      <a:gd name="T22" fmla="*/ 21 w 24"/>
                      <a:gd name="T23" fmla="*/ 12 h 49"/>
                      <a:gd name="T24" fmla="*/ 18 w 24"/>
                      <a:gd name="T25" fmla="*/ 9 h 49"/>
                      <a:gd name="T26" fmla="*/ 15 w 24"/>
                      <a:gd name="T27" fmla="*/ 6 h 49"/>
                      <a:gd name="T28" fmla="*/ 11 w 24"/>
                      <a:gd name="T29" fmla="*/ 3 h 49"/>
                      <a:gd name="T30" fmla="*/ 6 w 24"/>
                      <a:gd name="T31" fmla="*/ 2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1" y="47"/>
                        </a:lnTo>
                        <a:lnTo>
                          <a:pt x="15" y="44"/>
                        </a:lnTo>
                        <a:lnTo>
                          <a:pt x="18" y="42"/>
                        </a:lnTo>
                        <a:lnTo>
                          <a:pt x="21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4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1" y="12"/>
                        </a:lnTo>
                        <a:lnTo>
                          <a:pt x="18" y="9"/>
                        </a:lnTo>
                        <a:lnTo>
                          <a:pt x="15" y="6"/>
                        </a:lnTo>
                        <a:lnTo>
                          <a:pt x="11" y="3"/>
                        </a:ln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4" name="Freeform 182"/>
                  <p:cNvSpPr>
                    <a:spLocks noChangeAspect="1"/>
                  </p:cNvSpPr>
                  <p:nvPr/>
                </p:nvSpPr>
                <p:spPr bwMode="auto">
                  <a:xfrm>
                    <a:off x="1856" y="2048"/>
                    <a:ext cx="7" cy="16"/>
                  </a:xfrm>
                  <a:custGeom>
                    <a:avLst/>
                    <a:gdLst>
                      <a:gd name="T0" fmla="*/ 0 w 25"/>
                      <a:gd name="T1" fmla="*/ 49 h 49"/>
                      <a:gd name="T2" fmla="*/ 6 w 25"/>
                      <a:gd name="T3" fmla="*/ 48 h 49"/>
                      <a:gd name="T4" fmla="*/ 11 w 25"/>
                      <a:gd name="T5" fmla="*/ 47 h 49"/>
                      <a:gd name="T6" fmla="*/ 15 w 25"/>
                      <a:gd name="T7" fmla="*/ 43 h 49"/>
                      <a:gd name="T8" fmla="*/ 18 w 25"/>
                      <a:gd name="T9" fmla="*/ 40 h 49"/>
                      <a:gd name="T10" fmla="*/ 20 w 25"/>
                      <a:gd name="T11" fmla="*/ 37 h 49"/>
                      <a:gd name="T12" fmla="*/ 22 w 25"/>
                      <a:gd name="T13" fmla="*/ 33 h 49"/>
                      <a:gd name="T14" fmla="*/ 23 w 25"/>
                      <a:gd name="T15" fmla="*/ 29 h 49"/>
                      <a:gd name="T16" fmla="*/ 25 w 25"/>
                      <a:gd name="T17" fmla="*/ 24 h 49"/>
                      <a:gd name="T18" fmla="*/ 23 w 25"/>
                      <a:gd name="T19" fmla="*/ 20 h 49"/>
                      <a:gd name="T20" fmla="*/ 22 w 25"/>
                      <a:gd name="T21" fmla="*/ 16 h 49"/>
                      <a:gd name="T22" fmla="*/ 20 w 25"/>
                      <a:gd name="T23" fmla="*/ 12 h 49"/>
                      <a:gd name="T24" fmla="*/ 18 w 25"/>
                      <a:gd name="T25" fmla="*/ 8 h 49"/>
                      <a:gd name="T26" fmla="*/ 15 w 25"/>
                      <a:gd name="T27" fmla="*/ 4 h 49"/>
                      <a:gd name="T28" fmla="*/ 11 w 25"/>
                      <a:gd name="T29" fmla="*/ 2 h 49"/>
                      <a:gd name="T30" fmla="*/ 6 w 25"/>
                      <a:gd name="T31" fmla="*/ 1 h 49"/>
                      <a:gd name="T32" fmla="*/ 0 w 25"/>
                      <a:gd name="T33" fmla="*/ 0 h 49"/>
                      <a:gd name="T34" fmla="*/ 0 w 25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1" y="47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5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5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42" y="2048"/>
                    <a:ext cx="114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6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1735" y="2048"/>
                    <a:ext cx="7" cy="16"/>
                  </a:xfrm>
                  <a:custGeom>
                    <a:avLst/>
                    <a:gdLst>
                      <a:gd name="T0" fmla="*/ 23 w 23"/>
                      <a:gd name="T1" fmla="*/ 0 h 49"/>
                      <a:gd name="T2" fmla="*/ 18 w 23"/>
                      <a:gd name="T3" fmla="*/ 1 h 49"/>
                      <a:gd name="T4" fmla="*/ 13 w 23"/>
                      <a:gd name="T5" fmla="*/ 2 h 49"/>
                      <a:gd name="T6" fmla="*/ 9 w 23"/>
                      <a:gd name="T7" fmla="*/ 4 h 49"/>
                      <a:gd name="T8" fmla="*/ 5 w 23"/>
                      <a:gd name="T9" fmla="*/ 8 h 49"/>
                      <a:gd name="T10" fmla="*/ 3 w 23"/>
                      <a:gd name="T11" fmla="*/ 12 h 49"/>
                      <a:gd name="T12" fmla="*/ 1 w 23"/>
                      <a:gd name="T13" fmla="*/ 16 h 49"/>
                      <a:gd name="T14" fmla="*/ 0 w 23"/>
                      <a:gd name="T15" fmla="*/ 20 h 49"/>
                      <a:gd name="T16" fmla="*/ 0 w 23"/>
                      <a:gd name="T17" fmla="*/ 24 h 49"/>
                      <a:gd name="T18" fmla="*/ 0 w 23"/>
                      <a:gd name="T19" fmla="*/ 29 h 49"/>
                      <a:gd name="T20" fmla="*/ 1 w 23"/>
                      <a:gd name="T21" fmla="*/ 33 h 49"/>
                      <a:gd name="T22" fmla="*/ 3 w 23"/>
                      <a:gd name="T23" fmla="*/ 37 h 49"/>
                      <a:gd name="T24" fmla="*/ 5 w 23"/>
                      <a:gd name="T25" fmla="*/ 40 h 49"/>
                      <a:gd name="T26" fmla="*/ 9 w 23"/>
                      <a:gd name="T27" fmla="*/ 43 h 49"/>
                      <a:gd name="T28" fmla="*/ 13 w 23"/>
                      <a:gd name="T29" fmla="*/ 47 h 49"/>
                      <a:gd name="T30" fmla="*/ 18 w 23"/>
                      <a:gd name="T31" fmla="*/ 48 h 49"/>
                      <a:gd name="T32" fmla="*/ 23 w 23"/>
                      <a:gd name="T33" fmla="*/ 49 h 49"/>
                      <a:gd name="T34" fmla="*/ 23 w 23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5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5" y="40"/>
                        </a:lnTo>
                        <a:lnTo>
                          <a:pt x="9" y="43"/>
                        </a:lnTo>
                        <a:lnTo>
                          <a:pt x="13" y="47"/>
                        </a:lnTo>
                        <a:lnTo>
                          <a:pt x="18" y="48"/>
                        </a:lnTo>
                        <a:lnTo>
                          <a:pt x="23" y="4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7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1735" y="1619"/>
                    <a:ext cx="7" cy="15"/>
                  </a:xfrm>
                  <a:custGeom>
                    <a:avLst/>
                    <a:gdLst>
                      <a:gd name="T0" fmla="*/ 23 w 23"/>
                      <a:gd name="T1" fmla="*/ 0 h 49"/>
                      <a:gd name="T2" fmla="*/ 18 w 23"/>
                      <a:gd name="T3" fmla="*/ 2 h 49"/>
                      <a:gd name="T4" fmla="*/ 13 w 23"/>
                      <a:gd name="T5" fmla="*/ 3 h 49"/>
                      <a:gd name="T6" fmla="*/ 9 w 23"/>
                      <a:gd name="T7" fmla="*/ 6 h 49"/>
                      <a:gd name="T8" fmla="*/ 5 w 23"/>
                      <a:gd name="T9" fmla="*/ 9 h 49"/>
                      <a:gd name="T10" fmla="*/ 3 w 23"/>
                      <a:gd name="T11" fmla="*/ 12 h 49"/>
                      <a:gd name="T12" fmla="*/ 1 w 23"/>
                      <a:gd name="T13" fmla="*/ 16 h 49"/>
                      <a:gd name="T14" fmla="*/ 0 w 23"/>
                      <a:gd name="T15" fmla="*/ 20 h 49"/>
                      <a:gd name="T16" fmla="*/ 0 w 23"/>
                      <a:gd name="T17" fmla="*/ 25 h 49"/>
                      <a:gd name="T18" fmla="*/ 0 w 23"/>
                      <a:gd name="T19" fmla="*/ 29 h 49"/>
                      <a:gd name="T20" fmla="*/ 1 w 23"/>
                      <a:gd name="T21" fmla="*/ 33 h 49"/>
                      <a:gd name="T22" fmla="*/ 3 w 23"/>
                      <a:gd name="T23" fmla="*/ 37 h 49"/>
                      <a:gd name="T24" fmla="*/ 5 w 23"/>
                      <a:gd name="T25" fmla="*/ 42 h 49"/>
                      <a:gd name="T26" fmla="*/ 9 w 23"/>
                      <a:gd name="T27" fmla="*/ 44 h 49"/>
                      <a:gd name="T28" fmla="*/ 13 w 23"/>
                      <a:gd name="T29" fmla="*/ 47 h 49"/>
                      <a:gd name="T30" fmla="*/ 18 w 23"/>
                      <a:gd name="T31" fmla="*/ 48 h 49"/>
                      <a:gd name="T32" fmla="*/ 23 w 23"/>
                      <a:gd name="T33" fmla="*/ 49 h 49"/>
                      <a:gd name="T34" fmla="*/ 23 w 23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23" y="0"/>
                        </a:moveTo>
                        <a:lnTo>
                          <a:pt x="18" y="2"/>
                        </a:lnTo>
                        <a:lnTo>
                          <a:pt x="13" y="3"/>
                        </a:lnTo>
                        <a:lnTo>
                          <a:pt x="9" y="6"/>
                        </a:lnTo>
                        <a:lnTo>
                          <a:pt x="5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5" y="42"/>
                        </a:lnTo>
                        <a:lnTo>
                          <a:pt x="9" y="44"/>
                        </a:lnTo>
                        <a:lnTo>
                          <a:pt x="13" y="47"/>
                        </a:lnTo>
                        <a:lnTo>
                          <a:pt x="18" y="48"/>
                        </a:lnTo>
                        <a:lnTo>
                          <a:pt x="23" y="4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8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42" y="1619"/>
                    <a:ext cx="114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39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1856" y="1619"/>
                    <a:ext cx="7" cy="15"/>
                  </a:xfrm>
                  <a:custGeom>
                    <a:avLst/>
                    <a:gdLst>
                      <a:gd name="T0" fmla="*/ 0 w 25"/>
                      <a:gd name="T1" fmla="*/ 49 h 49"/>
                      <a:gd name="T2" fmla="*/ 6 w 25"/>
                      <a:gd name="T3" fmla="*/ 48 h 49"/>
                      <a:gd name="T4" fmla="*/ 11 w 25"/>
                      <a:gd name="T5" fmla="*/ 47 h 49"/>
                      <a:gd name="T6" fmla="*/ 15 w 25"/>
                      <a:gd name="T7" fmla="*/ 44 h 49"/>
                      <a:gd name="T8" fmla="*/ 18 w 25"/>
                      <a:gd name="T9" fmla="*/ 42 h 49"/>
                      <a:gd name="T10" fmla="*/ 20 w 25"/>
                      <a:gd name="T11" fmla="*/ 37 h 49"/>
                      <a:gd name="T12" fmla="*/ 22 w 25"/>
                      <a:gd name="T13" fmla="*/ 33 h 49"/>
                      <a:gd name="T14" fmla="*/ 23 w 25"/>
                      <a:gd name="T15" fmla="*/ 29 h 49"/>
                      <a:gd name="T16" fmla="*/ 25 w 25"/>
                      <a:gd name="T17" fmla="*/ 25 h 49"/>
                      <a:gd name="T18" fmla="*/ 23 w 25"/>
                      <a:gd name="T19" fmla="*/ 20 h 49"/>
                      <a:gd name="T20" fmla="*/ 22 w 25"/>
                      <a:gd name="T21" fmla="*/ 16 h 49"/>
                      <a:gd name="T22" fmla="*/ 20 w 25"/>
                      <a:gd name="T23" fmla="*/ 12 h 49"/>
                      <a:gd name="T24" fmla="*/ 18 w 25"/>
                      <a:gd name="T25" fmla="*/ 9 h 49"/>
                      <a:gd name="T26" fmla="*/ 15 w 25"/>
                      <a:gd name="T27" fmla="*/ 6 h 49"/>
                      <a:gd name="T28" fmla="*/ 11 w 25"/>
                      <a:gd name="T29" fmla="*/ 3 h 49"/>
                      <a:gd name="T30" fmla="*/ 6 w 25"/>
                      <a:gd name="T31" fmla="*/ 2 h 49"/>
                      <a:gd name="T32" fmla="*/ 0 w 25"/>
                      <a:gd name="T33" fmla="*/ 0 h 49"/>
                      <a:gd name="T34" fmla="*/ 0 w 25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1" y="47"/>
                        </a:lnTo>
                        <a:lnTo>
                          <a:pt x="15" y="44"/>
                        </a:lnTo>
                        <a:lnTo>
                          <a:pt x="18" y="42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5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9"/>
                        </a:lnTo>
                        <a:lnTo>
                          <a:pt x="15" y="6"/>
                        </a:lnTo>
                        <a:lnTo>
                          <a:pt x="11" y="3"/>
                        </a:ln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0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1742" y="2048"/>
                    <a:ext cx="7" cy="16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7 w 24"/>
                      <a:gd name="T3" fmla="*/ 48 h 49"/>
                      <a:gd name="T4" fmla="*/ 11 w 24"/>
                      <a:gd name="T5" fmla="*/ 47 h 49"/>
                      <a:gd name="T6" fmla="*/ 15 w 24"/>
                      <a:gd name="T7" fmla="*/ 43 h 49"/>
                      <a:gd name="T8" fmla="*/ 18 w 24"/>
                      <a:gd name="T9" fmla="*/ 40 h 49"/>
                      <a:gd name="T10" fmla="*/ 21 w 24"/>
                      <a:gd name="T11" fmla="*/ 37 h 49"/>
                      <a:gd name="T12" fmla="*/ 22 w 24"/>
                      <a:gd name="T13" fmla="*/ 33 h 49"/>
                      <a:gd name="T14" fmla="*/ 23 w 24"/>
                      <a:gd name="T15" fmla="*/ 29 h 49"/>
                      <a:gd name="T16" fmla="*/ 24 w 24"/>
                      <a:gd name="T17" fmla="*/ 24 h 49"/>
                      <a:gd name="T18" fmla="*/ 23 w 24"/>
                      <a:gd name="T19" fmla="*/ 20 h 49"/>
                      <a:gd name="T20" fmla="*/ 22 w 24"/>
                      <a:gd name="T21" fmla="*/ 16 h 49"/>
                      <a:gd name="T22" fmla="*/ 21 w 24"/>
                      <a:gd name="T23" fmla="*/ 12 h 49"/>
                      <a:gd name="T24" fmla="*/ 18 w 24"/>
                      <a:gd name="T25" fmla="*/ 8 h 49"/>
                      <a:gd name="T26" fmla="*/ 15 w 24"/>
                      <a:gd name="T27" fmla="*/ 4 h 49"/>
                      <a:gd name="T28" fmla="*/ 11 w 24"/>
                      <a:gd name="T29" fmla="*/ 2 h 49"/>
                      <a:gd name="T30" fmla="*/ 7 w 24"/>
                      <a:gd name="T31" fmla="*/ 1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7" y="48"/>
                        </a:lnTo>
                        <a:lnTo>
                          <a:pt x="11" y="47"/>
                        </a:lnTo>
                        <a:lnTo>
                          <a:pt x="15" y="43"/>
                        </a:lnTo>
                        <a:lnTo>
                          <a:pt x="18" y="40"/>
                        </a:lnTo>
                        <a:lnTo>
                          <a:pt x="21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4" y="24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1" y="12"/>
                        </a:lnTo>
                        <a:lnTo>
                          <a:pt x="18" y="8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0" y="2048"/>
                    <a:ext cx="112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2" name="Freeform 190"/>
                  <p:cNvSpPr>
                    <a:spLocks noChangeAspect="1"/>
                  </p:cNvSpPr>
                  <p:nvPr/>
                </p:nvSpPr>
                <p:spPr bwMode="auto">
                  <a:xfrm>
                    <a:off x="1622" y="2048"/>
                    <a:ext cx="8" cy="16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8 w 24"/>
                      <a:gd name="T3" fmla="*/ 1 h 49"/>
                      <a:gd name="T4" fmla="*/ 14 w 24"/>
                      <a:gd name="T5" fmla="*/ 2 h 49"/>
                      <a:gd name="T6" fmla="*/ 10 w 24"/>
                      <a:gd name="T7" fmla="*/ 4 h 49"/>
                      <a:gd name="T8" fmla="*/ 6 w 24"/>
                      <a:gd name="T9" fmla="*/ 8 h 49"/>
                      <a:gd name="T10" fmla="*/ 3 w 24"/>
                      <a:gd name="T11" fmla="*/ 12 h 49"/>
                      <a:gd name="T12" fmla="*/ 1 w 24"/>
                      <a:gd name="T13" fmla="*/ 16 h 49"/>
                      <a:gd name="T14" fmla="*/ 0 w 24"/>
                      <a:gd name="T15" fmla="*/ 20 h 49"/>
                      <a:gd name="T16" fmla="*/ 0 w 24"/>
                      <a:gd name="T17" fmla="*/ 24 h 49"/>
                      <a:gd name="T18" fmla="*/ 0 w 24"/>
                      <a:gd name="T19" fmla="*/ 29 h 49"/>
                      <a:gd name="T20" fmla="*/ 1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0 h 49"/>
                      <a:gd name="T26" fmla="*/ 10 w 24"/>
                      <a:gd name="T27" fmla="*/ 43 h 49"/>
                      <a:gd name="T28" fmla="*/ 14 w 24"/>
                      <a:gd name="T29" fmla="*/ 47 h 49"/>
                      <a:gd name="T30" fmla="*/ 18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10" y="43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3" name="Freeform 191"/>
                  <p:cNvSpPr>
                    <a:spLocks noChangeAspect="1"/>
                  </p:cNvSpPr>
                  <p:nvPr/>
                </p:nvSpPr>
                <p:spPr bwMode="auto">
                  <a:xfrm>
                    <a:off x="1622" y="1619"/>
                    <a:ext cx="8" cy="15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8 w 24"/>
                      <a:gd name="T3" fmla="*/ 2 h 49"/>
                      <a:gd name="T4" fmla="*/ 14 w 24"/>
                      <a:gd name="T5" fmla="*/ 3 h 49"/>
                      <a:gd name="T6" fmla="*/ 10 w 24"/>
                      <a:gd name="T7" fmla="*/ 6 h 49"/>
                      <a:gd name="T8" fmla="*/ 6 w 24"/>
                      <a:gd name="T9" fmla="*/ 9 h 49"/>
                      <a:gd name="T10" fmla="*/ 3 w 24"/>
                      <a:gd name="T11" fmla="*/ 12 h 49"/>
                      <a:gd name="T12" fmla="*/ 1 w 24"/>
                      <a:gd name="T13" fmla="*/ 16 h 49"/>
                      <a:gd name="T14" fmla="*/ 0 w 24"/>
                      <a:gd name="T15" fmla="*/ 20 h 49"/>
                      <a:gd name="T16" fmla="*/ 0 w 24"/>
                      <a:gd name="T17" fmla="*/ 25 h 49"/>
                      <a:gd name="T18" fmla="*/ 0 w 24"/>
                      <a:gd name="T19" fmla="*/ 29 h 49"/>
                      <a:gd name="T20" fmla="*/ 1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2 h 49"/>
                      <a:gd name="T26" fmla="*/ 10 w 24"/>
                      <a:gd name="T27" fmla="*/ 44 h 49"/>
                      <a:gd name="T28" fmla="*/ 14 w 24"/>
                      <a:gd name="T29" fmla="*/ 47 h 49"/>
                      <a:gd name="T30" fmla="*/ 18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8" y="2"/>
                        </a:lnTo>
                        <a:lnTo>
                          <a:pt x="14" y="3"/>
                        </a:lnTo>
                        <a:lnTo>
                          <a:pt x="10" y="6"/>
                        </a:lnTo>
                        <a:lnTo>
                          <a:pt x="6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6" y="42"/>
                        </a:lnTo>
                        <a:lnTo>
                          <a:pt x="10" y="44"/>
                        </a:lnTo>
                        <a:lnTo>
                          <a:pt x="14" y="47"/>
                        </a:lnTo>
                        <a:lnTo>
                          <a:pt x="18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0" y="1619"/>
                    <a:ext cx="112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5" name="Freeform 193"/>
                  <p:cNvSpPr>
                    <a:spLocks noChangeAspect="1"/>
                  </p:cNvSpPr>
                  <p:nvPr/>
                </p:nvSpPr>
                <p:spPr bwMode="auto">
                  <a:xfrm>
                    <a:off x="1742" y="1619"/>
                    <a:ext cx="7" cy="15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7 w 24"/>
                      <a:gd name="T3" fmla="*/ 48 h 49"/>
                      <a:gd name="T4" fmla="*/ 11 w 24"/>
                      <a:gd name="T5" fmla="*/ 47 h 49"/>
                      <a:gd name="T6" fmla="*/ 15 w 24"/>
                      <a:gd name="T7" fmla="*/ 44 h 49"/>
                      <a:gd name="T8" fmla="*/ 18 w 24"/>
                      <a:gd name="T9" fmla="*/ 42 h 49"/>
                      <a:gd name="T10" fmla="*/ 21 w 24"/>
                      <a:gd name="T11" fmla="*/ 37 h 49"/>
                      <a:gd name="T12" fmla="*/ 22 w 24"/>
                      <a:gd name="T13" fmla="*/ 33 h 49"/>
                      <a:gd name="T14" fmla="*/ 23 w 24"/>
                      <a:gd name="T15" fmla="*/ 29 h 49"/>
                      <a:gd name="T16" fmla="*/ 24 w 24"/>
                      <a:gd name="T17" fmla="*/ 25 h 49"/>
                      <a:gd name="T18" fmla="*/ 23 w 24"/>
                      <a:gd name="T19" fmla="*/ 20 h 49"/>
                      <a:gd name="T20" fmla="*/ 22 w 24"/>
                      <a:gd name="T21" fmla="*/ 16 h 49"/>
                      <a:gd name="T22" fmla="*/ 21 w 24"/>
                      <a:gd name="T23" fmla="*/ 12 h 49"/>
                      <a:gd name="T24" fmla="*/ 18 w 24"/>
                      <a:gd name="T25" fmla="*/ 9 h 49"/>
                      <a:gd name="T26" fmla="*/ 15 w 24"/>
                      <a:gd name="T27" fmla="*/ 6 h 49"/>
                      <a:gd name="T28" fmla="*/ 11 w 24"/>
                      <a:gd name="T29" fmla="*/ 3 h 49"/>
                      <a:gd name="T30" fmla="*/ 7 w 24"/>
                      <a:gd name="T31" fmla="*/ 2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7" y="48"/>
                        </a:lnTo>
                        <a:lnTo>
                          <a:pt x="11" y="47"/>
                        </a:lnTo>
                        <a:lnTo>
                          <a:pt x="15" y="44"/>
                        </a:lnTo>
                        <a:lnTo>
                          <a:pt x="18" y="42"/>
                        </a:lnTo>
                        <a:lnTo>
                          <a:pt x="21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4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1" y="12"/>
                        </a:lnTo>
                        <a:lnTo>
                          <a:pt x="18" y="9"/>
                        </a:lnTo>
                        <a:lnTo>
                          <a:pt x="15" y="6"/>
                        </a:lnTo>
                        <a:lnTo>
                          <a:pt x="11" y="3"/>
                        </a:lnTo>
                        <a:lnTo>
                          <a:pt x="7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6" name="Freeform 194"/>
                  <p:cNvSpPr>
                    <a:spLocks noChangeAspect="1"/>
                  </p:cNvSpPr>
                  <p:nvPr/>
                </p:nvSpPr>
                <p:spPr bwMode="auto">
                  <a:xfrm>
                    <a:off x="1968" y="2048"/>
                    <a:ext cx="8" cy="16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6 w 24"/>
                      <a:gd name="T3" fmla="*/ 48 h 49"/>
                      <a:gd name="T4" fmla="*/ 10 w 24"/>
                      <a:gd name="T5" fmla="*/ 47 h 49"/>
                      <a:gd name="T6" fmla="*/ 14 w 24"/>
                      <a:gd name="T7" fmla="*/ 43 h 49"/>
                      <a:gd name="T8" fmla="*/ 18 w 24"/>
                      <a:gd name="T9" fmla="*/ 40 h 49"/>
                      <a:gd name="T10" fmla="*/ 20 w 24"/>
                      <a:gd name="T11" fmla="*/ 37 h 49"/>
                      <a:gd name="T12" fmla="*/ 22 w 24"/>
                      <a:gd name="T13" fmla="*/ 33 h 49"/>
                      <a:gd name="T14" fmla="*/ 24 w 24"/>
                      <a:gd name="T15" fmla="*/ 29 h 49"/>
                      <a:gd name="T16" fmla="*/ 24 w 24"/>
                      <a:gd name="T17" fmla="*/ 24 h 49"/>
                      <a:gd name="T18" fmla="*/ 24 w 24"/>
                      <a:gd name="T19" fmla="*/ 20 h 49"/>
                      <a:gd name="T20" fmla="*/ 22 w 24"/>
                      <a:gd name="T21" fmla="*/ 16 h 49"/>
                      <a:gd name="T22" fmla="*/ 20 w 24"/>
                      <a:gd name="T23" fmla="*/ 12 h 49"/>
                      <a:gd name="T24" fmla="*/ 18 w 24"/>
                      <a:gd name="T25" fmla="*/ 8 h 49"/>
                      <a:gd name="T26" fmla="*/ 14 w 24"/>
                      <a:gd name="T27" fmla="*/ 4 h 49"/>
                      <a:gd name="T28" fmla="*/ 10 w 24"/>
                      <a:gd name="T29" fmla="*/ 2 h 49"/>
                      <a:gd name="T30" fmla="*/ 6 w 24"/>
                      <a:gd name="T31" fmla="*/ 1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0" y="47"/>
                        </a:lnTo>
                        <a:lnTo>
                          <a:pt x="14" y="43"/>
                        </a:lnTo>
                        <a:lnTo>
                          <a:pt x="18" y="40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4" y="29"/>
                        </a:lnTo>
                        <a:lnTo>
                          <a:pt x="24" y="24"/>
                        </a:lnTo>
                        <a:lnTo>
                          <a:pt x="24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8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56" y="2048"/>
                    <a:ext cx="112" cy="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8" name="Freeform 196"/>
                  <p:cNvSpPr>
                    <a:spLocks noChangeAspect="1"/>
                  </p:cNvSpPr>
                  <p:nvPr/>
                </p:nvSpPr>
                <p:spPr bwMode="auto">
                  <a:xfrm>
                    <a:off x="1849" y="2048"/>
                    <a:ext cx="7" cy="16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9 w 24"/>
                      <a:gd name="T3" fmla="*/ 1 h 49"/>
                      <a:gd name="T4" fmla="*/ 14 w 24"/>
                      <a:gd name="T5" fmla="*/ 2 h 49"/>
                      <a:gd name="T6" fmla="*/ 10 w 24"/>
                      <a:gd name="T7" fmla="*/ 4 h 49"/>
                      <a:gd name="T8" fmla="*/ 6 w 24"/>
                      <a:gd name="T9" fmla="*/ 8 h 49"/>
                      <a:gd name="T10" fmla="*/ 3 w 24"/>
                      <a:gd name="T11" fmla="*/ 12 h 49"/>
                      <a:gd name="T12" fmla="*/ 2 w 24"/>
                      <a:gd name="T13" fmla="*/ 16 h 49"/>
                      <a:gd name="T14" fmla="*/ 1 w 24"/>
                      <a:gd name="T15" fmla="*/ 20 h 49"/>
                      <a:gd name="T16" fmla="*/ 0 w 24"/>
                      <a:gd name="T17" fmla="*/ 24 h 49"/>
                      <a:gd name="T18" fmla="*/ 1 w 24"/>
                      <a:gd name="T19" fmla="*/ 29 h 49"/>
                      <a:gd name="T20" fmla="*/ 2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0 h 49"/>
                      <a:gd name="T26" fmla="*/ 10 w 24"/>
                      <a:gd name="T27" fmla="*/ 43 h 49"/>
                      <a:gd name="T28" fmla="*/ 14 w 24"/>
                      <a:gd name="T29" fmla="*/ 47 h 49"/>
                      <a:gd name="T30" fmla="*/ 19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6" y="8"/>
                        </a:lnTo>
                        <a:lnTo>
                          <a:pt x="3" y="12"/>
                        </a:lnTo>
                        <a:lnTo>
                          <a:pt x="2" y="16"/>
                        </a:lnTo>
                        <a:lnTo>
                          <a:pt x="1" y="20"/>
                        </a:lnTo>
                        <a:lnTo>
                          <a:pt x="0" y="24"/>
                        </a:lnTo>
                        <a:lnTo>
                          <a:pt x="1" y="29"/>
                        </a:lnTo>
                        <a:lnTo>
                          <a:pt x="2" y="33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10" y="43"/>
                        </a:lnTo>
                        <a:lnTo>
                          <a:pt x="14" y="47"/>
                        </a:lnTo>
                        <a:lnTo>
                          <a:pt x="19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49" name="Freeform 197"/>
                  <p:cNvSpPr>
                    <a:spLocks noChangeAspect="1"/>
                  </p:cNvSpPr>
                  <p:nvPr/>
                </p:nvSpPr>
                <p:spPr bwMode="auto">
                  <a:xfrm>
                    <a:off x="1849" y="1619"/>
                    <a:ext cx="7" cy="15"/>
                  </a:xfrm>
                  <a:custGeom>
                    <a:avLst/>
                    <a:gdLst>
                      <a:gd name="T0" fmla="*/ 24 w 24"/>
                      <a:gd name="T1" fmla="*/ 0 h 49"/>
                      <a:gd name="T2" fmla="*/ 19 w 24"/>
                      <a:gd name="T3" fmla="*/ 2 h 49"/>
                      <a:gd name="T4" fmla="*/ 14 w 24"/>
                      <a:gd name="T5" fmla="*/ 3 h 49"/>
                      <a:gd name="T6" fmla="*/ 10 w 24"/>
                      <a:gd name="T7" fmla="*/ 6 h 49"/>
                      <a:gd name="T8" fmla="*/ 6 w 24"/>
                      <a:gd name="T9" fmla="*/ 9 h 49"/>
                      <a:gd name="T10" fmla="*/ 3 w 24"/>
                      <a:gd name="T11" fmla="*/ 12 h 49"/>
                      <a:gd name="T12" fmla="*/ 2 w 24"/>
                      <a:gd name="T13" fmla="*/ 16 h 49"/>
                      <a:gd name="T14" fmla="*/ 1 w 24"/>
                      <a:gd name="T15" fmla="*/ 20 h 49"/>
                      <a:gd name="T16" fmla="*/ 0 w 24"/>
                      <a:gd name="T17" fmla="*/ 25 h 49"/>
                      <a:gd name="T18" fmla="*/ 1 w 24"/>
                      <a:gd name="T19" fmla="*/ 29 h 49"/>
                      <a:gd name="T20" fmla="*/ 2 w 24"/>
                      <a:gd name="T21" fmla="*/ 33 h 49"/>
                      <a:gd name="T22" fmla="*/ 3 w 24"/>
                      <a:gd name="T23" fmla="*/ 37 h 49"/>
                      <a:gd name="T24" fmla="*/ 6 w 24"/>
                      <a:gd name="T25" fmla="*/ 42 h 49"/>
                      <a:gd name="T26" fmla="*/ 10 w 24"/>
                      <a:gd name="T27" fmla="*/ 44 h 49"/>
                      <a:gd name="T28" fmla="*/ 14 w 24"/>
                      <a:gd name="T29" fmla="*/ 47 h 49"/>
                      <a:gd name="T30" fmla="*/ 19 w 24"/>
                      <a:gd name="T31" fmla="*/ 48 h 49"/>
                      <a:gd name="T32" fmla="*/ 24 w 24"/>
                      <a:gd name="T33" fmla="*/ 49 h 49"/>
                      <a:gd name="T34" fmla="*/ 24 w 24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24" y="0"/>
                        </a:moveTo>
                        <a:lnTo>
                          <a:pt x="19" y="2"/>
                        </a:lnTo>
                        <a:lnTo>
                          <a:pt x="14" y="3"/>
                        </a:lnTo>
                        <a:lnTo>
                          <a:pt x="10" y="6"/>
                        </a:lnTo>
                        <a:lnTo>
                          <a:pt x="6" y="9"/>
                        </a:lnTo>
                        <a:lnTo>
                          <a:pt x="3" y="12"/>
                        </a:lnTo>
                        <a:lnTo>
                          <a:pt x="2" y="16"/>
                        </a:lnTo>
                        <a:lnTo>
                          <a:pt x="1" y="20"/>
                        </a:lnTo>
                        <a:lnTo>
                          <a:pt x="0" y="25"/>
                        </a:lnTo>
                        <a:lnTo>
                          <a:pt x="1" y="29"/>
                        </a:lnTo>
                        <a:lnTo>
                          <a:pt x="2" y="33"/>
                        </a:lnTo>
                        <a:lnTo>
                          <a:pt x="3" y="37"/>
                        </a:lnTo>
                        <a:lnTo>
                          <a:pt x="6" y="42"/>
                        </a:lnTo>
                        <a:lnTo>
                          <a:pt x="10" y="44"/>
                        </a:lnTo>
                        <a:lnTo>
                          <a:pt x="14" y="47"/>
                        </a:lnTo>
                        <a:lnTo>
                          <a:pt x="19" y="48"/>
                        </a:lnTo>
                        <a:lnTo>
                          <a:pt x="24" y="49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0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56" y="1619"/>
                    <a:ext cx="112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1" name="Freeform 199"/>
                  <p:cNvSpPr>
                    <a:spLocks noChangeAspect="1"/>
                  </p:cNvSpPr>
                  <p:nvPr/>
                </p:nvSpPr>
                <p:spPr bwMode="auto">
                  <a:xfrm>
                    <a:off x="1968" y="1619"/>
                    <a:ext cx="8" cy="15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6 w 24"/>
                      <a:gd name="T3" fmla="*/ 48 h 49"/>
                      <a:gd name="T4" fmla="*/ 10 w 24"/>
                      <a:gd name="T5" fmla="*/ 47 h 49"/>
                      <a:gd name="T6" fmla="*/ 14 w 24"/>
                      <a:gd name="T7" fmla="*/ 44 h 49"/>
                      <a:gd name="T8" fmla="*/ 18 w 24"/>
                      <a:gd name="T9" fmla="*/ 42 h 49"/>
                      <a:gd name="T10" fmla="*/ 20 w 24"/>
                      <a:gd name="T11" fmla="*/ 37 h 49"/>
                      <a:gd name="T12" fmla="*/ 22 w 24"/>
                      <a:gd name="T13" fmla="*/ 33 h 49"/>
                      <a:gd name="T14" fmla="*/ 24 w 24"/>
                      <a:gd name="T15" fmla="*/ 29 h 49"/>
                      <a:gd name="T16" fmla="*/ 24 w 24"/>
                      <a:gd name="T17" fmla="*/ 25 h 49"/>
                      <a:gd name="T18" fmla="*/ 24 w 24"/>
                      <a:gd name="T19" fmla="*/ 20 h 49"/>
                      <a:gd name="T20" fmla="*/ 22 w 24"/>
                      <a:gd name="T21" fmla="*/ 16 h 49"/>
                      <a:gd name="T22" fmla="*/ 20 w 24"/>
                      <a:gd name="T23" fmla="*/ 12 h 49"/>
                      <a:gd name="T24" fmla="*/ 18 w 24"/>
                      <a:gd name="T25" fmla="*/ 9 h 49"/>
                      <a:gd name="T26" fmla="*/ 14 w 24"/>
                      <a:gd name="T27" fmla="*/ 6 h 49"/>
                      <a:gd name="T28" fmla="*/ 10 w 24"/>
                      <a:gd name="T29" fmla="*/ 3 h 49"/>
                      <a:gd name="T30" fmla="*/ 6 w 24"/>
                      <a:gd name="T31" fmla="*/ 2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6" y="48"/>
                        </a:lnTo>
                        <a:lnTo>
                          <a:pt x="10" y="47"/>
                        </a:lnTo>
                        <a:lnTo>
                          <a:pt x="14" y="44"/>
                        </a:lnTo>
                        <a:lnTo>
                          <a:pt x="18" y="42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4" y="29"/>
                        </a:lnTo>
                        <a:lnTo>
                          <a:pt x="24" y="25"/>
                        </a:lnTo>
                        <a:lnTo>
                          <a:pt x="24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8" y="9"/>
                        </a:lnTo>
                        <a:lnTo>
                          <a:pt x="14" y="6"/>
                        </a:lnTo>
                        <a:lnTo>
                          <a:pt x="10" y="3"/>
                        </a:lnTo>
                        <a:lnTo>
                          <a:pt x="6" y="2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2" name="Freeform 200"/>
                  <p:cNvSpPr>
                    <a:spLocks noChangeAspect="1"/>
                  </p:cNvSpPr>
                  <p:nvPr/>
                </p:nvSpPr>
                <p:spPr bwMode="auto">
                  <a:xfrm>
                    <a:off x="2773" y="1530"/>
                    <a:ext cx="8" cy="14"/>
                  </a:xfrm>
                  <a:custGeom>
                    <a:avLst/>
                    <a:gdLst>
                      <a:gd name="T0" fmla="*/ 0 w 24"/>
                      <a:gd name="T1" fmla="*/ 47 h 47"/>
                      <a:gd name="T2" fmla="*/ 5 w 24"/>
                      <a:gd name="T3" fmla="*/ 47 h 47"/>
                      <a:gd name="T4" fmla="*/ 10 w 24"/>
                      <a:gd name="T5" fmla="*/ 46 h 47"/>
                      <a:gd name="T6" fmla="*/ 14 w 24"/>
                      <a:gd name="T7" fmla="*/ 43 h 47"/>
                      <a:gd name="T8" fmla="*/ 17 w 24"/>
                      <a:gd name="T9" fmla="*/ 40 h 47"/>
                      <a:gd name="T10" fmla="*/ 20 w 24"/>
                      <a:gd name="T11" fmla="*/ 36 h 47"/>
                      <a:gd name="T12" fmla="*/ 22 w 24"/>
                      <a:gd name="T13" fmla="*/ 32 h 47"/>
                      <a:gd name="T14" fmla="*/ 23 w 24"/>
                      <a:gd name="T15" fmla="*/ 28 h 47"/>
                      <a:gd name="T16" fmla="*/ 24 w 24"/>
                      <a:gd name="T17" fmla="*/ 24 h 47"/>
                      <a:gd name="T18" fmla="*/ 23 w 24"/>
                      <a:gd name="T19" fmla="*/ 20 h 47"/>
                      <a:gd name="T20" fmla="*/ 22 w 24"/>
                      <a:gd name="T21" fmla="*/ 15 h 47"/>
                      <a:gd name="T22" fmla="*/ 20 w 24"/>
                      <a:gd name="T23" fmla="*/ 11 h 47"/>
                      <a:gd name="T24" fmla="*/ 17 w 24"/>
                      <a:gd name="T25" fmla="*/ 7 h 47"/>
                      <a:gd name="T26" fmla="*/ 14 w 24"/>
                      <a:gd name="T27" fmla="*/ 4 h 47"/>
                      <a:gd name="T28" fmla="*/ 10 w 24"/>
                      <a:gd name="T29" fmla="*/ 2 h 47"/>
                      <a:gd name="T30" fmla="*/ 5 w 24"/>
                      <a:gd name="T31" fmla="*/ 1 h 47"/>
                      <a:gd name="T32" fmla="*/ 0 w 24"/>
                      <a:gd name="T33" fmla="*/ 0 h 47"/>
                      <a:gd name="T34" fmla="*/ 0 w 24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7">
                        <a:moveTo>
                          <a:pt x="0" y="47"/>
                        </a:moveTo>
                        <a:lnTo>
                          <a:pt x="5" y="47"/>
                        </a:lnTo>
                        <a:lnTo>
                          <a:pt x="10" y="46"/>
                        </a:lnTo>
                        <a:lnTo>
                          <a:pt x="14" y="43"/>
                        </a:lnTo>
                        <a:lnTo>
                          <a:pt x="17" y="40"/>
                        </a:lnTo>
                        <a:lnTo>
                          <a:pt x="20" y="36"/>
                        </a:lnTo>
                        <a:lnTo>
                          <a:pt x="22" y="32"/>
                        </a:lnTo>
                        <a:lnTo>
                          <a:pt x="23" y="28"/>
                        </a:lnTo>
                        <a:lnTo>
                          <a:pt x="24" y="24"/>
                        </a:lnTo>
                        <a:lnTo>
                          <a:pt x="23" y="20"/>
                        </a:lnTo>
                        <a:lnTo>
                          <a:pt x="22" y="15"/>
                        </a:lnTo>
                        <a:lnTo>
                          <a:pt x="20" y="11"/>
                        </a:lnTo>
                        <a:lnTo>
                          <a:pt x="17" y="7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3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3" y="1530"/>
                    <a:ext cx="460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4" name="Freeform 202"/>
                  <p:cNvSpPr>
                    <a:spLocks noChangeAspect="1"/>
                  </p:cNvSpPr>
                  <p:nvPr/>
                </p:nvSpPr>
                <p:spPr bwMode="auto">
                  <a:xfrm>
                    <a:off x="2306" y="1530"/>
                    <a:ext cx="7" cy="14"/>
                  </a:xfrm>
                  <a:custGeom>
                    <a:avLst/>
                    <a:gdLst>
                      <a:gd name="T0" fmla="*/ 24 w 24"/>
                      <a:gd name="T1" fmla="*/ 0 h 47"/>
                      <a:gd name="T2" fmla="*/ 18 w 24"/>
                      <a:gd name="T3" fmla="*/ 1 h 47"/>
                      <a:gd name="T4" fmla="*/ 14 w 24"/>
                      <a:gd name="T5" fmla="*/ 2 h 47"/>
                      <a:gd name="T6" fmla="*/ 9 w 24"/>
                      <a:gd name="T7" fmla="*/ 4 h 47"/>
                      <a:gd name="T8" fmla="*/ 6 w 24"/>
                      <a:gd name="T9" fmla="*/ 7 h 47"/>
                      <a:gd name="T10" fmla="*/ 3 w 24"/>
                      <a:gd name="T11" fmla="*/ 11 h 47"/>
                      <a:gd name="T12" fmla="*/ 2 w 24"/>
                      <a:gd name="T13" fmla="*/ 15 h 47"/>
                      <a:gd name="T14" fmla="*/ 0 w 24"/>
                      <a:gd name="T15" fmla="*/ 20 h 47"/>
                      <a:gd name="T16" fmla="*/ 0 w 24"/>
                      <a:gd name="T17" fmla="*/ 24 h 47"/>
                      <a:gd name="T18" fmla="*/ 0 w 24"/>
                      <a:gd name="T19" fmla="*/ 28 h 47"/>
                      <a:gd name="T20" fmla="*/ 2 w 24"/>
                      <a:gd name="T21" fmla="*/ 32 h 47"/>
                      <a:gd name="T22" fmla="*/ 3 w 24"/>
                      <a:gd name="T23" fmla="*/ 36 h 47"/>
                      <a:gd name="T24" fmla="*/ 6 w 24"/>
                      <a:gd name="T25" fmla="*/ 40 h 47"/>
                      <a:gd name="T26" fmla="*/ 9 w 24"/>
                      <a:gd name="T27" fmla="*/ 43 h 47"/>
                      <a:gd name="T28" fmla="*/ 14 w 24"/>
                      <a:gd name="T29" fmla="*/ 46 h 47"/>
                      <a:gd name="T30" fmla="*/ 18 w 24"/>
                      <a:gd name="T31" fmla="*/ 47 h 47"/>
                      <a:gd name="T32" fmla="*/ 24 w 24"/>
                      <a:gd name="T33" fmla="*/ 47 h 47"/>
                      <a:gd name="T34" fmla="*/ 24 w 24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7">
                        <a:moveTo>
                          <a:pt x="24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9" y="4"/>
                        </a:lnTo>
                        <a:lnTo>
                          <a:pt x="6" y="7"/>
                        </a:lnTo>
                        <a:lnTo>
                          <a:pt x="3" y="11"/>
                        </a:lnTo>
                        <a:lnTo>
                          <a:pt x="2" y="15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2" y="32"/>
                        </a:lnTo>
                        <a:lnTo>
                          <a:pt x="3" y="36"/>
                        </a:lnTo>
                        <a:lnTo>
                          <a:pt x="6" y="40"/>
                        </a:lnTo>
                        <a:lnTo>
                          <a:pt x="9" y="43"/>
                        </a:lnTo>
                        <a:lnTo>
                          <a:pt x="14" y="46"/>
                        </a:lnTo>
                        <a:lnTo>
                          <a:pt x="18" y="47"/>
                        </a:lnTo>
                        <a:lnTo>
                          <a:pt x="24" y="47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5" name="Freeform 203"/>
                  <p:cNvSpPr>
                    <a:spLocks noChangeAspect="1"/>
                  </p:cNvSpPr>
                  <p:nvPr/>
                </p:nvSpPr>
                <p:spPr bwMode="auto">
                  <a:xfrm>
                    <a:off x="283" y="1900"/>
                    <a:ext cx="7" cy="14"/>
                  </a:xfrm>
                  <a:custGeom>
                    <a:avLst/>
                    <a:gdLst>
                      <a:gd name="T0" fmla="*/ 23 w 23"/>
                      <a:gd name="T1" fmla="*/ 0 h 49"/>
                      <a:gd name="T2" fmla="*/ 18 w 23"/>
                      <a:gd name="T3" fmla="*/ 1 h 49"/>
                      <a:gd name="T4" fmla="*/ 13 w 23"/>
                      <a:gd name="T5" fmla="*/ 2 h 49"/>
                      <a:gd name="T6" fmla="*/ 8 w 23"/>
                      <a:gd name="T7" fmla="*/ 6 h 49"/>
                      <a:gd name="T8" fmla="*/ 5 w 23"/>
                      <a:gd name="T9" fmla="*/ 8 h 49"/>
                      <a:gd name="T10" fmla="*/ 3 w 23"/>
                      <a:gd name="T11" fmla="*/ 12 h 49"/>
                      <a:gd name="T12" fmla="*/ 1 w 23"/>
                      <a:gd name="T13" fmla="*/ 16 h 49"/>
                      <a:gd name="T14" fmla="*/ 0 w 23"/>
                      <a:gd name="T15" fmla="*/ 20 h 49"/>
                      <a:gd name="T16" fmla="*/ 0 w 23"/>
                      <a:gd name="T17" fmla="*/ 25 h 49"/>
                      <a:gd name="T18" fmla="*/ 0 w 23"/>
                      <a:gd name="T19" fmla="*/ 29 h 49"/>
                      <a:gd name="T20" fmla="*/ 1 w 23"/>
                      <a:gd name="T21" fmla="*/ 33 h 49"/>
                      <a:gd name="T22" fmla="*/ 3 w 23"/>
                      <a:gd name="T23" fmla="*/ 37 h 49"/>
                      <a:gd name="T24" fmla="*/ 5 w 23"/>
                      <a:gd name="T25" fmla="*/ 41 h 49"/>
                      <a:gd name="T26" fmla="*/ 8 w 23"/>
                      <a:gd name="T27" fmla="*/ 43 h 49"/>
                      <a:gd name="T28" fmla="*/ 13 w 23"/>
                      <a:gd name="T29" fmla="*/ 47 h 49"/>
                      <a:gd name="T30" fmla="*/ 18 w 23"/>
                      <a:gd name="T31" fmla="*/ 48 h 49"/>
                      <a:gd name="T32" fmla="*/ 23 w 23"/>
                      <a:gd name="T33" fmla="*/ 49 h 49"/>
                      <a:gd name="T34" fmla="*/ 23 w 23"/>
                      <a:gd name="T35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9">
                        <a:moveTo>
                          <a:pt x="23" y="0"/>
                        </a:moveTo>
                        <a:lnTo>
                          <a:pt x="18" y="1"/>
                        </a:lnTo>
                        <a:lnTo>
                          <a:pt x="13" y="2"/>
                        </a:lnTo>
                        <a:lnTo>
                          <a:pt x="8" y="6"/>
                        </a:lnTo>
                        <a:lnTo>
                          <a:pt x="5" y="8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7"/>
                        </a:lnTo>
                        <a:lnTo>
                          <a:pt x="5" y="41"/>
                        </a:lnTo>
                        <a:lnTo>
                          <a:pt x="8" y="43"/>
                        </a:lnTo>
                        <a:lnTo>
                          <a:pt x="13" y="47"/>
                        </a:lnTo>
                        <a:lnTo>
                          <a:pt x="18" y="48"/>
                        </a:lnTo>
                        <a:lnTo>
                          <a:pt x="23" y="49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6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0" y="1900"/>
                    <a:ext cx="2483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7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2773" y="1900"/>
                    <a:ext cx="8" cy="14"/>
                  </a:xfrm>
                  <a:custGeom>
                    <a:avLst/>
                    <a:gdLst>
                      <a:gd name="T0" fmla="*/ 0 w 24"/>
                      <a:gd name="T1" fmla="*/ 49 h 49"/>
                      <a:gd name="T2" fmla="*/ 5 w 24"/>
                      <a:gd name="T3" fmla="*/ 48 h 49"/>
                      <a:gd name="T4" fmla="*/ 10 w 24"/>
                      <a:gd name="T5" fmla="*/ 47 h 49"/>
                      <a:gd name="T6" fmla="*/ 14 w 24"/>
                      <a:gd name="T7" fmla="*/ 43 h 49"/>
                      <a:gd name="T8" fmla="*/ 17 w 24"/>
                      <a:gd name="T9" fmla="*/ 41 h 49"/>
                      <a:gd name="T10" fmla="*/ 20 w 24"/>
                      <a:gd name="T11" fmla="*/ 37 h 49"/>
                      <a:gd name="T12" fmla="*/ 22 w 24"/>
                      <a:gd name="T13" fmla="*/ 33 h 49"/>
                      <a:gd name="T14" fmla="*/ 23 w 24"/>
                      <a:gd name="T15" fmla="*/ 29 h 49"/>
                      <a:gd name="T16" fmla="*/ 24 w 24"/>
                      <a:gd name="T17" fmla="*/ 25 h 49"/>
                      <a:gd name="T18" fmla="*/ 23 w 24"/>
                      <a:gd name="T19" fmla="*/ 20 h 49"/>
                      <a:gd name="T20" fmla="*/ 22 w 24"/>
                      <a:gd name="T21" fmla="*/ 16 h 49"/>
                      <a:gd name="T22" fmla="*/ 20 w 24"/>
                      <a:gd name="T23" fmla="*/ 12 h 49"/>
                      <a:gd name="T24" fmla="*/ 17 w 24"/>
                      <a:gd name="T25" fmla="*/ 8 h 49"/>
                      <a:gd name="T26" fmla="*/ 14 w 24"/>
                      <a:gd name="T27" fmla="*/ 6 h 49"/>
                      <a:gd name="T28" fmla="*/ 10 w 24"/>
                      <a:gd name="T29" fmla="*/ 2 h 49"/>
                      <a:gd name="T30" fmla="*/ 5 w 24"/>
                      <a:gd name="T31" fmla="*/ 1 h 49"/>
                      <a:gd name="T32" fmla="*/ 0 w 24"/>
                      <a:gd name="T33" fmla="*/ 0 h 49"/>
                      <a:gd name="T34" fmla="*/ 0 w 24"/>
                      <a:gd name="T3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9">
                        <a:moveTo>
                          <a:pt x="0" y="49"/>
                        </a:moveTo>
                        <a:lnTo>
                          <a:pt x="5" y="48"/>
                        </a:lnTo>
                        <a:lnTo>
                          <a:pt x="10" y="47"/>
                        </a:lnTo>
                        <a:lnTo>
                          <a:pt x="14" y="43"/>
                        </a:lnTo>
                        <a:lnTo>
                          <a:pt x="17" y="41"/>
                        </a:lnTo>
                        <a:lnTo>
                          <a:pt x="20" y="37"/>
                        </a:lnTo>
                        <a:lnTo>
                          <a:pt x="22" y="33"/>
                        </a:lnTo>
                        <a:lnTo>
                          <a:pt x="23" y="29"/>
                        </a:lnTo>
                        <a:lnTo>
                          <a:pt x="24" y="25"/>
                        </a:lnTo>
                        <a:lnTo>
                          <a:pt x="23" y="20"/>
                        </a:lnTo>
                        <a:lnTo>
                          <a:pt x="22" y="16"/>
                        </a:lnTo>
                        <a:lnTo>
                          <a:pt x="20" y="12"/>
                        </a:lnTo>
                        <a:lnTo>
                          <a:pt x="17" y="8"/>
                        </a:lnTo>
                        <a:lnTo>
                          <a:pt x="14" y="6"/>
                        </a:lnTo>
                        <a:lnTo>
                          <a:pt x="10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158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2370" y="1580"/>
                    <a:ext cx="13" cy="8"/>
                  </a:xfrm>
                  <a:custGeom>
                    <a:avLst/>
                    <a:gdLst>
                      <a:gd name="T0" fmla="*/ 47 w 47"/>
                      <a:gd name="T1" fmla="*/ 24 h 24"/>
                      <a:gd name="T2" fmla="*/ 47 w 47"/>
                      <a:gd name="T3" fmla="*/ 19 h 24"/>
                      <a:gd name="T4" fmla="*/ 45 w 47"/>
                      <a:gd name="T5" fmla="*/ 14 h 24"/>
                      <a:gd name="T6" fmla="*/ 43 w 47"/>
                      <a:gd name="T7" fmla="*/ 9 h 24"/>
                      <a:gd name="T8" fmla="*/ 40 w 47"/>
                      <a:gd name="T9" fmla="*/ 6 h 24"/>
                      <a:gd name="T10" fmla="*/ 36 w 47"/>
                      <a:gd name="T11" fmla="*/ 4 h 24"/>
                      <a:gd name="T12" fmla="*/ 32 w 47"/>
                      <a:gd name="T13" fmla="*/ 2 h 24"/>
                      <a:gd name="T14" fmla="*/ 28 w 47"/>
                      <a:gd name="T15" fmla="*/ 1 h 24"/>
                      <a:gd name="T16" fmla="*/ 24 w 47"/>
                      <a:gd name="T17" fmla="*/ 0 h 24"/>
                      <a:gd name="T18" fmla="*/ 19 w 47"/>
                      <a:gd name="T19" fmla="*/ 1 h 24"/>
                      <a:gd name="T20" fmla="*/ 14 w 47"/>
                      <a:gd name="T21" fmla="*/ 2 h 24"/>
                      <a:gd name="T22" fmla="*/ 10 w 47"/>
                      <a:gd name="T23" fmla="*/ 4 h 24"/>
                      <a:gd name="T24" fmla="*/ 7 w 47"/>
                      <a:gd name="T25" fmla="*/ 6 h 24"/>
                      <a:gd name="T26" fmla="*/ 4 w 47"/>
                      <a:gd name="T27" fmla="*/ 9 h 24"/>
                      <a:gd name="T28" fmla="*/ 2 w 47"/>
                      <a:gd name="T29" fmla="*/ 14 h 24"/>
                      <a:gd name="T30" fmla="*/ 0 w 47"/>
                      <a:gd name="T31" fmla="*/ 19 h 24"/>
                      <a:gd name="T32" fmla="*/ 0 w 47"/>
                      <a:gd name="T33" fmla="*/ 24 h 24"/>
                      <a:gd name="T34" fmla="*/ 47 w 47"/>
                      <a:gd name="T35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4">
                        <a:moveTo>
                          <a:pt x="47" y="24"/>
                        </a:moveTo>
                        <a:lnTo>
                          <a:pt x="47" y="19"/>
                        </a:lnTo>
                        <a:lnTo>
                          <a:pt x="45" y="14"/>
                        </a:lnTo>
                        <a:lnTo>
                          <a:pt x="43" y="9"/>
                        </a:lnTo>
                        <a:lnTo>
                          <a:pt x="40" y="6"/>
                        </a:lnTo>
                        <a:lnTo>
                          <a:pt x="36" y="4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4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7" y="6"/>
                        </a:lnTo>
                        <a:lnTo>
                          <a:pt x="4" y="9"/>
                        </a:lnTo>
                        <a:lnTo>
                          <a:pt x="2" y="14"/>
                        </a:lnTo>
                        <a:lnTo>
                          <a:pt x="0" y="19"/>
                        </a:lnTo>
                        <a:lnTo>
                          <a:pt x="0" y="24"/>
                        </a:lnTo>
                        <a:lnTo>
                          <a:pt x="47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82159" name="Group 2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2" y="1489"/>
                    <a:ext cx="5062" cy="671"/>
                    <a:chOff x="71" y="1833"/>
                    <a:chExt cx="5617" cy="744"/>
                  </a:xfrm>
                </p:grpSpPr>
                <p:sp>
                  <p:nvSpPr>
                    <p:cNvPr id="382160" name="Rectangle 2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40" y="1942"/>
                      <a:ext cx="1" cy="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1" name="Freeform 20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32" y="1934"/>
                      <a:ext cx="15" cy="8"/>
                    </a:xfrm>
                    <a:custGeom>
                      <a:avLst/>
                      <a:gdLst>
                        <a:gd name="T0" fmla="*/ 47 w 47"/>
                        <a:gd name="T1" fmla="*/ 24 h 24"/>
                        <a:gd name="T2" fmla="*/ 47 w 47"/>
                        <a:gd name="T3" fmla="*/ 19 h 24"/>
                        <a:gd name="T4" fmla="*/ 45 w 47"/>
                        <a:gd name="T5" fmla="*/ 14 h 24"/>
                        <a:gd name="T6" fmla="*/ 43 w 47"/>
                        <a:gd name="T7" fmla="*/ 9 h 24"/>
                        <a:gd name="T8" fmla="*/ 40 w 47"/>
                        <a:gd name="T9" fmla="*/ 6 h 24"/>
                        <a:gd name="T10" fmla="*/ 36 w 47"/>
                        <a:gd name="T11" fmla="*/ 4 h 24"/>
                        <a:gd name="T12" fmla="*/ 32 w 47"/>
                        <a:gd name="T13" fmla="*/ 2 h 24"/>
                        <a:gd name="T14" fmla="*/ 28 w 47"/>
                        <a:gd name="T15" fmla="*/ 1 h 24"/>
                        <a:gd name="T16" fmla="*/ 24 w 47"/>
                        <a:gd name="T17" fmla="*/ 0 h 24"/>
                        <a:gd name="T18" fmla="*/ 19 w 47"/>
                        <a:gd name="T19" fmla="*/ 1 h 24"/>
                        <a:gd name="T20" fmla="*/ 14 w 47"/>
                        <a:gd name="T21" fmla="*/ 2 h 24"/>
                        <a:gd name="T22" fmla="*/ 10 w 47"/>
                        <a:gd name="T23" fmla="*/ 4 h 24"/>
                        <a:gd name="T24" fmla="*/ 7 w 47"/>
                        <a:gd name="T25" fmla="*/ 6 h 24"/>
                        <a:gd name="T26" fmla="*/ 4 w 47"/>
                        <a:gd name="T27" fmla="*/ 9 h 24"/>
                        <a:gd name="T28" fmla="*/ 2 w 47"/>
                        <a:gd name="T29" fmla="*/ 14 h 24"/>
                        <a:gd name="T30" fmla="*/ 0 w 47"/>
                        <a:gd name="T31" fmla="*/ 19 h 24"/>
                        <a:gd name="T32" fmla="*/ 0 w 47"/>
                        <a:gd name="T33" fmla="*/ 24 h 24"/>
                        <a:gd name="T34" fmla="*/ 47 w 47"/>
                        <a:gd name="T35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7" h="24">
                          <a:moveTo>
                            <a:pt x="47" y="24"/>
                          </a:moveTo>
                          <a:lnTo>
                            <a:pt x="47" y="19"/>
                          </a:lnTo>
                          <a:lnTo>
                            <a:pt x="45" y="14"/>
                          </a:lnTo>
                          <a:lnTo>
                            <a:pt x="43" y="9"/>
                          </a:lnTo>
                          <a:lnTo>
                            <a:pt x="40" y="6"/>
                          </a:lnTo>
                          <a:lnTo>
                            <a:pt x="36" y="4"/>
                          </a:lnTo>
                          <a:lnTo>
                            <a:pt x="32" y="2"/>
                          </a:lnTo>
                          <a:lnTo>
                            <a:pt x="28" y="1"/>
                          </a:lnTo>
                          <a:lnTo>
                            <a:pt x="24" y="0"/>
                          </a:lnTo>
                          <a:lnTo>
                            <a:pt x="19" y="1"/>
                          </a:lnTo>
                          <a:lnTo>
                            <a:pt x="14" y="2"/>
                          </a:lnTo>
                          <a:lnTo>
                            <a:pt x="10" y="4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4"/>
                          </a:lnTo>
                          <a:lnTo>
                            <a:pt x="0" y="19"/>
                          </a:lnTo>
                          <a:lnTo>
                            <a:pt x="0" y="24"/>
                          </a:lnTo>
                          <a:lnTo>
                            <a:pt x="47" y="2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2" name="Freeform 21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80" y="1934"/>
                      <a:ext cx="8" cy="16"/>
                    </a:xfrm>
                    <a:custGeom>
                      <a:avLst/>
                      <a:gdLst>
                        <a:gd name="T0" fmla="*/ 0 w 24"/>
                        <a:gd name="T1" fmla="*/ 48 h 48"/>
                        <a:gd name="T2" fmla="*/ 5 w 24"/>
                        <a:gd name="T3" fmla="*/ 47 h 48"/>
                        <a:gd name="T4" fmla="*/ 10 w 24"/>
                        <a:gd name="T5" fmla="*/ 46 h 48"/>
                        <a:gd name="T6" fmla="*/ 14 w 24"/>
                        <a:gd name="T7" fmla="*/ 43 h 48"/>
                        <a:gd name="T8" fmla="*/ 17 w 24"/>
                        <a:gd name="T9" fmla="*/ 41 h 48"/>
                        <a:gd name="T10" fmla="*/ 20 w 24"/>
                        <a:gd name="T11" fmla="*/ 37 h 48"/>
                        <a:gd name="T12" fmla="*/ 22 w 24"/>
                        <a:gd name="T13" fmla="*/ 33 h 48"/>
                        <a:gd name="T14" fmla="*/ 23 w 24"/>
                        <a:gd name="T15" fmla="*/ 28 h 48"/>
                        <a:gd name="T16" fmla="*/ 24 w 24"/>
                        <a:gd name="T17" fmla="*/ 24 h 48"/>
                        <a:gd name="T18" fmla="*/ 23 w 24"/>
                        <a:gd name="T19" fmla="*/ 20 h 48"/>
                        <a:gd name="T20" fmla="*/ 22 w 24"/>
                        <a:gd name="T21" fmla="*/ 16 h 48"/>
                        <a:gd name="T22" fmla="*/ 20 w 24"/>
                        <a:gd name="T23" fmla="*/ 12 h 48"/>
                        <a:gd name="T24" fmla="*/ 17 w 24"/>
                        <a:gd name="T25" fmla="*/ 7 h 48"/>
                        <a:gd name="T26" fmla="*/ 14 w 24"/>
                        <a:gd name="T27" fmla="*/ 5 h 48"/>
                        <a:gd name="T28" fmla="*/ 10 w 24"/>
                        <a:gd name="T29" fmla="*/ 2 h 48"/>
                        <a:gd name="T30" fmla="*/ 5 w 24"/>
                        <a:gd name="T31" fmla="*/ 1 h 48"/>
                        <a:gd name="T32" fmla="*/ 0 w 24"/>
                        <a:gd name="T33" fmla="*/ 0 h 48"/>
                        <a:gd name="T34" fmla="*/ 0 w 24"/>
                        <a:gd name="T35" fmla="*/ 48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8">
                          <a:moveTo>
                            <a:pt x="0" y="48"/>
                          </a:moveTo>
                          <a:lnTo>
                            <a:pt x="5" y="47"/>
                          </a:lnTo>
                          <a:lnTo>
                            <a:pt x="10" y="46"/>
                          </a:lnTo>
                          <a:lnTo>
                            <a:pt x="14" y="43"/>
                          </a:lnTo>
                          <a:lnTo>
                            <a:pt x="17" y="41"/>
                          </a:lnTo>
                          <a:lnTo>
                            <a:pt x="20" y="37"/>
                          </a:lnTo>
                          <a:lnTo>
                            <a:pt x="22" y="33"/>
                          </a:lnTo>
                          <a:lnTo>
                            <a:pt x="23" y="28"/>
                          </a:lnTo>
                          <a:lnTo>
                            <a:pt x="24" y="24"/>
                          </a:lnTo>
                          <a:lnTo>
                            <a:pt x="23" y="20"/>
                          </a:lnTo>
                          <a:lnTo>
                            <a:pt x="22" y="16"/>
                          </a:lnTo>
                          <a:lnTo>
                            <a:pt x="20" y="12"/>
                          </a:lnTo>
                          <a:lnTo>
                            <a:pt x="17" y="7"/>
                          </a:lnTo>
                          <a:lnTo>
                            <a:pt x="14" y="5"/>
                          </a:lnTo>
                          <a:lnTo>
                            <a:pt x="10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3" name="Rectangle 2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67" y="1934"/>
                      <a:ext cx="513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4" name="Freeform 21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59" y="1934"/>
                      <a:ext cx="8" cy="16"/>
                    </a:xfrm>
                    <a:custGeom>
                      <a:avLst/>
                      <a:gdLst>
                        <a:gd name="T0" fmla="*/ 24 w 24"/>
                        <a:gd name="T1" fmla="*/ 0 h 48"/>
                        <a:gd name="T2" fmla="*/ 18 w 24"/>
                        <a:gd name="T3" fmla="*/ 1 h 48"/>
                        <a:gd name="T4" fmla="*/ 13 w 24"/>
                        <a:gd name="T5" fmla="*/ 2 h 48"/>
                        <a:gd name="T6" fmla="*/ 9 w 24"/>
                        <a:gd name="T7" fmla="*/ 5 h 48"/>
                        <a:gd name="T8" fmla="*/ 6 w 24"/>
                        <a:gd name="T9" fmla="*/ 7 h 48"/>
                        <a:gd name="T10" fmla="*/ 3 w 24"/>
                        <a:gd name="T11" fmla="*/ 12 h 48"/>
                        <a:gd name="T12" fmla="*/ 2 w 24"/>
                        <a:gd name="T13" fmla="*/ 16 h 48"/>
                        <a:gd name="T14" fmla="*/ 1 w 24"/>
                        <a:gd name="T15" fmla="*/ 20 h 48"/>
                        <a:gd name="T16" fmla="*/ 0 w 24"/>
                        <a:gd name="T17" fmla="*/ 24 h 48"/>
                        <a:gd name="T18" fmla="*/ 1 w 24"/>
                        <a:gd name="T19" fmla="*/ 28 h 48"/>
                        <a:gd name="T20" fmla="*/ 2 w 24"/>
                        <a:gd name="T21" fmla="*/ 33 h 48"/>
                        <a:gd name="T22" fmla="*/ 3 w 24"/>
                        <a:gd name="T23" fmla="*/ 37 h 48"/>
                        <a:gd name="T24" fmla="*/ 6 w 24"/>
                        <a:gd name="T25" fmla="*/ 41 h 48"/>
                        <a:gd name="T26" fmla="*/ 9 w 24"/>
                        <a:gd name="T27" fmla="*/ 43 h 48"/>
                        <a:gd name="T28" fmla="*/ 13 w 24"/>
                        <a:gd name="T29" fmla="*/ 46 h 48"/>
                        <a:gd name="T30" fmla="*/ 18 w 24"/>
                        <a:gd name="T31" fmla="*/ 47 h 48"/>
                        <a:gd name="T32" fmla="*/ 24 w 24"/>
                        <a:gd name="T33" fmla="*/ 48 h 48"/>
                        <a:gd name="T34" fmla="*/ 24 w 24"/>
                        <a:gd name="T35" fmla="*/ 0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8">
                          <a:moveTo>
                            <a:pt x="24" y="0"/>
                          </a:moveTo>
                          <a:lnTo>
                            <a:pt x="18" y="1"/>
                          </a:lnTo>
                          <a:lnTo>
                            <a:pt x="13" y="2"/>
                          </a:lnTo>
                          <a:lnTo>
                            <a:pt x="9" y="5"/>
                          </a:lnTo>
                          <a:lnTo>
                            <a:pt x="6" y="7"/>
                          </a:lnTo>
                          <a:lnTo>
                            <a:pt x="3" y="12"/>
                          </a:lnTo>
                          <a:lnTo>
                            <a:pt x="2" y="16"/>
                          </a:lnTo>
                          <a:lnTo>
                            <a:pt x="1" y="20"/>
                          </a:lnTo>
                          <a:lnTo>
                            <a:pt x="0" y="24"/>
                          </a:lnTo>
                          <a:lnTo>
                            <a:pt x="1" y="28"/>
                          </a:lnTo>
                          <a:lnTo>
                            <a:pt x="2" y="33"/>
                          </a:lnTo>
                          <a:lnTo>
                            <a:pt x="3" y="37"/>
                          </a:lnTo>
                          <a:lnTo>
                            <a:pt x="6" y="41"/>
                          </a:lnTo>
                          <a:lnTo>
                            <a:pt x="9" y="43"/>
                          </a:lnTo>
                          <a:lnTo>
                            <a:pt x="13" y="46"/>
                          </a:lnTo>
                          <a:lnTo>
                            <a:pt x="18" y="47"/>
                          </a:lnTo>
                          <a:lnTo>
                            <a:pt x="24" y="48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5" name="Freeform 21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70" y="2448"/>
                      <a:ext cx="8" cy="16"/>
                    </a:xfrm>
                    <a:custGeom>
                      <a:avLst/>
                      <a:gdLst>
                        <a:gd name="T0" fmla="*/ 0 w 24"/>
                        <a:gd name="T1" fmla="*/ 48 h 48"/>
                        <a:gd name="T2" fmla="*/ 6 w 24"/>
                        <a:gd name="T3" fmla="*/ 47 h 48"/>
                        <a:gd name="T4" fmla="*/ 10 w 24"/>
                        <a:gd name="T5" fmla="*/ 46 h 48"/>
                        <a:gd name="T6" fmla="*/ 14 w 24"/>
                        <a:gd name="T7" fmla="*/ 42 h 48"/>
                        <a:gd name="T8" fmla="*/ 17 w 24"/>
                        <a:gd name="T9" fmla="*/ 40 h 48"/>
                        <a:gd name="T10" fmla="*/ 20 w 24"/>
                        <a:gd name="T11" fmla="*/ 36 h 48"/>
                        <a:gd name="T12" fmla="*/ 21 w 24"/>
                        <a:gd name="T13" fmla="*/ 33 h 48"/>
                        <a:gd name="T14" fmla="*/ 22 w 24"/>
                        <a:gd name="T15" fmla="*/ 29 h 48"/>
                        <a:gd name="T16" fmla="*/ 24 w 24"/>
                        <a:gd name="T17" fmla="*/ 25 h 48"/>
                        <a:gd name="T18" fmla="*/ 22 w 24"/>
                        <a:gd name="T19" fmla="*/ 19 h 48"/>
                        <a:gd name="T20" fmla="*/ 21 w 24"/>
                        <a:gd name="T21" fmla="*/ 15 h 48"/>
                        <a:gd name="T22" fmla="*/ 20 w 24"/>
                        <a:gd name="T23" fmla="*/ 12 h 48"/>
                        <a:gd name="T24" fmla="*/ 17 w 24"/>
                        <a:gd name="T25" fmla="*/ 8 h 48"/>
                        <a:gd name="T26" fmla="*/ 14 w 24"/>
                        <a:gd name="T27" fmla="*/ 6 h 48"/>
                        <a:gd name="T28" fmla="*/ 10 w 24"/>
                        <a:gd name="T29" fmla="*/ 2 h 48"/>
                        <a:gd name="T30" fmla="*/ 6 w 24"/>
                        <a:gd name="T31" fmla="*/ 1 h 48"/>
                        <a:gd name="T32" fmla="*/ 0 w 24"/>
                        <a:gd name="T33" fmla="*/ 0 h 48"/>
                        <a:gd name="T34" fmla="*/ 0 w 24"/>
                        <a:gd name="T35" fmla="*/ 48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8">
                          <a:moveTo>
                            <a:pt x="0" y="48"/>
                          </a:moveTo>
                          <a:lnTo>
                            <a:pt x="6" y="47"/>
                          </a:lnTo>
                          <a:lnTo>
                            <a:pt x="10" y="46"/>
                          </a:lnTo>
                          <a:lnTo>
                            <a:pt x="14" y="42"/>
                          </a:lnTo>
                          <a:lnTo>
                            <a:pt x="17" y="40"/>
                          </a:lnTo>
                          <a:lnTo>
                            <a:pt x="20" y="36"/>
                          </a:lnTo>
                          <a:lnTo>
                            <a:pt x="21" y="33"/>
                          </a:lnTo>
                          <a:lnTo>
                            <a:pt x="22" y="29"/>
                          </a:lnTo>
                          <a:lnTo>
                            <a:pt x="24" y="25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20" y="12"/>
                          </a:lnTo>
                          <a:lnTo>
                            <a:pt x="17" y="8"/>
                          </a:lnTo>
                          <a:lnTo>
                            <a:pt x="14" y="6"/>
                          </a:lnTo>
                          <a:lnTo>
                            <a:pt x="10" y="2"/>
                          </a:lnTo>
                          <a:lnTo>
                            <a:pt x="6" y="1"/>
                          </a:lnTo>
                          <a:lnTo>
                            <a:pt x="0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6" name="Rectangle 2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98" y="2448"/>
                      <a:ext cx="272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7" name="Freeform 21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090" y="2448"/>
                      <a:ext cx="8" cy="16"/>
                    </a:xfrm>
                    <a:custGeom>
                      <a:avLst/>
                      <a:gdLst>
                        <a:gd name="T0" fmla="*/ 23 w 23"/>
                        <a:gd name="T1" fmla="*/ 0 h 48"/>
                        <a:gd name="T2" fmla="*/ 17 w 23"/>
                        <a:gd name="T3" fmla="*/ 1 h 48"/>
                        <a:gd name="T4" fmla="*/ 13 w 23"/>
                        <a:gd name="T5" fmla="*/ 2 h 48"/>
                        <a:gd name="T6" fmla="*/ 8 w 23"/>
                        <a:gd name="T7" fmla="*/ 6 h 48"/>
                        <a:gd name="T8" fmla="*/ 5 w 23"/>
                        <a:gd name="T9" fmla="*/ 8 h 48"/>
                        <a:gd name="T10" fmla="*/ 3 w 23"/>
                        <a:gd name="T11" fmla="*/ 12 h 48"/>
                        <a:gd name="T12" fmla="*/ 1 w 23"/>
                        <a:gd name="T13" fmla="*/ 15 h 48"/>
                        <a:gd name="T14" fmla="*/ 0 w 23"/>
                        <a:gd name="T15" fmla="*/ 19 h 48"/>
                        <a:gd name="T16" fmla="*/ 0 w 23"/>
                        <a:gd name="T17" fmla="*/ 25 h 48"/>
                        <a:gd name="T18" fmla="*/ 0 w 23"/>
                        <a:gd name="T19" fmla="*/ 29 h 48"/>
                        <a:gd name="T20" fmla="*/ 1 w 23"/>
                        <a:gd name="T21" fmla="*/ 33 h 48"/>
                        <a:gd name="T22" fmla="*/ 3 w 23"/>
                        <a:gd name="T23" fmla="*/ 36 h 48"/>
                        <a:gd name="T24" fmla="*/ 5 w 23"/>
                        <a:gd name="T25" fmla="*/ 40 h 48"/>
                        <a:gd name="T26" fmla="*/ 8 w 23"/>
                        <a:gd name="T27" fmla="*/ 42 h 48"/>
                        <a:gd name="T28" fmla="*/ 13 w 23"/>
                        <a:gd name="T29" fmla="*/ 46 h 48"/>
                        <a:gd name="T30" fmla="*/ 17 w 23"/>
                        <a:gd name="T31" fmla="*/ 47 h 48"/>
                        <a:gd name="T32" fmla="*/ 23 w 23"/>
                        <a:gd name="T33" fmla="*/ 48 h 48"/>
                        <a:gd name="T34" fmla="*/ 23 w 23"/>
                        <a:gd name="T35" fmla="*/ 0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8">
                          <a:moveTo>
                            <a:pt x="23" y="0"/>
                          </a:moveTo>
                          <a:lnTo>
                            <a:pt x="17" y="1"/>
                          </a:lnTo>
                          <a:lnTo>
                            <a:pt x="13" y="2"/>
                          </a:lnTo>
                          <a:lnTo>
                            <a:pt x="8" y="6"/>
                          </a:lnTo>
                          <a:lnTo>
                            <a:pt x="5" y="8"/>
                          </a:lnTo>
                          <a:lnTo>
                            <a:pt x="3" y="12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5"/>
                          </a:lnTo>
                          <a:lnTo>
                            <a:pt x="0" y="29"/>
                          </a:lnTo>
                          <a:lnTo>
                            <a:pt x="1" y="33"/>
                          </a:lnTo>
                          <a:lnTo>
                            <a:pt x="3" y="36"/>
                          </a:lnTo>
                          <a:lnTo>
                            <a:pt x="5" y="40"/>
                          </a:lnTo>
                          <a:lnTo>
                            <a:pt x="8" y="42"/>
                          </a:lnTo>
                          <a:lnTo>
                            <a:pt x="13" y="46"/>
                          </a:lnTo>
                          <a:lnTo>
                            <a:pt x="17" y="47"/>
                          </a:lnTo>
                          <a:lnTo>
                            <a:pt x="23" y="48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8" name="Freeform 21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34" y="1975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0 w 23"/>
                        <a:gd name="T5" fmla="*/ 44 h 46"/>
                        <a:gd name="T6" fmla="*/ 14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6 h 46"/>
                        <a:gd name="T12" fmla="*/ 22 w 23"/>
                        <a:gd name="T13" fmla="*/ 32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9 h 46"/>
                        <a:gd name="T20" fmla="*/ 22 w 23"/>
                        <a:gd name="T21" fmla="*/ 15 h 46"/>
                        <a:gd name="T22" fmla="*/ 20 w 23"/>
                        <a:gd name="T23" fmla="*/ 11 h 46"/>
                        <a:gd name="T24" fmla="*/ 18 w 23"/>
                        <a:gd name="T25" fmla="*/ 7 h 46"/>
                        <a:gd name="T26" fmla="*/ 14 w 23"/>
                        <a:gd name="T27" fmla="*/ 4 h 46"/>
                        <a:gd name="T28" fmla="*/ 10 w 23"/>
                        <a:gd name="T29" fmla="*/ 2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7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69" name="Rectangle 2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2" y="1975"/>
                      <a:ext cx="132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0" name="Freeform 21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094" y="1975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2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1 h 46"/>
                        <a:gd name="T12" fmla="*/ 1 w 23"/>
                        <a:gd name="T13" fmla="*/ 15 h 46"/>
                        <a:gd name="T14" fmla="*/ 0 w 23"/>
                        <a:gd name="T15" fmla="*/ 19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2 h 46"/>
                        <a:gd name="T22" fmla="*/ 3 w 23"/>
                        <a:gd name="T23" fmla="*/ 36 h 46"/>
                        <a:gd name="T24" fmla="*/ 6 w 23"/>
                        <a:gd name="T25" fmla="*/ 39 h 46"/>
                        <a:gd name="T26" fmla="*/ 9 w 23"/>
                        <a:gd name="T27" fmla="*/ 42 h 46"/>
                        <a:gd name="T28" fmla="*/ 12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1" name="Freeform 21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093" y="1879"/>
                      <a:ext cx="8" cy="15"/>
                    </a:xfrm>
                    <a:custGeom>
                      <a:avLst/>
                      <a:gdLst>
                        <a:gd name="T0" fmla="*/ 24 w 24"/>
                        <a:gd name="T1" fmla="*/ 0 h 46"/>
                        <a:gd name="T2" fmla="*/ 18 w 24"/>
                        <a:gd name="T3" fmla="*/ 0 h 46"/>
                        <a:gd name="T4" fmla="*/ 13 w 24"/>
                        <a:gd name="T5" fmla="*/ 2 h 46"/>
                        <a:gd name="T6" fmla="*/ 9 w 24"/>
                        <a:gd name="T7" fmla="*/ 4 h 46"/>
                        <a:gd name="T8" fmla="*/ 6 w 24"/>
                        <a:gd name="T9" fmla="*/ 7 h 46"/>
                        <a:gd name="T10" fmla="*/ 4 w 24"/>
                        <a:gd name="T11" fmla="*/ 10 h 46"/>
                        <a:gd name="T12" fmla="*/ 1 w 24"/>
                        <a:gd name="T13" fmla="*/ 14 h 46"/>
                        <a:gd name="T14" fmla="*/ 0 w 24"/>
                        <a:gd name="T15" fmla="*/ 19 h 46"/>
                        <a:gd name="T16" fmla="*/ 0 w 24"/>
                        <a:gd name="T17" fmla="*/ 23 h 46"/>
                        <a:gd name="T18" fmla="*/ 0 w 24"/>
                        <a:gd name="T19" fmla="*/ 27 h 46"/>
                        <a:gd name="T20" fmla="*/ 1 w 24"/>
                        <a:gd name="T21" fmla="*/ 31 h 46"/>
                        <a:gd name="T22" fmla="*/ 4 w 24"/>
                        <a:gd name="T23" fmla="*/ 35 h 46"/>
                        <a:gd name="T24" fmla="*/ 6 w 24"/>
                        <a:gd name="T25" fmla="*/ 39 h 46"/>
                        <a:gd name="T26" fmla="*/ 9 w 24"/>
                        <a:gd name="T27" fmla="*/ 42 h 46"/>
                        <a:gd name="T28" fmla="*/ 13 w 24"/>
                        <a:gd name="T29" fmla="*/ 44 h 46"/>
                        <a:gd name="T30" fmla="*/ 18 w 24"/>
                        <a:gd name="T31" fmla="*/ 45 h 46"/>
                        <a:gd name="T32" fmla="*/ 24 w 24"/>
                        <a:gd name="T33" fmla="*/ 46 h 46"/>
                        <a:gd name="T34" fmla="*/ 24 w 24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6">
                          <a:moveTo>
                            <a:pt x="24" y="0"/>
                          </a:moveTo>
                          <a:lnTo>
                            <a:pt x="18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4" y="10"/>
                          </a:lnTo>
                          <a:lnTo>
                            <a:pt x="1" y="14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1"/>
                          </a:lnTo>
                          <a:lnTo>
                            <a:pt x="4" y="35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8" y="45"/>
                          </a:lnTo>
                          <a:lnTo>
                            <a:pt x="24" y="46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2" name="Rectangle 2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1" y="1879"/>
                      <a:ext cx="133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3" name="Freeform 22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34" y="1879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0 w 23"/>
                        <a:gd name="T5" fmla="*/ 44 h 46"/>
                        <a:gd name="T6" fmla="*/ 14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5 h 46"/>
                        <a:gd name="T12" fmla="*/ 22 w 23"/>
                        <a:gd name="T13" fmla="*/ 31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9 h 46"/>
                        <a:gd name="T20" fmla="*/ 22 w 23"/>
                        <a:gd name="T21" fmla="*/ 14 h 46"/>
                        <a:gd name="T22" fmla="*/ 20 w 23"/>
                        <a:gd name="T23" fmla="*/ 10 h 46"/>
                        <a:gd name="T24" fmla="*/ 18 w 23"/>
                        <a:gd name="T25" fmla="*/ 7 h 46"/>
                        <a:gd name="T26" fmla="*/ 14 w 23"/>
                        <a:gd name="T27" fmla="*/ 4 h 46"/>
                        <a:gd name="T28" fmla="*/ 10 w 23"/>
                        <a:gd name="T29" fmla="*/ 2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8" y="39"/>
                          </a:lnTo>
                          <a:lnTo>
                            <a:pt x="20" y="35"/>
                          </a:lnTo>
                          <a:lnTo>
                            <a:pt x="22" y="31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4"/>
                          </a:lnTo>
                          <a:lnTo>
                            <a:pt x="20" y="10"/>
                          </a:lnTo>
                          <a:lnTo>
                            <a:pt x="18" y="7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4" name="Freeform 22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099" y="1842"/>
                      <a:ext cx="7" cy="16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3 w 23"/>
                        <a:gd name="T5" fmla="*/ 2 h 47"/>
                        <a:gd name="T6" fmla="*/ 9 w 23"/>
                        <a:gd name="T7" fmla="*/ 4 h 47"/>
                        <a:gd name="T8" fmla="*/ 5 w 23"/>
                        <a:gd name="T9" fmla="*/ 7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9 h 47"/>
                        <a:gd name="T20" fmla="*/ 1 w 23"/>
                        <a:gd name="T21" fmla="*/ 33 h 47"/>
                        <a:gd name="T22" fmla="*/ 3 w 23"/>
                        <a:gd name="T23" fmla="*/ 37 h 47"/>
                        <a:gd name="T24" fmla="*/ 5 w 23"/>
                        <a:gd name="T25" fmla="*/ 40 h 47"/>
                        <a:gd name="T26" fmla="*/ 9 w 23"/>
                        <a:gd name="T27" fmla="*/ 43 h 47"/>
                        <a:gd name="T28" fmla="*/ 13 w 23"/>
                        <a:gd name="T29" fmla="*/ 45 h 47"/>
                        <a:gd name="T30" fmla="*/ 18 w 23"/>
                        <a:gd name="T31" fmla="*/ 47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5" y="7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9"/>
                          </a:lnTo>
                          <a:lnTo>
                            <a:pt x="1" y="33"/>
                          </a:lnTo>
                          <a:lnTo>
                            <a:pt x="3" y="37"/>
                          </a:lnTo>
                          <a:lnTo>
                            <a:pt x="5" y="40"/>
                          </a:lnTo>
                          <a:lnTo>
                            <a:pt x="9" y="43"/>
                          </a:lnTo>
                          <a:lnTo>
                            <a:pt x="13" y="45"/>
                          </a:lnTo>
                          <a:lnTo>
                            <a:pt x="18" y="47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5" name="Rectangle 2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6" y="1842"/>
                      <a:ext cx="259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6" name="Freeform 2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65" y="1842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7 h 47"/>
                        <a:gd name="T4" fmla="*/ 10 w 23"/>
                        <a:gd name="T5" fmla="*/ 45 h 47"/>
                        <a:gd name="T6" fmla="*/ 14 w 23"/>
                        <a:gd name="T7" fmla="*/ 43 h 47"/>
                        <a:gd name="T8" fmla="*/ 17 w 23"/>
                        <a:gd name="T9" fmla="*/ 40 h 47"/>
                        <a:gd name="T10" fmla="*/ 20 w 23"/>
                        <a:gd name="T11" fmla="*/ 37 h 47"/>
                        <a:gd name="T12" fmla="*/ 22 w 23"/>
                        <a:gd name="T13" fmla="*/ 33 h 47"/>
                        <a:gd name="T14" fmla="*/ 23 w 23"/>
                        <a:gd name="T15" fmla="*/ 29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7 w 23"/>
                        <a:gd name="T25" fmla="*/ 7 h 47"/>
                        <a:gd name="T26" fmla="*/ 14 w 23"/>
                        <a:gd name="T27" fmla="*/ 4 h 47"/>
                        <a:gd name="T28" fmla="*/ 10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7"/>
                          </a:lnTo>
                          <a:lnTo>
                            <a:pt x="10" y="45"/>
                          </a:lnTo>
                          <a:lnTo>
                            <a:pt x="14" y="43"/>
                          </a:lnTo>
                          <a:lnTo>
                            <a:pt x="17" y="40"/>
                          </a:lnTo>
                          <a:lnTo>
                            <a:pt x="20" y="37"/>
                          </a:lnTo>
                          <a:lnTo>
                            <a:pt x="22" y="33"/>
                          </a:lnTo>
                          <a:lnTo>
                            <a:pt x="23" y="29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7" y="7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7" name="Freeform 2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34" y="1914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0 w 23"/>
                        <a:gd name="T5" fmla="*/ 44 h 46"/>
                        <a:gd name="T6" fmla="*/ 14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5 h 46"/>
                        <a:gd name="T12" fmla="*/ 22 w 23"/>
                        <a:gd name="T13" fmla="*/ 32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8 h 46"/>
                        <a:gd name="T20" fmla="*/ 22 w 23"/>
                        <a:gd name="T21" fmla="*/ 14 h 46"/>
                        <a:gd name="T22" fmla="*/ 20 w 23"/>
                        <a:gd name="T23" fmla="*/ 11 h 46"/>
                        <a:gd name="T24" fmla="*/ 18 w 23"/>
                        <a:gd name="T25" fmla="*/ 6 h 46"/>
                        <a:gd name="T26" fmla="*/ 14 w 23"/>
                        <a:gd name="T27" fmla="*/ 4 h 46"/>
                        <a:gd name="T28" fmla="*/ 10 w 23"/>
                        <a:gd name="T29" fmla="*/ 1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8" y="39"/>
                          </a:lnTo>
                          <a:lnTo>
                            <a:pt x="20" y="35"/>
                          </a:lnTo>
                          <a:lnTo>
                            <a:pt x="22" y="32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8"/>
                          </a:lnTo>
                          <a:lnTo>
                            <a:pt x="22" y="14"/>
                          </a:lnTo>
                          <a:lnTo>
                            <a:pt x="20" y="11"/>
                          </a:lnTo>
                          <a:lnTo>
                            <a:pt x="18" y="6"/>
                          </a:lnTo>
                          <a:lnTo>
                            <a:pt x="14" y="4"/>
                          </a:lnTo>
                          <a:lnTo>
                            <a:pt x="10" y="1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8" name="Rectangle 2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2" y="1914"/>
                      <a:ext cx="132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79" name="Freeform 22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094" y="1914"/>
                      <a:ext cx="8" cy="16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2 w 23"/>
                        <a:gd name="T5" fmla="*/ 1 h 46"/>
                        <a:gd name="T6" fmla="*/ 9 w 23"/>
                        <a:gd name="T7" fmla="*/ 4 h 46"/>
                        <a:gd name="T8" fmla="*/ 6 w 23"/>
                        <a:gd name="T9" fmla="*/ 6 h 46"/>
                        <a:gd name="T10" fmla="*/ 3 w 23"/>
                        <a:gd name="T11" fmla="*/ 11 h 46"/>
                        <a:gd name="T12" fmla="*/ 1 w 23"/>
                        <a:gd name="T13" fmla="*/ 14 h 46"/>
                        <a:gd name="T14" fmla="*/ 0 w 23"/>
                        <a:gd name="T15" fmla="*/ 18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2 h 46"/>
                        <a:gd name="T22" fmla="*/ 3 w 23"/>
                        <a:gd name="T23" fmla="*/ 35 h 46"/>
                        <a:gd name="T24" fmla="*/ 6 w 23"/>
                        <a:gd name="T25" fmla="*/ 39 h 46"/>
                        <a:gd name="T26" fmla="*/ 9 w 23"/>
                        <a:gd name="T27" fmla="*/ 42 h 46"/>
                        <a:gd name="T28" fmla="*/ 12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2" y="1"/>
                          </a:lnTo>
                          <a:lnTo>
                            <a:pt x="9" y="4"/>
                          </a:lnTo>
                          <a:lnTo>
                            <a:pt x="6" y="6"/>
                          </a:lnTo>
                          <a:lnTo>
                            <a:pt x="3" y="11"/>
                          </a:lnTo>
                          <a:lnTo>
                            <a:pt x="1" y="14"/>
                          </a:lnTo>
                          <a:lnTo>
                            <a:pt x="0" y="18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2"/>
                          </a:lnTo>
                          <a:lnTo>
                            <a:pt x="3" y="35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0" name="Freeform 22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27" y="1975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3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1 h 46"/>
                        <a:gd name="T12" fmla="*/ 2 w 23"/>
                        <a:gd name="T13" fmla="*/ 15 h 46"/>
                        <a:gd name="T14" fmla="*/ 1 w 23"/>
                        <a:gd name="T15" fmla="*/ 19 h 46"/>
                        <a:gd name="T16" fmla="*/ 0 w 23"/>
                        <a:gd name="T17" fmla="*/ 23 h 46"/>
                        <a:gd name="T18" fmla="*/ 1 w 23"/>
                        <a:gd name="T19" fmla="*/ 27 h 46"/>
                        <a:gd name="T20" fmla="*/ 2 w 23"/>
                        <a:gd name="T21" fmla="*/ 32 h 46"/>
                        <a:gd name="T22" fmla="*/ 3 w 23"/>
                        <a:gd name="T23" fmla="*/ 36 h 46"/>
                        <a:gd name="T24" fmla="*/ 6 w 23"/>
                        <a:gd name="T25" fmla="*/ 39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7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1" name="Rectangle 2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4" y="1975"/>
                      <a:ext cx="133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2" name="Freeform 23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67" y="1975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5 h 46"/>
                        <a:gd name="T4" fmla="*/ 9 w 23"/>
                        <a:gd name="T5" fmla="*/ 44 h 46"/>
                        <a:gd name="T6" fmla="*/ 14 w 23"/>
                        <a:gd name="T7" fmla="*/ 42 h 46"/>
                        <a:gd name="T8" fmla="*/ 17 w 23"/>
                        <a:gd name="T9" fmla="*/ 39 h 46"/>
                        <a:gd name="T10" fmla="*/ 20 w 23"/>
                        <a:gd name="T11" fmla="*/ 36 h 46"/>
                        <a:gd name="T12" fmla="*/ 21 w 23"/>
                        <a:gd name="T13" fmla="*/ 32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9 h 46"/>
                        <a:gd name="T20" fmla="*/ 21 w 23"/>
                        <a:gd name="T21" fmla="*/ 15 h 46"/>
                        <a:gd name="T22" fmla="*/ 20 w 23"/>
                        <a:gd name="T23" fmla="*/ 11 h 46"/>
                        <a:gd name="T24" fmla="*/ 17 w 23"/>
                        <a:gd name="T25" fmla="*/ 7 h 46"/>
                        <a:gd name="T26" fmla="*/ 14 w 23"/>
                        <a:gd name="T27" fmla="*/ 4 h 46"/>
                        <a:gd name="T28" fmla="*/ 9 w 23"/>
                        <a:gd name="T29" fmla="*/ 2 h 46"/>
                        <a:gd name="T30" fmla="*/ 5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5"/>
                          </a:lnTo>
                          <a:lnTo>
                            <a:pt x="9" y="44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20" y="36"/>
                          </a:lnTo>
                          <a:lnTo>
                            <a:pt x="21" y="32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20" y="11"/>
                          </a:lnTo>
                          <a:lnTo>
                            <a:pt x="17" y="7"/>
                          </a:lnTo>
                          <a:lnTo>
                            <a:pt x="14" y="4"/>
                          </a:lnTo>
                          <a:lnTo>
                            <a:pt x="9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3" name="Freeform 23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68" y="1879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5 h 46"/>
                        <a:gd name="T4" fmla="*/ 11 w 23"/>
                        <a:gd name="T5" fmla="*/ 44 h 46"/>
                        <a:gd name="T6" fmla="*/ 14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5 h 46"/>
                        <a:gd name="T12" fmla="*/ 22 w 23"/>
                        <a:gd name="T13" fmla="*/ 31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9 h 46"/>
                        <a:gd name="T20" fmla="*/ 22 w 23"/>
                        <a:gd name="T21" fmla="*/ 14 h 46"/>
                        <a:gd name="T22" fmla="*/ 20 w 23"/>
                        <a:gd name="T23" fmla="*/ 10 h 46"/>
                        <a:gd name="T24" fmla="*/ 18 w 23"/>
                        <a:gd name="T25" fmla="*/ 7 h 46"/>
                        <a:gd name="T26" fmla="*/ 14 w 23"/>
                        <a:gd name="T27" fmla="*/ 4 h 46"/>
                        <a:gd name="T28" fmla="*/ 11 w 23"/>
                        <a:gd name="T29" fmla="*/ 2 h 46"/>
                        <a:gd name="T30" fmla="*/ 5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5"/>
                          </a:lnTo>
                          <a:lnTo>
                            <a:pt x="11" y="44"/>
                          </a:lnTo>
                          <a:lnTo>
                            <a:pt x="14" y="42"/>
                          </a:lnTo>
                          <a:lnTo>
                            <a:pt x="18" y="39"/>
                          </a:lnTo>
                          <a:lnTo>
                            <a:pt x="20" y="35"/>
                          </a:lnTo>
                          <a:lnTo>
                            <a:pt x="22" y="31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4"/>
                          </a:lnTo>
                          <a:lnTo>
                            <a:pt x="20" y="10"/>
                          </a:lnTo>
                          <a:lnTo>
                            <a:pt x="18" y="7"/>
                          </a:lnTo>
                          <a:lnTo>
                            <a:pt x="14" y="4"/>
                          </a:lnTo>
                          <a:lnTo>
                            <a:pt x="11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4" name="Rectangle 2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4" y="1879"/>
                      <a:ext cx="134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5" name="Freeform 23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27" y="1879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3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0 h 46"/>
                        <a:gd name="T12" fmla="*/ 2 w 23"/>
                        <a:gd name="T13" fmla="*/ 14 h 46"/>
                        <a:gd name="T14" fmla="*/ 1 w 23"/>
                        <a:gd name="T15" fmla="*/ 19 h 46"/>
                        <a:gd name="T16" fmla="*/ 0 w 23"/>
                        <a:gd name="T17" fmla="*/ 23 h 46"/>
                        <a:gd name="T18" fmla="*/ 1 w 23"/>
                        <a:gd name="T19" fmla="*/ 27 h 46"/>
                        <a:gd name="T20" fmla="*/ 2 w 23"/>
                        <a:gd name="T21" fmla="*/ 31 h 46"/>
                        <a:gd name="T22" fmla="*/ 3 w 23"/>
                        <a:gd name="T23" fmla="*/ 35 h 46"/>
                        <a:gd name="T24" fmla="*/ 6 w 23"/>
                        <a:gd name="T25" fmla="*/ 39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0"/>
                          </a:lnTo>
                          <a:lnTo>
                            <a:pt x="2" y="14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7"/>
                          </a:lnTo>
                          <a:lnTo>
                            <a:pt x="2" y="31"/>
                          </a:lnTo>
                          <a:lnTo>
                            <a:pt x="3" y="35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6" name="Freeform 23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27" y="1914"/>
                      <a:ext cx="7" cy="16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3 w 23"/>
                        <a:gd name="T5" fmla="*/ 1 h 46"/>
                        <a:gd name="T6" fmla="*/ 9 w 23"/>
                        <a:gd name="T7" fmla="*/ 4 h 46"/>
                        <a:gd name="T8" fmla="*/ 6 w 23"/>
                        <a:gd name="T9" fmla="*/ 6 h 46"/>
                        <a:gd name="T10" fmla="*/ 3 w 23"/>
                        <a:gd name="T11" fmla="*/ 11 h 46"/>
                        <a:gd name="T12" fmla="*/ 2 w 23"/>
                        <a:gd name="T13" fmla="*/ 14 h 46"/>
                        <a:gd name="T14" fmla="*/ 1 w 23"/>
                        <a:gd name="T15" fmla="*/ 18 h 46"/>
                        <a:gd name="T16" fmla="*/ 0 w 23"/>
                        <a:gd name="T17" fmla="*/ 23 h 46"/>
                        <a:gd name="T18" fmla="*/ 1 w 23"/>
                        <a:gd name="T19" fmla="*/ 27 h 46"/>
                        <a:gd name="T20" fmla="*/ 2 w 23"/>
                        <a:gd name="T21" fmla="*/ 32 h 46"/>
                        <a:gd name="T22" fmla="*/ 3 w 23"/>
                        <a:gd name="T23" fmla="*/ 35 h 46"/>
                        <a:gd name="T24" fmla="*/ 6 w 23"/>
                        <a:gd name="T25" fmla="*/ 39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3" y="1"/>
                          </a:lnTo>
                          <a:lnTo>
                            <a:pt x="9" y="4"/>
                          </a:lnTo>
                          <a:lnTo>
                            <a:pt x="6" y="6"/>
                          </a:lnTo>
                          <a:lnTo>
                            <a:pt x="3" y="11"/>
                          </a:lnTo>
                          <a:lnTo>
                            <a:pt x="2" y="14"/>
                          </a:lnTo>
                          <a:lnTo>
                            <a:pt x="1" y="18"/>
                          </a:lnTo>
                          <a:lnTo>
                            <a:pt x="0" y="23"/>
                          </a:lnTo>
                          <a:lnTo>
                            <a:pt x="1" y="27"/>
                          </a:lnTo>
                          <a:lnTo>
                            <a:pt x="2" y="32"/>
                          </a:lnTo>
                          <a:lnTo>
                            <a:pt x="3" y="35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7" name="Rectangle 2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4" y="1914"/>
                      <a:ext cx="133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8" name="Freeform 23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67" y="1914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5 h 46"/>
                        <a:gd name="T4" fmla="*/ 9 w 23"/>
                        <a:gd name="T5" fmla="*/ 44 h 46"/>
                        <a:gd name="T6" fmla="*/ 14 w 23"/>
                        <a:gd name="T7" fmla="*/ 42 h 46"/>
                        <a:gd name="T8" fmla="*/ 17 w 23"/>
                        <a:gd name="T9" fmla="*/ 39 h 46"/>
                        <a:gd name="T10" fmla="*/ 20 w 23"/>
                        <a:gd name="T11" fmla="*/ 35 h 46"/>
                        <a:gd name="T12" fmla="*/ 21 w 23"/>
                        <a:gd name="T13" fmla="*/ 32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8 h 46"/>
                        <a:gd name="T20" fmla="*/ 21 w 23"/>
                        <a:gd name="T21" fmla="*/ 14 h 46"/>
                        <a:gd name="T22" fmla="*/ 20 w 23"/>
                        <a:gd name="T23" fmla="*/ 11 h 46"/>
                        <a:gd name="T24" fmla="*/ 17 w 23"/>
                        <a:gd name="T25" fmla="*/ 6 h 46"/>
                        <a:gd name="T26" fmla="*/ 14 w 23"/>
                        <a:gd name="T27" fmla="*/ 4 h 46"/>
                        <a:gd name="T28" fmla="*/ 9 w 23"/>
                        <a:gd name="T29" fmla="*/ 1 h 46"/>
                        <a:gd name="T30" fmla="*/ 5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5"/>
                          </a:lnTo>
                          <a:lnTo>
                            <a:pt x="9" y="44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20" y="35"/>
                          </a:lnTo>
                          <a:lnTo>
                            <a:pt x="21" y="32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8"/>
                          </a:lnTo>
                          <a:lnTo>
                            <a:pt x="21" y="14"/>
                          </a:lnTo>
                          <a:lnTo>
                            <a:pt x="20" y="11"/>
                          </a:lnTo>
                          <a:lnTo>
                            <a:pt x="17" y="6"/>
                          </a:lnTo>
                          <a:lnTo>
                            <a:pt x="14" y="4"/>
                          </a:lnTo>
                          <a:lnTo>
                            <a:pt x="9" y="1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89" name="Freeform 23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13" y="1914"/>
                      <a:ext cx="8" cy="16"/>
                    </a:xfrm>
                    <a:custGeom>
                      <a:avLst/>
                      <a:gdLst>
                        <a:gd name="T0" fmla="*/ 24 w 24"/>
                        <a:gd name="T1" fmla="*/ 0 h 46"/>
                        <a:gd name="T2" fmla="*/ 17 w 24"/>
                        <a:gd name="T3" fmla="*/ 0 h 46"/>
                        <a:gd name="T4" fmla="*/ 13 w 24"/>
                        <a:gd name="T5" fmla="*/ 1 h 46"/>
                        <a:gd name="T6" fmla="*/ 9 w 24"/>
                        <a:gd name="T7" fmla="*/ 4 h 46"/>
                        <a:gd name="T8" fmla="*/ 6 w 24"/>
                        <a:gd name="T9" fmla="*/ 6 h 46"/>
                        <a:gd name="T10" fmla="*/ 3 w 24"/>
                        <a:gd name="T11" fmla="*/ 11 h 46"/>
                        <a:gd name="T12" fmla="*/ 1 w 24"/>
                        <a:gd name="T13" fmla="*/ 14 h 46"/>
                        <a:gd name="T14" fmla="*/ 0 w 24"/>
                        <a:gd name="T15" fmla="*/ 18 h 46"/>
                        <a:gd name="T16" fmla="*/ 0 w 24"/>
                        <a:gd name="T17" fmla="*/ 23 h 46"/>
                        <a:gd name="T18" fmla="*/ 0 w 24"/>
                        <a:gd name="T19" fmla="*/ 27 h 46"/>
                        <a:gd name="T20" fmla="*/ 1 w 24"/>
                        <a:gd name="T21" fmla="*/ 32 h 46"/>
                        <a:gd name="T22" fmla="*/ 3 w 24"/>
                        <a:gd name="T23" fmla="*/ 35 h 46"/>
                        <a:gd name="T24" fmla="*/ 6 w 24"/>
                        <a:gd name="T25" fmla="*/ 39 h 46"/>
                        <a:gd name="T26" fmla="*/ 9 w 24"/>
                        <a:gd name="T27" fmla="*/ 42 h 46"/>
                        <a:gd name="T28" fmla="*/ 13 w 24"/>
                        <a:gd name="T29" fmla="*/ 44 h 46"/>
                        <a:gd name="T30" fmla="*/ 17 w 24"/>
                        <a:gd name="T31" fmla="*/ 45 h 46"/>
                        <a:gd name="T32" fmla="*/ 24 w 24"/>
                        <a:gd name="T33" fmla="*/ 46 h 46"/>
                        <a:gd name="T34" fmla="*/ 24 w 24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6">
                          <a:moveTo>
                            <a:pt x="24" y="0"/>
                          </a:moveTo>
                          <a:lnTo>
                            <a:pt x="17" y="0"/>
                          </a:lnTo>
                          <a:lnTo>
                            <a:pt x="13" y="1"/>
                          </a:lnTo>
                          <a:lnTo>
                            <a:pt x="9" y="4"/>
                          </a:lnTo>
                          <a:lnTo>
                            <a:pt x="6" y="6"/>
                          </a:lnTo>
                          <a:lnTo>
                            <a:pt x="3" y="11"/>
                          </a:lnTo>
                          <a:lnTo>
                            <a:pt x="1" y="14"/>
                          </a:lnTo>
                          <a:lnTo>
                            <a:pt x="0" y="18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2"/>
                          </a:lnTo>
                          <a:lnTo>
                            <a:pt x="3" y="35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5"/>
                          </a:lnTo>
                          <a:lnTo>
                            <a:pt x="24" y="46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0" name="Rectangle 2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21" y="1914"/>
                      <a:ext cx="4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1" name="Freeform 23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25" y="1914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1 w 23"/>
                        <a:gd name="T5" fmla="*/ 44 h 46"/>
                        <a:gd name="T6" fmla="*/ 15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5 h 46"/>
                        <a:gd name="T12" fmla="*/ 22 w 23"/>
                        <a:gd name="T13" fmla="*/ 32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8 h 46"/>
                        <a:gd name="T20" fmla="*/ 22 w 23"/>
                        <a:gd name="T21" fmla="*/ 14 h 46"/>
                        <a:gd name="T22" fmla="*/ 20 w 23"/>
                        <a:gd name="T23" fmla="*/ 11 h 46"/>
                        <a:gd name="T24" fmla="*/ 18 w 23"/>
                        <a:gd name="T25" fmla="*/ 6 h 46"/>
                        <a:gd name="T26" fmla="*/ 15 w 23"/>
                        <a:gd name="T27" fmla="*/ 4 h 46"/>
                        <a:gd name="T28" fmla="*/ 11 w 23"/>
                        <a:gd name="T29" fmla="*/ 1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1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5"/>
                          </a:lnTo>
                          <a:lnTo>
                            <a:pt x="22" y="32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8"/>
                          </a:lnTo>
                          <a:lnTo>
                            <a:pt x="22" y="14"/>
                          </a:lnTo>
                          <a:lnTo>
                            <a:pt x="20" y="11"/>
                          </a:lnTo>
                          <a:lnTo>
                            <a:pt x="18" y="6"/>
                          </a:lnTo>
                          <a:lnTo>
                            <a:pt x="15" y="4"/>
                          </a:lnTo>
                          <a:lnTo>
                            <a:pt x="11" y="1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2" name="Freeform 24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13" y="1914"/>
                      <a:ext cx="8" cy="16"/>
                    </a:xfrm>
                    <a:custGeom>
                      <a:avLst/>
                      <a:gdLst>
                        <a:gd name="T0" fmla="*/ 24 w 24"/>
                        <a:gd name="T1" fmla="*/ 0 h 46"/>
                        <a:gd name="T2" fmla="*/ 17 w 24"/>
                        <a:gd name="T3" fmla="*/ 0 h 46"/>
                        <a:gd name="T4" fmla="*/ 13 w 24"/>
                        <a:gd name="T5" fmla="*/ 1 h 46"/>
                        <a:gd name="T6" fmla="*/ 9 w 24"/>
                        <a:gd name="T7" fmla="*/ 4 h 46"/>
                        <a:gd name="T8" fmla="*/ 6 w 24"/>
                        <a:gd name="T9" fmla="*/ 6 h 46"/>
                        <a:gd name="T10" fmla="*/ 3 w 24"/>
                        <a:gd name="T11" fmla="*/ 11 h 46"/>
                        <a:gd name="T12" fmla="*/ 1 w 24"/>
                        <a:gd name="T13" fmla="*/ 14 h 46"/>
                        <a:gd name="T14" fmla="*/ 0 w 24"/>
                        <a:gd name="T15" fmla="*/ 18 h 46"/>
                        <a:gd name="T16" fmla="*/ 0 w 24"/>
                        <a:gd name="T17" fmla="*/ 23 h 46"/>
                        <a:gd name="T18" fmla="*/ 0 w 24"/>
                        <a:gd name="T19" fmla="*/ 27 h 46"/>
                        <a:gd name="T20" fmla="*/ 1 w 24"/>
                        <a:gd name="T21" fmla="*/ 32 h 46"/>
                        <a:gd name="T22" fmla="*/ 3 w 24"/>
                        <a:gd name="T23" fmla="*/ 35 h 46"/>
                        <a:gd name="T24" fmla="*/ 6 w 24"/>
                        <a:gd name="T25" fmla="*/ 39 h 46"/>
                        <a:gd name="T26" fmla="*/ 9 w 24"/>
                        <a:gd name="T27" fmla="*/ 42 h 46"/>
                        <a:gd name="T28" fmla="*/ 13 w 24"/>
                        <a:gd name="T29" fmla="*/ 44 h 46"/>
                        <a:gd name="T30" fmla="*/ 17 w 24"/>
                        <a:gd name="T31" fmla="*/ 45 h 46"/>
                        <a:gd name="T32" fmla="*/ 24 w 24"/>
                        <a:gd name="T33" fmla="*/ 46 h 46"/>
                        <a:gd name="T34" fmla="*/ 24 w 24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6">
                          <a:moveTo>
                            <a:pt x="24" y="0"/>
                          </a:moveTo>
                          <a:lnTo>
                            <a:pt x="17" y="0"/>
                          </a:lnTo>
                          <a:lnTo>
                            <a:pt x="13" y="1"/>
                          </a:lnTo>
                          <a:lnTo>
                            <a:pt x="9" y="4"/>
                          </a:lnTo>
                          <a:lnTo>
                            <a:pt x="6" y="6"/>
                          </a:lnTo>
                          <a:lnTo>
                            <a:pt x="3" y="11"/>
                          </a:lnTo>
                          <a:lnTo>
                            <a:pt x="1" y="14"/>
                          </a:lnTo>
                          <a:lnTo>
                            <a:pt x="0" y="18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2"/>
                          </a:lnTo>
                          <a:lnTo>
                            <a:pt x="3" y="35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5"/>
                          </a:lnTo>
                          <a:lnTo>
                            <a:pt x="24" y="46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3" name="Rectangle 2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21" y="1914"/>
                      <a:ext cx="4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4" name="Freeform 2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25" y="1914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1 w 23"/>
                        <a:gd name="T5" fmla="*/ 44 h 46"/>
                        <a:gd name="T6" fmla="*/ 15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5 h 46"/>
                        <a:gd name="T12" fmla="*/ 22 w 23"/>
                        <a:gd name="T13" fmla="*/ 32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8 h 46"/>
                        <a:gd name="T20" fmla="*/ 22 w 23"/>
                        <a:gd name="T21" fmla="*/ 14 h 46"/>
                        <a:gd name="T22" fmla="*/ 20 w 23"/>
                        <a:gd name="T23" fmla="*/ 11 h 46"/>
                        <a:gd name="T24" fmla="*/ 18 w 23"/>
                        <a:gd name="T25" fmla="*/ 6 h 46"/>
                        <a:gd name="T26" fmla="*/ 15 w 23"/>
                        <a:gd name="T27" fmla="*/ 4 h 46"/>
                        <a:gd name="T28" fmla="*/ 11 w 23"/>
                        <a:gd name="T29" fmla="*/ 1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1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5"/>
                          </a:lnTo>
                          <a:lnTo>
                            <a:pt x="22" y="32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8"/>
                          </a:lnTo>
                          <a:lnTo>
                            <a:pt x="22" y="14"/>
                          </a:lnTo>
                          <a:lnTo>
                            <a:pt x="20" y="11"/>
                          </a:lnTo>
                          <a:lnTo>
                            <a:pt x="18" y="6"/>
                          </a:lnTo>
                          <a:lnTo>
                            <a:pt x="15" y="4"/>
                          </a:lnTo>
                          <a:lnTo>
                            <a:pt x="11" y="1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5" name="Freeform 2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86" y="1934"/>
                      <a:ext cx="15" cy="8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6 w 46"/>
                        <a:gd name="T3" fmla="*/ 18 h 23"/>
                        <a:gd name="T4" fmla="*/ 44 w 46"/>
                        <a:gd name="T5" fmla="*/ 13 h 23"/>
                        <a:gd name="T6" fmla="*/ 42 w 46"/>
                        <a:gd name="T7" fmla="*/ 9 h 23"/>
                        <a:gd name="T8" fmla="*/ 39 w 46"/>
                        <a:gd name="T9" fmla="*/ 5 h 23"/>
                        <a:gd name="T10" fmla="*/ 35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4 w 46"/>
                        <a:gd name="T21" fmla="*/ 1 h 23"/>
                        <a:gd name="T22" fmla="*/ 10 w 46"/>
                        <a:gd name="T23" fmla="*/ 3 h 23"/>
                        <a:gd name="T24" fmla="*/ 7 w 46"/>
                        <a:gd name="T25" fmla="*/ 5 h 23"/>
                        <a:gd name="T26" fmla="*/ 4 w 46"/>
                        <a:gd name="T27" fmla="*/ 9 h 23"/>
                        <a:gd name="T28" fmla="*/ 2 w 46"/>
                        <a:gd name="T29" fmla="*/ 13 h 23"/>
                        <a:gd name="T30" fmla="*/ 1 w 46"/>
                        <a:gd name="T31" fmla="*/ 18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6" y="18"/>
                          </a:lnTo>
                          <a:lnTo>
                            <a:pt x="44" y="13"/>
                          </a:lnTo>
                          <a:lnTo>
                            <a:pt x="42" y="9"/>
                          </a:lnTo>
                          <a:lnTo>
                            <a:pt x="39" y="5"/>
                          </a:lnTo>
                          <a:lnTo>
                            <a:pt x="35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4" y="1"/>
                          </a:lnTo>
                          <a:lnTo>
                            <a:pt x="10" y="3"/>
                          </a:lnTo>
                          <a:lnTo>
                            <a:pt x="7" y="5"/>
                          </a:lnTo>
                          <a:lnTo>
                            <a:pt x="4" y="9"/>
                          </a:lnTo>
                          <a:lnTo>
                            <a:pt x="2" y="13"/>
                          </a:lnTo>
                          <a:lnTo>
                            <a:pt x="1" y="18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6" name="Rectangle 2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93" y="1942"/>
                      <a:ext cx="1" cy="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7" name="Freeform 24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86" y="1934"/>
                      <a:ext cx="15" cy="8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6 w 46"/>
                        <a:gd name="T3" fmla="*/ 18 h 23"/>
                        <a:gd name="T4" fmla="*/ 44 w 46"/>
                        <a:gd name="T5" fmla="*/ 13 h 23"/>
                        <a:gd name="T6" fmla="*/ 42 w 46"/>
                        <a:gd name="T7" fmla="*/ 9 h 23"/>
                        <a:gd name="T8" fmla="*/ 39 w 46"/>
                        <a:gd name="T9" fmla="*/ 5 h 23"/>
                        <a:gd name="T10" fmla="*/ 35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4 w 46"/>
                        <a:gd name="T21" fmla="*/ 1 h 23"/>
                        <a:gd name="T22" fmla="*/ 10 w 46"/>
                        <a:gd name="T23" fmla="*/ 3 h 23"/>
                        <a:gd name="T24" fmla="*/ 7 w 46"/>
                        <a:gd name="T25" fmla="*/ 5 h 23"/>
                        <a:gd name="T26" fmla="*/ 4 w 46"/>
                        <a:gd name="T27" fmla="*/ 9 h 23"/>
                        <a:gd name="T28" fmla="*/ 2 w 46"/>
                        <a:gd name="T29" fmla="*/ 13 h 23"/>
                        <a:gd name="T30" fmla="*/ 1 w 46"/>
                        <a:gd name="T31" fmla="*/ 18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6" y="18"/>
                          </a:lnTo>
                          <a:lnTo>
                            <a:pt x="44" y="13"/>
                          </a:lnTo>
                          <a:lnTo>
                            <a:pt x="42" y="9"/>
                          </a:lnTo>
                          <a:lnTo>
                            <a:pt x="39" y="5"/>
                          </a:lnTo>
                          <a:lnTo>
                            <a:pt x="35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4" y="1"/>
                          </a:lnTo>
                          <a:lnTo>
                            <a:pt x="10" y="3"/>
                          </a:lnTo>
                          <a:lnTo>
                            <a:pt x="7" y="5"/>
                          </a:lnTo>
                          <a:lnTo>
                            <a:pt x="4" y="9"/>
                          </a:lnTo>
                          <a:lnTo>
                            <a:pt x="2" y="13"/>
                          </a:lnTo>
                          <a:lnTo>
                            <a:pt x="1" y="18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8" name="Freeform 24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635" y="2508"/>
                      <a:ext cx="16" cy="8"/>
                    </a:xfrm>
                    <a:custGeom>
                      <a:avLst/>
                      <a:gdLst>
                        <a:gd name="T0" fmla="*/ 47 w 47"/>
                        <a:gd name="T1" fmla="*/ 24 h 24"/>
                        <a:gd name="T2" fmla="*/ 46 w 47"/>
                        <a:gd name="T3" fmla="*/ 18 h 24"/>
                        <a:gd name="T4" fmla="*/ 45 w 47"/>
                        <a:gd name="T5" fmla="*/ 13 h 24"/>
                        <a:gd name="T6" fmla="*/ 43 w 47"/>
                        <a:gd name="T7" fmla="*/ 10 h 24"/>
                        <a:gd name="T8" fmla="*/ 39 w 47"/>
                        <a:gd name="T9" fmla="*/ 7 h 24"/>
                        <a:gd name="T10" fmla="*/ 35 w 47"/>
                        <a:gd name="T11" fmla="*/ 4 h 24"/>
                        <a:gd name="T12" fmla="*/ 32 w 47"/>
                        <a:gd name="T13" fmla="*/ 1 h 24"/>
                        <a:gd name="T14" fmla="*/ 28 w 47"/>
                        <a:gd name="T15" fmla="*/ 0 h 24"/>
                        <a:gd name="T16" fmla="*/ 24 w 47"/>
                        <a:gd name="T17" fmla="*/ 0 h 24"/>
                        <a:gd name="T18" fmla="*/ 19 w 47"/>
                        <a:gd name="T19" fmla="*/ 0 h 24"/>
                        <a:gd name="T20" fmla="*/ 15 w 47"/>
                        <a:gd name="T21" fmla="*/ 1 h 24"/>
                        <a:gd name="T22" fmla="*/ 11 w 47"/>
                        <a:gd name="T23" fmla="*/ 4 h 24"/>
                        <a:gd name="T24" fmla="*/ 8 w 47"/>
                        <a:gd name="T25" fmla="*/ 7 h 24"/>
                        <a:gd name="T26" fmla="*/ 5 w 47"/>
                        <a:gd name="T27" fmla="*/ 10 h 24"/>
                        <a:gd name="T28" fmla="*/ 3 w 47"/>
                        <a:gd name="T29" fmla="*/ 13 h 24"/>
                        <a:gd name="T30" fmla="*/ 0 w 47"/>
                        <a:gd name="T31" fmla="*/ 18 h 24"/>
                        <a:gd name="T32" fmla="*/ 0 w 47"/>
                        <a:gd name="T33" fmla="*/ 24 h 24"/>
                        <a:gd name="T34" fmla="*/ 47 w 47"/>
                        <a:gd name="T35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7" h="24">
                          <a:moveTo>
                            <a:pt x="47" y="24"/>
                          </a:moveTo>
                          <a:lnTo>
                            <a:pt x="46" y="18"/>
                          </a:lnTo>
                          <a:lnTo>
                            <a:pt x="45" y="13"/>
                          </a:lnTo>
                          <a:lnTo>
                            <a:pt x="43" y="10"/>
                          </a:lnTo>
                          <a:lnTo>
                            <a:pt x="39" y="7"/>
                          </a:lnTo>
                          <a:lnTo>
                            <a:pt x="35" y="4"/>
                          </a:lnTo>
                          <a:lnTo>
                            <a:pt x="32" y="1"/>
                          </a:lnTo>
                          <a:lnTo>
                            <a:pt x="28" y="0"/>
                          </a:lnTo>
                          <a:lnTo>
                            <a:pt x="24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1" y="4"/>
                          </a:lnTo>
                          <a:lnTo>
                            <a:pt x="8" y="7"/>
                          </a:lnTo>
                          <a:lnTo>
                            <a:pt x="5" y="10"/>
                          </a:lnTo>
                          <a:lnTo>
                            <a:pt x="3" y="13"/>
                          </a:lnTo>
                          <a:lnTo>
                            <a:pt x="0" y="18"/>
                          </a:lnTo>
                          <a:lnTo>
                            <a:pt x="0" y="24"/>
                          </a:lnTo>
                          <a:lnTo>
                            <a:pt x="47" y="2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199" name="Rectangle 2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43" y="2516"/>
                      <a:ext cx="1" cy="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0" name="Freeform 24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635" y="2508"/>
                      <a:ext cx="16" cy="8"/>
                    </a:xfrm>
                    <a:custGeom>
                      <a:avLst/>
                      <a:gdLst>
                        <a:gd name="T0" fmla="*/ 47 w 47"/>
                        <a:gd name="T1" fmla="*/ 24 h 24"/>
                        <a:gd name="T2" fmla="*/ 46 w 47"/>
                        <a:gd name="T3" fmla="*/ 18 h 24"/>
                        <a:gd name="T4" fmla="*/ 45 w 47"/>
                        <a:gd name="T5" fmla="*/ 13 h 24"/>
                        <a:gd name="T6" fmla="*/ 43 w 47"/>
                        <a:gd name="T7" fmla="*/ 10 h 24"/>
                        <a:gd name="T8" fmla="*/ 39 w 47"/>
                        <a:gd name="T9" fmla="*/ 7 h 24"/>
                        <a:gd name="T10" fmla="*/ 35 w 47"/>
                        <a:gd name="T11" fmla="*/ 4 h 24"/>
                        <a:gd name="T12" fmla="*/ 32 w 47"/>
                        <a:gd name="T13" fmla="*/ 1 h 24"/>
                        <a:gd name="T14" fmla="*/ 28 w 47"/>
                        <a:gd name="T15" fmla="*/ 0 h 24"/>
                        <a:gd name="T16" fmla="*/ 24 w 47"/>
                        <a:gd name="T17" fmla="*/ 0 h 24"/>
                        <a:gd name="T18" fmla="*/ 19 w 47"/>
                        <a:gd name="T19" fmla="*/ 0 h 24"/>
                        <a:gd name="T20" fmla="*/ 15 w 47"/>
                        <a:gd name="T21" fmla="*/ 1 h 24"/>
                        <a:gd name="T22" fmla="*/ 11 w 47"/>
                        <a:gd name="T23" fmla="*/ 4 h 24"/>
                        <a:gd name="T24" fmla="*/ 8 w 47"/>
                        <a:gd name="T25" fmla="*/ 7 h 24"/>
                        <a:gd name="T26" fmla="*/ 5 w 47"/>
                        <a:gd name="T27" fmla="*/ 10 h 24"/>
                        <a:gd name="T28" fmla="*/ 3 w 47"/>
                        <a:gd name="T29" fmla="*/ 13 h 24"/>
                        <a:gd name="T30" fmla="*/ 0 w 47"/>
                        <a:gd name="T31" fmla="*/ 18 h 24"/>
                        <a:gd name="T32" fmla="*/ 0 w 47"/>
                        <a:gd name="T33" fmla="*/ 24 h 24"/>
                        <a:gd name="T34" fmla="*/ 47 w 47"/>
                        <a:gd name="T35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7" h="24">
                          <a:moveTo>
                            <a:pt x="47" y="24"/>
                          </a:moveTo>
                          <a:lnTo>
                            <a:pt x="46" y="18"/>
                          </a:lnTo>
                          <a:lnTo>
                            <a:pt x="45" y="13"/>
                          </a:lnTo>
                          <a:lnTo>
                            <a:pt x="43" y="10"/>
                          </a:lnTo>
                          <a:lnTo>
                            <a:pt x="39" y="7"/>
                          </a:lnTo>
                          <a:lnTo>
                            <a:pt x="35" y="4"/>
                          </a:lnTo>
                          <a:lnTo>
                            <a:pt x="32" y="1"/>
                          </a:lnTo>
                          <a:lnTo>
                            <a:pt x="28" y="0"/>
                          </a:lnTo>
                          <a:lnTo>
                            <a:pt x="24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1" y="4"/>
                          </a:lnTo>
                          <a:lnTo>
                            <a:pt x="8" y="7"/>
                          </a:lnTo>
                          <a:lnTo>
                            <a:pt x="5" y="10"/>
                          </a:lnTo>
                          <a:lnTo>
                            <a:pt x="3" y="13"/>
                          </a:lnTo>
                          <a:lnTo>
                            <a:pt x="0" y="18"/>
                          </a:lnTo>
                          <a:lnTo>
                            <a:pt x="0" y="24"/>
                          </a:lnTo>
                          <a:lnTo>
                            <a:pt x="47" y="2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1" name="Freeform 24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566" y="2551"/>
                      <a:ext cx="16" cy="7"/>
                    </a:xfrm>
                    <a:custGeom>
                      <a:avLst/>
                      <a:gdLst>
                        <a:gd name="T0" fmla="*/ 0 w 46"/>
                        <a:gd name="T1" fmla="*/ 0 h 23"/>
                        <a:gd name="T2" fmla="*/ 1 w 46"/>
                        <a:gd name="T3" fmla="*/ 5 h 23"/>
                        <a:gd name="T4" fmla="*/ 2 w 46"/>
                        <a:gd name="T5" fmla="*/ 10 h 23"/>
                        <a:gd name="T6" fmla="*/ 4 w 46"/>
                        <a:gd name="T7" fmla="*/ 15 h 23"/>
                        <a:gd name="T8" fmla="*/ 7 w 46"/>
                        <a:gd name="T9" fmla="*/ 18 h 23"/>
                        <a:gd name="T10" fmla="*/ 12 w 46"/>
                        <a:gd name="T11" fmla="*/ 20 h 23"/>
                        <a:gd name="T12" fmla="*/ 15 w 46"/>
                        <a:gd name="T13" fmla="*/ 22 h 23"/>
                        <a:gd name="T14" fmla="*/ 19 w 46"/>
                        <a:gd name="T15" fmla="*/ 23 h 23"/>
                        <a:gd name="T16" fmla="*/ 23 w 46"/>
                        <a:gd name="T17" fmla="*/ 23 h 23"/>
                        <a:gd name="T18" fmla="*/ 28 w 46"/>
                        <a:gd name="T19" fmla="*/ 23 h 23"/>
                        <a:gd name="T20" fmla="*/ 33 w 46"/>
                        <a:gd name="T21" fmla="*/ 22 h 23"/>
                        <a:gd name="T22" fmla="*/ 36 w 46"/>
                        <a:gd name="T23" fmla="*/ 20 h 23"/>
                        <a:gd name="T24" fmla="*/ 40 w 46"/>
                        <a:gd name="T25" fmla="*/ 18 h 23"/>
                        <a:gd name="T26" fmla="*/ 42 w 46"/>
                        <a:gd name="T27" fmla="*/ 15 h 23"/>
                        <a:gd name="T28" fmla="*/ 45 w 46"/>
                        <a:gd name="T29" fmla="*/ 10 h 23"/>
                        <a:gd name="T30" fmla="*/ 46 w 46"/>
                        <a:gd name="T31" fmla="*/ 5 h 23"/>
                        <a:gd name="T32" fmla="*/ 46 w 46"/>
                        <a:gd name="T33" fmla="*/ 0 h 23"/>
                        <a:gd name="T34" fmla="*/ 0 w 46"/>
                        <a:gd name="T3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0" y="0"/>
                          </a:moveTo>
                          <a:lnTo>
                            <a:pt x="1" y="5"/>
                          </a:lnTo>
                          <a:lnTo>
                            <a:pt x="2" y="10"/>
                          </a:lnTo>
                          <a:lnTo>
                            <a:pt x="4" y="15"/>
                          </a:lnTo>
                          <a:lnTo>
                            <a:pt x="7" y="18"/>
                          </a:lnTo>
                          <a:lnTo>
                            <a:pt x="12" y="20"/>
                          </a:lnTo>
                          <a:lnTo>
                            <a:pt x="15" y="22"/>
                          </a:lnTo>
                          <a:lnTo>
                            <a:pt x="19" y="23"/>
                          </a:lnTo>
                          <a:lnTo>
                            <a:pt x="23" y="23"/>
                          </a:lnTo>
                          <a:lnTo>
                            <a:pt x="28" y="23"/>
                          </a:lnTo>
                          <a:lnTo>
                            <a:pt x="33" y="22"/>
                          </a:lnTo>
                          <a:lnTo>
                            <a:pt x="36" y="20"/>
                          </a:lnTo>
                          <a:lnTo>
                            <a:pt x="40" y="18"/>
                          </a:lnTo>
                          <a:lnTo>
                            <a:pt x="42" y="15"/>
                          </a:lnTo>
                          <a:lnTo>
                            <a:pt x="45" y="10"/>
                          </a:lnTo>
                          <a:lnTo>
                            <a:pt x="46" y="5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2" name="Rectangle 2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66" y="2516"/>
                      <a:ext cx="16" cy="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3" name="Freeform 25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566" y="2508"/>
                      <a:ext cx="16" cy="8"/>
                    </a:xfrm>
                    <a:custGeom>
                      <a:avLst/>
                      <a:gdLst>
                        <a:gd name="T0" fmla="*/ 46 w 46"/>
                        <a:gd name="T1" fmla="*/ 24 h 24"/>
                        <a:gd name="T2" fmla="*/ 46 w 46"/>
                        <a:gd name="T3" fmla="*/ 18 h 24"/>
                        <a:gd name="T4" fmla="*/ 45 w 46"/>
                        <a:gd name="T5" fmla="*/ 13 h 24"/>
                        <a:gd name="T6" fmla="*/ 42 w 46"/>
                        <a:gd name="T7" fmla="*/ 10 h 24"/>
                        <a:gd name="T8" fmla="*/ 40 w 46"/>
                        <a:gd name="T9" fmla="*/ 7 h 24"/>
                        <a:gd name="T10" fmla="*/ 36 w 46"/>
                        <a:gd name="T11" fmla="*/ 4 h 24"/>
                        <a:gd name="T12" fmla="*/ 33 w 46"/>
                        <a:gd name="T13" fmla="*/ 1 h 24"/>
                        <a:gd name="T14" fmla="*/ 28 w 46"/>
                        <a:gd name="T15" fmla="*/ 0 h 24"/>
                        <a:gd name="T16" fmla="*/ 23 w 46"/>
                        <a:gd name="T17" fmla="*/ 0 h 24"/>
                        <a:gd name="T18" fmla="*/ 19 w 46"/>
                        <a:gd name="T19" fmla="*/ 0 h 24"/>
                        <a:gd name="T20" fmla="*/ 15 w 46"/>
                        <a:gd name="T21" fmla="*/ 1 h 24"/>
                        <a:gd name="T22" fmla="*/ 12 w 46"/>
                        <a:gd name="T23" fmla="*/ 4 h 24"/>
                        <a:gd name="T24" fmla="*/ 7 w 46"/>
                        <a:gd name="T25" fmla="*/ 7 h 24"/>
                        <a:gd name="T26" fmla="*/ 4 w 46"/>
                        <a:gd name="T27" fmla="*/ 10 h 24"/>
                        <a:gd name="T28" fmla="*/ 2 w 46"/>
                        <a:gd name="T29" fmla="*/ 13 h 24"/>
                        <a:gd name="T30" fmla="*/ 1 w 46"/>
                        <a:gd name="T31" fmla="*/ 18 h 24"/>
                        <a:gd name="T32" fmla="*/ 0 w 46"/>
                        <a:gd name="T33" fmla="*/ 24 h 24"/>
                        <a:gd name="T34" fmla="*/ 46 w 46"/>
                        <a:gd name="T35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46" y="24"/>
                          </a:moveTo>
                          <a:lnTo>
                            <a:pt x="46" y="18"/>
                          </a:lnTo>
                          <a:lnTo>
                            <a:pt x="45" y="13"/>
                          </a:lnTo>
                          <a:lnTo>
                            <a:pt x="42" y="10"/>
                          </a:lnTo>
                          <a:lnTo>
                            <a:pt x="40" y="7"/>
                          </a:lnTo>
                          <a:lnTo>
                            <a:pt x="36" y="4"/>
                          </a:lnTo>
                          <a:lnTo>
                            <a:pt x="33" y="1"/>
                          </a:lnTo>
                          <a:lnTo>
                            <a:pt x="28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2" y="4"/>
                          </a:lnTo>
                          <a:lnTo>
                            <a:pt x="7" y="7"/>
                          </a:lnTo>
                          <a:lnTo>
                            <a:pt x="4" y="10"/>
                          </a:lnTo>
                          <a:lnTo>
                            <a:pt x="2" y="13"/>
                          </a:lnTo>
                          <a:lnTo>
                            <a:pt x="1" y="18"/>
                          </a:lnTo>
                          <a:lnTo>
                            <a:pt x="0" y="24"/>
                          </a:lnTo>
                          <a:lnTo>
                            <a:pt x="46" y="2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4" name="Freeform 25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85" y="250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7 h 47"/>
                        <a:gd name="T4" fmla="*/ 9 w 23"/>
                        <a:gd name="T5" fmla="*/ 45 h 47"/>
                        <a:gd name="T6" fmla="*/ 13 w 23"/>
                        <a:gd name="T7" fmla="*/ 43 h 47"/>
                        <a:gd name="T8" fmla="*/ 17 w 23"/>
                        <a:gd name="T9" fmla="*/ 39 h 47"/>
                        <a:gd name="T10" fmla="*/ 19 w 23"/>
                        <a:gd name="T11" fmla="*/ 36 h 47"/>
                        <a:gd name="T12" fmla="*/ 21 w 23"/>
                        <a:gd name="T13" fmla="*/ 32 h 47"/>
                        <a:gd name="T14" fmla="*/ 22 w 23"/>
                        <a:gd name="T15" fmla="*/ 28 h 47"/>
                        <a:gd name="T16" fmla="*/ 23 w 23"/>
                        <a:gd name="T17" fmla="*/ 24 h 47"/>
                        <a:gd name="T18" fmla="*/ 22 w 23"/>
                        <a:gd name="T19" fmla="*/ 19 h 47"/>
                        <a:gd name="T20" fmla="*/ 21 w 23"/>
                        <a:gd name="T21" fmla="*/ 15 h 47"/>
                        <a:gd name="T22" fmla="*/ 19 w 23"/>
                        <a:gd name="T23" fmla="*/ 11 h 47"/>
                        <a:gd name="T24" fmla="*/ 17 w 23"/>
                        <a:gd name="T25" fmla="*/ 8 h 47"/>
                        <a:gd name="T26" fmla="*/ 13 w 23"/>
                        <a:gd name="T27" fmla="*/ 5 h 47"/>
                        <a:gd name="T28" fmla="*/ 9 w 23"/>
                        <a:gd name="T29" fmla="*/ 3 h 47"/>
                        <a:gd name="T30" fmla="*/ 5 w 23"/>
                        <a:gd name="T31" fmla="*/ 1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7"/>
                          </a:lnTo>
                          <a:lnTo>
                            <a:pt x="9" y="45"/>
                          </a:lnTo>
                          <a:lnTo>
                            <a:pt x="13" y="43"/>
                          </a:lnTo>
                          <a:lnTo>
                            <a:pt x="17" y="39"/>
                          </a:lnTo>
                          <a:lnTo>
                            <a:pt x="19" y="36"/>
                          </a:lnTo>
                          <a:lnTo>
                            <a:pt x="21" y="32"/>
                          </a:lnTo>
                          <a:lnTo>
                            <a:pt x="22" y="28"/>
                          </a:lnTo>
                          <a:lnTo>
                            <a:pt x="23" y="24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19" y="11"/>
                          </a:lnTo>
                          <a:lnTo>
                            <a:pt x="17" y="8"/>
                          </a:lnTo>
                          <a:lnTo>
                            <a:pt x="13" y="5"/>
                          </a:lnTo>
                          <a:lnTo>
                            <a:pt x="9" y="3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5" name="Rectangle 2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74" y="2508"/>
                      <a:ext cx="611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6" name="Freeform 25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566" y="2508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1 h 47"/>
                        <a:gd name="T4" fmla="*/ 14 w 23"/>
                        <a:gd name="T5" fmla="*/ 3 h 47"/>
                        <a:gd name="T6" fmla="*/ 10 w 23"/>
                        <a:gd name="T7" fmla="*/ 5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2 w 23"/>
                        <a:gd name="T13" fmla="*/ 15 h 47"/>
                        <a:gd name="T14" fmla="*/ 1 w 23"/>
                        <a:gd name="T15" fmla="*/ 19 h 47"/>
                        <a:gd name="T16" fmla="*/ 0 w 23"/>
                        <a:gd name="T17" fmla="*/ 24 h 47"/>
                        <a:gd name="T18" fmla="*/ 1 w 23"/>
                        <a:gd name="T19" fmla="*/ 28 h 47"/>
                        <a:gd name="T20" fmla="*/ 2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10 w 23"/>
                        <a:gd name="T27" fmla="*/ 43 h 47"/>
                        <a:gd name="T28" fmla="*/ 14 w 23"/>
                        <a:gd name="T29" fmla="*/ 45 h 47"/>
                        <a:gd name="T30" fmla="*/ 18 w 23"/>
                        <a:gd name="T31" fmla="*/ 47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1"/>
                          </a:lnTo>
                          <a:lnTo>
                            <a:pt x="14" y="3"/>
                          </a:lnTo>
                          <a:lnTo>
                            <a:pt x="10" y="5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4"/>
                          </a:lnTo>
                          <a:lnTo>
                            <a:pt x="1" y="28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10" y="43"/>
                          </a:lnTo>
                          <a:lnTo>
                            <a:pt x="14" y="45"/>
                          </a:lnTo>
                          <a:lnTo>
                            <a:pt x="18" y="47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7" name="Freeform 25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25" y="2448"/>
                      <a:ext cx="7" cy="16"/>
                    </a:xfrm>
                    <a:custGeom>
                      <a:avLst/>
                      <a:gdLst>
                        <a:gd name="T0" fmla="*/ 0 w 23"/>
                        <a:gd name="T1" fmla="*/ 48 h 48"/>
                        <a:gd name="T2" fmla="*/ 6 w 23"/>
                        <a:gd name="T3" fmla="*/ 47 h 48"/>
                        <a:gd name="T4" fmla="*/ 10 w 23"/>
                        <a:gd name="T5" fmla="*/ 46 h 48"/>
                        <a:gd name="T6" fmla="*/ 14 w 23"/>
                        <a:gd name="T7" fmla="*/ 42 h 48"/>
                        <a:gd name="T8" fmla="*/ 17 w 23"/>
                        <a:gd name="T9" fmla="*/ 40 h 48"/>
                        <a:gd name="T10" fmla="*/ 19 w 23"/>
                        <a:gd name="T11" fmla="*/ 36 h 48"/>
                        <a:gd name="T12" fmla="*/ 21 w 23"/>
                        <a:gd name="T13" fmla="*/ 33 h 48"/>
                        <a:gd name="T14" fmla="*/ 22 w 23"/>
                        <a:gd name="T15" fmla="*/ 29 h 48"/>
                        <a:gd name="T16" fmla="*/ 23 w 23"/>
                        <a:gd name="T17" fmla="*/ 25 h 48"/>
                        <a:gd name="T18" fmla="*/ 22 w 23"/>
                        <a:gd name="T19" fmla="*/ 19 h 48"/>
                        <a:gd name="T20" fmla="*/ 21 w 23"/>
                        <a:gd name="T21" fmla="*/ 15 h 48"/>
                        <a:gd name="T22" fmla="*/ 19 w 23"/>
                        <a:gd name="T23" fmla="*/ 12 h 48"/>
                        <a:gd name="T24" fmla="*/ 17 w 23"/>
                        <a:gd name="T25" fmla="*/ 8 h 48"/>
                        <a:gd name="T26" fmla="*/ 14 w 23"/>
                        <a:gd name="T27" fmla="*/ 6 h 48"/>
                        <a:gd name="T28" fmla="*/ 10 w 23"/>
                        <a:gd name="T29" fmla="*/ 2 h 48"/>
                        <a:gd name="T30" fmla="*/ 6 w 23"/>
                        <a:gd name="T31" fmla="*/ 1 h 48"/>
                        <a:gd name="T32" fmla="*/ 0 w 23"/>
                        <a:gd name="T33" fmla="*/ 0 h 48"/>
                        <a:gd name="T34" fmla="*/ 0 w 23"/>
                        <a:gd name="T35" fmla="*/ 48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8">
                          <a:moveTo>
                            <a:pt x="0" y="48"/>
                          </a:moveTo>
                          <a:lnTo>
                            <a:pt x="6" y="47"/>
                          </a:lnTo>
                          <a:lnTo>
                            <a:pt x="10" y="46"/>
                          </a:lnTo>
                          <a:lnTo>
                            <a:pt x="14" y="42"/>
                          </a:lnTo>
                          <a:lnTo>
                            <a:pt x="17" y="40"/>
                          </a:lnTo>
                          <a:lnTo>
                            <a:pt x="19" y="36"/>
                          </a:lnTo>
                          <a:lnTo>
                            <a:pt x="21" y="33"/>
                          </a:lnTo>
                          <a:lnTo>
                            <a:pt x="22" y="29"/>
                          </a:lnTo>
                          <a:lnTo>
                            <a:pt x="23" y="25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19" y="12"/>
                          </a:lnTo>
                          <a:lnTo>
                            <a:pt x="17" y="8"/>
                          </a:lnTo>
                          <a:lnTo>
                            <a:pt x="14" y="6"/>
                          </a:lnTo>
                          <a:lnTo>
                            <a:pt x="10" y="2"/>
                          </a:lnTo>
                          <a:lnTo>
                            <a:pt x="6" y="1"/>
                          </a:lnTo>
                          <a:lnTo>
                            <a:pt x="0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8" name="Rectangle 2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388" y="2448"/>
                      <a:ext cx="137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09" name="Freeform 25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380" y="2448"/>
                      <a:ext cx="8" cy="16"/>
                    </a:xfrm>
                    <a:custGeom>
                      <a:avLst/>
                      <a:gdLst>
                        <a:gd name="T0" fmla="*/ 24 w 24"/>
                        <a:gd name="T1" fmla="*/ 0 h 48"/>
                        <a:gd name="T2" fmla="*/ 18 w 24"/>
                        <a:gd name="T3" fmla="*/ 1 h 48"/>
                        <a:gd name="T4" fmla="*/ 13 w 24"/>
                        <a:gd name="T5" fmla="*/ 2 h 48"/>
                        <a:gd name="T6" fmla="*/ 9 w 24"/>
                        <a:gd name="T7" fmla="*/ 6 h 48"/>
                        <a:gd name="T8" fmla="*/ 6 w 24"/>
                        <a:gd name="T9" fmla="*/ 8 h 48"/>
                        <a:gd name="T10" fmla="*/ 4 w 24"/>
                        <a:gd name="T11" fmla="*/ 12 h 48"/>
                        <a:gd name="T12" fmla="*/ 1 w 24"/>
                        <a:gd name="T13" fmla="*/ 15 h 48"/>
                        <a:gd name="T14" fmla="*/ 0 w 24"/>
                        <a:gd name="T15" fmla="*/ 19 h 48"/>
                        <a:gd name="T16" fmla="*/ 0 w 24"/>
                        <a:gd name="T17" fmla="*/ 25 h 48"/>
                        <a:gd name="T18" fmla="*/ 0 w 24"/>
                        <a:gd name="T19" fmla="*/ 29 h 48"/>
                        <a:gd name="T20" fmla="*/ 1 w 24"/>
                        <a:gd name="T21" fmla="*/ 33 h 48"/>
                        <a:gd name="T22" fmla="*/ 4 w 24"/>
                        <a:gd name="T23" fmla="*/ 36 h 48"/>
                        <a:gd name="T24" fmla="*/ 6 w 24"/>
                        <a:gd name="T25" fmla="*/ 40 h 48"/>
                        <a:gd name="T26" fmla="*/ 9 w 24"/>
                        <a:gd name="T27" fmla="*/ 42 h 48"/>
                        <a:gd name="T28" fmla="*/ 13 w 24"/>
                        <a:gd name="T29" fmla="*/ 46 h 48"/>
                        <a:gd name="T30" fmla="*/ 18 w 24"/>
                        <a:gd name="T31" fmla="*/ 47 h 48"/>
                        <a:gd name="T32" fmla="*/ 24 w 24"/>
                        <a:gd name="T33" fmla="*/ 48 h 48"/>
                        <a:gd name="T34" fmla="*/ 24 w 24"/>
                        <a:gd name="T35" fmla="*/ 0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8">
                          <a:moveTo>
                            <a:pt x="24" y="0"/>
                          </a:moveTo>
                          <a:lnTo>
                            <a:pt x="18" y="1"/>
                          </a:lnTo>
                          <a:lnTo>
                            <a:pt x="13" y="2"/>
                          </a:lnTo>
                          <a:lnTo>
                            <a:pt x="9" y="6"/>
                          </a:lnTo>
                          <a:lnTo>
                            <a:pt x="6" y="8"/>
                          </a:lnTo>
                          <a:lnTo>
                            <a:pt x="4" y="12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5"/>
                          </a:lnTo>
                          <a:lnTo>
                            <a:pt x="0" y="29"/>
                          </a:lnTo>
                          <a:lnTo>
                            <a:pt x="1" y="33"/>
                          </a:lnTo>
                          <a:lnTo>
                            <a:pt x="4" y="36"/>
                          </a:lnTo>
                          <a:lnTo>
                            <a:pt x="6" y="40"/>
                          </a:lnTo>
                          <a:lnTo>
                            <a:pt x="9" y="42"/>
                          </a:lnTo>
                          <a:lnTo>
                            <a:pt x="13" y="46"/>
                          </a:lnTo>
                          <a:lnTo>
                            <a:pt x="18" y="47"/>
                          </a:lnTo>
                          <a:lnTo>
                            <a:pt x="24" y="48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0" name="Freeform 2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17" y="2448"/>
                      <a:ext cx="8" cy="16"/>
                    </a:xfrm>
                    <a:custGeom>
                      <a:avLst/>
                      <a:gdLst>
                        <a:gd name="T0" fmla="*/ 23 w 23"/>
                        <a:gd name="T1" fmla="*/ 0 h 48"/>
                        <a:gd name="T2" fmla="*/ 17 w 23"/>
                        <a:gd name="T3" fmla="*/ 1 h 48"/>
                        <a:gd name="T4" fmla="*/ 13 w 23"/>
                        <a:gd name="T5" fmla="*/ 2 h 48"/>
                        <a:gd name="T6" fmla="*/ 9 w 23"/>
                        <a:gd name="T7" fmla="*/ 6 h 48"/>
                        <a:gd name="T8" fmla="*/ 5 w 23"/>
                        <a:gd name="T9" fmla="*/ 8 h 48"/>
                        <a:gd name="T10" fmla="*/ 3 w 23"/>
                        <a:gd name="T11" fmla="*/ 12 h 48"/>
                        <a:gd name="T12" fmla="*/ 1 w 23"/>
                        <a:gd name="T13" fmla="*/ 15 h 48"/>
                        <a:gd name="T14" fmla="*/ 0 w 23"/>
                        <a:gd name="T15" fmla="*/ 19 h 48"/>
                        <a:gd name="T16" fmla="*/ 0 w 23"/>
                        <a:gd name="T17" fmla="*/ 25 h 48"/>
                        <a:gd name="T18" fmla="*/ 0 w 23"/>
                        <a:gd name="T19" fmla="*/ 29 h 48"/>
                        <a:gd name="T20" fmla="*/ 1 w 23"/>
                        <a:gd name="T21" fmla="*/ 33 h 48"/>
                        <a:gd name="T22" fmla="*/ 3 w 23"/>
                        <a:gd name="T23" fmla="*/ 36 h 48"/>
                        <a:gd name="T24" fmla="*/ 5 w 23"/>
                        <a:gd name="T25" fmla="*/ 40 h 48"/>
                        <a:gd name="T26" fmla="*/ 9 w 23"/>
                        <a:gd name="T27" fmla="*/ 42 h 48"/>
                        <a:gd name="T28" fmla="*/ 13 w 23"/>
                        <a:gd name="T29" fmla="*/ 46 h 48"/>
                        <a:gd name="T30" fmla="*/ 17 w 23"/>
                        <a:gd name="T31" fmla="*/ 47 h 48"/>
                        <a:gd name="T32" fmla="*/ 23 w 23"/>
                        <a:gd name="T33" fmla="*/ 48 h 48"/>
                        <a:gd name="T34" fmla="*/ 23 w 23"/>
                        <a:gd name="T35" fmla="*/ 0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8">
                          <a:moveTo>
                            <a:pt x="23" y="0"/>
                          </a:moveTo>
                          <a:lnTo>
                            <a:pt x="17" y="1"/>
                          </a:lnTo>
                          <a:lnTo>
                            <a:pt x="13" y="2"/>
                          </a:lnTo>
                          <a:lnTo>
                            <a:pt x="9" y="6"/>
                          </a:lnTo>
                          <a:lnTo>
                            <a:pt x="5" y="8"/>
                          </a:lnTo>
                          <a:lnTo>
                            <a:pt x="3" y="12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5"/>
                          </a:lnTo>
                          <a:lnTo>
                            <a:pt x="0" y="29"/>
                          </a:lnTo>
                          <a:lnTo>
                            <a:pt x="1" y="33"/>
                          </a:lnTo>
                          <a:lnTo>
                            <a:pt x="3" y="36"/>
                          </a:lnTo>
                          <a:lnTo>
                            <a:pt x="5" y="40"/>
                          </a:lnTo>
                          <a:lnTo>
                            <a:pt x="9" y="42"/>
                          </a:lnTo>
                          <a:lnTo>
                            <a:pt x="13" y="46"/>
                          </a:lnTo>
                          <a:lnTo>
                            <a:pt x="17" y="47"/>
                          </a:lnTo>
                          <a:lnTo>
                            <a:pt x="23" y="48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1" name="Rectangle 2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25" y="2448"/>
                      <a:ext cx="136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2" name="Freeform 26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61" y="2448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8 h 48"/>
                        <a:gd name="T2" fmla="*/ 6 w 23"/>
                        <a:gd name="T3" fmla="*/ 47 h 48"/>
                        <a:gd name="T4" fmla="*/ 10 w 23"/>
                        <a:gd name="T5" fmla="*/ 46 h 48"/>
                        <a:gd name="T6" fmla="*/ 15 w 23"/>
                        <a:gd name="T7" fmla="*/ 42 h 48"/>
                        <a:gd name="T8" fmla="*/ 18 w 23"/>
                        <a:gd name="T9" fmla="*/ 40 h 48"/>
                        <a:gd name="T10" fmla="*/ 20 w 23"/>
                        <a:gd name="T11" fmla="*/ 36 h 48"/>
                        <a:gd name="T12" fmla="*/ 22 w 23"/>
                        <a:gd name="T13" fmla="*/ 33 h 48"/>
                        <a:gd name="T14" fmla="*/ 23 w 23"/>
                        <a:gd name="T15" fmla="*/ 29 h 48"/>
                        <a:gd name="T16" fmla="*/ 23 w 23"/>
                        <a:gd name="T17" fmla="*/ 25 h 48"/>
                        <a:gd name="T18" fmla="*/ 23 w 23"/>
                        <a:gd name="T19" fmla="*/ 19 h 48"/>
                        <a:gd name="T20" fmla="*/ 22 w 23"/>
                        <a:gd name="T21" fmla="*/ 15 h 48"/>
                        <a:gd name="T22" fmla="*/ 20 w 23"/>
                        <a:gd name="T23" fmla="*/ 12 h 48"/>
                        <a:gd name="T24" fmla="*/ 18 w 23"/>
                        <a:gd name="T25" fmla="*/ 8 h 48"/>
                        <a:gd name="T26" fmla="*/ 15 w 23"/>
                        <a:gd name="T27" fmla="*/ 6 h 48"/>
                        <a:gd name="T28" fmla="*/ 10 w 23"/>
                        <a:gd name="T29" fmla="*/ 2 h 48"/>
                        <a:gd name="T30" fmla="*/ 6 w 23"/>
                        <a:gd name="T31" fmla="*/ 1 h 48"/>
                        <a:gd name="T32" fmla="*/ 0 w 23"/>
                        <a:gd name="T33" fmla="*/ 0 h 48"/>
                        <a:gd name="T34" fmla="*/ 0 w 23"/>
                        <a:gd name="T35" fmla="*/ 48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8">
                          <a:moveTo>
                            <a:pt x="0" y="48"/>
                          </a:moveTo>
                          <a:lnTo>
                            <a:pt x="6" y="47"/>
                          </a:lnTo>
                          <a:lnTo>
                            <a:pt x="10" y="46"/>
                          </a:lnTo>
                          <a:lnTo>
                            <a:pt x="15" y="42"/>
                          </a:lnTo>
                          <a:lnTo>
                            <a:pt x="18" y="40"/>
                          </a:lnTo>
                          <a:lnTo>
                            <a:pt x="20" y="36"/>
                          </a:lnTo>
                          <a:lnTo>
                            <a:pt x="22" y="33"/>
                          </a:lnTo>
                          <a:lnTo>
                            <a:pt x="23" y="29"/>
                          </a:lnTo>
                          <a:lnTo>
                            <a:pt x="23" y="25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2"/>
                          </a:lnTo>
                          <a:lnTo>
                            <a:pt x="18" y="8"/>
                          </a:lnTo>
                          <a:lnTo>
                            <a:pt x="15" y="6"/>
                          </a:lnTo>
                          <a:lnTo>
                            <a:pt x="10" y="2"/>
                          </a:lnTo>
                          <a:lnTo>
                            <a:pt x="6" y="1"/>
                          </a:lnTo>
                          <a:lnTo>
                            <a:pt x="0" y="0"/>
                          </a:lnTo>
                          <a:lnTo>
                            <a:pt x="0" y="48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3" name="Freeform 26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17" y="2288"/>
                      <a:ext cx="8" cy="16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7 w 23"/>
                        <a:gd name="T3" fmla="*/ 0 h 47"/>
                        <a:gd name="T4" fmla="*/ 13 w 23"/>
                        <a:gd name="T5" fmla="*/ 2 h 47"/>
                        <a:gd name="T6" fmla="*/ 9 w 23"/>
                        <a:gd name="T7" fmla="*/ 5 h 47"/>
                        <a:gd name="T8" fmla="*/ 5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4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5 w 23"/>
                        <a:gd name="T25" fmla="*/ 39 h 47"/>
                        <a:gd name="T26" fmla="*/ 9 w 23"/>
                        <a:gd name="T27" fmla="*/ 42 h 47"/>
                        <a:gd name="T28" fmla="*/ 13 w 23"/>
                        <a:gd name="T29" fmla="*/ 45 h 47"/>
                        <a:gd name="T30" fmla="*/ 17 w 23"/>
                        <a:gd name="T31" fmla="*/ 47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3" y="2"/>
                          </a:lnTo>
                          <a:lnTo>
                            <a:pt x="9" y="5"/>
                          </a:lnTo>
                          <a:lnTo>
                            <a:pt x="5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4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5" y="39"/>
                          </a:lnTo>
                          <a:lnTo>
                            <a:pt x="9" y="42"/>
                          </a:lnTo>
                          <a:lnTo>
                            <a:pt x="13" y="45"/>
                          </a:lnTo>
                          <a:lnTo>
                            <a:pt x="17" y="47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4" name="Rectangle 2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25" y="2288"/>
                      <a:ext cx="149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5" name="Freeform 26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74" y="2288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7 h 47"/>
                        <a:gd name="T4" fmla="*/ 9 w 23"/>
                        <a:gd name="T5" fmla="*/ 45 h 47"/>
                        <a:gd name="T6" fmla="*/ 14 w 23"/>
                        <a:gd name="T7" fmla="*/ 42 h 47"/>
                        <a:gd name="T8" fmla="*/ 17 w 23"/>
                        <a:gd name="T9" fmla="*/ 39 h 47"/>
                        <a:gd name="T10" fmla="*/ 19 w 23"/>
                        <a:gd name="T11" fmla="*/ 36 h 47"/>
                        <a:gd name="T12" fmla="*/ 21 w 23"/>
                        <a:gd name="T13" fmla="*/ 32 h 47"/>
                        <a:gd name="T14" fmla="*/ 22 w 23"/>
                        <a:gd name="T15" fmla="*/ 28 h 47"/>
                        <a:gd name="T16" fmla="*/ 23 w 23"/>
                        <a:gd name="T17" fmla="*/ 24 h 47"/>
                        <a:gd name="T18" fmla="*/ 22 w 23"/>
                        <a:gd name="T19" fmla="*/ 19 h 47"/>
                        <a:gd name="T20" fmla="*/ 21 w 23"/>
                        <a:gd name="T21" fmla="*/ 15 h 47"/>
                        <a:gd name="T22" fmla="*/ 19 w 23"/>
                        <a:gd name="T23" fmla="*/ 11 h 47"/>
                        <a:gd name="T24" fmla="*/ 17 w 23"/>
                        <a:gd name="T25" fmla="*/ 8 h 47"/>
                        <a:gd name="T26" fmla="*/ 14 w 23"/>
                        <a:gd name="T27" fmla="*/ 5 h 47"/>
                        <a:gd name="T28" fmla="*/ 9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7"/>
                          </a:lnTo>
                          <a:lnTo>
                            <a:pt x="9" y="45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19" y="36"/>
                          </a:lnTo>
                          <a:lnTo>
                            <a:pt x="21" y="32"/>
                          </a:lnTo>
                          <a:lnTo>
                            <a:pt x="22" y="28"/>
                          </a:lnTo>
                          <a:lnTo>
                            <a:pt x="23" y="24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19" y="11"/>
                          </a:lnTo>
                          <a:lnTo>
                            <a:pt x="17" y="8"/>
                          </a:lnTo>
                          <a:lnTo>
                            <a:pt x="14" y="5"/>
                          </a:lnTo>
                          <a:lnTo>
                            <a:pt x="9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6" name="Freeform 26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17" y="1975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3 w 23"/>
                        <a:gd name="T5" fmla="*/ 2 h 46"/>
                        <a:gd name="T6" fmla="*/ 9 w 23"/>
                        <a:gd name="T7" fmla="*/ 4 h 46"/>
                        <a:gd name="T8" fmla="*/ 5 w 23"/>
                        <a:gd name="T9" fmla="*/ 7 h 46"/>
                        <a:gd name="T10" fmla="*/ 3 w 23"/>
                        <a:gd name="T11" fmla="*/ 11 h 46"/>
                        <a:gd name="T12" fmla="*/ 1 w 23"/>
                        <a:gd name="T13" fmla="*/ 15 h 46"/>
                        <a:gd name="T14" fmla="*/ 0 w 23"/>
                        <a:gd name="T15" fmla="*/ 19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2 h 46"/>
                        <a:gd name="T22" fmla="*/ 3 w 23"/>
                        <a:gd name="T23" fmla="*/ 36 h 46"/>
                        <a:gd name="T24" fmla="*/ 5 w 23"/>
                        <a:gd name="T25" fmla="*/ 39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5" y="7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5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7" name="Rectangle 2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25" y="1975"/>
                      <a:ext cx="132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8" name="Freeform 26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57" y="1975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1 w 23"/>
                        <a:gd name="T5" fmla="*/ 44 h 46"/>
                        <a:gd name="T6" fmla="*/ 14 w 23"/>
                        <a:gd name="T7" fmla="*/ 42 h 46"/>
                        <a:gd name="T8" fmla="*/ 17 w 23"/>
                        <a:gd name="T9" fmla="*/ 39 h 46"/>
                        <a:gd name="T10" fmla="*/ 20 w 23"/>
                        <a:gd name="T11" fmla="*/ 36 h 46"/>
                        <a:gd name="T12" fmla="*/ 22 w 23"/>
                        <a:gd name="T13" fmla="*/ 32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9 h 46"/>
                        <a:gd name="T20" fmla="*/ 22 w 23"/>
                        <a:gd name="T21" fmla="*/ 15 h 46"/>
                        <a:gd name="T22" fmla="*/ 20 w 23"/>
                        <a:gd name="T23" fmla="*/ 11 h 46"/>
                        <a:gd name="T24" fmla="*/ 17 w 23"/>
                        <a:gd name="T25" fmla="*/ 7 h 46"/>
                        <a:gd name="T26" fmla="*/ 14 w 23"/>
                        <a:gd name="T27" fmla="*/ 4 h 46"/>
                        <a:gd name="T28" fmla="*/ 11 w 23"/>
                        <a:gd name="T29" fmla="*/ 2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1" y="44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7" y="7"/>
                          </a:lnTo>
                          <a:lnTo>
                            <a:pt x="14" y="4"/>
                          </a:lnTo>
                          <a:lnTo>
                            <a:pt x="11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19" name="Freeform 26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56" y="1879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5 h 46"/>
                        <a:gd name="T4" fmla="*/ 11 w 23"/>
                        <a:gd name="T5" fmla="*/ 44 h 46"/>
                        <a:gd name="T6" fmla="*/ 15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5 h 46"/>
                        <a:gd name="T12" fmla="*/ 22 w 23"/>
                        <a:gd name="T13" fmla="*/ 31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9 h 46"/>
                        <a:gd name="T20" fmla="*/ 22 w 23"/>
                        <a:gd name="T21" fmla="*/ 14 h 46"/>
                        <a:gd name="T22" fmla="*/ 20 w 23"/>
                        <a:gd name="T23" fmla="*/ 10 h 46"/>
                        <a:gd name="T24" fmla="*/ 18 w 23"/>
                        <a:gd name="T25" fmla="*/ 7 h 46"/>
                        <a:gd name="T26" fmla="*/ 15 w 23"/>
                        <a:gd name="T27" fmla="*/ 4 h 46"/>
                        <a:gd name="T28" fmla="*/ 11 w 23"/>
                        <a:gd name="T29" fmla="*/ 2 h 46"/>
                        <a:gd name="T30" fmla="*/ 5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5"/>
                          </a:lnTo>
                          <a:lnTo>
                            <a:pt x="11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5"/>
                          </a:lnTo>
                          <a:lnTo>
                            <a:pt x="22" y="31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4"/>
                          </a:lnTo>
                          <a:lnTo>
                            <a:pt x="20" y="10"/>
                          </a:lnTo>
                          <a:lnTo>
                            <a:pt x="18" y="7"/>
                          </a:lnTo>
                          <a:lnTo>
                            <a:pt x="15" y="4"/>
                          </a:lnTo>
                          <a:lnTo>
                            <a:pt x="11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0" name="Rectangle 2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25" y="1879"/>
                      <a:ext cx="131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1" name="Freeform 26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17" y="1879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3 w 23"/>
                        <a:gd name="T5" fmla="*/ 2 h 46"/>
                        <a:gd name="T6" fmla="*/ 9 w 23"/>
                        <a:gd name="T7" fmla="*/ 4 h 46"/>
                        <a:gd name="T8" fmla="*/ 5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4 h 46"/>
                        <a:gd name="T14" fmla="*/ 0 w 23"/>
                        <a:gd name="T15" fmla="*/ 19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1 h 46"/>
                        <a:gd name="T22" fmla="*/ 3 w 23"/>
                        <a:gd name="T23" fmla="*/ 35 h 46"/>
                        <a:gd name="T24" fmla="*/ 5 w 23"/>
                        <a:gd name="T25" fmla="*/ 39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5" y="7"/>
                          </a:lnTo>
                          <a:lnTo>
                            <a:pt x="3" y="10"/>
                          </a:lnTo>
                          <a:lnTo>
                            <a:pt x="1" y="14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1"/>
                          </a:lnTo>
                          <a:lnTo>
                            <a:pt x="3" y="35"/>
                          </a:lnTo>
                          <a:lnTo>
                            <a:pt x="5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2" name="Freeform 27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55" y="1842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11 w 23"/>
                        <a:gd name="T5" fmla="*/ 45 h 47"/>
                        <a:gd name="T6" fmla="*/ 14 w 23"/>
                        <a:gd name="T7" fmla="*/ 42 h 47"/>
                        <a:gd name="T8" fmla="*/ 18 w 23"/>
                        <a:gd name="T9" fmla="*/ 40 h 47"/>
                        <a:gd name="T10" fmla="*/ 20 w 23"/>
                        <a:gd name="T11" fmla="*/ 36 h 47"/>
                        <a:gd name="T12" fmla="*/ 22 w 23"/>
                        <a:gd name="T13" fmla="*/ 33 h 47"/>
                        <a:gd name="T14" fmla="*/ 23 w 23"/>
                        <a:gd name="T15" fmla="*/ 29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2 h 47"/>
                        <a:gd name="T24" fmla="*/ 18 w 23"/>
                        <a:gd name="T25" fmla="*/ 7 h 47"/>
                        <a:gd name="T26" fmla="*/ 14 w 23"/>
                        <a:gd name="T27" fmla="*/ 5 h 47"/>
                        <a:gd name="T28" fmla="*/ 11 w 23"/>
                        <a:gd name="T29" fmla="*/ 2 h 47"/>
                        <a:gd name="T30" fmla="*/ 5 w 23"/>
                        <a:gd name="T31" fmla="*/ 1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11" y="45"/>
                          </a:lnTo>
                          <a:lnTo>
                            <a:pt x="14" y="42"/>
                          </a:lnTo>
                          <a:lnTo>
                            <a:pt x="18" y="40"/>
                          </a:lnTo>
                          <a:lnTo>
                            <a:pt x="20" y="36"/>
                          </a:lnTo>
                          <a:lnTo>
                            <a:pt x="22" y="33"/>
                          </a:lnTo>
                          <a:lnTo>
                            <a:pt x="23" y="29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2"/>
                          </a:lnTo>
                          <a:lnTo>
                            <a:pt x="18" y="7"/>
                          </a:lnTo>
                          <a:lnTo>
                            <a:pt x="14" y="5"/>
                          </a:lnTo>
                          <a:lnTo>
                            <a:pt x="11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3" name="Rectangle 2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394" y="1842"/>
                      <a:ext cx="261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4" name="Freeform 27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386" y="1842"/>
                      <a:ext cx="8" cy="16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1 h 47"/>
                        <a:gd name="T4" fmla="*/ 13 w 23"/>
                        <a:gd name="T5" fmla="*/ 2 h 47"/>
                        <a:gd name="T6" fmla="*/ 10 w 23"/>
                        <a:gd name="T7" fmla="*/ 5 h 47"/>
                        <a:gd name="T8" fmla="*/ 7 w 23"/>
                        <a:gd name="T9" fmla="*/ 7 h 47"/>
                        <a:gd name="T10" fmla="*/ 3 w 23"/>
                        <a:gd name="T11" fmla="*/ 12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9 h 47"/>
                        <a:gd name="T20" fmla="*/ 1 w 23"/>
                        <a:gd name="T21" fmla="*/ 33 h 47"/>
                        <a:gd name="T22" fmla="*/ 3 w 23"/>
                        <a:gd name="T23" fmla="*/ 36 h 47"/>
                        <a:gd name="T24" fmla="*/ 7 w 23"/>
                        <a:gd name="T25" fmla="*/ 40 h 47"/>
                        <a:gd name="T26" fmla="*/ 10 w 23"/>
                        <a:gd name="T27" fmla="*/ 42 h 47"/>
                        <a:gd name="T28" fmla="*/ 13 w 23"/>
                        <a:gd name="T29" fmla="*/ 45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1"/>
                          </a:lnTo>
                          <a:lnTo>
                            <a:pt x="13" y="2"/>
                          </a:lnTo>
                          <a:lnTo>
                            <a:pt x="10" y="5"/>
                          </a:lnTo>
                          <a:lnTo>
                            <a:pt x="7" y="7"/>
                          </a:lnTo>
                          <a:lnTo>
                            <a:pt x="3" y="12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9"/>
                          </a:lnTo>
                          <a:lnTo>
                            <a:pt x="1" y="33"/>
                          </a:lnTo>
                          <a:lnTo>
                            <a:pt x="3" y="36"/>
                          </a:lnTo>
                          <a:lnTo>
                            <a:pt x="7" y="40"/>
                          </a:lnTo>
                          <a:lnTo>
                            <a:pt x="10" y="42"/>
                          </a:lnTo>
                          <a:lnTo>
                            <a:pt x="13" y="45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5" name="Freeform 27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384" y="1902"/>
                      <a:ext cx="8" cy="39"/>
                    </a:xfrm>
                    <a:custGeom>
                      <a:avLst/>
                      <a:gdLst>
                        <a:gd name="T0" fmla="*/ 24 w 24"/>
                        <a:gd name="T1" fmla="*/ 0 h 117"/>
                        <a:gd name="T2" fmla="*/ 21 w 24"/>
                        <a:gd name="T3" fmla="*/ 1 h 117"/>
                        <a:gd name="T4" fmla="*/ 18 w 24"/>
                        <a:gd name="T5" fmla="*/ 2 h 117"/>
                        <a:gd name="T6" fmla="*/ 16 w 24"/>
                        <a:gd name="T7" fmla="*/ 3 h 117"/>
                        <a:gd name="T8" fmla="*/ 14 w 24"/>
                        <a:gd name="T9" fmla="*/ 5 h 117"/>
                        <a:gd name="T10" fmla="*/ 9 w 24"/>
                        <a:gd name="T11" fmla="*/ 12 h 117"/>
                        <a:gd name="T12" fmla="*/ 6 w 24"/>
                        <a:gd name="T13" fmla="*/ 19 h 117"/>
                        <a:gd name="T14" fmla="*/ 4 w 24"/>
                        <a:gd name="T15" fmla="*/ 28 h 117"/>
                        <a:gd name="T16" fmla="*/ 2 w 24"/>
                        <a:gd name="T17" fmla="*/ 37 h 117"/>
                        <a:gd name="T18" fmla="*/ 1 w 24"/>
                        <a:gd name="T19" fmla="*/ 48 h 117"/>
                        <a:gd name="T20" fmla="*/ 0 w 24"/>
                        <a:gd name="T21" fmla="*/ 59 h 117"/>
                        <a:gd name="T22" fmla="*/ 1 w 24"/>
                        <a:gd name="T23" fmla="*/ 70 h 117"/>
                        <a:gd name="T24" fmla="*/ 2 w 24"/>
                        <a:gd name="T25" fmla="*/ 80 h 117"/>
                        <a:gd name="T26" fmla="*/ 4 w 24"/>
                        <a:gd name="T27" fmla="*/ 90 h 117"/>
                        <a:gd name="T28" fmla="*/ 6 w 24"/>
                        <a:gd name="T29" fmla="*/ 99 h 117"/>
                        <a:gd name="T30" fmla="*/ 9 w 24"/>
                        <a:gd name="T31" fmla="*/ 107 h 117"/>
                        <a:gd name="T32" fmla="*/ 14 w 24"/>
                        <a:gd name="T33" fmla="*/ 112 h 117"/>
                        <a:gd name="T34" fmla="*/ 16 w 24"/>
                        <a:gd name="T35" fmla="*/ 114 h 117"/>
                        <a:gd name="T36" fmla="*/ 18 w 24"/>
                        <a:gd name="T37" fmla="*/ 116 h 117"/>
                        <a:gd name="T38" fmla="*/ 21 w 24"/>
                        <a:gd name="T39" fmla="*/ 117 h 117"/>
                        <a:gd name="T40" fmla="*/ 24 w 24"/>
                        <a:gd name="T41" fmla="*/ 117 h 117"/>
                        <a:gd name="T42" fmla="*/ 24 w 24"/>
                        <a:gd name="T43" fmla="*/ 0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24" h="117">
                          <a:moveTo>
                            <a:pt x="24" y="0"/>
                          </a:moveTo>
                          <a:lnTo>
                            <a:pt x="21" y="1"/>
                          </a:lnTo>
                          <a:lnTo>
                            <a:pt x="18" y="2"/>
                          </a:lnTo>
                          <a:lnTo>
                            <a:pt x="16" y="3"/>
                          </a:lnTo>
                          <a:lnTo>
                            <a:pt x="14" y="5"/>
                          </a:lnTo>
                          <a:lnTo>
                            <a:pt x="9" y="12"/>
                          </a:lnTo>
                          <a:lnTo>
                            <a:pt x="6" y="19"/>
                          </a:lnTo>
                          <a:lnTo>
                            <a:pt x="4" y="28"/>
                          </a:lnTo>
                          <a:lnTo>
                            <a:pt x="2" y="37"/>
                          </a:lnTo>
                          <a:lnTo>
                            <a:pt x="1" y="48"/>
                          </a:lnTo>
                          <a:lnTo>
                            <a:pt x="0" y="59"/>
                          </a:lnTo>
                          <a:lnTo>
                            <a:pt x="1" y="70"/>
                          </a:lnTo>
                          <a:lnTo>
                            <a:pt x="2" y="80"/>
                          </a:lnTo>
                          <a:lnTo>
                            <a:pt x="4" y="90"/>
                          </a:lnTo>
                          <a:lnTo>
                            <a:pt x="6" y="99"/>
                          </a:lnTo>
                          <a:lnTo>
                            <a:pt x="9" y="107"/>
                          </a:lnTo>
                          <a:lnTo>
                            <a:pt x="14" y="112"/>
                          </a:lnTo>
                          <a:lnTo>
                            <a:pt x="16" y="114"/>
                          </a:lnTo>
                          <a:lnTo>
                            <a:pt x="18" y="116"/>
                          </a:lnTo>
                          <a:lnTo>
                            <a:pt x="21" y="117"/>
                          </a:lnTo>
                          <a:lnTo>
                            <a:pt x="24" y="117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6" name="Rectangle 2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392" y="1902"/>
                      <a:ext cx="265" cy="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7" name="Freeform 27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57" y="1902"/>
                      <a:ext cx="8" cy="39"/>
                    </a:xfrm>
                    <a:custGeom>
                      <a:avLst/>
                      <a:gdLst>
                        <a:gd name="T0" fmla="*/ 0 w 23"/>
                        <a:gd name="T1" fmla="*/ 117 h 117"/>
                        <a:gd name="T2" fmla="*/ 3 w 23"/>
                        <a:gd name="T3" fmla="*/ 117 h 117"/>
                        <a:gd name="T4" fmla="*/ 6 w 23"/>
                        <a:gd name="T5" fmla="*/ 116 h 117"/>
                        <a:gd name="T6" fmla="*/ 8 w 23"/>
                        <a:gd name="T7" fmla="*/ 114 h 117"/>
                        <a:gd name="T8" fmla="*/ 11 w 23"/>
                        <a:gd name="T9" fmla="*/ 112 h 117"/>
                        <a:gd name="T10" fmla="*/ 14 w 23"/>
                        <a:gd name="T11" fmla="*/ 107 h 117"/>
                        <a:gd name="T12" fmla="*/ 17 w 23"/>
                        <a:gd name="T13" fmla="*/ 99 h 117"/>
                        <a:gd name="T14" fmla="*/ 20 w 23"/>
                        <a:gd name="T15" fmla="*/ 90 h 117"/>
                        <a:gd name="T16" fmla="*/ 22 w 23"/>
                        <a:gd name="T17" fmla="*/ 80 h 117"/>
                        <a:gd name="T18" fmla="*/ 23 w 23"/>
                        <a:gd name="T19" fmla="*/ 70 h 117"/>
                        <a:gd name="T20" fmla="*/ 23 w 23"/>
                        <a:gd name="T21" fmla="*/ 59 h 117"/>
                        <a:gd name="T22" fmla="*/ 23 w 23"/>
                        <a:gd name="T23" fmla="*/ 48 h 117"/>
                        <a:gd name="T24" fmla="*/ 22 w 23"/>
                        <a:gd name="T25" fmla="*/ 37 h 117"/>
                        <a:gd name="T26" fmla="*/ 20 w 23"/>
                        <a:gd name="T27" fmla="*/ 28 h 117"/>
                        <a:gd name="T28" fmla="*/ 17 w 23"/>
                        <a:gd name="T29" fmla="*/ 19 h 117"/>
                        <a:gd name="T30" fmla="*/ 14 w 23"/>
                        <a:gd name="T31" fmla="*/ 12 h 117"/>
                        <a:gd name="T32" fmla="*/ 11 w 23"/>
                        <a:gd name="T33" fmla="*/ 5 h 117"/>
                        <a:gd name="T34" fmla="*/ 8 w 23"/>
                        <a:gd name="T35" fmla="*/ 3 h 117"/>
                        <a:gd name="T36" fmla="*/ 6 w 23"/>
                        <a:gd name="T37" fmla="*/ 2 h 117"/>
                        <a:gd name="T38" fmla="*/ 3 w 23"/>
                        <a:gd name="T39" fmla="*/ 1 h 117"/>
                        <a:gd name="T40" fmla="*/ 0 w 23"/>
                        <a:gd name="T41" fmla="*/ 0 h 117"/>
                        <a:gd name="T42" fmla="*/ 0 w 23"/>
                        <a:gd name="T43" fmla="*/ 117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23" h="117">
                          <a:moveTo>
                            <a:pt x="0" y="117"/>
                          </a:moveTo>
                          <a:lnTo>
                            <a:pt x="3" y="117"/>
                          </a:lnTo>
                          <a:lnTo>
                            <a:pt x="6" y="116"/>
                          </a:lnTo>
                          <a:lnTo>
                            <a:pt x="8" y="114"/>
                          </a:lnTo>
                          <a:lnTo>
                            <a:pt x="11" y="112"/>
                          </a:lnTo>
                          <a:lnTo>
                            <a:pt x="14" y="107"/>
                          </a:lnTo>
                          <a:lnTo>
                            <a:pt x="17" y="99"/>
                          </a:lnTo>
                          <a:lnTo>
                            <a:pt x="20" y="90"/>
                          </a:lnTo>
                          <a:lnTo>
                            <a:pt x="22" y="80"/>
                          </a:lnTo>
                          <a:lnTo>
                            <a:pt x="23" y="70"/>
                          </a:lnTo>
                          <a:lnTo>
                            <a:pt x="23" y="59"/>
                          </a:lnTo>
                          <a:lnTo>
                            <a:pt x="23" y="48"/>
                          </a:lnTo>
                          <a:lnTo>
                            <a:pt x="22" y="37"/>
                          </a:lnTo>
                          <a:lnTo>
                            <a:pt x="20" y="28"/>
                          </a:lnTo>
                          <a:lnTo>
                            <a:pt x="17" y="19"/>
                          </a:lnTo>
                          <a:lnTo>
                            <a:pt x="14" y="12"/>
                          </a:lnTo>
                          <a:lnTo>
                            <a:pt x="11" y="5"/>
                          </a:lnTo>
                          <a:lnTo>
                            <a:pt x="8" y="3"/>
                          </a:lnTo>
                          <a:lnTo>
                            <a:pt x="6" y="2"/>
                          </a:lnTo>
                          <a:lnTo>
                            <a:pt x="3" y="1"/>
                          </a:lnTo>
                          <a:lnTo>
                            <a:pt x="0" y="0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8" name="Freeform 27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77" y="2532"/>
                      <a:ext cx="16" cy="8"/>
                    </a:xfrm>
                    <a:custGeom>
                      <a:avLst/>
                      <a:gdLst>
                        <a:gd name="T0" fmla="*/ 0 w 46"/>
                        <a:gd name="T1" fmla="*/ 0 h 23"/>
                        <a:gd name="T2" fmla="*/ 0 w 46"/>
                        <a:gd name="T3" fmla="*/ 5 h 23"/>
                        <a:gd name="T4" fmla="*/ 1 w 46"/>
                        <a:gd name="T5" fmla="*/ 10 h 23"/>
                        <a:gd name="T6" fmla="*/ 4 w 46"/>
                        <a:gd name="T7" fmla="*/ 14 h 23"/>
                        <a:gd name="T8" fmla="*/ 6 w 46"/>
                        <a:gd name="T9" fmla="*/ 17 h 23"/>
                        <a:gd name="T10" fmla="*/ 10 w 46"/>
                        <a:gd name="T11" fmla="*/ 20 h 23"/>
                        <a:gd name="T12" fmla="*/ 13 w 46"/>
                        <a:gd name="T13" fmla="*/ 21 h 23"/>
                        <a:gd name="T14" fmla="*/ 18 w 46"/>
                        <a:gd name="T15" fmla="*/ 22 h 23"/>
                        <a:gd name="T16" fmla="*/ 23 w 46"/>
                        <a:gd name="T17" fmla="*/ 23 h 23"/>
                        <a:gd name="T18" fmla="*/ 27 w 46"/>
                        <a:gd name="T19" fmla="*/ 22 h 23"/>
                        <a:gd name="T20" fmla="*/ 31 w 46"/>
                        <a:gd name="T21" fmla="*/ 21 h 23"/>
                        <a:gd name="T22" fmla="*/ 34 w 46"/>
                        <a:gd name="T23" fmla="*/ 20 h 23"/>
                        <a:gd name="T24" fmla="*/ 39 w 46"/>
                        <a:gd name="T25" fmla="*/ 17 h 23"/>
                        <a:gd name="T26" fmla="*/ 42 w 46"/>
                        <a:gd name="T27" fmla="*/ 14 h 23"/>
                        <a:gd name="T28" fmla="*/ 44 w 46"/>
                        <a:gd name="T29" fmla="*/ 10 h 23"/>
                        <a:gd name="T30" fmla="*/ 45 w 46"/>
                        <a:gd name="T31" fmla="*/ 5 h 23"/>
                        <a:gd name="T32" fmla="*/ 46 w 46"/>
                        <a:gd name="T33" fmla="*/ 0 h 23"/>
                        <a:gd name="T34" fmla="*/ 0 w 46"/>
                        <a:gd name="T3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0" y="0"/>
                          </a:moveTo>
                          <a:lnTo>
                            <a:pt x="0" y="5"/>
                          </a:lnTo>
                          <a:lnTo>
                            <a:pt x="1" y="10"/>
                          </a:lnTo>
                          <a:lnTo>
                            <a:pt x="4" y="14"/>
                          </a:lnTo>
                          <a:lnTo>
                            <a:pt x="6" y="17"/>
                          </a:lnTo>
                          <a:lnTo>
                            <a:pt x="10" y="20"/>
                          </a:lnTo>
                          <a:lnTo>
                            <a:pt x="13" y="21"/>
                          </a:lnTo>
                          <a:lnTo>
                            <a:pt x="18" y="22"/>
                          </a:lnTo>
                          <a:lnTo>
                            <a:pt x="23" y="23"/>
                          </a:lnTo>
                          <a:lnTo>
                            <a:pt x="27" y="22"/>
                          </a:lnTo>
                          <a:lnTo>
                            <a:pt x="31" y="21"/>
                          </a:lnTo>
                          <a:lnTo>
                            <a:pt x="34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0"/>
                          </a:lnTo>
                          <a:lnTo>
                            <a:pt x="45" y="5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29" name="Rectangle 2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77" y="2516"/>
                      <a:ext cx="16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0" name="Freeform 27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77" y="2508"/>
                      <a:ext cx="16" cy="8"/>
                    </a:xfrm>
                    <a:custGeom>
                      <a:avLst/>
                      <a:gdLst>
                        <a:gd name="T0" fmla="*/ 46 w 46"/>
                        <a:gd name="T1" fmla="*/ 24 h 24"/>
                        <a:gd name="T2" fmla="*/ 45 w 46"/>
                        <a:gd name="T3" fmla="*/ 18 h 24"/>
                        <a:gd name="T4" fmla="*/ 44 w 46"/>
                        <a:gd name="T5" fmla="*/ 13 h 24"/>
                        <a:gd name="T6" fmla="*/ 42 w 46"/>
                        <a:gd name="T7" fmla="*/ 10 h 24"/>
                        <a:gd name="T8" fmla="*/ 39 w 46"/>
                        <a:gd name="T9" fmla="*/ 7 h 24"/>
                        <a:gd name="T10" fmla="*/ 34 w 46"/>
                        <a:gd name="T11" fmla="*/ 4 h 24"/>
                        <a:gd name="T12" fmla="*/ 31 w 46"/>
                        <a:gd name="T13" fmla="*/ 1 h 24"/>
                        <a:gd name="T14" fmla="*/ 27 w 46"/>
                        <a:gd name="T15" fmla="*/ 0 h 24"/>
                        <a:gd name="T16" fmla="*/ 23 w 46"/>
                        <a:gd name="T17" fmla="*/ 0 h 24"/>
                        <a:gd name="T18" fmla="*/ 18 w 46"/>
                        <a:gd name="T19" fmla="*/ 0 h 24"/>
                        <a:gd name="T20" fmla="*/ 13 w 46"/>
                        <a:gd name="T21" fmla="*/ 1 h 24"/>
                        <a:gd name="T22" fmla="*/ 10 w 46"/>
                        <a:gd name="T23" fmla="*/ 4 h 24"/>
                        <a:gd name="T24" fmla="*/ 6 w 46"/>
                        <a:gd name="T25" fmla="*/ 7 h 24"/>
                        <a:gd name="T26" fmla="*/ 4 w 46"/>
                        <a:gd name="T27" fmla="*/ 10 h 24"/>
                        <a:gd name="T28" fmla="*/ 1 w 46"/>
                        <a:gd name="T29" fmla="*/ 13 h 24"/>
                        <a:gd name="T30" fmla="*/ 0 w 46"/>
                        <a:gd name="T31" fmla="*/ 18 h 24"/>
                        <a:gd name="T32" fmla="*/ 0 w 46"/>
                        <a:gd name="T33" fmla="*/ 24 h 24"/>
                        <a:gd name="T34" fmla="*/ 46 w 46"/>
                        <a:gd name="T35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46" y="24"/>
                          </a:moveTo>
                          <a:lnTo>
                            <a:pt x="45" y="18"/>
                          </a:lnTo>
                          <a:lnTo>
                            <a:pt x="44" y="13"/>
                          </a:lnTo>
                          <a:lnTo>
                            <a:pt x="42" y="10"/>
                          </a:lnTo>
                          <a:lnTo>
                            <a:pt x="39" y="7"/>
                          </a:lnTo>
                          <a:lnTo>
                            <a:pt x="34" y="4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8" y="0"/>
                          </a:lnTo>
                          <a:lnTo>
                            <a:pt x="13" y="1"/>
                          </a:lnTo>
                          <a:lnTo>
                            <a:pt x="10" y="4"/>
                          </a:lnTo>
                          <a:lnTo>
                            <a:pt x="6" y="7"/>
                          </a:lnTo>
                          <a:lnTo>
                            <a:pt x="4" y="10"/>
                          </a:lnTo>
                          <a:lnTo>
                            <a:pt x="1" y="13"/>
                          </a:lnTo>
                          <a:lnTo>
                            <a:pt x="0" y="18"/>
                          </a:lnTo>
                          <a:lnTo>
                            <a:pt x="0" y="24"/>
                          </a:lnTo>
                          <a:lnTo>
                            <a:pt x="46" y="24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1" name="Freeform 27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77" y="2551"/>
                      <a:ext cx="16" cy="7"/>
                    </a:xfrm>
                    <a:custGeom>
                      <a:avLst/>
                      <a:gdLst>
                        <a:gd name="T0" fmla="*/ 0 w 46"/>
                        <a:gd name="T1" fmla="*/ 0 h 23"/>
                        <a:gd name="T2" fmla="*/ 0 w 46"/>
                        <a:gd name="T3" fmla="*/ 5 h 23"/>
                        <a:gd name="T4" fmla="*/ 1 w 46"/>
                        <a:gd name="T5" fmla="*/ 10 h 23"/>
                        <a:gd name="T6" fmla="*/ 4 w 46"/>
                        <a:gd name="T7" fmla="*/ 15 h 23"/>
                        <a:gd name="T8" fmla="*/ 6 w 46"/>
                        <a:gd name="T9" fmla="*/ 18 h 23"/>
                        <a:gd name="T10" fmla="*/ 10 w 46"/>
                        <a:gd name="T11" fmla="*/ 20 h 23"/>
                        <a:gd name="T12" fmla="*/ 13 w 46"/>
                        <a:gd name="T13" fmla="*/ 22 h 23"/>
                        <a:gd name="T14" fmla="*/ 18 w 46"/>
                        <a:gd name="T15" fmla="*/ 23 h 23"/>
                        <a:gd name="T16" fmla="*/ 23 w 46"/>
                        <a:gd name="T17" fmla="*/ 23 h 23"/>
                        <a:gd name="T18" fmla="*/ 27 w 46"/>
                        <a:gd name="T19" fmla="*/ 23 h 23"/>
                        <a:gd name="T20" fmla="*/ 31 w 46"/>
                        <a:gd name="T21" fmla="*/ 22 h 23"/>
                        <a:gd name="T22" fmla="*/ 34 w 46"/>
                        <a:gd name="T23" fmla="*/ 20 h 23"/>
                        <a:gd name="T24" fmla="*/ 39 w 46"/>
                        <a:gd name="T25" fmla="*/ 18 h 23"/>
                        <a:gd name="T26" fmla="*/ 42 w 46"/>
                        <a:gd name="T27" fmla="*/ 15 h 23"/>
                        <a:gd name="T28" fmla="*/ 44 w 46"/>
                        <a:gd name="T29" fmla="*/ 10 h 23"/>
                        <a:gd name="T30" fmla="*/ 45 w 46"/>
                        <a:gd name="T31" fmla="*/ 5 h 23"/>
                        <a:gd name="T32" fmla="*/ 46 w 46"/>
                        <a:gd name="T33" fmla="*/ 0 h 23"/>
                        <a:gd name="T34" fmla="*/ 0 w 46"/>
                        <a:gd name="T3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0" y="0"/>
                          </a:moveTo>
                          <a:lnTo>
                            <a:pt x="0" y="5"/>
                          </a:lnTo>
                          <a:lnTo>
                            <a:pt x="1" y="10"/>
                          </a:lnTo>
                          <a:lnTo>
                            <a:pt x="4" y="15"/>
                          </a:lnTo>
                          <a:lnTo>
                            <a:pt x="6" y="18"/>
                          </a:lnTo>
                          <a:lnTo>
                            <a:pt x="10" y="20"/>
                          </a:lnTo>
                          <a:lnTo>
                            <a:pt x="13" y="22"/>
                          </a:lnTo>
                          <a:lnTo>
                            <a:pt x="18" y="23"/>
                          </a:lnTo>
                          <a:lnTo>
                            <a:pt x="23" y="23"/>
                          </a:lnTo>
                          <a:lnTo>
                            <a:pt x="27" y="23"/>
                          </a:lnTo>
                          <a:lnTo>
                            <a:pt x="31" y="22"/>
                          </a:lnTo>
                          <a:lnTo>
                            <a:pt x="34" y="20"/>
                          </a:lnTo>
                          <a:lnTo>
                            <a:pt x="39" y="18"/>
                          </a:lnTo>
                          <a:lnTo>
                            <a:pt x="42" y="15"/>
                          </a:lnTo>
                          <a:lnTo>
                            <a:pt x="44" y="10"/>
                          </a:lnTo>
                          <a:lnTo>
                            <a:pt x="45" y="5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2" name="Rectangle 2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77" y="2520"/>
                      <a:ext cx="16" cy="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3" name="Freeform 28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77" y="2512"/>
                      <a:ext cx="16" cy="8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5 w 46"/>
                        <a:gd name="T3" fmla="*/ 17 h 23"/>
                        <a:gd name="T4" fmla="*/ 44 w 46"/>
                        <a:gd name="T5" fmla="*/ 13 h 23"/>
                        <a:gd name="T6" fmla="*/ 42 w 46"/>
                        <a:gd name="T7" fmla="*/ 8 h 23"/>
                        <a:gd name="T8" fmla="*/ 39 w 46"/>
                        <a:gd name="T9" fmla="*/ 5 h 23"/>
                        <a:gd name="T10" fmla="*/ 34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8 w 46"/>
                        <a:gd name="T19" fmla="*/ 0 h 23"/>
                        <a:gd name="T20" fmla="*/ 13 w 46"/>
                        <a:gd name="T21" fmla="*/ 1 h 23"/>
                        <a:gd name="T22" fmla="*/ 10 w 46"/>
                        <a:gd name="T23" fmla="*/ 3 h 23"/>
                        <a:gd name="T24" fmla="*/ 6 w 46"/>
                        <a:gd name="T25" fmla="*/ 5 h 23"/>
                        <a:gd name="T26" fmla="*/ 4 w 46"/>
                        <a:gd name="T27" fmla="*/ 8 h 23"/>
                        <a:gd name="T28" fmla="*/ 1 w 46"/>
                        <a:gd name="T29" fmla="*/ 13 h 23"/>
                        <a:gd name="T30" fmla="*/ 0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5" y="17"/>
                          </a:lnTo>
                          <a:lnTo>
                            <a:pt x="44" y="13"/>
                          </a:lnTo>
                          <a:lnTo>
                            <a:pt x="42" y="8"/>
                          </a:lnTo>
                          <a:lnTo>
                            <a:pt x="39" y="5"/>
                          </a:lnTo>
                          <a:lnTo>
                            <a:pt x="34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8" y="0"/>
                          </a:lnTo>
                          <a:lnTo>
                            <a:pt x="13" y="1"/>
                          </a:lnTo>
                          <a:lnTo>
                            <a:pt x="10" y="3"/>
                          </a:lnTo>
                          <a:lnTo>
                            <a:pt x="6" y="5"/>
                          </a:lnTo>
                          <a:lnTo>
                            <a:pt x="4" y="8"/>
                          </a:lnTo>
                          <a:lnTo>
                            <a:pt x="1" y="13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4" name="Freeform 28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25" y="1975"/>
                      <a:ext cx="7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0 w 23"/>
                        <a:gd name="T5" fmla="*/ 44 h 46"/>
                        <a:gd name="T6" fmla="*/ 14 w 23"/>
                        <a:gd name="T7" fmla="*/ 42 h 46"/>
                        <a:gd name="T8" fmla="*/ 17 w 23"/>
                        <a:gd name="T9" fmla="*/ 39 h 46"/>
                        <a:gd name="T10" fmla="*/ 19 w 23"/>
                        <a:gd name="T11" fmla="*/ 36 h 46"/>
                        <a:gd name="T12" fmla="*/ 21 w 23"/>
                        <a:gd name="T13" fmla="*/ 32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9 h 46"/>
                        <a:gd name="T20" fmla="*/ 21 w 23"/>
                        <a:gd name="T21" fmla="*/ 15 h 46"/>
                        <a:gd name="T22" fmla="*/ 19 w 23"/>
                        <a:gd name="T23" fmla="*/ 11 h 46"/>
                        <a:gd name="T24" fmla="*/ 17 w 23"/>
                        <a:gd name="T25" fmla="*/ 7 h 46"/>
                        <a:gd name="T26" fmla="*/ 14 w 23"/>
                        <a:gd name="T27" fmla="*/ 4 h 46"/>
                        <a:gd name="T28" fmla="*/ 10 w 23"/>
                        <a:gd name="T29" fmla="*/ 2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19" y="36"/>
                          </a:lnTo>
                          <a:lnTo>
                            <a:pt x="21" y="32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19" y="11"/>
                          </a:lnTo>
                          <a:lnTo>
                            <a:pt x="17" y="7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5" name="Rectangle 2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392" y="1975"/>
                      <a:ext cx="133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6" name="Freeform 28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384" y="1975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8 w 23"/>
                        <a:gd name="T3" fmla="*/ 0 h 46"/>
                        <a:gd name="T4" fmla="*/ 14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1 h 46"/>
                        <a:gd name="T12" fmla="*/ 2 w 23"/>
                        <a:gd name="T13" fmla="*/ 15 h 46"/>
                        <a:gd name="T14" fmla="*/ 1 w 23"/>
                        <a:gd name="T15" fmla="*/ 19 h 46"/>
                        <a:gd name="T16" fmla="*/ 0 w 23"/>
                        <a:gd name="T17" fmla="*/ 23 h 46"/>
                        <a:gd name="T18" fmla="*/ 1 w 23"/>
                        <a:gd name="T19" fmla="*/ 27 h 46"/>
                        <a:gd name="T20" fmla="*/ 2 w 23"/>
                        <a:gd name="T21" fmla="*/ 32 h 46"/>
                        <a:gd name="T22" fmla="*/ 3 w 23"/>
                        <a:gd name="T23" fmla="*/ 36 h 46"/>
                        <a:gd name="T24" fmla="*/ 6 w 23"/>
                        <a:gd name="T25" fmla="*/ 39 h 46"/>
                        <a:gd name="T26" fmla="*/ 9 w 23"/>
                        <a:gd name="T27" fmla="*/ 42 h 46"/>
                        <a:gd name="T28" fmla="*/ 14 w 23"/>
                        <a:gd name="T29" fmla="*/ 44 h 46"/>
                        <a:gd name="T30" fmla="*/ 18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4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7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4" y="44"/>
                          </a:lnTo>
                          <a:lnTo>
                            <a:pt x="18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7" name="Freeform 28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383" y="1879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8 w 23"/>
                        <a:gd name="T3" fmla="*/ 0 h 46"/>
                        <a:gd name="T4" fmla="*/ 12 w 23"/>
                        <a:gd name="T5" fmla="*/ 2 h 46"/>
                        <a:gd name="T6" fmla="*/ 8 w 23"/>
                        <a:gd name="T7" fmla="*/ 4 h 46"/>
                        <a:gd name="T8" fmla="*/ 5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4 h 46"/>
                        <a:gd name="T14" fmla="*/ 0 w 23"/>
                        <a:gd name="T15" fmla="*/ 19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1 h 46"/>
                        <a:gd name="T22" fmla="*/ 3 w 23"/>
                        <a:gd name="T23" fmla="*/ 35 h 46"/>
                        <a:gd name="T24" fmla="*/ 5 w 23"/>
                        <a:gd name="T25" fmla="*/ 39 h 46"/>
                        <a:gd name="T26" fmla="*/ 8 w 23"/>
                        <a:gd name="T27" fmla="*/ 42 h 46"/>
                        <a:gd name="T28" fmla="*/ 12 w 23"/>
                        <a:gd name="T29" fmla="*/ 44 h 46"/>
                        <a:gd name="T30" fmla="*/ 18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2" y="2"/>
                          </a:lnTo>
                          <a:lnTo>
                            <a:pt x="8" y="4"/>
                          </a:lnTo>
                          <a:lnTo>
                            <a:pt x="5" y="7"/>
                          </a:lnTo>
                          <a:lnTo>
                            <a:pt x="3" y="10"/>
                          </a:lnTo>
                          <a:lnTo>
                            <a:pt x="1" y="14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1"/>
                          </a:lnTo>
                          <a:lnTo>
                            <a:pt x="3" y="35"/>
                          </a:lnTo>
                          <a:lnTo>
                            <a:pt x="5" y="39"/>
                          </a:lnTo>
                          <a:lnTo>
                            <a:pt x="8" y="42"/>
                          </a:lnTo>
                          <a:lnTo>
                            <a:pt x="12" y="44"/>
                          </a:lnTo>
                          <a:lnTo>
                            <a:pt x="18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8" name="Rectangle 2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391" y="1879"/>
                      <a:ext cx="134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39" name="Freeform 28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25" y="1879"/>
                      <a:ext cx="7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5 h 46"/>
                        <a:gd name="T4" fmla="*/ 10 w 23"/>
                        <a:gd name="T5" fmla="*/ 44 h 46"/>
                        <a:gd name="T6" fmla="*/ 14 w 23"/>
                        <a:gd name="T7" fmla="*/ 42 h 46"/>
                        <a:gd name="T8" fmla="*/ 17 w 23"/>
                        <a:gd name="T9" fmla="*/ 39 h 46"/>
                        <a:gd name="T10" fmla="*/ 19 w 23"/>
                        <a:gd name="T11" fmla="*/ 35 h 46"/>
                        <a:gd name="T12" fmla="*/ 21 w 23"/>
                        <a:gd name="T13" fmla="*/ 31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9 h 46"/>
                        <a:gd name="T20" fmla="*/ 21 w 23"/>
                        <a:gd name="T21" fmla="*/ 14 h 46"/>
                        <a:gd name="T22" fmla="*/ 19 w 23"/>
                        <a:gd name="T23" fmla="*/ 10 h 46"/>
                        <a:gd name="T24" fmla="*/ 17 w 23"/>
                        <a:gd name="T25" fmla="*/ 7 h 46"/>
                        <a:gd name="T26" fmla="*/ 14 w 23"/>
                        <a:gd name="T27" fmla="*/ 4 h 46"/>
                        <a:gd name="T28" fmla="*/ 10 w 23"/>
                        <a:gd name="T29" fmla="*/ 2 h 46"/>
                        <a:gd name="T30" fmla="*/ 6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5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19" y="35"/>
                          </a:lnTo>
                          <a:lnTo>
                            <a:pt x="21" y="31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4"/>
                          </a:lnTo>
                          <a:lnTo>
                            <a:pt x="19" y="10"/>
                          </a:lnTo>
                          <a:lnTo>
                            <a:pt x="17" y="7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0" name="Rectangle 28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1" y="2551"/>
                      <a:ext cx="5617" cy="2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1" name="Freeform 28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24" y="1833"/>
                      <a:ext cx="15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5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8 h 23"/>
                        <a:gd name="T8" fmla="*/ 39 w 46"/>
                        <a:gd name="T9" fmla="*/ 5 h 23"/>
                        <a:gd name="T10" fmla="*/ 35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4 w 46"/>
                        <a:gd name="T21" fmla="*/ 1 h 23"/>
                        <a:gd name="T22" fmla="*/ 10 w 46"/>
                        <a:gd name="T23" fmla="*/ 3 h 23"/>
                        <a:gd name="T24" fmla="*/ 7 w 46"/>
                        <a:gd name="T25" fmla="*/ 5 h 23"/>
                        <a:gd name="T26" fmla="*/ 4 w 46"/>
                        <a:gd name="T27" fmla="*/ 8 h 23"/>
                        <a:gd name="T28" fmla="*/ 2 w 46"/>
                        <a:gd name="T29" fmla="*/ 12 h 23"/>
                        <a:gd name="T30" fmla="*/ 0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5" y="17"/>
                          </a:lnTo>
                          <a:lnTo>
                            <a:pt x="44" y="12"/>
                          </a:lnTo>
                          <a:lnTo>
                            <a:pt x="42" y="8"/>
                          </a:lnTo>
                          <a:lnTo>
                            <a:pt x="39" y="5"/>
                          </a:lnTo>
                          <a:lnTo>
                            <a:pt x="35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4" y="1"/>
                          </a:lnTo>
                          <a:lnTo>
                            <a:pt x="10" y="3"/>
                          </a:lnTo>
                          <a:lnTo>
                            <a:pt x="7" y="5"/>
                          </a:lnTo>
                          <a:lnTo>
                            <a:pt x="4" y="8"/>
                          </a:lnTo>
                          <a:lnTo>
                            <a:pt x="2" y="12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2" name="Rectangle 29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4" y="1840"/>
                      <a:ext cx="15" cy="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3" name="Freeform 29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24" y="1915"/>
                      <a:ext cx="15" cy="8"/>
                    </a:xfrm>
                    <a:custGeom>
                      <a:avLst/>
                      <a:gdLst>
                        <a:gd name="T0" fmla="*/ 0 w 46"/>
                        <a:gd name="T1" fmla="*/ 0 h 23"/>
                        <a:gd name="T2" fmla="*/ 0 w 46"/>
                        <a:gd name="T3" fmla="*/ 5 h 23"/>
                        <a:gd name="T4" fmla="*/ 2 w 46"/>
                        <a:gd name="T5" fmla="*/ 11 h 23"/>
                        <a:gd name="T6" fmla="*/ 4 w 46"/>
                        <a:gd name="T7" fmla="*/ 14 h 23"/>
                        <a:gd name="T8" fmla="*/ 7 w 46"/>
                        <a:gd name="T9" fmla="*/ 17 h 23"/>
                        <a:gd name="T10" fmla="*/ 10 w 46"/>
                        <a:gd name="T11" fmla="*/ 20 h 23"/>
                        <a:gd name="T12" fmla="*/ 14 w 46"/>
                        <a:gd name="T13" fmla="*/ 22 h 23"/>
                        <a:gd name="T14" fmla="*/ 19 w 46"/>
                        <a:gd name="T15" fmla="*/ 23 h 23"/>
                        <a:gd name="T16" fmla="*/ 23 w 46"/>
                        <a:gd name="T17" fmla="*/ 23 h 23"/>
                        <a:gd name="T18" fmla="*/ 27 w 46"/>
                        <a:gd name="T19" fmla="*/ 23 h 23"/>
                        <a:gd name="T20" fmla="*/ 31 w 46"/>
                        <a:gd name="T21" fmla="*/ 22 h 23"/>
                        <a:gd name="T22" fmla="*/ 35 w 46"/>
                        <a:gd name="T23" fmla="*/ 20 h 23"/>
                        <a:gd name="T24" fmla="*/ 39 w 46"/>
                        <a:gd name="T25" fmla="*/ 17 h 23"/>
                        <a:gd name="T26" fmla="*/ 42 w 46"/>
                        <a:gd name="T27" fmla="*/ 14 h 23"/>
                        <a:gd name="T28" fmla="*/ 44 w 46"/>
                        <a:gd name="T29" fmla="*/ 11 h 23"/>
                        <a:gd name="T30" fmla="*/ 45 w 46"/>
                        <a:gd name="T31" fmla="*/ 5 h 23"/>
                        <a:gd name="T32" fmla="*/ 46 w 46"/>
                        <a:gd name="T33" fmla="*/ 0 h 23"/>
                        <a:gd name="T34" fmla="*/ 0 w 46"/>
                        <a:gd name="T3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0" y="0"/>
                          </a:moveTo>
                          <a:lnTo>
                            <a:pt x="0" y="5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0" y="20"/>
                          </a:lnTo>
                          <a:lnTo>
                            <a:pt x="14" y="22"/>
                          </a:lnTo>
                          <a:lnTo>
                            <a:pt x="19" y="23"/>
                          </a:lnTo>
                          <a:lnTo>
                            <a:pt x="23" y="23"/>
                          </a:lnTo>
                          <a:lnTo>
                            <a:pt x="27" y="23"/>
                          </a:lnTo>
                          <a:lnTo>
                            <a:pt x="31" y="22"/>
                          </a:lnTo>
                          <a:lnTo>
                            <a:pt x="35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5" y="5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4" name="Freeform 29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75" y="1833"/>
                      <a:ext cx="16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6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8 h 23"/>
                        <a:gd name="T8" fmla="*/ 39 w 46"/>
                        <a:gd name="T9" fmla="*/ 5 h 23"/>
                        <a:gd name="T10" fmla="*/ 36 w 46"/>
                        <a:gd name="T11" fmla="*/ 3 h 23"/>
                        <a:gd name="T12" fmla="*/ 32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5 w 46"/>
                        <a:gd name="T21" fmla="*/ 1 h 23"/>
                        <a:gd name="T22" fmla="*/ 11 w 46"/>
                        <a:gd name="T23" fmla="*/ 3 h 23"/>
                        <a:gd name="T24" fmla="*/ 7 w 46"/>
                        <a:gd name="T25" fmla="*/ 5 h 23"/>
                        <a:gd name="T26" fmla="*/ 4 w 46"/>
                        <a:gd name="T27" fmla="*/ 8 h 23"/>
                        <a:gd name="T28" fmla="*/ 2 w 46"/>
                        <a:gd name="T29" fmla="*/ 12 h 23"/>
                        <a:gd name="T30" fmla="*/ 1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6" y="17"/>
                          </a:lnTo>
                          <a:lnTo>
                            <a:pt x="44" y="12"/>
                          </a:lnTo>
                          <a:lnTo>
                            <a:pt x="42" y="8"/>
                          </a:lnTo>
                          <a:lnTo>
                            <a:pt x="39" y="5"/>
                          </a:lnTo>
                          <a:lnTo>
                            <a:pt x="36" y="3"/>
                          </a:lnTo>
                          <a:lnTo>
                            <a:pt x="32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1" y="3"/>
                          </a:lnTo>
                          <a:lnTo>
                            <a:pt x="7" y="5"/>
                          </a:lnTo>
                          <a:lnTo>
                            <a:pt x="4" y="8"/>
                          </a:lnTo>
                          <a:lnTo>
                            <a:pt x="2" y="12"/>
                          </a:lnTo>
                          <a:lnTo>
                            <a:pt x="1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5" name="Rectangle 2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5" y="1840"/>
                      <a:ext cx="16" cy="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6" name="Freeform 29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75" y="1915"/>
                      <a:ext cx="16" cy="8"/>
                    </a:xfrm>
                    <a:custGeom>
                      <a:avLst/>
                      <a:gdLst>
                        <a:gd name="T0" fmla="*/ 0 w 46"/>
                        <a:gd name="T1" fmla="*/ 0 h 23"/>
                        <a:gd name="T2" fmla="*/ 1 w 46"/>
                        <a:gd name="T3" fmla="*/ 5 h 23"/>
                        <a:gd name="T4" fmla="*/ 2 w 46"/>
                        <a:gd name="T5" fmla="*/ 11 h 23"/>
                        <a:gd name="T6" fmla="*/ 4 w 46"/>
                        <a:gd name="T7" fmla="*/ 14 h 23"/>
                        <a:gd name="T8" fmla="*/ 7 w 46"/>
                        <a:gd name="T9" fmla="*/ 17 h 23"/>
                        <a:gd name="T10" fmla="*/ 11 w 46"/>
                        <a:gd name="T11" fmla="*/ 20 h 23"/>
                        <a:gd name="T12" fmla="*/ 15 w 46"/>
                        <a:gd name="T13" fmla="*/ 22 h 23"/>
                        <a:gd name="T14" fmla="*/ 19 w 46"/>
                        <a:gd name="T15" fmla="*/ 23 h 23"/>
                        <a:gd name="T16" fmla="*/ 23 w 46"/>
                        <a:gd name="T17" fmla="*/ 23 h 23"/>
                        <a:gd name="T18" fmla="*/ 27 w 46"/>
                        <a:gd name="T19" fmla="*/ 23 h 23"/>
                        <a:gd name="T20" fmla="*/ 32 w 46"/>
                        <a:gd name="T21" fmla="*/ 22 h 23"/>
                        <a:gd name="T22" fmla="*/ 36 w 46"/>
                        <a:gd name="T23" fmla="*/ 20 h 23"/>
                        <a:gd name="T24" fmla="*/ 39 w 46"/>
                        <a:gd name="T25" fmla="*/ 17 h 23"/>
                        <a:gd name="T26" fmla="*/ 42 w 46"/>
                        <a:gd name="T27" fmla="*/ 14 h 23"/>
                        <a:gd name="T28" fmla="*/ 44 w 46"/>
                        <a:gd name="T29" fmla="*/ 11 h 23"/>
                        <a:gd name="T30" fmla="*/ 46 w 46"/>
                        <a:gd name="T31" fmla="*/ 5 h 23"/>
                        <a:gd name="T32" fmla="*/ 46 w 46"/>
                        <a:gd name="T33" fmla="*/ 0 h 23"/>
                        <a:gd name="T34" fmla="*/ 0 w 46"/>
                        <a:gd name="T3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0" y="0"/>
                          </a:moveTo>
                          <a:lnTo>
                            <a:pt x="1" y="5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1" y="20"/>
                          </a:lnTo>
                          <a:lnTo>
                            <a:pt x="15" y="22"/>
                          </a:lnTo>
                          <a:lnTo>
                            <a:pt x="19" y="23"/>
                          </a:lnTo>
                          <a:lnTo>
                            <a:pt x="23" y="23"/>
                          </a:lnTo>
                          <a:lnTo>
                            <a:pt x="27" y="23"/>
                          </a:lnTo>
                          <a:lnTo>
                            <a:pt x="32" y="22"/>
                          </a:lnTo>
                          <a:lnTo>
                            <a:pt x="36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6" y="5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7" name="Freeform 29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8" y="1833"/>
                      <a:ext cx="15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5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8 h 23"/>
                        <a:gd name="T8" fmla="*/ 39 w 46"/>
                        <a:gd name="T9" fmla="*/ 5 h 23"/>
                        <a:gd name="T10" fmla="*/ 34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8 w 46"/>
                        <a:gd name="T19" fmla="*/ 0 h 23"/>
                        <a:gd name="T20" fmla="*/ 13 w 46"/>
                        <a:gd name="T21" fmla="*/ 1 h 23"/>
                        <a:gd name="T22" fmla="*/ 10 w 46"/>
                        <a:gd name="T23" fmla="*/ 3 h 23"/>
                        <a:gd name="T24" fmla="*/ 6 w 46"/>
                        <a:gd name="T25" fmla="*/ 5 h 23"/>
                        <a:gd name="T26" fmla="*/ 4 w 46"/>
                        <a:gd name="T27" fmla="*/ 8 h 23"/>
                        <a:gd name="T28" fmla="*/ 1 w 46"/>
                        <a:gd name="T29" fmla="*/ 12 h 23"/>
                        <a:gd name="T30" fmla="*/ 0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5" y="17"/>
                          </a:lnTo>
                          <a:lnTo>
                            <a:pt x="44" y="12"/>
                          </a:lnTo>
                          <a:lnTo>
                            <a:pt x="42" y="8"/>
                          </a:lnTo>
                          <a:lnTo>
                            <a:pt x="39" y="5"/>
                          </a:lnTo>
                          <a:lnTo>
                            <a:pt x="34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8" y="0"/>
                          </a:lnTo>
                          <a:lnTo>
                            <a:pt x="13" y="1"/>
                          </a:lnTo>
                          <a:lnTo>
                            <a:pt x="10" y="3"/>
                          </a:lnTo>
                          <a:lnTo>
                            <a:pt x="6" y="5"/>
                          </a:lnTo>
                          <a:lnTo>
                            <a:pt x="4" y="8"/>
                          </a:lnTo>
                          <a:lnTo>
                            <a:pt x="1" y="12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8" name="Rectangle 29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" y="1840"/>
                      <a:ext cx="15" cy="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49" name="Freeform 29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8" y="1915"/>
                      <a:ext cx="15" cy="8"/>
                    </a:xfrm>
                    <a:custGeom>
                      <a:avLst/>
                      <a:gdLst>
                        <a:gd name="T0" fmla="*/ 0 w 46"/>
                        <a:gd name="T1" fmla="*/ 0 h 23"/>
                        <a:gd name="T2" fmla="*/ 0 w 46"/>
                        <a:gd name="T3" fmla="*/ 5 h 23"/>
                        <a:gd name="T4" fmla="*/ 1 w 46"/>
                        <a:gd name="T5" fmla="*/ 11 h 23"/>
                        <a:gd name="T6" fmla="*/ 4 w 46"/>
                        <a:gd name="T7" fmla="*/ 14 h 23"/>
                        <a:gd name="T8" fmla="*/ 6 w 46"/>
                        <a:gd name="T9" fmla="*/ 17 h 23"/>
                        <a:gd name="T10" fmla="*/ 10 w 46"/>
                        <a:gd name="T11" fmla="*/ 20 h 23"/>
                        <a:gd name="T12" fmla="*/ 13 w 46"/>
                        <a:gd name="T13" fmla="*/ 22 h 23"/>
                        <a:gd name="T14" fmla="*/ 18 w 46"/>
                        <a:gd name="T15" fmla="*/ 23 h 23"/>
                        <a:gd name="T16" fmla="*/ 23 w 46"/>
                        <a:gd name="T17" fmla="*/ 23 h 23"/>
                        <a:gd name="T18" fmla="*/ 27 w 46"/>
                        <a:gd name="T19" fmla="*/ 23 h 23"/>
                        <a:gd name="T20" fmla="*/ 31 w 46"/>
                        <a:gd name="T21" fmla="*/ 22 h 23"/>
                        <a:gd name="T22" fmla="*/ 34 w 46"/>
                        <a:gd name="T23" fmla="*/ 20 h 23"/>
                        <a:gd name="T24" fmla="*/ 39 w 46"/>
                        <a:gd name="T25" fmla="*/ 17 h 23"/>
                        <a:gd name="T26" fmla="*/ 42 w 46"/>
                        <a:gd name="T27" fmla="*/ 14 h 23"/>
                        <a:gd name="T28" fmla="*/ 44 w 46"/>
                        <a:gd name="T29" fmla="*/ 11 h 23"/>
                        <a:gd name="T30" fmla="*/ 45 w 46"/>
                        <a:gd name="T31" fmla="*/ 5 h 23"/>
                        <a:gd name="T32" fmla="*/ 46 w 46"/>
                        <a:gd name="T33" fmla="*/ 0 h 23"/>
                        <a:gd name="T34" fmla="*/ 0 w 46"/>
                        <a:gd name="T3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0" y="0"/>
                          </a:moveTo>
                          <a:lnTo>
                            <a:pt x="0" y="5"/>
                          </a:lnTo>
                          <a:lnTo>
                            <a:pt x="1" y="11"/>
                          </a:lnTo>
                          <a:lnTo>
                            <a:pt x="4" y="14"/>
                          </a:lnTo>
                          <a:lnTo>
                            <a:pt x="6" y="17"/>
                          </a:lnTo>
                          <a:lnTo>
                            <a:pt x="10" y="20"/>
                          </a:lnTo>
                          <a:lnTo>
                            <a:pt x="13" y="22"/>
                          </a:lnTo>
                          <a:lnTo>
                            <a:pt x="18" y="23"/>
                          </a:lnTo>
                          <a:lnTo>
                            <a:pt x="23" y="23"/>
                          </a:lnTo>
                          <a:lnTo>
                            <a:pt x="27" y="23"/>
                          </a:lnTo>
                          <a:lnTo>
                            <a:pt x="31" y="22"/>
                          </a:lnTo>
                          <a:lnTo>
                            <a:pt x="34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5" y="5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0" name="Freeform 29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1" y="2461"/>
                      <a:ext cx="15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1 w 46"/>
                        <a:gd name="T3" fmla="*/ 6 h 24"/>
                        <a:gd name="T4" fmla="*/ 2 w 46"/>
                        <a:gd name="T5" fmla="*/ 11 h 24"/>
                        <a:gd name="T6" fmla="*/ 4 w 46"/>
                        <a:gd name="T7" fmla="*/ 14 h 24"/>
                        <a:gd name="T8" fmla="*/ 7 w 46"/>
                        <a:gd name="T9" fmla="*/ 17 h 24"/>
                        <a:gd name="T10" fmla="*/ 10 w 46"/>
                        <a:gd name="T11" fmla="*/ 20 h 24"/>
                        <a:gd name="T12" fmla="*/ 15 w 46"/>
                        <a:gd name="T13" fmla="*/ 23 h 24"/>
                        <a:gd name="T14" fmla="*/ 19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1 w 46"/>
                        <a:gd name="T21" fmla="*/ 23 h 24"/>
                        <a:gd name="T22" fmla="*/ 36 w 46"/>
                        <a:gd name="T23" fmla="*/ 20 h 24"/>
                        <a:gd name="T24" fmla="*/ 39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6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1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0" y="20"/>
                          </a:lnTo>
                          <a:lnTo>
                            <a:pt x="15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1" y="23"/>
                          </a:lnTo>
                          <a:lnTo>
                            <a:pt x="36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6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1" name="Rectangle 2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1" y="1985"/>
                      <a:ext cx="15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2" name="Freeform 30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1" y="1978"/>
                      <a:ext cx="15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6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9 w 46"/>
                        <a:gd name="T9" fmla="*/ 6 h 23"/>
                        <a:gd name="T10" fmla="*/ 36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5 w 46"/>
                        <a:gd name="T21" fmla="*/ 1 h 23"/>
                        <a:gd name="T22" fmla="*/ 10 w 46"/>
                        <a:gd name="T23" fmla="*/ 3 h 23"/>
                        <a:gd name="T24" fmla="*/ 7 w 46"/>
                        <a:gd name="T25" fmla="*/ 6 h 23"/>
                        <a:gd name="T26" fmla="*/ 4 w 46"/>
                        <a:gd name="T27" fmla="*/ 9 h 23"/>
                        <a:gd name="T28" fmla="*/ 2 w 46"/>
                        <a:gd name="T29" fmla="*/ 12 h 23"/>
                        <a:gd name="T30" fmla="*/ 1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6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6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0" y="3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1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3" name="Freeform 30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22" y="2461"/>
                      <a:ext cx="16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1 w 46"/>
                        <a:gd name="T3" fmla="*/ 6 h 24"/>
                        <a:gd name="T4" fmla="*/ 2 w 46"/>
                        <a:gd name="T5" fmla="*/ 11 h 24"/>
                        <a:gd name="T6" fmla="*/ 4 w 46"/>
                        <a:gd name="T7" fmla="*/ 14 h 24"/>
                        <a:gd name="T8" fmla="*/ 7 w 46"/>
                        <a:gd name="T9" fmla="*/ 17 h 24"/>
                        <a:gd name="T10" fmla="*/ 11 w 46"/>
                        <a:gd name="T11" fmla="*/ 20 h 24"/>
                        <a:gd name="T12" fmla="*/ 15 w 46"/>
                        <a:gd name="T13" fmla="*/ 23 h 24"/>
                        <a:gd name="T14" fmla="*/ 19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2 w 46"/>
                        <a:gd name="T21" fmla="*/ 23 h 24"/>
                        <a:gd name="T22" fmla="*/ 36 w 46"/>
                        <a:gd name="T23" fmla="*/ 20 h 24"/>
                        <a:gd name="T24" fmla="*/ 39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6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1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1" y="20"/>
                          </a:lnTo>
                          <a:lnTo>
                            <a:pt x="15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2" y="23"/>
                          </a:lnTo>
                          <a:lnTo>
                            <a:pt x="36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6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4" name="Rectangle 3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2" y="1985"/>
                      <a:ext cx="16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5" name="Freeform 30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22" y="1978"/>
                      <a:ext cx="16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6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9 w 46"/>
                        <a:gd name="T9" fmla="*/ 6 h 23"/>
                        <a:gd name="T10" fmla="*/ 36 w 46"/>
                        <a:gd name="T11" fmla="*/ 3 h 23"/>
                        <a:gd name="T12" fmla="*/ 32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5 w 46"/>
                        <a:gd name="T21" fmla="*/ 1 h 23"/>
                        <a:gd name="T22" fmla="*/ 11 w 46"/>
                        <a:gd name="T23" fmla="*/ 3 h 23"/>
                        <a:gd name="T24" fmla="*/ 7 w 46"/>
                        <a:gd name="T25" fmla="*/ 6 h 23"/>
                        <a:gd name="T26" fmla="*/ 4 w 46"/>
                        <a:gd name="T27" fmla="*/ 9 h 23"/>
                        <a:gd name="T28" fmla="*/ 2 w 46"/>
                        <a:gd name="T29" fmla="*/ 12 h 23"/>
                        <a:gd name="T30" fmla="*/ 1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6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6" y="3"/>
                          </a:lnTo>
                          <a:lnTo>
                            <a:pt x="32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1" y="3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1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6" name="Freeform 30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75" y="2461"/>
                      <a:ext cx="15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0 w 46"/>
                        <a:gd name="T3" fmla="*/ 6 h 24"/>
                        <a:gd name="T4" fmla="*/ 1 w 46"/>
                        <a:gd name="T5" fmla="*/ 11 h 24"/>
                        <a:gd name="T6" fmla="*/ 4 w 46"/>
                        <a:gd name="T7" fmla="*/ 14 h 24"/>
                        <a:gd name="T8" fmla="*/ 6 w 46"/>
                        <a:gd name="T9" fmla="*/ 17 h 24"/>
                        <a:gd name="T10" fmla="*/ 10 w 46"/>
                        <a:gd name="T11" fmla="*/ 20 h 24"/>
                        <a:gd name="T12" fmla="*/ 14 w 46"/>
                        <a:gd name="T13" fmla="*/ 23 h 24"/>
                        <a:gd name="T14" fmla="*/ 19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1 w 46"/>
                        <a:gd name="T21" fmla="*/ 23 h 24"/>
                        <a:gd name="T22" fmla="*/ 34 w 46"/>
                        <a:gd name="T23" fmla="*/ 20 h 24"/>
                        <a:gd name="T24" fmla="*/ 39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5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1" y="11"/>
                          </a:lnTo>
                          <a:lnTo>
                            <a:pt x="4" y="14"/>
                          </a:lnTo>
                          <a:lnTo>
                            <a:pt x="6" y="17"/>
                          </a:lnTo>
                          <a:lnTo>
                            <a:pt x="10" y="20"/>
                          </a:lnTo>
                          <a:lnTo>
                            <a:pt x="14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1" y="23"/>
                          </a:lnTo>
                          <a:lnTo>
                            <a:pt x="34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5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7" name="Rectangle 3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" y="1985"/>
                      <a:ext cx="15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8" name="Freeform 30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75" y="1978"/>
                      <a:ext cx="15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5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9 w 46"/>
                        <a:gd name="T9" fmla="*/ 6 h 23"/>
                        <a:gd name="T10" fmla="*/ 34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4 w 46"/>
                        <a:gd name="T21" fmla="*/ 1 h 23"/>
                        <a:gd name="T22" fmla="*/ 10 w 46"/>
                        <a:gd name="T23" fmla="*/ 3 h 23"/>
                        <a:gd name="T24" fmla="*/ 6 w 46"/>
                        <a:gd name="T25" fmla="*/ 6 h 23"/>
                        <a:gd name="T26" fmla="*/ 4 w 46"/>
                        <a:gd name="T27" fmla="*/ 9 h 23"/>
                        <a:gd name="T28" fmla="*/ 1 w 46"/>
                        <a:gd name="T29" fmla="*/ 12 h 23"/>
                        <a:gd name="T30" fmla="*/ 0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5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4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4" y="1"/>
                          </a:lnTo>
                          <a:lnTo>
                            <a:pt x="10" y="3"/>
                          </a:lnTo>
                          <a:lnTo>
                            <a:pt x="6" y="6"/>
                          </a:lnTo>
                          <a:lnTo>
                            <a:pt x="4" y="9"/>
                          </a:lnTo>
                          <a:lnTo>
                            <a:pt x="1" y="12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59" name="Freeform 30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633" y="2288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7 h 47"/>
                        <a:gd name="T4" fmla="*/ 10 w 23"/>
                        <a:gd name="T5" fmla="*/ 45 h 47"/>
                        <a:gd name="T6" fmla="*/ 14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4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4 w 23"/>
                        <a:gd name="T27" fmla="*/ 5 h 47"/>
                        <a:gd name="T28" fmla="*/ 10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7"/>
                          </a:lnTo>
                          <a:lnTo>
                            <a:pt x="10" y="45"/>
                          </a:lnTo>
                          <a:lnTo>
                            <a:pt x="14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4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4" y="5"/>
                          </a:lnTo>
                          <a:lnTo>
                            <a:pt x="10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0" name="Rectangle 3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80" y="2288"/>
                      <a:ext cx="2753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1" name="Freeform 30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72" y="2288"/>
                      <a:ext cx="8" cy="16"/>
                    </a:xfrm>
                    <a:custGeom>
                      <a:avLst/>
                      <a:gdLst>
                        <a:gd name="T0" fmla="*/ 24 w 24"/>
                        <a:gd name="T1" fmla="*/ 0 h 47"/>
                        <a:gd name="T2" fmla="*/ 18 w 24"/>
                        <a:gd name="T3" fmla="*/ 0 h 47"/>
                        <a:gd name="T4" fmla="*/ 13 w 24"/>
                        <a:gd name="T5" fmla="*/ 2 h 47"/>
                        <a:gd name="T6" fmla="*/ 10 w 24"/>
                        <a:gd name="T7" fmla="*/ 5 h 47"/>
                        <a:gd name="T8" fmla="*/ 6 w 24"/>
                        <a:gd name="T9" fmla="*/ 8 h 47"/>
                        <a:gd name="T10" fmla="*/ 3 w 24"/>
                        <a:gd name="T11" fmla="*/ 11 h 47"/>
                        <a:gd name="T12" fmla="*/ 1 w 24"/>
                        <a:gd name="T13" fmla="*/ 15 h 47"/>
                        <a:gd name="T14" fmla="*/ 0 w 24"/>
                        <a:gd name="T15" fmla="*/ 19 h 47"/>
                        <a:gd name="T16" fmla="*/ 0 w 24"/>
                        <a:gd name="T17" fmla="*/ 24 h 47"/>
                        <a:gd name="T18" fmla="*/ 0 w 24"/>
                        <a:gd name="T19" fmla="*/ 28 h 47"/>
                        <a:gd name="T20" fmla="*/ 1 w 24"/>
                        <a:gd name="T21" fmla="*/ 32 h 47"/>
                        <a:gd name="T22" fmla="*/ 3 w 24"/>
                        <a:gd name="T23" fmla="*/ 36 h 47"/>
                        <a:gd name="T24" fmla="*/ 6 w 24"/>
                        <a:gd name="T25" fmla="*/ 39 h 47"/>
                        <a:gd name="T26" fmla="*/ 10 w 24"/>
                        <a:gd name="T27" fmla="*/ 42 h 47"/>
                        <a:gd name="T28" fmla="*/ 13 w 24"/>
                        <a:gd name="T29" fmla="*/ 45 h 47"/>
                        <a:gd name="T30" fmla="*/ 18 w 24"/>
                        <a:gd name="T31" fmla="*/ 47 h 47"/>
                        <a:gd name="T32" fmla="*/ 24 w 24"/>
                        <a:gd name="T33" fmla="*/ 47 h 47"/>
                        <a:gd name="T34" fmla="*/ 24 w 24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7">
                          <a:moveTo>
                            <a:pt x="24" y="0"/>
                          </a:moveTo>
                          <a:lnTo>
                            <a:pt x="18" y="0"/>
                          </a:lnTo>
                          <a:lnTo>
                            <a:pt x="13" y="2"/>
                          </a:lnTo>
                          <a:lnTo>
                            <a:pt x="10" y="5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4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10" y="42"/>
                          </a:lnTo>
                          <a:lnTo>
                            <a:pt x="13" y="45"/>
                          </a:lnTo>
                          <a:lnTo>
                            <a:pt x="18" y="47"/>
                          </a:lnTo>
                          <a:lnTo>
                            <a:pt x="24" y="47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2" name="Freeform 31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651" y="197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6 h 46"/>
                        <a:gd name="T4" fmla="*/ 9 w 23"/>
                        <a:gd name="T5" fmla="*/ 44 h 46"/>
                        <a:gd name="T6" fmla="*/ 14 w 23"/>
                        <a:gd name="T7" fmla="*/ 42 h 46"/>
                        <a:gd name="T8" fmla="*/ 17 w 23"/>
                        <a:gd name="T9" fmla="*/ 38 h 46"/>
                        <a:gd name="T10" fmla="*/ 20 w 23"/>
                        <a:gd name="T11" fmla="*/ 35 h 46"/>
                        <a:gd name="T12" fmla="*/ 21 w 23"/>
                        <a:gd name="T13" fmla="*/ 31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8 h 46"/>
                        <a:gd name="T20" fmla="*/ 21 w 23"/>
                        <a:gd name="T21" fmla="*/ 14 h 46"/>
                        <a:gd name="T22" fmla="*/ 20 w 23"/>
                        <a:gd name="T23" fmla="*/ 10 h 46"/>
                        <a:gd name="T24" fmla="*/ 17 w 23"/>
                        <a:gd name="T25" fmla="*/ 7 h 46"/>
                        <a:gd name="T26" fmla="*/ 14 w 23"/>
                        <a:gd name="T27" fmla="*/ 4 h 46"/>
                        <a:gd name="T28" fmla="*/ 9 w 23"/>
                        <a:gd name="T29" fmla="*/ 2 h 46"/>
                        <a:gd name="T30" fmla="*/ 5 w 23"/>
                        <a:gd name="T31" fmla="*/ 1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6"/>
                          </a:lnTo>
                          <a:lnTo>
                            <a:pt x="9" y="44"/>
                          </a:lnTo>
                          <a:lnTo>
                            <a:pt x="14" y="42"/>
                          </a:lnTo>
                          <a:lnTo>
                            <a:pt x="17" y="38"/>
                          </a:lnTo>
                          <a:lnTo>
                            <a:pt x="20" y="35"/>
                          </a:lnTo>
                          <a:lnTo>
                            <a:pt x="21" y="31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8"/>
                          </a:lnTo>
                          <a:lnTo>
                            <a:pt x="21" y="14"/>
                          </a:lnTo>
                          <a:lnTo>
                            <a:pt x="20" y="10"/>
                          </a:lnTo>
                          <a:lnTo>
                            <a:pt x="17" y="7"/>
                          </a:lnTo>
                          <a:lnTo>
                            <a:pt x="14" y="4"/>
                          </a:lnTo>
                          <a:lnTo>
                            <a:pt x="9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3" name="Rectangle 3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26" y="1978"/>
                      <a:ext cx="125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4" name="Freeform 31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18" y="1978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8 w 23"/>
                        <a:gd name="T3" fmla="*/ 1 h 46"/>
                        <a:gd name="T4" fmla="*/ 12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4 h 46"/>
                        <a:gd name="T14" fmla="*/ 0 w 23"/>
                        <a:gd name="T15" fmla="*/ 18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1 h 46"/>
                        <a:gd name="T22" fmla="*/ 3 w 23"/>
                        <a:gd name="T23" fmla="*/ 35 h 46"/>
                        <a:gd name="T24" fmla="*/ 6 w 23"/>
                        <a:gd name="T25" fmla="*/ 38 h 46"/>
                        <a:gd name="T26" fmla="*/ 9 w 23"/>
                        <a:gd name="T27" fmla="*/ 42 h 46"/>
                        <a:gd name="T28" fmla="*/ 12 w 23"/>
                        <a:gd name="T29" fmla="*/ 44 h 46"/>
                        <a:gd name="T30" fmla="*/ 18 w 23"/>
                        <a:gd name="T31" fmla="*/ 46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8" y="1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0"/>
                          </a:lnTo>
                          <a:lnTo>
                            <a:pt x="1" y="14"/>
                          </a:lnTo>
                          <a:lnTo>
                            <a:pt x="0" y="18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1"/>
                          </a:lnTo>
                          <a:lnTo>
                            <a:pt x="3" y="35"/>
                          </a:lnTo>
                          <a:lnTo>
                            <a:pt x="6" y="38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8" y="46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5" name="Freeform 31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18" y="2454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2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2 w 23"/>
                        <a:gd name="T29" fmla="*/ 44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6" name="Rectangle 3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26" y="2454"/>
                      <a:ext cx="125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7" name="Freeform 31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651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9 w 23"/>
                        <a:gd name="T5" fmla="*/ 44 h 47"/>
                        <a:gd name="T6" fmla="*/ 14 w 23"/>
                        <a:gd name="T7" fmla="*/ 42 h 47"/>
                        <a:gd name="T8" fmla="*/ 17 w 23"/>
                        <a:gd name="T9" fmla="*/ 39 h 47"/>
                        <a:gd name="T10" fmla="*/ 20 w 23"/>
                        <a:gd name="T11" fmla="*/ 36 h 47"/>
                        <a:gd name="T12" fmla="*/ 21 w 23"/>
                        <a:gd name="T13" fmla="*/ 32 h 47"/>
                        <a:gd name="T14" fmla="*/ 22 w 23"/>
                        <a:gd name="T15" fmla="*/ 28 h 47"/>
                        <a:gd name="T16" fmla="*/ 23 w 23"/>
                        <a:gd name="T17" fmla="*/ 23 h 47"/>
                        <a:gd name="T18" fmla="*/ 22 w 23"/>
                        <a:gd name="T19" fmla="*/ 19 h 47"/>
                        <a:gd name="T20" fmla="*/ 21 w 23"/>
                        <a:gd name="T21" fmla="*/ 15 h 47"/>
                        <a:gd name="T22" fmla="*/ 20 w 23"/>
                        <a:gd name="T23" fmla="*/ 11 h 47"/>
                        <a:gd name="T24" fmla="*/ 17 w 23"/>
                        <a:gd name="T25" fmla="*/ 8 h 47"/>
                        <a:gd name="T26" fmla="*/ 14 w 23"/>
                        <a:gd name="T27" fmla="*/ 4 h 47"/>
                        <a:gd name="T28" fmla="*/ 9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9" y="44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20" y="36"/>
                          </a:lnTo>
                          <a:lnTo>
                            <a:pt x="21" y="32"/>
                          </a:lnTo>
                          <a:lnTo>
                            <a:pt x="22" y="28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20" y="11"/>
                          </a:lnTo>
                          <a:lnTo>
                            <a:pt x="17" y="8"/>
                          </a:lnTo>
                          <a:lnTo>
                            <a:pt x="14" y="4"/>
                          </a:lnTo>
                          <a:lnTo>
                            <a:pt x="9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8" name="Freeform 31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68" y="2454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7 w 23"/>
                        <a:gd name="T3" fmla="*/ 0 h 47"/>
                        <a:gd name="T4" fmla="*/ 12 w 23"/>
                        <a:gd name="T5" fmla="*/ 2 h 47"/>
                        <a:gd name="T6" fmla="*/ 8 w 23"/>
                        <a:gd name="T7" fmla="*/ 4 h 47"/>
                        <a:gd name="T8" fmla="*/ 5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5 w 23"/>
                        <a:gd name="T25" fmla="*/ 39 h 47"/>
                        <a:gd name="T26" fmla="*/ 8 w 23"/>
                        <a:gd name="T27" fmla="*/ 42 h 47"/>
                        <a:gd name="T28" fmla="*/ 12 w 23"/>
                        <a:gd name="T29" fmla="*/ 44 h 47"/>
                        <a:gd name="T30" fmla="*/ 17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2" y="2"/>
                          </a:lnTo>
                          <a:lnTo>
                            <a:pt x="8" y="4"/>
                          </a:lnTo>
                          <a:lnTo>
                            <a:pt x="5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5" y="39"/>
                          </a:lnTo>
                          <a:lnTo>
                            <a:pt x="8" y="42"/>
                          </a:lnTo>
                          <a:lnTo>
                            <a:pt x="12" y="44"/>
                          </a:lnTo>
                          <a:lnTo>
                            <a:pt x="17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69" name="Rectangle 3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6" y="2454"/>
                      <a:ext cx="244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0" name="Freeform 31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620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6 w 23"/>
                        <a:gd name="T3" fmla="*/ 46 h 47"/>
                        <a:gd name="T4" fmla="*/ 10 w 23"/>
                        <a:gd name="T5" fmla="*/ 44 h 47"/>
                        <a:gd name="T6" fmla="*/ 14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4 w 23"/>
                        <a:gd name="T27" fmla="*/ 4 h 47"/>
                        <a:gd name="T28" fmla="*/ 10 w 23"/>
                        <a:gd name="T29" fmla="*/ 2 h 47"/>
                        <a:gd name="T30" fmla="*/ 6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6" y="46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1" name="Freeform 31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68" y="1907"/>
                      <a:ext cx="8" cy="16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0 h 46"/>
                        <a:gd name="T4" fmla="*/ 12 w 23"/>
                        <a:gd name="T5" fmla="*/ 2 h 46"/>
                        <a:gd name="T6" fmla="*/ 8 w 23"/>
                        <a:gd name="T7" fmla="*/ 4 h 46"/>
                        <a:gd name="T8" fmla="*/ 5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5 h 46"/>
                        <a:gd name="T14" fmla="*/ 0 w 23"/>
                        <a:gd name="T15" fmla="*/ 19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2 h 46"/>
                        <a:gd name="T22" fmla="*/ 3 w 23"/>
                        <a:gd name="T23" fmla="*/ 36 h 46"/>
                        <a:gd name="T24" fmla="*/ 5 w 23"/>
                        <a:gd name="T25" fmla="*/ 39 h 46"/>
                        <a:gd name="T26" fmla="*/ 8 w 23"/>
                        <a:gd name="T27" fmla="*/ 42 h 46"/>
                        <a:gd name="T28" fmla="*/ 12 w 23"/>
                        <a:gd name="T29" fmla="*/ 44 h 46"/>
                        <a:gd name="T30" fmla="*/ 17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2" y="2"/>
                          </a:lnTo>
                          <a:lnTo>
                            <a:pt x="8" y="4"/>
                          </a:lnTo>
                          <a:lnTo>
                            <a:pt x="5" y="7"/>
                          </a:lnTo>
                          <a:lnTo>
                            <a:pt x="3" y="10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5" y="39"/>
                          </a:lnTo>
                          <a:lnTo>
                            <a:pt x="8" y="42"/>
                          </a:lnTo>
                          <a:lnTo>
                            <a:pt x="12" y="44"/>
                          </a:lnTo>
                          <a:lnTo>
                            <a:pt x="17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2" name="Rectangle 3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6" y="1907"/>
                      <a:ext cx="247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3" name="Freeform 32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623" y="1907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5 h 46"/>
                        <a:gd name="T4" fmla="*/ 11 w 23"/>
                        <a:gd name="T5" fmla="*/ 44 h 46"/>
                        <a:gd name="T6" fmla="*/ 15 w 23"/>
                        <a:gd name="T7" fmla="*/ 42 h 46"/>
                        <a:gd name="T8" fmla="*/ 18 w 23"/>
                        <a:gd name="T9" fmla="*/ 39 h 46"/>
                        <a:gd name="T10" fmla="*/ 20 w 23"/>
                        <a:gd name="T11" fmla="*/ 36 h 46"/>
                        <a:gd name="T12" fmla="*/ 22 w 23"/>
                        <a:gd name="T13" fmla="*/ 32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9 h 46"/>
                        <a:gd name="T20" fmla="*/ 22 w 23"/>
                        <a:gd name="T21" fmla="*/ 15 h 46"/>
                        <a:gd name="T22" fmla="*/ 20 w 23"/>
                        <a:gd name="T23" fmla="*/ 10 h 46"/>
                        <a:gd name="T24" fmla="*/ 18 w 23"/>
                        <a:gd name="T25" fmla="*/ 7 h 46"/>
                        <a:gd name="T26" fmla="*/ 15 w 23"/>
                        <a:gd name="T27" fmla="*/ 4 h 46"/>
                        <a:gd name="T28" fmla="*/ 11 w 23"/>
                        <a:gd name="T29" fmla="*/ 2 h 46"/>
                        <a:gd name="T30" fmla="*/ 5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5"/>
                          </a:lnTo>
                          <a:lnTo>
                            <a:pt x="11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0"/>
                          </a:lnTo>
                          <a:lnTo>
                            <a:pt x="18" y="7"/>
                          </a:lnTo>
                          <a:lnTo>
                            <a:pt x="15" y="4"/>
                          </a:lnTo>
                          <a:lnTo>
                            <a:pt x="11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4" name="Freeform 32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619" y="197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6 h 46"/>
                        <a:gd name="T4" fmla="*/ 10 w 23"/>
                        <a:gd name="T5" fmla="*/ 44 h 46"/>
                        <a:gd name="T6" fmla="*/ 14 w 23"/>
                        <a:gd name="T7" fmla="*/ 42 h 46"/>
                        <a:gd name="T8" fmla="*/ 17 w 23"/>
                        <a:gd name="T9" fmla="*/ 38 h 46"/>
                        <a:gd name="T10" fmla="*/ 20 w 23"/>
                        <a:gd name="T11" fmla="*/ 35 h 46"/>
                        <a:gd name="T12" fmla="*/ 22 w 23"/>
                        <a:gd name="T13" fmla="*/ 31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8 h 46"/>
                        <a:gd name="T20" fmla="*/ 22 w 23"/>
                        <a:gd name="T21" fmla="*/ 14 h 46"/>
                        <a:gd name="T22" fmla="*/ 20 w 23"/>
                        <a:gd name="T23" fmla="*/ 10 h 46"/>
                        <a:gd name="T24" fmla="*/ 17 w 23"/>
                        <a:gd name="T25" fmla="*/ 7 h 46"/>
                        <a:gd name="T26" fmla="*/ 14 w 23"/>
                        <a:gd name="T27" fmla="*/ 4 h 46"/>
                        <a:gd name="T28" fmla="*/ 10 w 23"/>
                        <a:gd name="T29" fmla="*/ 2 h 46"/>
                        <a:gd name="T30" fmla="*/ 5 w 23"/>
                        <a:gd name="T31" fmla="*/ 1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6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7" y="38"/>
                          </a:lnTo>
                          <a:lnTo>
                            <a:pt x="20" y="35"/>
                          </a:lnTo>
                          <a:lnTo>
                            <a:pt x="22" y="31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8"/>
                          </a:lnTo>
                          <a:lnTo>
                            <a:pt x="22" y="14"/>
                          </a:lnTo>
                          <a:lnTo>
                            <a:pt x="20" y="10"/>
                          </a:lnTo>
                          <a:lnTo>
                            <a:pt x="17" y="7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5" name="Rectangle 3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6" y="1978"/>
                      <a:ext cx="243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6" name="Freeform 32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68" y="1978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1 h 46"/>
                        <a:gd name="T4" fmla="*/ 12 w 23"/>
                        <a:gd name="T5" fmla="*/ 2 h 46"/>
                        <a:gd name="T6" fmla="*/ 8 w 23"/>
                        <a:gd name="T7" fmla="*/ 4 h 46"/>
                        <a:gd name="T8" fmla="*/ 5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4 h 46"/>
                        <a:gd name="T14" fmla="*/ 0 w 23"/>
                        <a:gd name="T15" fmla="*/ 18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1 h 46"/>
                        <a:gd name="T22" fmla="*/ 3 w 23"/>
                        <a:gd name="T23" fmla="*/ 35 h 46"/>
                        <a:gd name="T24" fmla="*/ 5 w 23"/>
                        <a:gd name="T25" fmla="*/ 38 h 46"/>
                        <a:gd name="T26" fmla="*/ 8 w 23"/>
                        <a:gd name="T27" fmla="*/ 42 h 46"/>
                        <a:gd name="T28" fmla="*/ 12 w 23"/>
                        <a:gd name="T29" fmla="*/ 44 h 46"/>
                        <a:gd name="T30" fmla="*/ 17 w 23"/>
                        <a:gd name="T31" fmla="*/ 46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1"/>
                          </a:lnTo>
                          <a:lnTo>
                            <a:pt x="12" y="2"/>
                          </a:lnTo>
                          <a:lnTo>
                            <a:pt x="8" y="4"/>
                          </a:lnTo>
                          <a:lnTo>
                            <a:pt x="5" y="7"/>
                          </a:lnTo>
                          <a:lnTo>
                            <a:pt x="3" y="10"/>
                          </a:lnTo>
                          <a:lnTo>
                            <a:pt x="1" y="14"/>
                          </a:lnTo>
                          <a:lnTo>
                            <a:pt x="0" y="18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1"/>
                          </a:lnTo>
                          <a:lnTo>
                            <a:pt x="3" y="35"/>
                          </a:lnTo>
                          <a:lnTo>
                            <a:pt x="5" y="38"/>
                          </a:lnTo>
                          <a:lnTo>
                            <a:pt x="8" y="42"/>
                          </a:lnTo>
                          <a:lnTo>
                            <a:pt x="12" y="44"/>
                          </a:lnTo>
                          <a:lnTo>
                            <a:pt x="17" y="46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7" name="Freeform 32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69" y="2461"/>
                      <a:ext cx="15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1 w 46"/>
                        <a:gd name="T3" fmla="*/ 6 h 24"/>
                        <a:gd name="T4" fmla="*/ 2 w 46"/>
                        <a:gd name="T5" fmla="*/ 11 h 24"/>
                        <a:gd name="T6" fmla="*/ 4 w 46"/>
                        <a:gd name="T7" fmla="*/ 14 h 24"/>
                        <a:gd name="T8" fmla="*/ 7 w 46"/>
                        <a:gd name="T9" fmla="*/ 17 h 24"/>
                        <a:gd name="T10" fmla="*/ 12 w 46"/>
                        <a:gd name="T11" fmla="*/ 20 h 24"/>
                        <a:gd name="T12" fmla="*/ 15 w 46"/>
                        <a:gd name="T13" fmla="*/ 23 h 24"/>
                        <a:gd name="T14" fmla="*/ 19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2 w 46"/>
                        <a:gd name="T21" fmla="*/ 23 h 24"/>
                        <a:gd name="T22" fmla="*/ 36 w 46"/>
                        <a:gd name="T23" fmla="*/ 20 h 24"/>
                        <a:gd name="T24" fmla="*/ 39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6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1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2" y="20"/>
                          </a:lnTo>
                          <a:lnTo>
                            <a:pt x="15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2" y="23"/>
                          </a:lnTo>
                          <a:lnTo>
                            <a:pt x="36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6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8" name="Rectangle 3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69" y="1985"/>
                      <a:ext cx="15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79" name="Freeform 32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69" y="1978"/>
                      <a:ext cx="15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6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9 w 46"/>
                        <a:gd name="T9" fmla="*/ 6 h 23"/>
                        <a:gd name="T10" fmla="*/ 36 w 46"/>
                        <a:gd name="T11" fmla="*/ 3 h 23"/>
                        <a:gd name="T12" fmla="*/ 32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5 w 46"/>
                        <a:gd name="T21" fmla="*/ 1 h 23"/>
                        <a:gd name="T22" fmla="*/ 12 w 46"/>
                        <a:gd name="T23" fmla="*/ 3 h 23"/>
                        <a:gd name="T24" fmla="*/ 7 w 46"/>
                        <a:gd name="T25" fmla="*/ 6 h 23"/>
                        <a:gd name="T26" fmla="*/ 4 w 46"/>
                        <a:gd name="T27" fmla="*/ 9 h 23"/>
                        <a:gd name="T28" fmla="*/ 2 w 46"/>
                        <a:gd name="T29" fmla="*/ 12 h 23"/>
                        <a:gd name="T30" fmla="*/ 1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6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6" y="3"/>
                          </a:lnTo>
                          <a:lnTo>
                            <a:pt x="32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2" y="3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1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0" name="Freeform 32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76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9 w 23"/>
                        <a:gd name="T5" fmla="*/ 44 h 47"/>
                        <a:gd name="T6" fmla="*/ 13 w 23"/>
                        <a:gd name="T7" fmla="*/ 42 h 47"/>
                        <a:gd name="T8" fmla="*/ 17 w 23"/>
                        <a:gd name="T9" fmla="*/ 39 h 47"/>
                        <a:gd name="T10" fmla="*/ 20 w 23"/>
                        <a:gd name="T11" fmla="*/ 36 h 47"/>
                        <a:gd name="T12" fmla="*/ 21 w 23"/>
                        <a:gd name="T13" fmla="*/ 32 h 47"/>
                        <a:gd name="T14" fmla="*/ 22 w 23"/>
                        <a:gd name="T15" fmla="*/ 28 h 47"/>
                        <a:gd name="T16" fmla="*/ 23 w 23"/>
                        <a:gd name="T17" fmla="*/ 23 h 47"/>
                        <a:gd name="T18" fmla="*/ 22 w 23"/>
                        <a:gd name="T19" fmla="*/ 19 h 47"/>
                        <a:gd name="T20" fmla="*/ 21 w 23"/>
                        <a:gd name="T21" fmla="*/ 15 h 47"/>
                        <a:gd name="T22" fmla="*/ 20 w 23"/>
                        <a:gd name="T23" fmla="*/ 11 h 47"/>
                        <a:gd name="T24" fmla="*/ 17 w 23"/>
                        <a:gd name="T25" fmla="*/ 8 h 47"/>
                        <a:gd name="T26" fmla="*/ 13 w 23"/>
                        <a:gd name="T27" fmla="*/ 4 h 47"/>
                        <a:gd name="T28" fmla="*/ 9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9" y="44"/>
                          </a:lnTo>
                          <a:lnTo>
                            <a:pt x="13" y="42"/>
                          </a:lnTo>
                          <a:lnTo>
                            <a:pt x="17" y="39"/>
                          </a:lnTo>
                          <a:lnTo>
                            <a:pt x="20" y="36"/>
                          </a:lnTo>
                          <a:lnTo>
                            <a:pt x="21" y="32"/>
                          </a:lnTo>
                          <a:lnTo>
                            <a:pt x="22" y="28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20" y="11"/>
                          </a:lnTo>
                          <a:lnTo>
                            <a:pt x="17" y="8"/>
                          </a:lnTo>
                          <a:lnTo>
                            <a:pt x="13" y="4"/>
                          </a:lnTo>
                          <a:lnTo>
                            <a:pt x="9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1" name="Rectangle 3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9" y="2454"/>
                      <a:ext cx="247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2" name="Freeform 33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21" y="2454"/>
                      <a:ext cx="8" cy="15"/>
                    </a:xfrm>
                    <a:custGeom>
                      <a:avLst/>
                      <a:gdLst>
                        <a:gd name="T0" fmla="*/ 24 w 24"/>
                        <a:gd name="T1" fmla="*/ 0 h 47"/>
                        <a:gd name="T2" fmla="*/ 18 w 24"/>
                        <a:gd name="T3" fmla="*/ 0 h 47"/>
                        <a:gd name="T4" fmla="*/ 14 w 24"/>
                        <a:gd name="T5" fmla="*/ 2 h 47"/>
                        <a:gd name="T6" fmla="*/ 10 w 24"/>
                        <a:gd name="T7" fmla="*/ 4 h 47"/>
                        <a:gd name="T8" fmla="*/ 6 w 24"/>
                        <a:gd name="T9" fmla="*/ 8 h 47"/>
                        <a:gd name="T10" fmla="*/ 4 w 24"/>
                        <a:gd name="T11" fmla="*/ 11 h 47"/>
                        <a:gd name="T12" fmla="*/ 2 w 24"/>
                        <a:gd name="T13" fmla="*/ 15 h 47"/>
                        <a:gd name="T14" fmla="*/ 1 w 24"/>
                        <a:gd name="T15" fmla="*/ 19 h 47"/>
                        <a:gd name="T16" fmla="*/ 0 w 24"/>
                        <a:gd name="T17" fmla="*/ 23 h 47"/>
                        <a:gd name="T18" fmla="*/ 1 w 24"/>
                        <a:gd name="T19" fmla="*/ 28 h 47"/>
                        <a:gd name="T20" fmla="*/ 2 w 24"/>
                        <a:gd name="T21" fmla="*/ 32 h 47"/>
                        <a:gd name="T22" fmla="*/ 4 w 24"/>
                        <a:gd name="T23" fmla="*/ 36 h 47"/>
                        <a:gd name="T24" fmla="*/ 6 w 24"/>
                        <a:gd name="T25" fmla="*/ 39 h 47"/>
                        <a:gd name="T26" fmla="*/ 10 w 24"/>
                        <a:gd name="T27" fmla="*/ 42 h 47"/>
                        <a:gd name="T28" fmla="*/ 14 w 24"/>
                        <a:gd name="T29" fmla="*/ 44 h 47"/>
                        <a:gd name="T30" fmla="*/ 18 w 24"/>
                        <a:gd name="T31" fmla="*/ 46 h 47"/>
                        <a:gd name="T32" fmla="*/ 24 w 24"/>
                        <a:gd name="T33" fmla="*/ 47 h 47"/>
                        <a:gd name="T34" fmla="*/ 24 w 24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7">
                          <a:moveTo>
                            <a:pt x="24" y="0"/>
                          </a:moveTo>
                          <a:lnTo>
                            <a:pt x="18" y="0"/>
                          </a:lnTo>
                          <a:lnTo>
                            <a:pt x="14" y="2"/>
                          </a:lnTo>
                          <a:lnTo>
                            <a:pt x="10" y="4"/>
                          </a:lnTo>
                          <a:lnTo>
                            <a:pt x="6" y="8"/>
                          </a:lnTo>
                          <a:lnTo>
                            <a:pt x="4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8"/>
                          </a:lnTo>
                          <a:lnTo>
                            <a:pt x="2" y="32"/>
                          </a:lnTo>
                          <a:lnTo>
                            <a:pt x="4" y="36"/>
                          </a:lnTo>
                          <a:lnTo>
                            <a:pt x="6" y="39"/>
                          </a:lnTo>
                          <a:lnTo>
                            <a:pt x="10" y="42"/>
                          </a:lnTo>
                          <a:lnTo>
                            <a:pt x="14" y="44"/>
                          </a:lnTo>
                          <a:lnTo>
                            <a:pt x="18" y="46"/>
                          </a:lnTo>
                          <a:lnTo>
                            <a:pt x="24" y="47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3" name="Freeform 33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63" y="2461"/>
                      <a:ext cx="15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0 w 46"/>
                        <a:gd name="T3" fmla="*/ 6 h 24"/>
                        <a:gd name="T4" fmla="*/ 2 w 46"/>
                        <a:gd name="T5" fmla="*/ 11 h 24"/>
                        <a:gd name="T6" fmla="*/ 4 w 46"/>
                        <a:gd name="T7" fmla="*/ 14 h 24"/>
                        <a:gd name="T8" fmla="*/ 7 w 46"/>
                        <a:gd name="T9" fmla="*/ 17 h 24"/>
                        <a:gd name="T10" fmla="*/ 10 w 46"/>
                        <a:gd name="T11" fmla="*/ 20 h 24"/>
                        <a:gd name="T12" fmla="*/ 15 w 46"/>
                        <a:gd name="T13" fmla="*/ 23 h 24"/>
                        <a:gd name="T14" fmla="*/ 19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1 w 46"/>
                        <a:gd name="T21" fmla="*/ 23 h 24"/>
                        <a:gd name="T22" fmla="*/ 36 w 46"/>
                        <a:gd name="T23" fmla="*/ 20 h 24"/>
                        <a:gd name="T24" fmla="*/ 39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5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0" y="20"/>
                          </a:lnTo>
                          <a:lnTo>
                            <a:pt x="15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1" y="23"/>
                          </a:lnTo>
                          <a:lnTo>
                            <a:pt x="36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5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4" name="Rectangle 3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3" y="1985"/>
                      <a:ext cx="15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5" name="Freeform 33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63" y="1978"/>
                      <a:ext cx="15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5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9 w 46"/>
                        <a:gd name="T9" fmla="*/ 6 h 23"/>
                        <a:gd name="T10" fmla="*/ 36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5 w 46"/>
                        <a:gd name="T21" fmla="*/ 1 h 23"/>
                        <a:gd name="T22" fmla="*/ 10 w 46"/>
                        <a:gd name="T23" fmla="*/ 3 h 23"/>
                        <a:gd name="T24" fmla="*/ 7 w 46"/>
                        <a:gd name="T25" fmla="*/ 6 h 23"/>
                        <a:gd name="T26" fmla="*/ 4 w 46"/>
                        <a:gd name="T27" fmla="*/ 9 h 23"/>
                        <a:gd name="T28" fmla="*/ 2 w 46"/>
                        <a:gd name="T29" fmla="*/ 12 h 23"/>
                        <a:gd name="T30" fmla="*/ 0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5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6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0" y="3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6" name="Freeform 33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21" y="2461"/>
                      <a:ext cx="16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0 w 46"/>
                        <a:gd name="T3" fmla="*/ 6 h 24"/>
                        <a:gd name="T4" fmla="*/ 2 w 46"/>
                        <a:gd name="T5" fmla="*/ 11 h 24"/>
                        <a:gd name="T6" fmla="*/ 4 w 46"/>
                        <a:gd name="T7" fmla="*/ 14 h 24"/>
                        <a:gd name="T8" fmla="*/ 7 w 46"/>
                        <a:gd name="T9" fmla="*/ 17 h 24"/>
                        <a:gd name="T10" fmla="*/ 10 w 46"/>
                        <a:gd name="T11" fmla="*/ 20 h 24"/>
                        <a:gd name="T12" fmla="*/ 14 w 46"/>
                        <a:gd name="T13" fmla="*/ 23 h 24"/>
                        <a:gd name="T14" fmla="*/ 19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1 w 46"/>
                        <a:gd name="T21" fmla="*/ 23 h 24"/>
                        <a:gd name="T22" fmla="*/ 34 w 46"/>
                        <a:gd name="T23" fmla="*/ 20 h 24"/>
                        <a:gd name="T24" fmla="*/ 39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5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0" y="20"/>
                          </a:lnTo>
                          <a:lnTo>
                            <a:pt x="14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1" y="23"/>
                          </a:lnTo>
                          <a:lnTo>
                            <a:pt x="34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5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7" name="Rectangle 3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21" y="1985"/>
                      <a:ext cx="16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8" name="Freeform 33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421" y="1978"/>
                      <a:ext cx="16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5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9 w 46"/>
                        <a:gd name="T9" fmla="*/ 6 h 23"/>
                        <a:gd name="T10" fmla="*/ 34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4 w 46"/>
                        <a:gd name="T21" fmla="*/ 1 h 23"/>
                        <a:gd name="T22" fmla="*/ 10 w 46"/>
                        <a:gd name="T23" fmla="*/ 3 h 23"/>
                        <a:gd name="T24" fmla="*/ 7 w 46"/>
                        <a:gd name="T25" fmla="*/ 6 h 23"/>
                        <a:gd name="T26" fmla="*/ 4 w 46"/>
                        <a:gd name="T27" fmla="*/ 9 h 23"/>
                        <a:gd name="T28" fmla="*/ 2 w 46"/>
                        <a:gd name="T29" fmla="*/ 12 h 23"/>
                        <a:gd name="T30" fmla="*/ 0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5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4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4" y="1"/>
                          </a:lnTo>
                          <a:lnTo>
                            <a:pt x="10" y="3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89" name="Freeform 33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15" y="2461"/>
                      <a:ext cx="16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0 w 46"/>
                        <a:gd name="T3" fmla="*/ 6 h 24"/>
                        <a:gd name="T4" fmla="*/ 2 w 46"/>
                        <a:gd name="T5" fmla="*/ 11 h 24"/>
                        <a:gd name="T6" fmla="*/ 4 w 46"/>
                        <a:gd name="T7" fmla="*/ 14 h 24"/>
                        <a:gd name="T8" fmla="*/ 7 w 46"/>
                        <a:gd name="T9" fmla="*/ 17 h 24"/>
                        <a:gd name="T10" fmla="*/ 10 w 46"/>
                        <a:gd name="T11" fmla="*/ 20 h 24"/>
                        <a:gd name="T12" fmla="*/ 14 w 46"/>
                        <a:gd name="T13" fmla="*/ 23 h 24"/>
                        <a:gd name="T14" fmla="*/ 18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1 w 46"/>
                        <a:gd name="T21" fmla="*/ 23 h 24"/>
                        <a:gd name="T22" fmla="*/ 35 w 46"/>
                        <a:gd name="T23" fmla="*/ 20 h 24"/>
                        <a:gd name="T24" fmla="*/ 38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5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0" y="20"/>
                          </a:lnTo>
                          <a:lnTo>
                            <a:pt x="14" y="23"/>
                          </a:lnTo>
                          <a:lnTo>
                            <a:pt x="18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1" y="23"/>
                          </a:lnTo>
                          <a:lnTo>
                            <a:pt x="35" y="20"/>
                          </a:lnTo>
                          <a:lnTo>
                            <a:pt x="38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5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0" name="Rectangle 3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15" y="1985"/>
                      <a:ext cx="16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1" name="Freeform 33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15" y="1978"/>
                      <a:ext cx="16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5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8 w 46"/>
                        <a:gd name="T9" fmla="*/ 6 h 23"/>
                        <a:gd name="T10" fmla="*/ 35 w 46"/>
                        <a:gd name="T11" fmla="*/ 3 h 23"/>
                        <a:gd name="T12" fmla="*/ 31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8 w 46"/>
                        <a:gd name="T19" fmla="*/ 0 h 23"/>
                        <a:gd name="T20" fmla="*/ 14 w 46"/>
                        <a:gd name="T21" fmla="*/ 1 h 23"/>
                        <a:gd name="T22" fmla="*/ 10 w 46"/>
                        <a:gd name="T23" fmla="*/ 3 h 23"/>
                        <a:gd name="T24" fmla="*/ 7 w 46"/>
                        <a:gd name="T25" fmla="*/ 6 h 23"/>
                        <a:gd name="T26" fmla="*/ 4 w 46"/>
                        <a:gd name="T27" fmla="*/ 9 h 23"/>
                        <a:gd name="T28" fmla="*/ 2 w 46"/>
                        <a:gd name="T29" fmla="*/ 12 h 23"/>
                        <a:gd name="T30" fmla="*/ 0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5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8" y="6"/>
                          </a:lnTo>
                          <a:lnTo>
                            <a:pt x="35" y="3"/>
                          </a:lnTo>
                          <a:lnTo>
                            <a:pt x="31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8" y="0"/>
                          </a:lnTo>
                          <a:lnTo>
                            <a:pt x="14" y="1"/>
                          </a:lnTo>
                          <a:lnTo>
                            <a:pt x="10" y="3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2" name="Freeform 34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274" y="2461"/>
                      <a:ext cx="15" cy="8"/>
                    </a:xfrm>
                    <a:custGeom>
                      <a:avLst/>
                      <a:gdLst>
                        <a:gd name="T0" fmla="*/ 0 w 47"/>
                        <a:gd name="T1" fmla="*/ 0 h 24"/>
                        <a:gd name="T2" fmla="*/ 0 w 47"/>
                        <a:gd name="T3" fmla="*/ 6 h 24"/>
                        <a:gd name="T4" fmla="*/ 2 w 47"/>
                        <a:gd name="T5" fmla="*/ 11 h 24"/>
                        <a:gd name="T6" fmla="*/ 4 w 47"/>
                        <a:gd name="T7" fmla="*/ 14 h 24"/>
                        <a:gd name="T8" fmla="*/ 8 w 47"/>
                        <a:gd name="T9" fmla="*/ 17 h 24"/>
                        <a:gd name="T10" fmla="*/ 11 w 47"/>
                        <a:gd name="T11" fmla="*/ 20 h 24"/>
                        <a:gd name="T12" fmla="*/ 15 w 47"/>
                        <a:gd name="T13" fmla="*/ 23 h 24"/>
                        <a:gd name="T14" fmla="*/ 19 w 47"/>
                        <a:gd name="T15" fmla="*/ 24 h 24"/>
                        <a:gd name="T16" fmla="*/ 23 w 47"/>
                        <a:gd name="T17" fmla="*/ 24 h 24"/>
                        <a:gd name="T18" fmla="*/ 28 w 47"/>
                        <a:gd name="T19" fmla="*/ 24 h 24"/>
                        <a:gd name="T20" fmla="*/ 32 w 47"/>
                        <a:gd name="T21" fmla="*/ 23 h 24"/>
                        <a:gd name="T22" fmla="*/ 35 w 47"/>
                        <a:gd name="T23" fmla="*/ 20 h 24"/>
                        <a:gd name="T24" fmla="*/ 39 w 47"/>
                        <a:gd name="T25" fmla="*/ 17 h 24"/>
                        <a:gd name="T26" fmla="*/ 42 w 47"/>
                        <a:gd name="T27" fmla="*/ 14 h 24"/>
                        <a:gd name="T28" fmla="*/ 44 w 47"/>
                        <a:gd name="T29" fmla="*/ 11 h 24"/>
                        <a:gd name="T30" fmla="*/ 46 w 47"/>
                        <a:gd name="T31" fmla="*/ 6 h 24"/>
                        <a:gd name="T32" fmla="*/ 47 w 47"/>
                        <a:gd name="T33" fmla="*/ 0 h 24"/>
                        <a:gd name="T34" fmla="*/ 0 w 47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7" h="24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8" y="17"/>
                          </a:lnTo>
                          <a:lnTo>
                            <a:pt x="11" y="20"/>
                          </a:lnTo>
                          <a:lnTo>
                            <a:pt x="15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8" y="24"/>
                          </a:lnTo>
                          <a:lnTo>
                            <a:pt x="32" y="23"/>
                          </a:lnTo>
                          <a:lnTo>
                            <a:pt x="35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6" y="6"/>
                          </a:lnTo>
                          <a:lnTo>
                            <a:pt x="47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3" name="Rectangle 3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74" y="1985"/>
                      <a:ext cx="15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4" name="Freeform 3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274" y="1978"/>
                      <a:ext cx="15" cy="7"/>
                    </a:xfrm>
                    <a:custGeom>
                      <a:avLst/>
                      <a:gdLst>
                        <a:gd name="T0" fmla="*/ 47 w 47"/>
                        <a:gd name="T1" fmla="*/ 23 h 23"/>
                        <a:gd name="T2" fmla="*/ 46 w 47"/>
                        <a:gd name="T3" fmla="*/ 17 h 23"/>
                        <a:gd name="T4" fmla="*/ 44 w 47"/>
                        <a:gd name="T5" fmla="*/ 12 h 23"/>
                        <a:gd name="T6" fmla="*/ 42 w 47"/>
                        <a:gd name="T7" fmla="*/ 9 h 23"/>
                        <a:gd name="T8" fmla="*/ 39 w 47"/>
                        <a:gd name="T9" fmla="*/ 6 h 23"/>
                        <a:gd name="T10" fmla="*/ 35 w 47"/>
                        <a:gd name="T11" fmla="*/ 3 h 23"/>
                        <a:gd name="T12" fmla="*/ 32 w 47"/>
                        <a:gd name="T13" fmla="*/ 1 h 23"/>
                        <a:gd name="T14" fmla="*/ 28 w 47"/>
                        <a:gd name="T15" fmla="*/ 0 h 23"/>
                        <a:gd name="T16" fmla="*/ 23 w 47"/>
                        <a:gd name="T17" fmla="*/ 0 h 23"/>
                        <a:gd name="T18" fmla="*/ 19 w 47"/>
                        <a:gd name="T19" fmla="*/ 0 h 23"/>
                        <a:gd name="T20" fmla="*/ 15 w 47"/>
                        <a:gd name="T21" fmla="*/ 1 h 23"/>
                        <a:gd name="T22" fmla="*/ 11 w 47"/>
                        <a:gd name="T23" fmla="*/ 3 h 23"/>
                        <a:gd name="T24" fmla="*/ 8 w 47"/>
                        <a:gd name="T25" fmla="*/ 6 h 23"/>
                        <a:gd name="T26" fmla="*/ 4 w 47"/>
                        <a:gd name="T27" fmla="*/ 9 h 23"/>
                        <a:gd name="T28" fmla="*/ 2 w 47"/>
                        <a:gd name="T29" fmla="*/ 12 h 23"/>
                        <a:gd name="T30" fmla="*/ 0 w 47"/>
                        <a:gd name="T31" fmla="*/ 17 h 23"/>
                        <a:gd name="T32" fmla="*/ 0 w 47"/>
                        <a:gd name="T33" fmla="*/ 23 h 23"/>
                        <a:gd name="T34" fmla="*/ 47 w 47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7" h="23">
                          <a:moveTo>
                            <a:pt x="47" y="23"/>
                          </a:moveTo>
                          <a:lnTo>
                            <a:pt x="46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5" y="3"/>
                          </a:lnTo>
                          <a:lnTo>
                            <a:pt x="32" y="1"/>
                          </a:lnTo>
                          <a:lnTo>
                            <a:pt x="28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1" y="3"/>
                          </a:lnTo>
                          <a:lnTo>
                            <a:pt x="8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0" y="17"/>
                          </a:lnTo>
                          <a:lnTo>
                            <a:pt x="0" y="23"/>
                          </a:lnTo>
                          <a:lnTo>
                            <a:pt x="47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5" name="Freeform 3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67" y="2461"/>
                      <a:ext cx="15" cy="8"/>
                    </a:xfrm>
                    <a:custGeom>
                      <a:avLst/>
                      <a:gdLst>
                        <a:gd name="T0" fmla="*/ 0 w 46"/>
                        <a:gd name="T1" fmla="*/ 0 h 24"/>
                        <a:gd name="T2" fmla="*/ 1 w 46"/>
                        <a:gd name="T3" fmla="*/ 6 h 24"/>
                        <a:gd name="T4" fmla="*/ 2 w 46"/>
                        <a:gd name="T5" fmla="*/ 11 h 24"/>
                        <a:gd name="T6" fmla="*/ 4 w 46"/>
                        <a:gd name="T7" fmla="*/ 14 h 24"/>
                        <a:gd name="T8" fmla="*/ 7 w 46"/>
                        <a:gd name="T9" fmla="*/ 17 h 24"/>
                        <a:gd name="T10" fmla="*/ 11 w 46"/>
                        <a:gd name="T11" fmla="*/ 20 h 24"/>
                        <a:gd name="T12" fmla="*/ 15 w 46"/>
                        <a:gd name="T13" fmla="*/ 23 h 24"/>
                        <a:gd name="T14" fmla="*/ 19 w 46"/>
                        <a:gd name="T15" fmla="*/ 24 h 24"/>
                        <a:gd name="T16" fmla="*/ 23 w 46"/>
                        <a:gd name="T17" fmla="*/ 24 h 24"/>
                        <a:gd name="T18" fmla="*/ 27 w 46"/>
                        <a:gd name="T19" fmla="*/ 24 h 24"/>
                        <a:gd name="T20" fmla="*/ 32 w 46"/>
                        <a:gd name="T21" fmla="*/ 23 h 24"/>
                        <a:gd name="T22" fmla="*/ 36 w 46"/>
                        <a:gd name="T23" fmla="*/ 20 h 24"/>
                        <a:gd name="T24" fmla="*/ 39 w 46"/>
                        <a:gd name="T25" fmla="*/ 17 h 24"/>
                        <a:gd name="T26" fmla="*/ 42 w 46"/>
                        <a:gd name="T27" fmla="*/ 14 h 24"/>
                        <a:gd name="T28" fmla="*/ 44 w 46"/>
                        <a:gd name="T29" fmla="*/ 11 h 24"/>
                        <a:gd name="T30" fmla="*/ 46 w 46"/>
                        <a:gd name="T31" fmla="*/ 6 h 24"/>
                        <a:gd name="T32" fmla="*/ 46 w 46"/>
                        <a:gd name="T33" fmla="*/ 0 h 24"/>
                        <a:gd name="T34" fmla="*/ 0 w 46"/>
                        <a:gd name="T35" fmla="*/ 0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4">
                          <a:moveTo>
                            <a:pt x="0" y="0"/>
                          </a:moveTo>
                          <a:lnTo>
                            <a:pt x="1" y="6"/>
                          </a:lnTo>
                          <a:lnTo>
                            <a:pt x="2" y="11"/>
                          </a:lnTo>
                          <a:lnTo>
                            <a:pt x="4" y="14"/>
                          </a:lnTo>
                          <a:lnTo>
                            <a:pt x="7" y="17"/>
                          </a:lnTo>
                          <a:lnTo>
                            <a:pt x="11" y="20"/>
                          </a:lnTo>
                          <a:lnTo>
                            <a:pt x="15" y="23"/>
                          </a:lnTo>
                          <a:lnTo>
                            <a:pt x="19" y="24"/>
                          </a:lnTo>
                          <a:lnTo>
                            <a:pt x="23" y="24"/>
                          </a:lnTo>
                          <a:lnTo>
                            <a:pt x="27" y="24"/>
                          </a:lnTo>
                          <a:lnTo>
                            <a:pt x="32" y="23"/>
                          </a:lnTo>
                          <a:lnTo>
                            <a:pt x="36" y="20"/>
                          </a:lnTo>
                          <a:lnTo>
                            <a:pt x="39" y="17"/>
                          </a:lnTo>
                          <a:lnTo>
                            <a:pt x="42" y="14"/>
                          </a:lnTo>
                          <a:lnTo>
                            <a:pt x="44" y="11"/>
                          </a:lnTo>
                          <a:lnTo>
                            <a:pt x="46" y="6"/>
                          </a:lnTo>
                          <a:lnTo>
                            <a:pt x="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6" name="Rectangle 3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67" y="1985"/>
                      <a:ext cx="15" cy="4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7" name="Freeform 34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67" y="1978"/>
                      <a:ext cx="15" cy="7"/>
                    </a:xfrm>
                    <a:custGeom>
                      <a:avLst/>
                      <a:gdLst>
                        <a:gd name="T0" fmla="*/ 46 w 46"/>
                        <a:gd name="T1" fmla="*/ 23 h 23"/>
                        <a:gd name="T2" fmla="*/ 46 w 46"/>
                        <a:gd name="T3" fmla="*/ 17 h 23"/>
                        <a:gd name="T4" fmla="*/ 44 w 46"/>
                        <a:gd name="T5" fmla="*/ 12 h 23"/>
                        <a:gd name="T6" fmla="*/ 42 w 46"/>
                        <a:gd name="T7" fmla="*/ 9 h 23"/>
                        <a:gd name="T8" fmla="*/ 39 w 46"/>
                        <a:gd name="T9" fmla="*/ 6 h 23"/>
                        <a:gd name="T10" fmla="*/ 36 w 46"/>
                        <a:gd name="T11" fmla="*/ 3 h 23"/>
                        <a:gd name="T12" fmla="*/ 32 w 46"/>
                        <a:gd name="T13" fmla="*/ 1 h 23"/>
                        <a:gd name="T14" fmla="*/ 27 w 46"/>
                        <a:gd name="T15" fmla="*/ 0 h 23"/>
                        <a:gd name="T16" fmla="*/ 23 w 46"/>
                        <a:gd name="T17" fmla="*/ 0 h 23"/>
                        <a:gd name="T18" fmla="*/ 19 w 46"/>
                        <a:gd name="T19" fmla="*/ 0 h 23"/>
                        <a:gd name="T20" fmla="*/ 15 w 46"/>
                        <a:gd name="T21" fmla="*/ 1 h 23"/>
                        <a:gd name="T22" fmla="*/ 11 w 46"/>
                        <a:gd name="T23" fmla="*/ 3 h 23"/>
                        <a:gd name="T24" fmla="*/ 7 w 46"/>
                        <a:gd name="T25" fmla="*/ 6 h 23"/>
                        <a:gd name="T26" fmla="*/ 4 w 46"/>
                        <a:gd name="T27" fmla="*/ 9 h 23"/>
                        <a:gd name="T28" fmla="*/ 2 w 46"/>
                        <a:gd name="T29" fmla="*/ 12 h 23"/>
                        <a:gd name="T30" fmla="*/ 1 w 46"/>
                        <a:gd name="T31" fmla="*/ 17 h 23"/>
                        <a:gd name="T32" fmla="*/ 0 w 46"/>
                        <a:gd name="T33" fmla="*/ 23 h 23"/>
                        <a:gd name="T34" fmla="*/ 46 w 46"/>
                        <a:gd name="T35" fmla="*/ 23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46" h="23">
                          <a:moveTo>
                            <a:pt x="46" y="23"/>
                          </a:moveTo>
                          <a:lnTo>
                            <a:pt x="46" y="17"/>
                          </a:lnTo>
                          <a:lnTo>
                            <a:pt x="44" y="12"/>
                          </a:lnTo>
                          <a:lnTo>
                            <a:pt x="42" y="9"/>
                          </a:lnTo>
                          <a:lnTo>
                            <a:pt x="39" y="6"/>
                          </a:lnTo>
                          <a:lnTo>
                            <a:pt x="36" y="3"/>
                          </a:lnTo>
                          <a:lnTo>
                            <a:pt x="32" y="1"/>
                          </a:lnTo>
                          <a:lnTo>
                            <a:pt x="27" y="0"/>
                          </a:lnTo>
                          <a:lnTo>
                            <a:pt x="23" y="0"/>
                          </a:lnTo>
                          <a:lnTo>
                            <a:pt x="19" y="0"/>
                          </a:lnTo>
                          <a:lnTo>
                            <a:pt x="15" y="1"/>
                          </a:lnTo>
                          <a:lnTo>
                            <a:pt x="11" y="3"/>
                          </a:lnTo>
                          <a:lnTo>
                            <a:pt x="7" y="6"/>
                          </a:lnTo>
                          <a:lnTo>
                            <a:pt x="4" y="9"/>
                          </a:lnTo>
                          <a:lnTo>
                            <a:pt x="2" y="12"/>
                          </a:lnTo>
                          <a:lnTo>
                            <a:pt x="1" y="17"/>
                          </a:lnTo>
                          <a:lnTo>
                            <a:pt x="0" y="23"/>
                          </a:lnTo>
                          <a:lnTo>
                            <a:pt x="46" y="2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8" name="Freeform 34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21" y="2454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4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2 w 23"/>
                        <a:gd name="T13" fmla="*/ 15 h 47"/>
                        <a:gd name="T14" fmla="*/ 1 w 23"/>
                        <a:gd name="T15" fmla="*/ 19 h 47"/>
                        <a:gd name="T16" fmla="*/ 0 w 23"/>
                        <a:gd name="T17" fmla="*/ 23 h 47"/>
                        <a:gd name="T18" fmla="*/ 1 w 23"/>
                        <a:gd name="T19" fmla="*/ 28 h 47"/>
                        <a:gd name="T20" fmla="*/ 2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4 w 23"/>
                        <a:gd name="T29" fmla="*/ 44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4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8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4" y="44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299" name="Rectangle 3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28" y="2454"/>
                      <a:ext cx="101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0" name="Freeform 34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29" y="2454"/>
                      <a:ext cx="8" cy="15"/>
                    </a:xfrm>
                    <a:custGeom>
                      <a:avLst/>
                      <a:gdLst>
                        <a:gd name="T0" fmla="*/ 0 w 24"/>
                        <a:gd name="T1" fmla="*/ 47 h 47"/>
                        <a:gd name="T2" fmla="*/ 6 w 24"/>
                        <a:gd name="T3" fmla="*/ 46 h 47"/>
                        <a:gd name="T4" fmla="*/ 10 w 24"/>
                        <a:gd name="T5" fmla="*/ 44 h 47"/>
                        <a:gd name="T6" fmla="*/ 14 w 24"/>
                        <a:gd name="T7" fmla="*/ 42 h 47"/>
                        <a:gd name="T8" fmla="*/ 17 w 24"/>
                        <a:gd name="T9" fmla="*/ 39 h 47"/>
                        <a:gd name="T10" fmla="*/ 19 w 24"/>
                        <a:gd name="T11" fmla="*/ 36 h 47"/>
                        <a:gd name="T12" fmla="*/ 21 w 24"/>
                        <a:gd name="T13" fmla="*/ 32 h 47"/>
                        <a:gd name="T14" fmla="*/ 22 w 24"/>
                        <a:gd name="T15" fmla="*/ 28 h 47"/>
                        <a:gd name="T16" fmla="*/ 24 w 24"/>
                        <a:gd name="T17" fmla="*/ 23 h 47"/>
                        <a:gd name="T18" fmla="*/ 22 w 24"/>
                        <a:gd name="T19" fmla="*/ 19 h 47"/>
                        <a:gd name="T20" fmla="*/ 21 w 24"/>
                        <a:gd name="T21" fmla="*/ 15 h 47"/>
                        <a:gd name="T22" fmla="*/ 19 w 24"/>
                        <a:gd name="T23" fmla="*/ 11 h 47"/>
                        <a:gd name="T24" fmla="*/ 17 w 24"/>
                        <a:gd name="T25" fmla="*/ 8 h 47"/>
                        <a:gd name="T26" fmla="*/ 14 w 24"/>
                        <a:gd name="T27" fmla="*/ 4 h 47"/>
                        <a:gd name="T28" fmla="*/ 10 w 24"/>
                        <a:gd name="T29" fmla="*/ 2 h 47"/>
                        <a:gd name="T30" fmla="*/ 6 w 24"/>
                        <a:gd name="T31" fmla="*/ 0 h 47"/>
                        <a:gd name="T32" fmla="*/ 0 w 24"/>
                        <a:gd name="T33" fmla="*/ 0 h 47"/>
                        <a:gd name="T34" fmla="*/ 0 w 24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7">
                          <a:moveTo>
                            <a:pt x="0" y="47"/>
                          </a:moveTo>
                          <a:lnTo>
                            <a:pt x="6" y="46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7" y="39"/>
                          </a:lnTo>
                          <a:lnTo>
                            <a:pt x="19" y="36"/>
                          </a:lnTo>
                          <a:lnTo>
                            <a:pt x="21" y="32"/>
                          </a:lnTo>
                          <a:lnTo>
                            <a:pt x="22" y="28"/>
                          </a:lnTo>
                          <a:lnTo>
                            <a:pt x="24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19" y="11"/>
                          </a:lnTo>
                          <a:lnTo>
                            <a:pt x="17" y="8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1" name="Freeform 34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21" y="2454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4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2 w 23"/>
                        <a:gd name="T13" fmla="*/ 15 h 47"/>
                        <a:gd name="T14" fmla="*/ 1 w 23"/>
                        <a:gd name="T15" fmla="*/ 19 h 47"/>
                        <a:gd name="T16" fmla="*/ 0 w 23"/>
                        <a:gd name="T17" fmla="*/ 23 h 47"/>
                        <a:gd name="T18" fmla="*/ 1 w 23"/>
                        <a:gd name="T19" fmla="*/ 28 h 47"/>
                        <a:gd name="T20" fmla="*/ 2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4 w 23"/>
                        <a:gd name="T29" fmla="*/ 44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4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8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4" y="44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2" name="Rectangle 3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28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3" name="Freeform 35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54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11 w 23"/>
                        <a:gd name="T5" fmla="*/ 44 h 47"/>
                        <a:gd name="T6" fmla="*/ 15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5 w 23"/>
                        <a:gd name="T27" fmla="*/ 4 h 47"/>
                        <a:gd name="T28" fmla="*/ 11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11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5" y="4"/>
                          </a:lnTo>
                          <a:lnTo>
                            <a:pt x="11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4" name="Freeform 35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33" y="197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6 h 46"/>
                        <a:gd name="T4" fmla="*/ 10 w 23"/>
                        <a:gd name="T5" fmla="*/ 44 h 46"/>
                        <a:gd name="T6" fmla="*/ 14 w 23"/>
                        <a:gd name="T7" fmla="*/ 42 h 46"/>
                        <a:gd name="T8" fmla="*/ 18 w 23"/>
                        <a:gd name="T9" fmla="*/ 38 h 46"/>
                        <a:gd name="T10" fmla="*/ 20 w 23"/>
                        <a:gd name="T11" fmla="*/ 35 h 46"/>
                        <a:gd name="T12" fmla="*/ 22 w 23"/>
                        <a:gd name="T13" fmla="*/ 31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8 h 46"/>
                        <a:gd name="T20" fmla="*/ 22 w 23"/>
                        <a:gd name="T21" fmla="*/ 14 h 46"/>
                        <a:gd name="T22" fmla="*/ 20 w 23"/>
                        <a:gd name="T23" fmla="*/ 10 h 46"/>
                        <a:gd name="T24" fmla="*/ 18 w 23"/>
                        <a:gd name="T25" fmla="*/ 7 h 46"/>
                        <a:gd name="T26" fmla="*/ 14 w 23"/>
                        <a:gd name="T27" fmla="*/ 4 h 46"/>
                        <a:gd name="T28" fmla="*/ 10 w 23"/>
                        <a:gd name="T29" fmla="*/ 2 h 46"/>
                        <a:gd name="T30" fmla="*/ 5 w 23"/>
                        <a:gd name="T31" fmla="*/ 1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6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8" y="38"/>
                          </a:lnTo>
                          <a:lnTo>
                            <a:pt x="20" y="35"/>
                          </a:lnTo>
                          <a:lnTo>
                            <a:pt x="22" y="31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8"/>
                          </a:lnTo>
                          <a:lnTo>
                            <a:pt x="22" y="14"/>
                          </a:lnTo>
                          <a:lnTo>
                            <a:pt x="20" y="10"/>
                          </a:lnTo>
                          <a:lnTo>
                            <a:pt x="18" y="7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5" name="Rectangle 3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28" y="1978"/>
                      <a:ext cx="105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6" name="Freeform 35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21" y="1978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8 w 23"/>
                        <a:gd name="T3" fmla="*/ 1 h 46"/>
                        <a:gd name="T4" fmla="*/ 14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0 h 46"/>
                        <a:gd name="T12" fmla="*/ 2 w 23"/>
                        <a:gd name="T13" fmla="*/ 14 h 46"/>
                        <a:gd name="T14" fmla="*/ 1 w 23"/>
                        <a:gd name="T15" fmla="*/ 18 h 46"/>
                        <a:gd name="T16" fmla="*/ 0 w 23"/>
                        <a:gd name="T17" fmla="*/ 23 h 46"/>
                        <a:gd name="T18" fmla="*/ 1 w 23"/>
                        <a:gd name="T19" fmla="*/ 27 h 46"/>
                        <a:gd name="T20" fmla="*/ 2 w 23"/>
                        <a:gd name="T21" fmla="*/ 31 h 46"/>
                        <a:gd name="T22" fmla="*/ 3 w 23"/>
                        <a:gd name="T23" fmla="*/ 35 h 46"/>
                        <a:gd name="T24" fmla="*/ 6 w 23"/>
                        <a:gd name="T25" fmla="*/ 38 h 46"/>
                        <a:gd name="T26" fmla="*/ 9 w 23"/>
                        <a:gd name="T27" fmla="*/ 42 h 46"/>
                        <a:gd name="T28" fmla="*/ 14 w 23"/>
                        <a:gd name="T29" fmla="*/ 44 h 46"/>
                        <a:gd name="T30" fmla="*/ 18 w 23"/>
                        <a:gd name="T31" fmla="*/ 46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8" y="1"/>
                          </a:lnTo>
                          <a:lnTo>
                            <a:pt x="14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0"/>
                          </a:lnTo>
                          <a:lnTo>
                            <a:pt x="2" y="14"/>
                          </a:lnTo>
                          <a:lnTo>
                            <a:pt x="1" y="18"/>
                          </a:lnTo>
                          <a:lnTo>
                            <a:pt x="0" y="23"/>
                          </a:lnTo>
                          <a:lnTo>
                            <a:pt x="1" y="27"/>
                          </a:lnTo>
                          <a:lnTo>
                            <a:pt x="2" y="31"/>
                          </a:lnTo>
                          <a:lnTo>
                            <a:pt x="3" y="35"/>
                          </a:lnTo>
                          <a:lnTo>
                            <a:pt x="6" y="38"/>
                          </a:lnTo>
                          <a:lnTo>
                            <a:pt x="9" y="42"/>
                          </a:lnTo>
                          <a:lnTo>
                            <a:pt x="14" y="44"/>
                          </a:lnTo>
                          <a:lnTo>
                            <a:pt x="18" y="46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7" name="Freeform 35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25" y="1978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8 w 23"/>
                        <a:gd name="T3" fmla="*/ 1 h 46"/>
                        <a:gd name="T4" fmla="*/ 13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0 h 46"/>
                        <a:gd name="T12" fmla="*/ 2 w 23"/>
                        <a:gd name="T13" fmla="*/ 14 h 46"/>
                        <a:gd name="T14" fmla="*/ 1 w 23"/>
                        <a:gd name="T15" fmla="*/ 18 h 46"/>
                        <a:gd name="T16" fmla="*/ 0 w 23"/>
                        <a:gd name="T17" fmla="*/ 23 h 46"/>
                        <a:gd name="T18" fmla="*/ 1 w 23"/>
                        <a:gd name="T19" fmla="*/ 27 h 46"/>
                        <a:gd name="T20" fmla="*/ 2 w 23"/>
                        <a:gd name="T21" fmla="*/ 31 h 46"/>
                        <a:gd name="T22" fmla="*/ 3 w 23"/>
                        <a:gd name="T23" fmla="*/ 35 h 46"/>
                        <a:gd name="T24" fmla="*/ 6 w 23"/>
                        <a:gd name="T25" fmla="*/ 38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8 w 23"/>
                        <a:gd name="T31" fmla="*/ 46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8" y="1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0"/>
                          </a:lnTo>
                          <a:lnTo>
                            <a:pt x="2" y="14"/>
                          </a:lnTo>
                          <a:lnTo>
                            <a:pt x="1" y="18"/>
                          </a:lnTo>
                          <a:lnTo>
                            <a:pt x="0" y="23"/>
                          </a:lnTo>
                          <a:lnTo>
                            <a:pt x="1" y="27"/>
                          </a:lnTo>
                          <a:lnTo>
                            <a:pt x="2" y="31"/>
                          </a:lnTo>
                          <a:lnTo>
                            <a:pt x="3" y="35"/>
                          </a:lnTo>
                          <a:lnTo>
                            <a:pt x="6" y="38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8" y="46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8" name="Rectangle 3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33" y="1978"/>
                      <a:ext cx="243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09" name="Freeform 35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76" y="197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6 h 46"/>
                        <a:gd name="T4" fmla="*/ 9 w 23"/>
                        <a:gd name="T5" fmla="*/ 44 h 46"/>
                        <a:gd name="T6" fmla="*/ 13 w 23"/>
                        <a:gd name="T7" fmla="*/ 42 h 46"/>
                        <a:gd name="T8" fmla="*/ 17 w 23"/>
                        <a:gd name="T9" fmla="*/ 38 h 46"/>
                        <a:gd name="T10" fmla="*/ 20 w 23"/>
                        <a:gd name="T11" fmla="*/ 35 h 46"/>
                        <a:gd name="T12" fmla="*/ 21 w 23"/>
                        <a:gd name="T13" fmla="*/ 31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8 h 46"/>
                        <a:gd name="T20" fmla="*/ 21 w 23"/>
                        <a:gd name="T21" fmla="*/ 14 h 46"/>
                        <a:gd name="T22" fmla="*/ 20 w 23"/>
                        <a:gd name="T23" fmla="*/ 10 h 46"/>
                        <a:gd name="T24" fmla="*/ 17 w 23"/>
                        <a:gd name="T25" fmla="*/ 7 h 46"/>
                        <a:gd name="T26" fmla="*/ 13 w 23"/>
                        <a:gd name="T27" fmla="*/ 4 h 46"/>
                        <a:gd name="T28" fmla="*/ 9 w 23"/>
                        <a:gd name="T29" fmla="*/ 2 h 46"/>
                        <a:gd name="T30" fmla="*/ 5 w 23"/>
                        <a:gd name="T31" fmla="*/ 1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6"/>
                          </a:lnTo>
                          <a:lnTo>
                            <a:pt x="9" y="44"/>
                          </a:lnTo>
                          <a:lnTo>
                            <a:pt x="13" y="42"/>
                          </a:lnTo>
                          <a:lnTo>
                            <a:pt x="17" y="38"/>
                          </a:lnTo>
                          <a:lnTo>
                            <a:pt x="20" y="35"/>
                          </a:lnTo>
                          <a:lnTo>
                            <a:pt x="21" y="31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8"/>
                          </a:lnTo>
                          <a:lnTo>
                            <a:pt x="21" y="14"/>
                          </a:lnTo>
                          <a:lnTo>
                            <a:pt x="20" y="10"/>
                          </a:lnTo>
                          <a:lnTo>
                            <a:pt x="17" y="7"/>
                          </a:lnTo>
                          <a:lnTo>
                            <a:pt x="13" y="4"/>
                          </a:lnTo>
                          <a:lnTo>
                            <a:pt x="9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0" name="Freeform 3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376" y="1907"/>
                      <a:ext cx="8" cy="16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5 h 46"/>
                        <a:gd name="T4" fmla="*/ 9 w 23"/>
                        <a:gd name="T5" fmla="*/ 44 h 46"/>
                        <a:gd name="T6" fmla="*/ 13 w 23"/>
                        <a:gd name="T7" fmla="*/ 42 h 46"/>
                        <a:gd name="T8" fmla="*/ 17 w 23"/>
                        <a:gd name="T9" fmla="*/ 39 h 46"/>
                        <a:gd name="T10" fmla="*/ 20 w 23"/>
                        <a:gd name="T11" fmla="*/ 36 h 46"/>
                        <a:gd name="T12" fmla="*/ 21 w 23"/>
                        <a:gd name="T13" fmla="*/ 32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9 h 46"/>
                        <a:gd name="T20" fmla="*/ 21 w 23"/>
                        <a:gd name="T21" fmla="*/ 15 h 46"/>
                        <a:gd name="T22" fmla="*/ 20 w 23"/>
                        <a:gd name="T23" fmla="*/ 10 h 46"/>
                        <a:gd name="T24" fmla="*/ 17 w 23"/>
                        <a:gd name="T25" fmla="*/ 7 h 46"/>
                        <a:gd name="T26" fmla="*/ 13 w 23"/>
                        <a:gd name="T27" fmla="*/ 4 h 46"/>
                        <a:gd name="T28" fmla="*/ 9 w 23"/>
                        <a:gd name="T29" fmla="*/ 2 h 46"/>
                        <a:gd name="T30" fmla="*/ 5 w 23"/>
                        <a:gd name="T31" fmla="*/ 0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5"/>
                          </a:lnTo>
                          <a:lnTo>
                            <a:pt x="9" y="44"/>
                          </a:lnTo>
                          <a:lnTo>
                            <a:pt x="13" y="42"/>
                          </a:lnTo>
                          <a:lnTo>
                            <a:pt x="17" y="39"/>
                          </a:lnTo>
                          <a:lnTo>
                            <a:pt x="20" y="36"/>
                          </a:lnTo>
                          <a:lnTo>
                            <a:pt x="21" y="32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20" y="10"/>
                          </a:lnTo>
                          <a:lnTo>
                            <a:pt x="17" y="7"/>
                          </a:lnTo>
                          <a:lnTo>
                            <a:pt x="13" y="4"/>
                          </a:lnTo>
                          <a:lnTo>
                            <a:pt x="9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1" name="Rectangle 3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78" y="1907"/>
                      <a:ext cx="198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2" name="Freeform 36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71" y="1907"/>
                      <a:ext cx="7" cy="16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8 w 23"/>
                        <a:gd name="T3" fmla="*/ 0 h 46"/>
                        <a:gd name="T4" fmla="*/ 12 w 23"/>
                        <a:gd name="T5" fmla="*/ 2 h 46"/>
                        <a:gd name="T6" fmla="*/ 9 w 23"/>
                        <a:gd name="T7" fmla="*/ 4 h 46"/>
                        <a:gd name="T8" fmla="*/ 5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5 h 46"/>
                        <a:gd name="T14" fmla="*/ 0 w 23"/>
                        <a:gd name="T15" fmla="*/ 19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2 h 46"/>
                        <a:gd name="T22" fmla="*/ 3 w 23"/>
                        <a:gd name="T23" fmla="*/ 36 h 46"/>
                        <a:gd name="T24" fmla="*/ 5 w 23"/>
                        <a:gd name="T25" fmla="*/ 39 h 46"/>
                        <a:gd name="T26" fmla="*/ 9 w 23"/>
                        <a:gd name="T27" fmla="*/ 42 h 46"/>
                        <a:gd name="T28" fmla="*/ 12 w 23"/>
                        <a:gd name="T29" fmla="*/ 44 h 46"/>
                        <a:gd name="T30" fmla="*/ 18 w 23"/>
                        <a:gd name="T31" fmla="*/ 45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5" y="7"/>
                          </a:lnTo>
                          <a:lnTo>
                            <a:pt x="3" y="10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5" y="39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8" y="45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3" name="Freeform 36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16" y="2295"/>
                      <a:ext cx="24" cy="12"/>
                    </a:xfrm>
                    <a:custGeom>
                      <a:avLst/>
                      <a:gdLst>
                        <a:gd name="T0" fmla="*/ 0 w 74"/>
                        <a:gd name="T1" fmla="*/ 0 h 36"/>
                        <a:gd name="T2" fmla="*/ 1 w 74"/>
                        <a:gd name="T3" fmla="*/ 9 h 36"/>
                        <a:gd name="T4" fmla="*/ 3 w 74"/>
                        <a:gd name="T5" fmla="*/ 16 h 36"/>
                        <a:gd name="T6" fmla="*/ 8 w 74"/>
                        <a:gd name="T7" fmla="*/ 22 h 36"/>
                        <a:gd name="T8" fmla="*/ 12 w 74"/>
                        <a:gd name="T9" fmla="*/ 28 h 36"/>
                        <a:gd name="T10" fmla="*/ 17 w 74"/>
                        <a:gd name="T11" fmla="*/ 32 h 36"/>
                        <a:gd name="T12" fmla="*/ 23 w 74"/>
                        <a:gd name="T13" fmla="*/ 34 h 36"/>
                        <a:gd name="T14" fmla="*/ 31 w 74"/>
                        <a:gd name="T15" fmla="*/ 36 h 36"/>
                        <a:gd name="T16" fmla="*/ 37 w 74"/>
                        <a:gd name="T17" fmla="*/ 36 h 36"/>
                        <a:gd name="T18" fmla="*/ 45 w 74"/>
                        <a:gd name="T19" fmla="*/ 36 h 36"/>
                        <a:gd name="T20" fmla="*/ 51 w 74"/>
                        <a:gd name="T21" fmla="*/ 34 h 36"/>
                        <a:gd name="T22" fmla="*/ 57 w 74"/>
                        <a:gd name="T23" fmla="*/ 32 h 36"/>
                        <a:gd name="T24" fmla="*/ 62 w 74"/>
                        <a:gd name="T25" fmla="*/ 28 h 36"/>
                        <a:gd name="T26" fmla="*/ 68 w 74"/>
                        <a:gd name="T27" fmla="*/ 22 h 36"/>
                        <a:gd name="T28" fmla="*/ 71 w 74"/>
                        <a:gd name="T29" fmla="*/ 16 h 36"/>
                        <a:gd name="T30" fmla="*/ 73 w 74"/>
                        <a:gd name="T31" fmla="*/ 9 h 36"/>
                        <a:gd name="T32" fmla="*/ 74 w 74"/>
                        <a:gd name="T33" fmla="*/ 0 h 36"/>
                        <a:gd name="T34" fmla="*/ 0 w 74"/>
                        <a:gd name="T35" fmla="*/ 0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74" h="36">
                          <a:moveTo>
                            <a:pt x="0" y="0"/>
                          </a:moveTo>
                          <a:lnTo>
                            <a:pt x="1" y="9"/>
                          </a:lnTo>
                          <a:lnTo>
                            <a:pt x="3" y="16"/>
                          </a:lnTo>
                          <a:lnTo>
                            <a:pt x="8" y="22"/>
                          </a:lnTo>
                          <a:lnTo>
                            <a:pt x="12" y="28"/>
                          </a:lnTo>
                          <a:lnTo>
                            <a:pt x="17" y="32"/>
                          </a:lnTo>
                          <a:lnTo>
                            <a:pt x="23" y="34"/>
                          </a:lnTo>
                          <a:lnTo>
                            <a:pt x="31" y="36"/>
                          </a:lnTo>
                          <a:lnTo>
                            <a:pt x="37" y="36"/>
                          </a:lnTo>
                          <a:lnTo>
                            <a:pt x="45" y="36"/>
                          </a:lnTo>
                          <a:lnTo>
                            <a:pt x="51" y="34"/>
                          </a:lnTo>
                          <a:lnTo>
                            <a:pt x="57" y="32"/>
                          </a:lnTo>
                          <a:lnTo>
                            <a:pt x="62" y="28"/>
                          </a:lnTo>
                          <a:lnTo>
                            <a:pt x="68" y="22"/>
                          </a:lnTo>
                          <a:lnTo>
                            <a:pt x="71" y="16"/>
                          </a:lnTo>
                          <a:lnTo>
                            <a:pt x="73" y="9"/>
                          </a:lnTo>
                          <a:lnTo>
                            <a:pt x="74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4" name="Rectangle 3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16" y="1948"/>
                      <a:ext cx="24" cy="3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5" name="Freeform 36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16" y="1936"/>
                      <a:ext cx="24" cy="12"/>
                    </a:xfrm>
                    <a:custGeom>
                      <a:avLst/>
                      <a:gdLst>
                        <a:gd name="T0" fmla="*/ 74 w 74"/>
                        <a:gd name="T1" fmla="*/ 37 h 37"/>
                        <a:gd name="T2" fmla="*/ 73 w 74"/>
                        <a:gd name="T3" fmla="*/ 29 h 37"/>
                        <a:gd name="T4" fmla="*/ 71 w 74"/>
                        <a:gd name="T5" fmla="*/ 21 h 37"/>
                        <a:gd name="T6" fmla="*/ 68 w 74"/>
                        <a:gd name="T7" fmla="*/ 15 h 37"/>
                        <a:gd name="T8" fmla="*/ 62 w 74"/>
                        <a:gd name="T9" fmla="*/ 10 h 37"/>
                        <a:gd name="T10" fmla="*/ 57 w 74"/>
                        <a:gd name="T11" fmla="*/ 6 h 37"/>
                        <a:gd name="T12" fmla="*/ 51 w 74"/>
                        <a:gd name="T13" fmla="*/ 3 h 37"/>
                        <a:gd name="T14" fmla="*/ 45 w 74"/>
                        <a:gd name="T15" fmla="*/ 1 h 37"/>
                        <a:gd name="T16" fmla="*/ 37 w 74"/>
                        <a:gd name="T17" fmla="*/ 0 h 37"/>
                        <a:gd name="T18" fmla="*/ 31 w 74"/>
                        <a:gd name="T19" fmla="*/ 1 h 37"/>
                        <a:gd name="T20" fmla="*/ 23 w 74"/>
                        <a:gd name="T21" fmla="*/ 3 h 37"/>
                        <a:gd name="T22" fmla="*/ 17 w 74"/>
                        <a:gd name="T23" fmla="*/ 6 h 37"/>
                        <a:gd name="T24" fmla="*/ 12 w 74"/>
                        <a:gd name="T25" fmla="*/ 10 h 37"/>
                        <a:gd name="T26" fmla="*/ 8 w 74"/>
                        <a:gd name="T27" fmla="*/ 15 h 37"/>
                        <a:gd name="T28" fmla="*/ 3 w 74"/>
                        <a:gd name="T29" fmla="*/ 21 h 37"/>
                        <a:gd name="T30" fmla="*/ 1 w 74"/>
                        <a:gd name="T31" fmla="*/ 29 h 37"/>
                        <a:gd name="T32" fmla="*/ 0 w 74"/>
                        <a:gd name="T33" fmla="*/ 37 h 37"/>
                        <a:gd name="T34" fmla="*/ 74 w 74"/>
                        <a:gd name="T35" fmla="*/ 37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74" h="37">
                          <a:moveTo>
                            <a:pt x="74" y="37"/>
                          </a:moveTo>
                          <a:lnTo>
                            <a:pt x="73" y="29"/>
                          </a:lnTo>
                          <a:lnTo>
                            <a:pt x="71" y="21"/>
                          </a:lnTo>
                          <a:lnTo>
                            <a:pt x="68" y="15"/>
                          </a:lnTo>
                          <a:lnTo>
                            <a:pt x="62" y="10"/>
                          </a:lnTo>
                          <a:lnTo>
                            <a:pt x="57" y="6"/>
                          </a:lnTo>
                          <a:lnTo>
                            <a:pt x="51" y="3"/>
                          </a:lnTo>
                          <a:lnTo>
                            <a:pt x="45" y="1"/>
                          </a:lnTo>
                          <a:lnTo>
                            <a:pt x="37" y="0"/>
                          </a:lnTo>
                          <a:lnTo>
                            <a:pt x="31" y="1"/>
                          </a:lnTo>
                          <a:lnTo>
                            <a:pt x="23" y="3"/>
                          </a:lnTo>
                          <a:lnTo>
                            <a:pt x="17" y="6"/>
                          </a:lnTo>
                          <a:lnTo>
                            <a:pt x="12" y="10"/>
                          </a:lnTo>
                          <a:lnTo>
                            <a:pt x="8" y="15"/>
                          </a:lnTo>
                          <a:lnTo>
                            <a:pt x="3" y="21"/>
                          </a:lnTo>
                          <a:lnTo>
                            <a:pt x="1" y="29"/>
                          </a:lnTo>
                          <a:lnTo>
                            <a:pt x="0" y="37"/>
                          </a:lnTo>
                          <a:lnTo>
                            <a:pt x="74" y="3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6" name="Freeform 36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14" y="2461"/>
                      <a:ext cx="24" cy="13"/>
                    </a:xfrm>
                    <a:custGeom>
                      <a:avLst/>
                      <a:gdLst>
                        <a:gd name="T0" fmla="*/ 0 w 73"/>
                        <a:gd name="T1" fmla="*/ 0 h 37"/>
                        <a:gd name="T2" fmla="*/ 1 w 73"/>
                        <a:gd name="T3" fmla="*/ 9 h 37"/>
                        <a:gd name="T4" fmla="*/ 3 w 73"/>
                        <a:gd name="T5" fmla="*/ 16 h 37"/>
                        <a:gd name="T6" fmla="*/ 7 w 73"/>
                        <a:gd name="T7" fmla="*/ 23 h 37"/>
                        <a:gd name="T8" fmla="*/ 12 w 73"/>
                        <a:gd name="T9" fmla="*/ 28 h 37"/>
                        <a:gd name="T10" fmla="*/ 17 w 73"/>
                        <a:gd name="T11" fmla="*/ 32 h 37"/>
                        <a:gd name="T12" fmla="*/ 23 w 73"/>
                        <a:gd name="T13" fmla="*/ 35 h 37"/>
                        <a:gd name="T14" fmla="*/ 29 w 73"/>
                        <a:gd name="T15" fmla="*/ 36 h 37"/>
                        <a:gd name="T16" fmla="*/ 37 w 73"/>
                        <a:gd name="T17" fmla="*/ 37 h 37"/>
                        <a:gd name="T18" fmla="*/ 43 w 73"/>
                        <a:gd name="T19" fmla="*/ 36 h 37"/>
                        <a:gd name="T20" fmla="*/ 49 w 73"/>
                        <a:gd name="T21" fmla="*/ 35 h 37"/>
                        <a:gd name="T22" fmla="*/ 56 w 73"/>
                        <a:gd name="T23" fmla="*/ 32 h 37"/>
                        <a:gd name="T24" fmla="*/ 61 w 73"/>
                        <a:gd name="T25" fmla="*/ 28 h 37"/>
                        <a:gd name="T26" fmla="*/ 66 w 73"/>
                        <a:gd name="T27" fmla="*/ 23 h 37"/>
                        <a:gd name="T28" fmla="*/ 69 w 73"/>
                        <a:gd name="T29" fmla="*/ 16 h 37"/>
                        <a:gd name="T30" fmla="*/ 72 w 73"/>
                        <a:gd name="T31" fmla="*/ 9 h 37"/>
                        <a:gd name="T32" fmla="*/ 73 w 73"/>
                        <a:gd name="T33" fmla="*/ 0 h 37"/>
                        <a:gd name="T34" fmla="*/ 0 w 73"/>
                        <a:gd name="T35" fmla="*/ 0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73" h="37">
                          <a:moveTo>
                            <a:pt x="0" y="0"/>
                          </a:moveTo>
                          <a:lnTo>
                            <a:pt x="1" y="9"/>
                          </a:lnTo>
                          <a:lnTo>
                            <a:pt x="3" y="16"/>
                          </a:lnTo>
                          <a:lnTo>
                            <a:pt x="7" y="23"/>
                          </a:lnTo>
                          <a:lnTo>
                            <a:pt x="12" y="28"/>
                          </a:lnTo>
                          <a:lnTo>
                            <a:pt x="17" y="32"/>
                          </a:lnTo>
                          <a:lnTo>
                            <a:pt x="23" y="35"/>
                          </a:lnTo>
                          <a:lnTo>
                            <a:pt x="29" y="36"/>
                          </a:lnTo>
                          <a:lnTo>
                            <a:pt x="37" y="37"/>
                          </a:lnTo>
                          <a:lnTo>
                            <a:pt x="43" y="36"/>
                          </a:lnTo>
                          <a:lnTo>
                            <a:pt x="49" y="35"/>
                          </a:lnTo>
                          <a:lnTo>
                            <a:pt x="56" y="32"/>
                          </a:lnTo>
                          <a:lnTo>
                            <a:pt x="61" y="28"/>
                          </a:lnTo>
                          <a:lnTo>
                            <a:pt x="66" y="23"/>
                          </a:lnTo>
                          <a:lnTo>
                            <a:pt x="69" y="16"/>
                          </a:lnTo>
                          <a:lnTo>
                            <a:pt x="72" y="9"/>
                          </a:lnTo>
                          <a:lnTo>
                            <a:pt x="7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7" name="Rectangle 3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14" y="2318"/>
                      <a:ext cx="24" cy="14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8" name="Freeform 36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14" y="2305"/>
                      <a:ext cx="24" cy="13"/>
                    </a:xfrm>
                    <a:custGeom>
                      <a:avLst/>
                      <a:gdLst>
                        <a:gd name="T0" fmla="*/ 73 w 73"/>
                        <a:gd name="T1" fmla="*/ 37 h 37"/>
                        <a:gd name="T2" fmla="*/ 72 w 73"/>
                        <a:gd name="T3" fmla="*/ 28 h 37"/>
                        <a:gd name="T4" fmla="*/ 69 w 73"/>
                        <a:gd name="T5" fmla="*/ 20 h 37"/>
                        <a:gd name="T6" fmla="*/ 66 w 73"/>
                        <a:gd name="T7" fmla="*/ 14 h 37"/>
                        <a:gd name="T8" fmla="*/ 61 w 73"/>
                        <a:gd name="T9" fmla="*/ 9 h 37"/>
                        <a:gd name="T10" fmla="*/ 56 w 73"/>
                        <a:gd name="T11" fmla="*/ 5 h 37"/>
                        <a:gd name="T12" fmla="*/ 49 w 73"/>
                        <a:gd name="T13" fmla="*/ 2 h 37"/>
                        <a:gd name="T14" fmla="*/ 43 w 73"/>
                        <a:gd name="T15" fmla="*/ 0 h 37"/>
                        <a:gd name="T16" fmla="*/ 37 w 73"/>
                        <a:gd name="T17" fmla="*/ 0 h 37"/>
                        <a:gd name="T18" fmla="*/ 29 w 73"/>
                        <a:gd name="T19" fmla="*/ 0 h 37"/>
                        <a:gd name="T20" fmla="*/ 23 w 73"/>
                        <a:gd name="T21" fmla="*/ 2 h 37"/>
                        <a:gd name="T22" fmla="*/ 17 w 73"/>
                        <a:gd name="T23" fmla="*/ 5 h 37"/>
                        <a:gd name="T24" fmla="*/ 12 w 73"/>
                        <a:gd name="T25" fmla="*/ 9 h 37"/>
                        <a:gd name="T26" fmla="*/ 7 w 73"/>
                        <a:gd name="T27" fmla="*/ 14 h 37"/>
                        <a:gd name="T28" fmla="*/ 3 w 73"/>
                        <a:gd name="T29" fmla="*/ 20 h 37"/>
                        <a:gd name="T30" fmla="*/ 1 w 73"/>
                        <a:gd name="T31" fmla="*/ 28 h 37"/>
                        <a:gd name="T32" fmla="*/ 0 w 73"/>
                        <a:gd name="T33" fmla="*/ 37 h 37"/>
                        <a:gd name="T34" fmla="*/ 73 w 73"/>
                        <a:gd name="T35" fmla="*/ 37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73" h="37">
                          <a:moveTo>
                            <a:pt x="73" y="37"/>
                          </a:moveTo>
                          <a:lnTo>
                            <a:pt x="72" y="28"/>
                          </a:lnTo>
                          <a:lnTo>
                            <a:pt x="69" y="20"/>
                          </a:lnTo>
                          <a:lnTo>
                            <a:pt x="66" y="14"/>
                          </a:lnTo>
                          <a:lnTo>
                            <a:pt x="61" y="9"/>
                          </a:lnTo>
                          <a:lnTo>
                            <a:pt x="56" y="5"/>
                          </a:lnTo>
                          <a:lnTo>
                            <a:pt x="49" y="2"/>
                          </a:lnTo>
                          <a:lnTo>
                            <a:pt x="43" y="0"/>
                          </a:lnTo>
                          <a:lnTo>
                            <a:pt x="37" y="0"/>
                          </a:lnTo>
                          <a:lnTo>
                            <a:pt x="29" y="0"/>
                          </a:lnTo>
                          <a:lnTo>
                            <a:pt x="23" y="2"/>
                          </a:lnTo>
                          <a:lnTo>
                            <a:pt x="17" y="5"/>
                          </a:lnTo>
                          <a:lnTo>
                            <a:pt x="12" y="9"/>
                          </a:lnTo>
                          <a:lnTo>
                            <a:pt x="7" y="14"/>
                          </a:lnTo>
                          <a:lnTo>
                            <a:pt x="3" y="20"/>
                          </a:lnTo>
                          <a:lnTo>
                            <a:pt x="1" y="28"/>
                          </a:lnTo>
                          <a:lnTo>
                            <a:pt x="0" y="37"/>
                          </a:lnTo>
                          <a:lnTo>
                            <a:pt x="73" y="3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19" name="Freeform 36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769" y="2454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3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2 w 23"/>
                        <a:gd name="T13" fmla="*/ 15 h 47"/>
                        <a:gd name="T14" fmla="*/ 1 w 23"/>
                        <a:gd name="T15" fmla="*/ 19 h 47"/>
                        <a:gd name="T16" fmla="*/ 0 w 23"/>
                        <a:gd name="T17" fmla="*/ 23 h 47"/>
                        <a:gd name="T18" fmla="*/ 1 w 23"/>
                        <a:gd name="T19" fmla="*/ 28 h 47"/>
                        <a:gd name="T20" fmla="*/ 2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3 w 23"/>
                        <a:gd name="T29" fmla="*/ 44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8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0" name="Rectangle 3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7" y="2454"/>
                      <a:ext cx="125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1" name="Freeform 36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02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10 w 23"/>
                        <a:gd name="T5" fmla="*/ 44 h 47"/>
                        <a:gd name="T6" fmla="*/ 15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5 w 23"/>
                        <a:gd name="T27" fmla="*/ 4 h 47"/>
                        <a:gd name="T28" fmla="*/ 10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10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5" y="4"/>
                          </a:lnTo>
                          <a:lnTo>
                            <a:pt x="10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2" name="Freeform 37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895" y="2454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2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2 w 23"/>
                        <a:gd name="T29" fmla="*/ 44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3" name="Rectangle 3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02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4" name="Freeform 37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28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6 w 23"/>
                        <a:gd name="T3" fmla="*/ 46 h 47"/>
                        <a:gd name="T4" fmla="*/ 11 w 23"/>
                        <a:gd name="T5" fmla="*/ 44 h 47"/>
                        <a:gd name="T6" fmla="*/ 15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5 w 23"/>
                        <a:gd name="T27" fmla="*/ 4 h 47"/>
                        <a:gd name="T28" fmla="*/ 11 w 23"/>
                        <a:gd name="T29" fmla="*/ 2 h 47"/>
                        <a:gd name="T30" fmla="*/ 6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6" y="46"/>
                          </a:lnTo>
                          <a:lnTo>
                            <a:pt x="11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5" y="4"/>
                          </a:lnTo>
                          <a:lnTo>
                            <a:pt x="11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5" name="Freeform 37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644" y="2454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2 w 23"/>
                        <a:gd name="T5" fmla="*/ 2 h 47"/>
                        <a:gd name="T6" fmla="*/ 8 w 23"/>
                        <a:gd name="T7" fmla="*/ 4 h 47"/>
                        <a:gd name="T8" fmla="*/ 5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5 w 23"/>
                        <a:gd name="T25" fmla="*/ 39 h 47"/>
                        <a:gd name="T26" fmla="*/ 8 w 23"/>
                        <a:gd name="T27" fmla="*/ 42 h 47"/>
                        <a:gd name="T28" fmla="*/ 12 w 23"/>
                        <a:gd name="T29" fmla="*/ 44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2" y="2"/>
                          </a:lnTo>
                          <a:lnTo>
                            <a:pt x="8" y="4"/>
                          </a:lnTo>
                          <a:lnTo>
                            <a:pt x="5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5" y="39"/>
                          </a:lnTo>
                          <a:lnTo>
                            <a:pt x="8" y="42"/>
                          </a:lnTo>
                          <a:lnTo>
                            <a:pt x="12" y="44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6" name="Rectangle 3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51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7" name="Freeform 37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777" y="2454"/>
                      <a:ext cx="7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6 w 23"/>
                        <a:gd name="T3" fmla="*/ 46 h 47"/>
                        <a:gd name="T4" fmla="*/ 10 w 23"/>
                        <a:gd name="T5" fmla="*/ 44 h 47"/>
                        <a:gd name="T6" fmla="*/ 15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5 w 23"/>
                        <a:gd name="T27" fmla="*/ 4 h 47"/>
                        <a:gd name="T28" fmla="*/ 10 w 23"/>
                        <a:gd name="T29" fmla="*/ 2 h 47"/>
                        <a:gd name="T30" fmla="*/ 6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6" y="46"/>
                          </a:lnTo>
                          <a:lnTo>
                            <a:pt x="10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5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8" name="Freeform 37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902" y="1978"/>
                      <a:ext cx="39" cy="15"/>
                    </a:xfrm>
                    <a:custGeom>
                      <a:avLst/>
                      <a:gdLst>
                        <a:gd name="T0" fmla="*/ 0 w 116"/>
                        <a:gd name="T1" fmla="*/ 46 h 46"/>
                        <a:gd name="T2" fmla="*/ 27 w 116"/>
                        <a:gd name="T3" fmla="*/ 46 h 46"/>
                        <a:gd name="T4" fmla="*/ 51 w 116"/>
                        <a:gd name="T5" fmla="*/ 44 h 46"/>
                        <a:gd name="T6" fmla="*/ 71 w 116"/>
                        <a:gd name="T7" fmla="*/ 42 h 46"/>
                        <a:gd name="T8" fmla="*/ 86 w 116"/>
                        <a:gd name="T9" fmla="*/ 38 h 46"/>
                        <a:gd name="T10" fmla="*/ 99 w 116"/>
                        <a:gd name="T11" fmla="*/ 35 h 46"/>
                        <a:gd name="T12" fmla="*/ 108 w 116"/>
                        <a:gd name="T13" fmla="*/ 31 h 46"/>
                        <a:gd name="T14" fmla="*/ 112 w 116"/>
                        <a:gd name="T15" fmla="*/ 29 h 46"/>
                        <a:gd name="T16" fmla="*/ 114 w 116"/>
                        <a:gd name="T17" fmla="*/ 27 h 46"/>
                        <a:gd name="T18" fmla="*/ 116 w 116"/>
                        <a:gd name="T19" fmla="*/ 25 h 46"/>
                        <a:gd name="T20" fmla="*/ 116 w 116"/>
                        <a:gd name="T21" fmla="*/ 23 h 46"/>
                        <a:gd name="T22" fmla="*/ 116 w 116"/>
                        <a:gd name="T23" fmla="*/ 21 h 46"/>
                        <a:gd name="T24" fmla="*/ 114 w 116"/>
                        <a:gd name="T25" fmla="*/ 18 h 46"/>
                        <a:gd name="T26" fmla="*/ 112 w 116"/>
                        <a:gd name="T27" fmla="*/ 16 h 46"/>
                        <a:gd name="T28" fmla="*/ 108 w 116"/>
                        <a:gd name="T29" fmla="*/ 14 h 46"/>
                        <a:gd name="T30" fmla="*/ 99 w 116"/>
                        <a:gd name="T31" fmla="*/ 10 h 46"/>
                        <a:gd name="T32" fmla="*/ 86 w 116"/>
                        <a:gd name="T33" fmla="*/ 7 h 46"/>
                        <a:gd name="T34" fmla="*/ 71 w 116"/>
                        <a:gd name="T35" fmla="*/ 4 h 46"/>
                        <a:gd name="T36" fmla="*/ 51 w 116"/>
                        <a:gd name="T37" fmla="*/ 2 h 46"/>
                        <a:gd name="T38" fmla="*/ 27 w 116"/>
                        <a:gd name="T39" fmla="*/ 1 h 46"/>
                        <a:gd name="T40" fmla="*/ 0 w 116"/>
                        <a:gd name="T41" fmla="*/ 0 h 46"/>
                        <a:gd name="T42" fmla="*/ 0 w 116"/>
                        <a:gd name="T43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116" h="46">
                          <a:moveTo>
                            <a:pt x="0" y="46"/>
                          </a:moveTo>
                          <a:lnTo>
                            <a:pt x="27" y="46"/>
                          </a:lnTo>
                          <a:lnTo>
                            <a:pt x="51" y="44"/>
                          </a:lnTo>
                          <a:lnTo>
                            <a:pt x="71" y="42"/>
                          </a:lnTo>
                          <a:lnTo>
                            <a:pt x="86" y="38"/>
                          </a:lnTo>
                          <a:lnTo>
                            <a:pt x="99" y="35"/>
                          </a:lnTo>
                          <a:lnTo>
                            <a:pt x="108" y="31"/>
                          </a:lnTo>
                          <a:lnTo>
                            <a:pt x="112" y="29"/>
                          </a:lnTo>
                          <a:lnTo>
                            <a:pt x="114" y="27"/>
                          </a:lnTo>
                          <a:lnTo>
                            <a:pt x="116" y="25"/>
                          </a:lnTo>
                          <a:lnTo>
                            <a:pt x="116" y="23"/>
                          </a:lnTo>
                          <a:lnTo>
                            <a:pt x="116" y="21"/>
                          </a:lnTo>
                          <a:lnTo>
                            <a:pt x="114" y="18"/>
                          </a:lnTo>
                          <a:lnTo>
                            <a:pt x="112" y="16"/>
                          </a:lnTo>
                          <a:lnTo>
                            <a:pt x="108" y="14"/>
                          </a:lnTo>
                          <a:lnTo>
                            <a:pt x="99" y="10"/>
                          </a:lnTo>
                          <a:lnTo>
                            <a:pt x="86" y="7"/>
                          </a:lnTo>
                          <a:lnTo>
                            <a:pt x="71" y="4"/>
                          </a:lnTo>
                          <a:lnTo>
                            <a:pt x="51" y="2"/>
                          </a:lnTo>
                          <a:lnTo>
                            <a:pt x="27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29" name="Rectangle 3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77" y="1978"/>
                      <a:ext cx="625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0" name="Freeform 37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38" y="1978"/>
                      <a:ext cx="39" cy="15"/>
                    </a:xfrm>
                    <a:custGeom>
                      <a:avLst/>
                      <a:gdLst>
                        <a:gd name="T0" fmla="*/ 116 w 116"/>
                        <a:gd name="T1" fmla="*/ 0 h 46"/>
                        <a:gd name="T2" fmla="*/ 89 w 116"/>
                        <a:gd name="T3" fmla="*/ 1 h 46"/>
                        <a:gd name="T4" fmla="*/ 66 w 116"/>
                        <a:gd name="T5" fmla="*/ 2 h 46"/>
                        <a:gd name="T6" fmla="*/ 46 w 116"/>
                        <a:gd name="T7" fmla="*/ 4 h 46"/>
                        <a:gd name="T8" fmla="*/ 29 w 116"/>
                        <a:gd name="T9" fmla="*/ 7 h 46"/>
                        <a:gd name="T10" fmla="*/ 16 w 116"/>
                        <a:gd name="T11" fmla="*/ 10 h 46"/>
                        <a:gd name="T12" fmla="*/ 8 w 116"/>
                        <a:gd name="T13" fmla="*/ 14 h 46"/>
                        <a:gd name="T14" fmla="*/ 5 w 116"/>
                        <a:gd name="T15" fmla="*/ 16 h 46"/>
                        <a:gd name="T16" fmla="*/ 2 w 116"/>
                        <a:gd name="T17" fmla="*/ 18 h 46"/>
                        <a:gd name="T18" fmla="*/ 0 w 116"/>
                        <a:gd name="T19" fmla="*/ 21 h 46"/>
                        <a:gd name="T20" fmla="*/ 0 w 116"/>
                        <a:gd name="T21" fmla="*/ 23 h 46"/>
                        <a:gd name="T22" fmla="*/ 0 w 116"/>
                        <a:gd name="T23" fmla="*/ 25 h 46"/>
                        <a:gd name="T24" fmla="*/ 2 w 116"/>
                        <a:gd name="T25" fmla="*/ 27 h 46"/>
                        <a:gd name="T26" fmla="*/ 5 w 116"/>
                        <a:gd name="T27" fmla="*/ 29 h 46"/>
                        <a:gd name="T28" fmla="*/ 8 w 116"/>
                        <a:gd name="T29" fmla="*/ 31 h 46"/>
                        <a:gd name="T30" fmla="*/ 16 w 116"/>
                        <a:gd name="T31" fmla="*/ 35 h 46"/>
                        <a:gd name="T32" fmla="*/ 29 w 116"/>
                        <a:gd name="T33" fmla="*/ 38 h 46"/>
                        <a:gd name="T34" fmla="*/ 46 w 116"/>
                        <a:gd name="T35" fmla="*/ 42 h 46"/>
                        <a:gd name="T36" fmla="*/ 66 w 116"/>
                        <a:gd name="T37" fmla="*/ 44 h 46"/>
                        <a:gd name="T38" fmla="*/ 89 w 116"/>
                        <a:gd name="T39" fmla="*/ 46 h 46"/>
                        <a:gd name="T40" fmla="*/ 116 w 116"/>
                        <a:gd name="T41" fmla="*/ 46 h 46"/>
                        <a:gd name="T42" fmla="*/ 116 w 116"/>
                        <a:gd name="T43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116" h="46">
                          <a:moveTo>
                            <a:pt x="116" y="0"/>
                          </a:moveTo>
                          <a:lnTo>
                            <a:pt x="89" y="1"/>
                          </a:lnTo>
                          <a:lnTo>
                            <a:pt x="66" y="2"/>
                          </a:lnTo>
                          <a:lnTo>
                            <a:pt x="46" y="4"/>
                          </a:lnTo>
                          <a:lnTo>
                            <a:pt x="29" y="7"/>
                          </a:lnTo>
                          <a:lnTo>
                            <a:pt x="16" y="10"/>
                          </a:lnTo>
                          <a:lnTo>
                            <a:pt x="8" y="14"/>
                          </a:lnTo>
                          <a:lnTo>
                            <a:pt x="5" y="16"/>
                          </a:lnTo>
                          <a:lnTo>
                            <a:pt x="2" y="18"/>
                          </a:lnTo>
                          <a:lnTo>
                            <a:pt x="0" y="21"/>
                          </a:lnTo>
                          <a:lnTo>
                            <a:pt x="0" y="23"/>
                          </a:lnTo>
                          <a:lnTo>
                            <a:pt x="0" y="25"/>
                          </a:lnTo>
                          <a:lnTo>
                            <a:pt x="2" y="27"/>
                          </a:lnTo>
                          <a:lnTo>
                            <a:pt x="5" y="29"/>
                          </a:lnTo>
                          <a:lnTo>
                            <a:pt x="8" y="31"/>
                          </a:lnTo>
                          <a:lnTo>
                            <a:pt x="16" y="35"/>
                          </a:lnTo>
                          <a:lnTo>
                            <a:pt x="29" y="38"/>
                          </a:lnTo>
                          <a:lnTo>
                            <a:pt x="46" y="42"/>
                          </a:lnTo>
                          <a:lnTo>
                            <a:pt x="66" y="44"/>
                          </a:lnTo>
                          <a:lnTo>
                            <a:pt x="89" y="46"/>
                          </a:lnTo>
                          <a:lnTo>
                            <a:pt x="116" y="46"/>
                          </a:lnTo>
                          <a:lnTo>
                            <a:pt x="116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1" name="Freeform 37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28" y="197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6 w 23"/>
                        <a:gd name="T3" fmla="*/ 46 h 46"/>
                        <a:gd name="T4" fmla="*/ 11 w 23"/>
                        <a:gd name="T5" fmla="*/ 44 h 46"/>
                        <a:gd name="T6" fmla="*/ 15 w 23"/>
                        <a:gd name="T7" fmla="*/ 42 h 46"/>
                        <a:gd name="T8" fmla="*/ 18 w 23"/>
                        <a:gd name="T9" fmla="*/ 38 h 46"/>
                        <a:gd name="T10" fmla="*/ 20 w 23"/>
                        <a:gd name="T11" fmla="*/ 35 h 46"/>
                        <a:gd name="T12" fmla="*/ 22 w 23"/>
                        <a:gd name="T13" fmla="*/ 31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8 h 46"/>
                        <a:gd name="T20" fmla="*/ 22 w 23"/>
                        <a:gd name="T21" fmla="*/ 14 h 46"/>
                        <a:gd name="T22" fmla="*/ 20 w 23"/>
                        <a:gd name="T23" fmla="*/ 10 h 46"/>
                        <a:gd name="T24" fmla="*/ 18 w 23"/>
                        <a:gd name="T25" fmla="*/ 7 h 46"/>
                        <a:gd name="T26" fmla="*/ 15 w 23"/>
                        <a:gd name="T27" fmla="*/ 4 h 46"/>
                        <a:gd name="T28" fmla="*/ 11 w 23"/>
                        <a:gd name="T29" fmla="*/ 2 h 46"/>
                        <a:gd name="T30" fmla="*/ 6 w 23"/>
                        <a:gd name="T31" fmla="*/ 1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6" y="46"/>
                          </a:lnTo>
                          <a:lnTo>
                            <a:pt x="11" y="44"/>
                          </a:lnTo>
                          <a:lnTo>
                            <a:pt x="15" y="42"/>
                          </a:lnTo>
                          <a:lnTo>
                            <a:pt x="18" y="38"/>
                          </a:lnTo>
                          <a:lnTo>
                            <a:pt x="20" y="35"/>
                          </a:lnTo>
                          <a:lnTo>
                            <a:pt x="22" y="31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8"/>
                          </a:lnTo>
                          <a:lnTo>
                            <a:pt x="22" y="14"/>
                          </a:lnTo>
                          <a:lnTo>
                            <a:pt x="20" y="10"/>
                          </a:lnTo>
                          <a:lnTo>
                            <a:pt x="18" y="7"/>
                          </a:lnTo>
                          <a:lnTo>
                            <a:pt x="15" y="4"/>
                          </a:lnTo>
                          <a:lnTo>
                            <a:pt x="11" y="2"/>
                          </a:lnTo>
                          <a:lnTo>
                            <a:pt x="6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2" name="Rectangle 3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02" y="1978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3" name="Freeform 38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895" y="1978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8 w 23"/>
                        <a:gd name="T3" fmla="*/ 1 h 46"/>
                        <a:gd name="T4" fmla="*/ 12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4 h 46"/>
                        <a:gd name="T14" fmla="*/ 0 w 23"/>
                        <a:gd name="T15" fmla="*/ 18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1 h 46"/>
                        <a:gd name="T22" fmla="*/ 3 w 23"/>
                        <a:gd name="T23" fmla="*/ 35 h 46"/>
                        <a:gd name="T24" fmla="*/ 6 w 23"/>
                        <a:gd name="T25" fmla="*/ 38 h 46"/>
                        <a:gd name="T26" fmla="*/ 9 w 23"/>
                        <a:gd name="T27" fmla="*/ 42 h 46"/>
                        <a:gd name="T28" fmla="*/ 12 w 23"/>
                        <a:gd name="T29" fmla="*/ 44 h 46"/>
                        <a:gd name="T30" fmla="*/ 18 w 23"/>
                        <a:gd name="T31" fmla="*/ 46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8" y="1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0"/>
                          </a:lnTo>
                          <a:lnTo>
                            <a:pt x="1" y="14"/>
                          </a:lnTo>
                          <a:lnTo>
                            <a:pt x="0" y="18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1"/>
                          </a:lnTo>
                          <a:lnTo>
                            <a:pt x="3" y="35"/>
                          </a:lnTo>
                          <a:lnTo>
                            <a:pt x="6" y="38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8" y="46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4" name="Freeform 38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57" y="2454"/>
                      <a:ext cx="8" cy="15"/>
                    </a:xfrm>
                    <a:custGeom>
                      <a:avLst/>
                      <a:gdLst>
                        <a:gd name="T0" fmla="*/ 24 w 24"/>
                        <a:gd name="T1" fmla="*/ 0 h 47"/>
                        <a:gd name="T2" fmla="*/ 18 w 24"/>
                        <a:gd name="T3" fmla="*/ 0 h 47"/>
                        <a:gd name="T4" fmla="*/ 13 w 24"/>
                        <a:gd name="T5" fmla="*/ 2 h 47"/>
                        <a:gd name="T6" fmla="*/ 9 w 24"/>
                        <a:gd name="T7" fmla="*/ 4 h 47"/>
                        <a:gd name="T8" fmla="*/ 6 w 24"/>
                        <a:gd name="T9" fmla="*/ 8 h 47"/>
                        <a:gd name="T10" fmla="*/ 4 w 24"/>
                        <a:gd name="T11" fmla="*/ 11 h 47"/>
                        <a:gd name="T12" fmla="*/ 1 w 24"/>
                        <a:gd name="T13" fmla="*/ 15 h 47"/>
                        <a:gd name="T14" fmla="*/ 0 w 24"/>
                        <a:gd name="T15" fmla="*/ 19 h 47"/>
                        <a:gd name="T16" fmla="*/ 0 w 24"/>
                        <a:gd name="T17" fmla="*/ 23 h 47"/>
                        <a:gd name="T18" fmla="*/ 0 w 24"/>
                        <a:gd name="T19" fmla="*/ 28 h 47"/>
                        <a:gd name="T20" fmla="*/ 1 w 24"/>
                        <a:gd name="T21" fmla="*/ 32 h 47"/>
                        <a:gd name="T22" fmla="*/ 4 w 24"/>
                        <a:gd name="T23" fmla="*/ 36 h 47"/>
                        <a:gd name="T24" fmla="*/ 6 w 24"/>
                        <a:gd name="T25" fmla="*/ 39 h 47"/>
                        <a:gd name="T26" fmla="*/ 9 w 24"/>
                        <a:gd name="T27" fmla="*/ 42 h 47"/>
                        <a:gd name="T28" fmla="*/ 13 w 24"/>
                        <a:gd name="T29" fmla="*/ 44 h 47"/>
                        <a:gd name="T30" fmla="*/ 18 w 24"/>
                        <a:gd name="T31" fmla="*/ 46 h 47"/>
                        <a:gd name="T32" fmla="*/ 24 w 24"/>
                        <a:gd name="T33" fmla="*/ 47 h 47"/>
                        <a:gd name="T34" fmla="*/ 24 w 24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7">
                          <a:moveTo>
                            <a:pt x="24" y="0"/>
                          </a:moveTo>
                          <a:lnTo>
                            <a:pt x="18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4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4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8" y="46"/>
                          </a:lnTo>
                          <a:lnTo>
                            <a:pt x="24" y="47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5" name="Rectangle 3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65" y="2454"/>
                      <a:ext cx="10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6" name="Freeform 38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771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9 w 23"/>
                        <a:gd name="T5" fmla="*/ 44 h 47"/>
                        <a:gd name="T6" fmla="*/ 13 w 23"/>
                        <a:gd name="T7" fmla="*/ 42 h 47"/>
                        <a:gd name="T8" fmla="*/ 16 w 23"/>
                        <a:gd name="T9" fmla="*/ 39 h 47"/>
                        <a:gd name="T10" fmla="*/ 20 w 23"/>
                        <a:gd name="T11" fmla="*/ 36 h 47"/>
                        <a:gd name="T12" fmla="*/ 21 w 23"/>
                        <a:gd name="T13" fmla="*/ 32 h 47"/>
                        <a:gd name="T14" fmla="*/ 22 w 23"/>
                        <a:gd name="T15" fmla="*/ 28 h 47"/>
                        <a:gd name="T16" fmla="*/ 23 w 23"/>
                        <a:gd name="T17" fmla="*/ 23 h 47"/>
                        <a:gd name="T18" fmla="*/ 22 w 23"/>
                        <a:gd name="T19" fmla="*/ 19 h 47"/>
                        <a:gd name="T20" fmla="*/ 21 w 23"/>
                        <a:gd name="T21" fmla="*/ 15 h 47"/>
                        <a:gd name="T22" fmla="*/ 20 w 23"/>
                        <a:gd name="T23" fmla="*/ 11 h 47"/>
                        <a:gd name="T24" fmla="*/ 16 w 23"/>
                        <a:gd name="T25" fmla="*/ 8 h 47"/>
                        <a:gd name="T26" fmla="*/ 13 w 23"/>
                        <a:gd name="T27" fmla="*/ 4 h 47"/>
                        <a:gd name="T28" fmla="*/ 9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9" y="44"/>
                          </a:lnTo>
                          <a:lnTo>
                            <a:pt x="13" y="42"/>
                          </a:lnTo>
                          <a:lnTo>
                            <a:pt x="16" y="39"/>
                          </a:lnTo>
                          <a:lnTo>
                            <a:pt x="20" y="36"/>
                          </a:lnTo>
                          <a:lnTo>
                            <a:pt x="21" y="32"/>
                          </a:lnTo>
                          <a:lnTo>
                            <a:pt x="22" y="28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20" y="11"/>
                          </a:lnTo>
                          <a:lnTo>
                            <a:pt x="16" y="8"/>
                          </a:lnTo>
                          <a:lnTo>
                            <a:pt x="13" y="4"/>
                          </a:lnTo>
                          <a:lnTo>
                            <a:pt x="9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7" name="Freeform 38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771" y="197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6 h 46"/>
                        <a:gd name="T4" fmla="*/ 9 w 23"/>
                        <a:gd name="T5" fmla="*/ 44 h 46"/>
                        <a:gd name="T6" fmla="*/ 13 w 23"/>
                        <a:gd name="T7" fmla="*/ 42 h 46"/>
                        <a:gd name="T8" fmla="*/ 16 w 23"/>
                        <a:gd name="T9" fmla="*/ 38 h 46"/>
                        <a:gd name="T10" fmla="*/ 20 w 23"/>
                        <a:gd name="T11" fmla="*/ 35 h 46"/>
                        <a:gd name="T12" fmla="*/ 21 w 23"/>
                        <a:gd name="T13" fmla="*/ 31 h 46"/>
                        <a:gd name="T14" fmla="*/ 22 w 23"/>
                        <a:gd name="T15" fmla="*/ 27 h 46"/>
                        <a:gd name="T16" fmla="*/ 23 w 23"/>
                        <a:gd name="T17" fmla="*/ 23 h 46"/>
                        <a:gd name="T18" fmla="*/ 22 w 23"/>
                        <a:gd name="T19" fmla="*/ 18 h 46"/>
                        <a:gd name="T20" fmla="*/ 21 w 23"/>
                        <a:gd name="T21" fmla="*/ 14 h 46"/>
                        <a:gd name="T22" fmla="*/ 20 w 23"/>
                        <a:gd name="T23" fmla="*/ 10 h 46"/>
                        <a:gd name="T24" fmla="*/ 16 w 23"/>
                        <a:gd name="T25" fmla="*/ 7 h 46"/>
                        <a:gd name="T26" fmla="*/ 13 w 23"/>
                        <a:gd name="T27" fmla="*/ 4 h 46"/>
                        <a:gd name="T28" fmla="*/ 9 w 23"/>
                        <a:gd name="T29" fmla="*/ 2 h 46"/>
                        <a:gd name="T30" fmla="*/ 5 w 23"/>
                        <a:gd name="T31" fmla="*/ 1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6"/>
                          </a:lnTo>
                          <a:lnTo>
                            <a:pt x="9" y="44"/>
                          </a:lnTo>
                          <a:lnTo>
                            <a:pt x="13" y="42"/>
                          </a:lnTo>
                          <a:lnTo>
                            <a:pt x="16" y="38"/>
                          </a:lnTo>
                          <a:lnTo>
                            <a:pt x="20" y="35"/>
                          </a:lnTo>
                          <a:lnTo>
                            <a:pt x="21" y="31"/>
                          </a:lnTo>
                          <a:lnTo>
                            <a:pt x="22" y="27"/>
                          </a:lnTo>
                          <a:lnTo>
                            <a:pt x="23" y="23"/>
                          </a:lnTo>
                          <a:lnTo>
                            <a:pt x="22" y="18"/>
                          </a:lnTo>
                          <a:lnTo>
                            <a:pt x="21" y="14"/>
                          </a:lnTo>
                          <a:lnTo>
                            <a:pt x="20" y="10"/>
                          </a:lnTo>
                          <a:lnTo>
                            <a:pt x="16" y="7"/>
                          </a:lnTo>
                          <a:lnTo>
                            <a:pt x="13" y="4"/>
                          </a:lnTo>
                          <a:lnTo>
                            <a:pt x="9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8" name="Rectangle 3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58" y="1978"/>
                      <a:ext cx="113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39" name="Freeform 38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50" y="1978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1 h 46"/>
                        <a:gd name="T4" fmla="*/ 13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0 h 46"/>
                        <a:gd name="T12" fmla="*/ 1 w 23"/>
                        <a:gd name="T13" fmla="*/ 14 h 46"/>
                        <a:gd name="T14" fmla="*/ 0 w 23"/>
                        <a:gd name="T15" fmla="*/ 18 h 46"/>
                        <a:gd name="T16" fmla="*/ 0 w 23"/>
                        <a:gd name="T17" fmla="*/ 23 h 46"/>
                        <a:gd name="T18" fmla="*/ 0 w 23"/>
                        <a:gd name="T19" fmla="*/ 27 h 46"/>
                        <a:gd name="T20" fmla="*/ 1 w 23"/>
                        <a:gd name="T21" fmla="*/ 31 h 46"/>
                        <a:gd name="T22" fmla="*/ 3 w 23"/>
                        <a:gd name="T23" fmla="*/ 35 h 46"/>
                        <a:gd name="T24" fmla="*/ 6 w 23"/>
                        <a:gd name="T25" fmla="*/ 38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7 w 23"/>
                        <a:gd name="T31" fmla="*/ 46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1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0"/>
                          </a:lnTo>
                          <a:lnTo>
                            <a:pt x="1" y="14"/>
                          </a:lnTo>
                          <a:lnTo>
                            <a:pt x="0" y="18"/>
                          </a:lnTo>
                          <a:lnTo>
                            <a:pt x="0" y="23"/>
                          </a:lnTo>
                          <a:lnTo>
                            <a:pt x="0" y="27"/>
                          </a:lnTo>
                          <a:lnTo>
                            <a:pt x="1" y="31"/>
                          </a:lnTo>
                          <a:lnTo>
                            <a:pt x="3" y="35"/>
                          </a:lnTo>
                          <a:lnTo>
                            <a:pt x="6" y="38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6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0" name="Freeform 38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74" y="1978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6 h 46"/>
                        <a:gd name="T2" fmla="*/ 5 w 23"/>
                        <a:gd name="T3" fmla="*/ 46 h 46"/>
                        <a:gd name="T4" fmla="*/ 10 w 23"/>
                        <a:gd name="T5" fmla="*/ 44 h 46"/>
                        <a:gd name="T6" fmla="*/ 15 w 23"/>
                        <a:gd name="T7" fmla="*/ 42 h 46"/>
                        <a:gd name="T8" fmla="*/ 18 w 23"/>
                        <a:gd name="T9" fmla="*/ 38 h 46"/>
                        <a:gd name="T10" fmla="*/ 20 w 23"/>
                        <a:gd name="T11" fmla="*/ 35 h 46"/>
                        <a:gd name="T12" fmla="*/ 22 w 23"/>
                        <a:gd name="T13" fmla="*/ 31 h 46"/>
                        <a:gd name="T14" fmla="*/ 23 w 23"/>
                        <a:gd name="T15" fmla="*/ 27 h 46"/>
                        <a:gd name="T16" fmla="*/ 23 w 23"/>
                        <a:gd name="T17" fmla="*/ 23 h 46"/>
                        <a:gd name="T18" fmla="*/ 23 w 23"/>
                        <a:gd name="T19" fmla="*/ 18 h 46"/>
                        <a:gd name="T20" fmla="*/ 22 w 23"/>
                        <a:gd name="T21" fmla="*/ 14 h 46"/>
                        <a:gd name="T22" fmla="*/ 20 w 23"/>
                        <a:gd name="T23" fmla="*/ 10 h 46"/>
                        <a:gd name="T24" fmla="*/ 18 w 23"/>
                        <a:gd name="T25" fmla="*/ 7 h 46"/>
                        <a:gd name="T26" fmla="*/ 15 w 23"/>
                        <a:gd name="T27" fmla="*/ 4 h 46"/>
                        <a:gd name="T28" fmla="*/ 10 w 23"/>
                        <a:gd name="T29" fmla="*/ 2 h 46"/>
                        <a:gd name="T30" fmla="*/ 5 w 23"/>
                        <a:gd name="T31" fmla="*/ 1 h 46"/>
                        <a:gd name="T32" fmla="*/ 0 w 23"/>
                        <a:gd name="T33" fmla="*/ 0 h 46"/>
                        <a:gd name="T34" fmla="*/ 0 w 23"/>
                        <a:gd name="T35" fmla="*/ 46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0" y="46"/>
                          </a:moveTo>
                          <a:lnTo>
                            <a:pt x="5" y="46"/>
                          </a:lnTo>
                          <a:lnTo>
                            <a:pt x="10" y="44"/>
                          </a:lnTo>
                          <a:lnTo>
                            <a:pt x="15" y="42"/>
                          </a:lnTo>
                          <a:lnTo>
                            <a:pt x="18" y="38"/>
                          </a:lnTo>
                          <a:lnTo>
                            <a:pt x="20" y="35"/>
                          </a:lnTo>
                          <a:lnTo>
                            <a:pt x="22" y="31"/>
                          </a:lnTo>
                          <a:lnTo>
                            <a:pt x="23" y="27"/>
                          </a:lnTo>
                          <a:lnTo>
                            <a:pt x="23" y="23"/>
                          </a:lnTo>
                          <a:lnTo>
                            <a:pt x="23" y="18"/>
                          </a:lnTo>
                          <a:lnTo>
                            <a:pt x="22" y="14"/>
                          </a:lnTo>
                          <a:lnTo>
                            <a:pt x="20" y="10"/>
                          </a:lnTo>
                          <a:lnTo>
                            <a:pt x="18" y="7"/>
                          </a:lnTo>
                          <a:lnTo>
                            <a:pt x="15" y="4"/>
                          </a:lnTo>
                          <a:lnTo>
                            <a:pt x="10" y="2"/>
                          </a:lnTo>
                          <a:lnTo>
                            <a:pt x="5" y="1"/>
                          </a:lnTo>
                          <a:lnTo>
                            <a:pt x="0" y="0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1" name="Rectangle 3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148" y="1978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2" name="Freeform 39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141" y="1978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6"/>
                        <a:gd name="T2" fmla="*/ 17 w 23"/>
                        <a:gd name="T3" fmla="*/ 1 h 46"/>
                        <a:gd name="T4" fmla="*/ 13 w 23"/>
                        <a:gd name="T5" fmla="*/ 2 h 46"/>
                        <a:gd name="T6" fmla="*/ 9 w 23"/>
                        <a:gd name="T7" fmla="*/ 4 h 46"/>
                        <a:gd name="T8" fmla="*/ 6 w 23"/>
                        <a:gd name="T9" fmla="*/ 7 h 46"/>
                        <a:gd name="T10" fmla="*/ 3 w 23"/>
                        <a:gd name="T11" fmla="*/ 10 h 46"/>
                        <a:gd name="T12" fmla="*/ 2 w 23"/>
                        <a:gd name="T13" fmla="*/ 14 h 46"/>
                        <a:gd name="T14" fmla="*/ 1 w 23"/>
                        <a:gd name="T15" fmla="*/ 18 h 46"/>
                        <a:gd name="T16" fmla="*/ 0 w 23"/>
                        <a:gd name="T17" fmla="*/ 23 h 46"/>
                        <a:gd name="T18" fmla="*/ 1 w 23"/>
                        <a:gd name="T19" fmla="*/ 27 h 46"/>
                        <a:gd name="T20" fmla="*/ 2 w 23"/>
                        <a:gd name="T21" fmla="*/ 31 h 46"/>
                        <a:gd name="T22" fmla="*/ 3 w 23"/>
                        <a:gd name="T23" fmla="*/ 35 h 46"/>
                        <a:gd name="T24" fmla="*/ 6 w 23"/>
                        <a:gd name="T25" fmla="*/ 38 h 46"/>
                        <a:gd name="T26" fmla="*/ 9 w 23"/>
                        <a:gd name="T27" fmla="*/ 42 h 46"/>
                        <a:gd name="T28" fmla="*/ 13 w 23"/>
                        <a:gd name="T29" fmla="*/ 44 h 46"/>
                        <a:gd name="T30" fmla="*/ 17 w 23"/>
                        <a:gd name="T31" fmla="*/ 46 h 46"/>
                        <a:gd name="T32" fmla="*/ 23 w 23"/>
                        <a:gd name="T33" fmla="*/ 46 h 46"/>
                        <a:gd name="T34" fmla="*/ 23 w 23"/>
                        <a:gd name="T35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6">
                          <a:moveTo>
                            <a:pt x="23" y="0"/>
                          </a:moveTo>
                          <a:lnTo>
                            <a:pt x="17" y="1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7"/>
                          </a:lnTo>
                          <a:lnTo>
                            <a:pt x="3" y="10"/>
                          </a:lnTo>
                          <a:lnTo>
                            <a:pt x="2" y="14"/>
                          </a:lnTo>
                          <a:lnTo>
                            <a:pt x="1" y="18"/>
                          </a:lnTo>
                          <a:lnTo>
                            <a:pt x="0" y="23"/>
                          </a:lnTo>
                          <a:lnTo>
                            <a:pt x="1" y="27"/>
                          </a:lnTo>
                          <a:lnTo>
                            <a:pt x="2" y="31"/>
                          </a:lnTo>
                          <a:lnTo>
                            <a:pt x="3" y="35"/>
                          </a:lnTo>
                          <a:lnTo>
                            <a:pt x="6" y="38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6"/>
                          </a:lnTo>
                          <a:lnTo>
                            <a:pt x="23" y="46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3" name="Freeform 39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141" y="2454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7 w 23"/>
                        <a:gd name="T3" fmla="*/ 0 h 47"/>
                        <a:gd name="T4" fmla="*/ 13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2 w 23"/>
                        <a:gd name="T13" fmla="*/ 15 h 47"/>
                        <a:gd name="T14" fmla="*/ 1 w 23"/>
                        <a:gd name="T15" fmla="*/ 19 h 47"/>
                        <a:gd name="T16" fmla="*/ 0 w 23"/>
                        <a:gd name="T17" fmla="*/ 23 h 47"/>
                        <a:gd name="T18" fmla="*/ 1 w 23"/>
                        <a:gd name="T19" fmla="*/ 28 h 47"/>
                        <a:gd name="T20" fmla="*/ 2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3 w 23"/>
                        <a:gd name="T29" fmla="*/ 44 h 47"/>
                        <a:gd name="T30" fmla="*/ 17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8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7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4" name="Rectangle 39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148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5" name="Freeform 39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74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10 w 23"/>
                        <a:gd name="T5" fmla="*/ 44 h 47"/>
                        <a:gd name="T6" fmla="*/ 15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5 w 23"/>
                        <a:gd name="T27" fmla="*/ 4 h 47"/>
                        <a:gd name="T28" fmla="*/ 10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10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5" y="4"/>
                          </a:lnTo>
                          <a:lnTo>
                            <a:pt x="10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6" name="Freeform 39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392" y="2454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8 w 23"/>
                        <a:gd name="T3" fmla="*/ 0 h 47"/>
                        <a:gd name="T4" fmla="*/ 13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2 w 23"/>
                        <a:gd name="T13" fmla="*/ 15 h 47"/>
                        <a:gd name="T14" fmla="*/ 1 w 23"/>
                        <a:gd name="T15" fmla="*/ 19 h 47"/>
                        <a:gd name="T16" fmla="*/ 0 w 23"/>
                        <a:gd name="T17" fmla="*/ 23 h 47"/>
                        <a:gd name="T18" fmla="*/ 1 w 23"/>
                        <a:gd name="T19" fmla="*/ 28 h 47"/>
                        <a:gd name="T20" fmla="*/ 2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3 w 23"/>
                        <a:gd name="T29" fmla="*/ 44 h 47"/>
                        <a:gd name="T30" fmla="*/ 18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8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2" y="15"/>
                          </a:lnTo>
                          <a:lnTo>
                            <a:pt x="1" y="19"/>
                          </a:lnTo>
                          <a:lnTo>
                            <a:pt x="0" y="23"/>
                          </a:lnTo>
                          <a:lnTo>
                            <a:pt x="1" y="28"/>
                          </a:lnTo>
                          <a:lnTo>
                            <a:pt x="2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8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7" name="Rectangle 3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400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8" name="Freeform 39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26" y="2454"/>
                      <a:ext cx="7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10 w 23"/>
                        <a:gd name="T5" fmla="*/ 44 h 47"/>
                        <a:gd name="T6" fmla="*/ 15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5 w 23"/>
                        <a:gd name="T27" fmla="*/ 4 h 47"/>
                        <a:gd name="T28" fmla="*/ 10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10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5" y="4"/>
                          </a:lnTo>
                          <a:lnTo>
                            <a:pt x="10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49" name="Freeform 39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266" y="2454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7 w 23"/>
                        <a:gd name="T3" fmla="*/ 0 h 47"/>
                        <a:gd name="T4" fmla="*/ 12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2 w 23"/>
                        <a:gd name="T29" fmla="*/ 44 h 47"/>
                        <a:gd name="T30" fmla="*/ 17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7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0" name="Rectangle 3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74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1" name="Freeform 39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400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6 w 23"/>
                        <a:gd name="T3" fmla="*/ 46 h 47"/>
                        <a:gd name="T4" fmla="*/ 10 w 23"/>
                        <a:gd name="T5" fmla="*/ 44 h 47"/>
                        <a:gd name="T6" fmla="*/ 15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5 w 23"/>
                        <a:gd name="T27" fmla="*/ 4 h 47"/>
                        <a:gd name="T28" fmla="*/ 10 w 23"/>
                        <a:gd name="T29" fmla="*/ 2 h 47"/>
                        <a:gd name="T30" fmla="*/ 6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6" y="46"/>
                          </a:lnTo>
                          <a:lnTo>
                            <a:pt x="10" y="44"/>
                          </a:lnTo>
                          <a:lnTo>
                            <a:pt x="15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5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2" name="Freeform 40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890" y="2454"/>
                      <a:ext cx="7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7 w 23"/>
                        <a:gd name="T3" fmla="*/ 0 h 47"/>
                        <a:gd name="T4" fmla="*/ 12 w 23"/>
                        <a:gd name="T5" fmla="*/ 2 h 47"/>
                        <a:gd name="T6" fmla="*/ 9 w 23"/>
                        <a:gd name="T7" fmla="*/ 4 h 47"/>
                        <a:gd name="T8" fmla="*/ 6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6 w 23"/>
                        <a:gd name="T25" fmla="*/ 39 h 47"/>
                        <a:gd name="T26" fmla="*/ 9 w 23"/>
                        <a:gd name="T27" fmla="*/ 42 h 47"/>
                        <a:gd name="T28" fmla="*/ 12 w 23"/>
                        <a:gd name="T29" fmla="*/ 44 h 47"/>
                        <a:gd name="T30" fmla="*/ 17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2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2" y="44"/>
                          </a:lnTo>
                          <a:lnTo>
                            <a:pt x="17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3" name="Rectangle 4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97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4" name="Freeform 40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023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5 w 23"/>
                        <a:gd name="T3" fmla="*/ 46 h 47"/>
                        <a:gd name="T4" fmla="*/ 9 w 23"/>
                        <a:gd name="T5" fmla="*/ 44 h 47"/>
                        <a:gd name="T6" fmla="*/ 13 w 23"/>
                        <a:gd name="T7" fmla="*/ 42 h 47"/>
                        <a:gd name="T8" fmla="*/ 17 w 23"/>
                        <a:gd name="T9" fmla="*/ 39 h 47"/>
                        <a:gd name="T10" fmla="*/ 20 w 23"/>
                        <a:gd name="T11" fmla="*/ 36 h 47"/>
                        <a:gd name="T12" fmla="*/ 21 w 23"/>
                        <a:gd name="T13" fmla="*/ 32 h 47"/>
                        <a:gd name="T14" fmla="*/ 22 w 23"/>
                        <a:gd name="T15" fmla="*/ 28 h 47"/>
                        <a:gd name="T16" fmla="*/ 23 w 23"/>
                        <a:gd name="T17" fmla="*/ 23 h 47"/>
                        <a:gd name="T18" fmla="*/ 22 w 23"/>
                        <a:gd name="T19" fmla="*/ 19 h 47"/>
                        <a:gd name="T20" fmla="*/ 21 w 23"/>
                        <a:gd name="T21" fmla="*/ 15 h 47"/>
                        <a:gd name="T22" fmla="*/ 20 w 23"/>
                        <a:gd name="T23" fmla="*/ 11 h 47"/>
                        <a:gd name="T24" fmla="*/ 17 w 23"/>
                        <a:gd name="T25" fmla="*/ 8 h 47"/>
                        <a:gd name="T26" fmla="*/ 13 w 23"/>
                        <a:gd name="T27" fmla="*/ 4 h 47"/>
                        <a:gd name="T28" fmla="*/ 9 w 23"/>
                        <a:gd name="T29" fmla="*/ 2 h 47"/>
                        <a:gd name="T30" fmla="*/ 5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5" y="46"/>
                          </a:lnTo>
                          <a:lnTo>
                            <a:pt x="9" y="44"/>
                          </a:lnTo>
                          <a:lnTo>
                            <a:pt x="13" y="42"/>
                          </a:lnTo>
                          <a:lnTo>
                            <a:pt x="17" y="39"/>
                          </a:lnTo>
                          <a:lnTo>
                            <a:pt x="20" y="36"/>
                          </a:lnTo>
                          <a:lnTo>
                            <a:pt x="21" y="32"/>
                          </a:lnTo>
                          <a:lnTo>
                            <a:pt x="22" y="28"/>
                          </a:lnTo>
                          <a:lnTo>
                            <a:pt x="23" y="23"/>
                          </a:lnTo>
                          <a:lnTo>
                            <a:pt x="22" y="19"/>
                          </a:lnTo>
                          <a:lnTo>
                            <a:pt x="21" y="15"/>
                          </a:lnTo>
                          <a:lnTo>
                            <a:pt x="20" y="11"/>
                          </a:lnTo>
                          <a:lnTo>
                            <a:pt x="17" y="8"/>
                          </a:lnTo>
                          <a:lnTo>
                            <a:pt x="13" y="4"/>
                          </a:lnTo>
                          <a:lnTo>
                            <a:pt x="9" y="2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5" name="Freeform 40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015" y="2454"/>
                      <a:ext cx="8" cy="15"/>
                    </a:xfrm>
                    <a:custGeom>
                      <a:avLst/>
                      <a:gdLst>
                        <a:gd name="T0" fmla="*/ 23 w 23"/>
                        <a:gd name="T1" fmla="*/ 0 h 47"/>
                        <a:gd name="T2" fmla="*/ 17 w 23"/>
                        <a:gd name="T3" fmla="*/ 0 h 47"/>
                        <a:gd name="T4" fmla="*/ 12 w 23"/>
                        <a:gd name="T5" fmla="*/ 2 h 47"/>
                        <a:gd name="T6" fmla="*/ 8 w 23"/>
                        <a:gd name="T7" fmla="*/ 4 h 47"/>
                        <a:gd name="T8" fmla="*/ 5 w 23"/>
                        <a:gd name="T9" fmla="*/ 8 h 47"/>
                        <a:gd name="T10" fmla="*/ 3 w 23"/>
                        <a:gd name="T11" fmla="*/ 11 h 47"/>
                        <a:gd name="T12" fmla="*/ 1 w 23"/>
                        <a:gd name="T13" fmla="*/ 15 h 47"/>
                        <a:gd name="T14" fmla="*/ 0 w 23"/>
                        <a:gd name="T15" fmla="*/ 19 h 47"/>
                        <a:gd name="T16" fmla="*/ 0 w 23"/>
                        <a:gd name="T17" fmla="*/ 23 h 47"/>
                        <a:gd name="T18" fmla="*/ 0 w 23"/>
                        <a:gd name="T19" fmla="*/ 28 h 47"/>
                        <a:gd name="T20" fmla="*/ 1 w 23"/>
                        <a:gd name="T21" fmla="*/ 32 h 47"/>
                        <a:gd name="T22" fmla="*/ 3 w 23"/>
                        <a:gd name="T23" fmla="*/ 36 h 47"/>
                        <a:gd name="T24" fmla="*/ 5 w 23"/>
                        <a:gd name="T25" fmla="*/ 39 h 47"/>
                        <a:gd name="T26" fmla="*/ 8 w 23"/>
                        <a:gd name="T27" fmla="*/ 42 h 47"/>
                        <a:gd name="T28" fmla="*/ 12 w 23"/>
                        <a:gd name="T29" fmla="*/ 44 h 47"/>
                        <a:gd name="T30" fmla="*/ 17 w 23"/>
                        <a:gd name="T31" fmla="*/ 46 h 47"/>
                        <a:gd name="T32" fmla="*/ 23 w 23"/>
                        <a:gd name="T33" fmla="*/ 47 h 47"/>
                        <a:gd name="T34" fmla="*/ 23 w 23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23" y="0"/>
                          </a:moveTo>
                          <a:lnTo>
                            <a:pt x="17" y="0"/>
                          </a:lnTo>
                          <a:lnTo>
                            <a:pt x="12" y="2"/>
                          </a:lnTo>
                          <a:lnTo>
                            <a:pt x="8" y="4"/>
                          </a:lnTo>
                          <a:lnTo>
                            <a:pt x="5" y="8"/>
                          </a:lnTo>
                          <a:lnTo>
                            <a:pt x="3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3" y="36"/>
                          </a:lnTo>
                          <a:lnTo>
                            <a:pt x="5" y="39"/>
                          </a:lnTo>
                          <a:lnTo>
                            <a:pt x="8" y="42"/>
                          </a:lnTo>
                          <a:lnTo>
                            <a:pt x="12" y="44"/>
                          </a:lnTo>
                          <a:lnTo>
                            <a:pt x="17" y="46"/>
                          </a:lnTo>
                          <a:lnTo>
                            <a:pt x="23" y="47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6" name="Rectangle 4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023" y="2454"/>
                      <a:ext cx="125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7" name="Freeform 40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148" y="2454"/>
                      <a:ext cx="8" cy="15"/>
                    </a:xfrm>
                    <a:custGeom>
                      <a:avLst/>
                      <a:gdLst>
                        <a:gd name="T0" fmla="*/ 0 w 23"/>
                        <a:gd name="T1" fmla="*/ 47 h 47"/>
                        <a:gd name="T2" fmla="*/ 6 w 23"/>
                        <a:gd name="T3" fmla="*/ 46 h 47"/>
                        <a:gd name="T4" fmla="*/ 10 w 23"/>
                        <a:gd name="T5" fmla="*/ 44 h 47"/>
                        <a:gd name="T6" fmla="*/ 14 w 23"/>
                        <a:gd name="T7" fmla="*/ 42 h 47"/>
                        <a:gd name="T8" fmla="*/ 18 w 23"/>
                        <a:gd name="T9" fmla="*/ 39 h 47"/>
                        <a:gd name="T10" fmla="*/ 20 w 23"/>
                        <a:gd name="T11" fmla="*/ 36 h 47"/>
                        <a:gd name="T12" fmla="*/ 22 w 23"/>
                        <a:gd name="T13" fmla="*/ 32 h 47"/>
                        <a:gd name="T14" fmla="*/ 23 w 23"/>
                        <a:gd name="T15" fmla="*/ 28 h 47"/>
                        <a:gd name="T16" fmla="*/ 23 w 23"/>
                        <a:gd name="T17" fmla="*/ 23 h 47"/>
                        <a:gd name="T18" fmla="*/ 23 w 23"/>
                        <a:gd name="T19" fmla="*/ 19 h 47"/>
                        <a:gd name="T20" fmla="*/ 22 w 23"/>
                        <a:gd name="T21" fmla="*/ 15 h 47"/>
                        <a:gd name="T22" fmla="*/ 20 w 23"/>
                        <a:gd name="T23" fmla="*/ 11 h 47"/>
                        <a:gd name="T24" fmla="*/ 18 w 23"/>
                        <a:gd name="T25" fmla="*/ 8 h 47"/>
                        <a:gd name="T26" fmla="*/ 14 w 23"/>
                        <a:gd name="T27" fmla="*/ 4 h 47"/>
                        <a:gd name="T28" fmla="*/ 10 w 23"/>
                        <a:gd name="T29" fmla="*/ 2 h 47"/>
                        <a:gd name="T30" fmla="*/ 6 w 23"/>
                        <a:gd name="T31" fmla="*/ 0 h 47"/>
                        <a:gd name="T32" fmla="*/ 0 w 23"/>
                        <a:gd name="T33" fmla="*/ 0 h 47"/>
                        <a:gd name="T34" fmla="*/ 0 w 23"/>
                        <a:gd name="T35" fmla="*/ 47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3" h="47">
                          <a:moveTo>
                            <a:pt x="0" y="47"/>
                          </a:moveTo>
                          <a:lnTo>
                            <a:pt x="6" y="46"/>
                          </a:lnTo>
                          <a:lnTo>
                            <a:pt x="10" y="44"/>
                          </a:lnTo>
                          <a:lnTo>
                            <a:pt x="14" y="42"/>
                          </a:lnTo>
                          <a:lnTo>
                            <a:pt x="18" y="39"/>
                          </a:lnTo>
                          <a:lnTo>
                            <a:pt x="20" y="36"/>
                          </a:lnTo>
                          <a:lnTo>
                            <a:pt x="22" y="32"/>
                          </a:lnTo>
                          <a:lnTo>
                            <a:pt x="23" y="28"/>
                          </a:lnTo>
                          <a:lnTo>
                            <a:pt x="23" y="23"/>
                          </a:lnTo>
                          <a:lnTo>
                            <a:pt x="23" y="19"/>
                          </a:lnTo>
                          <a:lnTo>
                            <a:pt x="22" y="15"/>
                          </a:lnTo>
                          <a:lnTo>
                            <a:pt x="20" y="11"/>
                          </a:lnTo>
                          <a:lnTo>
                            <a:pt x="18" y="8"/>
                          </a:lnTo>
                          <a:lnTo>
                            <a:pt x="14" y="4"/>
                          </a:lnTo>
                          <a:lnTo>
                            <a:pt x="10" y="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0" y="4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8" name="Freeform 40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763" y="2454"/>
                      <a:ext cx="8" cy="15"/>
                    </a:xfrm>
                    <a:custGeom>
                      <a:avLst/>
                      <a:gdLst>
                        <a:gd name="T0" fmla="*/ 24 w 24"/>
                        <a:gd name="T1" fmla="*/ 0 h 47"/>
                        <a:gd name="T2" fmla="*/ 18 w 24"/>
                        <a:gd name="T3" fmla="*/ 0 h 47"/>
                        <a:gd name="T4" fmla="*/ 13 w 24"/>
                        <a:gd name="T5" fmla="*/ 2 h 47"/>
                        <a:gd name="T6" fmla="*/ 9 w 24"/>
                        <a:gd name="T7" fmla="*/ 4 h 47"/>
                        <a:gd name="T8" fmla="*/ 6 w 24"/>
                        <a:gd name="T9" fmla="*/ 8 h 47"/>
                        <a:gd name="T10" fmla="*/ 4 w 24"/>
                        <a:gd name="T11" fmla="*/ 11 h 47"/>
                        <a:gd name="T12" fmla="*/ 1 w 24"/>
                        <a:gd name="T13" fmla="*/ 15 h 47"/>
                        <a:gd name="T14" fmla="*/ 0 w 24"/>
                        <a:gd name="T15" fmla="*/ 19 h 47"/>
                        <a:gd name="T16" fmla="*/ 0 w 24"/>
                        <a:gd name="T17" fmla="*/ 23 h 47"/>
                        <a:gd name="T18" fmla="*/ 0 w 24"/>
                        <a:gd name="T19" fmla="*/ 28 h 47"/>
                        <a:gd name="T20" fmla="*/ 1 w 24"/>
                        <a:gd name="T21" fmla="*/ 32 h 47"/>
                        <a:gd name="T22" fmla="*/ 4 w 24"/>
                        <a:gd name="T23" fmla="*/ 36 h 47"/>
                        <a:gd name="T24" fmla="*/ 6 w 24"/>
                        <a:gd name="T25" fmla="*/ 39 h 47"/>
                        <a:gd name="T26" fmla="*/ 9 w 24"/>
                        <a:gd name="T27" fmla="*/ 42 h 47"/>
                        <a:gd name="T28" fmla="*/ 13 w 24"/>
                        <a:gd name="T29" fmla="*/ 44 h 47"/>
                        <a:gd name="T30" fmla="*/ 18 w 24"/>
                        <a:gd name="T31" fmla="*/ 46 h 47"/>
                        <a:gd name="T32" fmla="*/ 24 w 24"/>
                        <a:gd name="T33" fmla="*/ 47 h 47"/>
                        <a:gd name="T34" fmla="*/ 24 w 24"/>
                        <a:gd name="T35" fmla="*/ 0 h 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4" h="47">
                          <a:moveTo>
                            <a:pt x="24" y="0"/>
                          </a:moveTo>
                          <a:lnTo>
                            <a:pt x="18" y="0"/>
                          </a:lnTo>
                          <a:lnTo>
                            <a:pt x="13" y="2"/>
                          </a:lnTo>
                          <a:lnTo>
                            <a:pt x="9" y="4"/>
                          </a:lnTo>
                          <a:lnTo>
                            <a:pt x="6" y="8"/>
                          </a:lnTo>
                          <a:lnTo>
                            <a:pt x="4" y="11"/>
                          </a:lnTo>
                          <a:lnTo>
                            <a:pt x="1" y="15"/>
                          </a:lnTo>
                          <a:lnTo>
                            <a:pt x="0" y="19"/>
                          </a:lnTo>
                          <a:lnTo>
                            <a:pt x="0" y="23"/>
                          </a:lnTo>
                          <a:lnTo>
                            <a:pt x="0" y="28"/>
                          </a:lnTo>
                          <a:lnTo>
                            <a:pt x="1" y="32"/>
                          </a:lnTo>
                          <a:lnTo>
                            <a:pt x="4" y="36"/>
                          </a:lnTo>
                          <a:lnTo>
                            <a:pt x="6" y="39"/>
                          </a:lnTo>
                          <a:lnTo>
                            <a:pt x="9" y="42"/>
                          </a:lnTo>
                          <a:lnTo>
                            <a:pt x="13" y="44"/>
                          </a:lnTo>
                          <a:lnTo>
                            <a:pt x="18" y="46"/>
                          </a:lnTo>
                          <a:lnTo>
                            <a:pt x="24" y="47"/>
                          </a:lnTo>
                          <a:lnTo>
                            <a:pt x="24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359" name="Rectangle 4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71" y="2454"/>
                      <a:ext cx="126" cy="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2360" name="Freeform 408"/>
                  <p:cNvSpPr>
                    <a:spLocks noChangeAspect="1"/>
                  </p:cNvSpPr>
                  <p:nvPr/>
                </p:nvSpPr>
                <p:spPr bwMode="auto">
                  <a:xfrm>
                    <a:off x="3690" y="2049"/>
                    <a:ext cx="7" cy="14"/>
                  </a:xfrm>
                  <a:custGeom>
                    <a:avLst/>
                    <a:gdLst>
                      <a:gd name="T0" fmla="*/ 0 w 23"/>
                      <a:gd name="T1" fmla="*/ 47 h 47"/>
                      <a:gd name="T2" fmla="*/ 5 w 23"/>
                      <a:gd name="T3" fmla="*/ 46 h 47"/>
                      <a:gd name="T4" fmla="*/ 10 w 23"/>
                      <a:gd name="T5" fmla="*/ 44 h 47"/>
                      <a:gd name="T6" fmla="*/ 14 w 23"/>
                      <a:gd name="T7" fmla="*/ 42 h 47"/>
                      <a:gd name="T8" fmla="*/ 18 w 23"/>
                      <a:gd name="T9" fmla="*/ 39 h 47"/>
                      <a:gd name="T10" fmla="*/ 20 w 23"/>
                      <a:gd name="T11" fmla="*/ 36 h 47"/>
                      <a:gd name="T12" fmla="*/ 22 w 23"/>
                      <a:gd name="T13" fmla="*/ 32 h 47"/>
                      <a:gd name="T14" fmla="*/ 23 w 23"/>
                      <a:gd name="T15" fmla="*/ 28 h 47"/>
                      <a:gd name="T16" fmla="*/ 23 w 23"/>
                      <a:gd name="T17" fmla="*/ 23 h 47"/>
                      <a:gd name="T18" fmla="*/ 23 w 23"/>
                      <a:gd name="T19" fmla="*/ 19 h 47"/>
                      <a:gd name="T20" fmla="*/ 22 w 23"/>
                      <a:gd name="T21" fmla="*/ 15 h 47"/>
                      <a:gd name="T22" fmla="*/ 20 w 23"/>
                      <a:gd name="T23" fmla="*/ 11 h 47"/>
                      <a:gd name="T24" fmla="*/ 18 w 23"/>
                      <a:gd name="T25" fmla="*/ 8 h 47"/>
                      <a:gd name="T26" fmla="*/ 14 w 23"/>
                      <a:gd name="T27" fmla="*/ 4 h 47"/>
                      <a:gd name="T28" fmla="*/ 10 w 23"/>
                      <a:gd name="T29" fmla="*/ 2 h 47"/>
                      <a:gd name="T30" fmla="*/ 5 w 23"/>
                      <a:gd name="T31" fmla="*/ 0 h 47"/>
                      <a:gd name="T32" fmla="*/ 0 w 23"/>
                      <a:gd name="T33" fmla="*/ 0 h 47"/>
                      <a:gd name="T34" fmla="*/ 0 w 23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0" y="47"/>
                        </a:moveTo>
                        <a:lnTo>
                          <a:pt x="5" y="46"/>
                        </a:lnTo>
                        <a:lnTo>
                          <a:pt x="10" y="44"/>
                        </a:lnTo>
                        <a:lnTo>
                          <a:pt x="14" y="42"/>
                        </a:lnTo>
                        <a:lnTo>
                          <a:pt x="18" y="39"/>
                        </a:lnTo>
                        <a:lnTo>
                          <a:pt x="20" y="36"/>
                        </a:lnTo>
                        <a:lnTo>
                          <a:pt x="22" y="32"/>
                        </a:lnTo>
                        <a:lnTo>
                          <a:pt x="23" y="28"/>
                        </a:lnTo>
                        <a:lnTo>
                          <a:pt x="23" y="23"/>
                        </a:lnTo>
                        <a:lnTo>
                          <a:pt x="23" y="19"/>
                        </a:lnTo>
                        <a:lnTo>
                          <a:pt x="22" y="15"/>
                        </a:lnTo>
                        <a:lnTo>
                          <a:pt x="20" y="11"/>
                        </a:lnTo>
                        <a:lnTo>
                          <a:pt x="18" y="8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1" name="Freeform 409"/>
                  <p:cNvSpPr>
                    <a:spLocks noChangeAspect="1"/>
                  </p:cNvSpPr>
                  <p:nvPr/>
                </p:nvSpPr>
                <p:spPr bwMode="auto">
                  <a:xfrm>
                    <a:off x="3804" y="1620"/>
                    <a:ext cx="7" cy="13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5 w 23"/>
                      <a:gd name="T3" fmla="*/ 46 h 46"/>
                      <a:gd name="T4" fmla="*/ 9 w 23"/>
                      <a:gd name="T5" fmla="*/ 44 h 46"/>
                      <a:gd name="T6" fmla="*/ 13 w 23"/>
                      <a:gd name="T7" fmla="*/ 42 h 46"/>
                      <a:gd name="T8" fmla="*/ 17 w 23"/>
                      <a:gd name="T9" fmla="*/ 38 h 46"/>
                      <a:gd name="T10" fmla="*/ 20 w 23"/>
                      <a:gd name="T11" fmla="*/ 35 h 46"/>
                      <a:gd name="T12" fmla="*/ 21 w 23"/>
                      <a:gd name="T13" fmla="*/ 31 h 46"/>
                      <a:gd name="T14" fmla="*/ 22 w 23"/>
                      <a:gd name="T15" fmla="*/ 27 h 46"/>
                      <a:gd name="T16" fmla="*/ 23 w 23"/>
                      <a:gd name="T17" fmla="*/ 23 h 46"/>
                      <a:gd name="T18" fmla="*/ 22 w 23"/>
                      <a:gd name="T19" fmla="*/ 18 h 46"/>
                      <a:gd name="T20" fmla="*/ 21 w 23"/>
                      <a:gd name="T21" fmla="*/ 14 h 46"/>
                      <a:gd name="T22" fmla="*/ 20 w 23"/>
                      <a:gd name="T23" fmla="*/ 10 h 46"/>
                      <a:gd name="T24" fmla="*/ 17 w 23"/>
                      <a:gd name="T25" fmla="*/ 7 h 46"/>
                      <a:gd name="T26" fmla="*/ 13 w 23"/>
                      <a:gd name="T27" fmla="*/ 4 h 46"/>
                      <a:gd name="T28" fmla="*/ 9 w 23"/>
                      <a:gd name="T29" fmla="*/ 2 h 46"/>
                      <a:gd name="T30" fmla="*/ 5 w 23"/>
                      <a:gd name="T31" fmla="*/ 1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5" y="46"/>
                        </a:lnTo>
                        <a:lnTo>
                          <a:pt x="9" y="44"/>
                        </a:lnTo>
                        <a:lnTo>
                          <a:pt x="13" y="42"/>
                        </a:lnTo>
                        <a:lnTo>
                          <a:pt x="17" y="38"/>
                        </a:lnTo>
                        <a:lnTo>
                          <a:pt x="20" y="35"/>
                        </a:lnTo>
                        <a:lnTo>
                          <a:pt x="21" y="31"/>
                        </a:lnTo>
                        <a:lnTo>
                          <a:pt x="22" y="27"/>
                        </a:lnTo>
                        <a:lnTo>
                          <a:pt x="23" y="23"/>
                        </a:lnTo>
                        <a:lnTo>
                          <a:pt x="22" y="18"/>
                        </a:lnTo>
                        <a:lnTo>
                          <a:pt x="21" y="14"/>
                        </a:lnTo>
                        <a:lnTo>
                          <a:pt x="20" y="10"/>
                        </a:lnTo>
                        <a:lnTo>
                          <a:pt x="17" y="7"/>
                        </a:lnTo>
                        <a:lnTo>
                          <a:pt x="13" y="4"/>
                        </a:lnTo>
                        <a:lnTo>
                          <a:pt x="9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2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6" y="1620"/>
                    <a:ext cx="228" cy="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3" name="Freeform 411"/>
                  <p:cNvSpPr>
                    <a:spLocks noChangeAspect="1"/>
                  </p:cNvSpPr>
                  <p:nvPr/>
                </p:nvSpPr>
                <p:spPr bwMode="auto">
                  <a:xfrm>
                    <a:off x="3568" y="1620"/>
                    <a:ext cx="8" cy="13"/>
                  </a:xfrm>
                  <a:custGeom>
                    <a:avLst/>
                    <a:gdLst>
                      <a:gd name="T0" fmla="*/ 24 w 24"/>
                      <a:gd name="T1" fmla="*/ 0 h 46"/>
                      <a:gd name="T2" fmla="*/ 18 w 24"/>
                      <a:gd name="T3" fmla="*/ 1 h 46"/>
                      <a:gd name="T4" fmla="*/ 14 w 24"/>
                      <a:gd name="T5" fmla="*/ 2 h 46"/>
                      <a:gd name="T6" fmla="*/ 10 w 24"/>
                      <a:gd name="T7" fmla="*/ 4 h 46"/>
                      <a:gd name="T8" fmla="*/ 7 w 24"/>
                      <a:gd name="T9" fmla="*/ 7 h 46"/>
                      <a:gd name="T10" fmla="*/ 4 w 24"/>
                      <a:gd name="T11" fmla="*/ 10 h 46"/>
                      <a:gd name="T12" fmla="*/ 2 w 24"/>
                      <a:gd name="T13" fmla="*/ 14 h 46"/>
                      <a:gd name="T14" fmla="*/ 1 w 24"/>
                      <a:gd name="T15" fmla="*/ 18 h 46"/>
                      <a:gd name="T16" fmla="*/ 0 w 24"/>
                      <a:gd name="T17" fmla="*/ 23 h 46"/>
                      <a:gd name="T18" fmla="*/ 1 w 24"/>
                      <a:gd name="T19" fmla="*/ 27 h 46"/>
                      <a:gd name="T20" fmla="*/ 2 w 24"/>
                      <a:gd name="T21" fmla="*/ 31 h 46"/>
                      <a:gd name="T22" fmla="*/ 4 w 24"/>
                      <a:gd name="T23" fmla="*/ 35 h 46"/>
                      <a:gd name="T24" fmla="*/ 7 w 24"/>
                      <a:gd name="T25" fmla="*/ 38 h 46"/>
                      <a:gd name="T26" fmla="*/ 10 w 24"/>
                      <a:gd name="T27" fmla="*/ 42 h 46"/>
                      <a:gd name="T28" fmla="*/ 14 w 24"/>
                      <a:gd name="T29" fmla="*/ 44 h 46"/>
                      <a:gd name="T30" fmla="*/ 18 w 24"/>
                      <a:gd name="T31" fmla="*/ 46 h 46"/>
                      <a:gd name="T32" fmla="*/ 24 w 24"/>
                      <a:gd name="T33" fmla="*/ 46 h 46"/>
                      <a:gd name="T34" fmla="*/ 24 w 24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4" h="46">
                        <a:moveTo>
                          <a:pt x="24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7" y="7"/>
                        </a:lnTo>
                        <a:lnTo>
                          <a:pt x="4" y="10"/>
                        </a:lnTo>
                        <a:lnTo>
                          <a:pt x="2" y="14"/>
                        </a:lnTo>
                        <a:lnTo>
                          <a:pt x="1" y="18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1"/>
                        </a:lnTo>
                        <a:lnTo>
                          <a:pt x="4" y="35"/>
                        </a:lnTo>
                        <a:lnTo>
                          <a:pt x="7" y="38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6"/>
                        </a:lnTo>
                        <a:lnTo>
                          <a:pt x="24" y="46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4" name="Freeform 412"/>
                  <p:cNvSpPr>
                    <a:spLocks noChangeAspect="1"/>
                  </p:cNvSpPr>
                  <p:nvPr/>
                </p:nvSpPr>
                <p:spPr bwMode="auto">
                  <a:xfrm>
                    <a:off x="3916" y="1620"/>
                    <a:ext cx="7" cy="13"/>
                  </a:xfrm>
                  <a:custGeom>
                    <a:avLst/>
                    <a:gdLst>
                      <a:gd name="T0" fmla="*/ 0 w 23"/>
                      <a:gd name="T1" fmla="*/ 46 h 46"/>
                      <a:gd name="T2" fmla="*/ 6 w 23"/>
                      <a:gd name="T3" fmla="*/ 46 h 46"/>
                      <a:gd name="T4" fmla="*/ 10 w 23"/>
                      <a:gd name="T5" fmla="*/ 44 h 46"/>
                      <a:gd name="T6" fmla="*/ 14 w 23"/>
                      <a:gd name="T7" fmla="*/ 42 h 46"/>
                      <a:gd name="T8" fmla="*/ 18 w 23"/>
                      <a:gd name="T9" fmla="*/ 38 h 46"/>
                      <a:gd name="T10" fmla="*/ 20 w 23"/>
                      <a:gd name="T11" fmla="*/ 35 h 46"/>
                      <a:gd name="T12" fmla="*/ 22 w 23"/>
                      <a:gd name="T13" fmla="*/ 31 h 46"/>
                      <a:gd name="T14" fmla="*/ 23 w 23"/>
                      <a:gd name="T15" fmla="*/ 27 h 46"/>
                      <a:gd name="T16" fmla="*/ 23 w 23"/>
                      <a:gd name="T17" fmla="*/ 23 h 46"/>
                      <a:gd name="T18" fmla="*/ 23 w 23"/>
                      <a:gd name="T19" fmla="*/ 18 h 46"/>
                      <a:gd name="T20" fmla="*/ 22 w 23"/>
                      <a:gd name="T21" fmla="*/ 14 h 46"/>
                      <a:gd name="T22" fmla="*/ 20 w 23"/>
                      <a:gd name="T23" fmla="*/ 10 h 46"/>
                      <a:gd name="T24" fmla="*/ 18 w 23"/>
                      <a:gd name="T25" fmla="*/ 7 h 46"/>
                      <a:gd name="T26" fmla="*/ 14 w 23"/>
                      <a:gd name="T27" fmla="*/ 4 h 46"/>
                      <a:gd name="T28" fmla="*/ 10 w 23"/>
                      <a:gd name="T29" fmla="*/ 2 h 46"/>
                      <a:gd name="T30" fmla="*/ 6 w 23"/>
                      <a:gd name="T31" fmla="*/ 1 h 46"/>
                      <a:gd name="T32" fmla="*/ 0 w 23"/>
                      <a:gd name="T33" fmla="*/ 0 h 46"/>
                      <a:gd name="T34" fmla="*/ 0 w 23"/>
                      <a:gd name="T3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0" y="46"/>
                        </a:moveTo>
                        <a:lnTo>
                          <a:pt x="6" y="46"/>
                        </a:lnTo>
                        <a:lnTo>
                          <a:pt x="10" y="44"/>
                        </a:lnTo>
                        <a:lnTo>
                          <a:pt x="14" y="42"/>
                        </a:lnTo>
                        <a:lnTo>
                          <a:pt x="18" y="38"/>
                        </a:lnTo>
                        <a:lnTo>
                          <a:pt x="20" y="35"/>
                        </a:lnTo>
                        <a:lnTo>
                          <a:pt x="22" y="31"/>
                        </a:lnTo>
                        <a:lnTo>
                          <a:pt x="23" y="27"/>
                        </a:lnTo>
                        <a:lnTo>
                          <a:pt x="23" y="23"/>
                        </a:lnTo>
                        <a:lnTo>
                          <a:pt x="23" y="18"/>
                        </a:lnTo>
                        <a:lnTo>
                          <a:pt x="22" y="14"/>
                        </a:lnTo>
                        <a:lnTo>
                          <a:pt x="20" y="10"/>
                        </a:lnTo>
                        <a:lnTo>
                          <a:pt x="18" y="7"/>
                        </a:lnTo>
                        <a:lnTo>
                          <a:pt x="14" y="4"/>
                        </a:lnTo>
                        <a:lnTo>
                          <a:pt x="10" y="2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5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4" y="1620"/>
                    <a:ext cx="112" cy="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6" name="Freeform 414"/>
                  <p:cNvSpPr>
                    <a:spLocks noChangeAspect="1"/>
                  </p:cNvSpPr>
                  <p:nvPr/>
                </p:nvSpPr>
                <p:spPr bwMode="auto">
                  <a:xfrm>
                    <a:off x="3796" y="1620"/>
                    <a:ext cx="8" cy="13"/>
                  </a:xfrm>
                  <a:custGeom>
                    <a:avLst/>
                    <a:gdLst>
                      <a:gd name="T0" fmla="*/ 23 w 23"/>
                      <a:gd name="T1" fmla="*/ 0 h 46"/>
                      <a:gd name="T2" fmla="*/ 17 w 23"/>
                      <a:gd name="T3" fmla="*/ 1 h 46"/>
                      <a:gd name="T4" fmla="*/ 12 w 23"/>
                      <a:gd name="T5" fmla="*/ 2 h 46"/>
                      <a:gd name="T6" fmla="*/ 8 w 23"/>
                      <a:gd name="T7" fmla="*/ 4 h 46"/>
                      <a:gd name="T8" fmla="*/ 5 w 23"/>
                      <a:gd name="T9" fmla="*/ 7 h 46"/>
                      <a:gd name="T10" fmla="*/ 3 w 23"/>
                      <a:gd name="T11" fmla="*/ 10 h 46"/>
                      <a:gd name="T12" fmla="*/ 1 w 23"/>
                      <a:gd name="T13" fmla="*/ 14 h 46"/>
                      <a:gd name="T14" fmla="*/ 0 w 23"/>
                      <a:gd name="T15" fmla="*/ 18 h 46"/>
                      <a:gd name="T16" fmla="*/ 0 w 23"/>
                      <a:gd name="T17" fmla="*/ 23 h 46"/>
                      <a:gd name="T18" fmla="*/ 0 w 23"/>
                      <a:gd name="T19" fmla="*/ 27 h 46"/>
                      <a:gd name="T20" fmla="*/ 1 w 23"/>
                      <a:gd name="T21" fmla="*/ 31 h 46"/>
                      <a:gd name="T22" fmla="*/ 3 w 23"/>
                      <a:gd name="T23" fmla="*/ 35 h 46"/>
                      <a:gd name="T24" fmla="*/ 5 w 23"/>
                      <a:gd name="T25" fmla="*/ 38 h 46"/>
                      <a:gd name="T26" fmla="*/ 8 w 23"/>
                      <a:gd name="T27" fmla="*/ 42 h 46"/>
                      <a:gd name="T28" fmla="*/ 12 w 23"/>
                      <a:gd name="T29" fmla="*/ 44 h 46"/>
                      <a:gd name="T30" fmla="*/ 17 w 23"/>
                      <a:gd name="T31" fmla="*/ 46 h 46"/>
                      <a:gd name="T32" fmla="*/ 23 w 23"/>
                      <a:gd name="T33" fmla="*/ 46 h 46"/>
                      <a:gd name="T34" fmla="*/ 23 w 23"/>
                      <a:gd name="T3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6">
                        <a:moveTo>
                          <a:pt x="23" y="0"/>
                        </a:moveTo>
                        <a:lnTo>
                          <a:pt x="17" y="1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4"/>
                        </a:lnTo>
                        <a:lnTo>
                          <a:pt x="0" y="18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1"/>
                        </a:lnTo>
                        <a:lnTo>
                          <a:pt x="3" y="35"/>
                        </a:lnTo>
                        <a:lnTo>
                          <a:pt x="5" y="38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7" name="Freeform 415"/>
                  <p:cNvSpPr>
                    <a:spLocks noChangeAspect="1"/>
                  </p:cNvSpPr>
                  <p:nvPr/>
                </p:nvSpPr>
                <p:spPr bwMode="auto">
                  <a:xfrm>
                    <a:off x="3051" y="1449"/>
                    <a:ext cx="9" cy="8"/>
                  </a:xfrm>
                  <a:custGeom>
                    <a:avLst/>
                    <a:gdLst>
                      <a:gd name="T0" fmla="*/ 28 w 28"/>
                      <a:gd name="T1" fmla="*/ 23 h 23"/>
                      <a:gd name="T2" fmla="*/ 27 w 28"/>
                      <a:gd name="T3" fmla="*/ 17 h 23"/>
                      <a:gd name="T4" fmla="*/ 26 w 28"/>
                      <a:gd name="T5" fmla="*/ 13 h 23"/>
                      <a:gd name="T6" fmla="*/ 25 w 28"/>
                      <a:gd name="T7" fmla="*/ 9 h 23"/>
                      <a:gd name="T8" fmla="*/ 22 w 28"/>
                      <a:gd name="T9" fmla="*/ 5 h 23"/>
                      <a:gd name="T10" fmla="*/ 20 w 28"/>
                      <a:gd name="T11" fmla="*/ 3 h 23"/>
                      <a:gd name="T12" fmla="*/ 18 w 28"/>
                      <a:gd name="T13" fmla="*/ 1 h 23"/>
                      <a:gd name="T14" fmla="*/ 16 w 28"/>
                      <a:gd name="T15" fmla="*/ 0 h 23"/>
                      <a:gd name="T16" fmla="*/ 14 w 28"/>
                      <a:gd name="T17" fmla="*/ 0 h 23"/>
                      <a:gd name="T18" fmla="*/ 11 w 28"/>
                      <a:gd name="T19" fmla="*/ 0 h 23"/>
                      <a:gd name="T20" fmla="*/ 9 w 28"/>
                      <a:gd name="T21" fmla="*/ 1 h 23"/>
                      <a:gd name="T22" fmla="*/ 7 w 28"/>
                      <a:gd name="T23" fmla="*/ 3 h 23"/>
                      <a:gd name="T24" fmla="*/ 5 w 28"/>
                      <a:gd name="T25" fmla="*/ 5 h 23"/>
                      <a:gd name="T26" fmla="*/ 2 w 28"/>
                      <a:gd name="T27" fmla="*/ 9 h 23"/>
                      <a:gd name="T28" fmla="*/ 1 w 28"/>
                      <a:gd name="T29" fmla="*/ 13 h 23"/>
                      <a:gd name="T30" fmla="*/ 0 w 28"/>
                      <a:gd name="T31" fmla="*/ 17 h 23"/>
                      <a:gd name="T32" fmla="*/ 0 w 28"/>
                      <a:gd name="T33" fmla="*/ 23 h 23"/>
                      <a:gd name="T34" fmla="*/ 28 w 28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3">
                        <a:moveTo>
                          <a:pt x="28" y="23"/>
                        </a:moveTo>
                        <a:lnTo>
                          <a:pt x="27" y="17"/>
                        </a:lnTo>
                        <a:lnTo>
                          <a:pt x="26" y="13"/>
                        </a:lnTo>
                        <a:lnTo>
                          <a:pt x="25" y="9"/>
                        </a:lnTo>
                        <a:lnTo>
                          <a:pt x="22" y="5"/>
                        </a:lnTo>
                        <a:lnTo>
                          <a:pt x="20" y="3"/>
                        </a:lnTo>
                        <a:lnTo>
                          <a:pt x="18" y="1"/>
                        </a:lnTo>
                        <a:lnTo>
                          <a:pt x="16" y="0"/>
                        </a:lnTo>
                        <a:lnTo>
                          <a:pt x="14" y="0"/>
                        </a:lnTo>
                        <a:lnTo>
                          <a:pt x="11" y="0"/>
                        </a:lnTo>
                        <a:lnTo>
                          <a:pt x="9" y="1"/>
                        </a:lnTo>
                        <a:lnTo>
                          <a:pt x="7" y="3"/>
                        </a:lnTo>
                        <a:lnTo>
                          <a:pt x="5" y="5"/>
                        </a:lnTo>
                        <a:lnTo>
                          <a:pt x="2" y="9"/>
                        </a:lnTo>
                        <a:lnTo>
                          <a:pt x="1" y="13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2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8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1" y="1457"/>
                    <a:ext cx="9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69" name="Freeform 417"/>
                  <p:cNvSpPr>
                    <a:spLocks noChangeAspect="1"/>
                  </p:cNvSpPr>
                  <p:nvPr/>
                </p:nvSpPr>
                <p:spPr bwMode="auto">
                  <a:xfrm>
                    <a:off x="3051" y="1504"/>
                    <a:ext cx="9" cy="8"/>
                  </a:xfrm>
                  <a:custGeom>
                    <a:avLst/>
                    <a:gdLst>
                      <a:gd name="T0" fmla="*/ 0 w 28"/>
                      <a:gd name="T1" fmla="*/ 0 h 24"/>
                      <a:gd name="T2" fmla="*/ 0 w 28"/>
                      <a:gd name="T3" fmla="*/ 7 h 24"/>
                      <a:gd name="T4" fmla="*/ 1 w 28"/>
                      <a:gd name="T5" fmla="*/ 11 h 24"/>
                      <a:gd name="T6" fmla="*/ 2 w 28"/>
                      <a:gd name="T7" fmla="*/ 15 h 24"/>
                      <a:gd name="T8" fmla="*/ 5 w 28"/>
                      <a:gd name="T9" fmla="*/ 18 h 24"/>
                      <a:gd name="T10" fmla="*/ 7 w 28"/>
                      <a:gd name="T11" fmla="*/ 20 h 24"/>
                      <a:gd name="T12" fmla="*/ 9 w 28"/>
                      <a:gd name="T13" fmla="*/ 22 h 24"/>
                      <a:gd name="T14" fmla="*/ 11 w 28"/>
                      <a:gd name="T15" fmla="*/ 23 h 24"/>
                      <a:gd name="T16" fmla="*/ 14 w 28"/>
                      <a:gd name="T17" fmla="*/ 24 h 24"/>
                      <a:gd name="T18" fmla="*/ 16 w 28"/>
                      <a:gd name="T19" fmla="*/ 23 h 24"/>
                      <a:gd name="T20" fmla="*/ 18 w 28"/>
                      <a:gd name="T21" fmla="*/ 22 h 24"/>
                      <a:gd name="T22" fmla="*/ 20 w 28"/>
                      <a:gd name="T23" fmla="*/ 20 h 24"/>
                      <a:gd name="T24" fmla="*/ 22 w 28"/>
                      <a:gd name="T25" fmla="*/ 18 h 24"/>
                      <a:gd name="T26" fmla="*/ 25 w 28"/>
                      <a:gd name="T27" fmla="*/ 15 h 24"/>
                      <a:gd name="T28" fmla="*/ 26 w 28"/>
                      <a:gd name="T29" fmla="*/ 11 h 24"/>
                      <a:gd name="T30" fmla="*/ 27 w 28"/>
                      <a:gd name="T31" fmla="*/ 7 h 24"/>
                      <a:gd name="T32" fmla="*/ 28 w 28"/>
                      <a:gd name="T33" fmla="*/ 0 h 24"/>
                      <a:gd name="T34" fmla="*/ 0 w 28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4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1" y="11"/>
                        </a:lnTo>
                        <a:lnTo>
                          <a:pt x="2" y="15"/>
                        </a:lnTo>
                        <a:lnTo>
                          <a:pt x="5" y="18"/>
                        </a:lnTo>
                        <a:lnTo>
                          <a:pt x="7" y="20"/>
                        </a:lnTo>
                        <a:lnTo>
                          <a:pt x="9" y="22"/>
                        </a:lnTo>
                        <a:lnTo>
                          <a:pt x="11" y="23"/>
                        </a:lnTo>
                        <a:lnTo>
                          <a:pt x="14" y="24"/>
                        </a:lnTo>
                        <a:lnTo>
                          <a:pt x="16" y="23"/>
                        </a:lnTo>
                        <a:lnTo>
                          <a:pt x="18" y="22"/>
                        </a:lnTo>
                        <a:lnTo>
                          <a:pt x="20" y="20"/>
                        </a:lnTo>
                        <a:lnTo>
                          <a:pt x="22" y="18"/>
                        </a:lnTo>
                        <a:lnTo>
                          <a:pt x="25" y="15"/>
                        </a:lnTo>
                        <a:lnTo>
                          <a:pt x="26" y="11"/>
                        </a:lnTo>
                        <a:lnTo>
                          <a:pt x="27" y="7"/>
                        </a:lnTo>
                        <a:lnTo>
                          <a:pt x="2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0" name="Freeform 418"/>
                  <p:cNvSpPr>
                    <a:spLocks noChangeAspect="1"/>
                  </p:cNvSpPr>
                  <p:nvPr/>
                </p:nvSpPr>
                <p:spPr bwMode="auto">
                  <a:xfrm>
                    <a:off x="3154" y="1449"/>
                    <a:ext cx="8" cy="8"/>
                  </a:xfrm>
                  <a:custGeom>
                    <a:avLst/>
                    <a:gdLst>
                      <a:gd name="T0" fmla="*/ 27 w 27"/>
                      <a:gd name="T1" fmla="*/ 23 h 23"/>
                      <a:gd name="T2" fmla="*/ 27 w 27"/>
                      <a:gd name="T3" fmla="*/ 17 h 23"/>
                      <a:gd name="T4" fmla="*/ 26 w 27"/>
                      <a:gd name="T5" fmla="*/ 13 h 23"/>
                      <a:gd name="T6" fmla="*/ 25 w 27"/>
                      <a:gd name="T7" fmla="*/ 9 h 23"/>
                      <a:gd name="T8" fmla="*/ 23 w 27"/>
                      <a:gd name="T9" fmla="*/ 5 h 23"/>
                      <a:gd name="T10" fmla="*/ 21 w 27"/>
                      <a:gd name="T11" fmla="*/ 3 h 23"/>
                      <a:gd name="T12" fmla="*/ 18 w 27"/>
                      <a:gd name="T13" fmla="*/ 1 h 23"/>
                      <a:gd name="T14" fmla="*/ 16 w 27"/>
                      <a:gd name="T15" fmla="*/ 0 h 23"/>
                      <a:gd name="T16" fmla="*/ 13 w 27"/>
                      <a:gd name="T17" fmla="*/ 0 h 23"/>
                      <a:gd name="T18" fmla="*/ 11 w 27"/>
                      <a:gd name="T19" fmla="*/ 0 h 23"/>
                      <a:gd name="T20" fmla="*/ 9 w 27"/>
                      <a:gd name="T21" fmla="*/ 1 h 23"/>
                      <a:gd name="T22" fmla="*/ 6 w 27"/>
                      <a:gd name="T23" fmla="*/ 3 h 23"/>
                      <a:gd name="T24" fmla="*/ 4 w 27"/>
                      <a:gd name="T25" fmla="*/ 5 h 23"/>
                      <a:gd name="T26" fmla="*/ 3 w 27"/>
                      <a:gd name="T27" fmla="*/ 9 h 23"/>
                      <a:gd name="T28" fmla="*/ 1 w 27"/>
                      <a:gd name="T29" fmla="*/ 13 h 23"/>
                      <a:gd name="T30" fmla="*/ 1 w 27"/>
                      <a:gd name="T31" fmla="*/ 17 h 23"/>
                      <a:gd name="T32" fmla="*/ 0 w 27"/>
                      <a:gd name="T33" fmla="*/ 23 h 23"/>
                      <a:gd name="T34" fmla="*/ 27 w 27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" h="23">
                        <a:moveTo>
                          <a:pt x="27" y="23"/>
                        </a:moveTo>
                        <a:lnTo>
                          <a:pt x="27" y="17"/>
                        </a:lnTo>
                        <a:lnTo>
                          <a:pt x="26" y="13"/>
                        </a:lnTo>
                        <a:lnTo>
                          <a:pt x="25" y="9"/>
                        </a:lnTo>
                        <a:lnTo>
                          <a:pt x="23" y="5"/>
                        </a:lnTo>
                        <a:lnTo>
                          <a:pt x="21" y="3"/>
                        </a:lnTo>
                        <a:lnTo>
                          <a:pt x="18" y="1"/>
                        </a:lnTo>
                        <a:lnTo>
                          <a:pt x="16" y="0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  <a:lnTo>
                          <a:pt x="9" y="1"/>
                        </a:lnTo>
                        <a:lnTo>
                          <a:pt x="6" y="3"/>
                        </a:lnTo>
                        <a:lnTo>
                          <a:pt x="4" y="5"/>
                        </a:lnTo>
                        <a:lnTo>
                          <a:pt x="3" y="9"/>
                        </a:lnTo>
                        <a:lnTo>
                          <a:pt x="1" y="13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27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1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4" y="1457"/>
                    <a:ext cx="8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2" name="Freeform 420"/>
                  <p:cNvSpPr>
                    <a:spLocks noChangeAspect="1"/>
                  </p:cNvSpPr>
                  <p:nvPr/>
                </p:nvSpPr>
                <p:spPr bwMode="auto">
                  <a:xfrm>
                    <a:off x="3154" y="1504"/>
                    <a:ext cx="8" cy="8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1 w 27"/>
                      <a:gd name="T3" fmla="*/ 7 h 24"/>
                      <a:gd name="T4" fmla="*/ 1 w 27"/>
                      <a:gd name="T5" fmla="*/ 11 h 24"/>
                      <a:gd name="T6" fmla="*/ 3 w 27"/>
                      <a:gd name="T7" fmla="*/ 15 h 24"/>
                      <a:gd name="T8" fmla="*/ 4 w 27"/>
                      <a:gd name="T9" fmla="*/ 18 h 24"/>
                      <a:gd name="T10" fmla="*/ 6 w 27"/>
                      <a:gd name="T11" fmla="*/ 20 h 24"/>
                      <a:gd name="T12" fmla="*/ 9 w 27"/>
                      <a:gd name="T13" fmla="*/ 22 h 24"/>
                      <a:gd name="T14" fmla="*/ 11 w 27"/>
                      <a:gd name="T15" fmla="*/ 23 h 24"/>
                      <a:gd name="T16" fmla="*/ 13 w 27"/>
                      <a:gd name="T17" fmla="*/ 24 h 24"/>
                      <a:gd name="T18" fmla="*/ 16 w 27"/>
                      <a:gd name="T19" fmla="*/ 23 h 24"/>
                      <a:gd name="T20" fmla="*/ 18 w 27"/>
                      <a:gd name="T21" fmla="*/ 22 h 24"/>
                      <a:gd name="T22" fmla="*/ 21 w 27"/>
                      <a:gd name="T23" fmla="*/ 20 h 24"/>
                      <a:gd name="T24" fmla="*/ 23 w 27"/>
                      <a:gd name="T25" fmla="*/ 18 h 24"/>
                      <a:gd name="T26" fmla="*/ 25 w 27"/>
                      <a:gd name="T27" fmla="*/ 15 h 24"/>
                      <a:gd name="T28" fmla="*/ 26 w 27"/>
                      <a:gd name="T29" fmla="*/ 11 h 24"/>
                      <a:gd name="T30" fmla="*/ 27 w 27"/>
                      <a:gd name="T31" fmla="*/ 7 h 24"/>
                      <a:gd name="T32" fmla="*/ 27 w 27"/>
                      <a:gd name="T33" fmla="*/ 0 h 24"/>
                      <a:gd name="T34" fmla="*/ 0 w 27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" h="24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1" y="11"/>
                        </a:lnTo>
                        <a:lnTo>
                          <a:pt x="3" y="15"/>
                        </a:lnTo>
                        <a:lnTo>
                          <a:pt x="4" y="18"/>
                        </a:lnTo>
                        <a:lnTo>
                          <a:pt x="6" y="20"/>
                        </a:lnTo>
                        <a:lnTo>
                          <a:pt x="9" y="22"/>
                        </a:lnTo>
                        <a:lnTo>
                          <a:pt x="11" y="23"/>
                        </a:lnTo>
                        <a:lnTo>
                          <a:pt x="13" y="24"/>
                        </a:lnTo>
                        <a:lnTo>
                          <a:pt x="16" y="23"/>
                        </a:lnTo>
                        <a:lnTo>
                          <a:pt x="18" y="22"/>
                        </a:lnTo>
                        <a:lnTo>
                          <a:pt x="21" y="20"/>
                        </a:lnTo>
                        <a:lnTo>
                          <a:pt x="23" y="18"/>
                        </a:lnTo>
                        <a:lnTo>
                          <a:pt x="25" y="15"/>
                        </a:lnTo>
                        <a:lnTo>
                          <a:pt x="26" y="11"/>
                        </a:lnTo>
                        <a:lnTo>
                          <a:pt x="27" y="7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3" name="Freeform 421"/>
                  <p:cNvSpPr>
                    <a:spLocks noChangeAspect="1"/>
                  </p:cNvSpPr>
                  <p:nvPr/>
                </p:nvSpPr>
                <p:spPr bwMode="auto">
                  <a:xfrm>
                    <a:off x="2884" y="1449"/>
                    <a:ext cx="8" cy="8"/>
                  </a:xfrm>
                  <a:custGeom>
                    <a:avLst/>
                    <a:gdLst>
                      <a:gd name="T0" fmla="*/ 28 w 28"/>
                      <a:gd name="T1" fmla="*/ 23 h 23"/>
                      <a:gd name="T2" fmla="*/ 28 w 28"/>
                      <a:gd name="T3" fmla="*/ 17 h 23"/>
                      <a:gd name="T4" fmla="*/ 26 w 28"/>
                      <a:gd name="T5" fmla="*/ 13 h 23"/>
                      <a:gd name="T6" fmla="*/ 25 w 28"/>
                      <a:gd name="T7" fmla="*/ 9 h 23"/>
                      <a:gd name="T8" fmla="*/ 23 w 28"/>
                      <a:gd name="T9" fmla="*/ 5 h 23"/>
                      <a:gd name="T10" fmla="*/ 21 w 28"/>
                      <a:gd name="T11" fmla="*/ 3 h 23"/>
                      <a:gd name="T12" fmla="*/ 19 w 28"/>
                      <a:gd name="T13" fmla="*/ 1 h 23"/>
                      <a:gd name="T14" fmla="*/ 17 w 28"/>
                      <a:gd name="T15" fmla="*/ 0 h 23"/>
                      <a:gd name="T16" fmla="*/ 14 w 28"/>
                      <a:gd name="T17" fmla="*/ 0 h 23"/>
                      <a:gd name="T18" fmla="*/ 12 w 28"/>
                      <a:gd name="T19" fmla="*/ 0 h 23"/>
                      <a:gd name="T20" fmla="*/ 9 w 28"/>
                      <a:gd name="T21" fmla="*/ 1 h 23"/>
                      <a:gd name="T22" fmla="*/ 6 w 28"/>
                      <a:gd name="T23" fmla="*/ 3 h 23"/>
                      <a:gd name="T24" fmla="*/ 4 w 28"/>
                      <a:gd name="T25" fmla="*/ 5 h 23"/>
                      <a:gd name="T26" fmla="*/ 3 w 28"/>
                      <a:gd name="T27" fmla="*/ 9 h 23"/>
                      <a:gd name="T28" fmla="*/ 1 w 28"/>
                      <a:gd name="T29" fmla="*/ 13 h 23"/>
                      <a:gd name="T30" fmla="*/ 1 w 28"/>
                      <a:gd name="T31" fmla="*/ 17 h 23"/>
                      <a:gd name="T32" fmla="*/ 0 w 28"/>
                      <a:gd name="T33" fmla="*/ 23 h 23"/>
                      <a:gd name="T34" fmla="*/ 28 w 28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3">
                        <a:moveTo>
                          <a:pt x="28" y="23"/>
                        </a:moveTo>
                        <a:lnTo>
                          <a:pt x="28" y="17"/>
                        </a:lnTo>
                        <a:lnTo>
                          <a:pt x="26" y="13"/>
                        </a:lnTo>
                        <a:lnTo>
                          <a:pt x="25" y="9"/>
                        </a:lnTo>
                        <a:lnTo>
                          <a:pt x="23" y="5"/>
                        </a:lnTo>
                        <a:lnTo>
                          <a:pt x="21" y="3"/>
                        </a:lnTo>
                        <a:lnTo>
                          <a:pt x="19" y="1"/>
                        </a:lnTo>
                        <a:lnTo>
                          <a:pt x="17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9" y="1"/>
                        </a:lnTo>
                        <a:lnTo>
                          <a:pt x="6" y="3"/>
                        </a:lnTo>
                        <a:lnTo>
                          <a:pt x="4" y="5"/>
                        </a:lnTo>
                        <a:lnTo>
                          <a:pt x="3" y="9"/>
                        </a:lnTo>
                        <a:lnTo>
                          <a:pt x="1" y="13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2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4" name="Rectangle 4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84" y="1457"/>
                    <a:ext cx="8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5" name="Freeform 423"/>
                  <p:cNvSpPr>
                    <a:spLocks noChangeAspect="1"/>
                  </p:cNvSpPr>
                  <p:nvPr/>
                </p:nvSpPr>
                <p:spPr bwMode="auto">
                  <a:xfrm>
                    <a:off x="2884" y="1504"/>
                    <a:ext cx="8" cy="8"/>
                  </a:xfrm>
                  <a:custGeom>
                    <a:avLst/>
                    <a:gdLst>
                      <a:gd name="T0" fmla="*/ 0 w 28"/>
                      <a:gd name="T1" fmla="*/ 0 h 24"/>
                      <a:gd name="T2" fmla="*/ 1 w 28"/>
                      <a:gd name="T3" fmla="*/ 7 h 24"/>
                      <a:gd name="T4" fmla="*/ 1 w 28"/>
                      <a:gd name="T5" fmla="*/ 11 h 24"/>
                      <a:gd name="T6" fmla="*/ 3 w 28"/>
                      <a:gd name="T7" fmla="*/ 15 h 24"/>
                      <a:gd name="T8" fmla="*/ 4 w 28"/>
                      <a:gd name="T9" fmla="*/ 18 h 24"/>
                      <a:gd name="T10" fmla="*/ 6 w 28"/>
                      <a:gd name="T11" fmla="*/ 20 h 24"/>
                      <a:gd name="T12" fmla="*/ 9 w 28"/>
                      <a:gd name="T13" fmla="*/ 22 h 24"/>
                      <a:gd name="T14" fmla="*/ 12 w 28"/>
                      <a:gd name="T15" fmla="*/ 23 h 24"/>
                      <a:gd name="T16" fmla="*/ 14 w 28"/>
                      <a:gd name="T17" fmla="*/ 24 h 24"/>
                      <a:gd name="T18" fmla="*/ 17 w 28"/>
                      <a:gd name="T19" fmla="*/ 23 h 24"/>
                      <a:gd name="T20" fmla="*/ 19 w 28"/>
                      <a:gd name="T21" fmla="*/ 22 h 24"/>
                      <a:gd name="T22" fmla="*/ 21 w 28"/>
                      <a:gd name="T23" fmla="*/ 20 h 24"/>
                      <a:gd name="T24" fmla="*/ 23 w 28"/>
                      <a:gd name="T25" fmla="*/ 18 h 24"/>
                      <a:gd name="T26" fmla="*/ 25 w 28"/>
                      <a:gd name="T27" fmla="*/ 15 h 24"/>
                      <a:gd name="T28" fmla="*/ 26 w 28"/>
                      <a:gd name="T29" fmla="*/ 11 h 24"/>
                      <a:gd name="T30" fmla="*/ 28 w 28"/>
                      <a:gd name="T31" fmla="*/ 7 h 24"/>
                      <a:gd name="T32" fmla="*/ 28 w 28"/>
                      <a:gd name="T33" fmla="*/ 0 h 24"/>
                      <a:gd name="T34" fmla="*/ 0 w 28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4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1" y="11"/>
                        </a:lnTo>
                        <a:lnTo>
                          <a:pt x="3" y="15"/>
                        </a:lnTo>
                        <a:lnTo>
                          <a:pt x="4" y="18"/>
                        </a:lnTo>
                        <a:lnTo>
                          <a:pt x="6" y="20"/>
                        </a:lnTo>
                        <a:lnTo>
                          <a:pt x="9" y="22"/>
                        </a:lnTo>
                        <a:lnTo>
                          <a:pt x="12" y="23"/>
                        </a:lnTo>
                        <a:lnTo>
                          <a:pt x="14" y="24"/>
                        </a:lnTo>
                        <a:lnTo>
                          <a:pt x="17" y="23"/>
                        </a:lnTo>
                        <a:lnTo>
                          <a:pt x="19" y="22"/>
                        </a:lnTo>
                        <a:lnTo>
                          <a:pt x="21" y="20"/>
                        </a:lnTo>
                        <a:lnTo>
                          <a:pt x="23" y="18"/>
                        </a:lnTo>
                        <a:lnTo>
                          <a:pt x="25" y="15"/>
                        </a:lnTo>
                        <a:lnTo>
                          <a:pt x="26" y="11"/>
                        </a:lnTo>
                        <a:lnTo>
                          <a:pt x="28" y="7"/>
                        </a:lnTo>
                        <a:lnTo>
                          <a:pt x="2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6" name="Freeform 424"/>
                  <p:cNvSpPr>
                    <a:spLocks noChangeAspect="1"/>
                  </p:cNvSpPr>
                  <p:nvPr/>
                </p:nvSpPr>
                <p:spPr bwMode="auto">
                  <a:xfrm>
                    <a:off x="2987" y="1449"/>
                    <a:ext cx="8" cy="8"/>
                  </a:xfrm>
                  <a:custGeom>
                    <a:avLst/>
                    <a:gdLst>
                      <a:gd name="T0" fmla="*/ 28 w 28"/>
                      <a:gd name="T1" fmla="*/ 23 h 23"/>
                      <a:gd name="T2" fmla="*/ 28 w 28"/>
                      <a:gd name="T3" fmla="*/ 17 h 23"/>
                      <a:gd name="T4" fmla="*/ 27 w 28"/>
                      <a:gd name="T5" fmla="*/ 13 h 23"/>
                      <a:gd name="T6" fmla="*/ 26 w 28"/>
                      <a:gd name="T7" fmla="*/ 9 h 23"/>
                      <a:gd name="T8" fmla="*/ 24 w 28"/>
                      <a:gd name="T9" fmla="*/ 5 h 23"/>
                      <a:gd name="T10" fmla="*/ 22 w 28"/>
                      <a:gd name="T11" fmla="*/ 3 h 23"/>
                      <a:gd name="T12" fmla="*/ 19 w 28"/>
                      <a:gd name="T13" fmla="*/ 1 h 23"/>
                      <a:gd name="T14" fmla="*/ 17 w 28"/>
                      <a:gd name="T15" fmla="*/ 0 h 23"/>
                      <a:gd name="T16" fmla="*/ 14 w 28"/>
                      <a:gd name="T17" fmla="*/ 0 h 23"/>
                      <a:gd name="T18" fmla="*/ 12 w 28"/>
                      <a:gd name="T19" fmla="*/ 0 h 23"/>
                      <a:gd name="T20" fmla="*/ 9 w 28"/>
                      <a:gd name="T21" fmla="*/ 1 h 23"/>
                      <a:gd name="T22" fmla="*/ 7 w 28"/>
                      <a:gd name="T23" fmla="*/ 3 h 23"/>
                      <a:gd name="T24" fmla="*/ 5 w 28"/>
                      <a:gd name="T25" fmla="*/ 5 h 23"/>
                      <a:gd name="T26" fmla="*/ 3 w 28"/>
                      <a:gd name="T27" fmla="*/ 9 h 23"/>
                      <a:gd name="T28" fmla="*/ 2 w 28"/>
                      <a:gd name="T29" fmla="*/ 13 h 23"/>
                      <a:gd name="T30" fmla="*/ 0 w 28"/>
                      <a:gd name="T31" fmla="*/ 17 h 23"/>
                      <a:gd name="T32" fmla="*/ 0 w 28"/>
                      <a:gd name="T33" fmla="*/ 23 h 23"/>
                      <a:gd name="T34" fmla="*/ 28 w 28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3">
                        <a:moveTo>
                          <a:pt x="28" y="23"/>
                        </a:moveTo>
                        <a:lnTo>
                          <a:pt x="28" y="17"/>
                        </a:lnTo>
                        <a:lnTo>
                          <a:pt x="27" y="13"/>
                        </a:lnTo>
                        <a:lnTo>
                          <a:pt x="26" y="9"/>
                        </a:lnTo>
                        <a:lnTo>
                          <a:pt x="24" y="5"/>
                        </a:lnTo>
                        <a:lnTo>
                          <a:pt x="22" y="3"/>
                        </a:lnTo>
                        <a:lnTo>
                          <a:pt x="19" y="1"/>
                        </a:lnTo>
                        <a:lnTo>
                          <a:pt x="17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9" y="1"/>
                        </a:lnTo>
                        <a:lnTo>
                          <a:pt x="7" y="3"/>
                        </a:lnTo>
                        <a:lnTo>
                          <a:pt x="5" y="5"/>
                        </a:lnTo>
                        <a:lnTo>
                          <a:pt x="3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2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7" name="Rectangle 4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7" y="1457"/>
                    <a:ext cx="8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8" name="Freeform 426"/>
                  <p:cNvSpPr>
                    <a:spLocks noChangeAspect="1"/>
                  </p:cNvSpPr>
                  <p:nvPr/>
                </p:nvSpPr>
                <p:spPr bwMode="auto">
                  <a:xfrm>
                    <a:off x="2987" y="1504"/>
                    <a:ext cx="8" cy="8"/>
                  </a:xfrm>
                  <a:custGeom>
                    <a:avLst/>
                    <a:gdLst>
                      <a:gd name="T0" fmla="*/ 0 w 28"/>
                      <a:gd name="T1" fmla="*/ 0 h 24"/>
                      <a:gd name="T2" fmla="*/ 0 w 28"/>
                      <a:gd name="T3" fmla="*/ 7 h 24"/>
                      <a:gd name="T4" fmla="*/ 2 w 28"/>
                      <a:gd name="T5" fmla="*/ 11 h 24"/>
                      <a:gd name="T6" fmla="*/ 3 w 28"/>
                      <a:gd name="T7" fmla="*/ 15 h 24"/>
                      <a:gd name="T8" fmla="*/ 5 w 28"/>
                      <a:gd name="T9" fmla="*/ 18 h 24"/>
                      <a:gd name="T10" fmla="*/ 7 w 28"/>
                      <a:gd name="T11" fmla="*/ 20 h 24"/>
                      <a:gd name="T12" fmla="*/ 9 w 28"/>
                      <a:gd name="T13" fmla="*/ 22 h 24"/>
                      <a:gd name="T14" fmla="*/ 12 w 28"/>
                      <a:gd name="T15" fmla="*/ 23 h 24"/>
                      <a:gd name="T16" fmla="*/ 14 w 28"/>
                      <a:gd name="T17" fmla="*/ 24 h 24"/>
                      <a:gd name="T18" fmla="*/ 17 w 28"/>
                      <a:gd name="T19" fmla="*/ 23 h 24"/>
                      <a:gd name="T20" fmla="*/ 19 w 28"/>
                      <a:gd name="T21" fmla="*/ 22 h 24"/>
                      <a:gd name="T22" fmla="*/ 22 w 28"/>
                      <a:gd name="T23" fmla="*/ 20 h 24"/>
                      <a:gd name="T24" fmla="*/ 24 w 28"/>
                      <a:gd name="T25" fmla="*/ 18 h 24"/>
                      <a:gd name="T26" fmla="*/ 26 w 28"/>
                      <a:gd name="T27" fmla="*/ 15 h 24"/>
                      <a:gd name="T28" fmla="*/ 27 w 28"/>
                      <a:gd name="T29" fmla="*/ 11 h 24"/>
                      <a:gd name="T30" fmla="*/ 28 w 28"/>
                      <a:gd name="T31" fmla="*/ 7 h 24"/>
                      <a:gd name="T32" fmla="*/ 28 w 28"/>
                      <a:gd name="T33" fmla="*/ 0 h 24"/>
                      <a:gd name="T34" fmla="*/ 0 w 28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4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2" y="11"/>
                        </a:lnTo>
                        <a:lnTo>
                          <a:pt x="3" y="15"/>
                        </a:lnTo>
                        <a:lnTo>
                          <a:pt x="5" y="18"/>
                        </a:lnTo>
                        <a:lnTo>
                          <a:pt x="7" y="20"/>
                        </a:lnTo>
                        <a:lnTo>
                          <a:pt x="9" y="22"/>
                        </a:lnTo>
                        <a:lnTo>
                          <a:pt x="12" y="23"/>
                        </a:lnTo>
                        <a:lnTo>
                          <a:pt x="14" y="24"/>
                        </a:lnTo>
                        <a:lnTo>
                          <a:pt x="17" y="23"/>
                        </a:lnTo>
                        <a:lnTo>
                          <a:pt x="19" y="22"/>
                        </a:lnTo>
                        <a:lnTo>
                          <a:pt x="22" y="20"/>
                        </a:lnTo>
                        <a:lnTo>
                          <a:pt x="24" y="18"/>
                        </a:lnTo>
                        <a:lnTo>
                          <a:pt x="26" y="15"/>
                        </a:lnTo>
                        <a:lnTo>
                          <a:pt x="27" y="11"/>
                        </a:lnTo>
                        <a:lnTo>
                          <a:pt x="28" y="7"/>
                        </a:lnTo>
                        <a:lnTo>
                          <a:pt x="2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79" name="Freeform 427"/>
                  <p:cNvSpPr>
                    <a:spLocks noChangeAspect="1"/>
                  </p:cNvSpPr>
                  <p:nvPr/>
                </p:nvSpPr>
                <p:spPr bwMode="auto">
                  <a:xfrm>
                    <a:off x="2718" y="1449"/>
                    <a:ext cx="8" cy="8"/>
                  </a:xfrm>
                  <a:custGeom>
                    <a:avLst/>
                    <a:gdLst>
                      <a:gd name="T0" fmla="*/ 28 w 28"/>
                      <a:gd name="T1" fmla="*/ 23 h 23"/>
                      <a:gd name="T2" fmla="*/ 27 w 28"/>
                      <a:gd name="T3" fmla="*/ 17 h 23"/>
                      <a:gd name="T4" fmla="*/ 25 w 28"/>
                      <a:gd name="T5" fmla="*/ 13 h 23"/>
                      <a:gd name="T6" fmla="*/ 24 w 28"/>
                      <a:gd name="T7" fmla="*/ 9 h 23"/>
                      <a:gd name="T8" fmla="*/ 23 w 28"/>
                      <a:gd name="T9" fmla="*/ 5 h 23"/>
                      <a:gd name="T10" fmla="*/ 21 w 28"/>
                      <a:gd name="T11" fmla="*/ 3 h 23"/>
                      <a:gd name="T12" fmla="*/ 18 w 28"/>
                      <a:gd name="T13" fmla="*/ 1 h 23"/>
                      <a:gd name="T14" fmla="*/ 16 w 28"/>
                      <a:gd name="T15" fmla="*/ 0 h 23"/>
                      <a:gd name="T16" fmla="*/ 14 w 28"/>
                      <a:gd name="T17" fmla="*/ 0 h 23"/>
                      <a:gd name="T18" fmla="*/ 11 w 28"/>
                      <a:gd name="T19" fmla="*/ 0 h 23"/>
                      <a:gd name="T20" fmla="*/ 9 w 28"/>
                      <a:gd name="T21" fmla="*/ 1 h 23"/>
                      <a:gd name="T22" fmla="*/ 7 w 28"/>
                      <a:gd name="T23" fmla="*/ 3 h 23"/>
                      <a:gd name="T24" fmla="*/ 4 w 28"/>
                      <a:gd name="T25" fmla="*/ 5 h 23"/>
                      <a:gd name="T26" fmla="*/ 2 w 28"/>
                      <a:gd name="T27" fmla="*/ 9 h 23"/>
                      <a:gd name="T28" fmla="*/ 1 w 28"/>
                      <a:gd name="T29" fmla="*/ 13 h 23"/>
                      <a:gd name="T30" fmla="*/ 0 w 28"/>
                      <a:gd name="T31" fmla="*/ 17 h 23"/>
                      <a:gd name="T32" fmla="*/ 0 w 28"/>
                      <a:gd name="T33" fmla="*/ 23 h 23"/>
                      <a:gd name="T34" fmla="*/ 28 w 28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3">
                        <a:moveTo>
                          <a:pt x="28" y="23"/>
                        </a:moveTo>
                        <a:lnTo>
                          <a:pt x="27" y="17"/>
                        </a:lnTo>
                        <a:lnTo>
                          <a:pt x="25" y="13"/>
                        </a:lnTo>
                        <a:lnTo>
                          <a:pt x="24" y="9"/>
                        </a:lnTo>
                        <a:lnTo>
                          <a:pt x="23" y="5"/>
                        </a:lnTo>
                        <a:lnTo>
                          <a:pt x="21" y="3"/>
                        </a:lnTo>
                        <a:lnTo>
                          <a:pt x="18" y="1"/>
                        </a:lnTo>
                        <a:lnTo>
                          <a:pt x="16" y="0"/>
                        </a:lnTo>
                        <a:lnTo>
                          <a:pt x="14" y="0"/>
                        </a:lnTo>
                        <a:lnTo>
                          <a:pt x="11" y="0"/>
                        </a:lnTo>
                        <a:lnTo>
                          <a:pt x="9" y="1"/>
                        </a:lnTo>
                        <a:lnTo>
                          <a:pt x="7" y="3"/>
                        </a:lnTo>
                        <a:lnTo>
                          <a:pt x="4" y="5"/>
                        </a:lnTo>
                        <a:lnTo>
                          <a:pt x="2" y="9"/>
                        </a:lnTo>
                        <a:lnTo>
                          <a:pt x="1" y="13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2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0" name="Rectangle 4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8" y="1457"/>
                    <a:ext cx="8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1" name="Freeform 429"/>
                  <p:cNvSpPr>
                    <a:spLocks noChangeAspect="1"/>
                  </p:cNvSpPr>
                  <p:nvPr/>
                </p:nvSpPr>
                <p:spPr bwMode="auto">
                  <a:xfrm>
                    <a:off x="2718" y="1504"/>
                    <a:ext cx="8" cy="8"/>
                  </a:xfrm>
                  <a:custGeom>
                    <a:avLst/>
                    <a:gdLst>
                      <a:gd name="T0" fmla="*/ 0 w 28"/>
                      <a:gd name="T1" fmla="*/ 0 h 24"/>
                      <a:gd name="T2" fmla="*/ 0 w 28"/>
                      <a:gd name="T3" fmla="*/ 7 h 24"/>
                      <a:gd name="T4" fmla="*/ 1 w 28"/>
                      <a:gd name="T5" fmla="*/ 11 h 24"/>
                      <a:gd name="T6" fmla="*/ 2 w 28"/>
                      <a:gd name="T7" fmla="*/ 15 h 24"/>
                      <a:gd name="T8" fmla="*/ 4 w 28"/>
                      <a:gd name="T9" fmla="*/ 18 h 24"/>
                      <a:gd name="T10" fmla="*/ 7 w 28"/>
                      <a:gd name="T11" fmla="*/ 20 h 24"/>
                      <a:gd name="T12" fmla="*/ 9 w 28"/>
                      <a:gd name="T13" fmla="*/ 22 h 24"/>
                      <a:gd name="T14" fmla="*/ 11 w 28"/>
                      <a:gd name="T15" fmla="*/ 23 h 24"/>
                      <a:gd name="T16" fmla="*/ 14 w 28"/>
                      <a:gd name="T17" fmla="*/ 24 h 24"/>
                      <a:gd name="T18" fmla="*/ 16 w 28"/>
                      <a:gd name="T19" fmla="*/ 23 h 24"/>
                      <a:gd name="T20" fmla="*/ 18 w 28"/>
                      <a:gd name="T21" fmla="*/ 22 h 24"/>
                      <a:gd name="T22" fmla="*/ 21 w 28"/>
                      <a:gd name="T23" fmla="*/ 20 h 24"/>
                      <a:gd name="T24" fmla="*/ 23 w 28"/>
                      <a:gd name="T25" fmla="*/ 18 h 24"/>
                      <a:gd name="T26" fmla="*/ 24 w 28"/>
                      <a:gd name="T27" fmla="*/ 15 h 24"/>
                      <a:gd name="T28" fmla="*/ 25 w 28"/>
                      <a:gd name="T29" fmla="*/ 11 h 24"/>
                      <a:gd name="T30" fmla="*/ 27 w 28"/>
                      <a:gd name="T31" fmla="*/ 7 h 24"/>
                      <a:gd name="T32" fmla="*/ 28 w 28"/>
                      <a:gd name="T33" fmla="*/ 0 h 24"/>
                      <a:gd name="T34" fmla="*/ 0 w 28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4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1" y="11"/>
                        </a:lnTo>
                        <a:lnTo>
                          <a:pt x="2" y="15"/>
                        </a:lnTo>
                        <a:lnTo>
                          <a:pt x="4" y="18"/>
                        </a:lnTo>
                        <a:lnTo>
                          <a:pt x="7" y="20"/>
                        </a:lnTo>
                        <a:lnTo>
                          <a:pt x="9" y="22"/>
                        </a:lnTo>
                        <a:lnTo>
                          <a:pt x="11" y="23"/>
                        </a:lnTo>
                        <a:lnTo>
                          <a:pt x="14" y="24"/>
                        </a:lnTo>
                        <a:lnTo>
                          <a:pt x="16" y="23"/>
                        </a:lnTo>
                        <a:lnTo>
                          <a:pt x="18" y="22"/>
                        </a:lnTo>
                        <a:lnTo>
                          <a:pt x="21" y="20"/>
                        </a:lnTo>
                        <a:lnTo>
                          <a:pt x="23" y="18"/>
                        </a:lnTo>
                        <a:lnTo>
                          <a:pt x="24" y="15"/>
                        </a:lnTo>
                        <a:lnTo>
                          <a:pt x="25" y="11"/>
                        </a:lnTo>
                        <a:lnTo>
                          <a:pt x="27" y="7"/>
                        </a:lnTo>
                        <a:lnTo>
                          <a:pt x="2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2" name="Freeform 430"/>
                  <p:cNvSpPr>
                    <a:spLocks noChangeAspect="1"/>
                  </p:cNvSpPr>
                  <p:nvPr/>
                </p:nvSpPr>
                <p:spPr bwMode="auto">
                  <a:xfrm>
                    <a:off x="2820" y="1449"/>
                    <a:ext cx="8" cy="8"/>
                  </a:xfrm>
                  <a:custGeom>
                    <a:avLst/>
                    <a:gdLst>
                      <a:gd name="T0" fmla="*/ 28 w 28"/>
                      <a:gd name="T1" fmla="*/ 23 h 23"/>
                      <a:gd name="T2" fmla="*/ 28 w 28"/>
                      <a:gd name="T3" fmla="*/ 17 h 23"/>
                      <a:gd name="T4" fmla="*/ 27 w 28"/>
                      <a:gd name="T5" fmla="*/ 13 h 23"/>
                      <a:gd name="T6" fmla="*/ 26 w 28"/>
                      <a:gd name="T7" fmla="*/ 9 h 23"/>
                      <a:gd name="T8" fmla="*/ 24 w 28"/>
                      <a:gd name="T9" fmla="*/ 5 h 23"/>
                      <a:gd name="T10" fmla="*/ 21 w 28"/>
                      <a:gd name="T11" fmla="*/ 3 h 23"/>
                      <a:gd name="T12" fmla="*/ 19 w 28"/>
                      <a:gd name="T13" fmla="*/ 1 h 23"/>
                      <a:gd name="T14" fmla="*/ 17 w 28"/>
                      <a:gd name="T15" fmla="*/ 0 h 23"/>
                      <a:gd name="T16" fmla="*/ 14 w 28"/>
                      <a:gd name="T17" fmla="*/ 0 h 23"/>
                      <a:gd name="T18" fmla="*/ 12 w 28"/>
                      <a:gd name="T19" fmla="*/ 0 h 23"/>
                      <a:gd name="T20" fmla="*/ 10 w 28"/>
                      <a:gd name="T21" fmla="*/ 1 h 23"/>
                      <a:gd name="T22" fmla="*/ 7 w 28"/>
                      <a:gd name="T23" fmla="*/ 3 h 23"/>
                      <a:gd name="T24" fmla="*/ 5 w 28"/>
                      <a:gd name="T25" fmla="*/ 5 h 23"/>
                      <a:gd name="T26" fmla="*/ 4 w 28"/>
                      <a:gd name="T27" fmla="*/ 9 h 23"/>
                      <a:gd name="T28" fmla="*/ 3 w 28"/>
                      <a:gd name="T29" fmla="*/ 13 h 23"/>
                      <a:gd name="T30" fmla="*/ 1 w 28"/>
                      <a:gd name="T31" fmla="*/ 17 h 23"/>
                      <a:gd name="T32" fmla="*/ 0 w 28"/>
                      <a:gd name="T33" fmla="*/ 23 h 23"/>
                      <a:gd name="T34" fmla="*/ 28 w 28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3">
                        <a:moveTo>
                          <a:pt x="28" y="23"/>
                        </a:moveTo>
                        <a:lnTo>
                          <a:pt x="28" y="17"/>
                        </a:lnTo>
                        <a:lnTo>
                          <a:pt x="27" y="13"/>
                        </a:lnTo>
                        <a:lnTo>
                          <a:pt x="26" y="9"/>
                        </a:lnTo>
                        <a:lnTo>
                          <a:pt x="24" y="5"/>
                        </a:lnTo>
                        <a:lnTo>
                          <a:pt x="21" y="3"/>
                        </a:lnTo>
                        <a:lnTo>
                          <a:pt x="19" y="1"/>
                        </a:lnTo>
                        <a:lnTo>
                          <a:pt x="17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0" y="1"/>
                        </a:lnTo>
                        <a:lnTo>
                          <a:pt x="7" y="3"/>
                        </a:lnTo>
                        <a:lnTo>
                          <a:pt x="5" y="5"/>
                        </a:lnTo>
                        <a:lnTo>
                          <a:pt x="4" y="9"/>
                        </a:lnTo>
                        <a:lnTo>
                          <a:pt x="3" y="13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2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3" name="Rectangle 4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20" y="1457"/>
                    <a:ext cx="8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4" name="Freeform 432"/>
                  <p:cNvSpPr>
                    <a:spLocks noChangeAspect="1"/>
                  </p:cNvSpPr>
                  <p:nvPr/>
                </p:nvSpPr>
                <p:spPr bwMode="auto">
                  <a:xfrm>
                    <a:off x="2820" y="1504"/>
                    <a:ext cx="8" cy="8"/>
                  </a:xfrm>
                  <a:custGeom>
                    <a:avLst/>
                    <a:gdLst>
                      <a:gd name="T0" fmla="*/ 0 w 28"/>
                      <a:gd name="T1" fmla="*/ 0 h 24"/>
                      <a:gd name="T2" fmla="*/ 1 w 28"/>
                      <a:gd name="T3" fmla="*/ 7 h 24"/>
                      <a:gd name="T4" fmla="*/ 3 w 28"/>
                      <a:gd name="T5" fmla="*/ 11 h 24"/>
                      <a:gd name="T6" fmla="*/ 4 w 28"/>
                      <a:gd name="T7" fmla="*/ 15 h 24"/>
                      <a:gd name="T8" fmla="*/ 5 w 28"/>
                      <a:gd name="T9" fmla="*/ 18 h 24"/>
                      <a:gd name="T10" fmla="*/ 7 w 28"/>
                      <a:gd name="T11" fmla="*/ 20 h 24"/>
                      <a:gd name="T12" fmla="*/ 10 w 28"/>
                      <a:gd name="T13" fmla="*/ 22 h 24"/>
                      <a:gd name="T14" fmla="*/ 12 w 28"/>
                      <a:gd name="T15" fmla="*/ 23 h 24"/>
                      <a:gd name="T16" fmla="*/ 14 w 28"/>
                      <a:gd name="T17" fmla="*/ 24 h 24"/>
                      <a:gd name="T18" fmla="*/ 17 w 28"/>
                      <a:gd name="T19" fmla="*/ 23 h 24"/>
                      <a:gd name="T20" fmla="*/ 19 w 28"/>
                      <a:gd name="T21" fmla="*/ 22 h 24"/>
                      <a:gd name="T22" fmla="*/ 21 w 28"/>
                      <a:gd name="T23" fmla="*/ 20 h 24"/>
                      <a:gd name="T24" fmla="*/ 24 w 28"/>
                      <a:gd name="T25" fmla="*/ 18 h 24"/>
                      <a:gd name="T26" fmla="*/ 26 w 28"/>
                      <a:gd name="T27" fmla="*/ 15 h 24"/>
                      <a:gd name="T28" fmla="*/ 27 w 28"/>
                      <a:gd name="T29" fmla="*/ 11 h 24"/>
                      <a:gd name="T30" fmla="*/ 28 w 28"/>
                      <a:gd name="T31" fmla="*/ 7 h 24"/>
                      <a:gd name="T32" fmla="*/ 28 w 28"/>
                      <a:gd name="T33" fmla="*/ 0 h 24"/>
                      <a:gd name="T34" fmla="*/ 0 w 28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4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1"/>
                        </a:lnTo>
                        <a:lnTo>
                          <a:pt x="4" y="15"/>
                        </a:lnTo>
                        <a:lnTo>
                          <a:pt x="5" y="18"/>
                        </a:lnTo>
                        <a:lnTo>
                          <a:pt x="7" y="20"/>
                        </a:lnTo>
                        <a:lnTo>
                          <a:pt x="10" y="22"/>
                        </a:lnTo>
                        <a:lnTo>
                          <a:pt x="12" y="23"/>
                        </a:lnTo>
                        <a:lnTo>
                          <a:pt x="14" y="24"/>
                        </a:lnTo>
                        <a:lnTo>
                          <a:pt x="17" y="23"/>
                        </a:lnTo>
                        <a:lnTo>
                          <a:pt x="19" y="22"/>
                        </a:lnTo>
                        <a:lnTo>
                          <a:pt x="21" y="20"/>
                        </a:lnTo>
                        <a:lnTo>
                          <a:pt x="24" y="18"/>
                        </a:lnTo>
                        <a:lnTo>
                          <a:pt x="26" y="15"/>
                        </a:lnTo>
                        <a:lnTo>
                          <a:pt x="27" y="11"/>
                        </a:lnTo>
                        <a:lnTo>
                          <a:pt x="28" y="7"/>
                        </a:lnTo>
                        <a:lnTo>
                          <a:pt x="2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5" name="Freeform 433"/>
                  <p:cNvSpPr>
                    <a:spLocks noChangeAspect="1"/>
                  </p:cNvSpPr>
                  <p:nvPr/>
                </p:nvSpPr>
                <p:spPr bwMode="auto">
                  <a:xfrm>
                    <a:off x="2550" y="1449"/>
                    <a:ext cx="8" cy="8"/>
                  </a:xfrm>
                  <a:custGeom>
                    <a:avLst/>
                    <a:gdLst>
                      <a:gd name="T0" fmla="*/ 27 w 27"/>
                      <a:gd name="T1" fmla="*/ 23 h 23"/>
                      <a:gd name="T2" fmla="*/ 27 w 27"/>
                      <a:gd name="T3" fmla="*/ 17 h 23"/>
                      <a:gd name="T4" fmla="*/ 26 w 27"/>
                      <a:gd name="T5" fmla="*/ 13 h 23"/>
                      <a:gd name="T6" fmla="*/ 25 w 27"/>
                      <a:gd name="T7" fmla="*/ 9 h 23"/>
                      <a:gd name="T8" fmla="*/ 23 w 27"/>
                      <a:gd name="T9" fmla="*/ 5 h 23"/>
                      <a:gd name="T10" fmla="*/ 21 w 27"/>
                      <a:gd name="T11" fmla="*/ 3 h 23"/>
                      <a:gd name="T12" fmla="*/ 19 w 27"/>
                      <a:gd name="T13" fmla="*/ 1 h 23"/>
                      <a:gd name="T14" fmla="*/ 17 w 27"/>
                      <a:gd name="T15" fmla="*/ 0 h 23"/>
                      <a:gd name="T16" fmla="*/ 14 w 27"/>
                      <a:gd name="T17" fmla="*/ 0 h 23"/>
                      <a:gd name="T18" fmla="*/ 12 w 27"/>
                      <a:gd name="T19" fmla="*/ 0 h 23"/>
                      <a:gd name="T20" fmla="*/ 8 w 27"/>
                      <a:gd name="T21" fmla="*/ 1 h 23"/>
                      <a:gd name="T22" fmla="*/ 6 w 27"/>
                      <a:gd name="T23" fmla="*/ 3 h 23"/>
                      <a:gd name="T24" fmla="*/ 4 w 27"/>
                      <a:gd name="T25" fmla="*/ 5 h 23"/>
                      <a:gd name="T26" fmla="*/ 3 w 27"/>
                      <a:gd name="T27" fmla="*/ 9 h 23"/>
                      <a:gd name="T28" fmla="*/ 1 w 27"/>
                      <a:gd name="T29" fmla="*/ 13 h 23"/>
                      <a:gd name="T30" fmla="*/ 1 w 27"/>
                      <a:gd name="T31" fmla="*/ 17 h 23"/>
                      <a:gd name="T32" fmla="*/ 0 w 27"/>
                      <a:gd name="T33" fmla="*/ 23 h 23"/>
                      <a:gd name="T34" fmla="*/ 27 w 27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" h="23">
                        <a:moveTo>
                          <a:pt x="27" y="23"/>
                        </a:moveTo>
                        <a:lnTo>
                          <a:pt x="27" y="17"/>
                        </a:lnTo>
                        <a:lnTo>
                          <a:pt x="26" y="13"/>
                        </a:lnTo>
                        <a:lnTo>
                          <a:pt x="25" y="9"/>
                        </a:lnTo>
                        <a:lnTo>
                          <a:pt x="23" y="5"/>
                        </a:lnTo>
                        <a:lnTo>
                          <a:pt x="21" y="3"/>
                        </a:lnTo>
                        <a:lnTo>
                          <a:pt x="19" y="1"/>
                        </a:lnTo>
                        <a:lnTo>
                          <a:pt x="17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4" y="5"/>
                        </a:lnTo>
                        <a:lnTo>
                          <a:pt x="3" y="9"/>
                        </a:lnTo>
                        <a:lnTo>
                          <a:pt x="1" y="13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27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6" name="Rectangle 4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0" y="1457"/>
                    <a:ext cx="8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7" name="Freeform 435"/>
                  <p:cNvSpPr>
                    <a:spLocks noChangeAspect="1"/>
                  </p:cNvSpPr>
                  <p:nvPr/>
                </p:nvSpPr>
                <p:spPr bwMode="auto">
                  <a:xfrm>
                    <a:off x="2550" y="1504"/>
                    <a:ext cx="8" cy="8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1 w 27"/>
                      <a:gd name="T3" fmla="*/ 7 h 24"/>
                      <a:gd name="T4" fmla="*/ 1 w 27"/>
                      <a:gd name="T5" fmla="*/ 11 h 24"/>
                      <a:gd name="T6" fmla="*/ 3 w 27"/>
                      <a:gd name="T7" fmla="*/ 15 h 24"/>
                      <a:gd name="T8" fmla="*/ 4 w 27"/>
                      <a:gd name="T9" fmla="*/ 18 h 24"/>
                      <a:gd name="T10" fmla="*/ 6 w 27"/>
                      <a:gd name="T11" fmla="*/ 20 h 24"/>
                      <a:gd name="T12" fmla="*/ 8 w 27"/>
                      <a:gd name="T13" fmla="*/ 22 h 24"/>
                      <a:gd name="T14" fmla="*/ 12 w 27"/>
                      <a:gd name="T15" fmla="*/ 23 h 24"/>
                      <a:gd name="T16" fmla="*/ 14 w 27"/>
                      <a:gd name="T17" fmla="*/ 24 h 24"/>
                      <a:gd name="T18" fmla="*/ 17 w 27"/>
                      <a:gd name="T19" fmla="*/ 23 h 24"/>
                      <a:gd name="T20" fmla="*/ 19 w 27"/>
                      <a:gd name="T21" fmla="*/ 22 h 24"/>
                      <a:gd name="T22" fmla="*/ 21 w 27"/>
                      <a:gd name="T23" fmla="*/ 20 h 24"/>
                      <a:gd name="T24" fmla="*/ 23 w 27"/>
                      <a:gd name="T25" fmla="*/ 18 h 24"/>
                      <a:gd name="T26" fmla="*/ 25 w 27"/>
                      <a:gd name="T27" fmla="*/ 15 h 24"/>
                      <a:gd name="T28" fmla="*/ 26 w 27"/>
                      <a:gd name="T29" fmla="*/ 11 h 24"/>
                      <a:gd name="T30" fmla="*/ 27 w 27"/>
                      <a:gd name="T31" fmla="*/ 7 h 24"/>
                      <a:gd name="T32" fmla="*/ 27 w 27"/>
                      <a:gd name="T33" fmla="*/ 0 h 24"/>
                      <a:gd name="T34" fmla="*/ 0 w 27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" h="24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1" y="11"/>
                        </a:lnTo>
                        <a:lnTo>
                          <a:pt x="3" y="15"/>
                        </a:lnTo>
                        <a:lnTo>
                          <a:pt x="4" y="18"/>
                        </a:lnTo>
                        <a:lnTo>
                          <a:pt x="6" y="20"/>
                        </a:lnTo>
                        <a:lnTo>
                          <a:pt x="8" y="22"/>
                        </a:lnTo>
                        <a:lnTo>
                          <a:pt x="12" y="23"/>
                        </a:lnTo>
                        <a:lnTo>
                          <a:pt x="14" y="24"/>
                        </a:lnTo>
                        <a:lnTo>
                          <a:pt x="17" y="23"/>
                        </a:lnTo>
                        <a:lnTo>
                          <a:pt x="19" y="22"/>
                        </a:lnTo>
                        <a:lnTo>
                          <a:pt x="21" y="20"/>
                        </a:lnTo>
                        <a:lnTo>
                          <a:pt x="23" y="18"/>
                        </a:lnTo>
                        <a:lnTo>
                          <a:pt x="25" y="15"/>
                        </a:lnTo>
                        <a:lnTo>
                          <a:pt x="26" y="11"/>
                        </a:lnTo>
                        <a:lnTo>
                          <a:pt x="27" y="7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8" name="Freeform 436"/>
                  <p:cNvSpPr>
                    <a:spLocks noChangeAspect="1"/>
                  </p:cNvSpPr>
                  <p:nvPr/>
                </p:nvSpPr>
                <p:spPr bwMode="auto">
                  <a:xfrm>
                    <a:off x="2653" y="1449"/>
                    <a:ext cx="9" cy="8"/>
                  </a:xfrm>
                  <a:custGeom>
                    <a:avLst/>
                    <a:gdLst>
                      <a:gd name="T0" fmla="*/ 28 w 28"/>
                      <a:gd name="T1" fmla="*/ 23 h 23"/>
                      <a:gd name="T2" fmla="*/ 28 w 28"/>
                      <a:gd name="T3" fmla="*/ 17 h 23"/>
                      <a:gd name="T4" fmla="*/ 27 w 28"/>
                      <a:gd name="T5" fmla="*/ 13 h 23"/>
                      <a:gd name="T6" fmla="*/ 26 w 28"/>
                      <a:gd name="T7" fmla="*/ 9 h 23"/>
                      <a:gd name="T8" fmla="*/ 24 w 28"/>
                      <a:gd name="T9" fmla="*/ 5 h 23"/>
                      <a:gd name="T10" fmla="*/ 21 w 28"/>
                      <a:gd name="T11" fmla="*/ 3 h 23"/>
                      <a:gd name="T12" fmla="*/ 19 w 28"/>
                      <a:gd name="T13" fmla="*/ 1 h 23"/>
                      <a:gd name="T14" fmla="*/ 17 w 28"/>
                      <a:gd name="T15" fmla="*/ 0 h 23"/>
                      <a:gd name="T16" fmla="*/ 14 w 28"/>
                      <a:gd name="T17" fmla="*/ 0 h 23"/>
                      <a:gd name="T18" fmla="*/ 12 w 28"/>
                      <a:gd name="T19" fmla="*/ 0 h 23"/>
                      <a:gd name="T20" fmla="*/ 9 w 28"/>
                      <a:gd name="T21" fmla="*/ 1 h 23"/>
                      <a:gd name="T22" fmla="*/ 7 w 28"/>
                      <a:gd name="T23" fmla="*/ 3 h 23"/>
                      <a:gd name="T24" fmla="*/ 5 w 28"/>
                      <a:gd name="T25" fmla="*/ 5 h 23"/>
                      <a:gd name="T26" fmla="*/ 4 w 28"/>
                      <a:gd name="T27" fmla="*/ 9 h 23"/>
                      <a:gd name="T28" fmla="*/ 1 w 28"/>
                      <a:gd name="T29" fmla="*/ 13 h 23"/>
                      <a:gd name="T30" fmla="*/ 0 w 28"/>
                      <a:gd name="T31" fmla="*/ 17 h 23"/>
                      <a:gd name="T32" fmla="*/ 0 w 28"/>
                      <a:gd name="T33" fmla="*/ 23 h 23"/>
                      <a:gd name="T34" fmla="*/ 28 w 28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3">
                        <a:moveTo>
                          <a:pt x="28" y="23"/>
                        </a:moveTo>
                        <a:lnTo>
                          <a:pt x="28" y="17"/>
                        </a:lnTo>
                        <a:lnTo>
                          <a:pt x="27" y="13"/>
                        </a:lnTo>
                        <a:lnTo>
                          <a:pt x="26" y="9"/>
                        </a:lnTo>
                        <a:lnTo>
                          <a:pt x="24" y="5"/>
                        </a:lnTo>
                        <a:lnTo>
                          <a:pt x="21" y="3"/>
                        </a:lnTo>
                        <a:lnTo>
                          <a:pt x="19" y="1"/>
                        </a:lnTo>
                        <a:lnTo>
                          <a:pt x="17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9" y="1"/>
                        </a:lnTo>
                        <a:lnTo>
                          <a:pt x="7" y="3"/>
                        </a:lnTo>
                        <a:lnTo>
                          <a:pt x="5" y="5"/>
                        </a:lnTo>
                        <a:lnTo>
                          <a:pt x="4" y="9"/>
                        </a:lnTo>
                        <a:lnTo>
                          <a:pt x="1" y="13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2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89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3" y="1457"/>
                    <a:ext cx="9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0" name="Freeform 438"/>
                  <p:cNvSpPr>
                    <a:spLocks noChangeAspect="1"/>
                  </p:cNvSpPr>
                  <p:nvPr/>
                </p:nvSpPr>
                <p:spPr bwMode="auto">
                  <a:xfrm>
                    <a:off x="2653" y="1504"/>
                    <a:ext cx="9" cy="8"/>
                  </a:xfrm>
                  <a:custGeom>
                    <a:avLst/>
                    <a:gdLst>
                      <a:gd name="T0" fmla="*/ 0 w 28"/>
                      <a:gd name="T1" fmla="*/ 0 h 24"/>
                      <a:gd name="T2" fmla="*/ 0 w 28"/>
                      <a:gd name="T3" fmla="*/ 7 h 24"/>
                      <a:gd name="T4" fmla="*/ 1 w 28"/>
                      <a:gd name="T5" fmla="*/ 11 h 24"/>
                      <a:gd name="T6" fmla="*/ 4 w 28"/>
                      <a:gd name="T7" fmla="*/ 15 h 24"/>
                      <a:gd name="T8" fmla="*/ 5 w 28"/>
                      <a:gd name="T9" fmla="*/ 18 h 24"/>
                      <a:gd name="T10" fmla="*/ 7 w 28"/>
                      <a:gd name="T11" fmla="*/ 20 h 24"/>
                      <a:gd name="T12" fmla="*/ 9 w 28"/>
                      <a:gd name="T13" fmla="*/ 22 h 24"/>
                      <a:gd name="T14" fmla="*/ 12 w 28"/>
                      <a:gd name="T15" fmla="*/ 23 h 24"/>
                      <a:gd name="T16" fmla="*/ 14 w 28"/>
                      <a:gd name="T17" fmla="*/ 24 h 24"/>
                      <a:gd name="T18" fmla="*/ 17 w 28"/>
                      <a:gd name="T19" fmla="*/ 23 h 24"/>
                      <a:gd name="T20" fmla="*/ 19 w 28"/>
                      <a:gd name="T21" fmla="*/ 22 h 24"/>
                      <a:gd name="T22" fmla="*/ 21 w 28"/>
                      <a:gd name="T23" fmla="*/ 20 h 24"/>
                      <a:gd name="T24" fmla="*/ 24 w 28"/>
                      <a:gd name="T25" fmla="*/ 18 h 24"/>
                      <a:gd name="T26" fmla="*/ 26 w 28"/>
                      <a:gd name="T27" fmla="*/ 15 h 24"/>
                      <a:gd name="T28" fmla="*/ 27 w 28"/>
                      <a:gd name="T29" fmla="*/ 11 h 24"/>
                      <a:gd name="T30" fmla="*/ 28 w 28"/>
                      <a:gd name="T31" fmla="*/ 7 h 24"/>
                      <a:gd name="T32" fmla="*/ 28 w 28"/>
                      <a:gd name="T33" fmla="*/ 0 h 24"/>
                      <a:gd name="T34" fmla="*/ 0 w 28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4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1" y="11"/>
                        </a:lnTo>
                        <a:lnTo>
                          <a:pt x="4" y="15"/>
                        </a:lnTo>
                        <a:lnTo>
                          <a:pt x="5" y="18"/>
                        </a:lnTo>
                        <a:lnTo>
                          <a:pt x="7" y="20"/>
                        </a:lnTo>
                        <a:lnTo>
                          <a:pt x="9" y="22"/>
                        </a:lnTo>
                        <a:lnTo>
                          <a:pt x="12" y="23"/>
                        </a:lnTo>
                        <a:lnTo>
                          <a:pt x="14" y="24"/>
                        </a:lnTo>
                        <a:lnTo>
                          <a:pt x="17" y="23"/>
                        </a:lnTo>
                        <a:lnTo>
                          <a:pt x="19" y="22"/>
                        </a:lnTo>
                        <a:lnTo>
                          <a:pt x="21" y="20"/>
                        </a:lnTo>
                        <a:lnTo>
                          <a:pt x="24" y="18"/>
                        </a:lnTo>
                        <a:lnTo>
                          <a:pt x="26" y="15"/>
                        </a:lnTo>
                        <a:lnTo>
                          <a:pt x="27" y="11"/>
                        </a:lnTo>
                        <a:lnTo>
                          <a:pt x="28" y="7"/>
                        </a:lnTo>
                        <a:lnTo>
                          <a:pt x="2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1" name="Freeform 439"/>
                  <p:cNvSpPr>
                    <a:spLocks noChangeAspect="1"/>
                  </p:cNvSpPr>
                  <p:nvPr/>
                </p:nvSpPr>
                <p:spPr bwMode="auto">
                  <a:xfrm>
                    <a:off x="2486" y="1449"/>
                    <a:ext cx="9" cy="8"/>
                  </a:xfrm>
                  <a:custGeom>
                    <a:avLst/>
                    <a:gdLst>
                      <a:gd name="T0" fmla="*/ 28 w 28"/>
                      <a:gd name="T1" fmla="*/ 23 h 23"/>
                      <a:gd name="T2" fmla="*/ 28 w 28"/>
                      <a:gd name="T3" fmla="*/ 17 h 23"/>
                      <a:gd name="T4" fmla="*/ 27 w 28"/>
                      <a:gd name="T5" fmla="*/ 13 h 23"/>
                      <a:gd name="T6" fmla="*/ 26 w 28"/>
                      <a:gd name="T7" fmla="*/ 9 h 23"/>
                      <a:gd name="T8" fmla="*/ 23 w 28"/>
                      <a:gd name="T9" fmla="*/ 5 h 23"/>
                      <a:gd name="T10" fmla="*/ 21 w 28"/>
                      <a:gd name="T11" fmla="*/ 3 h 23"/>
                      <a:gd name="T12" fmla="*/ 19 w 28"/>
                      <a:gd name="T13" fmla="*/ 1 h 23"/>
                      <a:gd name="T14" fmla="*/ 17 w 28"/>
                      <a:gd name="T15" fmla="*/ 0 h 23"/>
                      <a:gd name="T16" fmla="*/ 14 w 28"/>
                      <a:gd name="T17" fmla="*/ 0 h 23"/>
                      <a:gd name="T18" fmla="*/ 12 w 28"/>
                      <a:gd name="T19" fmla="*/ 0 h 23"/>
                      <a:gd name="T20" fmla="*/ 10 w 28"/>
                      <a:gd name="T21" fmla="*/ 1 h 23"/>
                      <a:gd name="T22" fmla="*/ 7 w 28"/>
                      <a:gd name="T23" fmla="*/ 3 h 23"/>
                      <a:gd name="T24" fmla="*/ 6 w 28"/>
                      <a:gd name="T25" fmla="*/ 5 h 23"/>
                      <a:gd name="T26" fmla="*/ 3 w 28"/>
                      <a:gd name="T27" fmla="*/ 9 h 23"/>
                      <a:gd name="T28" fmla="*/ 2 w 28"/>
                      <a:gd name="T29" fmla="*/ 13 h 23"/>
                      <a:gd name="T30" fmla="*/ 1 w 28"/>
                      <a:gd name="T31" fmla="*/ 17 h 23"/>
                      <a:gd name="T32" fmla="*/ 0 w 28"/>
                      <a:gd name="T33" fmla="*/ 23 h 23"/>
                      <a:gd name="T34" fmla="*/ 28 w 28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3">
                        <a:moveTo>
                          <a:pt x="28" y="23"/>
                        </a:moveTo>
                        <a:lnTo>
                          <a:pt x="28" y="17"/>
                        </a:lnTo>
                        <a:lnTo>
                          <a:pt x="27" y="13"/>
                        </a:lnTo>
                        <a:lnTo>
                          <a:pt x="26" y="9"/>
                        </a:lnTo>
                        <a:lnTo>
                          <a:pt x="23" y="5"/>
                        </a:lnTo>
                        <a:lnTo>
                          <a:pt x="21" y="3"/>
                        </a:lnTo>
                        <a:lnTo>
                          <a:pt x="19" y="1"/>
                        </a:lnTo>
                        <a:lnTo>
                          <a:pt x="17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0" y="1"/>
                        </a:lnTo>
                        <a:lnTo>
                          <a:pt x="7" y="3"/>
                        </a:lnTo>
                        <a:lnTo>
                          <a:pt x="6" y="5"/>
                        </a:lnTo>
                        <a:lnTo>
                          <a:pt x="3" y="9"/>
                        </a:lnTo>
                        <a:lnTo>
                          <a:pt x="2" y="13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2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2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86" y="1457"/>
                    <a:ext cx="9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3" name="Freeform 441"/>
                  <p:cNvSpPr>
                    <a:spLocks noChangeAspect="1"/>
                  </p:cNvSpPr>
                  <p:nvPr/>
                </p:nvSpPr>
                <p:spPr bwMode="auto">
                  <a:xfrm>
                    <a:off x="2486" y="1504"/>
                    <a:ext cx="9" cy="8"/>
                  </a:xfrm>
                  <a:custGeom>
                    <a:avLst/>
                    <a:gdLst>
                      <a:gd name="T0" fmla="*/ 0 w 28"/>
                      <a:gd name="T1" fmla="*/ 0 h 24"/>
                      <a:gd name="T2" fmla="*/ 1 w 28"/>
                      <a:gd name="T3" fmla="*/ 7 h 24"/>
                      <a:gd name="T4" fmla="*/ 2 w 28"/>
                      <a:gd name="T5" fmla="*/ 11 h 24"/>
                      <a:gd name="T6" fmla="*/ 3 w 28"/>
                      <a:gd name="T7" fmla="*/ 15 h 24"/>
                      <a:gd name="T8" fmla="*/ 6 w 28"/>
                      <a:gd name="T9" fmla="*/ 18 h 24"/>
                      <a:gd name="T10" fmla="*/ 7 w 28"/>
                      <a:gd name="T11" fmla="*/ 20 h 24"/>
                      <a:gd name="T12" fmla="*/ 10 w 28"/>
                      <a:gd name="T13" fmla="*/ 22 h 24"/>
                      <a:gd name="T14" fmla="*/ 12 w 28"/>
                      <a:gd name="T15" fmla="*/ 23 h 24"/>
                      <a:gd name="T16" fmla="*/ 14 w 28"/>
                      <a:gd name="T17" fmla="*/ 24 h 24"/>
                      <a:gd name="T18" fmla="*/ 17 w 28"/>
                      <a:gd name="T19" fmla="*/ 23 h 24"/>
                      <a:gd name="T20" fmla="*/ 19 w 28"/>
                      <a:gd name="T21" fmla="*/ 22 h 24"/>
                      <a:gd name="T22" fmla="*/ 21 w 28"/>
                      <a:gd name="T23" fmla="*/ 20 h 24"/>
                      <a:gd name="T24" fmla="*/ 23 w 28"/>
                      <a:gd name="T25" fmla="*/ 18 h 24"/>
                      <a:gd name="T26" fmla="*/ 26 w 28"/>
                      <a:gd name="T27" fmla="*/ 15 h 24"/>
                      <a:gd name="T28" fmla="*/ 27 w 28"/>
                      <a:gd name="T29" fmla="*/ 11 h 24"/>
                      <a:gd name="T30" fmla="*/ 28 w 28"/>
                      <a:gd name="T31" fmla="*/ 7 h 24"/>
                      <a:gd name="T32" fmla="*/ 28 w 28"/>
                      <a:gd name="T33" fmla="*/ 0 h 24"/>
                      <a:gd name="T34" fmla="*/ 0 w 28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24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2" y="11"/>
                        </a:lnTo>
                        <a:lnTo>
                          <a:pt x="3" y="15"/>
                        </a:lnTo>
                        <a:lnTo>
                          <a:pt x="6" y="18"/>
                        </a:lnTo>
                        <a:lnTo>
                          <a:pt x="7" y="20"/>
                        </a:lnTo>
                        <a:lnTo>
                          <a:pt x="10" y="22"/>
                        </a:lnTo>
                        <a:lnTo>
                          <a:pt x="12" y="23"/>
                        </a:lnTo>
                        <a:lnTo>
                          <a:pt x="14" y="24"/>
                        </a:lnTo>
                        <a:lnTo>
                          <a:pt x="17" y="23"/>
                        </a:lnTo>
                        <a:lnTo>
                          <a:pt x="19" y="22"/>
                        </a:lnTo>
                        <a:lnTo>
                          <a:pt x="21" y="20"/>
                        </a:lnTo>
                        <a:lnTo>
                          <a:pt x="23" y="18"/>
                        </a:lnTo>
                        <a:lnTo>
                          <a:pt x="26" y="15"/>
                        </a:lnTo>
                        <a:lnTo>
                          <a:pt x="27" y="11"/>
                        </a:lnTo>
                        <a:lnTo>
                          <a:pt x="28" y="7"/>
                        </a:lnTo>
                        <a:lnTo>
                          <a:pt x="2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4" name="Freeform 442"/>
                  <p:cNvSpPr>
                    <a:spLocks noChangeAspect="1"/>
                  </p:cNvSpPr>
                  <p:nvPr/>
                </p:nvSpPr>
                <p:spPr bwMode="auto">
                  <a:xfrm>
                    <a:off x="2384" y="1449"/>
                    <a:ext cx="8" cy="8"/>
                  </a:xfrm>
                  <a:custGeom>
                    <a:avLst/>
                    <a:gdLst>
                      <a:gd name="T0" fmla="*/ 27 w 27"/>
                      <a:gd name="T1" fmla="*/ 23 h 23"/>
                      <a:gd name="T2" fmla="*/ 26 w 27"/>
                      <a:gd name="T3" fmla="*/ 17 h 23"/>
                      <a:gd name="T4" fmla="*/ 25 w 27"/>
                      <a:gd name="T5" fmla="*/ 13 h 23"/>
                      <a:gd name="T6" fmla="*/ 24 w 27"/>
                      <a:gd name="T7" fmla="*/ 9 h 23"/>
                      <a:gd name="T8" fmla="*/ 23 w 27"/>
                      <a:gd name="T9" fmla="*/ 5 h 23"/>
                      <a:gd name="T10" fmla="*/ 21 w 27"/>
                      <a:gd name="T11" fmla="*/ 3 h 23"/>
                      <a:gd name="T12" fmla="*/ 18 w 27"/>
                      <a:gd name="T13" fmla="*/ 1 h 23"/>
                      <a:gd name="T14" fmla="*/ 16 w 27"/>
                      <a:gd name="T15" fmla="*/ 0 h 23"/>
                      <a:gd name="T16" fmla="*/ 14 w 27"/>
                      <a:gd name="T17" fmla="*/ 0 h 23"/>
                      <a:gd name="T18" fmla="*/ 11 w 27"/>
                      <a:gd name="T19" fmla="*/ 0 h 23"/>
                      <a:gd name="T20" fmla="*/ 9 w 27"/>
                      <a:gd name="T21" fmla="*/ 1 h 23"/>
                      <a:gd name="T22" fmla="*/ 6 w 27"/>
                      <a:gd name="T23" fmla="*/ 3 h 23"/>
                      <a:gd name="T24" fmla="*/ 4 w 27"/>
                      <a:gd name="T25" fmla="*/ 5 h 23"/>
                      <a:gd name="T26" fmla="*/ 2 w 27"/>
                      <a:gd name="T27" fmla="*/ 9 h 23"/>
                      <a:gd name="T28" fmla="*/ 1 w 27"/>
                      <a:gd name="T29" fmla="*/ 13 h 23"/>
                      <a:gd name="T30" fmla="*/ 0 w 27"/>
                      <a:gd name="T31" fmla="*/ 17 h 23"/>
                      <a:gd name="T32" fmla="*/ 0 w 27"/>
                      <a:gd name="T33" fmla="*/ 23 h 23"/>
                      <a:gd name="T34" fmla="*/ 27 w 27"/>
                      <a:gd name="T3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" h="23">
                        <a:moveTo>
                          <a:pt x="27" y="23"/>
                        </a:moveTo>
                        <a:lnTo>
                          <a:pt x="26" y="17"/>
                        </a:lnTo>
                        <a:lnTo>
                          <a:pt x="25" y="13"/>
                        </a:lnTo>
                        <a:lnTo>
                          <a:pt x="24" y="9"/>
                        </a:lnTo>
                        <a:lnTo>
                          <a:pt x="23" y="5"/>
                        </a:lnTo>
                        <a:lnTo>
                          <a:pt x="21" y="3"/>
                        </a:lnTo>
                        <a:lnTo>
                          <a:pt x="18" y="1"/>
                        </a:lnTo>
                        <a:lnTo>
                          <a:pt x="16" y="0"/>
                        </a:lnTo>
                        <a:lnTo>
                          <a:pt x="14" y="0"/>
                        </a:lnTo>
                        <a:lnTo>
                          <a:pt x="11" y="0"/>
                        </a:lnTo>
                        <a:lnTo>
                          <a:pt x="9" y="1"/>
                        </a:lnTo>
                        <a:lnTo>
                          <a:pt x="6" y="3"/>
                        </a:lnTo>
                        <a:lnTo>
                          <a:pt x="4" y="5"/>
                        </a:lnTo>
                        <a:lnTo>
                          <a:pt x="2" y="9"/>
                        </a:lnTo>
                        <a:lnTo>
                          <a:pt x="1" y="13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27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5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84" y="1457"/>
                    <a:ext cx="8" cy="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6" name="Freeform 444"/>
                  <p:cNvSpPr>
                    <a:spLocks noChangeAspect="1"/>
                  </p:cNvSpPr>
                  <p:nvPr/>
                </p:nvSpPr>
                <p:spPr bwMode="auto">
                  <a:xfrm>
                    <a:off x="2384" y="1504"/>
                    <a:ext cx="8" cy="8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0 w 27"/>
                      <a:gd name="T3" fmla="*/ 7 h 24"/>
                      <a:gd name="T4" fmla="*/ 1 w 27"/>
                      <a:gd name="T5" fmla="*/ 11 h 24"/>
                      <a:gd name="T6" fmla="*/ 2 w 27"/>
                      <a:gd name="T7" fmla="*/ 15 h 24"/>
                      <a:gd name="T8" fmla="*/ 4 w 27"/>
                      <a:gd name="T9" fmla="*/ 18 h 24"/>
                      <a:gd name="T10" fmla="*/ 6 w 27"/>
                      <a:gd name="T11" fmla="*/ 20 h 24"/>
                      <a:gd name="T12" fmla="*/ 9 w 27"/>
                      <a:gd name="T13" fmla="*/ 22 h 24"/>
                      <a:gd name="T14" fmla="*/ 11 w 27"/>
                      <a:gd name="T15" fmla="*/ 23 h 24"/>
                      <a:gd name="T16" fmla="*/ 14 w 27"/>
                      <a:gd name="T17" fmla="*/ 24 h 24"/>
                      <a:gd name="T18" fmla="*/ 16 w 27"/>
                      <a:gd name="T19" fmla="*/ 23 h 24"/>
                      <a:gd name="T20" fmla="*/ 18 w 27"/>
                      <a:gd name="T21" fmla="*/ 22 h 24"/>
                      <a:gd name="T22" fmla="*/ 21 w 27"/>
                      <a:gd name="T23" fmla="*/ 20 h 24"/>
                      <a:gd name="T24" fmla="*/ 23 w 27"/>
                      <a:gd name="T25" fmla="*/ 18 h 24"/>
                      <a:gd name="T26" fmla="*/ 24 w 27"/>
                      <a:gd name="T27" fmla="*/ 15 h 24"/>
                      <a:gd name="T28" fmla="*/ 25 w 27"/>
                      <a:gd name="T29" fmla="*/ 11 h 24"/>
                      <a:gd name="T30" fmla="*/ 26 w 27"/>
                      <a:gd name="T31" fmla="*/ 7 h 24"/>
                      <a:gd name="T32" fmla="*/ 27 w 27"/>
                      <a:gd name="T33" fmla="*/ 0 h 24"/>
                      <a:gd name="T34" fmla="*/ 0 w 27"/>
                      <a:gd name="T35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" h="24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1" y="11"/>
                        </a:lnTo>
                        <a:lnTo>
                          <a:pt x="2" y="15"/>
                        </a:lnTo>
                        <a:lnTo>
                          <a:pt x="4" y="18"/>
                        </a:lnTo>
                        <a:lnTo>
                          <a:pt x="6" y="20"/>
                        </a:lnTo>
                        <a:lnTo>
                          <a:pt x="9" y="22"/>
                        </a:lnTo>
                        <a:lnTo>
                          <a:pt x="11" y="23"/>
                        </a:lnTo>
                        <a:lnTo>
                          <a:pt x="14" y="24"/>
                        </a:lnTo>
                        <a:lnTo>
                          <a:pt x="16" y="23"/>
                        </a:lnTo>
                        <a:lnTo>
                          <a:pt x="18" y="22"/>
                        </a:lnTo>
                        <a:lnTo>
                          <a:pt x="21" y="20"/>
                        </a:lnTo>
                        <a:lnTo>
                          <a:pt x="23" y="18"/>
                        </a:lnTo>
                        <a:lnTo>
                          <a:pt x="24" y="15"/>
                        </a:lnTo>
                        <a:lnTo>
                          <a:pt x="25" y="11"/>
                        </a:lnTo>
                        <a:lnTo>
                          <a:pt x="26" y="7"/>
                        </a:lnTo>
                        <a:lnTo>
                          <a:pt x="2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7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46" y="1436"/>
                    <a:ext cx="16" cy="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8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0" y="1436"/>
                    <a:ext cx="16" cy="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399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85" y="1436"/>
                    <a:ext cx="15" cy="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0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10" y="1436"/>
                    <a:ext cx="16" cy="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1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4" y="1436"/>
                    <a:ext cx="16" cy="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2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48" y="1436"/>
                    <a:ext cx="16" cy="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3" name="Freeform 451"/>
                  <p:cNvSpPr>
                    <a:spLocks noChangeAspect="1"/>
                  </p:cNvSpPr>
                  <p:nvPr/>
                </p:nvSpPr>
                <p:spPr bwMode="auto">
                  <a:xfrm>
                    <a:off x="789" y="1657"/>
                    <a:ext cx="58" cy="79"/>
                  </a:xfrm>
                  <a:custGeom>
                    <a:avLst/>
                    <a:gdLst>
                      <a:gd name="T0" fmla="*/ 97 w 194"/>
                      <a:gd name="T1" fmla="*/ 0 h 266"/>
                      <a:gd name="T2" fmla="*/ 107 w 194"/>
                      <a:gd name="T3" fmla="*/ 1 h 266"/>
                      <a:gd name="T4" fmla="*/ 117 w 194"/>
                      <a:gd name="T5" fmla="*/ 2 h 266"/>
                      <a:gd name="T6" fmla="*/ 126 w 194"/>
                      <a:gd name="T7" fmla="*/ 4 h 266"/>
                      <a:gd name="T8" fmla="*/ 135 w 194"/>
                      <a:gd name="T9" fmla="*/ 7 h 266"/>
                      <a:gd name="T10" fmla="*/ 143 w 194"/>
                      <a:gd name="T11" fmla="*/ 11 h 266"/>
                      <a:gd name="T12" fmla="*/ 152 w 194"/>
                      <a:gd name="T13" fmla="*/ 17 h 266"/>
                      <a:gd name="T14" fmla="*/ 159 w 194"/>
                      <a:gd name="T15" fmla="*/ 22 h 266"/>
                      <a:gd name="T16" fmla="*/ 165 w 194"/>
                      <a:gd name="T17" fmla="*/ 28 h 266"/>
                      <a:gd name="T18" fmla="*/ 172 w 194"/>
                      <a:gd name="T19" fmla="*/ 34 h 266"/>
                      <a:gd name="T20" fmla="*/ 177 w 194"/>
                      <a:gd name="T21" fmla="*/ 42 h 266"/>
                      <a:gd name="T22" fmla="*/ 182 w 194"/>
                      <a:gd name="T23" fmla="*/ 50 h 266"/>
                      <a:gd name="T24" fmla="*/ 186 w 194"/>
                      <a:gd name="T25" fmla="*/ 59 h 266"/>
                      <a:gd name="T26" fmla="*/ 190 w 194"/>
                      <a:gd name="T27" fmla="*/ 67 h 266"/>
                      <a:gd name="T28" fmla="*/ 192 w 194"/>
                      <a:gd name="T29" fmla="*/ 75 h 266"/>
                      <a:gd name="T30" fmla="*/ 194 w 194"/>
                      <a:gd name="T31" fmla="*/ 85 h 266"/>
                      <a:gd name="T32" fmla="*/ 194 w 194"/>
                      <a:gd name="T33" fmla="*/ 94 h 266"/>
                      <a:gd name="T34" fmla="*/ 194 w 194"/>
                      <a:gd name="T35" fmla="*/ 266 h 266"/>
                      <a:gd name="T36" fmla="*/ 0 w 194"/>
                      <a:gd name="T37" fmla="*/ 266 h 266"/>
                      <a:gd name="T38" fmla="*/ 0 w 194"/>
                      <a:gd name="T39" fmla="*/ 94 h 266"/>
                      <a:gd name="T40" fmla="*/ 1 w 194"/>
                      <a:gd name="T41" fmla="*/ 85 h 266"/>
                      <a:gd name="T42" fmla="*/ 2 w 194"/>
                      <a:gd name="T43" fmla="*/ 75 h 266"/>
                      <a:gd name="T44" fmla="*/ 4 w 194"/>
                      <a:gd name="T45" fmla="*/ 67 h 266"/>
                      <a:gd name="T46" fmla="*/ 7 w 194"/>
                      <a:gd name="T47" fmla="*/ 59 h 266"/>
                      <a:gd name="T48" fmla="*/ 12 w 194"/>
                      <a:gd name="T49" fmla="*/ 50 h 266"/>
                      <a:gd name="T50" fmla="*/ 17 w 194"/>
                      <a:gd name="T51" fmla="*/ 42 h 266"/>
                      <a:gd name="T52" fmla="*/ 22 w 194"/>
                      <a:gd name="T53" fmla="*/ 34 h 266"/>
                      <a:gd name="T54" fmla="*/ 28 w 194"/>
                      <a:gd name="T55" fmla="*/ 28 h 266"/>
                      <a:gd name="T56" fmla="*/ 36 w 194"/>
                      <a:gd name="T57" fmla="*/ 22 h 266"/>
                      <a:gd name="T58" fmla="*/ 43 w 194"/>
                      <a:gd name="T59" fmla="*/ 17 h 266"/>
                      <a:gd name="T60" fmla="*/ 51 w 194"/>
                      <a:gd name="T61" fmla="*/ 11 h 266"/>
                      <a:gd name="T62" fmla="*/ 59 w 194"/>
                      <a:gd name="T63" fmla="*/ 7 h 266"/>
                      <a:gd name="T64" fmla="*/ 68 w 194"/>
                      <a:gd name="T65" fmla="*/ 4 h 266"/>
                      <a:gd name="T66" fmla="*/ 78 w 194"/>
                      <a:gd name="T67" fmla="*/ 2 h 266"/>
                      <a:gd name="T68" fmla="*/ 87 w 194"/>
                      <a:gd name="T69" fmla="*/ 1 h 266"/>
                      <a:gd name="T70" fmla="*/ 97 w 194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6">
                        <a:moveTo>
                          <a:pt x="97" y="0"/>
                        </a:moveTo>
                        <a:lnTo>
                          <a:pt x="107" y="1"/>
                        </a:lnTo>
                        <a:lnTo>
                          <a:pt x="117" y="2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2" y="17"/>
                        </a:lnTo>
                        <a:lnTo>
                          <a:pt x="159" y="22"/>
                        </a:lnTo>
                        <a:lnTo>
                          <a:pt x="165" y="28"/>
                        </a:lnTo>
                        <a:lnTo>
                          <a:pt x="172" y="34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90" y="67"/>
                        </a:lnTo>
                        <a:lnTo>
                          <a:pt x="192" y="75"/>
                        </a:lnTo>
                        <a:lnTo>
                          <a:pt x="194" y="85"/>
                        </a:lnTo>
                        <a:lnTo>
                          <a:pt x="194" y="94"/>
                        </a:lnTo>
                        <a:lnTo>
                          <a:pt x="194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8" y="2"/>
                        </a:lnTo>
                        <a:lnTo>
                          <a:pt x="87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4" name="Freeform 452"/>
                  <p:cNvSpPr>
                    <a:spLocks noChangeAspect="1"/>
                  </p:cNvSpPr>
                  <p:nvPr/>
                </p:nvSpPr>
                <p:spPr bwMode="auto">
                  <a:xfrm>
                    <a:off x="789" y="1783"/>
                    <a:ext cx="58" cy="81"/>
                  </a:xfrm>
                  <a:custGeom>
                    <a:avLst/>
                    <a:gdLst>
                      <a:gd name="T0" fmla="*/ 97 w 194"/>
                      <a:gd name="T1" fmla="*/ 0 h 267"/>
                      <a:gd name="T2" fmla="*/ 107 w 194"/>
                      <a:gd name="T3" fmla="*/ 0 h 267"/>
                      <a:gd name="T4" fmla="*/ 117 w 194"/>
                      <a:gd name="T5" fmla="*/ 1 h 267"/>
                      <a:gd name="T6" fmla="*/ 126 w 194"/>
                      <a:gd name="T7" fmla="*/ 4 h 267"/>
                      <a:gd name="T8" fmla="*/ 135 w 194"/>
                      <a:gd name="T9" fmla="*/ 7 h 267"/>
                      <a:gd name="T10" fmla="*/ 143 w 194"/>
                      <a:gd name="T11" fmla="*/ 11 h 267"/>
                      <a:gd name="T12" fmla="*/ 152 w 194"/>
                      <a:gd name="T13" fmla="*/ 16 h 267"/>
                      <a:gd name="T14" fmla="*/ 159 w 194"/>
                      <a:gd name="T15" fmla="*/ 21 h 267"/>
                      <a:gd name="T16" fmla="*/ 165 w 194"/>
                      <a:gd name="T17" fmla="*/ 27 h 267"/>
                      <a:gd name="T18" fmla="*/ 172 w 194"/>
                      <a:gd name="T19" fmla="*/ 35 h 267"/>
                      <a:gd name="T20" fmla="*/ 177 w 194"/>
                      <a:gd name="T21" fmla="*/ 42 h 267"/>
                      <a:gd name="T22" fmla="*/ 182 w 194"/>
                      <a:gd name="T23" fmla="*/ 50 h 267"/>
                      <a:gd name="T24" fmla="*/ 186 w 194"/>
                      <a:gd name="T25" fmla="*/ 59 h 267"/>
                      <a:gd name="T26" fmla="*/ 190 w 194"/>
                      <a:gd name="T27" fmla="*/ 67 h 267"/>
                      <a:gd name="T28" fmla="*/ 192 w 194"/>
                      <a:gd name="T29" fmla="*/ 77 h 267"/>
                      <a:gd name="T30" fmla="*/ 194 w 194"/>
                      <a:gd name="T31" fmla="*/ 86 h 267"/>
                      <a:gd name="T32" fmla="*/ 194 w 194"/>
                      <a:gd name="T33" fmla="*/ 96 h 267"/>
                      <a:gd name="T34" fmla="*/ 194 w 194"/>
                      <a:gd name="T35" fmla="*/ 267 h 267"/>
                      <a:gd name="T36" fmla="*/ 0 w 194"/>
                      <a:gd name="T37" fmla="*/ 267 h 267"/>
                      <a:gd name="T38" fmla="*/ 0 w 194"/>
                      <a:gd name="T39" fmla="*/ 96 h 267"/>
                      <a:gd name="T40" fmla="*/ 1 w 194"/>
                      <a:gd name="T41" fmla="*/ 86 h 267"/>
                      <a:gd name="T42" fmla="*/ 2 w 194"/>
                      <a:gd name="T43" fmla="*/ 77 h 267"/>
                      <a:gd name="T44" fmla="*/ 4 w 194"/>
                      <a:gd name="T45" fmla="*/ 67 h 267"/>
                      <a:gd name="T46" fmla="*/ 7 w 194"/>
                      <a:gd name="T47" fmla="*/ 59 h 267"/>
                      <a:gd name="T48" fmla="*/ 12 w 194"/>
                      <a:gd name="T49" fmla="*/ 50 h 267"/>
                      <a:gd name="T50" fmla="*/ 17 w 194"/>
                      <a:gd name="T51" fmla="*/ 42 h 267"/>
                      <a:gd name="T52" fmla="*/ 22 w 194"/>
                      <a:gd name="T53" fmla="*/ 35 h 267"/>
                      <a:gd name="T54" fmla="*/ 28 w 194"/>
                      <a:gd name="T55" fmla="*/ 27 h 267"/>
                      <a:gd name="T56" fmla="*/ 36 w 194"/>
                      <a:gd name="T57" fmla="*/ 21 h 267"/>
                      <a:gd name="T58" fmla="*/ 43 w 194"/>
                      <a:gd name="T59" fmla="*/ 16 h 267"/>
                      <a:gd name="T60" fmla="*/ 51 w 194"/>
                      <a:gd name="T61" fmla="*/ 11 h 267"/>
                      <a:gd name="T62" fmla="*/ 59 w 194"/>
                      <a:gd name="T63" fmla="*/ 7 h 267"/>
                      <a:gd name="T64" fmla="*/ 68 w 194"/>
                      <a:gd name="T65" fmla="*/ 4 h 267"/>
                      <a:gd name="T66" fmla="*/ 78 w 194"/>
                      <a:gd name="T67" fmla="*/ 1 h 267"/>
                      <a:gd name="T68" fmla="*/ 87 w 194"/>
                      <a:gd name="T69" fmla="*/ 0 h 267"/>
                      <a:gd name="T70" fmla="*/ 97 w 194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7">
                        <a:moveTo>
                          <a:pt x="97" y="0"/>
                        </a:moveTo>
                        <a:lnTo>
                          <a:pt x="107" y="0"/>
                        </a:lnTo>
                        <a:lnTo>
                          <a:pt x="117" y="1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2" y="16"/>
                        </a:lnTo>
                        <a:lnTo>
                          <a:pt x="159" y="21"/>
                        </a:lnTo>
                        <a:lnTo>
                          <a:pt x="165" y="27"/>
                        </a:lnTo>
                        <a:lnTo>
                          <a:pt x="172" y="35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90" y="67"/>
                        </a:lnTo>
                        <a:lnTo>
                          <a:pt x="192" y="77"/>
                        </a:lnTo>
                        <a:lnTo>
                          <a:pt x="194" y="86"/>
                        </a:lnTo>
                        <a:lnTo>
                          <a:pt x="194" y="96"/>
                        </a:lnTo>
                        <a:lnTo>
                          <a:pt x="194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8" y="1"/>
                        </a:lnTo>
                        <a:lnTo>
                          <a:pt x="87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5" name="Freeform 453"/>
                  <p:cNvSpPr>
                    <a:spLocks noChangeAspect="1"/>
                  </p:cNvSpPr>
                  <p:nvPr/>
                </p:nvSpPr>
                <p:spPr bwMode="auto">
                  <a:xfrm>
                    <a:off x="3521" y="1657"/>
                    <a:ext cx="59" cy="79"/>
                  </a:xfrm>
                  <a:custGeom>
                    <a:avLst/>
                    <a:gdLst>
                      <a:gd name="T0" fmla="*/ 97 w 194"/>
                      <a:gd name="T1" fmla="*/ 0 h 266"/>
                      <a:gd name="T2" fmla="*/ 107 w 194"/>
                      <a:gd name="T3" fmla="*/ 1 h 266"/>
                      <a:gd name="T4" fmla="*/ 116 w 194"/>
                      <a:gd name="T5" fmla="*/ 2 h 266"/>
                      <a:gd name="T6" fmla="*/ 126 w 194"/>
                      <a:gd name="T7" fmla="*/ 4 h 266"/>
                      <a:gd name="T8" fmla="*/ 135 w 194"/>
                      <a:gd name="T9" fmla="*/ 7 h 266"/>
                      <a:gd name="T10" fmla="*/ 144 w 194"/>
                      <a:gd name="T11" fmla="*/ 11 h 266"/>
                      <a:gd name="T12" fmla="*/ 151 w 194"/>
                      <a:gd name="T13" fmla="*/ 17 h 266"/>
                      <a:gd name="T14" fmla="*/ 158 w 194"/>
                      <a:gd name="T15" fmla="*/ 22 h 266"/>
                      <a:gd name="T16" fmla="*/ 166 w 194"/>
                      <a:gd name="T17" fmla="*/ 28 h 266"/>
                      <a:gd name="T18" fmla="*/ 172 w 194"/>
                      <a:gd name="T19" fmla="*/ 34 h 266"/>
                      <a:gd name="T20" fmla="*/ 177 w 194"/>
                      <a:gd name="T21" fmla="*/ 42 h 266"/>
                      <a:gd name="T22" fmla="*/ 183 w 194"/>
                      <a:gd name="T23" fmla="*/ 50 h 266"/>
                      <a:gd name="T24" fmla="*/ 186 w 194"/>
                      <a:gd name="T25" fmla="*/ 59 h 266"/>
                      <a:gd name="T26" fmla="*/ 189 w 194"/>
                      <a:gd name="T27" fmla="*/ 67 h 266"/>
                      <a:gd name="T28" fmla="*/ 192 w 194"/>
                      <a:gd name="T29" fmla="*/ 75 h 266"/>
                      <a:gd name="T30" fmla="*/ 193 w 194"/>
                      <a:gd name="T31" fmla="*/ 85 h 266"/>
                      <a:gd name="T32" fmla="*/ 194 w 194"/>
                      <a:gd name="T33" fmla="*/ 94 h 266"/>
                      <a:gd name="T34" fmla="*/ 194 w 194"/>
                      <a:gd name="T35" fmla="*/ 266 h 266"/>
                      <a:gd name="T36" fmla="*/ 0 w 194"/>
                      <a:gd name="T37" fmla="*/ 266 h 266"/>
                      <a:gd name="T38" fmla="*/ 0 w 194"/>
                      <a:gd name="T39" fmla="*/ 94 h 266"/>
                      <a:gd name="T40" fmla="*/ 0 w 194"/>
                      <a:gd name="T41" fmla="*/ 85 h 266"/>
                      <a:gd name="T42" fmla="*/ 2 w 194"/>
                      <a:gd name="T43" fmla="*/ 75 h 266"/>
                      <a:gd name="T44" fmla="*/ 5 w 194"/>
                      <a:gd name="T45" fmla="*/ 67 h 266"/>
                      <a:gd name="T46" fmla="*/ 8 w 194"/>
                      <a:gd name="T47" fmla="*/ 59 h 266"/>
                      <a:gd name="T48" fmla="*/ 12 w 194"/>
                      <a:gd name="T49" fmla="*/ 50 h 266"/>
                      <a:gd name="T50" fmla="*/ 17 w 194"/>
                      <a:gd name="T51" fmla="*/ 42 h 266"/>
                      <a:gd name="T52" fmla="*/ 22 w 194"/>
                      <a:gd name="T53" fmla="*/ 34 h 266"/>
                      <a:gd name="T54" fmla="*/ 29 w 194"/>
                      <a:gd name="T55" fmla="*/ 28 h 266"/>
                      <a:gd name="T56" fmla="*/ 35 w 194"/>
                      <a:gd name="T57" fmla="*/ 22 h 266"/>
                      <a:gd name="T58" fmla="*/ 42 w 194"/>
                      <a:gd name="T59" fmla="*/ 17 h 266"/>
                      <a:gd name="T60" fmla="*/ 51 w 194"/>
                      <a:gd name="T61" fmla="*/ 11 h 266"/>
                      <a:gd name="T62" fmla="*/ 59 w 194"/>
                      <a:gd name="T63" fmla="*/ 7 h 266"/>
                      <a:gd name="T64" fmla="*/ 68 w 194"/>
                      <a:gd name="T65" fmla="*/ 4 h 266"/>
                      <a:gd name="T66" fmla="*/ 77 w 194"/>
                      <a:gd name="T67" fmla="*/ 2 h 266"/>
                      <a:gd name="T68" fmla="*/ 87 w 194"/>
                      <a:gd name="T69" fmla="*/ 1 h 266"/>
                      <a:gd name="T70" fmla="*/ 97 w 194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6">
                        <a:moveTo>
                          <a:pt x="97" y="0"/>
                        </a:moveTo>
                        <a:lnTo>
                          <a:pt x="107" y="1"/>
                        </a:lnTo>
                        <a:lnTo>
                          <a:pt x="116" y="2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4" y="11"/>
                        </a:lnTo>
                        <a:lnTo>
                          <a:pt x="151" y="17"/>
                        </a:lnTo>
                        <a:lnTo>
                          <a:pt x="158" y="22"/>
                        </a:lnTo>
                        <a:lnTo>
                          <a:pt x="166" y="28"/>
                        </a:lnTo>
                        <a:lnTo>
                          <a:pt x="172" y="34"/>
                        </a:lnTo>
                        <a:lnTo>
                          <a:pt x="177" y="42"/>
                        </a:lnTo>
                        <a:lnTo>
                          <a:pt x="183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2" y="75"/>
                        </a:lnTo>
                        <a:lnTo>
                          <a:pt x="193" y="85"/>
                        </a:lnTo>
                        <a:lnTo>
                          <a:pt x="194" y="94"/>
                        </a:lnTo>
                        <a:lnTo>
                          <a:pt x="194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9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2"/>
                        </a:lnTo>
                        <a:lnTo>
                          <a:pt x="87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6" name="Freeform 454"/>
                  <p:cNvSpPr>
                    <a:spLocks noChangeAspect="1"/>
                  </p:cNvSpPr>
                  <p:nvPr/>
                </p:nvSpPr>
                <p:spPr bwMode="auto">
                  <a:xfrm>
                    <a:off x="3521" y="1783"/>
                    <a:ext cx="59" cy="81"/>
                  </a:xfrm>
                  <a:custGeom>
                    <a:avLst/>
                    <a:gdLst>
                      <a:gd name="T0" fmla="*/ 97 w 194"/>
                      <a:gd name="T1" fmla="*/ 0 h 267"/>
                      <a:gd name="T2" fmla="*/ 107 w 194"/>
                      <a:gd name="T3" fmla="*/ 0 h 267"/>
                      <a:gd name="T4" fmla="*/ 116 w 194"/>
                      <a:gd name="T5" fmla="*/ 1 h 267"/>
                      <a:gd name="T6" fmla="*/ 126 w 194"/>
                      <a:gd name="T7" fmla="*/ 4 h 267"/>
                      <a:gd name="T8" fmla="*/ 135 w 194"/>
                      <a:gd name="T9" fmla="*/ 7 h 267"/>
                      <a:gd name="T10" fmla="*/ 144 w 194"/>
                      <a:gd name="T11" fmla="*/ 11 h 267"/>
                      <a:gd name="T12" fmla="*/ 151 w 194"/>
                      <a:gd name="T13" fmla="*/ 16 h 267"/>
                      <a:gd name="T14" fmla="*/ 158 w 194"/>
                      <a:gd name="T15" fmla="*/ 21 h 267"/>
                      <a:gd name="T16" fmla="*/ 166 w 194"/>
                      <a:gd name="T17" fmla="*/ 27 h 267"/>
                      <a:gd name="T18" fmla="*/ 172 w 194"/>
                      <a:gd name="T19" fmla="*/ 35 h 267"/>
                      <a:gd name="T20" fmla="*/ 177 w 194"/>
                      <a:gd name="T21" fmla="*/ 42 h 267"/>
                      <a:gd name="T22" fmla="*/ 183 w 194"/>
                      <a:gd name="T23" fmla="*/ 50 h 267"/>
                      <a:gd name="T24" fmla="*/ 186 w 194"/>
                      <a:gd name="T25" fmla="*/ 59 h 267"/>
                      <a:gd name="T26" fmla="*/ 189 w 194"/>
                      <a:gd name="T27" fmla="*/ 67 h 267"/>
                      <a:gd name="T28" fmla="*/ 192 w 194"/>
                      <a:gd name="T29" fmla="*/ 77 h 267"/>
                      <a:gd name="T30" fmla="*/ 193 w 194"/>
                      <a:gd name="T31" fmla="*/ 86 h 267"/>
                      <a:gd name="T32" fmla="*/ 194 w 194"/>
                      <a:gd name="T33" fmla="*/ 96 h 267"/>
                      <a:gd name="T34" fmla="*/ 194 w 194"/>
                      <a:gd name="T35" fmla="*/ 267 h 267"/>
                      <a:gd name="T36" fmla="*/ 0 w 194"/>
                      <a:gd name="T37" fmla="*/ 267 h 267"/>
                      <a:gd name="T38" fmla="*/ 0 w 194"/>
                      <a:gd name="T39" fmla="*/ 96 h 267"/>
                      <a:gd name="T40" fmla="*/ 0 w 194"/>
                      <a:gd name="T41" fmla="*/ 86 h 267"/>
                      <a:gd name="T42" fmla="*/ 2 w 194"/>
                      <a:gd name="T43" fmla="*/ 77 h 267"/>
                      <a:gd name="T44" fmla="*/ 5 w 194"/>
                      <a:gd name="T45" fmla="*/ 67 h 267"/>
                      <a:gd name="T46" fmla="*/ 8 w 194"/>
                      <a:gd name="T47" fmla="*/ 59 h 267"/>
                      <a:gd name="T48" fmla="*/ 12 w 194"/>
                      <a:gd name="T49" fmla="*/ 50 h 267"/>
                      <a:gd name="T50" fmla="*/ 17 w 194"/>
                      <a:gd name="T51" fmla="*/ 42 h 267"/>
                      <a:gd name="T52" fmla="*/ 22 w 194"/>
                      <a:gd name="T53" fmla="*/ 35 h 267"/>
                      <a:gd name="T54" fmla="*/ 29 w 194"/>
                      <a:gd name="T55" fmla="*/ 27 h 267"/>
                      <a:gd name="T56" fmla="*/ 35 w 194"/>
                      <a:gd name="T57" fmla="*/ 21 h 267"/>
                      <a:gd name="T58" fmla="*/ 42 w 194"/>
                      <a:gd name="T59" fmla="*/ 16 h 267"/>
                      <a:gd name="T60" fmla="*/ 51 w 194"/>
                      <a:gd name="T61" fmla="*/ 11 h 267"/>
                      <a:gd name="T62" fmla="*/ 59 w 194"/>
                      <a:gd name="T63" fmla="*/ 7 h 267"/>
                      <a:gd name="T64" fmla="*/ 68 w 194"/>
                      <a:gd name="T65" fmla="*/ 4 h 267"/>
                      <a:gd name="T66" fmla="*/ 77 w 194"/>
                      <a:gd name="T67" fmla="*/ 1 h 267"/>
                      <a:gd name="T68" fmla="*/ 87 w 194"/>
                      <a:gd name="T69" fmla="*/ 0 h 267"/>
                      <a:gd name="T70" fmla="*/ 97 w 194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7">
                        <a:moveTo>
                          <a:pt x="97" y="0"/>
                        </a:moveTo>
                        <a:lnTo>
                          <a:pt x="107" y="0"/>
                        </a:lnTo>
                        <a:lnTo>
                          <a:pt x="116" y="1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4" y="11"/>
                        </a:lnTo>
                        <a:lnTo>
                          <a:pt x="151" y="16"/>
                        </a:lnTo>
                        <a:lnTo>
                          <a:pt x="158" y="21"/>
                        </a:lnTo>
                        <a:lnTo>
                          <a:pt x="166" y="27"/>
                        </a:lnTo>
                        <a:lnTo>
                          <a:pt x="172" y="35"/>
                        </a:lnTo>
                        <a:lnTo>
                          <a:pt x="177" y="42"/>
                        </a:lnTo>
                        <a:lnTo>
                          <a:pt x="183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2" y="77"/>
                        </a:lnTo>
                        <a:lnTo>
                          <a:pt x="193" y="86"/>
                        </a:lnTo>
                        <a:lnTo>
                          <a:pt x="194" y="96"/>
                        </a:lnTo>
                        <a:lnTo>
                          <a:pt x="194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9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1"/>
                        </a:lnTo>
                        <a:lnTo>
                          <a:pt x="87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7" name="Freeform 455"/>
                  <p:cNvSpPr>
                    <a:spLocks noChangeAspect="1"/>
                  </p:cNvSpPr>
                  <p:nvPr/>
                </p:nvSpPr>
                <p:spPr bwMode="auto">
                  <a:xfrm>
                    <a:off x="1430" y="1657"/>
                    <a:ext cx="57" cy="79"/>
                  </a:xfrm>
                  <a:custGeom>
                    <a:avLst/>
                    <a:gdLst>
                      <a:gd name="T0" fmla="*/ 97 w 191"/>
                      <a:gd name="T1" fmla="*/ 0 h 266"/>
                      <a:gd name="T2" fmla="*/ 106 w 191"/>
                      <a:gd name="T3" fmla="*/ 1 h 266"/>
                      <a:gd name="T4" fmla="*/ 116 w 191"/>
                      <a:gd name="T5" fmla="*/ 2 h 266"/>
                      <a:gd name="T6" fmla="*/ 124 w 191"/>
                      <a:gd name="T7" fmla="*/ 4 h 266"/>
                      <a:gd name="T8" fmla="*/ 133 w 191"/>
                      <a:gd name="T9" fmla="*/ 7 h 266"/>
                      <a:gd name="T10" fmla="*/ 142 w 191"/>
                      <a:gd name="T11" fmla="*/ 11 h 266"/>
                      <a:gd name="T12" fmla="*/ 149 w 191"/>
                      <a:gd name="T13" fmla="*/ 17 h 266"/>
                      <a:gd name="T14" fmla="*/ 157 w 191"/>
                      <a:gd name="T15" fmla="*/ 22 h 266"/>
                      <a:gd name="T16" fmla="*/ 163 w 191"/>
                      <a:gd name="T17" fmla="*/ 28 h 266"/>
                      <a:gd name="T18" fmla="*/ 169 w 191"/>
                      <a:gd name="T19" fmla="*/ 34 h 266"/>
                      <a:gd name="T20" fmla="*/ 174 w 191"/>
                      <a:gd name="T21" fmla="*/ 42 h 266"/>
                      <a:gd name="T22" fmla="*/ 180 w 191"/>
                      <a:gd name="T23" fmla="*/ 50 h 266"/>
                      <a:gd name="T24" fmla="*/ 184 w 191"/>
                      <a:gd name="T25" fmla="*/ 59 h 266"/>
                      <a:gd name="T26" fmla="*/ 187 w 191"/>
                      <a:gd name="T27" fmla="*/ 67 h 266"/>
                      <a:gd name="T28" fmla="*/ 189 w 191"/>
                      <a:gd name="T29" fmla="*/ 75 h 266"/>
                      <a:gd name="T30" fmla="*/ 191 w 191"/>
                      <a:gd name="T31" fmla="*/ 85 h 266"/>
                      <a:gd name="T32" fmla="*/ 191 w 191"/>
                      <a:gd name="T33" fmla="*/ 94 h 266"/>
                      <a:gd name="T34" fmla="*/ 191 w 191"/>
                      <a:gd name="T35" fmla="*/ 266 h 266"/>
                      <a:gd name="T36" fmla="*/ 0 w 191"/>
                      <a:gd name="T37" fmla="*/ 266 h 266"/>
                      <a:gd name="T38" fmla="*/ 0 w 191"/>
                      <a:gd name="T39" fmla="*/ 94 h 266"/>
                      <a:gd name="T40" fmla="*/ 0 w 191"/>
                      <a:gd name="T41" fmla="*/ 85 h 266"/>
                      <a:gd name="T42" fmla="*/ 2 w 191"/>
                      <a:gd name="T43" fmla="*/ 75 h 266"/>
                      <a:gd name="T44" fmla="*/ 4 w 191"/>
                      <a:gd name="T45" fmla="*/ 67 h 266"/>
                      <a:gd name="T46" fmla="*/ 7 w 191"/>
                      <a:gd name="T47" fmla="*/ 59 h 266"/>
                      <a:gd name="T48" fmla="*/ 11 w 191"/>
                      <a:gd name="T49" fmla="*/ 50 h 266"/>
                      <a:gd name="T50" fmla="*/ 17 w 191"/>
                      <a:gd name="T51" fmla="*/ 42 h 266"/>
                      <a:gd name="T52" fmla="*/ 22 w 191"/>
                      <a:gd name="T53" fmla="*/ 34 h 266"/>
                      <a:gd name="T54" fmla="*/ 28 w 191"/>
                      <a:gd name="T55" fmla="*/ 28 h 266"/>
                      <a:gd name="T56" fmla="*/ 34 w 191"/>
                      <a:gd name="T57" fmla="*/ 22 h 266"/>
                      <a:gd name="T58" fmla="*/ 42 w 191"/>
                      <a:gd name="T59" fmla="*/ 17 h 266"/>
                      <a:gd name="T60" fmla="*/ 50 w 191"/>
                      <a:gd name="T61" fmla="*/ 11 h 266"/>
                      <a:gd name="T62" fmla="*/ 59 w 191"/>
                      <a:gd name="T63" fmla="*/ 7 h 266"/>
                      <a:gd name="T64" fmla="*/ 67 w 191"/>
                      <a:gd name="T65" fmla="*/ 4 h 266"/>
                      <a:gd name="T66" fmla="*/ 77 w 191"/>
                      <a:gd name="T67" fmla="*/ 2 h 266"/>
                      <a:gd name="T68" fmla="*/ 86 w 191"/>
                      <a:gd name="T69" fmla="*/ 1 h 266"/>
                      <a:gd name="T70" fmla="*/ 97 w 191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1" h="266">
                        <a:moveTo>
                          <a:pt x="97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4" y="4"/>
                        </a:lnTo>
                        <a:lnTo>
                          <a:pt x="133" y="7"/>
                        </a:lnTo>
                        <a:lnTo>
                          <a:pt x="142" y="11"/>
                        </a:lnTo>
                        <a:lnTo>
                          <a:pt x="149" y="17"/>
                        </a:lnTo>
                        <a:lnTo>
                          <a:pt x="157" y="22"/>
                        </a:lnTo>
                        <a:lnTo>
                          <a:pt x="163" y="28"/>
                        </a:lnTo>
                        <a:lnTo>
                          <a:pt x="169" y="34"/>
                        </a:lnTo>
                        <a:lnTo>
                          <a:pt x="174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89" y="75"/>
                        </a:lnTo>
                        <a:lnTo>
                          <a:pt x="191" y="85"/>
                        </a:lnTo>
                        <a:lnTo>
                          <a:pt x="191" y="94"/>
                        </a:lnTo>
                        <a:lnTo>
                          <a:pt x="191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4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8" name="Freeform 456"/>
                  <p:cNvSpPr>
                    <a:spLocks noChangeAspect="1"/>
                  </p:cNvSpPr>
                  <p:nvPr/>
                </p:nvSpPr>
                <p:spPr bwMode="auto">
                  <a:xfrm>
                    <a:off x="1430" y="1783"/>
                    <a:ext cx="57" cy="81"/>
                  </a:xfrm>
                  <a:custGeom>
                    <a:avLst/>
                    <a:gdLst>
                      <a:gd name="T0" fmla="*/ 97 w 191"/>
                      <a:gd name="T1" fmla="*/ 0 h 267"/>
                      <a:gd name="T2" fmla="*/ 106 w 191"/>
                      <a:gd name="T3" fmla="*/ 0 h 267"/>
                      <a:gd name="T4" fmla="*/ 116 w 191"/>
                      <a:gd name="T5" fmla="*/ 1 h 267"/>
                      <a:gd name="T6" fmla="*/ 124 w 191"/>
                      <a:gd name="T7" fmla="*/ 4 h 267"/>
                      <a:gd name="T8" fmla="*/ 133 w 191"/>
                      <a:gd name="T9" fmla="*/ 7 h 267"/>
                      <a:gd name="T10" fmla="*/ 142 w 191"/>
                      <a:gd name="T11" fmla="*/ 11 h 267"/>
                      <a:gd name="T12" fmla="*/ 149 w 191"/>
                      <a:gd name="T13" fmla="*/ 16 h 267"/>
                      <a:gd name="T14" fmla="*/ 157 w 191"/>
                      <a:gd name="T15" fmla="*/ 21 h 267"/>
                      <a:gd name="T16" fmla="*/ 163 w 191"/>
                      <a:gd name="T17" fmla="*/ 27 h 267"/>
                      <a:gd name="T18" fmla="*/ 169 w 191"/>
                      <a:gd name="T19" fmla="*/ 35 h 267"/>
                      <a:gd name="T20" fmla="*/ 174 w 191"/>
                      <a:gd name="T21" fmla="*/ 42 h 267"/>
                      <a:gd name="T22" fmla="*/ 180 w 191"/>
                      <a:gd name="T23" fmla="*/ 50 h 267"/>
                      <a:gd name="T24" fmla="*/ 184 w 191"/>
                      <a:gd name="T25" fmla="*/ 59 h 267"/>
                      <a:gd name="T26" fmla="*/ 187 w 191"/>
                      <a:gd name="T27" fmla="*/ 67 h 267"/>
                      <a:gd name="T28" fmla="*/ 189 w 191"/>
                      <a:gd name="T29" fmla="*/ 77 h 267"/>
                      <a:gd name="T30" fmla="*/ 191 w 191"/>
                      <a:gd name="T31" fmla="*/ 86 h 267"/>
                      <a:gd name="T32" fmla="*/ 191 w 191"/>
                      <a:gd name="T33" fmla="*/ 96 h 267"/>
                      <a:gd name="T34" fmla="*/ 191 w 191"/>
                      <a:gd name="T35" fmla="*/ 267 h 267"/>
                      <a:gd name="T36" fmla="*/ 0 w 191"/>
                      <a:gd name="T37" fmla="*/ 267 h 267"/>
                      <a:gd name="T38" fmla="*/ 0 w 191"/>
                      <a:gd name="T39" fmla="*/ 96 h 267"/>
                      <a:gd name="T40" fmla="*/ 0 w 191"/>
                      <a:gd name="T41" fmla="*/ 86 h 267"/>
                      <a:gd name="T42" fmla="*/ 2 w 191"/>
                      <a:gd name="T43" fmla="*/ 77 h 267"/>
                      <a:gd name="T44" fmla="*/ 4 w 191"/>
                      <a:gd name="T45" fmla="*/ 67 h 267"/>
                      <a:gd name="T46" fmla="*/ 7 w 191"/>
                      <a:gd name="T47" fmla="*/ 59 h 267"/>
                      <a:gd name="T48" fmla="*/ 11 w 191"/>
                      <a:gd name="T49" fmla="*/ 50 h 267"/>
                      <a:gd name="T50" fmla="*/ 17 w 191"/>
                      <a:gd name="T51" fmla="*/ 42 h 267"/>
                      <a:gd name="T52" fmla="*/ 22 w 191"/>
                      <a:gd name="T53" fmla="*/ 35 h 267"/>
                      <a:gd name="T54" fmla="*/ 28 w 191"/>
                      <a:gd name="T55" fmla="*/ 27 h 267"/>
                      <a:gd name="T56" fmla="*/ 34 w 191"/>
                      <a:gd name="T57" fmla="*/ 21 h 267"/>
                      <a:gd name="T58" fmla="*/ 42 w 191"/>
                      <a:gd name="T59" fmla="*/ 16 h 267"/>
                      <a:gd name="T60" fmla="*/ 50 w 191"/>
                      <a:gd name="T61" fmla="*/ 11 h 267"/>
                      <a:gd name="T62" fmla="*/ 59 w 191"/>
                      <a:gd name="T63" fmla="*/ 7 h 267"/>
                      <a:gd name="T64" fmla="*/ 67 w 191"/>
                      <a:gd name="T65" fmla="*/ 4 h 267"/>
                      <a:gd name="T66" fmla="*/ 77 w 191"/>
                      <a:gd name="T67" fmla="*/ 1 h 267"/>
                      <a:gd name="T68" fmla="*/ 86 w 191"/>
                      <a:gd name="T69" fmla="*/ 0 h 267"/>
                      <a:gd name="T70" fmla="*/ 97 w 191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1" h="267">
                        <a:moveTo>
                          <a:pt x="97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4" y="4"/>
                        </a:lnTo>
                        <a:lnTo>
                          <a:pt x="133" y="7"/>
                        </a:lnTo>
                        <a:lnTo>
                          <a:pt x="142" y="11"/>
                        </a:lnTo>
                        <a:lnTo>
                          <a:pt x="149" y="16"/>
                        </a:lnTo>
                        <a:lnTo>
                          <a:pt x="157" y="21"/>
                        </a:lnTo>
                        <a:lnTo>
                          <a:pt x="163" y="27"/>
                        </a:lnTo>
                        <a:lnTo>
                          <a:pt x="169" y="35"/>
                        </a:lnTo>
                        <a:lnTo>
                          <a:pt x="174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89" y="77"/>
                        </a:lnTo>
                        <a:lnTo>
                          <a:pt x="191" y="86"/>
                        </a:lnTo>
                        <a:lnTo>
                          <a:pt x="191" y="96"/>
                        </a:lnTo>
                        <a:lnTo>
                          <a:pt x="191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4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09" name="Freeform 457"/>
                  <p:cNvSpPr>
                    <a:spLocks noChangeAspect="1"/>
                  </p:cNvSpPr>
                  <p:nvPr/>
                </p:nvSpPr>
                <p:spPr bwMode="auto">
                  <a:xfrm>
                    <a:off x="4162" y="1657"/>
                    <a:ext cx="58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5 w 193"/>
                      <a:gd name="T3" fmla="*/ 1 h 266"/>
                      <a:gd name="T4" fmla="*/ 115 w 193"/>
                      <a:gd name="T5" fmla="*/ 2 h 266"/>
                      <a:gd name="T6" fmla="*/ 124 w 193"/>
                      <a:gd name="T7" fmla="*/ 4 h 266"/>
                      <a:gd name="T8" fmla="*/ 134 w 193"/>
                      <a:gd name="T9" fmla="*/ 7 h 266"/>
                      <a:gd name="T10" fmla="*/ 142 w 193"/>
                      <a:gd name="T11" fmla="*/ 11 h 266"/>
                      <a:gd name="T12" fmla="*/ 150 w 193"/>
                      <a:gd name="T13" fmla="*/ 17 h 266"/>
                      <a:gd name="T14" fmla="*/ 157 w 193"/>
                      <a:gd name="T15" fmla="*/ 22 h 266"/>
                      <a:gd name="T16" fmla="*/ 164 w 193"/>
                      <a:gd name="T17" fmla="*/ 28 h 266"/>
                      <a:gd name="T18" fmla="*/ 171 w 193"/>
                      <a:gd name="T19" fmla="*/ 34 h 266"/>
                      <a:gd name="T20" fmla="*/ 176 w 193"/>
                      <a:gd name="T21" fmla="*/ 42 h 266"/>
                      <a:gd name="T22" fmla="*/ 181 w 193"/>
                      <a:gd name="T23" fmla="*/ 50 h 266"/>
                      <a:gd name="T24" fmla="*/ 184 w 193"/>
                      <a:gd name="T25" fmla="*/ 59 h 266"/>
                      <a:gd name="T26" fmla="*/ 187 w 193"/>
                      <a:gd name="T27" fmla="*/ 67 h 266"/>
                      <a:gd name="T28" fmla="*/ 191 w 193"/>
                      <a:gd name="T29" fmla="*/ 75 h 266"/>
                      <a:gd name="T30" fmla="*/ 192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1 w 193"/>
                      <a:gd name="T41" fmla="*/ 85 h 266"/>
                      <a:gd name="T42" fmla="*/ 2 w 193"/>
                      <a:gd name="T43" fmla="*/ 75 h 266"/>
                      <a:gd name="T44" fmla="*/ 5 w 193"/>
                      <a:gd name="T45" fmla="*/ 67 h 266"/>
                      <a:gd name="T46" fmla="*/ 8 w 193"/>
                      <a:gd name="T47" fmla="*/ 59 h 266"/>
                      <a:gd name="T48" fmla="*/ 12 w 193"/>
                      <a:gd name="T49" fmla="*/ 50 h 266"/>
                      <a:gd name="T50" fmla="*/ 17 w 193"/>
                      <a:gd name="T51" fmla="*/ 42 h 266"/>
                      <a:gd name="T52" fmla="*/ 22 w 193"/>
                      <a:gd name="T53" fmla="*/ 34 h 266"/>
                      <a:gd name="T54" fmla="*/ 28 w 193"/>
                      <a:gd name="T55" fmla="*/ 28 h 266"/>
                      <a:gd name="T56" fmla="*/ 36 w 193"/>
                      <a:gd name="T57" fmla="*/ 22 h 266"/>
                      <a:gd name="T58" fmla="*/ 43 w 193"/>
                      <a:gd name="T59" fmla="*/ 17 h 266"/>
                      <a:gd name="T60" fmla="*/ 51 w 193"/>
                      <a:gd name="T61" fmla="*/ 11 h 266"/>
                      <a:gd name="T62" fmla="*/ 59 w 193"/>
                      <a:gd name="T63" fmla="*/ 7 h 266"/>
                      <a:gd name="T64" fmla="*/ 67 w 193"/>
                      <a:gd name="T65" fmla="*/ 4 h 266"/>
                      <a:gd name="T66" fmla="*/ 77 w 193"/>
                      <a:gd name="T67" fmla="*/ 2 h 266"/>
                      <a:gd name="T68" fmla="*/ 86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5" y="1"/>
                        </a:lnTo>
                        <a:lnTo>
                          <a:pt x="115" y="2"/>
                        </a:lnTo>
                        <a:lnTo>
                          <a:pt x="124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0" y="17"/>
                        </a:lnTo>
                        <a:lnTo>
                          <a:pt x="157" y="22"/>
                        </a:lnTo>
                        <a:lnTo>
                          <a:pt x="164" y="28"/>
                        </a:lnTo>
                        <a:lnTo>
                          <a:pt x="171" y="34"/>
                        </a:lnTo>
                        <a:lnTo>
                          <a:pt x="176" y="42"/>
                        </a:lnTo>
                        <a:lnTo>
                          <a:pt x="181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91" y="75"/>
                        </a:lnTo>
                        <a:lnTo>
                          <a:pt x="192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0" name="Freeform 458"/>
                  <p:cNvSpPr>
                    <a:spLocks noChangeAspect="1"/>
                  </p:cNvSpPr>
                  <p:nvPr/>
                </p:nvSpPr>
                <p:spPr bwMode="auto">
                  <a:xfrm>
                    <a:off x="4162" y="1783"/>
                    <a:ext cx="58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5 w 193"/>
                      <a:gd name="T3" fmla="*/ 0 h 267"/>
                      <a:gd name="T4" fmla="*/ 115 w 193"/>
                      <a:gd name="T5" fmla="*/ 1 h 267"/>
                      <a:gd name="T6" fmla="*/ 124 w 193"/>
                      <a:gd name="T7" fmla="*/ 4 h 267"/>
                      <a:gd name="T8" fmla="*/ 134 w 193"/>
                      <a:gd name="T9" fmla="*/ 7 h 267"/>
                      <a:gd name="T10" fmla="*/ 142 w 193"/>
                      <a:gd name="T11" fmla="*/ 11 h 267"/>
                      <a:gd name="T12" fmla="*/ 150 w 193"/>
                      <a:gd name="T13" fmla="*/ 16 h 267"/>
                      <a:gd name="T14" fmla="*/ 157 w 193"/>
                      <a:gd name="T15" fmla="*/ 21 h 267"/>
                      <a:gd name="T16" fmla="*/ 164 w 193"/>
                      <a:gd name="T17" fmla="*/ 27 h 267"/>
                      <a:gd name="T18" fmla="*/ 171 w 193"/>
                      <a:gd name="T19" fmla="*/ 35 h 267"/>
                      <a:gd name="T20" fmla="*/ 176 w 193"/>
                      <a:gd name="T21" fmla="*/ 42 h 267"/>
                      <a:gd name="T22" fmla="*/ 181 w 193"/>
                      <a:gd name="T23" fmla="*/ 50 h 267"/>
                      <a:gd name="T24" fmla="*/ 184 w 193"/>
                      <a:gd name="T25" fmla="*/ 59 h 267"/>
                      <a:gd name="T26" fmla="*/ 187 w 193"/>
                      <a:gd name="T27" fmla="*/ 67 h 267"/>
                      <a:gd name="T28" fmla="*/ 191 w 193"/>
                      <a:gd name="T29" fmla="*/ 77 h 267"/>
                      <a:gd name="T30" fmla="*/ 192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1 w 193"/>
                      <a:gd name="T41" fmla="*/ 86 h 267"/>
                      <a:gd name="T42" fmla="*/ 2 w 193"/>
                      <a:gd name="T43" fmla="*/ 77 h 267"/>
                      <a:gd name="T44" fmla="*/ 5 w 193"/>
                      <a:gd name="T45" fmla="*/ 67 h 267"/>
                      <a:gd name="T46" fmla="*/ 8 w 193"/>
                      <a:gd name="T47" fmla="*/ 59 h 267"/>
                      <a:gd name="T48" fmla="*/ 12 w 193"/>
                      <a:gd name="T49" fmla="*/ 50 h 267"/>
                      <a:gd name="T50" fmla="*/ 17 w 193"/>
                      <a:gd name="T51" fmla="*/ 42 h 267"/>
                      <a:gd name="T52" fmla="*/ 22 w 193"/>
                      <a:gd name="T53" fmla="*/ 35 h 267"/>
                      <a:gd name="T54" fmla="*/ 28 w 193"/>
                      <a:gd name="T55" fmla="*/ 27 h 267"/>
                      <a:gd name="T56" fmla="*/ 36 w 193"/>
                      <a:gd name="T57" fmla="*/ 21 h 267"/>
                      <a:gd name="T58" fmla="*/ 43 w 193"/>
                      <a:gd name="T59" fmla="*/ 16 h 267"/>
                      <a:gd name="T60" fmla="*/ 51 w 193"/>
                      <a:gd name="T61" fmla="*/ 11 h 267"/>
                      <a:gd name="T62" fmla="*/ 59 w 193"/>
                      <a:gd name="T63" fmla="*/ 7 h 267"/>
                      <a:gd name="T64" fmla="*/ 67 w 193"/>
                      <a:gd name="T65" fmla="*/ 4 h 267"/>
                      <a:gd name="T66" fmla="*/ 77 w 193"/>
                      <a:gd name="T67" fmla="*/ 1 h 267"/>
                      <a:gd name="T68" fmla="*/ 86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5" y="0"/>
                        </a:lnTo>
                        <a:lnTo>
                          <a:pt x="115" y="1"/>
                        </a:lnTo>
                        <a:lnTo>
                          <a:pt x="124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0" y="16"/>
                        </a:lnTo>
                        <a:lnTo>
                          <a:pt x="157" y="21"/>
                        </a:lnTo>
                        <a:lnTo>
                          <a:pt x="164" y="27"/>
                        </a:lnTo>
                        <a:lnTo>
                          <a:pt x="171" y="35"/>
                        </a:lnTo>
                        <a:lnTo>
                          <a:pt x="176" y="42"/>
                        </a:lnTo>
                        <a:lnTo>
                          <a:pt x="181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91" y="77"/>
                        </a:lnTo>
                        <a:lnTo>
                          <a:pt x="192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1" name="Freeform 459"/>
                  <p:cNvSpPr>
                    <a:spLocks noChangeAspect="1"/>
                  </p:cNvSpPr>
                  <p:nvPr/>
                </p:nvSpPr>
                <p:spPr bwMode="auto">
                  <a:xfrm>
                    <a:off x="637" y="1651"/>
                    <a:ext cx="37" cy="80"/>
                  </a:xfrm>
                  <a:custGeom>
                    <a:avLst/>
                    <a:gdLst>
                      <a:gd name="T0" fmla="*/ 63 w 124"/>
                      <a:gd name="T1" fmla="*/ 0 h 267"/>
                      <a:gd name="T2" fmla="*/ 72 w 124"/>
                      <a:gd name="T3" fmla="*/ 1 h 267"/>
                      <a:gd name="T4" fmla="*/ 82 w 124"/>
                      <a:gd name="T5" fmla="*/ 4 h 267"/>
                      <a:gd name="T6" fmla="*/ 87 w 124"/>
                      <a:gd name="T7" fmla="*/ 6 h 267"/>
                      <a:gd name="T8" fmla="*/ 92 w 124"/>
                      <a:gd name="T9" fmla="*/ 9 h 267"/>
                      <a:gd name="T10" fmla="*/ 96 w 124"/>
                      <a:gd name="T11" fmla="*/ 12 h 267"/>
                      <a:gd name="T12" fmla="*/ 102 w 124"/>
                      <a:gd name="T13" fmla="*/ 17 h 267"/>
                      <a:gd name="T14" fmla="*/ 106 w 124"/>
                      <a:gd name="T15" fmla="*/ 21 h 267"/>
                      <a:gd name="T16" fmla="*/ 110 w 124"/>
                      <a:gd name="T17" fmla="*/ 26 h 267"/>
                      <a:gd name="T18" fmla="*/ 114 w 124"/>
                      <a:gd name="T19" fmla="*/ 32 h 267"/>
                      <a:gd name="T20" fmla="*/ 117 w 124"/>
                      <a:gd name="T21" fmla="*/ 39 h 267"/>
                      <a:gd name="T22" fmla="*/ 119 w 124"/>
                      <a:gd name="T23" fmla="*/ 46 h 267"/>
                      <a:gd name="T24" fmla="*/ 122 w 124"/>
                      <a:gd name="T25" fmla="*/ 54 h 267"/>
                      <a:gd name="T26" fmla="*/ 123 w 124"/>
                      <a:gd name="T27" fmla="*/ 63 h 267"/>
                      <a:gd name="T28" fmla="*/ 124 w 124"/>
                      <a:gd name="T29" fmla="*/ 72 h 267"/>
                      <a:gd name="T30" fmla="*/ 124 w 124"/>
                      <a:gd name="T31" fmla="*/ 267 h 267"/>
                      <a:gd name="T32" fmla="*/ 0 w 124"/>
                      <a:gd name="T33" fmla="*/ 267 h 267"/>
                      <a:gd name="T34" fmla="*/ 0 w 124"/>
                      <a:gd name="T35" fmla="*/ 72 h 267"/>
                      <a:gd name="T36" fmla="*/ 2 w 124"/>
                      <a:gd name="T37" fmla="*/ 63 h 267"/>
                      <a:gd name="T38" fmla="*/ 3 w 124"/>
                      <a:gd name="T39" fmla="*/ 54 h 267"/>
                      <a:gd name="T40" fmla="*/ 5 w 124"/>
                      <a:gd name="T41" fmla="*/ 46 h 267"/>
                      <a:gd name="T42" fmla="*/ 7 w 124"/>
                      <a:gd name="T43" fmla="*/ 39 h 267"/>
                      <a:gd name="T44" fmla="*/ 11 w 124"/>
                      <a:gd name="T45" fmla="*/ 32 h 267"/>
                      <a:gd name="T46" fmla="*/ 14 w 124"/>
                      <a:gd name="T47" fmla="*/ 26 h 267"/>
                      <a:gd name="T48" fmla="*/ 18 w 124"/>
                      <a:gd name="T49" fmla="*/ 21 h 267"/>
                      <a:gd name="T50" fmla="*/ 24 w 124"/>
                      <a:gd name="T51" fmla="*/ 17 h 267"/>
                      <a:gd name="T52" fmla="*/ 28 w 124"/>
                      <a:gd name="T53" fmla="*/ 12 h 267"/>
                      <a:gd name="T54" fmla="*/ 33 w 124"/>
                      <a:gd name="T55" fmla="*/ 9 h 267"/>
                      <a:gd name="T56" fmla="*/ 38 w 124"/>
                      <a:gd name="T57" fmla="*/ 6 h 267"/>
                      <a:gd name="T58" fmla="*/ 44 w 124"/>
                      <a:gd name="T59" fmla="*/ 4 h 267"/>
                      <a:gd name="T60" fmla="*/ 54 w 124"/>
                      <a:gd name="T61" fmla="*/ 1 h 267"/>
                      <a:gd name="T62" fmla="*/ 63 w 124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4" h="267">
                        <a:moveTo>
                          <a:pt x="63" y="0"/>
                        </a:moveTo>
                        <a:lnTo>
                          <a:pt x="72" y="1"/>
                        </a:lnTo>
                        <a:lnTo>
                          <a:pt x="82" y="4"/>
                        </a:lnTo>
                        <a:lnTo>
                          <a:pt x="87" y="6"/>
                        </a:lnTo>
                        <a:lnTo>
                          <a:pt x="92" y="9"/>
                        </a:lnTo>
                        <a:lnTo>
                          <a:pt x="96" y="12"/>
                        </a:lnTo>
                        <a:lnTo>
                          <a:pt x="102" y="17"/>
                        </a:lnTo>
                        <a:lnTo>
                          <a:pt x="106" y="21"/>
                        </a:lnTo>
                        <a:lnTo>
                          <a:pt x="110" y="26"/>
                        </a:lnTo>
                        <a:lnTo>
                          <a:pt x="114" y="32"/>
                        </a:lnTo>
                        <a:lnTo>
                          <a:pt x="117" y="39"/>
                        </a:lnTo>
                        <a:lnTo>
                          <a:pt x="119" y="46"/>
                        </a:lnTo>
                        <a:lnTo>
                          <a:pt x="122" y="54"/>
                        </a:lnTo>
                        <a:lnTo>
                          <a:pt x="123" y="63"/>
                        </a:lnTo>
                        <a:lnTo>
                          <a:pt x="124" y="72"/>
                        </a:lnTo>
                        <a:lnTo>
                          <a:pt x="124" y="267"/>
                        </a:lnTo>
                        <a:lnTo>
                          <a:pt x="0" y="267"/>
                        </a:lnTo>
                        <a:lnTo>
                          <a:pt x="0" y="72"/>
                        </a:lnTo>
                        <a:lnTo>
                          <a:pt x="2" y="63"/>
                        </a:lnTo>
                        <a:lnTo>
                          <a:pt x="3" y="54"/>
                        </a:lnTo>
                        <a:lnTo>
                          <a:pt x="5" y="46"/>
                        </a:lnTo>
                        <a:lnTo>
                          <a:pt x="7" y="39"/>
                        </a:lnTo>
                        <a:lnTo>
                          <a:pt x="11" y="32"/>
                        </a:lnTo>
                        <a:lnTo>
                          <a:pt x="14" y="26"/>
                        </a:lnTo>
                        <a:lnTo>
                          <a:pt x="18" y="21"/>
                        </a:lnTo>
                        <a:lnTo>
                          <a:pt x="24" y="17"/>
                        </a:lnTo>
                        <a:lnTo>
                          <a:pt x="28" y="12"/>
                        </a:lnTo>
                        <a:lnTo>
                          <a:pt x="33" y="9"/>
                        </a:lnTo>
                        <a:lnTo>
                          <a:pt x="38" y="6"/>
                        </a:lnTo>
                        <a:lnTo>
                          <a:pt x="44" y="4"/>
                        </a:lnTo>
                        <a:lnTo>
                          <a:pt x="54" y="1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2" name="Freeform 460"/>
                  <p:cNvSpPr>
                    <a:spLocks noChangeAspect="1"/>
                  </p:cNvSpPr>
                  <p:nvPr/>
                </p:nvSpPr>
                <p:spPr bwMode="auto">
                  <a:xfrm>
                    <a:off x="4869" y="1651"/>
                    <a:ext cx="37" cy="80"/>
                  </a:xfrm>
                  <a:custGeom>
                    <a:avLst/>
                    <a:gdLst>
                      <a:gd name="T0" fmla="*/ 63 w 123"/>
                      <a:gd name="T1" fmla="*/ 0 h 267"/>
                      <a:gd name="T2" fmla="*/ 71 w 123"/>
                      <a:gd name="T3" fmla="*/ 1 h 267"/>
                      <a:gd name="T4" fmla="*/ 81 w 123"/>
                      <a:gd name="T5" fmla="*/ 4 h 267"/>
                      <a:gd name="T6" fmla="*/ 86 w 123"/>
                      <a:gd name="T7" fmla="*/ 6 h 267"/>
                      <a:gd name="T8" fmla="*/ 91 w 123"/>
                      <a:gd name="T9" fmla="*/ 9 h 267"/>
                      <a:gd name="T10" fmla="*/ 97 w 123"/>
                      <a:gd name="T11" fmla="*/ 12 h 267"/>
                      <a:gd name="T12" fmla="*/ 101 w 123"/>
                      <a:gd name="T13" fmla="*/ 17 h 267"/>
                      <a:gd name="T14" fmla="*/ 105 w 123"/>
                      <a:gd name="T15" fmla="*/ 21 h 267"/>
                      <a:gd name="T16" fmla="*/ 109 w 123"/>
                      <a:gd name="T17" fmla="*/ 26 h 267"/>
                      <a:gd name="T18" fmla="*/ 114 w 123"/>
                      <a:gd name="T19" fmla="*/ 32 h 267"/>
                      <a:gd name="T20" fmla="*/ 117 w 123"/>
                      <a:gd name="T21" fmla="*/ 39 h 267"/>
                      <a:gd name="T22" fmla="*/ 119 w 123"/>
                      <a:gd name="T23" fmla="*/ 46 h 267"/>
                      <a:gd name="T24" fmla="*/ 121 w 123"/>
                      <a:gd name="T25" fmla="*/ 54 h 267"/>
                      <a:gd name="T26" fmla="*/ 123 w 123"/>
                      <a:gd name="T27" fmla="*/ 63 h 267"/>
                      <a:gd name="T28" fmla="*/ 123 w 123"/>
                      <a:gd name="T29" fmla="*/ 72 h 267"/>
                      <a:gd name="T30" fmla="*/ 123 w 123"/>
                      <a:gd name="T31" fmla="*/ 267 h 267"/>
                      <a:gd name="T32" fmla="*/ 0 w 123"/>
                      <a:gd name="T33" fmla="*/ 267 h 267"/>
                      <a:gd name="T34" fmla="*/ 0 w 123"/>
                      <a:gd name="T35" fmla="*/ 72 h 267"/>
                      <a:gd name="T36" fmla="*/ 1 w 123"/>
                      <a:gd name="T37" fmla="*/ 63 h 267"/>
                      <a:gd name="T38" fmla="*/ 2 w 123"/>
                      <a:gd name="T39" fmla="*/ 54 h 267"/>
                      <a:gd name="T40" fmla="*/ 4 w 123"/>
                      <a:gd name="T41" fmla="*/ 46 h 267"/>
                      <a:gd name="T42" fmla="*/ 7 w 123"/>
                      <a:gd name="T43" fmla="*/ 39 h 267"/>
                      <a:gd name="T44" fmla="*/ 10 w 123"/>
                      <a:gd name="T45" fmla="*/ 32 h 267"/>
                      <a:gd name="T46" fmla="*/ 15 w 123"/>
                      <a:gd name="T47" fmla="*/ 26 h 267"/>
                      <a:gd name="T48" fmla="*/ 19 w 123"/>
                      <a:gd name="T49" fmla="*/ 21 h 267"/>
                      <a:gd name="T50" fmla="*/ 23 w 123"/>
                      <a:gd name="T51" fmla="*/ 17 h 267"/>
                      <a:gd name="T52" fmla="*/ 28 w 123"/>
                      <a:gd name="T53" fmla="*/ 12 h 267"/>
                      <a:gd name="T54" fmla="*/ 32 w 123"/>
                      <a:gd name="T55" fmla="*/ 9 h 267"/>
                      <a:gd name="T56" fmla="*/ 38 w 123"/>
                      <a:gd name="T57" fmla="*/ 6 h 267"/>
                      <a:gd name="T58" fmla="*/ 43 w 123"/>
                      <a:gd name="T59" fmla="*/ 4 h 267"/>
                      <a:gd name="T60" fmla="*/ 53 w 123"/>
                      <a:gd name="T61" fmla="*/ 1 h 267"/>
                      <a:gd name="T62" fmla="*/ 63 w 123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3" h="267">
                        <a:moveTo>
                          <a:pt x="63" y="0"/>
                        </a:moveTo>
                        <a:lnTo>
                          <a:pt x="71" y="1"/>
                        </a:lnTo>
                        <a:lnTo>
                          <a:pt x="81" y="4"/>
                        </a:lnTo>
                        <a:lnTo>
                          <a:pt x="86" y="6"/>
                        </a:lnTo>
                        <a:lnTo>
                          <a:pt x="91" y="9"/>
                        </a:lnTo>
                        <a:lnTo>
                          <a:pt x="97" y="12"/>
                        </a:lnTo>
                        <a:lnTo>
                          <a:pt x="101" y="17"/>
                        </a:lnTo>
                        <a:lnTo>
                          <a:pt x="105" y="21"/>
                        </a:lnTo>
                        <a:lnTo>
                          <a:pt x="109" y="26"/>
                        </a:lnTo>
                        <a:lnTo>
                          <a:pt x="114" y="32"/>
                        </a:lnTo>
                        <a:lnTo>
                          <a:pt x="117" y="39"/>
                        </a:lnTo>
                        <a:lnTo>
                          <a:pt x="119" y="46"/>
                        </a:lnTo>
                        <a:lnTo>
                          <a:pt x="121" y="54"/>
                        </a:lnTo>
                        <a:lnTo>
                          <a:pt x="123" y="63"/>
                        </a:lnTo>
                        <a:lnTo>
                          <a:pt x="123" y="72"/>
                        </a:lnTo>
                        <a:lnTo>
                          <a:pt x="123" y="267"/>
                        </a:lnTo>
                        <a:lnTo>
                          <a:pt x="0" y="267"/>
                        </a:lnTo>
                        <a:lnTo>
                          <a:pt x="0" y="72"/>
                        </a:lnTo>
                        <a:lnTo>
                          <a:pt x="1" y="63"/>
                        </a:lnTo>
                        <a:lnTo>
                          <a:pt x="2" y="54"/>
                        </a:lnTo>
                        <a:lnTo>
                          <a:pt x="4" y="46"/>
                        </a:lnTo>
                        <a:lnTo>
                          <a:pt x="7" y="39"/>
                        </a:lnTo>
                        <a:lnTo>
                          <a:pt x="10" y="32"/>
                        </a:lnTo>
                        <a:lnTo>
                          <a:pt x="15" y="26"/>
                        </a:lnTo>
                        <a:lnTo>
                          <a:pt x="19" y="21"/>
                        </a:lnTo>
                        <a:lnTo>
                          <a:pt x="23" y="17"/>
                        </a:lnTo>
                        <a:lnTo>
                          <a:pt x="28" y="12"/>
                        </a:lnTo>
                        <a:lnTo>
                          <a:pt x="32" y="9"/>
                        </a:lnTo>
                        <a:lnTo>
                          <a:pt x="38" y="6"/>
                        </a:lnTo>
                        <a:lnTo>
                          <a:pt x="43" y="4"/>
                        </a:lnTo>
                        <a:lnTo>
                          <a:pt x="53" y="1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3" name="Freeform 461"/>
                  <p:cNvSpPr>
                    <a:spLocks noChangeAspect="1"/>
                  </p:cNvSpPr>
                  <p:nvPr/>
                </p:nvSpPr>
                <p:spPr bwMode="auto">
                  <a:xfrm>
                    <a:off x="5002" y="1651"/>
                    <a:ext cx="37" cy="80"/>
                  </a:xfrm>
                  <a:custGeom>
                    <a:avLst/>
                    <a:gdLst>
                      <a:gd name="T0" fmla="*/ 60 w 122"/>
                      <a:gd name="T1" fmla="*/ 0 h 267"/>
                      <a:gd name="T2" fmla="*/ 70 w 122"/>
                      <a:gd name="T3" fmla="*/ 1 h 267"/>
                      <a:gd name="T4" fmla="*/ 79 w 122"/>
                      <a:gd name="T5" fmla="*/ 4 h 267"/>
                      <a:gd name="T6" fmla="*/ 85 w 122"/>
                      <a:gd name="T7" fmla="*/ 6 h 267"/>
                      <a:gd name="T8" fmla="*/ 90 w 122"/>
                      <a:gd name="T9" fmla="*/ 9 h 267"/>
                      <a:gd name="T10" fmla="*/ 95 w 122"/>
                      <a:gd name="T11" fmla="*/ 12 h 267"/>
                      <a:gd name="T12" fmla="*/ 100 w 122"/>
                      <a:gd name="T13" fmla="*/ 17 h 267"/>
                      <a:gd name="T14" fmla="*/ 105 w 122"/>
                      <a:gd name="T15" fmla="*/ 21 h 267"/>
                      <a:gd name="T16" fmla="*/ 109 w 122"/>
                      <a:gd name="T17" fmla="*/ 26 h 267"/>
                      <a:gd name="T18" fmla="*/ 113 w 122"/>
                      <a:gd name="T19" fmla="*/ 32 h 267"/>
                      <a:gd name="T20" fmla="*/ 116 w 122"/>
                      <a:gd name="T21" fmla="*/ 39 h 267"/>
                      <a:gd name="T22" fmla="*/ 119 w 122"/>
                      <a:gd name="T23" fmla="*/ 46 h 267"/>
                      <a:gd name="T24" fmla="*/ 121 w 122"/>
                      <a:gd name="T25" fmla="*/ 54 h 267"/>
                      <a:gd name="T26" fmla="*/ 122 w 122"/>
                      <a:gd name="T27" fmla="*/ 63 h 267"/>
                      <a:gd name="T28" fmla="*/ 122 w 122"/>
                      <a:gd name="T29" fmla="*/ 72 h 267"/>
                      <a:gd name="T30" fmla="*/ 122 w 122"/>
                      <a:gd name="T31" fmla="*/ 267 h 267"/>
                      <a:gd name="T32" fmla="*/ 0 w 122"/>
                      <a:gd name="T33" fmla="*/ 267 h 267"/>
                      <a:gd name="T34" fmla="*/ 0 w 122"/>
                      <a:gd name="T35" fmla="*/ 72 h 267"/>
                      <a:gd name="T36" fmla="*/ 0 w 122"/>
                      <a:gd name="T37" fmla="*/ 63 h 267"/>
                      <a:gd name="T38" fmla="*/ 1 w 122"/>
                      <a:gd name="T39" fmla="*/ 54 h 267"/>
                      <a:gd name="T40" fmla="*/ 3 w 122"/>
                      <a:gd name="T41" fmla="*/ 46 h 267"/>
                      <a:gd name="T42" fmla="*/ 7 w 122"/>
                      <a:gd name="T43" fmla="*/ 39 h 267"/>
                      <a:gd name="T44" fmla="*/ 10 w 122"/>
                      <a:gd name="T45" fmla="*/ 32 h 267"/>
                      <a:gd name="T46" fmla="*/ 14 w 122"/>
                      <a:gd name="T47" fmla="*/ 26 h 267"/>
                      <a:gd name="T48" fmla="*/ 18 w 122"/>
                      <a:gd name="T49" fmla="*/ 21 h 267"/>
                      <a:gd name="T50" fmla="*/ 22 w 122"/>
                      <a:gd name="T51" fmla="*/ 17 h 267"/>
                      <a:gd name="T52" fmla="*/ 28 w 122"/>
                      <a:gd name="T53" fmla="*/ 12 h 267"/>
                      <a:gd name="T54" fmla="*/ 32 w 122"/>
                      <a:gd name="T55" fmla="*/ 9 h 267"/>
                      <a:gd name="T56" fmla="*/ 37 w 122"/>
                      <a:gd name="T57" fmla="*/ 6 h 267"/>
                      <a:gd name="T58" fmla="*/ 42 w 122"/>
                      <a:gd name="T59" fmla="*/ 4 h 267"/>
                      <a:gd name="T60" fmla="*/ 52 w 122"/>
                      <a:gd name="T61" fmla="*/ 1 h 267"/>
                      <a:gd name="T62" fmla="*/ 60 w 122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2" h="267">
                        <a:moveTo>
                          <a:pt x="60" y="0"/>
                        </a:moveTo>
                        <a:lnTo>
                          <a:pt x="70" y="1"/>
                        </a:lnTo>
                        <a:lnTo>
                          <a:pt x="79" y="4"/>
                        </a:lnTo>
                        <a:lnTo>
                          <a:pt x="85" y="6"/>
                        </a:lnTo>
                        <a:lnTo>
                          <a:pt x="90" y="9"/>
                        </a:lnTo>
                        <a:lnTo>
                          <a:pt x="95" y="12"/>
                        </a:lnTo>
                        <a:lnTo>
                          <a:pt x="100" y="17"/>
                        </a:lnTo>
                        <a:lnTo>
                          <a:pt x="105" y="21"/>
                        </a:lnTo>
                        <a:lnTo>
                          <a:pt x="109" y="26"/>
                        </a:lnTo>
                        <a:lnTo>
                          <a:pt x="113" y="32"/>
                        </a:lnTo>
                        <a:lnTo>
                          <a:pt x="116" y="39"/>
                        </a:lnTo>
                        <a:lnTo>
                          <a:pt x="119" y="46"/>
                        </a:lnTo>
                        <a:lnTo>
                          <a:pt x="121" y="54"/>
                        </a:lnTo>
                        <a:lnTo>
                          <a:pt x="122" y="63"/>
                        </a:lnTo>
                        <a:lnTo>
                          <a:pt x="122" y="72"/>
                        </a:lnTo>
                        <a:lnTo>
                          <a:pt x="122" y="267"/>
                        </a:lnTo>
                        <a:lnTo>
                          <a:pt x="0" y="267"/>
                        </a:lnTo>
                        <a:lnTo>
                          <a:pt x="0" y="72"/>
                        </a:lnTo>
                        <a:lnTo>
                          <a:pt x="0" y="63"/>
                        </a:lnTo>
                        <a:lnTo>
                          <a:pt x="1" y="54"/>
                        </a:lnTo>
                        <a:lnTo>
                          <a:pt x="3" y="46"/>
                        </a:lnTo>
                        <a:lnTo>
                          <a:pt x="7" y="39"/>
                        </a:lnTo>
                        <a:lnTo>
                          <a:pt x="10" y="32"/>
                        </a:lnTo>
                        <a:lnTo>
                          <a:pt x="14" y="26"/>
                        </a:lnTo>
                        <a:lnTo>
                          <a:pt x="18" y="21"/>
                        </a:lnTo>
                        <a:lnTo>
                          <a:pt x="22" y="17"/>
                        </a:lnTo>
                        <a:lnTo>
                          <a:pt x="28" y="12"/>
                        </a:lnTo>
                        <a:lnTo>
                          <a:pt x="32" y="9"/>
                        </a:lnTo>
                        <a:lnTo>
                          <a:pt x="37" y="6"/>
                        </a:lnTo>
                        <a:lnTo>
                          <a:pt x="42" y="4"/>
                        </a:lnTo>
                        <a:lnTo>
                          <a:pt x="52" y="1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4" name="Freeform 462"/>
                  <p:cNvSpPr>
                    <a:spLocks noChangeAspect="1"/>
                  </p:cNvSpPr>
                  <p:nvPr/>
                </p:nvSpPr>
                <p:spPr bwMode="auto">
                  <a:xfrm>
                    <a:off x="5137" y="1651"/>
                    <a:ext cx="36" cy="80"/>
                  </a:xfrm>
                  <a:custGeom>
                    <a:avLst/>
                    <a:gdLst>
                      <a:gd name="T0" fmla="*/ 60 w 121"/>
                      <a:gd name="T1" fmla="*/ 0 h 267"/>
                      <a:gd name="T2" fmla="*/ 69 w 121"/>
                      <a:gd name="T3" fmla="*/ 1 h 267"/>
                      <a:gd name="T4" fmla="*/ 79 w 121"/>
                      <a:gd name="T5" fmla="*/ 4 h 267"/>
                      <a:gd name="T6" fmla="*/ 84 w 121"/>
                      <a:gd name="T7" fmla="*/ 6 h 267"/>
                      <a:gd name="T8" fmla="*/ 89 w 121"/>
                      <a:gd name="T9" fmla="*/ 9 h 267"/>
                      <a:gd name="T10" fmla="*/ 95 w 121"/>
                      <a:gd name="T11" fmla="*/ 12 h 267"/>
                      <a:gd name="T12" fmla="*/ 99 w 121"/>
                      <a:gd name="T13" fmla="*/ 17 h 267"/>
                      <a:gd name="T14" fmla="*/ 103 w 121"/>
                      <a:gd name="T15" fmla="*/ 21 h 267"/>
                      <a:gd name="T16" fmla="*/ 107 w 121"/>
                      <a:gd name="T17" fmla="*/ 26 h 267"/>
                      <a:gd name="T18" fmla="*/ 111 w 121"/>
                      <a:gd name="T19" fmla="*/ 32 h 267"/>
                      <a:gd name="T20" fmla="*/ 115 w 121"/>
                      <a:gd name="T21" fmla="*/ 39 h 267"/>
                      <a:gd name="T22" fmla="*/ 117 w 121"/>
                      <a:gd name="T23" fmla="*/ 46 h 267"/>
                      <a:gd name="T24" fmla="*/ 119 w 121"/>
                      <a:gd name="T25" fmla="*/ 54 h 267"/>
                      <a:gd name="T26" fmla="*/ 120 w 121"/>
                      <a:gd name="T27" fmla="*/ 63 h 267"/>
                      <a:gd name="T28" fmla="*/ 121 w 121"/>
                      <a:gd name="T29" fmla="*/ 72 h 267"/>
                      <a:gd name="T30" fmla="*/ 121 w 121"/>
                      <a:gd name="T31" fmla="*/ 267 h 267"/>
                      <a:gd name="T32" fmla="*/ 0 w 121"/>
                      <a:gd name="T33" fmla="*/ 267 h 267"/>
                      <a:gd name="T34" fmla="*/ 0 w 121"/>
                      <a:gd name="T35" fmla="*/ 72 h 267"/>
                      <a:gd name="T36" fmla="*/ 0 w 121"/>
                      <a:gd name="T37" fmla="*/ 63 h 267"/>
                      <a:gd name="T38" fmla="*/ 2 w 121"/>
                      <a:gd name="T39" fmla="*/ 54 h 267"/>
                      <a:gd name="T40" fmla="*/ 4 w 121"/>
                      <a:gd name="T41" fmla="*/ 46 h 267"/>
                      <a:gd name="T42" fmla="*/ 6 w 121"/>
                      <a:gd name="T43" fmla="*/ 39 h 267"/>
                      <a:gd name="T44" fmla="*/ 9 w 121"/>
                      <a:gd name="T45" fmla="*/ 32 h 267"/>
                      <a:gd name="T46" fmla="*/ 14 w 121"/>
                      <a:gd name="T47" fmla="*/ 26 h 267"/>
                      <a:gd name="T48" fmla="*/ 18 w 121"/>
                      <a:gd name="T49" fmla="*/ 21 h 267"/>
                      <a:gd name="T50" fmla="*/ 22 w 121"/>
                      <a:gd name="T51" fmla="*/ 17 h 267"/>
                      <a:gd name="T52" fmla="*/ 26 w 121"/>
                      <a:gd name="T53" fmla="*/ 12 h 267"/>
                      <a:gd name="T54" fmla="*/ 31 w 121"/>
                      <a:gd name="T55" fmla="*/ 9 h 267"/>
                      <a:gd name="T56" fmla="*/ 37 w 121"/>
                      <a:gd name="T57" fmla="*/ 6 h 267"/>
                      <a:gd name="T58" fmla="*/ 42 w 121"/>
                      <a:gd name="T59" fmla="*/ 4 h 267"/>
                      <a:gd name="T60" fmla="*/ 51 w 121"/>
                      <a:gd name="T61" fmla="*/ 1 h 267"/>
                      <a:gd name="T62" fmla="*/ 60 w 121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1" h="267">
                        <a:moveTo>
                          <a:pt x="60" y="0"/>
                        </a:moveTo>
                        <a:lnTo>
                          <a:pt x="69" y="1"/>
                        </a:lnTo>
                        <a:lnTo>
                          <a:pt x="79" y="4"/>
                        </a:lnTo>
                        <a:lnTo>
                          <a:pt x="84" y="6"/>
                        </a:lnTo>
                        <a:lnTo>
                          <a:pt x="89" y="9"/>
                        </a:lnTo>
                        <a:lnTo>
                          <a:pt x="95" y="12"/>
                        </a:lnTo>
                        <a:lnTo>
                          <a:pt x="99" y="17"/>
                        </a:lnTo>
                        <a:lnTo>
                          <a:pt x="103" y="21"/>
                        </a:lnTo>
                        <a:lnTo>
                          <a:pt x="107" y="26"/>
                        </a:lnTo>
                        <a:lnTo>
                          <a:pt x="111" y="32"/>
                        </a:lnTo>
                        <a:lnTo>
                          <a:pt x="115" y="39"/>
                        </a:lnTo>
                        <a:lnTo>
                          <a:pt x="117" y="46"/>
                        </a:lnTo>
                        <a:lnTo>
                          <a:pt x="119" y="54"/>
                        </a:lnTo>
                        <a:lnTo>
                          <a:pt x="120" y="63"/>
                        </a:lnTo>
                        <a:lnTo>
                          <a:pt x="121" y="72"/>
                        </a:lnTo>
                        <a:lnTo>
                          <a:pt x="121" y="267"/>
                        </a:lnTo>
                        <a:lnTo>
                          <a:pt x="0" y="267"/>
                        </a:lnTo>
                        <a:lnTo>
                          <a:pt x="0" y="72"/>
                        </a:lnTo>
                        <a:lnTo>
                          <a:pt x="0" y="63"/>
                        </a:lnTo>
                        <a:lnTo>
                          <a:pt x="2" y="54"/>
                        </a:lnTo>
                        <a:lnTo>
                          <a:pt x="4" y="46"/>
                        </a:lnTo>
                        <a:lnTo>
                          <a:pt x="6" y="39"/>
                        </a:lnTo>
                        <a:lnTo>
                          <a:pt x="9" y="32"/>
                        </a:lnTo>
                        <a:lnTo>
                          <a:pt x="14" y="26"/>
                        </a:lnTo>
                        <a:lnTo>
                          <a:pt x="18" y="21"/>
                        </a:lnTo>
                        <a:lnTo>
                          <a:pt x="22" y="17"/>
                        </a:lnTo>
                        <a:lnTo>
                          <a:pt x="26" y="12"/>
                        </a:lnTo>
                        <a:lnTo>
                          <a:pt x="31" y="9"/>
                        </a:lnTo>
                        <a:lnTo>
                          <a:pt x="37" y="6"/>
                        </a:lnTo>
                        <a:lnTo>
                          <a:pt x="42" y="4"/>
                        </a:lnTo>
                        <a:lnTo>
                          <a:pt x="51" y="1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5" name="Freeform 463"/>
                  <p:cNvSpPr>
                    <a:spLocks noChangeAspect="1"/>
                  </p:cNvSpPr>
                  <p:nvPr/>
                </p:nvSpPr>
                <p:spPr bwMode="auto">
                  <a:xfrm>
                    <a:off x="4869" y="1783"/>
                    <a:ext cx="37" cy="81"/>
                  </a:xfrm>
                  <a:custGeom>
                    <a:avLst/>
                    <a:gdLst>
                      <a:gd name="T0" fmla="*/ 63 w 123"/>
                      <a:gd name="T1" fmla="*/ 0 h 267"/>
                      <a:gd name="T2" fmla="*/ 71 w 123"/>
                      <a:gd name="T3" fmla="*/ 0 h 267"/>
                      <a:gd name="T4" fmla="*/ 81 w 123"/>
                      <a:gd name="T5" fmla="*/ 3 h 267"/>
                      <a:gd name="T6" fmla="*/ 86 w 123"/>
                      <a:gd name="T7" fmla="*/ 5 h 267"/>
                      <a:gd name="T8" fmla="*/ 91 w 123"/>
                      <a:gd name="T9" fmla="*/ 8 h 267"/>
                      <a:gd name="T10" fmla="*/ 97 w 123"/>
                      <a:gd name="T11" fmla="*/ 11 h 267"/>
                      <a:gd name="T12" fmla="*/ 101 w 123"/>
                      <a:gd name="T13" fmla="*/ 16 h 267"/>
                      <a:gd name="T14" fmla="*/ 105 w 123"/>
                      <a:gd name="T15" fmla="*/ 20 h 267"/>
                      <a:gd name="T16" fmla="*/ 109 w 123"/>
                      <a:gd name="T17" fmla="*/ 25 h 267"/>
                      <a:gd name="T18" fmla="*/ 114 w 123"/>
                      <a:gd name="T19" fmla="*/ 31 h 267"/>
                      <a:gd name="T20" fmla="*/ 117 w 123"/>
                      <a:gd name="T21" fmla="*/ 38 h 267"/>
                      <a:gd name="T22" fmla="*/ 119 w 123"/>
                      <a:gd name="T23" fmla="*/ 45 h 267"/>
                      <a:gd name="T24" fmla="*/ 121 w 123"/>
                      <a:gd name="T25" fmla="*/ 54 h 267"/>
                      <a:gd name="T26" fmla="*/ 123 w 123"/>
                      <a:gd name="T27" fmla="*/ 62 h 267"/>
                      <a:gd name="T28" fmla="*/ 123 w 123"/>
                      <a:gd name="T29" fmla="*/ 71 h 267"/>
                      <a:gd name="T30" fmla="*/ 123 w 123"/>
                      <a:gd name="T31" fmla="*/ 267 h 267"/>
                      <a:gd name="T32" fmla="*/ 0 w 123"/>
                      <a:gd name="T33" fmla="*/ 267 h 267"/>
                      <a:gd name="T34" fmla="*/ 0 w 123"/>
                      <a:gd name="T35" fmla="*/ 71 h 267"/>
                      <a:gd name="T36" fmla="*/ 1 w 123"/>
                      <a:gd name="T37" fmla="*/ 62 h 267"/>
                      <a:gd name="T38" fmla="*/ 2 w 123"/>
                      <a:gd name="T39" fmla="*/ 54 h 267"/>
                      <a:gd name="T40" fmla="*/ 4 w 123"/>
                      <a:gd name="T41" fmla="*/ 45 h 267"/>
                      <a:gd name="T42" fmla="*/ 7 w 123"/>
                      <a:gd name="T43" fmla="*/ 38 h 267"/>
                      <a:gd name="T44" fmla="*/ 10 w 123"/>
                      <a:gd name="T45" fmla="*/ 31 h 267"/>
                      <a:gd name="T46" fmla="*/ 15 w 123"/>
                      <a:gd name="T47" fmla="*/ 25 h 267"/>
                      <a:gd name="T48" fmla="*/ 19 w 123"/>
                      <a:gd name="T49" fmla="*/ 20 h 267"/>
                      <a:gd name="T50" fmla="*/ 23 w 123"/>
                      <a:gd name="T51" fmla="*/ 16 h 267"/>
                      <a:gd name="T52" fmla="*/ 28 w 123"/>
                      <a:gd name="T53" fmla="*/ 11 h 267"/>
                      <a:gd name="T54" fmla="*/ 32 w 123"/>
                      <a:gd name="T55" fmla="*/ 8 h 267"/>
                      <a:gd name="T56" fmla="*/ 38 w 123"/>
                      <a:gd name="T57" fmla="*/ 5 h 267"/>
                      <a:gd name="T58" fmla="*/ 43 w 123"/>
                      <a:gd name="T59" fmla="*/ 3 h 267"/>
                      <a:gd name="T60" fmla="*/ 53 w 123"/>
                      <a:gd name="T61" fmla="*/ 0 h 267"/>
                      <a:gd name="T62" fmla="*/ 63 w 123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3" h="267">
                        <a:moveTo>
                          <a:pt x="63" y="0"/>
                        </a:moveTo>
                        <a:lnTo>
                          <a:pt x="71" y="0"/>
                        </a:lnTo>
                        <a:lnTo>
                          <a:pt x="81" y="3"/>
                        </a:lnTo>
                        <a:lnTo>
                          <a:pt x="86" y="5"/>
                        </a:lnTo>
                        <a:lnTo>
                          <a:pt x="91" y="8"/>
                        </a:lnTo>
                        <a:lnTo>
                          <a:pt x="97" y="11"/>
                        </a:lnTo>
                        <a:lnTo>
                          <a:pt x="101" y="16"/>
                        </a:lnTo>
                        <a:lnTo>
                          <a:pt x="105" y="20"/>
                        </a:lnTo>
                        <a:lnTo>
                          <a:pt x="109" y="25"/>
                        </a:lnTo>
                        <a:lnTo>
                          <a:pt x="114" y="31"/>
                        </a:lnTo>
                        <a:lnTo>
                          <a:pt x="117" y="38"/>
                        </a:lnTo>
                        <a:lnTo>
                          <a:pt x="119" y="45"/>
                        </a:lnTo>
                        <a:lnTo>
                          <a:pt x="121" y="54"/>
                        </a:lnTo>
                        <a:lnTo>
                          <a:pt x="123" y="62"/>
                        </a:lnTo>
                        <a:lnTo>
                          <a:pt x="123" y="71"/>
                        </a:lnTo>
                        <a:lnTo>
                          <a:pt x="123" y="267"/>
                        </a:lnTo>
                        <a:lnTo>
                          <a:pt x="0" y="267"/>
                        </a:lnTo>
                        <a:lnTo>
                          <a:pt x="0" y="71"/>
                        </a:lnTo>
                        <a:lnTo>
                          <a:pt x="1" y="62"/>
                        </a:lnTo>
                        <a:lnTo>
                          <a:pt x="2" y="54"/>
                        </a:lnTo>
                        <a:lnTo>
                          <a:pt x="4" y="45"/>
                        </a:lnTo>
                        <a:lnTo>
                          <a:pt x="7" y="38"/>
                        </a:lnTo>
                        <a:lnTo>
                          <a:pt x="10" y="31"/>
                        </a:lnTo>
                        <a:lnTo>
                          <a:pt x="15" y="25"/>
                        </a:lnTo>
                        <a:lnTo>
                          <a:pt x="19" y="20"/>
                        </a:lnTo>
                        <a:lnTo>
                          <a:pt x="23" y="16"/>
                        </a:lnTo>
                        <a:lnTo>
                          <a:pt x="28" y="11"/>
                        </a:lnTo>
                        <a:lnTo>
                          <a:pt x="32" y="8"/>
                        </a:lnTo>
                        <a:lnTo>
                          <a:pt x="38" y="5"/>
                        </a:lnTo>
                        <a:lnTo>
                          <a:pt x="43" y="3"/>
                        </a:lnTo>
                        <a:lnTo>
                          <a:pt x="53" y="0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6" name="Freeform 464"/>
                  <p:cNvSpPr>
                    <a:spLocks noChangeAspect="1"/>
                  </p:cNvSpPr>
                  <p:nvPr/>
                </p:nvSpPr>
                <p:spPr bwMode="auto">
                  <a:xfrm>
                    <a:off x="5002" y="1783"/>
                    <a:ext cx="37" cy="81"/>
                  </a:xfrm>
                  <a:custGeom>
                    <a:avLst/>
                    <a:gdLst>
                      <a:gd name="T0" fmla="*/ 60 w 122"/>
                      <a:gd name="T1" fmla="*/ 0 h 267"/>
                      <a:gd name="T2" fmla="*/ 70 w 122"/>
                      <a:gd name="T3" fmla="*/ 0 h 267"/>
                      <a:gd name="T4" fmla="*/ 79 w 122"/>
                      <a:gd name="T5" fmla="*/ 3 h 267"/>
                      <a:gd name="T6" fmla="*/ 85 w 122"/>
                      <a:gd name="T7" fmla="*/ 5 h 267"/>
                      <a:gd name="T8" fmla="*/ 90 w 122"/>
                      <a:gd name="T9" fmla="*/ 8 h 267"/>
                      <a:gd name="T10" fmla="*/ 95 w 122"/>
                      <a:gd name="T11" fmla="*/ 11 h 267"/>
                      <a:gd name="T12" fmla="*/ 100 w 122"/>
                      <a:gd name="T13" fmla="*/ 16 h 267"/>
                      <a:gd name="T14" fmla="*/ 105 w 122"/>
                      <a:gd name="T15" fmla="*/ 20 h 267"/>
                      <a:gd name="T16" fmla="*/ 109 w 122"/>
                      <a:gd name="T17" fmla="*/ 25 h 267"/>
                      <a:gd name="T18" fmla="*/ 113 w 122"/>
                      <a:gd name="T19" fmla="*/ 31 h 267"/>
                      <a:gd name="T20" fmla="*/ 116 w 122"/>
                      <a:gd name="T21" fmla="*/ 38 h 267"/>
                      <a:gd name="T22" fmla="*/ 119 w 122"/>
                      <a:gd name="T23" fmla="*/ 45 h 267"/>
                      <a:gd name="T24" fmla="*/ 121 w 122"/>
                      <a:gd name="T25" fmla="*/ 54 h 267"/>
                      <a:gd name="T26" fmla="*/ 122 w 122"/>
                      <a:gd name="T27" fmla="*/ 62 h 267"/>
                      <a:gd name="T28" fmla="*/ 122 w 122"/>
                      <a:gd name="T29" fmla="*/ 71 h 267"/>
                      <a:gd name="T30" fmla="*/ 122 w 122"/>
                      <a:gd name="T31" fmla="*/ 267 h 267"/>
                      <a:gd name="T32" fmla="*/ 0 w 122"/>
                      <a:gd name="T33" fmla="*/ 267 h 267"/>
                      <a:gd name="T34" fmla="*/ 0 w 122"/>
                      <a:gd name="T35" fmla="*/ 71 h 267"/>
                      <a:gd name="T36" fmla="*/ 0 w 122"/>
                      <a:gd name="T37" fmla="*/ 62 h 267"/>
                      <a:gd name="T38" fmla="*/ 1 w 122"/>
                      <a:gd name="T39" fmla="*/ 54 h 267"/>
                      <a:gd name="T40" fmla="*/ 3 w 122"/>
                      <a:gd name="T41" fmla="*/ 45 h 267"/>
                      <a:gd name="T42" fmla="*/ 7 w 122"/>
                      <a:gd name="T43" fmla="*/ 38 h 267"/>
                      <a:gd name="T44" fmla="*/ 10 w 122"/>
                      <a:gd name="T45" fmla="*/ 31 h 267"/>
                      <a:gd name="T46" fmla="*/ 14 w 122"/>
                      <a:gd name="T47" fmla="*/ 25 h 267"/>
                      <a:gd name="T48" fmla="*/ 18 w 122"/>
                      <a:gd name="T49" fmla="*/ 20 h 267"/>
                      <a:gd name="T50" fmla="*/ 22 w 122"/>
                      <a:gd name="T51" fmla="*/ 16 h 267"/>
                      <a:gd name="T52" fmla="*/ 28 w 122"/>
                      <a:gd name="T53" fmla="*/ 11 h 267"/>
                      <a:gd name="T54" fmla="*/ 32 w 122"/>
                      <a:gd name="T55" fmla="*/ 8 h 267"/>
                      <a:gd name="T56" fmla="*/ 37 w 122"/>
                      <a:gd name="T57" fmla="*/ 5 h 267"/>
                      <a:gd name="T58" fmla="*/ 42 w 122"/>
                      <a:gd name="T59" fmla="*/ 3 h 267"/>
                      <a:gd name="T60" fmla="*/ 52 w 122"/>
                      <a:gd name="T61" fmla="*/ 0 h 267"/>
                      <a:gd name="T62" fmla="*/ 60 w 122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2" h="267">
                        <a:moveTo>
                          <a:pt x="60" y="0"/>
                        </a:moveTo>
                        <a:lnTo>
                          <a:pt x="70" y="0"/>
                        </a:lnTo>
                        <a:lnTo>
                          <a:pt x="79" y="3"/>
                        </a:lnTo>
                        <a:lnTo>
                          <a:pt x="85" y="5"/>
                        </a:lnTo>
                        <a:lnTo>
                          <a:pt x="90" y="8"/>
                        </a:lnTo>
                        <a:lnTo>
                          <a:pt x="95" y="11"/>
                        </a:lnTo>
                        <a:lnTo>
                          <a:pt x="100" y="16"/>
                        </a:lnTo>
                        <a:lnTo>
                          <a:pt x="105" y="20"/>
                        </a:lnTo>
                        <a:lnTo>
                          <a:pt x="109" y="25"/>
                        </a:lnTo>
                        <a:lnTo>
                          <a:pt x="113" y="31"/>
                        </a:lnTo>
                        <a:lnTo>
                          <a:pt x="116" y="38"/>
                        </a:lnTo>
                        <a:lnTo>
                          <a:pt x="119" y="45"/>
                        </a:lnTo>
                        <a:lnTo>
                          <a:pt x="121" y="54"/>
                        </a:lnTo>
                        <a:lnTo>
                          <a:pt x="122" y="62"/>
                        </a:lnTo>
                        <a:lnTo>
                          <a:pt x="122" y="71"/>
                        </a:lnTo>
                        <a:lnTo>
                          <a:pt x="122" y="267"/>
                        </a:lnTo>
                        <a:lnTo>
                          <a:pt x="0" y="267"/>
                        </a:lnTo>
                        <a:lnTo>
                          <a:pt x="0" y="71"/>
                        </a:lnTo>
                        <a:lnTo>
                          <a:pt x="0" y="62"/>
                        </a:lnTo>
                        <a:lnTo>
                          <a:pt x="1" y="54"/>
                        </a:lnTo>
                        <a:lnTo>
                          <a:pt x="3" y="45"/>
                        </a:lnTo>
                        <a:lnTo>
                          <a:pt x="7" y="38"/>
                        </a:lnTo>
                        <a:lnTo>
                          <a:pt x="10" y="31"/>
                        </a:lnTo>
                        <a:lnTo>
                          <a:pt x="14" y="25"/>
                        </a:lnTo>
                        <a:lnTo>
                          <a:pt x="18" y="20"/>
                        </a:lnTo>
                        <a:lnTo>
                          <a:pt x="22" y="16"/>
                        </a:lnTo>
                        <a:lnTo>
                          <a:pt x="28" y="11"/>
                        </a:lnTo>
                        <a:lnTo>
                          <a:pt x="32" y="8"/>
                        </a:lnTo>
                        <a:lnTo>
                          <a:pt x="37" y="5"/>
                        </a:lnTo>
                        <a:lnTo>
                          <a:pt x="42" y="3"/>
                        </a:lnTo>
                        <a:lnTo>
                          <a:pt x="52" y="0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7" name="Freeform 465"/>
                  <p:cNvSpPr>
                    <a:spLocks noChangeAspect="1"/>
                  </p:cNvSpPr>
                  <p:nvPr/>
                </p:nvSpPr>
                <p:spPr bwMode="auto">
                  <a:xfrm>
                    <a:off x="5137" y="1783"/>
                    <a:ext cx="36" cy="81"/>
                  </a:xfrm>
                  <a:custGeom>
                    <a:avLst/>
                    <a:gdLst>
                      <a:gd name="T0" fmla="*/ 60 w 121"/>
                      <a:gd name="T1" fmla="*/ 0 h 267"/>
                      <a:gd name="T2" fmla="*/ 69 w 121"/>
                      <a:gd name="T3" fmla="*/ 0 h 267"/>
                      <a:gd name="T4" fmla="*/ 79 w 121"/>
                      <a:gd name="T5" fmla="*/ 3 h 267"/>
                      <a:gd name="T6" fmla="*/ 84 w 121"/>
                      <a:gd name="T7" fmla="*/ 5 h 267"/>
                      <a:gd name="T8" fmla="*/ 89 w 121"/>
                      <a:gd name="T9" fmla="*/ 8 h 267"/>
                      <a:gd name="T10" fmla="*/ 95 w 121"/>
                      <a:gd name="T11" fmla="*/ 11 h 267"/>
                      <a:gd name="T12" fmla="*/ 99 w 121"/>
                      <a:gd name="T13" fmla="*/ 16 h 267"/>
                      <a:gd name="T14" fmla="*/ 103 w 121"/>
                      <a:gd name="T15" fmla="*/ 20 h 267"/>
                      <a:gd name="T16" fmla="*/ 107 w 121"/>
                      <a:gd name="T17" fmla="*/ 25 h 267"/>
                      <a:gd name="T18" fmla="*/ 111 w 121"/>
                      <a:gd name="T19" fmla="*/ 31 h 267"/>
                      <a:gd name="T20" fmla="*/ 115 w 121"/>
                      <a:gd name="T21" fmla="*/ 38 h 267"/>
                      <a:gd name="T22" fmla="*/ 117 w 121"/>
                      <a:gd name="T23" fmla="*/ 45 h 267"/>
                      <a:gd name="T24" fmla="*/ 119 w 121"/>
                      <a:gd name="T25" fmla="*/ 54 h 267"/>
                      <a:gd name="T26" fmla="*/ 120 w 121"/>
                      <a:gd name="T27" fmla="*/ 62 h 267"/>
                      <a:gd name="T28" fmla="*/ 121 w 121"/>
                      <a:gd name="T29" fmla="*/ 71 h 267"/>
                      <a:gd name="T30" fmla="*/ 121 w 121"/>
                      <a:gd name="T31" fmla="*/ 267 h 267"/>
                      <a:gd name="T32" fmla="*/ 0 w 121"/>
                      <a:gd name="T33" fmla="*/ 267 h 267"/>
                      <a:gd name="T34" fmla="*/ 0 w 121"/>
                      <a:gd name="T35" fmla="*/ 71 h 267"/>
                      <a:gd name="T36" fmla="*/ 0 w 121"/>
                      <a:gd name="T37" fmla="*/ 62 h 267"/>
                      <a:gd name="T38" fmla="*/ 2 w 121"/>
                      <a:gd name="T39" fmla="*/ 54 h 267"/>
                      <a:gd name="T40" fmla="*/ 4 w 121"/>
                      <a:gd name="T41" fmla="*/ 45 h 267"/>
                      <a:gd name="T42" fmla="*/ 6 w 121"/>
                      <a:gd name="T43" fmla="*/ 38 h 267"/>
                      <a:gd name="T44" fmla="*/ 9 w 121"/>
                      <a:gd name="T45" fmla="*/ 31 h 267"/>
                      <a:gd name="T46" fmla="*/ 14 w 121"/>
                      <a:gd name="T47" fmla="*/ 25 h 267"/>
                      <a:gd name="T48" fmla="*/ 18 w 121"/>
                      <a:gd name="T49" fmla="*/ 20 h 267"/>
                      <a:gd name="T50" fmla="*/ 22 w 121"/>
                      <a:gd name="T51" fmla="*/ 16 h 267"/>
                      <a:gd name="T52" fmla="*/ 26 w 121"/>
                      <a:gd name="T53" fmla="*/ 11 h 267"/>
                      <a:gd name="T54" fmla="*/ 31 w 121"/>
                      <a:gd name="T55" fmla="*/ 8 h 267"/>
                      <a:gd name="T56" fmla="*/ 37 w 121"/>
                      <a:gd name="T57" fmla="*/ 5 h 267"/>
                      <a:gd name="T58" fmla="*/ 42 w 121"/>
                      <a:gd name="T59" fmla="*/ 3 h 267"/>
                      <a:gd name="T60" fmla="*/ 51 w 121"/>
                      <a:gd name="T61" fmla="*/ 0 h 267"/>
                      <a:gd name="T62" fmla="*/ 60 w 121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1" h="267">
                        <a:moveTo>
                          <a:pt x="60" y="0"/>
                        </a:moveTo>
                        <a:lnTo>
                          <a:pt x="69" y="0"/>
                        </a:lnTo>
                        <a:lnTo>
                          <a:pt x="79" y="3"/>
                        </a:lnTo>
                        <a:lnTo>
                          <a:pt x="84" y="5"/>
                        </a:lnTo>
                        <a:lnTo>
                          <a:pt x="89" y="8"/>
                        </a:lnTo>
                        <a:lnTo>
                          <a:pt x="95" y="11"/>
                        </a:lnTo>
                        <a:lnTo>
                          <a:pt x="99" y="16"/>
                        </a:lnTo>
                        <a:lnTo>
                          <a:pt x="103" y="20"/>
                        </a:lnTo>
                        <a:lnTo>
                          <a:pt x="107" y="25"/>
                        </a:lnTo>
                        <a:lnTo>
                          <a:pt x="111" y="31"/>
                        </a:lnTo>
                        <a:lnTo>
                          <a:pt x="115" y="38"/>
                        </a:lnTo>
                        <a:lnTo>
                          <a:pt x="117" y="45"/>
                        </a:lnTo>
                        <a:lnTo>
                          <a:pt x="119" y="54"/>
                        </a:lnTo>
                        <a:lnTo>
                          <a:pt x="120" y="62"/>
                        </a:lnTo>
                        <a:lnTo>
                          <a:pt x="121" y="71"/>
                        </a:lnTo>
                        <a:lnTo>
                          <a:pt x="121" y="267"/>
                        </a:lnTo>
                        <a:lnTo>
                          <a:pt x="0" y="267"/>
                        </a:lnTo>
                        <a:lnTo>
                          <a:pt x="0" y="71"/>
                        </a:lnTo>
                        <a:lnTo>
                          <a:pt x="0" y="62"/>
                        </a:lnTo>
                        <a:lnTo>
                          <a:pt x="2" y="54"/>
                        </a:lnTo>
                        <a:lnTo>
                          <a:pt x="4" y="45"/>
                        </a:lnTo>
                        <a:lnTo>
                          <a:pt x="6" y="38"/>
                        </a:lnTo>
                        <a:lnTo>
                          <a:pt x="9" y="31"/>
                        </a:lnTo>
                        <a:lnTo>
                          <a:pt x="14" y="25"/>
                        </a:lnTo>
                        <a:lnTo>
                          <a:pt x="18" y="20"/>
                        </a:lnTo>
                        <a:lnTo>
                          <a:pt x="22" y="16"/>
                        </a:lnTo>
                        <a:lnTo>
                          <a:pt x="26" y="11"/>
                        </a:lnTo>
                        <a:lnTo>
                          <a:pt x="31" y="8"/>
                        </a:lnTo>
                        <a:lnTo>
                          <a:pt x="37" y="5"/>
                        </a:lnTo>
                        <a:lnTo>
                          <a:pt x="42" y="3"/>
                        </a:lnTo>
                        <a:lnTo>
                          <a:pt x="51" y="0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8" name="Freeform 466"/>
                  <p:cNvSpPr>
                    <a:spLocks noChangeAspect="1"/>
                  </p:cNvSpPr>
                  <p:nvPr/>
                </p:nvSpPr>
                <p:spPr bwMode="auto">
                  <a:xfrm>
                    <a:off x="507" y="1651"/>
                    <a:ext cx="37" cy="80"/>
                  </a:xfrm>
                  <a:custGeom>
                    <a:avLst/>
                    <a:gdLst>
                      <a:gd name="T0" fmla="*/ 61 w 123"/>
                      <a:gd name="T1" fmla="*/ 0 h 267"/>
                      <a:gd name="T2" fmla="*/ 69 w 123"/>
                      <a:gd name="T3" fmla="*/ 1 h 267"/>
                      <a:gd name="T4" fmla="*/ 80 w 123"/>
                      <a:gd name="T5" fmla="*/ 4 h 267"/>
                      <a:gd name="T6" fmla="*/ 85 w 123"/>
                      <a:gd name="T7" fmla="*/ 6 h 267"/>
                      <a:gd name="T8" fmla="*/ 90 w 123"/>
                      <a:gd name="T9" fmla="*/ 9 h 267"/>
                      <a:gd name="T10" fmla="*/ 95 w 123"/>
                      <a:gd name="T11" fmla="*/ 12 h 267"/>
                      <a:gd name="T12" fmla="*/ 100 w 123"/>
                      <a:gd name="T13" fmla="*/ 17 h 267"/>
                      <a:gd name="T14" fmla="*/ 105 w 123"/>
                      <a:gd name="T15" fmla="*/ 21 h 267"/>
                      <a:gd name="T16" fmla="*/ 109 w 123"/>
                      <a:gd name="T17" fmla="*/ 26 h 267"/>
                      <a:gd name="T18" fmla="*/ 112 w 123"/>
                      <a:gd name="T19" fmla="*/ 32 h 267"/>
                      <a:gd name="T20" fmla="*/ 116 w 123"/>
                      <a:gd name="T21" fmla="*/ 39 h 267"/>
                      <a:gd name="T22" fmla="*/ 119 w 123"/>
                      <a:gd name="T23" fmla="*/ 46 h 267"/>
                      <a:gd name="T24" fmla="*/ 121 w 123"/>
                      <a:gd name="T25" fmla="*/ 54 h 267"/>
                      <a:gd name="T26" fmla="*/ 122 w 123"/>
                      <a:gd name="T27" fmla="*/ 63 h 267"/>
                      <a:gd name="T28" fmla="*/ 123 w 123"/>
                      <a:gd name="T29" fmla="*/ 72 h 267"/>
                      <a:gd name="T30" fmla="*/ 123 w 123"/>
                      <a:gd name="T31" fmla="*/ 267 h 267"/>
                      <a:gd name="T32" fmla="*/ 0 w 123"/>
                      <a:gd name="T33" fmla="*/ 267 h 267"/>
                      <a:gd name="T34" fmla="*/ 0 w 123"/>
                      <a:gd name="T35" fmla="*/ 72 h 267"/>
                      <a:gd name="T36" fmla="*/ 1 w 123"/>
                      <a:gd name="T37" fmla="*/ 63 h 267"/>
                      <a:gd name="T38" fmla="*/ 2 w 123"/>
                      <a:gd name="T39" fmla="*/ 54 h 267"/>
                      <a:gd name="T40" fmla="*/ 4 w 123"/>
                      <a:gd name="T41" fmla="*/ 46 h 267"/>
                      <a:gd name="T42" fmla="*/ 6 w 123"/>
                      <a:gd name="T43" fmla="*/ 39 h 267"/>
                      <a:gd name="T44" fmla="*/ 9 w 123"/>
                      <a:gd name="T45" fmla="*/ 32 h 267"/>
                      <a:gd name="T46" fmla="*/ 13 w 123"/>
                      <a:gd name="T47" fmla="*/ 26 h 267"/>
                      <a:gd name="T48" fmla="*/ 17 w 123"/>
                      <a:gd name="T49" fmla="*/ 21 h 267"/>
                      <a:gd name="T50" fmla="*/ 22 w 123"/>
                      <a:gd name="T51" fmla="*/ 17 h 267"/>
                      <a:gd name="T52" fmla="*/ 27 w 123"/>
                      <a:gd name="T53" fmla="*/ 12 h 267"/>
                      <a:gd name="T54" fmla="*/ 31 w 123"/>
                      <a:gd name="T55" fmla="*/ 9 h 267"/>
                      <a:gd name="T56" fmla="*/ 36 w 123"/>
                      <a:gd name="T57" fmla="*/ 6 h 267"/>
                      <a:gd name="T58" fmla="*/ 42 w 123"/>
                      <a:gd name="T59" fmla="*/ 4 h 267"/>
                      <a:gd name="T60" fmla="*/ 51 w 123"/>
                      <a:gd name="T61" fmla="*/ 1 h 267"/>
                      <a:gd name="T62" fmla="*/ 61 w 123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3" h="267">
                        <a:moveTo>
                          <a:pt x="61" y="0"/>
                        </a:moveTo>
                        <a:lnTo>
                          <a:pt x="69" y="1"/>
                        </a:lnTo>
                        <a:lnTo>
                          <a:pt x="80" y="4"/>
                        </a:lnTo>
                        <a:lnTo>
                          <a:pt x="85" y="6"/>
                        </a:lnTo>
                        <a:lnTo>
                          <a:pt x="90" y="9"/>
                        </a:lnTo>
                        <a:lnTo>
                          <a:pt x="95" y="12"/>
                        </a:lnTo>
                        <a:lnTo>
                          <a:pt x="100" y="17"/>
                        </a:lnTo>
                        <a:lnTo>
                          <a:pt x="105" y="21"/>
                        </a:lnTo>
                        <a:lnTo>
                          <a:pt x="109" y="26"/>
                        </a:lnTo>
                        <a:lnTo>
                          <a:pt x="112" y="32"/>
                        </a:lnTo>
                        <a:lnTo>
                          <a:pt x="116" y="39"/>
                        </a:lnTo>
                        <a:lnTo>
                          <a:pt x="119" y="46"/>
                        </a:lnTo>
                        <a:lnTo>
                          <a:pt x="121" y="54"/>
                        </a:lnTo>
                        <a:lnTo>
                          <a:pt x="122" y="63"/>
                        </a:lnTo>
                        <a:lnTo>
                          <a:pt x="123" y="72"/>
                        </a:lnTo>
                        <a:lnTo>
                          <a:pt x="123" y="267"/>
                        </a:lnTo>
                        <a:lnTo>
                          <a:pt x="0" y="267"/>
                        </a:lnTo>
                        <a:lnTo>
                          <a:pt x="0" y="72"/>
                        </a:lnTo>
                        <a:lnTo>
                          <a:pt x="1" y="63"/>
                        </a:lnTo>
                        <a:lnTo>
                          <a:pt x="2" y="54"/>
                        </a:lnTo>
                        <a:lnTo>
                          <a:pt x="4" y="46"/>
                        </a:lnTo>
                        <a:lnTo>
                          <a:pt x="6" y="39"/>
                        </a:lnTo>
                        <a:lnTo>
                          <a:pt x="9" y="32"/>
                        </a:lnTo>
                        <a:lnTo>
                          <a:pt x="13" y="26"/>
                        </a:lnTo>
                        <a:lnTo>
                          <a:pt x="17" y="21"/>
                        </a:lnTo>
                        <a:lnTo>
                          <a:pt x="22" y="17"/>
                        </a:lnTo>
                        <a:lnTo>
                          <a:pt x="27" y="12"/>
                        </a:lnTo>
                        <a:lnTo>
                          <a:pt x="31" y="9"/>
                        </a:lnTo>
                        <a:lnTo>
                          <a:pt x="36" y="6"/>
                        </a:lnTo>
                        <a:lnTo>
                          <a:pt x="42" y="4"/>
                        </a:lnTo>
                        <a:lnTo>
                          <a:pt x="51" y="1"/>
                        </a:lnTo>
                        <a:lnTo>
                          <a:pt x="6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19" name="Freeform 467"/>
                  <p:cNvSpPr>
                    <a:spLocks noChangeAspect="1"/>
                  </p:cNvSpPr>
                  <p:nvPr/>
                </p:nvSpPr>
                <p:spPr bwMode="auto">
                  <a:xfrm>
                    <a:off x="370" y="1651"/>
                    <a:ext cx="37" cy="80"/>
                  </a:xfrm>
                  <a:custGeom>
                    <a:avLst/>
                    <a:gdLst>
                      <a:gd name="T0" fmla="*/ 62 w 123"/>
                      <a:gd name="T1" fmla="*/ 0 h 267"/>
                      <a:gd name="T2" fmla="*/ 71 w 123"/>
                      <a:gd name="T3" fmla="*/ 1 h 267"/>
                      <a:gd name="T4" fmla="*/ 81 w 123"/>
                      <a:gd name="T5" fmla="*/ 4 h 267"/>
                      <a:gd name="T6" fmla="*/ 86 w 123"/>
                      <a:gd name="T7" fmla="*/ 6 h 267"/>
                      <a:gd name="T8" fmla="*/ 91 w 123"/>
                      <a:gd name="T9" fmla="*/ 9 h 267"/>
                      <a:gd name="T10" fmla="*/ 96 w 123"/>
                      <a:gd name="T11" fmla="*/ 12 h 267"/>
                      <a:gd name="T12" fmla="*/ 101 w 123"/>
                      <a:gd name="T13" fmla="*/ 17 h 267"/>
                      <a:gd name="T14" fmla="*/ 105 w 123"/>
                      <a:gd name="T15" fmla="*/ 21 h 267"/>
                      <a:gd name="T16" fmla="*/ 109 w 123"/>
                      <a:gd name="T17" fmla="*/ 26 h 267"/>
                      <a:gd name="T18" fmla="*/ 113 w 123"/>
                      <a:gd name="T19" fmla="*/ 32 h 267"/>
                      <a:gd name="T20" fmla="*/ 116 w 123"/>
                      <a:gd name="T21" fmla="*/ 39 h 267"/>
                      <a:gd name="T22" fmla="*/ 119 w 123"/>
                      <a:gd name="T23" fmla="*/ 46 h 267"/>
                      <a:gd name="T24" fmla="*/ 121 w 123"/>
                      <a:gd name="T25" fmla="*/ 54 h 267"/>
                      <a:gd name="T26" fmla="*/ 122 w 123"/>
                      <a:gd name="T27" fmla="*/ 63 h 267"/>
                      <a:gd name="T28" fmla="*/ 123 w 123"/>
                      <a:gd name="T29" fmla="*/ 72 h 267"/>
                      <a:gd name="T30" fmla="*/ 123 w 123"/>
                      <a:gd name="T31" fmla="*/ 267 h 267"/>
                      <a:gd name="T32" fmla="*/ 0 w 123"/>
                      <a:gd name="T33" fmla="*/ 267 h 267"/>
                      <a:gd name="T34" fmla="*/ 0 w 123"/>
                      <a:gd name="T35" fmla="*/ 72 h 267"/>
                      <a:gd name="T36" fmla="*/ 1 w 123"/>
                      <a:gd name="T37" fmla="*/ 63 h 267"/>
                      <a:gd name="T38" fmla="*/ 2 w 123"/>
                      <a:gd name="T39" fmla="*/ 54 h 267"/>
                      <a:gd name="T40" fmla="*/ 4 w 123"/>
                      <a:gd name="T41" fmla="*/ 46 h 267"/>
                      <a:gd name="T42" fmla="*/ 6 w 123"/>
                      <a:gd name="T43" fmla="*/ 39 h 267"/>
                      <a:gd name="T44" fmla="*/ 10 w 123"/>
                      <a:gd name="T45" fmla="*/ 32 h 267"/>
                      <a:gd name="T46" fmla="*/ 13 w 123"/>
                      <a:gd name="T47" fmla="*/ 26 h 267"/>
                      <a:gd name="T48" fmla="*/ 17 w 123"/>
                      <a:gd name="T49" fmla="*/ 21 h 267"/>
                      <a:gd name="T50" fmla="*/ 23 w 123"/>
                      <a:gd name="T51" fmla="*/ 17 h 267"/>
                      <a:gd name="T52" fmla="*/ 27 w 123"/>
                      <a:gd name="T53" fmla="*/ 12 h 267"/>
                      <a:gd name="T54" fmla="*/ 32 w 123"/>
                      <a:gd name="T55" fmla="*/ 9 h 267"/>
                      <a:gd name="T56" fmla="*/ 37 w 123"/>
                      <a:gd name="T57" fmla="*/ 6 h 267"/>
                      <a:gd name="T58" fmla="*/ 43 w 123"/>
                      <a:gd name="T59" fmla="*/ 4 h 267"/>
                      <a:gd name="T60" fmla="*/ 53 w 123"/>
                      <a:gd name="T61" fmla="*/ 1 h 267"/>
                      <a:gd name="T62" fmla="*/ 62 w 123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3" h="267">
                        <a:moveTo>
                          <a:pt x="62" y="0"/>
                        </a:moveTo>
                        <a:lnTo>
                          <a:pt x="71" y="1"/>
                        </a:lnTo>
                        <a:lnTo>
                          <a:pt x="81" y="4"/>
                        </a:lnTo>
                        <a:lnTo>
                          <a:pt x="86" y="6"/>
                        </a:lnTo>
                        <a:lnTo>
                          <a:pt x="91" y="9"/>
                        </a:lnTo>
                        <a:lnTo>
                          <a:pt x="96" y="12"/>
                        </a:lnTo>
                        <a:lnTo>
                          <a:pt x="101" y="17"/>
                        </a:lnTo>
                        <a:lnTo>
                          <a:pt x="105" y="21"/>
                        </a:lnTo>
                        <a:lnTo>
                          <a:pt x="109" y="26"/>
                        </a:lnTo>
                        <a:lnTo>
                          <a:pt x="113" y="32"/>
                        </a:lnTo>
                        <a:lnTo>
                          <a:pt x="116" y="39"/>
                        </a:lnTo>
                        <a:lnTo>
                          <a:pt x="119" y="46"/>
                        </a:lnTo>
                        <a:lnTo>
                          <a:pt x="121" y="54"/>
                        </a:lnTo>
                        <a:lnTo>
                          <a:pt x="122" y="63"/>
                        </a:lnTo>
                        <a:lnTo>
                          <a:pt x="123" y="72"/>
                        </a:lnTo>
                        <a:lnTo>
                          <a:pt x="123" y="267"/>
                        </a:lnTo>
                        <a:lnTo>
                          <a:pt x="0" y="267"/>
                        </a:lnTo>
                        <a:lnTo>
                          <a:pt x="0" y="72"/>
                        </a:lnTo>
                        <a:lnTo>
                          <a:pt x="1" y="63"/>
                        </a:lnTo>
                        <a:lnTo>
                          <a:pt x="2" y="54"/>
                        </a:lnTo>
                        <a:lnTo>
                          <a:pt x="4" y="46"/>
                        </a:lnTo>
                        <a:lnTo>
                          <a:pt x="6" y="39"/>
                        </a:lnTo>
                        <a:lnTo>
                          <a:pt x="10" y="32"/>
                        </a:lnTo>
                        <a:lnTo>
                          <a:pt x="13" y="26"/>
                        </a:lnTo>
                        <a:lnTo>
                          <a:pt x="17" y="21"/>
                        </a:lnTo>
                        <a:lnTo>
                          <a:pt x="23" y="17"/>
                        </a:lnTo>
                        <a:lnTo>
                          <a:pt x="27" y="12"/>
                        </a:lnTo>
                        <a:lnTo>
                          <a:pt x="32" y="9"/>
                        </a:lnTo>
                        <a:lnTo>
                          <a:pt x="37" y="6"/>
                        </a:lnTo>
                        <a:lnTo>
                          <a:pt x="43" y="4"/>
                        </a:lnTo>
                        <a:lnTo>
                          <a:pt x="53" y="1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0" name="Freeform 468"/>
                  <p:cNvSpPr>
                    <a:spLocks noChangeAspect="1"/>
                  </p:cNvSpPr>
                  <p:nvPr/>
                </p:nvSpPr>
                <p:spPr bwMode="auto">
                  <a:xfrm>
                    <a:off x="637" y="1783"/>
                    <a:ext cx="37" cy="81"/>
                  </a:xfrm>
                  <a:custGeom>
                    <a:avLst/>
                    <a:gdLst>
                      <a:gd name="T0" fmla="*/ 63 w 124"/>
                      <a:gd name="T1" fmla="*/ 0 h 267"/>
                      <a:gd name="T2" fmla="*/ 72 w 124"/>
                      <a:gd name="T3" fmla="*/ 0 h 267"/>
                      <a:gd name="T4" fmla="*/ 82 w 124"/>
                      <a:gd name="T5" fmla="*/ 3 h 267"/>
                      <a:gd name="T6" fmla="*/ 87 w 124"/>
                      <a:gd name="T7" fmla="*/ 5 h 267"/>
                      <a:gd name="T8" fmla="*/ 92 w 124"/>
                      <a:gd name="T9" fmla="*/ 8 h 267"/>
                      <a:gd name="T10" fmla="*/ 96 w 124"/>
                      <a:gd name="T11" fmla="*/ 11 h 267"/>
                      <a:gd name="T12" fmla="*/ 102 w 124"/>
                      <a:gd name="T13" fmla="*/ 16 h 267"/>
                      <a:gd name="T14" fmla="*/ 106 w 124"/>
                      <a:gd name="T15" fmla="*/ 20 h 267"/>
                      <a:gd name="T16" fmla="*/ 110 w 124"/>
                      <a:gd name="T17" fmla="*/ 25 h 267"/>
                      <a:gd name="T18" fmla="*/ 114 w 124"/>
                      <a:gd name="T19" fmla="*/ 31 h 267"/>
                      <a:gd name="T20" fmla="*/ 117 w 124"/>
                      <a:gd name="T21" fmla="*/ 38 h 267"/>
                      <a:gd name="T22" fmla="*/ 119 w 124"/>
                      <a:gd name="T23" fmla="*/ 45 h 267"/>
                      <a:gd name="T24" fmla="*/ 122 w 124"/>
                      <a:gd name="T25" fmla="*/ 54 h 267"/>
                      <a:gd name="T26" fmla="*/ 123 w 124"/>
                      <a:gd name="T27" fmla="*/ 62 h 267"/>
                      <a:gd name="T28" fmla="*/ 124 w 124"/>
                      <a:gd name="T29" fmla="*/ 71 h 267"/>
                      <a:gd name="T30" fmla="*/ 124 w 124"/>
                      <a:gd name="T31" fmla="*/ 267 h 267"/>
                      <a:gd name="T32" fmla="*/ 0 w 124"/>
                      <a:gd name="T33" fmla="*/ 267 h 267"/>
                      <a:gd name="T34" fmla="*/ 0 w 124"/>
                      <a:gd name="T35" fmla="*/ 71 h 267"/>
                      <a:gd name="T36" fmla="*/ 2 w 124"/>
                      <a:gd name="T37" fmla="*/ 62 h 267"/>
                      <a:gd name="T38" fmla="*/ 3 w 124"/>
                      <a:gd name="T39" fmla="*/ 54 h 267"/>
                      <a:gd name="T40" fmla="*/ 5 w 124"/>
                      <a:gd name="T41" fmla="*/ 45 h 267"/>
                      <a:gd name="T42" fmla="*/ 7 w 124"/>
                      <a:gd name="T43" fmla="*/ 38 h 267"/>
                      <a:gd name="T44" fmla="*/ 11 w 124"/>
                      <a:gd name="T45" fmla="*/ 31 h 267"/>
                      <a:gd name="T46" fmla="*/ 14 w 124"/>
                      <a:gd name="T47" fmla="*/ 25 h 267"/>
                      <a:gd name="T48" fmla="*/ 18 w 124"/>
                      <a:gd name="T49" fmla="*/ 20 h 267"/>
                      <a:gd name="T50" fmla="*/ 24 w 124"/>
                      <a:gd name="T51" fmla="*/ 16 h 267"/>
                      <a:gd name="T52" fmla="*/ 28 w 124"/>
                      <a:gd name="T53" fmla="*/ 11 h 267"/>
                      <a:gd name="T54" fmla="*/ 33 w 124"/>
                      <a:gd name="T55" fmla="*/ 8 h 267"/>
                      <a:gd name="T56" fmla="*/ 38 w 124"/>
                      <a:gd name="T57" fmla="*/ 5 h 267"/>
                      <a:gd name="T58" fmla="*/ 44 w 124"/>
                      <a:gd name="T59" fmla="*/ 3 h 267"/>
                      <a:gd name="T60" fmla="*/ 54 w 124"/>
                      <a:gd name="T61" fmla="*/ 0 h 267"/>
                      <a:gd name="T62" fmla="*/ 63 w 124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4" h="267">
                        <a:moveTo>
                          <a:pt x="63" y="0"/>
                        </a:moveTo>
                        <a:lnTo>
                          <a:pt x="72" y="0"/>
                        </a:lnTo>
                        <a:lnTo>
                          <a:pt x="82" y="3"/>
                        </a:lnTo>
                        <a:lnTo>
                          <a:pt x="87" y="5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102" y="16"/>
                        </a:lnTo>
                        <a:lnTo>
                          <a:pt x="106" y="20"/>
                        </a:lnTo>
                        <a:lnTo>
                          <a:pt x="110" y="25"/>
                        </a:lnTo>
                        <a:lnTo>
                          <a:pt x="114" y="31"/>
                        </a:lnTo>
                        <a:lnTo>
                          <a:pt x="117" y="38"/>
                        </a:lnTo>
                        <a:lnTo>
                          <a:pt x="119" y="45"/>
                        </a:lnTo>
                        <a:lnTo>
                          <a:pt x="122" y="54"/>
                        </a:lnTo>
                        <a:lnTo>
                          <a:pt x="123" y="62"/>
                        </a:lnTo>
                        <a:lnTo>
                          <a:pt x="124" y="71"/>
                        </a:lnTo>
                        <a:lnTo>
                          <a:pt x="124" y="267"/>
                        </a:lnTo>
                        <a:lnTo>
                          <a:pt x="0" y="267"/>
                        </a:lnTo>
                        <a:lnTo>
                          <a:pt x="0" y="71"/>
                        </a:lnTo>
                        <a:lnTo>
                          <a:pt x="2" y="62"/>
                        </a:lnTo>
                        <a:lnTo>
                          <a:pt x="3" y="54"/>
                        </a:lnTo>
                        <a:lnTo>
                          <a:pt x="5" y="45"/>
                        </a:lnTo>
                        <a:lnTo>
                          <a:pt x="7" y="38"/>
                        </a:lnTo>
                        <a:lnTo>
                          <a:pt x="11" y="31"/>
                        </a:lnTo>
                        <a:lnTo>
                          <a:pt x="14" y="25"/>
                        </a:lnTo>
                        <a:lnTo>
                          <a:pt x="18" y="20"/>
                        </a:lnTo>
                        <a:lnTo>
                          <a:pt x="24" y="16"/>
                        </a:lnTo>
                        <a:lnTo>
                          <a:pt x="28" y="11"/>
                        </a:lnTo>
                        <a:lnTo>
                          <a:pt x="33" y="8"/>
                        </a:lnTo>
                        <a:lnTo>
                          <a:pt x="38" y="5"/>
                        </a:lnTo>
                        <a:lnTo>
                          <a:pt x="44" y="3"/>
                        </a:lnTo>
                        <a:lnTo>
                          <a:pt x="54" y="0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1" name="Freeform 469"/>
                  <p:cNvSpPr>
                    <a:spLocks noChangeAspect="1"/>
                  </p:cNvSpPr>
                  <p:nvPr/>
                </p:nvSpPr>
                <p:spPr bwMode="auto">
                  <a:xfrm>
                    <a:off x="507" y="1783"/>
                    <a:ext cx="37" cy="81"/>
                  </a:xfrm>
                  <a:custGeom>
                    <a:avLst/>
                    <a:gdLst>
                      <a:gd name="T0" fmla="*/ 61 w 123"/>
                      <a:gd name="T1" fmla="*/ 0 h 267"/>
                      <a:gd name="T2" fmla="*/ 69 w 123"/>
                      <a:gd name="T3" fmla="*/ 0 h 267"/>
                      <a:gd name="T4" fmla="*/ 80 w 123"/>
                      <a:gd name="T5" fmla="*/ 3 h 267"/>
                      <a:gd name="T6" fmla="*/ 85 w 123"/>
                      <a:gd name="T7" fmla="*/ 5 h 267"/>
                      <a:gd name="T8" fmla="*/ 90 w 123"/>
                      <a:gd name="T9" fmla="*/ 8 h 267"/>
                      <a:gd name="T10" fmla="*/ 95 w 123"/>
                      <a:gd name="T11" fmla="*/ 11 h 267"/>
                      <a:gd name="T12" fmla="*/ 100 w 123"/>
                      <a:gd name="T13" fmla="*/ 16 h 267"/>
                      <a:gd name="T14" fmla="*/ 105 w 123"/>
                      <a:gd name="T15" fmla="*/ 20 h 267"/>
                      <a:gd name="T16" fmla="*/ 109 w 123"/>
                      <a:gd name="T17" fmla="*/ 25 h 267"/>
                      <a:gd name="T18" fmla="*/ 112 w 123"/>
                      <a:gd name="T19" fmla="*/ 31 h 267"/>
                      <a:gd name="T20" fmla="*/ 116 w 123"/>
                      <a:gd name="T21" fmla="*/ 38 h 267"/>
                      <a:gd name="T22" fmla="*/ 119 w 123"/>
                      <a:gd name="T23" fmla="*/ 45 h 267"/>
                      <a:gd name="T24" fmla="*/ 121 w 123"/>
                      <a:gd name="T25" fmla="*/ 54 h 267"/>
                      <a:gd name="T26" fmla="*/ 122 w 123"/>
                      <a:gd name="T27" fmla="*/ 62 h 267"/>
                      <a:gd name="T28" fmla="*/ 123 w 123"/>
                      <a:gd name="T29" fmla="*/ 71 h 267"/>
                      <a:gd name="T30" fmla="*/ 123 w 123"/>
                      <a:gd name="T31" fmla="*/ 267 h 267"/>
                      <a:gd name="T32" fmla="*/ 0 w 123"/>
                      <a:gd name="T33" fmla="*/ 267 h 267"/>
                      <a:gd name="T34" fmla="*/ 0 w 123"/>
                      <a:gd name="T35" fmla="*/ 71 h 267"/>
                      <a:gd name="T36" fmla="*/ 1 w 123"/>
                      <a:gd name="T37" fmla="*/ 62 h 267"/>
                      <a:gd name="T38" fmla="*/ 2 w 123"/>
                      <a:gd name="T39" fmla="*/ 54 h 267"/>
                      <a:gd name="T40" fmla="*/ 4 w 123"/>
                      <a:gd name="T41" fmla="*/ 45 h 267"/>
                      <a:gd name="T42" fmla="*/ 6 w 123"/>
                      <a:gd name="T43" fmla="*/ 38 h 267"/>
                      <a:gd name="T44" fmla="*/ 9 w 123"/>
                      <a:gd name="T45" fmla="*/ 31 h 267"/>
                      <a:gd name="T46" fmla="*/ 13 w 123"/>
                      <a:gd name="T47" fmla="*/ 25 h 267"/>
                      <a:gd name="T48" fmla="*/ 17 w 123"/>
                      <a:gd name="T49" fmla="*/ 20 h 267"/>
                      <a:gd name="T50" fmla="*/ 22 w 123"/>
                      <a:gd name="T51" fmla="*/ 16 h 267"/>
                      <a:gd name="T52" fmla="*/ 27 w 123"/>
                      <a:gd name="T53" fmla="*/ 11 h 267"/>
                      <a:gd name="T54" fmla="*/ 31 w 123"/>
                      <a:gd name="T55" fmla="*/ 8 h 267"/>
                      <a:gd name="T56" fmla="*/ 36 w 123"/>
                      <a:gd name="T57" fmla="*/ 5 h 267"/>
                      <a:gd name="T58" fmla="*/ 42 w 123"/>
                      <a:gd name="T59" fmla="*/ 3 h 267"/>
                      <a:gd name="T60" fmla="*/ 51 w 123"/>
                      <a:gd name="T61" fmla="*/ 0 h 267"/>
                      <a:gd name="T62" fmla="*/ 61 w 123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3" h="267">
                        <a:moveTo>
                          <a:pt x="61" y="0"/>
                        </a:moveTo>
                        <a:lnTo>
                          <a:pt x="69" y="0"/>
                        </a:lnTo>
                        <a:lnTo>
                          <a:pt x="80" y="3"/>
                        </a:lnTo>
                        <a:lnTo>
                          <a:pt x="85" y="5"/>
                        </a:lnTo>
                        <a:lnTo>
                          <a:pt x="90" y="8"/>
                        </a:lnTo>
                        <a:lnTo>
                          <a:pt x="95" y="11"/>
                        </a:lnTo>
                        <a:lnTo>
                          <a:pt x="100" y="16"/>
                        </a:lnTo>
                        <a:lnTo>
                          <a:pt x="105" y="20"/>
                        </a:lnTo>
                        <a:lnTo>
                          <a:pt x="109" y="25"/>
                        </a:lnTo>
                        <a:lnTo>
                          <a:pt x="112" y="31"/>
                        </a:lnTo>
                        <a:lnTo>
                          <a:pt x="116" y="38"/>
                        </a:lnTo>
                        <a:lnTo>
                          <a:pt x="119" y="45"/>
                        </a:lnTo>
                        <a:lnTo>
                          <a:pt x="121" y="54"/>
                        </a:lnTo>
                        <a:lnTo>
                          <a:pt x="122" y="62"/>
                        </a:lnTo>
                        <a:lnTo>
                          <a:pt x="123" y="71"/>
                        </a:lnTo>
                        <a:lnTo>
                          <a:pt x="123" y="267"/>
                        </a:lnTo>
                        <a:lnTo>
                          <a:pt x="0" y="267"/>
                        </a:lnTo>
                        <a:lnTo>
                          <a:pt x="0" y="71"/>
                        </a:lnTo>
                        <a:lnTo>
                          <a:pt x="1" y="62"/>
                        </a:lnTo>
                        <a:lnTo>
                          <a:pt x="2" y="54"/>
                        </a:lnTo>
                        <a:lnTo>
                          <a:pt x="4" y="45"/>
                        </a:lnTo>
                        <a:lnTo>
                          <a:pt x="6" y="38"/>
                        </a:lnTo>
                        <a:lnTo>
                          <a:pt x="9" y="31"/>
                        </a:lnTo>
                        <a:lnTo>
                          <a:pt x="13" y="25"/>
                        </a:lnTo>
                        <a:lnTo>
                          <a:pt x="17" y="20"/>
                        </a:lnTo>
                        <a:lnTo>
                          <a:pt x="22" y="16"/>
                        </a:lnTo>
                        <a:lnTo>
                          <a:pt x="27" y="11"/>
                        </a:lnTo>
                        <a:lnTo>
                          <a:pt x="31" y="8"/>
                        </a:lnTo>
                        <a:lnTo>
                          <a:pt x="36" y="5"/>
                        </a:lnTo>
                        <a:lnTo>
                          <a:pt x="42" y="3"/>
                        </a:lnTo>
                        <a:lnTo>
                          <a:pt x="51" y="0"/>
                        </a:lnTo>
                        <a:lnTo>
                          <a:pt x="6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2" name="Freeform 470"/>
                  <p:cNvSpPr>
                    <a:spLocks noChangeAspect="1"/>
                  </p:cNvSpPr>
                  <p:nvPr/>
                </p:nvSpPr>
                <p:spPr bwMode="auto">
                  <a:xfrm>
                    <a:off x="370" y="1783"/>
                    <a:ext cx="37" cy="81"/>
                  </a:xfrm>
                  <a:custGeom>
                    <a:avLst/>
                    <a:gdLst>
                      <a:gd name="T0" fmla="*/ 62 w 123"/>
                      <a:gd name="T1" fmla="*/ 0 h 267"/>
                      <a:gd name="T2" fmla="*/ 71 w 123"/>
                      <a:gd name="T3" fmla="*/ 0 h 267"/>
                      <a:gd name="T4" fmla="*/ 81 w 123"/>
                      <a:gd name="T5" fmla="*/ 3 h 267"/>
                      <a:gd name="T6" fmla="*/ 86 w 123"/>
                      <a:gd name="T7" fmla="*/ 5 h 267"/>
                      <a:gd name="T8" fmla="*/ 91 w 123"/>
                      <a:gd name="T9" fmla="*/ 8 h 267"/>
                      <a:gd name="T10" fmla="*/ 96 w 123"/>
                      <a:gd name="T11" fmla="*/ 11 h 267"/>
                      <a:gd name="T12" fmla="*/ 101 w 123"/>
                      <a:gd name="T13" fmla="*/ 16 h 267"/>
                      <a:gd name="T14" fmla="*/ 105 w 123"/>
                      <a:gd name="T15" fmla="*/ 20 h 267"/>
                      <a:gd name="T16" fmla="*/ 109 w 123"/>
                      <a:gd name="T17" fmla="*/ 25 h 267"/>
                      <a:gd name="T18" fmla="*/ 113 w 123"/>
                      <a:gd name="T19" fmla="*/ 31 h 267"/>
                      <a:gd name="T20" fmla="*/ 116 w 123"/>
                      <a:gd name="T21" fmla="*/ 38 h 267"/>
                      <a:gd name="T22" fmla="*/ 119 w 123"/>
                      <a:gd name="T23" fmla="*/ 45 h 267"/>
                      <a:gd name="T24" fmla="*/ 121 w 123"/>
                      <a:gd name="T25" fmla="*/ 54 h 267"/>
                      <a:gd name="T26" fmla="*/ 122 w 123"/>
                      <a:gd name="T27" fmla="*/ 62 h 267"/>
                      <a:gd name="T28" fmla="*/ 123 w 123"/>
                      <a:gd name="T29" fmla="*/ 71 h 267"/>
                      <a:gd name="T30" fmla="*/ 123 w 123"/>
                      <a:gd name="T31" fmla="*/ 267 h 267"/>
                      <a:gd name="T32" fmla="*/ 0 w 123"/>
                      <a:gd name="T33" fmla="*/ 267 h 267"/>
                      <a:gd name="T34" fmla="*/ 0 w 123"/>
                      <a:gd name="T35" fmla="*/ 71 h 267"/>
                      <a:gd name="T36" fmla="*/ 1 w 123"/>
                      <a:gd name="T37" fmla="*/ 62 h 267"/>
                      <a:gd name="T38" fmla="*/ 2 w 123"/>
                      <a:gd name="T39" fmla="*/ 54 h 267"/>
                      <a:gd name="T40" fmla="*/ 4 w 123"/>
                      <a:gd name="T41" fmla="*/ 45 h 267"/>
                      <a:gd name="T42" fmla="*/ 6 w 123"/>
                      <a:gd name="T43" fmla="*/ 38 h 267"/>
                      <a:gd name="T44" fmla="*/ 10 w 123"/>
                      <a:gd name="T45" fmla="*/ 31 h 267"/>
                      <a:gd name="T46" fmla="*/ 13 w 123"/>
                      <a:gd name="T47" fmla="*/ 25 h 267"/>
                      <a:gd name="T48" fmla="*/ 17 w 123"/>
                      <a:gd name="T49" fmla="*/ 20 h 267"/>
                      <a:gd name="T50" fmla="*/ 23 w 123"/>
                      <a:gd name="T51" fmla="*/ 16 h 267"/>
                      <a:gd name="T52" fmla="*/ 27 w 123"/>
                      <a:gd name="T53" fmla="*/ 11 h 267"/>
                      <a:gd name="T54" fmla="*/ 32 w 123"/>
                      <a:gd name="T55" fmla="*/ 8 h 267"/>
                      <a:gd name="T56" fmla="*/ 37 w 123"/>
                      <a:gd name="T57" fmla="*/ 5 h 267"/>
                      <a:gd name="T58" fmla="*/ 43 w 123"/>
                      <a:gd name="T59" fmla="*/ 3 h 267"/>
                      <a:gd name="T60" fmla="*/ 53 w 123"/>
                      <a:gd name="T61" fmla="*/ 0 h 267"/>
                      <a:gd name="T62" fmla="*/ 62 w 123"/>
                      <a:gd name="T63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23" h="267">
                        <a:moveTo>
                          <a:pt x="62" y="0"/>
                        </a:moveTo>
                        <a:lnTo>
                          <a:pt x="71" y="0"/>
                        </a:lnTo>
                        <a:lnTo>
                          <a:pt x="81" y="3"/>
                        </a:lnTo>
                        <a:lnTo>
                          <a:pt x="86" y="5"/>
                        </a:lnTo>
                        <a:lnTo>
                          <a:pt x="91" y="8"/>
                        </a:lnTo>
                        <a:lnTo>
                          <a:pt x="96" y="11"/>
                        </a:lnTo>
                        <a:lnTo>
                          <a:pt x="101" y="16"/>
                        </a:lnTo>
                        <a:lnTo>
                          <a:pt x="105" y="20"/>
                        </a:lnTo>
                        <a:lnTo>
                          <a:pt x="109" y="25"/>
                        </a:lnTo>
                        <a:lnTo>
                          <a:pt x="113" y="31"/>
                        </a:lnTo>
                        <a:lnTo>
                          <a:pt x="116" y="38"/>
                        </a:lnTo>
                        <a:lnTo>
                          <a:pt x="119" y="45"/>
                        </a:lnTo>
                        <a:lnTo>
                          <a:pt x="121" y="54"/>
                        </a:lnTo>
                        <a:lnTo>
                          <a:pt x="122" y="62"/>
                        </a:lnTo>
                        <a:lnTo>
                          <a:pt x="123" y="71"/>
                        </a:lnTo>
                        <a:lnTo>
                          <a:pt x="123" y="267"/>
                        </a:lnTo>
                        <a:lnTo>
                          <a:pt x="0" y="267"/>
                        </a:lnTo>
                        <a:lnTo>
                          <a:pt x="0" y="71"/>
                        </a:lnTo>
                        <a:lnTo>
                          <a:pt x="1" y="62"/>
                        </a:lnTo>
                        <a:lnTo>
                          <a:pt x="2" y="54"/>
                        </a:lnTo>
                        <a:lnTo>
                          <a:pt x="4" y="45"/>
                        </a:lnTo>
                        <a:lnTo>
                          <a:pt x="6" y="38"/>
                        </a:lnTo>
                        <a:lnTo>
                          <a:pt x="10" y="31"/>
                        </a:lnTo>
                        <a:lnTo>
                          <a:pt x="13" y="25"/>
                        </a:lnTo>
                        <a:lnTo>
                          <a:pt x="17" y="20"/>
                        </a:lnTo>
                        <a:lnTo>
                          <a:pt x="23" y="16"/>
                        </a:lnTo>
                        <a:lnTo>
                          <a:pt x="27" y="11"/>
                        </a:lnTo>
                        <a:lnTo>
                          <a:pt x="32" y="8"/>
                        </a:lnTo>
                        <a:lnTo>
                          <a:pt x="37" y="5"/>
                        </a:lnTo>
                        <a:lnTo>
                          <a:pt x="43" y="3"/>
                        </a:lnTo>
                        <a:lnTo>
                          <a:pt x="53" y="0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3" name="Freeform 471"/>
                  <p:cNvSpPr>
                    <a:spLocks noChangeAspect="1"/>
                  </p:cNvSpPr>
                  <p:nvPr/>
                </p:nvSpPr>
                <p:spPr bwMode="auto">
                  <a:xfrm>
                    <a:off x="896" y="1657"/>
                    <a:ext cx="58" cy="79"/>
                  </a:xfrm>
                  <a:custGeom>
                    <a:avLst/>
                    <a:gdLst>
                      <a:gd name="T0" fmla="*/ 97 w 192"/>
                      <a:gd name="T1" fmla="*/ 0 h 266"/>
                      <a:gd name="T2" fmla="*/ 106 w 192"/>
                      <a:gd name="T3" fmla="*/ 1 h 266"/>
                      <a:gd name="T4" fmla="*/ 116 w 192"/>
                      <a:gd name="T5" fmla="*/ 2 h 266"/>
                      <a:gd name="T6" fmla="*/ 125 w 192"/>
                      <a:gd name="T7" fmla="*/ 4 h 266"/>
                      <a:gd name="T8" fmla="*/ 134 w 192"/>
                      <a:gd name="T9" fmla="*/ 7 h 266"/>
                      <a:gd name="T10" fmla="*/ 142 w 192"/>
                      <a:gd name="T11" fmla="*/ 11 h 266"/>
                      <a:gd name="T12" fmla="*/ 149 w 192"/>
                      <a:gd name="T13" fmla="*/ 17 h 266"/>
                      <a:gd name="T14" fmla="*/ 157 w 192"/>
                      <a:gd name="T15" fmla="*/ 22 h 266"/>
                      <a:gd name="T16" fmla="*/ 164 w 192"/>
                      <a:gd name="T17" fmla="*/ 28 h 266"/>
                      <a:gd name="T18" fmla="*/ 171 w 192"/>
                      <a:gd name="T19" fmla="*/ 34 h 266"/>
                      <a:gd name="T20" fmla="*/ 176 w 192"/>
                      <a:gd name="T21" fmla="*/ 42 h 266"/>
                      <a:gd name="T22" fmla="*/ 180 w 192"/>
                      <a:gd name="T23" fmla="*/ 50 h 266"/>
                      <a:gd name="T24" fmla="*/ 184 w 192"/>
                      <a:gd name="T25" fmla="*/ 59 h 266"/>
                      <a:gd name="T26" fmla="*/ 187 w 192"/>
                      <a:gd name="T27" fmla="*/ 67 h 266"/>
                      <a:gd name="T28" fmla="*/ 191 w 192"/>
                      <a:gd name="T29" fmla="*/ 75 h 266"/>
                      <a:gd name="T30" fmla="*/ 192 w 192"/>
                      <a:gd name="T31" fmla="*/ 85 h 266"/>
                      <a:gd name="T32" fmla="*/ 192 w 192"/>
                      <a:gd name="T33" fmla="*/ 94 h 266"/>
                      <a:gd name="T34" fmla="*/ 192 w 192"/>
                      <a:gd name="T35" fmla="*/ 266 h 266"/>
                      <a:gd name="T36" fmla="*/ 0 w 192"/>
                      <a:gd name="T37" fmla="*/ 266 h 266"/>
                      <a:gd name="T38" fmla="*/ 0 w 192"/>
                      <a:gd name="T39" fmla="*/ 94 h 266"/>
                      <a:gd name="T40" fmla="*/ 1 w 192"/>
                      <a:gd name="T41" fmla="*/ 85 h 266"/>
                      <a:gd name="T42" fmla="*/ 2 w 192"/>
                      <a:gd name="T43" fmla="*/ 75 h 266"/>
                      <a:gd name="T44" fmla="*/ 4 w 192"/>
                      <a:gd name="T45" fmla="*/ 67 h 266"/>
                      <a:gd name="T46" fmla="*/ 7 w 192"/>
                      <a:gd name="T47" fmla="*/ 59 h 266"/>
                      <a:gd name="T48" fmla="*/ 12 w 192"/>
                      <a:gd name="T49" fmla="*/ 50 h 266"/>
                      <a:gd name="T50" fmla="*/ 17 w 192"/>
                      <a:gd name="T51" fmla="*/ 42 h 266"/>
                      <a:gd name="T52" fmla="*/ 22 w 192"/>
                      <a:gd name="T53" fmla="*/ 34 h 266"/>
                      <a:gd name="T54" fmla="*/ 28 w 192"/>
                      <a:gd name="T55" fmla="*/ 28 h 266"/>
                      <a:gd name="T56" fmla="*/ 36 w 192"/>
                      <a:gd name="T57" fmla="*/ 22 h 266"/>
                      <a:gd name="T58" fmla="*/ 43 w 192"/>
                      <a:gd name="T59" fmla="*/ 17 h 266"/>
                      <a:gd name="T60" fmla="*/ 50 w 192"/>
                      <a:gd name="T61" fmla="*/ 11 h 266"/>
                      <a:gd name="T62" fmla="*/ 59 w 192"/>
                      <a:gd name="T63" fmla="*/ 7 h 266"/>
                      <a:gd name="T64" fmla="*/ 68 w 192"/>
                      <a:gd name="T65" fmla="*/ 4 h 266"/>
                      <a:gd name="T66" fmla="*/ 78 w 192"/>
                      <a:gd name="T67" fmla="*/ 2 h 266"/>
                      <a:gd name="T68" fmla="*/ 87 w 192"/>
                      <a:gd name="T69" fmla="*/ 1 h 266"/>
                      <a:gd name="T70" fmla="*/ 97 w 192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6">
                        <a:moveTo>
                          <a:pt x="97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49" y="17"/>
                        </a:lnTo>
                        <a:lnTo>
                          <a:pt x="157" y="22"/>
                        </a:lnTo>
                        <a:lnTo>
                          <a:pt x="164" y="28"/>
                        </a:lnTo>
                        <a:lnTo>
                          <a:pt x="171" y="34"/>
                        </a:lnTo>
                        <a:lnTo>
                          <a:pt x="176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91" y="75"/>
                        </a:lnTo>
                        <a:lnTo>
                          <a:pt x="192" y="85"/>
                        </a:lnTo>
                        <a:lnTo>
                          <a:pt x="192" y="94"/>
                        </a:lnTo>
                        <a:lnTo>
                          <a:pt x="192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8" y="2"/>
                        </a:lnTo>
                        <a:lnTo>
                          <a:pt x="87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4" name="Freeform 472"/>
                  <p:cNvSpPr>
                    <a:spLocks noChangeAspect="1"/>
                  </p:cNvSpPr>
                  <p:nvPr/>
                </p:nvSpPr>
                <p:spPr bwMode="auto">
                  <a:xfrm>
                    <a:off x="896" y="1783"/>
                    <a:ext cx="58" cy="81"/>
                  </a:xfrm>
                  <a:custGeom>
                    <a:avLst/>
                    <a:gdLst>
                      <a:gd name="T0" fmla="*/ 97 w 192"/>
                      <a:gd name="T1" fmla="*/ 0 h 267"/>
                      <a:gd name="T2" fmla="*/ 106 w 192"/>
                      <a:gd name="T3" fmla="*/ 0 h 267"/>
                      <a:gd name="T4" fmla="*/ 116 w 192"/>
                      <a:gd name="T5" fmla="*/ 1 h 267"/>
                      <a:gd name="T6" fmla="*/ 125 w 192"/>
                      <a:gd name="T7" fmla="*/ 4 h 267"/>
                      <a:gd name="T8" fmla="*/ 134 w 192"/>
                      <a:gd name="T9" fmla="*/ 7 h 267"/>
                      <a:gd name="T10" fmla="*/ 142 w 192"/>
                      <a:gd name="T11" fmla="*/ 11 h 267"/>
                      <a:gd name="T12" fmla="*/ 149 w 192"/>
                      <a:gd name="T13" fmla="*/ 16 h 267"/>
                      <a:gd name="T14" fmla="*/ 157 w 192"/>
                      <a:gd name="T15" fmla="*/ 21 h 267"/>
                      <a:gd name="T16" fmla="*/ 164 w 192"/>
                      <a:gd name="T17" fmla="*/ 27 h 267"/>
                      <a:gd name="T18" fmla="*/ 171 w 192"/>
                      <a:gd name="T19" fmla="*/ 35 h 267"/>
                      <a:gd name="T20" fmla="*/ 176 w 192"/>
                      <a:gd name="T21" fmla="*/ 42 h 267"/>
                      <a:gd name="T22" fmla="*/ 180 w 192"/>
                      <a:gd name="T23" fmla="*/ 50 h 267"/>
                      <a:gd name="T24" fmla="*/ 184 w 192"/>
                      <a:gd name="T25" fmla="*/ 59 h 267"/>
                      <a:gd name="T26" fmla="*/ 187 w 192"/>
                      <a:gd name="T27" fmla="*/ 67 h 267"/>
                      <a:gd name="T28" fmla="*/ 191 w 192"/>
                      <a:gd name="T29" fmla="*/ 77 h 267"/>
                      <a:gd name="T30" fmla="*/ 192 w 192"/>
                      <a:gd name="T31" fmla="*/ 86 h 267"/>
                      <a:gd name="T32" fmla="*/ 192 w 192"/>
                      <a:gd name="T33" fmla="*/ 96 h 267"/>
                      <a:gd name="T34" fmla="*/ 192 w 192"/>
                      <a:gd name="T35" fmla="*/ 267 h 267"/>
                      <a:gd name="T36" fmla="*/ 0 w 192"/>
                      <a:gd name="T37" fmla="*/ 267 h 267"/>
                      <a:gd name="T38" fmla="*/ 0 w 192"/>
                      <a:gd name="T39" fmla="*/ 96 h 267"/>
                      <a:gd name="T40" fmla="*/ 1 w 192"/>
                      <a:gd name="T41" fmla="*/ 86 h 267"/>
                      <a:gd name="T42" fmla="*/ 2 w 192"/>
                      <a:gd name="T43" fmla="*/ 77 h 267"/>
                      <a:gd name="T44" fmla="*/ 4 w 192"/>
                      <a:gd name="T45" fmla="*/ 67 h 267"/>
                      <a:gd name="T46" fmla="*/ 7 w 192"/>
                      <a:gd name="T47" fmla="*/ 59 h 267"/>
                      <a:gd name="T48" fmla="*/ 12 w 192"/>
                      <a:gd name="T49" fmla="*/ 50 h 267"/>
                      <a:gd name="T50" fmla="*/ 17 w 192"/>
                      <a:gd name="T51" fmla="*/ 42 h 267"/>
                      <a:gd name="T52" fmla="*/ 22 w 192"/>
                      <a:gd name="T53" fmla="*/ 35 h 267"/>
                      <a:gd name="T54" fmla="*/ 28 w 192"/>
                      <a:gd name="T55" fmla="*/ 27 h 267"/>
                      <a:gd name="T56" fmla="*/ 36 w 192"/>
                      <a:gd name="T57" fmla="*/ 21 h 267"/>
                      <a:gd name="T58" fmla="*/ 43 w 192"/>
                      <a:gd name="T59" fmla="*/ 16 h 267"/>
                      <a:gd name="T60" fmla="*/ 50 w 192"/>
                      <a:gd name="T61" fmla="*/ 11 h 267"/>
                      <a:gd name="T62" fmla="*/ 59 w 192"/>
                      <a:gd name="T63" fmla="*/ 7 h 267"/>
                      <a:gd name="T64" fmla="*/ 68 w 192"/>
                      <a:gd name="T65" fmla="*/ 4 h 267"/>
                      <a:gd name="T66" fmla="*/ 78 w 192"/>
                      <a:gd name="T67" fmla="*/ 1 h 267"/>
                      <a:gd name="T68" fmla="*/ 87 w 192"/>
                      <a:gd name="T69" fmla="*/ 0 h 267"/>
                      <a:gd name="T70" fmla="*/ 97 w 192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7">
                        <a:moveTo>
                          <a:pt x="97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49" y="16"/>
                        </a:lnTo>
                        <a:lnTo>
                          <a:pt x="157" y="21"/>
                        </a:lnTo>
                        <a:lnTo>
                          <a:pt x="164" y="27"/>
                        </a:lnTo>
                        <a:lnTo>
                          <a:pt x="171" y="35"/>
                        </a:lnTo>
                        <a:lnTo>
                          <a:pt x="176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91" y="77"/>
                        </a:lnTo>
                        <a:lnTo>
                          <a:pt x="192" y="86"/>
                        </a:lnTo>
                        <a:lnTo>
                          <a:pt x="192" y="96"/>
                        </a:lnTo>
                        <a:lnTo>
                          <a:pt x="192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8" y="1"/>
                        </a:lnTo>
                        <a:lnTo>
                          <a:pt x="87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5" name="Freeform 473"/>
                  <p:cNvSpPr>
                    <a:spLocks noChangeAspect="1"/>
                  </p:cNvSpPr>
                  <p:nvPr/>
                </p:nvSpPr>
                <p:spPr bwMode="auto">
                  <a:xfrm>
                    <a:off x="3629" y="1657"/>
                    <a:ext cx="57" cy="79"/>
                  </a:xfrm>
                  <a:custGeom>
                    <a:avLst/>
                    <a:gdLst>
                      <a:gd name="T0" fmla="*/ 95 w 192"/>
                      <a:gd name="T1" fmla="*/ 0 h 266"/>
                      <a:gd name="T2" fmla="*/ 105 w 192"/>
                      <a:gd name="T3" fmla="*/ 1 h 266"/>
                      <a:gd name="T4" fmla="*/ 115 w 192"/>
                      <a:gd name="T5" fmla="*/ 2 h 266"/>
                      <a:gd name="T6" fmla="*/ 124 w 192"/>
                      <a:gd name="T7" fmla="*/ 4 h 266"/>
                      <a:gd name="T8" fmla="*/ 133 w 192"/>
                      <a:gd name="T9" fmla="*/ 7 h 266"/>
                      <a:gd name="T10" fmla="*/ 141 w 192"/>
                      <a:gd name="T11" fmla="*/ 11 h 266"/>
                      <a:gd name="T12" fmla="*/ 150 w 192"/>
                      <a:gd name="T13" fmla="*/ 17 h 266"/>
                      <a:gd name="T14" fmla="*/ 157 w 192"/>
                      <a:gd name="T15" fmla="*/ 22 h 266"/>
                      <a:gd name="T16" fmla="*/ 164 w 192"/>
                      <a:gd name="T17" fmla="*/ 28 h 266"/>
                      <a:gd name="T18" fmla="*/ 170 w 192"/>
                      <a:gd name="T19" fmla="*/ 34 h 266"/>
                      <a:gd name="T20" fmla="*/ 175 w 192"/>
                      <a:gd name="T21" fmla="*/ 42 h 266"/>
                      <a:gd name="T22" fmla="*/ 180 w 192"/>
                      <a:gd name="T23" fmla="*/ 50 h 266"/>
                      <a:gd name="T24" fmla="*/ 185 w 192"/>
                      <a:gd name="T25" fmla="*/ 59 h 266"/>
                      <a:gd name="T26" fmla="*/ 188 w 192"/>
                      <a:gd name="T27" fmla="*/ 67 h 266"/>
                      <a:gd name="T28" fmla="*/ 190 w 192"/>
                      <a:gd name="T29" fmla="*/ 75 h 266"/>
                      <a:gd name="T30" fmla="*/ 191 w 192"/>
                      <a:gd name="T31" fmla="*/ 85 h 266"/>
                      <a:gd name="T32" fmla="*/ 192 w 192"/>
                      <a:gd name="T33" fmla="*/ 94 h 266"/>
                      <a:gd name="T34" fmla="*/ 192 w 192"/>
                      <a:gd name="T35" fmla="*/ 266 h 266"/>
                      <a:gd name="T36" fmla="*/ 0 w 192"/>
                      <a:gd name="T37" fmla="*/ 266 h 266"/>
                      <a:gd name="T38" fmla="*/ 0 w 192"/>
                      <a:gd name="T39" fmla="*/ 94 h 266"/>
                      <a:gd name="T40" fmla="*/ 0 w 192"/>
                      <a:gd name="T41" fmla="*/ 85 h 266"/>
                      <a:gd name="T42" fmla="*/ 2 w 192"/>
                      <a:gd name="T43" fmla="*/ 75 h 266"/>
                      <a:gd name="T44" fmla="*/ 5 w 192"/>
                      <a:gd name="T45" fmla="*/ 67 h 266"/>
                      <a:gd name="T46" fmla="*/ 8 w 192"/>
                      <a:gd name="T47" fmla="*/ 59 h 266"/>
                      <a:gd name="T48" fmla="*/ 12 w 192"/>
                      <a:gd name="T49" fmla="*/ 50 h 266"/>
                      <a:gd name="T50" fmla="*/ 16 w 192"/>
                      <a:gd name="T51" fmla="*/ 42 h 266"/>
                      <a:gd name="T52" fmla="*/ 22 w 192"/>
                      <a:gd name="T53" fmla="*/ 34 h 266"/>
                      <a:gd name="T54" fmla="*/ 29 w 192"/>
                      <a:gd name="T55" fmla="*/ 28 h 266"/>
                      <a:gd name="T56" fmla="*/ 35 w 192"/>
                      <a:gd name="T57" fmla="*/ 22 h 266"/>
                      <a:gd name="T58" fmla="*/ 42 w 192"/>
                      <a:gd name="T59" fmla="*/ 17 h 266"/>
                      <a:gd name="T60" fmla="*/ 50 w 192"/>
                      <a:gd name="T61" fmla="*/ 11 h 266"/>
                      <a:gd name="T62" fmla="*/ 58 w 192"/>
                      <a:gd name="T63" fmla="*/ 7 h 266"/>
                      <a:gd name="T64" fmla="*/ 67 w 192"/>
                      <a:gd name="T65" fmla="*/ 4 h 266"/>
                      <a:gd name="T66" fmla="*/ 76 w 192"/>
                      <a:gd name="T67" fmla="*/ 2 h 266"/>
                      <a:gd name="T68" fmla="*/ 86 w 192"/>
                      <a:gd name="T69" fmla="*/ 1 h 266"/>
                      <a:gd name="T70" fmla="*/ 95 w 192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6">
                        <a:moveTo>
                          <a:pt x="95" y="0"/>
                        </a:moveTo>
                        <a:lnTo>
                          <a:pt x="105" y="1"/>
                        </a:lnTo>
                        <a:lnTo>
                          <a:pt x="115" y="2"/>
                        </a:lnTo>
                        <a:lnTo>
                          <a:pt x="124" y="4"/>
                        </a:lnTo>
                        <a:lnTo>
                          <a:pt x="133" y="7"/>
                        </a:lnTo>
                        <a:lnTo>
                          <a:pt x="141" y="11"/>
                        </a:lnTo>
                        <a:lnTo>
                          <a:pt x="150" y="17"/>
                        </a:lnTo>
                        <a:lnTo>
                          <a:pt x="157" y="22"/>
                        </a:lnTo>
                        <a:lnTo>
                          <a:pt x="164" y="28"/>
                        </a:lnTo>
                        <a:lnTo>
                          <a:pt x="170" y="34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5"/>
                        </a:lnTo>
                        <a:lnTo>
                          <a:pt x="191" y="85"/>
                        </a:lnTo>
                        <a:lnTo>
                          <a:pt x="192" y="94"/>
                        </a:lnTo>
                        <a:lnTo>
                          <a:pt x="192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9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8" y="7"/>
                        </a:lnTo>
                        <a:lnTo>
                          <a:pt x="67" y="4"/>
                        </a:lnTo>
                        <a:lnTo>
                          <a:pt x="76" y="2"/>
                        </a:lnTo>
                        <a:lnTo>
                          <a:pt x="86" y="1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6" name="Freeform 474"/>
                  <p:cNvSpPr>
                    <a:spLocks noChangeAspect="1"/>
                  </p:cNvSpPr>
                  <p:nvPr/>
                </p:nvSpPr>
                <p:spPr bwMode="auto">
                  <a:xfrm>
                    <a:off x="3629" y="1783"/>
                    <a:ext cx="57" cy="81"/>
                  </a:xfrm>
                  <a:custGeom>
                    <a:avLst/>
                    <a:gdLst>
                      <a:gd name="T0" fmla="*/ 95 w 192"/>
                      <a:gd name="T1" fmla="*/ 0 h 267"/>
                      <a:gd name="T2" fmla="*/ 105 w 192"/>
                      <a:gd name="T3" fmla="*/ 0 h 267"/>
                      <a:gd name="T4" fmla="*/ 115 w 192"/>
                      <a:gd name="T5" fmla="*/ 1 h 267"/>
                      <a:gd name="T6" fmla="*/ 124 w 192"/>
                      <a:gd name="T7" fmla="*/ 4 h 267"/>
                      <a:gd name="T8" fmla="*/ 133 w 192"/>
                      <a:gd name="T9" fmla="*/ 7 h 267"/>
                      <a:gd name="T10" fmla="*/ 141 w 192"/>
                      <a:gd name="T11" fmla="*/ 11 h 267"/>
                      <a:gd name="T12" fmla="*/ 150 w 192"/>
                      <a:gd name="T13" fmla="*/ 16 h 267"/>
                      <a:gd name="T14" fmla="*/ 157 w 192"/>
                      <a:gd name="T15" fmla="*/ 21 h 267"/>
                      <a:gd name="T16" fmla="*/ 164 w 192"/>
                      <a:gd name="T17" fmla="*/ 27 h 267"/>
                      <a:gd name="T18" fmla="*/ 170 w 192"/>
                      <a:gd name="T19" fmla="*/ 35 h 267"/>
                      <a:gd name="T20" fmla="*/ 175 w 192"/>
                      <a:gd name="T21" fmla="*/ 42 h 267"/>
                      <a:gd name="T22" fmla="*/ 180 w 192"/>
                      <a:gd name="T23" fmla="*/ 50 h 267"/>
                      <a:gd name="T24" fmla="*/ 185 w 192"/>
                      <a:gd name="T25" fmla="*/ 59 h 267"/>
                      <a:gd name="T26" fmla="*/ 188 w 192"/>
                      <a:gd name="T27" fmla="*/ 67 h 267"/>
                      <a:gd name="T28" fmla="*/ 190 w 192"/>
                      <a:gd name="T29" fmla="*/ 77 h 267"/>
                      <a:gd name="T30" fmla="*/ 191 w 192"/>
                      <a:gd name="T31" fmla="*/ 86 h 267"/>
                      <a:gd name="T32" fmla="*/ 192 w 192"/>
                      <a:gd name="T33" fmla="*/ 96 h 267"/>
                      <a:gd name="T34" fmla="*/ 192 w 192"/>
                      <a:gd name="T35" fmla="*/ 267 h 267"/>
                      <a:gd name="T36" fmla="*/ 0 w 192"/>
                      <a:gd name="T37" fmla="*/ 267 h 267"/>
                      <a:gd name="T38" fmla="*/ 0 w 192"/>
                      <a:gd name="T39" fmla="*/ 96 h 267"/>
                      <a:gd name="T40" fmla="*/ 0 w 192"/>
                      <a:gd name="T41" fmla="*/ 86 h 267"/>
                      <a:gd name="T42" fmla="*/ 2 w 192"/>
                      <a:gd name="T43" fmla="*/ 77 h 267"/>
                      <a:gd name="T44" fmla="*/ 5 w 192"/>
                      <a:gd name="T45" fmla="*/ 67 h 267"/>
                      <a:gd name="T46" fmla="*/ 8 w 192"/>
                      <a:gd name="T47" fmla="*/ 59 h 267"/>
                      <a:gd name="T48" fmla="*/ 12 w 192"/>
                      <a:gd name="T49" fmla="*/ 50 h 267"/>
                      <a:gd name="T50" fmla="*/ 16 w 192"/>
                      <a:gd name="T51" fmla="*/ 42 h 267"/>
                      <a:gd name="T52" fmla="*/ 22 w 192"/>
                      <a:gd name="T53" fmla="*/ 35 h 267"/>
                      <a:gd name="T54" fmla="*/ 29 w 192"/>
                      <a:gd name="T55" fmla="*/ 27 h 267"/>
                      <a:gd name="T56" fmla="*/ 35 w 192"/>
                      <a:gd name="T57" fmla="*/ 21 h 267"/>
                      <a:gd name="T58" fmla="*/ 42 w 192"/>
                      <a:gd name="T59" fmla="*/ 16 h 267"/>
                      <a:gd name="T60" fmla="*/ 50 w 192"/>
                      <a:gd name="T61" fmla="*/ 11 h 267"/>
                      <a:gd name="T62" fmla="*/ 58 w 192"/>
                      <a:gd name="T63" fmla="*/ 7 h 267"/>
                      <a:gd name="T64" fmla="*/ 67 w 192"/>
                      <a:gd name="T65" fmla="*/ 4 h 267"/>
                      <a:gd name="T66" fmla="*/ 76 w 192"/>
                      <a:gd name="T67" fmla="*/ 1 h 267"/>
                      <a:gd name="T68" fmla="*/ 86 w 192"/>
                      <a:gd name="T69" fmla="*/ 0 h 267"/>
                      <a:gd name="T70" fmla="*/ 95 w 192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7">
                        <a:moveTo>
                          <a:pt x="95" y="0"/>
                        </a:moveTo>
                        <a:lnTo>
                          <a:pt x="105" y="0"/>
                        </a:lnTo>
                        <a:lnTo>
                          <a:pt x="115" y="1"/>
                        </a:lnTo>
                        <a:lnTo>
                          <a:pt x="124" y="4"/>
                        </a:lnTo>
                        <a:lnTo>
                          <a:pt x="133" y="7"/>
                        </a:lnTo>
                        <a:lnTo>
                          <a:pt x="141" y="11"/>
                        </a:lnTo>
                        <a:lnTo>
                          <a:pt x="150" y="16"/>
                        </a:lnTo>
                        <a:lnTo>
                          <a:pt x="157" y="21"/>
                        </a:lnTo>
                        <a:lnTo>
                          <a:pt x="164" y="27"/>
                        </a:lnTo>
                        <a:lnTo>
                          <a:pt x="170" y="35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7"/>
                        </a:lnTo>
                        <a:lnTo>
                          <a:pt x="191" y="86"/>
                        </a:lnTo>
                        <a:lnTo>
                          <a:pt x="192" y="96"/>
                        </a:lnTo>
                        <a:lnTo>
                          <a:pt x="192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9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8" y="7"/>
                        </a:lnTo>
                        <a:lnTo>
                          <a:pt x="67" y="4"/>
                        </a:lnTo>
                        <a:lnTo>
                          <a:pt x="76" y="1"/>
                        </a:lnTo>
                        <a:lnTo>
                          <a:pt x="86" y="0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7" name="Freeform 475"/>
                  <p:cNvSpPr>
                    <a:spLocks noChangeAspect="1"/>
                  </p:cNvSpPr>
                  <p:nvPr/>
                </p:nvSpPr>
                <p:spPr bwMode="auto">
                  <a:xfrm>
                    <a:off x="1536" y="1657"/>
                    <a:ext cx="58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7 w 193"/>
                      <a:gd name="T3" fmla="*/ 1 h 266"/>
                      <a:gd name="T4" fmla="*/ 116 w 193"/>
                      <a:gd name="T5" fmla="*/ 2 h 266"/>
                      <a:gd name="T6" fmla="*/ 125 w 193"/>
                      <a:gd name="T7" fmla="*/ 4 h 266"/>
                      <a:gd name="T8" fmla="*/ 134 w 193"/>
                      <a:gd name="T9" fmla="*/ 7 h 266"/>
                      <a:gd name="T10" fmla="*/ 143 w 193"/>
                      <a:gd name="T11" fmla="*/ 11 h 266"/>
                      <a:gd name="T12" fmla="*/ 151 w 193"/>
                      <a:gd name="T13" fmla="*/ 17 h 266"/>
                      <a:gd name="T14" fmla="*/ 159 w 193"/>
                      <a:gd name="T15" fmla="*/ 22 h 266"/>
                      <a:gd name="T16" fmla="*/ 165 w 193"/>
                      <a:gd name="T17" fmla="*/ 28 h 266"/>
                      <a:gd name="T18" fmla="*/ 171 w 193"/>
                      <a:gd name="T19" fmla="*/ 34 h 266"/>
                      <a:gd name="T20" fmla="*/ 176 w 193"/>
                      <a:gd name="T21" fmla="*/ 42 h 266"/>
                      <a:gd name="T22" fmla="*/ 182 w 193"/>
                      <a:gd name="T23" fmla="*/ 50 h 266"/>
                      <a:gd name="T24" fmla="*/ 186 w 193"/>
                      <a:gd name="T25" fmla="*/ 59 h 266"/>
                      <a:gd name="T26" fmla="*/ 189 w 193"/>
                      <a:gd name="T27" fmla="*/ 67 h 266"/>
                      <a:gd name="T28" fmla="*/ 191 w 193"/>
                      <a:gd name="T29" fmla="*/ 75 h 266"/>
                      <a:gd name="T30" fmla="*/ 193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1 w 193"/>
                      <a:gd name="T41" fmla="*/ 85 h 266"/>
                      <a:gd name="T42" fmla="*/ 2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1 w 193"/>
                      <a:gd name="T49" fmla="*/ 50 h 266"/>
                      <a:gd name="T50" fmla="*/ 16 w 193"/>
                      <a:gd name="T51" fmla="*/ 42 h 266"/>
                      <a:gd name="T52" fmla="*/ 22 w 193"/>
                      <a:gd name="T53" fmla="*/ 34 h 266"/>
                      <a:gd name="T54" fmla="*/ 28 w 193"/>
                      <a:gd name="T55" fmla="*/ 28 h 266"/>
                      <a:gd name="T56" fmla="*/ 35 w 193"/>
                      <a:gd name="T57" fmla="*/ 22 h 266"/>
                      <a:gd name="T58" fmla="*/ 43 w 193"/>
                      <a:gd name="T59" fmla="*/ 17 h 266"/>
                      <a:gd name="T60" fmla="*/ 50 w 193"/>
                      <a:gd name="T61" fmla="*/ 11 h 266"/>
                      <a:gd name="T62" fmla="*/ 59 w 193"/>
                      <a:gd name="T63" fmla="*/ 7 h 266"/>
                      <a:gd name="T64" fmla="*/ 68 w 193"/>
                      <a:gd name="T65" fmla="*/ 4 h 266"/>
                      <a:gd name="T66" fmla="*/ 77 w 193"/>
                      <a:gd name="T67" fmla="*/ 2 h 266"/>
                      <a:gd name="T68" fmla="*/ 87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7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1" y="17"/>
                        </a:lnTo>
                        <a:lnTo>
                          <a:pt x="159" y="22"/>
                        </a:lnTo>
                        <a:lnTo>
                          <a:pt x="165" y="28"/>
                        </a:lnTo>
                        <a:lnTo>
                          <a:pt x="171" y="34"/>
                        </a:lnTo>
                        <a:lnTo>
                          <a:pt x="176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5"/>
                        </a:lnTo>
                        <a:lnTo>
                          <a:pt x="193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5" y="22"/>
                        </a:lnTo>
                        <a:lnTo>
                          <a:pt x="43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2"/>
                        </a:lnTo>
                        <a:lnTo>
                          <a:pt x="87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8" name="Freeform 476"/>
                  <p:cNvSpPr>
                    <a:spLocks noChangeAspect="1"/>
                  </p:cNvSpPr>
                  <p:nvPr/>
                </p:nvSpPr>
                <p:spPr bwMode="auto">
                  <a:xfrm>
                    <a:off x="1536" y="1783"/>
                    <a:ext cx="58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7 w 193"/>
                      <a:gd name="T3" fmla="*/ 0 h 267"/>
                      <a:gd name="T4" fmla="*/ 116 w 193"/>
                      <a:gd name="T5" fmla="*/ 1 h 267"/>
                      <a:gd name="T6" fmla="*/ 125 w 193"/>
                      <a:gd name="T7" fmla="*/ 4 h 267"/>
                      <a:gd name="T8" fmla="*/ 134 w 193"/>
                      <a:gd name="T9" fmla="*/ 7 h 267"/>
                      <a:gd name="T10" fmla="*/ 143 w 193"/>
                      <a:gd name="T11" fmla="*/ 11 h 267"/>
                      <a:gd name="T12" fmla="*/ 151 w 193"/>
                      <a:gd name="T13" fmla="*/ 16 h 267"/>
                      <a:gd name="T14" fmla="*/ 159 w 193"/>
                      <a:gd name="T15" fmla="*/ 21 h 267"/>
                      <a:gd name="T16" fmla="*/ 165 w 193"/>
                      <a:gd name="T17" fmla="*/ 27 h 267"/>
                      <a:gd name="T18" fmla="*/ 171 w 193"/>
                      <a:gd name="T19" fmla="*/ 35 h 267"/>
                      <a:gd name="T20" fmla="*/ 176 w 193"/>
                      <a:gd name="T21" fmla="*/ 42 h 267"/>
                      <a:gd name="T22" fmla="*/ 182 w 193"/>
                      <a:gd name="T23" fmla="*/ 50 h 267"/>
                      <a:gd name="T24" fmla="*/ 186 w 193"/>
                      <a:gd name="T25" fmla="*/ 59 h 267"/>
                      <a:gd name="T26" fmla="*/ 189 w 193"/>
                      <a:gd name="T27" fmla="*/ 67 h 267"/>
                      <a:gd name="T28" fmla="*/ 191 w 193"/>
                      <a:gd name="T29" fmla="*/ 77 h 267"/>
                      <a:gd name="T30" fmla="*/ 193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1 w 193"/>
                      <a:gd name="T41" fmla="*/ 86 h 267"/>
                      <a:gd name="T42" fmla="*/ 2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1 w 193"/>
                      <a:gd name="T49" fmla="*/ 50 h 267"/>
                      <a:gd name="T50" fmla="*/ 16 w 193"/>
                      <a:gd name="T51" fmla="*/ 42 h 267"/>
                      <a:gd name="T52" fmla="*/ 22 w 193"/>
                      <a:gd name="T53" fmla="*/ 35 h 267"/>
                      <a:gd name="T54" fmla="*/ 28 w 193"/>
                      <a:gd name="T55" fmla="*/ 27 h 267"/>
                      <a:gd name="T56" fmla="*/ 35 w 193"/>
                      <a:gd name="T57" fmla="*/ 21 h 267"/>
                      <a:gd name="T58" fmla="*/ 43 w 193"/>
                      <a:gd name="T59" fmla="*/ 16 h 267"/>
                      <a:gd name="T60" fmla="*/ 50 w 193"/>
                      <a:gd name="T61" fmla="*/ 11 h 267"/>
                      <a:gd name="T62" fmla="*/ 59 w 193"/>
                      <a:gd name="T63" fmla="*/ 7 h 267"/>
                      <a:gd name="T64" fmla="*/ 68 w 193"/>
                      <a:gd name="T65" fmla="*/ 4 h 267"/>
                      <a:gd name="T66" fmla="*/ 77 w 193"/>
                      <a:gd name="T67" fmla="*/ 1 h 267"/>
                      <a:gd name="T68" fmla="*/ 87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7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1" y="16"/>
                        </a:lnTo>
                        <a:lnTo>
                          <a:pt x="159" y="21"/>
                        </a:lnTo>
                        <a:lnTo>
                          <a:pt x="165" y="27"/>
                        </a:lnTo>
                        <a:lnTo>
                          <a:pt x="171" y="35"/>
                        </a:lnTo>
                        <a:lnTo>
                          <a:pt x="176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7"/>
                        </a:lnTo>
                        <a:lnTo>
                          <a:pt x="193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5" y="21"/>
                        </a:lnTo>
                        <a:lnTo>
                          <a:pt x="43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1"/>
                        </a:lnTo>
                        <a:lnTo>
                          <a:pt x="87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29" name="Freeform 477"/>
                  <p:cNvSpPr>
                    <a:spLocks noChangeAspect="1"/>
                  </p:cNvSpPr>
                  <p:nvPr/>
                </p:nvSpPr>
                <p:spPr bwMode="auto">
                  <a:xfrm>
                    <a:off x="4269" y="1657"/>
                    <a:ext cx="58" cy="79"/>
                  </a:xfrm>
                  <a:custGeom>
                    <a:avLst/>
                    <a:gdLst>
                      <a:gd name="T0" fmla="*/ 97 w 194"/>
                      <a:gd name="T1" fmla="*/ 0 h 266"/>
                      <a:gd name="T2" fmla="*/ 106 w 194"/>
                      <a:gd name="T3" fmla="*/ 1 h 266"/>
                      <a:gd name="T4" fmla="*/ 116 w 194"/>
                      <a:gd name="T5" fmla="*/ 2 h 266"/>
                      <a:gd name="T6" fmla="*/ 125 w 194"/>
                      <a:gd name="T7" fmla="*/ 4 h 266"/>
                      <a:gd name="T8" fmla="*/ 135 w 194"/>
                      <a:gd name="T9" fmla="*/ 7 h 266"/>
                      <a:gd name="T10" fmla="*/ 143 w 194"/>
                      <a:gd name="T11" fmla="*/ 11 h 266"/>
                      <a:gd name="T12" fmla="*/ 151 w 194"/>
                      <a:gd name="T13" fmla="*/ 17 h 266"/>
                      <a:gd name="T14" fmla="*/ 158 w 194"/>
                      <a:gd name="T15" fmla="*/ 22 h 266"/>
                      <a:gd name="T16" fmla="*/ 165 w 194"/>
                      <a:gd name="T17" fmla="*/ 28 h 266"/>
                      <a:gd name="T18" fmla="*/ 172 w 194"/>
                      <a:gd name="T19" fmla="*/ 34 h 266"/>
                      <a:gd name="T20" fmla="*/ 177 w 194"/>
                      <a:gd name="T21" fmla="*/ 42 h 266"/>
                      <a:gd name="T22" fmla="*/ 182 w 194"/>
                      <a:gd name="T23" fmla="*/ 50 h 266"/>
                      <a:gd name="T24" fmla="*/ 185 w 194"/>
                      <a:gd name="T25" fmla="*/ 59 h 266"/>
                      <a:gd name="T26" fmla="*/ 188 w 194"/>
                      <a:gd name="T27" fmla="*/ 67 h 266"/>
                      <a:gd name="T28" fmla="*/ 192 w 194"/>
                      <a:gd name="T29" fmla="*/ 75 h 266"/>
                      <a:gd name="T30" fmla="*/ 193 w 194"/>
                      <a:gd name="T31" fmla="*/ 85 h 266"/>
                      <a:gd name="T32" fmla="*/ 194 w 194"/>
                      <a:gd name="T33" fmla="*/ 94 h 266"/>
                      <a:gd name="T34" fmla="*/ 194 w 194"/>
                      <a:gd name="T35" fmla="*/ 266 h 266"/>
                      <a:gd name="T36" fmla="*/ 0 w 194"/>
                      <a:gd name="T37" fmla="*/ 266 h 266"/>
                      <a:gd name="T38" fmla="*/ 0 w 194"/>
                      <a:gd name="T39" fmla="*/ 94 h 266"/>
                      <a:gd name="T40" fmla="*/ 0 w 194"/>
                      <a:gd name="T41" fmla="*/ 85 h 266"/>
                      <a:gd name="T42" fmla="*/ 2 w 194"/>
                      <a:gd name="T43" fmla="*/ 75 h 266"/>
                      <a:gd name="T44" fmla="*/ 4 w 194"/>
                      <a:gd name="T45" fmla="*/ 67 h 266"/>
                      <a:gd name="T46" fmla="*/ 7 w 194"/>
                      <a:gd name="T47" fmla="*/ 59 h 266"/>
                      <a:gd name="T48" fmla="*/ 12 w 194"/>
                      <a:gd name="T49" fmla="*/ 50 h 266"/>
                      <a:gd name="T50" fmla="*/ 16 w 194"/>
                      <a:gd name="T51" fmla="*/ 42 h 266"/>
                      <a:gd name="T52" fmla="*/ 22 w 194"/>
                      <a:gd name="T53" fmla="*/ 34 h 266"/>
                      <a:gd name="T54" fmla="*/ 28 w 194"/>
                      <a:gd name="T55" fmla="*/ 28 h 266"/>
                      <a:gd name="T56" fmla="*/ 35 w 194"/>
                      <a:gd name="T57" fmla="*/ 22 h 266"/>
                      <a:gd name="T58" fmla="*/ 42 w 194"/>
                      <a:gd name="T59" fmla="*/ 17 h 266"/>
                      <a:gd name="T60" fmla="*/ 50 w 194"/>
                      <a:gd name="T61" fmla="*/ 11 h 266"/>
                      <a:gd name="T62" fmla="*/ 59 w 194"/>
                      <a:gd name="T63" fmla="*/ 7 h 266"/>
                      <a:gd name="T64" fmla="*/ 67 w 194"/>
                      <a:gd name="T65" fmla="*/ 4 h 266"/>
                      <a:gd name="T66" fmla="*/ 77 w 194"/>
                      <a:gd name="T67" fmla="*/ 2 h 266"/>
                      <a:gd name="T68" fmla="*/ 86 w 194"/>
                      <a:gd name="T69" fmla="*/ 1 h 266"/>
                      <a:gd name="T70" fmla="*/ 97 w 194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6">
                        <a:moveTo>
                          <a:pt x="97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1" y="17"/>
                        </a:lnTo>
                        <a:lnTo>
                          <a:pt x="158" y="22"/>
                        </a:lnTo>
                        <a:lnTo>
                          <a:pt x="165" y="28"/>
                        </a:lnTo>
                        <a:lnTo>
                          <a:pt x="172" y="34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2" y="75"/>
                        </a:lnTo>
                        <a:lnTo>
                          <a:pt x="193" y="85"/>
                        </a:lnTo>
                        <a:lnTo>
                          <a:pt x="194" y="94"/>
                        </a:lnTo>
                        <a:lnTo>
                          <a:pt x="194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0" name="Freeform 478"/>
                  <p:cNvSpPr>
                    <a:spLocks noChangeAspect="1"/>
                  </p:cNvSpPr>
                  <p:nvPr/>
                </p:nvSpPr>
                <p:spPr bwMode="auto">
                  <a:xfrm>
                    <a:off x="4269" y="1783"/>
                    <a:ext cx="58" cy="81"/>
                  </a:xfrm>
                  <a:custGeom>
                    <a:avLst/>
                    <a:gdLst>
                      <a:gd name="T0" fmla="*/ 97 w 194"/>
                      <a:gd name="T1" fmla="*/ 0 h 267"/>
                      <a:gd name="T2" fmla="*/ 106 w 194"/>
                      <a:gd name="T3" fmla="*/ 0 h 267"/>
                      <a:gd name="T4" fmla="*/ 116 w 194"/>
                      <a:gd name="T5" fmla="*/ 1 h 267"/>
                      <a:gd name="T6" fmla="*/ 125 w 194"/>
                      <a:gd name="T7" fmla="*/ 4 h 267"/>
                      <a:gd name="T8" fmla="*/ 135 w 194"/>
                      <a:gd name="T9" fmla="*/ 7 h 267"/>
                      <a:gd name="T10" fmla="*/ 143 w 194"/>
                      <a:gd name="T11" fmla="*/ 11 h 267"/>
                      <a:gd name="T12" fmla="*/ 151 w 194"/>
                      <a:gd name="T13" fmla="*/ 16 h 267"/>
                      <a:gd name="T14" fmla="*/ 158 w 194"/>
                      <a:gd name="T15" fmla="*/ 21 h 267"/>
                      <a:gd name="T16" fmla="*/ 165 w 194"/>
                      <a:gd name="T17" fmla="*/ 27 h 267"/>
                      <a:gd name="T18" fmla="*/ 172 w 194"/>
                      <a:gd name="T19" fmla="*/ 35 h 267"/>
                      <a:gd name="T20" fmla="*/ 177 w 194"/>
                      <a:gd name="T21" fmla="*/ 42 h 267"/>
                      <a:gd name="T22" fmla="*/ 182 w 194"/>
                      <a:gd name="T23" fmla="*/ 50 h 267"/>
                      <a:gd name="T24" fmla="*/ 185 w 194"/>
                      <a:gd name="T25" fmla="*/ 59 h 267"/>
                      <a:gd name="T26" fmla="*/ 188 w 194"/>
                      <a:gd name="T27" fmla="*/ 67 h 267"/>
                      <a:gd name="T28" fmla="*/ 192 w 194"/>
                      <a:gd name="T29" fmla="*/ 77 h 267"/>
                      <a:gd name="T30" fmla="*/ 193 w 194"/>
                      <a:gd name="T31" fmla="*/ 86 h 267"/>
                      <a:gd name="T32" fmla="*/ 194 w 194"/>
                      <a:gd name="T33" fmla="*/ 96 h 267"/>
                      <a:gd name="T34" fmla="*/ 194 w 194"/>
                      <a:gd name="T35" fmla="*/ 267 h 267"/>
                      <a:gd name="T36" fmla="*/ 0 w 194"/>
                      <a:gd name="T37" fmla="*/ 267 h 267"/>
                      <a:gd name="T38" fmla="*/ 0 w 194"/>
                      <a:gd name="T39" fmla="*/ 96 h 267"/>
                      <a:gd name="T40" fmla="*/ 0 w 194"/>
                      <a:gd name="T41" fmla="*/ 86 h 267"/>
                      <a:gd name="T42" fmla="*/ 2 w 194"/>
                      <a:gd name="T43" fmla="*/ 77 h 267"/>
                      <a:gd name="T44" fmla="*/ 4 w 194"/>
                      <a:gd name="T45" fmla="*/ 67 h 267"/>
                      <a:gd name="T46" fmla="*/ 7 w 194"/>
                      <a:gd name="T47" fmla="*/ 59 h 267"/>
                      <a:gd name="T48" fmla="*/ 12 w 194"/>
                      <a:gd name="T49" fmla="*/ 50 h 267"/>
                      <a:gd name="T50" fmla="*/ 16 w 194"/>
                      <a:gd name="T51" fmla="*/ 42 h 267"/>
                      <a:gd name="T52" fmla="*/ 22 w 194"/>
                      <a:gd name="T53" fmla="*/ 35 h 267"/>
                      <a:gd name="T54" fmla="*/ 28 w 194"/>
                      <a:gd name="T55" fmla="*/ 27 h 267"/>
                      <a:gd name="T56" fmla="*/ 35 w 194"/>
                      <a:gd name="T57" fmla="*/ 21 h 267"/>
                      <a:gd name="T58" fmla="*/ 42 w 194"/>
                      <a:gd name="T59" fmla="*/ 16 h 267"/>
                      <a:gd name="T60" fmla="*/ 50 w 194"/>
                      <a:gd name="T61" fmla="*/ 11 h 267"/>
                      <a:gd name="T62" fmla="*/ 59 w 194"/>
                      <a:gd name="T63" fmla="*/ 7 h 267"/>
                      <a:gd name="T64" fmla="*/ 67 w 194"/>
                      <a:gd name="T65" fmla="*/ 4 h 267"/>
                      <a:gd name="T66" fmla="*/ 77 w 194"/>
                      <a:gd name="T67" fmla="*/ 1 h 267"/>
                      <a:gd name="T68" fmla="*/ 86 w 194"/>
                      <a:gd name="T69" fmla="*/ 0 h 267"/>
                      <a:gd name="T70" fmla="*/ 97 w 194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7">
                        <a:moveTo>
                          <a:pt x="97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1" y="16"/>
                        </a:lnTo>
                        <a:lnTo>
                          <a:pt x="158" y="21"/>
                        </a:lnTo>
                        <a:lnTo>
                          <a:pt x="165" y="27"/>
                        </a:lnTo>
                        <a:lnTo>
                          <a:pt x="172" y="35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2" y="77"/>
                        </a:lnTo>
                        <a:lnTo>
                          <a:pt x="193" y="86"/>
                        </a:lnTo>
                        <a:lnTo>
                          <a:pt x="194" y="96"/>
                        </a:lnTo>
                        <a:lnTo>
                          <a:pt x="194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1" name="Freeform 479"/>
                  <p:cNvSpPr>
                    <a:spLocks noChangeAspect="1"/>
                  </p:cNvSpPr>
                  <p:nvPr/>
                </p:nvSpPr>
                <p:spPr bwMode="auto">
                  <a:xfrm>
                    <a:off x="1002" y="1657"/>
                    <a:ext cx="58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6 w 193"/>
                      <a:gd name="T3" fmla="*/ 1 h 266"/>
                      <a:gd name="T4" fmla="*/ 116 w 193"/>
                      <a:gd name="T5" fmla="*/ 2 h 266"/>
                      <a:gd name="T6" fmla="*/ 125 w 193"/>
                      <a:gd name="T7" fmla="*/ 4 h 266"/>
                      <a:gd name="T8" fmla="*/ 134 w 193"/>
                      <a:gd name="T9" fmla="*/ 7 h 266"/>
                      <a:gd name="T10" fmla="*/ 142 w 193"/>
                      <a:gd name="T11" fmla="*/ 11 h 266"/>
                      <a:gd name="T12" fmla="*/ 150 w 193"/>
                      <a:gd name="T13" fmla="*/ 17 h 266"/>
                      <a:gd name="T14" fmla="*/ 158 w 193"/>
                      <a:gd name="T15" fmla="*/ 22 h 266"/>
                      <a:gd name="T16" fmla="*/ 164 w 193"/>
                      <a:gd name="T17" fmla="*/ 28 h 266"/>
                      <a:gd name="T18" fmla="*/ 170 w 193"/>
                      <a:gd name="T19" fmla="*/ 34 h 266"/>
                      <a:gd name="T20" fmla="*/ 177 w 193"/>
                      <a:gd name="T21" fmla="*/ 42 h 266"/>
                      <a:gd name="T22" fmla="*/ 181 w 193"/>
                      <a:gd name="T23" fmla="*/ 50 h 266"/>
                      <a:gd name="T24" fmla="*/ 185 w 193"/>
                      <a:gd name="T25" fmla="*/ 59 h 266"/>
                      <a:gd name="T26" fmla="*/ 188 w 193"/>
                      <a:gd name="T27" fmla="*/ 67 h 266"/>
                      <a:gd name="T28" fmla="*/ 190 w 193"/>
                      <a:gd name="T29" fmla="*/ 75 h 266"/>
                      <a:gd name="T30" fmla="*/ 193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0 w 193"/>
                      <a:gd name="T41" fmla="*/ 85 h 266"/>
                      <a:gd name="T42" fmla="*/ 1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1 w 193"/>
                      <a:gd name="T49" fmla="*/ 50 h 266"/>
                      <a:gd name="T50" fmla="*/ 16 w 193"/>
                      <a:gd name="T51" fmla="*/ 42 h 266"/>
                      <a:gd name="T52" fmla="*/ 22 w 193"/>
                      <a:gd name="T53" fmla="*/ 34 h 266"/>
                      <a:gd name="T54" fmla="*/ 27 w 193"/>
                      <a:gd name="T55" fmla="*/ 28 h 266"/>
                      <a:gd name="T56" fmla="*/ 35 w 193"/>
                      <a:gd name="T57" fmla="*/ 22 h 266"/>
                      <a:gd name="T58" fmla="*/ 42 w 193"/>
                      <a:gd name="T59" fmla="*/ 17 h 266"/>
                      <a:gd name="T60" fmla="*/ 50 w 193"/>
                      <a:gd name="T61" fmla="*/ 11 h 266"/>
                      <a:gd name="T62" fmla="*/ 59 w 193"/>
                      <a:gd name="T63" fmla="*/ 7 h 266"/>
                      <a:gd name="T64" fmla="*/ 67 w 193"/>
                      <a:gd name="T65" fmla="*/ 4 h 266"/>
                      <a:gd name="T66" fmla="*/ 77 w 193"/>
                      <a:gd name="T67" fmla="*/ 2 h 266"/>
                      <a:gd name="T68" fmla="*/ 86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0" y="17"/>
                        </a:lnTo>
                        <a:lnTo>
                          <a:pt x="158" y="22"/>
                        </a:lnTo>
                        <a:lnTo>
                          <a:pt x="164" y="28"/>
                        </a:lnTo>
                        <a:lnTo>
                          <a:pt x="170" y="34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5"/>
                        </a:lnTo>
                        <a:lnTo>
                          <a:pt x="193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1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7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2" name="Freeform 480"/>
                  <p:cNvSpPr>
                    <a:spLocks noChangeAspect="1"/>
                  </p:cNvSpPr>
                  <p:nvPr/>
                </p:nvSpPr>
                <p:spPr bwMode="auto">
                  <a:xfrm>
                    <a:off x="1002" y="1783"/>
                    <a:ext cx="58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6 w 193"/>
                      <a:gd name="T3" fmla="*/ 0 h 267"/>
                      <a:gd name="T4" fmla="*/ 116 w 193"/>
                      <a:gd name="T5" fmla="*/ 1 h 267"/>
                      <a:gd name="T6" fmla="*/ 125 w 193"/>
                      <a:gd name="T7" fmla="*/ 4 h 267"/>
                      <a:gd name="T8" fmla="*/ 134 w 193"/>
                      <a:gd name="T9" fmla="*/ 7 h 267"/>
                      <a:gd name="T10" fmla="*/ 142 w 193"/>
                      <a:gd name="T11" fmla="*/ 11 h 267"/>
                      <a:gd name="T12" fmla="*/ 150 w 193"/>
                      <a:gd name="T13" fmla="*/ 16 h 267"/>
                      <a:gd name="T14" fmla="*/ 158 w 193"/>
                      <a:gd name="T15" fmla="*/ 21 h 267"/>
                      <a:gd name="T16" fmla="*/ 164 w 193"/>
                      <a:gd name="T17" fmla="*/ 27 h 267"/>
                      <a:gd name="T18" fmla="*/ 170 w 193"/>
                      <a:gd name="T19" fmla="*/ 35 h 267"/>
                      <a:gd name="T20" fmla="*/ 177 w 193"/>
                      <a:gd name="T21" fmla="*/ 42 h 267"/>
                      <a:gd name="T22" fmla="*/ 181 w 193"/>
                      <a:gd name="T23" fmla="*/ 50 h 267"/>
                      <a:gd name="T24" fmla="*/ 185 w 193"/>
                      <a:gd name="T25" fmla="*/ 59 h 267"/>
                      <a:gd name="T26" fmla="*/ 188 w 193"/>
                      <a:gd name="T27" fmla="*/ 67 h 267"/>
                      <a:gd name="T28" fmla="*/ 190 w 193"/>
                      <a:gd name="T29" fmla="*/ 77 h 267"/>
                      <a:gd name="T30" fmla="*/ 193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0 w 193"/>
                      <a:gd name="T41" fmla="*/ 86 h 267"/>
                      <a:gd name="T42" fmla="*/ 1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1 w 193"/>
                      <a:gd name="T49" fmla="*/ 50 h 267"/>
                      <a:gd name="T50" fmla="*/ 16 w 193"/>
                      <a:gd name="T51" fmla="*/ 42 h 267"/>
                      <a:gd name="T52" fmla="*/ 22 w 193"/>
                      <a:gd name="T53" fmla="*/ 35 h 267"/>
                      <a:gd name="T54" fmla="*/ 27 w 193"/>
                      <a:gd name="T55" fmla="*/ 27 h 267"/>
                      <a:gd name="T56" fmla="*/ 35 w 193"/>
                      <a:gd name="T57" fmla="*/ 21 h 267"/>
                      <a:gd name="T58" fmla="*/ 42 w 193"/>
                      <a:gd name="T59" fmla="*/ 16 h 267"/>
                      <a:gd name="T60" fmla="*/ 50 w 193"/>
                      <a:gd name="T61" fmla="*/ 11 h 267"/>
                      <a:gd name="T62" fmla="*/ 59 w 193"/>
                      <a:gd name="T63" fmla="*/ 7 h 267"/>
                      <a:gd name="T64" fmla="*/ 67 w 193"/>
                      <a:gd name="T65" fmla="*/ 4 h 267"/>
                      <a:gd name="T66" fmla="*/ 77 w 193"/>
                      <a:gd name="T67" fmla="*/ 1 h 267"/>
                      <a:gd name="T68" fmla="*/ 86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0" y="16"/>
                        </a:lnTo>
                        <a:lnTo>
                          <a:pt x="158" y="21"/>
                        </a:lnTo>
                        <a:lnTo>
                          <a:pt x="164" y="27"/>
                        </a:lnTo>
                        <a:lnTo>
                          <a:pt x="170" y="35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7"/>
                        </a:lnTo>
                        <a:lnTo>
                          <a:pt x="193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1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7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3" name="Freeform 481"/>
                  <p:cNvSpPr>
                    <a:spLocks noChangeAspect="1"/>
                  </p:cNvSpPr>
                  <p:nvPr/>
                </p:nvSpPr>
                <p:spPr bwMode="auto">
                  <a:xfrm>
                    <a:off x="3735" y="1657"/>
                    <a:ext cx="58" cy="79"/>
                  </a:xfrm>
                  <a:custGeom>
                    <a:avLst/>
                    <a:gdLst>
                      <a:gd name="T0" fmla="*/ 97 w 194"/>
                      <a:gd name="T1" fmla="*/ 0 h 266"/>
                      <a:gd name="T2" fmla="*/ 107 w 194"/>
                      <a:gd name="T3" fmla="*/ 1 h 266"/>
                      <a:gd name="T4" fmla="*/ 117 w 194"/>
                      <a:gd name="T5" fmla="*/ 2 h 266"/>
                      <a:gd name="T6" fmla="*/ 126 w 194"/>
                      <a:gd name="T7" fmla="*/ 4 h 266"/>
                      <a:gd name="T8" fmla="*/ 135 w 194"/>
                      <a:gd name="T9" fmla="*/ 7 h 266"/>
                      <a:gd name="T10" fmla="*/ 143 w 194"/>
                      <a:gd name="T11" fmla="*/ 11 h 266"/>
                      <a:gd name="T12" fmla="*/ 151 w 194"/>
                      <a:gd name="T13" fmla="*/ 17 h 266"/>
                      <a:gd name="T14" fmla="*/ 159 w 194"/>
                      <a:gd name="T15" fmla="*/ 22 h 266"/>
                      <a:gd name="T16" fmla="*/ 166 w 194"/>
                      <a:gd name="T17" fmla="*/ 28 h 266"/>
                      <a:gd name="T18" fmla="*/ 172 w 194"/>
                      <a:gd name="T19" fmla="*/ 34 h 266"/>
                      <a:gd name="T20" fmla="*/ 177 w 194"/>
                      <a:gd name="T21" fmla="*/ 42 h 266"/>
                      <a:gd name="T22" fmla="*/ 182 w 194"/>
                      <a:gd name="T23" fmla="*/ 50 h 266"/>
                      <a:gd name="T24" fmla="*/ 187 w 194"/>
                      <a:gd name="T25" fmla="*/ 59 h 266"/>
                      <a:gd name="T26" fmla="*/ 190 w 194"/>
                      <a:gd name="T27" fmla="*/ 67 h 266"/>
                      <a:gd name="T28" fmla="*/ 192 w 194"/>
                      <a:gd name="T29" fmla="*/ 75 h 266"/>
                      <a:gd name="T30" fmla="*/ 193 w 194"/>
                      <a:gd name="T31" fmla="*/ 85 h 266"/>
                      <a:gd name="T32" fmla="*/ 194 w 194"/>
                      <a:gd name="T33" fmla="*/ 94 h 266"/>
                      <a:gd name="T34" fmla="*/ 194 w 194"/>
                      <a:gd name="T35" fmla="*/ 266 h 266"/>
                      <a:gd name="T36" fmla="*/ 0 w 194"/>
                      <a:gd name="T37" fmla="*/ 266 h 266"/>
                      <a:gd name="T38" fmla="*/ 0 w 194"/>
                      <a:gd name="T39" fmla="*/ 94 h 266"/>
                      <a:gd name="T40" fmla="*/ 1 w 194"/>
                      <a:gd name="T41" fmla="*/ 85 h 266"/>
                      <a:gd name="T42" fmla="*/ 2 w 194"/>
                      <a:gd name="T43" fmla="*/ 75 h 266"/>
                      <a:gd name="T44" fmla="*/ 4 w 194"/>
                      <a:gd name="T45" fmla="*/ 67 h 266"/>
                      <a:gd name="T46" fmla="*/ 8 w 194"/>
                      <a:gd name="T47" fmla="*/ 59 h 266"/>
                      <a:gd name="T48" fmla="*/ 12 w 194"/>
                      <a:gd name="T49" fmla="*/ 50 h 266"/>
                      <a:gd name="T50" fmla="*/ 17 w 194"/>
                      <a:gd name="T51" fmla="*/ 42 h 266"/>
                      <a:gd name="T52" fmla="*/ 22 w 194"/>
                      <a:gd name="T53" fmla="*/ 34 h 266"/>
                      <a:gd name="T54" fmla="*/ 29 w 194"/>
                      <a:gd name="T55" fmla="*/ 28 h 266"/>
                      <a:gd name="T56" fmla="*/ 36 w 194"/>
                      <a:gd name="T57" fmla="*/ 22 h 266"/>
                      <a:gd name="T58" fmla="*/ 43 w 194"/>
                      <a:gd name="T59" fmla="*/ 17 h 266"/>
                      <a:gd name="T60" fmla="*/ 51 w 194"/>
                      <a:gd name="T61" fmla="*/ 11 h 266"/>
                      <a:gd name="T62" fmla="*/ 59 w 194"/>
                      <a:gd name="T63" fmla="*/ 7 h 266"/>
                      <a:gd name="T64" fmla="*/ 69 w 194"/>
                      <a:gd name="T65" fmla="*/ 4 h 266"/>
                      <a:gd name="T66" fmla="*/ 78 w 194"/>
                      <a:gd name="T67" fmla="*/ 2 h 266"/>
                      <a:gd name="T68" fmla="*/ 88 w 194"/>
                      <a:gd name="T69" fmla="*/ 1 h 266"/>
                      <a:gd name="T70" fmla="*/ 97 w 194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6">
                        <a:moveTo>
                          <a:pt x="97" y="0"/>
                        </a:moveTo>
                        <a:lnTo>
                          <a:pt x="107" y="1"/>
                        </a:lnTo>
                        <a:lnTo>
                          <a:pt x="117" y="2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1" y="17"/>
                        </a:lnTo>
                        <a:lnTo>
                          <a:pt x="159" y="22"/>
                        </a:lnTo>
                        <a:lnTo>
                          <a:pt x="166" y="28"/>
                        </a:lnTo>
                        <a:lnTo>
                          <a:pt x="172" y="34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7" y="59"/>
                        </a:lnTo>
                        <a:lnTo>
                          <a:pt x="190" y="67"/>
                        </a:lnTo>
                        <a:lnTo>
                          <a:pt x="192" y="75"/>
                        </a:lnTo>
                        <a:lnTo>
                          <a:pt x="193" y="85"/>
                        </a:lnTo>
                        <a:lnTo>
                          <a:pt x="194" y="94"/>
                        </a:lnTo>
                        <a:lnTo>
                          <a:pt x="194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9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9" y="4"/>
                        </a:lnTo>
                        <a:lnTo>
                          <a:pt x="78" y="2"/>
                        </a:lnTo>
                        <a:lnTo>
                          <a:pt x="88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4" name="Freeform 482"/>
                  <p:cNvSpPr>
                    <a:spLocks noChangeAspect="1"/>
                  </p:cNvSpPr>
                  <p:nvPr/>
                </p:nvSpPr>
                <p:spPr bwMode="auto">
                  <a:xfrm>
                    <a:off x="3735" y="1783"/>
                    <a:ext cx="58" cy="81"/>
                  </a:xfrm>
                  <a:custGeom>
                    <a:avLst/>
                    <a:gdLst>
                      <a:gd name="T0" fmla="*/ 97 w 194"/>
                      <a:gd name="T1" fmla="*/ 0 h 267"/>
                      <a:gd name="T2" fmla="*/ 107 w 194"/>
                      <a:gd name="T3" fmla="*/ 0 h 267"/>
                      <a:gd name="T4" fmla="*/ 117 w 194"/>
                      <a:gd name="T5" fmla="*/ 1 h 267"/>
                      <a:gd name="T6" fmla="*/ 126 w 194"/>
                      <a:gd name="T7" fmla="*/ 4 h 267"/>
                      <a:gd name="T8" fmla="*/ 135 w 194"/>
                      <a:gd name="T9" fmla="*/ 7 h 267"/>
                      <a:gd name="T10" fmla="*/ 143 w 194"/>
                      <a:gd name="T11" fmla="*/ 11 h 267"/>
                      <a:gd name="T12" fmla="*/ 151 w 194"/>
                      <a:gd name="T13" fmla="*/ 16 h 267"/>
                      <a:gd name="T14" fmla="*/ 159 w 194"/>
                      <a:gd name="T15" fmla="*/ 21 h 267"/>
                      <a:gd name="T16" fmla="*/ 166 w 194"/>
                      <a:gd name="T17" fmla="*/ 27 h 267"/>
                      <a:gd name="T18" fmla="*/ 172 w 194"/>
                      <a:gd name="T19" fmla="*/ 35 h 267"/>
                      <a:gd name="T20" fmla="*/ 177 w 194"/>
                      <a:gd name="T21" fmla="*/ 42 h 267"/>
                      <a:gd name="T22" fmla="*/ 182 w 194"/>
                      <a:gd name="T23" fmla="*/ 50 h 267"/>
                      <a:gd name="T24" fmla="*/ 187 w 194"/>
                      <a:gd name="T25" fmla="*/ 59 h 267"/>
                      <a:gd name="T26" fmla="*/ 190 w 194"/>
                      <a:gd name="T27" fmla="*/ 67 h 267"/>
                      <a:gd name="T28" fmla="*/ 192 w 194"/>
                      <a:gd name="T29" fmla="*/ 77 h 267"/>
                      <a:gd name="T30" fmla="*/ 193 w 194"/>
                      <a:gd name="T31" fmla="*/ 86 h 267"/>
                      <a:gd name="T32" fmla="*/ 194 w 194"/>
                      <a:gd name="T33" fmla="*/ 96 h 267"/>
                      <a:gd name="T34" fmla="*/ 194 w 194"/>
                      <a:gd name="T35" fmla="*/ 267 h 267"/>
                      <a:gd name="T36" fmla="*/ 0 w 194"/>
                      <a:gd name="T37" fmla="*/ 267 h 267"/>
                      <a:gd name="T38" fmla="*/ 0 w 194"/>
                      <a:gd name="T39" fmla="*/ 96 h 267"/>
                      <a:gd name="T40" fmla="*/ 1 w 194"/>
                      <a:gd name="T41" fmla="*/ 86 h 267"/>
                      <a:gd name="T42" fmla="*/ 2 w 194"/>
                      <a:gd name="T43" fmla="*/ 77 h 267"/>
                      <a:gd name="T44" fmla="*/ 4 w 194"/>
                      <a:gd name="T45" fmla="*/ 67 h 267"/>
                      <a:gd name="T46" fmla="*/ 8 w 194"/>
                      <a:gd name="T47" fmla="*/ 59 h 267"/>
                      <a:gd name="T48" fmla="*/ 12 w 194"/>
                      <a:gd name="T49" fmla="*/ 50 h 267"/>
                      <a:gd name="T50" fmla="*/ 17 w 194"/>
                      <a:gd name="T51" fmla="*/ 42 h 267"/>
                      <a:gd name="T52" fmla="*/ 22 w 194"/>
                      <a:gd name="T53" fmla="*/ 35 h 267"/>
                      <a:gd name="T54" fmla="*/ 29 w 194"/>
                      <a:gd name="T55" fmla="*/ 27 h 267"/>
                      <a:gd name="T56" fmla="*/ 36 w 194"/>
                      <a:gd name="T57" fmla="*/ 21 h 267"/>
                      <a:gd name="T58" fmla="*/ 43 w 194"/>
                      <a:gd name="T59" fmla="*/ 16 h 267"/>
                      <a:gd name="T60" fmla="*/ 51 w 194"/>
                      <a:gd name="T61" fmla="*/ 11 h 267"/>
                      <a:gd name="T62" fmla="*/ 59 w 194"/>
                      <a:gd name="T63" fmla="*/ 7 h 267"/>
                      <a:gd name="T64" fmla="*/ 69 w 194"/>
                      <a:gd name="T65" fmla="*/ 4 h 267"/>
                      <a:gd name="T66" fmla="*/ 78 w 194"/>
                      <a:gd name="T67" fmla="*/ 1 h 267"/>
                      <a:gd name="T68" fmla="*/ 88 w 194"/>
                      <a:gd name="T69" fmla="*/ 0 h 267"/>
                      <a:gd name="T70" fmla="*/ 97 w 194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7">
                        <a:moveTo>
                          <a:pt x="97" y="0"/>
                        </a:moveTo>
                        <a:lnTo>
                          <a:pt x="107" y="0"/>
                        </a:lnTo>
                        <a:lnTo>
                          <a:pt x="117" y="1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1" y="16"/>
                        </a:lnTo>
                        <a:lnTo>
                          <a:pt x="159" y="21"/>
                        </a:lnTo>
                        <a:lnTo>
                          <a:pt x="166" y="27"/>
                        </a:lnTo>
                        <a:lnTo>
                          <a:pt x="172" y="35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7" y="59"/>
                        </a:lnTo>
                        <a:lnTo>
                          <a:pt x="190" y="67"/>
                        </a:lnTo>
                        <a:lnTo>
                          <a:pt x="192" y="77"/>
                        </a:lnTo>
                        <a:lnTo>
                          <a:pt x="193" y="86"/>
                        </a:lnTo>
                        <a:lnTo>
                          <a:pt x="194" y="96"/>
                        </a:lnTo>
                        <a:lnTo>
                          <a:pt x="194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9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9" y="4"/>
                        </a:lnTo>
                        <a:lnTo>
                          <a:pt x="78" y="1"/>
                        </a:lnTo>
                        <a:lnTo>
                          <a:pt x="88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5" name="Freeform 483"/>
                  <p:cNvSpPr>
                    <a:spLocks noChangeAspect="1"/>
                  </p:cNvSpPr>
                  <p:nvPr/>
                </p:nvSpPr>
                <p:spPr bwMode="auto">
                  <a:xfrm>
                    <a:off x="1643" y="1657"/>
                    <a:ext cx="58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7 w 193"/>
                      <a:gd name="T3" fmla="*/ 1 h 266"/>
                      <a:gd name="T4" fmla="*/ 116 w 193"/>
                      <a:gd name="T5" fmla="*/ 2 h 266"/>
                      <a:gd name="T6" fmla="*/ 125 w 193"/>
                      <a:gd name="T7" fmla="*/ 4 h 266"/>
                      <a:gd name="T8" fmla="*/ 134 w 193"/>
                      <a:gd name="T9" fmla="*/ 7 h 266"/>
                      <a:gd name="T10" fmla="*/ 143 w 193"/>
                      <a:gd name="T11" fmla="*/ 11 h 266"/>
                      <a:gd name="T12" fmla="*/ 151 w 193"/>
                      <a:gd name="T13" fmla="*/ 17 h 266"/>
                      <a:gd name="T14" fmla="*/ 159 w 193"/>
                      <a:gd name="T15" fmla="*/ 22 h 266"/>
                      <a:gd name="T16" fmla="*/ 165 w 193"/>
                      <a:gd name="T17" fmla="*/ 28 h 266"/>
                      <a:gd name="T18" fmla="*/ 171 w 193"/>
                      <a:gd name="T19" fmla="*/ 34 h 266"/>
                      <a:gd name="T20" fmla="*/ 176 w 193"/>
                      <a:gd name="T21" fmla="*/ 42 h 266"/>
                      <a:gd name="T22" fmla="*/ 182 w 193"/>
                      <a:gd name="T23" fmla="*/ 50 h 266"/>
                      <a:gd name="T24" fmla="*/ 186 w 193"/>
                      <a:gd name="T25" fmla="*/ 59 h 266"/>
                      <a:gd name="T26" fmla="*/ 189 w 193"/>
                      <a:gd name="T27" fmla="*/ 67 h 266"/>
                      <a:gd name="T28" fmla="*/ 191 w 193"/>
                      <a:gd name="T29" fmla="*/ 75 h 266"/>
                      <a:gd name="T30" fmla="*/ 192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1 w 193"/>
                      <a:gd name="T41" fmla="*/ 85 h 266"/>
                      <a:gd name="T42" fmla="*/ 2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1 w 193"/>
                      <a:gd name="T49" fmla="*/ 50 h 266"/>
                      <a:gd name="T50" fmla="*/ 16 w 193"/>
                      <a:gd name="T51" fmla="*/ 42 h 266"/>
                      <a:gd name="T52" fmla="*/ 22 w 193"/>
                      <a:gd name="T53" fmla="*/ 34 h 266"/>
                      <a:gd name="T54" fmla="*/ 28 w 193"/>
                      <a:gd name="T55" fmla="*/ 28 h 266"/>
                      <a:gd name="T56" fmla="*/ 35 w 193"/>
                      <a:gd name="T57" fmla="*/ 22 h 266"/>
                      <a:gd name="T58" fmla="*/ 43 w 193"/>
                      <a:gd name="T59" fmla="*/ 17 h 266"/>
                      <a:gd name="T60" fmla="*/ 50 w 193"/>
                      <a:gd name="T61" fmla="*/ 11 h 266"/>
                      <a:gd name="T62" fmla="*/ 58 w 193"/>
                      <a:gd name="T63" fmla="*/ 7 h 266"/>
                      <a:gd name="T64" fmla="*/ 68 w 193"/>
                      <a:gd name="T65" fmla="*/ 4 h 266"/>
                      <a:gd name="T66" fmla="*/ 77 w 193"/>
                      <a:gd name="T67" fmla="*/ 2 h 266"/>
                      <a:gd name="T68" fmla="*/ 87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7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1" y="17"/>
                        </a:lnTo>
                        <a:lnTo>
                          <a:pt x="159" y="22"/>
                        </a:lnTo>
                        <a:lnTo>
                          <a:pt x="165" y="28"/>
                        </a:lnTo>
                        <a:lnTo>
                          <a:pt x="171" y="34"/>
                        </a:lnTo>
                        <a:lnTo>
                          <a:pt x="176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5"/>
                        </a:lnTo>
                        <a:lnTo>
                          <a:pt x="192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5" y="22"/>
                        </a:lnTo>
                        <a:lnTo>
                          <a:pt x="43" y="17"/>
                        </a:lnTo>
                        <a:lnTo>
                          <a:pt x="50" y="11"/>
                        </a:lnTo>
                        <a:lnTo>
                          <a:pt x="58" y="7"/>
                        </a:lnTo>
                        <a:lnTo>
                          <a:pt x="68" y="4"/>
                        </a:lnTo>
                        <a:lnTo>
                          <a:pt x="77" y="2"/>
                        </a:lnTo>
                        <a:lnTo>
                          <a:pt x="87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6" name="Freeform 484"/>
                  <p:cNvSpPr>
                    <a:spLocks noChangeAspect="1"/>
                  </p:cNvSpPr>
                  <p:nvPr/>
                </p:nvSpPr>
                <p:spPr bwMode="auto">
                  <a:xfrm>
                    <a:off x="1643" y="1783"/>
                    <a:ext cx="58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7 w 193"/>
                      <a:gd name="T3" fmla="*/ 0 h 267"/>
                      <a:gd name="T4" fmla="*/ 116 w 193"/>
                      <a:gd name="T5" fmla="*/ 1 h 267"/>
                      <a:gd name="T6" fmla="*/ 125 w 193"/>
                      <a:gd name="T7" fmla="*/ 4 h 267"/>
                      <a:gd name="T8" fmla="*/ 134 w 193"/>
                      <a:gd name="T9" fmla="*/ 7 h 267"/>
                      <a:gd name="T10" fmla="*/ 143 w 193"/>
                      <a:gd name="T11" fmla="*/ 11 h 267"/>
                      <a:gd name="T12" fmla="*/ 151 w 193"/>
                      <a:gd name="T13" fmla="*/ 16 h 267"/>
                      <a:gd name="T14" fmla="*/ 159 w 193"/>
                      <a:gd name="T15" fmla="*/ 21 h 267"/>
                      <a:gd name="T16" fmla="*/ 165 w 193"/>
                      <a:gd name="T17" fmla="*/ 27 h 267"/>
                      <a:gd name="T18" fmla="*/ 171 w 193"/>
                      <a:gd name="T19" fmla="*/ 35 h 267"/>
                      <a:gd name="T20" fmla="*/ 176 w 193"/>
                      <a:gd name="T21" fmla="*/ 42 h 267"/>
                      <a:gd name="T22" fmla="*/ 182 w 193"/>
                      <a:gd name="T23" fmla="*/ 50 h 267"/>
                      <a:gd name="T24" fmla="*/ 186 w 193"/>
                      <a:gd name="T25" fmla="*/ 59 h 267"/>
                      <a:gd name="T26" fmla="*/ 189 w 193"/>
                      <a:gd name="T27" fmla="*/ 67 h 267"/>
                      <a:gd name="T28" fmla="*/ 191 w 193"/>
                      <a:gd name="T29" fmla="*/ 77 h 267"/>
                      <a:gd name="T30" fmla="*/ 192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1 w 193"/>
                      <a:gd name="T41" fmla="*/ 86 h 267"/>
                      <a:gd name="T42" fmla="*/ 2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1 w 193"/>
                      <a:gd name="T49" fmla="*/ 50 h 267"/>
                      <a:gd name="T50" fmla="*/ 16 w 193"/>
                      <a:gd name="T51" fmla="*/ 42 h 267"/>
                      <a:gd name="T52" fmla="*/ 22 w 193"/>
                      <a:gd name="T53" fmla="*/ 35 h 267"/>
                      <a:gd name="T54" fmla="*/ 28 w 193"/>
                      <a:gd name="T55" fmla="*/ 27 h 267"/>
                      <a:gd name="T56" fmla="*/ 35 w 193"/>
                      <a:gd name="T57" fmla="*/ 21 h 267"/>
                      <a:gd name="T58" fmla="*/ 43 w 193"/>
                      <a:gd name="T59" fmla="*/ 16 h 267"/>
                      <a:gd name="T60" fmla="*/ 50 w 193"/>
                      <a:gd name="T61" fmla="*/ 11 h 267"/>
                      <a:gd name="T62" fmla="*/ 58 w 193"/>
                      <a:gd name="T63" fmla="*/ 7 h 267"/>
                      <a:gd name="T64" fmla="*/ 68 w 193"/>
                      <a:gd name="T65" fmla="*/ 4 h 267"/>
                      <a:gd name="T66" fmla="*/ 77 w 193"/>
                      <a:gd name="T67" fmla="*/ 1 h 267"/>
                      <a:gd name="T68" fmla="*/ 87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7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1" y="16"/>
                        </a:lnTo>
                        <a:lnTo>
                          <a:pt x="159" y="21"/>
                        </a:lnTo>
                        <a:lnTo>
                          <a:pt x="165" y="27"/>
                        </a:lnTo>
                        <a:lnTo>
                          <a:pt x="171" y="35"/>
                        </a:lnTo>
                        <a:lnTo>
                          <a:pt x="176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7"/>
                        </a:lnTo>
                        <a:lnTo>
                          <a:pt x="192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5" y="21"/>
                        </a:lnTo>
                        <a:lnTo>
                          <a:pt x="43" y="16"/>
                        </a:lnTo>
                        <a:lnTo>
                          <a:pt x="50" y="11"/>
                        </a:lnTo>
                        <a:lnTo>
                          <a:pt x="58" y="7"/>
                        </a:lnTo>
                        <a:lnTo>
                          <a:pt x="68" y="4"/>
                        </a:lnTo>
                        <a:lnTo>
                          <a:pt x="77" y="1"/>
                        </a:lnTo>
                        <a:lnTo>
                          <a:pt x="87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7" name="Freeform 485"/>
                  <p:cNvSpPr>
                    <a:spLocks noChangeAspect="1"/>
                  </p:cNvSpPr>
                  <p:nvPr/>
                </p:nvSpPr>
                <p:spPr bwMode="auto">
                  <a:xfrm>
                    <a:off x="4376" y="1657"/>
                    <a:ext cx="58" cy="79"/>
                  </a:xfrm>
                  <a:custGeom>
                    <a:avLst/>
                    <a:gdLst>
                      <a:gd name="T0" fmla="*/ 97 w 194"/>
                      <a:gd name="T1" fmla="*/ 0 h 266"/>
                      <a:gd name="T2" fmla="*/ 106 w 194"/>
                      <a:gd name="T3" fmla="*/ 1 h 266"/>
                      <a:gd name="T4" fmla="*/ 116 w 194"/>
                      <a:gd name="T5" fmla="*/ 2 h 266"/>
                      <a:gd name="T6" fmla="*/ 124 w 194"/>
                      <a:gd name="T7" fmla="*/ 4 h 266"/>
                      <a:gd name="T8" fmla="*/ 134 w 194"/>
                      <a:gd name="T9" fmla="*/ 7 h 266"/>
                      <a:gd name="T10" fmla="*/ 141 w 194"/>
                      <a:gd name="T11" fmla="*/ 11 h 266"/>
                      <a:gd name="T12" fmla="*/ 149 w 194"/>
                      <a:gd name="T13" fmla="*/ 17 h 266"/>
                      <a:gd name="T14" fmla="*/ 157 w 194"/>
                      <a:gd name="T15" fmla="*/ 22 h 266"/>
                      <a:gd name="T16" fmla="*/ 163 w 194"/>
                      <a:gd name="T17" fmla="*/ 28 h 266"/>
                      <a:gd name="T18" fmla="*/ 169 w 194"/>
                      <a:gd name="T19" fmla="*/ 34 h 266"/>
                      <a:gd name="T20" fmla="*/ 175 w 194"/>
                      <a:gd name="T21" fmla="*/ 42 h 266"/>
                      <a:gd name="T22" fmla="*/ 180 w 194"/>
                      <a:gd name="T23" fmla="*/ 50 h 266"/>
                      <a:gd name="T24" fmla="*/ 184 w 194"/>
                      <a:gd name="T25" fmla="*/ 59 h 266"/>
                      <a:gd name="T26" fmla="*/ 187 w 194"/>
                      <a:gd name="T27" fmla="*/ 67 h 266"/>
                      <a:gd name="T28" fmla="*/ 189 w 194"/>
                      <a:gd name="T29" fmla="*/ 75 h 266"/>
                      <a:gd name="T30" fmla="*/ 191 w 194"/>
                      <a:gd name="T31" fmla="*/ 85 h 266"/>
                      <a:gd name="T32" fmla="*/ 192 w 194"/>
                      <a:gd name="T33" fmla="*/ 94 h 266"/>
                      <a:gd name="T34" fmla="*/ 194 w 194"/>
                      <a:gd name="T35" fmla="*/ 266 h 266"/>
                      <a:gd name="T36" fmla="*/ 0 w 194"/>
                      <a:gd name="T37" fmla="*/ 266 h 266"/>
                      <a:gd name="T38" fmla="*/ 0 w 194"/>
                      <a:gd name="T39" fmla="*/ 94 h 266"/>
                      <a:gd name="T40" fmla="*/ 0 w 194"/>
                      <a:gd name="T41" fmla="*/ 85 h 266"/>
                      <a:gd name="T42" fmla="*/ 2 w 194"/>
                      <a:gd name="T43" fmla="*/ 75 h 266"/>
                      <a:gd name="T44" fmla="*/ 4 w 194"/>
                      <a:gd name="T45" fmla="*/ 67 h 266"/>
                      <a:gd name="T46" fmla="*/ 7 w 194"/>
                      <a:gd name="T47" fmla="*/ 59 h 266"/>
                      <a:gd name="T48" fmla="*/ 11 w 194"/>
                      <a:gd name="T49" fmla="*/ 50 h 266"/>
                      <a:gd name="T50" fmla="*/ 16 w 194"/>
                      <a:gd name="T51" fmla="*/ 42 h 266"/>
                      <a:gd name="T52" fmla="*/ 22 w 194"/>
                      <a:gd name="T53" fmla="*/ 34 h 266"/>
                      <a:gd name="T54" fmla="*/ 28 w 194"/>
                      <a:gd name="T55" fmla="*/ 28 h 266"/>
                      <a:gd name="T56" fmla="*/ 35 w 194"/>
                      <a:gd name="T57" fmla="*/ 22 h 266"/>
                      <a:gd name="T58" fmla="*/ 42 w 194"/>
                      <a:gd name="T59" fmla="*/ 17 h 266"/>
                      <a:gd name="T60" fmla="*/ 50 w 194"/>
                      <a:gd name="T61" fmla="*/ 11 h 266"/>
                      <a:gd name="T62" fmla="*/ 59 w 194"/>
                      <a:gd name="T63" fmla="*/ 7 h 266"/>
                      <a:gd name="T64" fmla="*/ 67 w 194"/>
                      <a:gd name="T65" fmla="*/ 4 h 266"/>
                      <a:gd name="T66" fmla="*/ 77 w 194"/>
                      <a:gd name="T67" fmla="*/ 2 h 266"/>
                      <a:gd name="T68" fmla="*/ 86 w 194"/>
                      <a:gd name="T69" fmla="*/ 1 h 266"/>
                      <a:gd name="T70" fmla="*/ 97 w 194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6">
                        <a:moveTo>
                          <a:pt x="97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4" y="4"/>
                        </a:lnTo>
                        <a:lnTo>
                          <a:pt x="134" y="7"/>
                        </a:lnTo>
                        <a:lnTo>
                          <a:pt x="141" y="11"/>
                        </a:lnTo>
                        <a:lnTo>
                          <a:pt x="149" y="17"/>
                        </a:lnTo>
                        <a:lnTo>
                          <a:pt x="157" y="22"/>
                        </a:lnTo>
                        <a:lnTo>
                          <a:pt x="163" y="28"/>
                        </a:lnTo>
                        <a:lnTo>
                          <a:pt x="169" y="34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89" y="75"/>
                        </a:lnTo>
                        <a:lnTo>
                          <a:pt x="191" y="85"/>
                        </a:lnTo>
                        <a:lnTo>
                          <a:pt x="192" y="94"/>
                        </a:lnTo>
                        <a:lnTo>
                          <a:pt x="194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8" name="Freeform 486"/>
                  <p:cNvSpPr>
                    <a:spLocks noChangeAspect="1"/>
                  </p:cNvSpPr>
                  <p:nvPr/>
                </p:nvSpPr>
                <p:spPr bwMode="auto">
                  <a:xfrm>
                    <a:off x="4376" y="1783"/>
                    <a:ext cx="58" cy="81"/>
                  </a:xfrm>
                  <a:custGeom>
                    <a:avLst/>
                    <a:gdLst>
                      <a:gd name="T0" fmla="*/ 97 w 194"/>
                      <a:gd name="T1" fmla="*/ 0 h 267"/>
                      <a:gd name="T2" fmla="*/ 106 w 194"/>
                      <a:gd name="T3" fmla="*/ 0 h 267"/>
                      <a:gd name="T4" fmla="*/ 116 w 194"/>
                      <a:gd name="T5" fmla="*/ 1 h 267"/>
                      <a:gd name="T6" fmla="*/ 124 w 194"/>
                      <a:gd name="T7" fmla="*/ 4 h 267"/>
                      <a:gd name="T8" fmla="*/ 134 w 194"/>
                      <a:gd name="T9" fmla="*/ 7 h 267"/>
                      <a:gd name="T10" fmla="*/ 141 w 194"/>
                      <a:gd name="T11" fmla="*/ 11 h 267"/>
                      <a:gd name="T12" fmla="*/ 149 w 194"/>
                      <a:gd name="T13" fmla="*/ 16 h 267"/>
                      <a:gd name="T14" fmla="*/ 157 w 194"/>
                      <a:gd name="T15" fmla="*/ 21 h 267"/>
                      <a:gd name="T16" fmla="*/ 163 w 194"/>
                      <a:gd name="T17" fmla="*/ 27 h 267"/>
                      <a:gd name="T18" fmla="*/ 169 w 194"/>
                      <a:gd name="T19" fmla="*/ 35 h 267"/>
                      <a:gd name="T20" fmla="*/ 175 w 194"/>
                      <a:gd name="T21" fmla="*/ 42 h 267"/>
                      <a:gd name="T22" fmla="*/ 180 w 194"/>
                      <a:gd name="T23" fmla="*/ 50 h 267"/>
                      <a:gd name="T24" fmla="*/ 184 w 194"/>
                      <a:gd name="T25" fmla="*/ 59 h 267"/>
                      <a:gd name="T26" fmla="*/ 187 w 194"/>
                      <a:gd name="T27" fmla="*/ 67 h 267"/>
                      <a:gd name="T28" fmla="*/ 189 w 194"/>
                      <a:gd name="T29" fmla="*/ 77 h 267"/>
                      <a:gd name="T30" fmla="*/ 191 w 194"/>
                      <a:gd name="T31" fmla="*/ 86 h 267"/>
                      <a:gd name="T32" fmla="*/ 192 w 194"/>
                      <a:gd name="T33" fmla="*/ 96 h 267"/>
                      <a:gd name="T34" fmla="*/ 194 w 194"/>
                      <a:gd name="T35" fmla="*/ 267 h 267"/>
                      <a:gd name="T36" fmla="*/ 0 w 194"/>
                      <a:gd name="T37" fmla="*/ 267 h 267"/>
                      <a:gd name="T38" fmla="*/ 0 w 194"/>
                      <a:gd name="T39" fmla="*/ 96 h 267"/>
                      <a:gd name="T40" fmla="*/ 0 w 194"/>
                      <a:gd name="T41" fmla="*/ 86 h 267"/>
                      <a:gd name="T42" fmla="*/ 2 w 194"/>
                      <a:gd name="T43" fmla="*/ 77 h 267"/>
                      <a:gd name="T44" fmla="*/ 4 w 194"/>
                      <a:gd name="T45" fmla="*/ 67 h 267"/>
                      <a:gd name="T46" fmla="*/ 7 w 194"/>
                      <a:gd name="T47" fmla="*/ 59 h 267"/>
                      <a:gd name="T48" fmla="*/ 11 w 194"/>
                      <a:gd name="T49" fmla="*/ 50 h 267"/>
                      <a:gd name="T50" fmla="*/ 16 w 194"/>
                      <a:gd name="T51" fmla="*/ 42 h 267"/>
                      <a:gd name="T52" fmla="*/ 22 w 194"/>
                      <a:gd name="T53" fmla="*/ 35 h 267"/>
                      <a:gd name="T54" fmla="*/ 28 w 194"/>
                      <a:gd name="T55" fmla="*/ 27 h 267"/>
                      <a:gd name="T56" fmla="*/ 35 w 194"/>
                      <a:gd name="T57" fmla="*/ 21 h 267"/>
                      <a:gd name="T58" fmla="*/ 42 w 194"/>
                      <a:gd name="T59" fmla="*/ 16 h 267"/>
                      <a:gd name="T60" fmla="*/ 50 w 194"/>
                      <a:gd name="T61" fmla="*/ 11 h 267"/>
                      <a:gd name="T62" fmla="*/ 59 w 194"/>
                      <a:gd name="T63" fmla="*/ 7 h 267"/>
                      <a:gd name="T64" fmla="*/ 67 w 194"/>
                      <a:gd name="T65" fmla="*/ 4 h 267"/>
                      <a:gd name="T66" fmla="*/ 77 w 194"/>
                      <a:gd name="T67" fmla="*/ 1 h 267"/>
                      <a:gd name="T68" fmla="*/ 86 w 194"/>
                      <a:gd name="T69" fmla="*/ 0 h 267"/>
                      <a:gd name="T70" fmla="*/ 97 w 194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7">
                        <a:moveTo>
                          <a:pt x="97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4" y="4"/>
                        </a:lnTo>
                        <a:lnTo>
                          <a:pt x="134" y="7"/>
                        </a:lnTo>
                        <a:lnTo>
                          <a:pt x="141" y="11"/>
                        </a:lnTo>
                        <a:lnTo>
                          <a:pt x="149" y="16"/>
                        </a:lnTo>
                        <a:lnTo>
                          <a:pt x="157" y="21"/>
                        </a:lnTo>
                        <a:lnTo>
                          <a:pt x="163" y="27"/>
                        </a:lnTo>
                        <a:lnTo>
                          <a:pt x="169" y="35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89" y="77"/>
                        </a:lnTo>
                        <a:lnTo>
                          <a:pt x="191" y="86"/>
                        </a:lnTo>
                        <a:lnTo>
                          <a:pt x="192" y="96"/>
                        </a:lnTo>
                        <a:lnTo>
                          <a:pt x="194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39" name="Freeform 487"/>
                  <p:cNvSpPr>
                    <a:spLocks noChangeAspect="1"/>
                  </p:cNvSpPr>
                  <p:nvPr/>
                </p:nvSpPr>
                <p:spPr bwMode="auto">
                  <a:xfrm>
                    <a:off x="1110" y="1657"/>
                    <a:ext cx="57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6 w 193"/>
                      <a:gd name="T3" fmla="*/ 1 h 266"/>
                      <a:gd name="T4" fmla="*/ 116 w 193"/>
                      <a:gd name="T5" fmla="*/ 2 h 266"/>
                      <a:gd name="T6" fmla="*/ 124 w 193"/>
                      <a:gd name="T7" fmla="*/ 4 h 266"/>
                      <a:gd name="T8" fmla="*/ 134 w 193"/>
                      <a:gd name="T9" fmla="*/ 7 h 266"/>
                      <a:gd name="T10" fmla="*/ 142 w 193"/>
                      <a:gd name="T11" fmla="*/ 11 h 266"/>
                      <a:gd name="T12" fmla="*/ 149 w 193"/>
                      <a:gd name="T13" fmla="*/ 17 h 266"/>
                      <a:gd name="T14" fmla="*/ 157 w 193"/>
                      <a:gd name="T15" fmla="*/ 22 h 266"/>
                      <a:gd name="T16" fmla="*/ 164 w 193"/>
                      <a:gd name="T17" fmla="*/ 28 h 266"/>
                      <a:gd name="T18" fmla="*/ 170 w 193"/>
                      <a:gd name="T19" fmla="*/ 34 h 266"/>
                      <a:gd name="T20" fmla="*/ 176 w 193"/>
                      <a:gd name="T21" fmla="*/ 42 h 266"/>
                      <a:gd name="T22" fmla="*/ 181 w 193"/>
                      <a:gd name="T23" fmla="*/ 50 h 266"/>
                      <a:gd name="T24" fmla="*/ 185 w 193"/>
                      <a:gd name="T25" fmla="*/ 59 h 266"/>
                      <a:gd name="T26" fmla="*/ 188 w 193"/>
                      <a:gd name="T27" fmla="*/ 67 h 266"/>
                      <a:gd name="T28" fmla="*/ 190 w 193"/>
                      <a:gd name="T29" fmla="*/ 75 h 266"/>
                      <a:gd name="T30" fmla="*/ 193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0 w 193"/>
                      <a:gd name="T41" fmla="*/ 85 h 266"/>
                      <a:gd name="T42" fmla="*/ 1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1 w 193"/>
                      <a:gd name="T49" fmla="*/ 50 h 266"/>
                      <a:gd name="T50" fmla="*/ 16 w 193"/>
                      <a:gd name="T51" fmla="*/ 42 h 266"/>
                      <a:gd name="T52" fmla="*/ 22 w 193"/>
                      <a:gd name="T53" fmla="*/ 34 h 266"/>
                      <a:gd name="T54" fmla="*/ 27 w 193"/>
                      <a:gd name="T55" fmla="*/ 28 h 266"/>
                      <a:gd name="T56" fmla="*/ 35 w 193"/>
                      <a:gd name="T57" fmla="*/ 22 h 266"/>
                      <a:gd name="T58" fmla="*/ 42 w 193"/>
                      <a:gd name="T59" fmla="*/ 17 h 266"/>
                      <a:gd name="T60" fmla="*/ 50 w 193"/>
                      <a:gd name="T61" fmla="*/ 11 h 266"/>
                      <a:gd name="T62" fmla="*/ 59 w 193"/>
                      <a:gd name="T63" fmla="*/ 7 h 266"/>
                      <a:gd name="T64" fmla="*/ 67 w 193"/>
                      <a:gd name="T65" fmla="*/ 4 h 266"/>
                      <a:gd name="T66" fmla="*/ 77 w 193"/>
                      <a:gd name="T67" fmla="*/ 2 h 266"/>
                      <a:gd name="T68" fmla="*/ 86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4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49" y="17"/>
                        </a:lnTo>
                        <a:lnTo>
                          <a:pt x="157" y="22"/>
                        </a:lnTo>
                        <a:lnTo>
                          <a:pt x="164" y="28"/>
                        </a:lnTo>
                        <a:lnTo>
                          <a:pt x="170" y="34"/>
                        </a:lnTo>
                        <a:lnTo>
                          <a:pt x="176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5"/>
                        </a:lnTo>
                        <a:lnTo>
                          <a:pt x="193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1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7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0" name="Freeform 488"/>
                  <p:cNvSpPr>
                    <a:spLocks noChangeAspect="1"/>
                  </p:cNvSpPr>
                  <p:nvPr/>
                </p:nvSpPr>
                <p:spPr bwMode="auto">
                  <a:xfrm>
                    <a:off x="1110" y="1783"/>
                    <a:ext cx="57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6 w 193"/>
                      <a:gd name="T3" fmla="*/ 0 h 267"/>
                      <a:gd name="T4" fmla="*/ 116 w 193"/>
                      <a:gd name="T5" fmla="*/ 1 h 267"/>
                      <a:gd name="T6" fmla="*/ 124 w 193"/>
                      <a:gd name="T7" fmla="*/ 4 h 267"/>
                      <a:gd name="T8" fmla="*/ 134 w 193"/>
                      <a:gd name="T9" fmla="*/ 7 h 267"/>
                      <a:gd name="T10" fmla="*/ 142 w 193"/>
                      <a:gd name="T11" fmla="*/ 11 h 267"/>
                      <a:gd name="T12" fmla="*/ 149 w 193"/>
                      <a:gd name="T13" fmla="*/ 16 h 267"/>
                      <a:gd name="T14" fmla="*/ 157 w 193"/>
                      <a:gd name="T15" fmla="*/ 21 h 267"/>
                      <a:gd name="T16" fmla="*/ 164 w 193"/>
                      <a:gd name="T17" fmla="*/ 27 h 267"/>
                      <a:gd name="T18" fmla="*/ 170 w 193"/>
                      <a:gd name="T19" fmla="*/ 35 h 267"/>
                      <a:gd name="T20" fmla="*/ 176 w 193"/>
                      <a:gd name="T21" fmla="*/ 42 h 267"/>
                      <a:gd name="T22" fmla="*/ 181 w 193"/>
                      <a:gd name="T23" fmla="*/ 50 h 267"/>
                      <a:gd name="T24" fmla="*/ 185 w 193"/>
                      <a:gd name="T25" fmla="*/ 59 h 267"/>
                      <a:gd name="T26" fmla="*/ 188 w 193"/>
                      <a:gd name="T27" fmla="*/ 67 h 267"/>
                      <a:gd name="T28" fmla="*/ 190 w 193"/>
                      <a:gd name="T29" fmla="*/ 77 h 267"/>
                      <a:gd name="T30" fmla="*/ 193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0 w 193"/>
                      <a:gd name="T41" fmla="*/ 86 h 267"/>
                      <a:gd name="T42" fmla="*/ 1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1 w 193"/>
                      <a:gd name="T49" fmla="*/ 50 h 267"/>
                      <a:gd name="T50" fmla="*/ 16 w 193"/>
                      <a:gd name="T51" fmla="*/ 42 h 267"/>
                      <a:gd name="T52" fmla="*/ 22 w 193"/>
                      <a:gd name="T53" fmla="*/ 35 h 267"/>
                      <a:gd name="T54" fmla="*/ 27 w 193"/>
                      <a:gd name="T55" fmla="*/ 27 h 267"/>
                      <a:gd name="T56" fmla="*/ 35 w 193"/>
                      <a:gd name="T57" fmla="*/ 21 h 267"/>
                      <a:gd name="T58" fmla="*/ 42 w 193"/>
                      <a:gd name="T59" fmla="*/ 16 h 267"/>
                      <a:gd name="T60" fmla="*/ 50 w 193"/>
                      <a:gd name="T61" fmla="*/ 11 h 267"/>
                      <a:gd name="T62" fmla="*/ 59 w 193"/>
                      <a:gd name="T63" fmla="*/ 7 h 267"/>
                      <a:gd name="T64" fmla="*/ 67 w 193"/>
                      <a:gd name="T65" fmla="*/ 4 h 267"/>
                      <a:gd name="T66" fmla="*/ 77 w 193"/>
                      <a:gd name="T67" fmla="*/ 1 h 267"/>
                      <a:gd name="T68" fmla="*/ 86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4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49" y="16"/>
                        </a:lnTo>
                        <a:lnTo>
                          <a:pt x="157" y="21"/>
                        </a:lnTo>
                        <a:lnTo>
                          <a:pt x="164" y="27"/>
                        </a:lnTo>
                        <a:lnTo>
                          <a:pt x="170" y="35"/>
                        </a:lnTo>
                        <a:lnTo>
                          <a:pt x="176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7"/>
                        </a:lnTo>
                        <a:lnTo>
                          <a:pt x="193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1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7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1" name="Freeform 489"/>
                  <p:cNvSpPr>
                    <a:spLocks noChangeAspect="1"/>
                  </p:cNvSpPr>
                  <p:nvPr/>
                </p:nvSpPr>
                <p:spPr bwMode="auto">
                  <a:xfrm>
                    <a:off x="3841" y="1657"/>
                    <a:ext cx="58" cy="79"/>
                  </a:xfrm>
                  <a:custGeom>
                    <a:avLst/>
                    <a:gdLst>
                      <a:gd name="T0" fmla="*/ 97 w 192"/>
                      <a:gd name="T1" fmla="*/ 0 h 266"/>
                      <a:gd name="T2" fmla="*/ 107 w 192"/>
                      <a:gd name="T3" fmla="*/ 1 h 266"/>
                      <a:gd name="T4" fmla="*/ 116 w 192"/>
                      <a:gd name="T5" fmla="*/ 2 h 266"/>
                      <a:gd name="T6" fmla="*/ 125 w 192"/>
                      <a:gd name="T7" fmla="*/ 4 h 266"/>
                      <a:gd name="T8" fmla="*/ 134 w 192"/>
                      <a:gd name="T9" fmla="*/ 7 h 266"/>
                      <a:gd name="T10" fmla="*/ 142 w 192"/>
                      <a:gd name="T11" fmla="*/ 11 h 266"/>
                      <a:gd name="T12" fmla="*/ 150 w 192"/>
                      <a:gd name="T13" fmla="*/ 17 h 266"/>
                      <a:gd name="T14" fmla="*/ 157 w 192"/>
                      <a:gd name="T15" fmla="*/ 22 h 266"/>
                      <a:gd name="T16" fmla="*/ 164 w 192"/>
                      <a:gd name="T17" fmla="*/ 28 h 266"/>
                      <a:gd name="T18" fmla="*/ 170 w 192"/>
                      <a:gd name="T19" fmla="*/ 34 h 266"/>
                      <a:gd name="T20" fmla="*/ 176 w 192"/>
                      <a:gd name="T21" fmla="*/ 42 h 266"/>
                      <a:gd name="T22" fmla="*/ 180 w 192"/>
                      <a:gd name="T23" fmla="*/ 50 h 266"/>
                      <a:gd name="T24" fmla="*/ 184 w 192"/>
                      <a:gd name="T25" fmla="*/ 59 h 266"/>
                      <a:gd name="T26" fmla="*/ 188 w 192"/>
                      <a:gd name="T27" fmla="*/ 67 h 266"/>
                      <a:gd name="T28" fmla="*/ 190 w 192"/>
                      <a:gd name="T29" fmla="*/ 75 h 266"/>
                      <a:gd name="T30" fmla="*/ 192 w 192"/>
                      <a:gd name="T31" fmla="*/ 85 h 266"/>
                      <a:gd name="T32" fmla="*/ 192 w 192"/>
                      <a:gd name="T33" fmla="*/ 94 h 266"/>
                      <a:gd name="T34" fmla="*/ 192 w 192"/>
                      <a:gd name="T35" fmla="*/ 266 h 266"/>
                      <a:gd name="T36" fmla="*/ 0 w 192"/>
                      <a:gd name="T37" fmla="*/ 266 h 266"/>
                      <a:gd name="T38" fmla="*/ 0 w 192"/>
                      <a:gd name="T39" fmla="*/ 94 h 266"/>
                      <a:gd name="T40" fmla="*/ 1 w 192"/>
                      <a:gd name="T41" fmla="*/ 85 h 266"/>
                      <a:gd name="T42" fmla="*/ 2 w 192"/>
                      <a:gd name="T43" fmla="*/ 75 h 266"/>
                      <a:gd name="T44" fmla="*/ 4 w 192"/>
                      <a:gd name="T45" fmla="*/ 67 h 266"/>
                      <a:gd name="T46" fmla="*/ 8 w 192"/>
                      <a:gd name="T47" fmla="*/ 59 h 266"/>
                      <a:gd name="T48" fmla="*/ 12 w 192"/>
                      <a:gd name="T49" fmla="*/ 50 h 266"/>
                      <a:gd name="T50" fmla="*/ 17 w 192"/>
                      <a:gd name="T51" fmla="*/ 42 h 266"/>
                      <a:gd name="T52" fmla="*/ 22 w 192"/>
                      <a:gd name="T53" fmla="*/ 34 h 266"/>
                      <a:gd name="T54" fmla="*/ 29 w 192"/>
                      <a:gd name="T55" fmla="*/ 28 h 266"/>
                      <a:gd name="T56" fmla="*/ 36 w 192"/>
                      <a:gd name="T57" fmla="*/ 22 h 266"/>
                      <a:gd name="T58" fmla="*/ 43 w 192"/>
                      <a:gd name="T59" fmla="*/ 17 h 266"/>
                      <a:gd name="T60" fmla="*/ 51 w 192"/>
                      <a:gd name="T61" fmla="*/ 11 h 266"/>
                      <a:gd name="T62" fmla="*/ 59 w 192"/>
                      <a:gd name="T63" fmla="*/ 7 h 266"/>
                      <a:gd name="T64" fmla="*/ 69 w 192"/>
                      <a:gd name="T65" fmla="*/ 4 h 266"/>
                      <a:gd name="T66" fmla="*/ 77 w 192"/>
                      <a:gd name="T67" fmla="*/ 2 h 266"/>
                      <a:gd name="T68" fmla="*/ 88 w 192"/>
                      <a:gd name="T69" fmla="*/ 1 h 266"/>
                      <a:gd name="T70" fmla="*/ 97 w 192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6">
                        <a:moveTo>
                          <a:pt x="97" y="0"/>
                        </a:moveTo>
                        <a:lnTo>
                          <a:pt x="107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0" y="17"/>
                        </a:lnTo>
                        <a:lnTo>
                          <a:pt x="157" y="22"/>
                        </a:lnTo>
                        <a:lnTo>
                          <a:pt x="164" y="28"/>
                        </a:lnTo>
                        <a:lnTo>
                          <a:pt x="170" y="34"/>
                        </a:lnTo>
                        <a:lnTo>
                          <a:pt x="176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8" y="67"/>
                        </a:lnTo>
                        <a:lnTo>
                          <a:pt x="190" y="75"/>
                        </a:lnTo>
                        <a:lnTo>
                          <a:pt x="192" y="85"/>
                        </a:lnTo>
                        <a:lnTo>
                          <a:pt x="192" y="94"/>
                        </a:lnTo>
                        <a:lnTo>
                          <a:pt x="192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9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9" y="4"/>
                        </a:lnTo>
                        <a:lnTo>
                          <a:pt x="77" y="2"/>
                        </a:lnTo>
                        <a:lnTo>
                          <a:pt x="88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2" name="Freeform 490"/>
                  <p:cNvSpPr>
                    <a:spLocks noChangeAspect="1"/>
                  </p:cNvSpPr>
                  <p:nvPr/>
                </p:nvSpPr>
                <p:spPr bwMode="auto">
                  <a:xfrm>
                    <a:off x="3841" y="1783"/>
                    <a:ext cx="58" cy="81"/>
                  </a:xfrm>
                  <a:custGeom>
                    <a:avLst/>
                    <a:gdLst>
                      <a:gd name="T0" fmla="*/ 97 w 192"/>
                      <a:gd name="T1" fmla="*/ 0 h 267"/>
                      <a:gd name="T2" fmla="*/ 107 w 192"/>
                      <a:gd name="T3" fmla="*/ 0 h 267"/>
                      <a:gd name="T4" fmla="*/ 116 w 192"/>
                      <a:gd name="T5" fmla="*/ 1 h 267"/>
                      <a:gd name="T6" fmla="*/ 125 w 192"/>
                      <a:gd name="T7" fmla="*/ 4 h 267"/>
                      <a:gd name="T8" fmla="*/ 134 w 192"/>
                      <a:gd name="T9" fmla="*/ 7 h 267"/>
                      <a:gd name="T10" fmla="*/ 142 w 192"/>
                      <a:gd name="T11" fmla="*/ 11 h 267"/>
                      <a:gd name="T12" fmla="*/ 150 w 192"/>
                      <a:gd name="T13" fmla="*/ 16 h 267"/>
                      <a:gd name="T14" fmla="*/ 157 w 192"/>
                      <a:gd name="T15" fmla="*/ 21 h 267"/>
                      <a:gd name="T16" fmla="*/ 164 w 192"/>
                      <a:gd name="T17" fmla="*/ 27 h 267"/>
                      <a:gd name="T18" fmla="*/ 170 w 192"/>
                      <a:gd name="T19" fmla="*/ 35 h 267"/>
                      <a:gd name="T20" fmla="*/ 176 w 192"/>
                      <a:gd name="T21" fmla="*/ 42 h 267"/>
                      <a:gd name="T22" fmla="*/ 180 w 192"/>
                      <a:gd name="T23" fmla="*/ 50 h 267"/>
                      <a:gd name="T24" fmla="*/ 184 w 192"/>
                      <a:gd name="T25" fmla="*/ 59 h 267"/>
                      <a:gd name="T26" fmla="*/ 188 w 192"/>
                      <a:gd name="T27" fmla="*/ 67 h 267"/>
                      <a:gd name="T28" fmla="*/ 190 w 192"/>
                      <a:gd name="T29" fmla="*/ 77 h 267"/>
                      <a:gd name="T30" fmla="*/ 192 w 192"/>
                      <a:gd name="T31" fmla="*/ 86 h 267"/>
                      <a:gd name="T32" fmla="*/ 192 w 192"/>
                      <a:gd name="T33" fmla="*/ 96 h 267"/>
                      <a:gd name="T34" fmla="*/ 192 w 192"/>
                      <a:gd name="T35" fmla="*/ 267 h 267"/>
                      <a:gd name="T36" fmla="*/ 0 w 192"/>
                      <a:gd name="T37" fmla="*/ 267 h 267"/>
                      <a:gd name="T38" fmla="*/ 0 w 192"/>
                      <a:gd name="T39" fmla="*/ 96 h 267"/>
                      <a:gd name="T40" fmla="*/ 1 w 192"/>
                      <a:gd name="T41" fmla="*/ 86 h 267"/>
                      <a:gd name="T42" fmla="*/ 2 w 192"/>
                      <a:gd name="T43" fmla="*/ 77 h 267"/>
                      <a:gd name="T44" fmla="*/ 4 w 192"/>
                      <a:gd name="T45" fmla="*/ 67 h 267"/>
                      <a:gd name="T46" fmla="*/ 8 w 192"/>
                      <a:gd name="T47" fmla="*/ 59 h 267"/>
                      <a:gd name="T48" fmla="*/ 12 w 192"/>
                      <a:gd name="T49" fmla="*/ 50 h 267"/>
                      <a:gd name="T50" fmla="*/ 17 w 192"/>
                      <a:gd name="T51" fmla="*/ 42 h 267"/>
                      <a:gd name="T52" fmla="*/ 22 w 192"/>
                      <a:gd name="T53" fmla="*/ 35 h 267"/>
                      <a:gd name="T54" fmla="*/ 29 w 192"/>
                      <a:gd name="T55" fmla="*/ 27 h 267"/>
                      <a:gd name="T56" fmla="*/ 36 w 192"/>
                      <a:gd name="T57" fmla="*/ 21 h 267"/>
                      <a:gd name="T58" fmla="*/ 43 w 192"/>
                      <a:gd name="T59" fmla="*/ 16 h 267"/>
                      <a:gd name="T60" fmla="*/ 51 w 192"/>
                      <a:gd name="T61" fmla="*/ 11 h 267"/>
                      <a:gd name="T62" fmla="*/ 59 w 192"/>
                      <a:gd name="T63" fmla="*/ 7 h 267"/>
                      <a:gd name="T64" fmla="*/ 69 w 192"/>
                      <a:gd name="T65" fmla="*/ 4 h 267"/>
                      <a:gd name="T66" fmla="*/ 77 w 192"/>
                      <a:gd name="T67" fmla="*/ 1 h 267"/>
                      <a:gd name="T68" fmla="*/ 88 w 192"/>
                      <a:gd name="T69" fmla="*/ 0 h 267"/>
                      <a:gd name="T70" fmla="*/ 97 w 192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7">
                        <a:moveTo>
                          <a:pt x="97" y="0"/>
                        </a:moveTo>
                        <a:lnTo>
                          <a:pt x="107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0" y="16"/>
                        </a:lnTo>
                        <a:lnTo>
                          <a:pt x="157" y="21"/>
                        </a:lnTo>
                        <a:lnTo>
                          <a:pt x="164" y="27"/>
                        </a:lnTo>
                        <a:lnTo>
                          <a:pt x="170" y="35"/>
                        </a:lnTo>
                        <a:lnTo>
                          <a:pt x="176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8" y="67"/>
                        </a:lnTo>
                        <a:lnTo>
                          <a:pt x="190" y="77"/>
                        </a:lnTo>
                        <a:lnTo>
                          <a:pt x="192" y="86"/>
                        </a:lnTo>
                        <a:lnTo>
                          <a:pt x="192" y="96"/>
                        </a:lnTo>
                        <a:lnTo>
                          <a:pt x="192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9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9" y="4"/>
                        </a:lnTo>
                        <a:lnTo>
                          <a:pt x="77" y="1"/>
                        </a:lnTo>
                        <a:lnTo>
                          <a:pt x="88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3" name="Freeform 491"/>
                  <p:cNvSpPr>
                    <a:spLocks noChangeAspect="1"/>
                  </p:cNvSpPr>
                  <p:nvPr/>
                </p:nvSpPr>
                <p:spPr bwMode="auto">
                  <a:xfrm>
                    <a:off x="1750" y="1657"/>
                    <a:ext cx="57" cy="79"/>
                  </a:xfrm>
                  <a:custGeom>
                    <a:avLst/>
                    <a:gdLst>
                      <a:gd name="T0" fmla="*/ 95 w 192"/>
                      <a:gd name="T1" fmla="*/ 0 h 266"/>
                      <a:gd name="T2" fmla="*/ 106 w 192"/>
                      <a:gd name="T3" fmla="*/ 1 h 266"/>
                      <a:gd name="T4" fmla="*/ 115 w 192"/>
                      <a:gd name="T5" fmla="*/ 2 h 266"/>
                      <a:gd name="T6" fmla="*/ 125 w 192"/>
                      <a:gd name="T7" fmla="*/ 4 h 266"/>
                      <a:gd name="T8" fmla="*/ 133 w 192"/>
                      <a:gd name="T9" fmla="*/ 7 h 266"/>
                      <a:gd name="T10" fmla="*/ 142 w 192"/>
                      <a:gd name="T11" fmla="*/ 11 h 266"/>
                      <a:gd name="T12" fmla="*/ 150 w 192"/>
                      <a:gd name="T13" fmla="*/ 17 h 266"/>
                      <a:gd name="T14" fmla="*/ 157 w 192"/>
                      <a:gd name="T15" fmla="*/ 22 h 266"/>
                      <a:gd name="T16" fmla="*/ 164 w 192"/>
                      <a:gd name="T17" fmla="*/ 28 h 266"/>
                      <a:gd name="T18" fmla="*/ 170 w 192"/>
                      <a:gd name="T19" fmla="*/ 34 h 266"/>
                      <a:gd name="T20" fmla="*/ 176 w 192"/>
                      <a:gd name="T21" fmla="*/ 42 h 266"/>
                      <a:gd name="T22" fmla="*/ 181 w 192"/>
                      <a:gd name="T23" fmla="*/ 50 h 266"/>
                      <a:gd name="T24" fmla="*/ 185 w 192"/>
                      <a:gd name="T25" fmla="*/ 59 h 266"/>
                      <a:gd name="T26" fmla="*/ 188 w 192"/>
                      <a:gd name="T27" fmla="*/ 67 h 266"/>
                      <a:gd name="T28" fmla="*/ 190 w 192"/>
                      <a:gd name="T29" fmla="*/ 75 h 266"/>
                      <a:gd name="T30" fmla="*/ 192 w 192"/>
                      <a:gd name="T31" fmla="*/ 85 h 266"/>
                      <a:gd name="T32" fmla="*/ 192 w 192"/>
                      <a:gd name="T33" fmla="*/ 94 h 266"/>
                      <a:gd name="T34" fmla="*/ 192 w 192"/>
                      <a:gd name="T35" fmla="*/ 266 h 266"/>
                      <a:gd name="T36" fmla="*/ 0 w 192"/>
                      <a:gd name="T37" fmla="*/ 266 h 266"/>
                      <a:gd name="T38" fmla="*/ 0 w 192"/>
                      <a:gd name="T39" fmla="*/ 94 h 266"/>
                      <a:gd name="T40" fmla="*/ 2 w 192"/>
                      <a:gd name="T41" fmla="*/ 85 h 266"/>
                      <a:gd name="T42" fmla="*/ 3 w 192"/>
                      <a:gd name="T43" fmla="*/ 75 h 266"/>
                      <a:gd name="T44" fmla="*/ 5 w 192"/>
                      <a:gd name="T45" fmla="*/ 67 h 266"/>
                      <a:gd name="T46" fmla="*/ 8 w 192"/>
                      <a:gd name="T47" fmla="*/ 59 h 266"/>
                      <a:gd name="T48" fmla="*/ 12 w 192"/>
                      <a:gd name="T49" fmla="*/ 50 h 266"/>
                      <a:gd name="T50" fmla="*/ 17 w 192"/>
                      <a:gd name="T51" fmla="*/ 42 h 266"/>
                      <a:gd name="T52" fmla="*/ 23 w 192"/>
                      <a:gd name="T53" fmla="*/ 34 h 266"/>
                      <a:gd name="T54" fmla="*/ 29 w 192"/>
                      <a:gd name="T55" fmla="*/ 28 h 266"/>
                      <a:gd name="T56" fmla="*/ 35 w 192"/>
                      <a:gd name="T57" fmla="*/ 22 h 266"/>
                      <a:gd name="T58" fmla="*/ 43 w 192"/>
                      <a:gd name="T59" fmla="*/ 17 h 266"/>
                      <a:gd name="T60" fmla="*/ 51 w 192"/>
                      <a:gd name="T61" fmla="*/ 11 h 266"/>
                      <a:gd name="T62" fmla="*/ 59 w 192"/>
                      <a:gd name="T63" fmla="*/ 7 h 266"/>
                      <a:gd name="T64" fmla="*/ 68 w 192"/>
                      <a:gd name="T65" fmla="*/ 4 h 266"/>
                      <a:gd name="T66" fmla="*/ 76 w 192"/>
                      <a:gd name="T67" fmla="*/ 2 h 266"/>
                      <a:gd name="T68" fmla="*/ 86 w 192"/>
                      <a:gd name="T69" fmla="*/ 1 h 266"/>
                      <a:gd name="T70" fmla="*/ 95 w 192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6">
                        <a:moveTo>
                          <a:pt x="95" y="0"/>
                        </a:moveTo>
                        <a:lnTo>
                          <a:pt x="106" y="1"/>
                        </a:lnTo>
                        <a:lnTo>
                          <a:pt x="115" y="2"/>
                        </a:lnTo>
                        <a:lnTo>
                          <a:pt x="125" y="4"/>
                        </a:lnTo>
                        <a:lnTo>
                          <a:pt x="133" y="7"/>
                        </a:lnTo>
                        <a:lnTo>
                          <a:pt x="142" y="11"/>
                        </a:lnTo>
                        <a:lnTo>
                          <a:pt x="150" y="17"/>
                        </a:lnTo>
                        <a:lnTo>
                          <a:pt x="157" y="22"/>
                        </a:lnTo>
                        <a:lnTo>
                          <a:pt x="164" y="28"/>
                        </a:lnTo>
                        <a:lnTo>
                          <a:pt x="170" y="34"/>
                        </a:lnTo>
                        <a:lnTo>
                          <a:pt x="176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5"/>
                        </a:lnTo>
                        <a:lnTo>
                          <a:pt x="192" y="85"/>
                        </a:lnTo>
                        <a:lnTo>
                          <a:pt x="192" y="94"/>
                        </a:lnTo>
                        <a:lnTo>
                          <a:pt x="192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2" y="85"/>
                        </a:lnTo>
                        <a:lnTo>
                          <a:pt x="3" y="75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3" y="34"/>
                        </a:lnTo>
                        <a:lnTo>
                          <a:pt x="29" y="28"/>
                        </a:lnTo>
                        <a:lnTo>
                          <a:pt x="35" y="22"/>
                        </a:lnTo>
                        <a:lnTo>
                          <a:pt x="43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6" y="2"/>
                        </a:lnTo>
                        <a:lnTo>
                          <a:pt x="86" y="1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4" name="Freeform 492"/>
                  <p:cNvSpPr>
                    <a:spLocks noChangeAspect="1"/>
                  </p:cNvSpPr>
                  <p:nvPr/>
                </p:nvSpPr>
                <p:spPr bwMode="auto">
                  <a:xfrm>
                    <a:off x="1750" y="1783"/>
                    <a:ext cx="57" cy="81"/>
                  </a:xfrm>
                  <a:custGeom>
                    <a:avLst/>
                    <a:gdLst>
                      <a:gd name="T0" fmla="*/ 95 w 192"/>
                      <a:gd name="T1" fmla="*/ 0 h 267"/>
                      <a:gd name="T2" fmla="*/ 106 w 192"/>
                      <a:gd name="T3" fmla="*/ 0 h 267"/>
                      <a:gd name="T4" fmla="*/ 115 w 192"/>
                      <a:gd name="T5" fmla="*/ 1 h 267"/>
                      <a:gd name="T6" fmla="*/ 125 w 192"/>
                      <a:gd name="T7" fmla="*/ 4 h 267"/>
                      <a:gd name="T8" fmla="*/ 133 w 192"/>
                      <a:gd name="T9" fmla="*/ 7 h 267"/>
                      <a:gd name="T10" fmla="*/ 142 w 192"/>
                      <a:gd name="T11" fmla="*/ 11 h 267"/>
                      <a:gd name="T12" fmla="*/ 150 w 192"/>
                      <a:gd name="T13" fmla="*/ 16 h 267"/>
                      <a:gd name="T14" fmla="*/ 157 w 192"/>
                      <a:gd name="T15" fmla="*/ 21 h 267"/>
                      <a:gd name="T16" fmla="*/ 164 w 192"/>
                      <a:gd name="T17" fmla="*/ 27 h 267"/>
                      <a:gd name="T18" fmla="*/ 170 w 192"/>
                      <a:gd name="T19" fmla="*/ 35 h 267"/>
                      <a:gd name="T20" fmla="*/ 176 w 192"/>
                      <a:gd name="T21" fmla="*/ 42 h 267"/>
                      <a:gd name="T22" fmla="*/ 181 w 192"/>
                      <a:gd name="T23" fmla="*/ 50 h 267"/>
                      <a:gd name="T24" fmla="*/ 185 w 192"/>
                      <a:gd name="T25" fmla="*/ 59 h 267"/>
                      <a:gd name="T26" fmla="*/ 188 w 192"/>
                      <a:gd name="T27" fmla="*/ 67 h 267"/>
                      <a:gd name="T28" fmla="*/ 190 w 192"/>
                      <a:gd name="T29" fmla="*/ 77 h 267"/>
                      <a:gd name="T30" fmla="*/ 192 w 192"/>
                      <a:gd name="T31" fmla="*/ 86 h 267"/>
                      <a:gd name="T32" fmla="*/ 192 w 192"/>
                      <a:gd name="T33" fmla="*/ 96 h 267"/>
                      <a:gd name="T34" fmla="*/ 192 w 192"/>
                      <a:gd name="T35" fmla="*/ 267 h 267"/>
                      <a:gd name="T36" fmla="*/ 0 w 192"/>
                      <a:gd name="T37" fmla="*/ 267 h 267"/>
                      <a:gd name="T38" fmla="*/ 0 w 192"/>
                      <a:gd name="T39" fmla="*/ 96 h 267"/>
                      <a:gd name="T40" fmla="*/ 2 w 192"/>
                      <a:gd name="T41" fmla="*/ 86 h 267"/>
                      <a:gd name="T42" fmla="*/ 3 w 192"/>
                      <a:gd name="T43" fmla="*/ 77 h 267"/>
                      <a:gd name="T44" fmla="*/ 5 w 192"/>
                      <a:gd name="T45" fmla="*/ 67 h 267"/>
                      <a:gd name="T46" fmla="*/ 8 w 192"/>
                      <a:gd name="T47" fmla="*/ 59 h 267"/>
                      <a:gd name="T48" fmla="*/ 12 w 192"/>
                      <a:gd name="T49" fmla="*/ 50 h 267"/>
                      <a:gd name="T50" fmla="*/ 17 w 192"/>
                      <a:gd name="T51" fmla="*/ 42 h 267"/>
                      <a:gd name="T52" fmla="*/ 23 w 192"/>
                      <a:gd name="T53" fmla="*/ 35 h 267"/>
                      <a:gd name="T54" fmla="*/ 29 w 192"/>
                      <a:gd name="T55" fmla="*/ 27 h 267"/>
                      <a:gd name="T56" fmla="*/ 35 w 192"/>
                      <a:gd name="T57" fmla="*/ 21 h 267"/>
                      <a:gd name="T58" fmla="*/ 43 w 192"/>
                      <a:gd name="T59" fmla="*/ 16 h 267"/>
                      <a:gd name="T60" fmla="*/ 51 w 192"/>
                      <a:gd name="T61" fmla="*/ 11 h 267"/>
                      <a:gd name="T62" fmla="*/ 59 w 192"/>
                      <a:gd name="T63" fmla="*/ 7 h 267"/>
                      <a:gd name="T64" fmla="*/ 68 w 192"/>
                      <a:gd name="T65" fmla="*/ 4 h 267"/>
                      <a:gd name="T66" fmla="*/ 76 w 192"/>
                      <a:gd name="T67" fmla="*/ 1 h 267"/>
                      <a:gd name="T68" fmla="*/ 86 w 192"/>
                      <a:gd name="T69" fmla="*/ 0 h 267"/>
                      <a:gd name="T70" fmla="*/ 95 w 192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7">
                        <a:moveTo>
                          <a:pt x="95" y="0"/>
                        </a:moveTo>
                        <a:lnTo>
                          <a:pt x="106" y="0"/>
                        </a:lnTo>
                        <a:lnTo>
                          <a:pt x="115" y="1"/>
                        </a:lnTo>
                        <a:lnTo>
                          <a:pt x="125" y="4"/>
                        </a:lnTo>
                        <a:lnTo>
                          <a:pt x="133" y="7"/>
                        </a:lnTo>
                        <a:lnTo>
                          <a:pt x="142" y="11"/>
                        </a:lnTo>
                        <a:lnTo>
                          <a:pt x="150" y="16"/>
                        </a:lnTo>
                        <a:lnTo>
                          <a:pt x="157" y="21"/>
                        </a:lnTo>
                        <a:lnTo>
                          <a:pt x="164" y="27"/>
                        </a:lnTo>
                        <a:lnTo>
                          <a:pt x="170" y="35"/>
                        </a:lnTo>
                        <a:lnTo>
                          <a:pt x="176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0" y="77"/>
                        </a:lnTo>
                        <a:lnTo>
                          <a:pt x="192" y="86"/>
                        </a:lnTo>
                        <a:lnTo>
                          <a:pt x="192" y="96"/>
                        </a:lnTo>
                        <a:lnTo>
                          <a:pt x="192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2" y="86"/>
                        </a:lnTo>
                        <a:lnTo>
                          <a:pt x="3" y="77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3" y="35"/>
                        </a:lnTo>
                        <a:lnTo>
                          <a:pt x="29" y="27"/>
                        </a:lnTo>
                        <a:lnTo>
                          <a:pt x="35" y="21"/>
                        </a:lnTo>
                        <a:lnTo>
                          <a:pt x="43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6" y="1"/>
                        </a:lnTo>
                        <a:lnTo>
                          <a:pt x="86" y="0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5" name="Freeform 493"/>
                  <p:cNvSpPr>
                    <a:spLocks noChangeAspect="1"/>
                  </p:cNvSpPr>
                  <p:nvPr/>
                </p:nvSpPr>
                <p:spPr bwMode="auto">
                  <a:xfrm>
                    <a:off x="4482" y="1657"/>
                    <a:ext cx="58" cy="79"/>
                  </a:xfrm>
                  <a:custGeom>
                    <a:avLst/>
                    <a:gdLst>
                      <a:gd name="T0" fmla="*/ 95 w 192"/>
                      <a:gd name="T1" fmla="*/ 0 h 266"/>
                      <a:gd name="T2" fmla="*/ 104 w 192"/>
                      <a:gd name="T3" fmla="*/ 1 h 266"/>
                      <a:gd name="T4" fmla="*/ 115 w 192"/>
                      <a:gd name="T5" fmla="*/ 2 h 266"/>
                      <a:gd name="T6" fmla="*/ 123 w 192"/>
                      <a:gd name="T7" fmla="*/ 4 h 266"/>
                      <a:gd name="T8" fmla="*/ 133 w 192"/>
                      <a:gd name="T9" fmla="*/ 7 h 266"/>
                      <a:gd name="T10" fmla="*/ 141 w 192"/>
                      <a:gd name="T11" fmla="*/ 11 h 266"/>
                      <a:gd name="T12" fmla="*/ 148 w 192"/>
                      <a:gd name="T13" fmla="*/ 17 h 266"/>
                      <a:gd name="T14" fmla="*/ 157 w 192"/>
                      <a:gd name="T15" fmla="*/ 22 h 266"/>
                      <a:gd name="T16" fmla="*/ 163 w 192"/>
                      <a:gd name="T17" fmla="*/ 28 h 266"/>
                      <a:gd name="T18" fmla="*/ 169 w 192"/>
                      <a:gd name="T19" fmla="*/ 34 h 266"/>
                      <a:gd name="T20" fmla="*/ 175 w 192"/>
                      <a:gd name="T21" fmla="*/ 42 h 266"/>
                      <a:gd name="T22" fmla="*/ 180 w 192"/>
                      <a:gd name="T23" fmla="*/ 50 h 266"/>
                      <a:gd name="T24" fmla="*/ 184 w 192"/>
                      <a:gd name="T25" fmla="*/ 59 h 266"/>
                      <a:gd name="T26" fmla="*/ 187 w 192"/>
                      <a:gd name="T27" fmla="*/ 67 h 266"/>
                      <a:gd name="T28" fmla="*/ 189 w 192"/>
                      <a:gd name="T29" fmla="*/ 75 h 266"/>
                      <a:gd name="T30" fmla="*/ 190 w 192"/>
                      <a:gd name="T31" fmla="*/ 85 h 266"/>
                      <a:gd name="T32" fmla="*/ 192 w 192"/>
                      <a:gd name="T33" fmla="*/ 94 h 266"/>
                      <a:gd name="T34" fmla="*/ 192 w 192"/>
                      <a:gd name="T35" fmla="*/ 266 h 266"/>
                      <a:gd name="T36" fmla="*/ 0 w 192"/>
                      <a:gd name="T37" fmla="*/ 266 h 266"/>
                      <a:gd name="T38" fmla="*/ 0 w 192"/>
                      <a:gd name="T39" fmla="*/ 94 h 266"/>
                      <a:gd name="T40" fmla="*/ 0 w 192"/>
                      <a:gd name="T41" fmla="*/ 85 h 266"/>
                      <a:gd name="T42" fmla="*/ 2 w 192"/>
                      <a:gd name="T43" fmla="*/ 75 h 266"/>
                      <a:gd name="T44" fmla="*/ 4 w 192"/>
                      <a:gd name="T45" fmla="*/ 67 h 266"/>
                      <a:gd name="T46" fmla="*/ 7 w 192"/>
                      <a:gd name="T47" fmla="*/ 59 h 266"/>
                      <a:gd name="T48" fmla="*/ 11 w 192"/>
                      <a:gd name="T49" fmla="*/ 50 h 266"/>
                      <a:gd name="T50" fmla="*/ 16 w 192"/>
                      <a:gd name="T51" fmla="*/ 42 h 266"/>
                      <a:gd name="T52" fmla="*/ 22 w 192"/>
                      <a:gd name="T53" fmla="*/ 34 h 266"/>
                      <a:gd name="T54" fmla="*/ 27 w 192"/>
                      <a:gd name="T55" fmla="*/ 28 h 266"/>
                      <a:gd name="T56" fmla="*/ 35 w 192"/>
                      <a:gd name="T57" fmla="*/ 22 h 266"/>
                      <a:gd name="T58" fmla="*/ 42 w 192"/>
                      <a:gd name="T59" fmla="*/ 17 h 266"/>
                      <a:gd name="T60" fmla="*/ 49 w 192"/>
                      <a:gd name="T61" fmla="*/ 11 h 266"/>
                      <a:gd name="T62" fmla="*/ 58 w 192"/>
                      <a:gd name="T63" fmla="*/ 7 h 266"/>
                      <a:gd name="T64" fmla="*/ 66 w 192"/>
                      <a:gd name="T65" fmla="*/ 4 h 266"/>
                      <a:gd name="T66" fmla="*/ 76 w 192"/>
                      <a:gd name="T67" fmla="*/ 2 h 266"/>
                      <a:gd name="T68" fmla="*/ 85 w 192"/>
                      <a:gd name="T69" fmla="*/ 1 h 266"/>
                      <a:gd name="T70" fmla="*/ 95 w 192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6">
                        <a:moveTo>
                          <a:pt x="95" y="0"/>
                        </a:moveTo>
                        <a:lnTo>
                          <a:pt x="104" y="1"/>
                        </a:lnTo>
                        <a:lnTo>
                          <a:pt x="115" y="2"/>
                        </a:lnTo>
                        <a:lnTo>
                          <a:pt x="123" y="4"/>
                        </a:lnTo>
                        <a:lnTo>
                          <a:pt x="133" y="7"/>
                        </a:lnTo>
                        <a:lnTo>
                          <a:pt x="141" y="11"/>
                        </a:lnTo>
                        <a:lnTo>
                          <a:pt x="148" y="17"/>
                        </a:lnTo>
                        <a:lnTo>
                          <a:pt x="157" y="22"/>
                        </a:lnTo>
                        <a:lnTo>
                          <a:pt x="163" y="28"/>
                        </a:lnTo>
                        <a:lnTo>
                          <a:pt x="169" y="34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89" y="75"/>
                        </a:lnTo>
                        <a:lnTo>
                          <a:pt x="190" y="85"/>
                        </a:lnTo>
                        <a:lnTo>
                          <a:pt x="192" y="94"/>
                        </a:lnTo>
                        <a:lnTo>
                          <a:pt x="192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4"/>
                        </a:lnTo>
                        <a:lnTo>
                          <a:pt x="27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49" y="11"/>
                        </a:lnTo>
                        <a:lnTo>
                          <a:pt x="58" y="7"/>
                        </a:lnTo>
                        <a:lnTo>
                          <a:pt x="66" y="4"/>
                        </a:lnTo>
                        <a:lnTo>
                          <a:pt x="76" y="2"/>
                        </a:lnTo>
                        <a:lnTo>
                          <a:pt x="85" y="1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6" name="Freeform 494"/>
                  <p:cNvSpPr>
                    <a:spLocks noChangeAspect="1"/>
                  </p:cNvSpPr>
                  <p:nvPr/>
                </p:nvSpPr>
                <p:spPr bwMode="auto">
                  <a:xfrm>
                    <a:off x="4482" y="1783"/>
                    <a:ext cx="58" cy="81"/>
                  </a:xfrm>
                  <a:custGeom>
                    <a:avLst/>
                    <a:gdLst>
                      <a:gd name="T0" fmla="*/ 95 w 192"/>
                      <a:gd name="T1" fmla="*/ 0 h 267"/>
                      <a:gd name="T2" fmla="*/ 104 w 192"/>
                      <a:gd name="T3" fmla="*/ 0 h 267"/>
                      <a:gd name="T4" fmla="*/ 115 w 192"/>
                      <a:gd name="T5" fmla="*/ 1 h 267"/>
                      <a:gd name="T6" fmla="*/ 123 w 192"/>
                      <a:gd name="T7" fmla="*/ 4 h 267"/>
                      <a:gd name="T8" fmla="*/ 133 w 192"/>
                      <a:gd name="T9" fmla="*/ 7 h 267"/>
                      <a:gd name="T10" fmla="*/ 141 w 192"/>
                      <a:gd name="T11" fmla="*/ 11 h 267"/>
                      <a:gd name="T12" fmla="*/ 148 w 192"/>
                      <a:gd name="T13" fmla="*/ 16 h 267"/>
                      <a:gd name="T14" fmla="*/ 157 w 192"/>
                      <a:gd name="T15" fmla="*/ 21 h 267"/>
                      <a:gd name="T16" fmla="*/ 163 w 192"/>
                      <a:gd name="T17" fmla="*/ 27 h 267"/>
                      <a:gd name="T18" fmla="*/ 169 w 192"/>
                      <a:gd name="T19" fmla="*/ 35 h 267"/>
                      <a:gd name="T20" fmla="*/ 175 w 192"/>
                      <a:gd name="T21" fmla="*/ 42 h 267"/>
                      <a:gd name="T22" fmla="*/ 180 w 192"/>
                      <a:gd name="T23" fmla="*/ 50 h 267"/>
                      <a:gd name="T24" fmla="*/ 184 w 192"/>
                      <a:gd name="T25" fmla="*/ 59 h 267"/>
                      <a:gd name="T26" fmla="*/ 187 w 192"/>
                      <a:gd name="T27" fmla="*/ 67 h 267"/>
                      <a:gd name="T28" fmla="*/ 189 w 192"/>
                      <a:gd name="T29" fmla="*/ 77 h 267"/>
                      <a:gd name="T30" fmla="*/ 190 w 192"/>
                      <a:gd name="T31" fmla="*/ 86 h 267"/>
                      <a:gd name="T32" fmla="*/ 192 w 192"/>
                      <a:gd name="T33" fmla="*/ 96 h 267"/>
                      <a:gd name="T34" fmla="*/ 192 w 192"/>
                      <a:gd name="T35" fmla="*/ 267 h 267"/>
                      <a:gd name="T36" fmla="*/ 0 w 192"/>
                      <a:gd name="T37" fmla="*/ 267 h 267"/>
                      <a:gd name="T38" fmla="*/ 0 w 192"/>
                      <a:gd name="T39" fmla="*/ 96 h 267"/>
                      <a:gd name="T40" fmla="*/ 0 w 192"/>
                      <a:gd name="T41" fmla="*/ 86 h 267"/>
                      <a:gd name="T42" fmla="*/ 2 w 192"/>
                      <a:gd name="T43" fmla="*/ 77 h 267"/>
                      <a:gd name="T44" fmla="*/ 4 w 192"/>
                      <a:gd name="T45" fmla="*/ 67 h 267"/>
                      <a:gd name="T46" fmla="*/ 7 w 192"/>
                      <a:gd name="T47" fmla="*/ 59 h 267"/>
                      <a:gd name="T48" fmla="*/ 11 w 192"/>
                      <a:gd name="T49" fmla="*/ 50 h 267"/>
                      <a:gd name="T50" fmla="*/ 16 w 192"/>
                      <a:gd name="T51" fmla="*/ 42 h 267"/>
                      <a:gd name="T52" fmla="*/ 22 w 192"/>
                      <a:gd name="T53" fmla="*/ 35 h 267"/>
                      <a:gd name="T54" fmla="*/ 27 w 192"/>
                      <a:gd name="T55" fmla="*/ 27 h 267"/>
                      <a:gd name="T56" fmla="*/ 35 w 192"/>
                      <a:gd name="T57" fmla="*/ 21 h 267"/>
                      <a:gd name="T58" fmla="*/ 42 w 192"/>
                      <a:gd name="T59" fmla="*/ 16 h 267"/>
                      <a:gd name="T60" fmla="*/ 49 w 192"/>
                      <a:gd name="T61" fmla="*/ 11 h 267"/>
                      <a:gd name="T62" fmla="*/ 58 w 192"/>
                      <a:gd name="T63" fmla="*/ 7 h 267"/>
                      <a:gd name="T64" fmla="*/ 66 w 192"/>
                      <a:gd name="T65" fmla="*/ 4 h 267"/>
                      <a:gd name="T66" fmla="*/ 76 w 192"/>
                      <a:gd name="T67" fmla="*/ 1 h 267"/>
                      <a:gd name="T68" fmla="*/ 85 w 192"/>
                      <a:gd name="T69" fmla="*/ 0 h 267"/>
                      <a:gd name="T70" fmla="*/ 95 w 192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2" h="267">
                        <a:moveTo>
                          <a:pt x="95" y="0"/>
                        </a:moveTo>
                        <a:lnTo>
                          <a:pt x="104" y="0"/>
                        </a:lnTo>
                        <a:lnTo>
                          <a:pt x="115" y="1"/>
                        </a:lnTo>
                        <a:lnTo>
                          <a:pt x="123" y="4"/>
                        </a:lnTo>
                        <a:lnTo>
                          <a:pt x="133" y="7"/>
                        </a:lnTo>
                        <a:lnTo>
                          <a:pt x="141" y="11"/>
                        </a:lnTo>
                        <a:lnTo>
                          <a:pt x="148" y="16"/>
                        </a:lnTo>
                        <a:lnTo>
                          <a:pt x="157" y="21"/>
                        </a:lnTo>
                        <a:lnTo>
                          <a:pt x="163" y="27"/>
                        </a:lnTo>
                        <a:lnTo>
                          <a:pt x="169" y="35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4" y="59"/>
                        </a:lnTo>
                        <a:lnTo>
                          <a:pt x="187" y="67"/>
                        </a:lnTo>
                        <a:lnTo>
                          <a:pt x="189" y="77"/>
                        </a:lnTo>
                        <a:lnTo>
                          <a:pt x="190" y="86"/>
                        </a:lnTo>
                        <a:lnTo>
                          <a:pt x="192" y="96"/>
                        </a:lnTo>
                        <a:lnTo>
                          <a:pt x="192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2" y="35"/>
                        </a:lnTo>
                        <a:lnTo>
                          <a:pt x="27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49" y="11"/>
                        </a:lnTo>
                        <a:lnTo>
                          <a:pt x="58" y="7"/>
                        </a:lnTo>
                        <a:lnTo>
                          <a:pt x="66" y="4"/>
                        </a:lnTo>
                        <a:lnTo>
                          <a:pt x="76" y="1"/>
                        </a:lnTo>
                        <a:lnTo>
                          <a:pt x="85" y="0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7" name="Freeform 495"/>
                  <p:cNvSpPr>
                    <a:spLocks noChangeAspect="1"/>
                  </p:cNvSpPr>
                  <p:nvPr/>
                </p:nvSpPr>
                <p:spPr bwMode="auto">
                  <a:xfrm>
                    <a:off x="1216" y="1657"/>
                    <a:ext cx="58" cy="79"/>
                  </a:xfrm>
                  <a:custGeom>
                    <a:avLst/>
                    <a:gdLst>
                      <a:gd name="T0" fmla="*/ 95 w 191"/>
                      <a:gd name="T1" fmla="*/ 0 h 266"/>
                      <a:gd name="T2" fmla="*/ 104 w 191"/>
                      <a:gd name="T3" fmla="*/ 1 h 266"/>
                      <a:gd name="T4" fmla="*/ 114 w 191"/>
                      <a:gd name="T5" fmla="*/ 2 h 266"/>
                      <a:gd name="T6" fmla="*/ 123 w 191"/>
                      <a:gd name="T7" fmla="*/ 4 h 266"/>
                      <a:gd name="T8" fmla="*/ 133 w 191"/>
                      <a:gd name="T9" fmla="*/ 7 h 266"/>
                      <a:gd name="T10" fmla="*/ 141 w 191"/>
                      <a:gd name="T11" fmla="*/ 11 h 266"/>
                      <a:gd name="T12" fmla="*/ 148 w 191"/>
                      <a:gd name="T13" fmla="*/ 17 h 266"/>
                      <a:gd name="T14" fmla="*/ 156 w 191"/>
                      <a:gd name="T15" fmla="*/ 22 h 266"/>
                      <a:gd name="T16" fmla="*/ 163 w 191"/>
                      <a:gd name="T17" fmla="*/ 28 h 266"/>
                      <a:gd name="T18" fmla="*/ 169 w 191"/>
                      <a:gd name="T19" fmla="*/ 34 h 266"/>
                      <a:gd name="T20" fmla="*/ 175 w 191"/>
                      <a:gd name="T21" fmla="*/ 42 h 266"/>
                      <a:gd name="T22" fmla="*/ 180 w 191"/>
                      <a:gd name="T23" fmla="*/ 50 h 266"/>
                      <a:gd name="T24" fmla="*/ 183 w 191"/>
                      <a:gd name="T25" fmla="*/ 59 h 266"/>
                      <a:gd name="T26" fmla="*/ 187 w 191"/>
                      <a:gd name="T27" fmla="*/ 67 h 266"/>
                      <a:gd name="T28" fmla="*/ 189 w 191"/>
                      <a:gd name="T29" fmla="*/ 75 h 266"/>
                      <a:gd name="T30" fmla="*/ 190 w 191"/>
                      <a:gd name="T31" fmla="*/ 85 h 266"/>
                      <a:gd name="T32" fmla="*/ 191 w 191"/>
                      <a:gd name="T33" fmla="*/ 94 h 266"/>
                      <a:gd name="T34" fmla="*/ 191 w 191"/>
                      <a:gd name="T35" fmla="*/ 266 h 266"/>
                      <a:gd name="T36" fmla="*/ 0 w 191"/>
                      <a:gd name="T37" fmla="*/ 266 h 266"/>
                      <a:gd name="T38" fmla="*/ 0 w 191"/>
                      <a:gd name="T39" fmla="*/ 94 h 266"/>
                      <a:gd name="T40" fmla="*/ 0 w 191"/>
                      <a:gd name="T41" fmla="*/ 85 h 266"/>
                      <a:gd name="T42" fmla="*/ 1 w 191"/>
                      <a:gd name="T43" fmla="*/ 75 h 266"/>
                      <a:gd name="T44" fmla="*/ 4 w 191"/>
                      <a:gd name="T45" fmla="*/ 67 h 266"/>
                      <a:gd name="T46" fmla="*/ 7 w 191"/>
                      <a:gd name="T47" fmla="*/ 59 h 266"/>
                      <a:gd name="T48" fmla="*/ 11 w 191"/>
                      <a:gd name="T49" fmla="*/ 50 h 266"/>
                      <a:gd name="T50" fmla="*/ 16 w 191"/>
                      <a:gd name="T51" fmla="*/ 42 h 266"/>
                      <a:gd name="T52" fmla="*/ 21 w 191"/>
                      <a:gd name="T53" fmla="*/ 34 h 266"/>
                      <a:gd name="T54" fmla="*/ 27 w 191"/>
                      <a:gd name="T55" fmla="*/ 28 h 266"/>
                      <a:gd name="T56" fmla="*/ 35 w 191"/>
                      <a:gd name="T57" fmla="*/ 22 h 266"/>
                      <a:gd name="T58" fmla="*/ 42 w 191"/>
                      <a:gd name="T59" fmla="*/ 17 h 266"/>
                      <a:gd name="T60" fmla="*/ 49 w 191"/>
                      <a:gd name="T61" fmla="*/ 11 h 266"/>
                      <a:gd name="T62" fmla="*/ 58 w 191"/>
                      <a:gd name="T63" fmla="*/ 7 h 266"/>
                      <a:gd name="T64" fmla="*/ 66 w 191"/>
                      <a:gd name="T65" fmla="*/ 4 h 266"/>
                      <a:gd name="T66" fmla="*/ 76 w 191"/>
                      <a:gd name="T67" fmla="*/ 2 h 266"/>
                      <a:gd name="T68" fmla="*/ 85 w 191"/>
                      <a:gd name="T69" fmla="*/ 1 h 266"/>
                      <a:gd name="T70" fmla="*/ 95 w 191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1" h="266">
                        <a:moveTo>
                          <a:pt x="95" y="0"/>
                        </a:moveTo>
                        <a:lnTo>
                          <a:pt x="104" y="1"/>
                        </a:lnTo>
                        <a:lnTo>
                          <a:pt x="114" y="2"/>
                        </a:lnTo>
                        <a:lnTo>
                          <a:pt x="123" y="4"/>
                        </a:lnTo>
                        <a:lnTo>
                          <a:pt x="133" y="7"/>
                        </a:lnTo>
                        <a:lnTo>
                          <a:pt x="141" y="11"/>
                        </a:lnTo>
                        <a:lnTo>
                          <a:pt x="148" y="17"/>
                        </a:lnTo>
                        <a:lnTo>
                          <a:pt x="156" y="22"/>
                        </a:lnTo>
                        <a:lnTo>
                          <a:pt x="163" y="28"/>
                        </a:lnTo>
                        <a:lnTo>
                          <a:pt x="169" y="34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3" y="59"/>
                        </a:lnTo>
                        <a:lnTo>
                          <a:pt x="187" y="67"/>
                        </a:lnTo>
                        <a:lnTo>
                          <a:pt x="189" y="75"/>
                        </a:lnTo>
                        <a:lnTo>
                          <a:pt x="190" y="85"/>
                        </a:lnTo>
                        <a:lnTo>
                          <a:pt x="191" y="94"/>
                        </a:lnTo>
                        <a:lnTo>
                          <a:pt x="191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1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1" y="34"/>
                        </a:lnTo>
                        <a:lnTo>
                          <a:pt x="27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49" y="11"/>
                        </a:lnTo>
                        <a:lnTo>
                          <a:pt x="58" y="7"/>
                        </a:lnTo>
                        <a:lnTo>
                          <a:pt x="66" y="4"/>
                        </a:lnTo>
                        <a:lnTo>
                          <a:pt x="76" y="2"/>
                        </a:lnTo>
                        <a:lnTo>
                          <a:pt x="85" y="1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8" name="Freeform 496"/>
                  <p:cNvSpPr>
                    <a:spLocks noChangeAspect="1"/>
                  </p:cNvSpPr>
                  <p:nvPr/>
                </p:nvSpPr>
                <p:spPr bwMode="auto">
                  <a:xfrm>
                    <a:off x="1216" y="1783"/>
                    <a:ext cx="58" cy="81"/>
                  </a:xfrm>
                  <a:custGeom>
                    <a:avLst/>
                    <a:gdLst>
                      <a:gd name="T0" fmla="*/ 95 w 191"/>
                      <a:gd name="T1" fmla="*/ 0 h 267"/>
                      <a:gd name="T2" fmla="*/ 104 w 191"/>
                      <a:gd name="T3" fmla="*/ 0 h 267"/>
                      <a:gd name="T4" fmla="*/ 114 w 191"/>
                      <a:gd name="T5" fmla="*/ 1 h 267"/>
                      <a:gd name="T6" fmla="*/ 123 w 191"/>
                      <a:gd name="T7" fmla="*/ 4 h 267"/>
                      <a:gd name="T8" fmla="*/ 133 w 191"/>
                      <a:gd name="T9" fmla="*/ 7 h 267"/>
                      <a:gd name="T10" fmla="*/ 141 w 191"/>
                      <a:gd name="T11" fmla="*/ 11 h 267"/>
                      <a:gd name="T12" fmla="*/ 148 w 191"/>
                      <a:gd name="T13" fmla="*/ 16 h 267"/>
                      <a:gd name="T14" fmla="*/ 156 w 191"/>
                      <a:gd name="T15" fmla="*/ 21 h 267"/>
                      <a:gd name="T16" fmla="*/ 163 w 191"/>
                      <a:gd name="T17" fmla="*/ 27 h 267"/>
                      <a:gd name="T18" fmla="*/ 169 w 191"/>
                      <a:gd name="T19" fmla="*/ 35 h 267"/>
                      <a:gd name="T20" fmla="*/ 175 w 191"/>
                      <a:gd name="T21" fmla="*/ 42 h 267"/>
                      <a:gd name="T22" fmla="*/ 180 w 191"/>
                      <a:gd name="T23" fmla="*/ 50 h 267"/>
                      <a:gd name="T24" fmla="*/ 183 w 191"/>
                      <a:gd name="T25" fmla="*/ 59 h 267"/>
                      <a:gd name="T26" fmla="*/ 187 w 191"/>
                      <a:gd name="T27" fmla="*/ 67 h 267"/>
                      <a:gd name="T28" fmla="*/ 189 w 191"/>
                      <a:gd name="T29" fmla="*/ 77 h 267"/>
                      <a:gd name="T30" fmla="*/ 190 w 191"/>
                      <a:gd name="T31" fmla="*/ 86 h 267"/>
                      <a:gd name="T32" fmla="*/ 191 w 191"/>
                      <a:gd name="T33" fmla="*/ 96 h 267"/>
                      <a:gd name="T34" fmla="*/ 191 w 191"/>
                      <a:gd name="T35" fmla="*/ 267 h 267"/>
                      <a:gd name="T36" fmla="*/ 0 w 191"/>
                      <a:gd name="T37" fmla="*/ 267 h 267"/>
                      <a:gd name="T38" fmla="*/ 0 w 191"/>
                      <a:gd name="T39" fmla="*/ 96 h 267"/>
                      <a:gd name="T40" fmla="*/ 0 w 191"/>
                      <a:gd name="T41" fmla="*/ 86 h 267"/>
                      <a:gd name="T42" fmla="*/ 1 w 191"/>
                      <a:gd name="T43" fmla="*/ 77 h 267"/>
                      <a:gd name="T44" fmla="*/ 4 w 191"/>
                      <a:gd name="T45" fmla="*/ 67 h 267"/>
                      <a:gd name="T46" fmla="*/ 7 w 191"/>
                      <a:gd name="T47" fmla="*/ 59 h 267"/>
                      <a:gd name="T48" fmla="*/ 11 w 191"/>
                      <a:gd name="T49" fmla="*/ 50 h 267"/>
                      <a:gd name="T50" fmla="*/ 16 w 191"/>
                      <a:gd name="T51" fmla="*/ 42 h 267"/>
                      <a:gd name="T52" fmla="*/ 21 w 191"/>
                      <a:gd name="T53" fmla="*/ 35 h 267"/>
                      <a:gd name="T54" fmla="*/ 27 w 191"/>
                      <a:gd name="T55" fmla="*/ 27 h 267"/>
                      <a:gd name="T56" fmla="*/ 35 w 191"/>
                      <a:gd name="T57" fmla="*/ 21 h 267"/>
                      <a:gd name="T58" fmla="*/ 42 w 191"/>
                      <a:gd name="T59" fmla="*/ 16 h 267"/>
                      <a:gd name="T60" fmla="*/ 49 w 191"/>
                      <a:gd name="T61" fmla="*/ 11 h 267"/>
                      <a:gd name="T62" fmla="*/ 58 w 191"/>
                      <a:gd name="T63" fmla="*/ 7 h 267"/>
                      <a:gd name="T64" fmla="*/ 66 w 191"/>
                      <a:gd name="T65" fmla="*/ 4 h 267"/>
                      <a:gd name="T66" fmla="*/ 76 w 191"/>
                      <a:gd name="T67" fmla="*/ 1 h 267"/>
                      <a:gd name="T68" fmla="*/ 85 w 191"/>
                      <a:gd name="T69" fmla="*/ 0 h 267"/>
                      <a:gd name="T70" fmla="*/ 95 w 191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1" h="267">
                        <a:moveTo>
                          <a:pt x="95" y="0"/>
                        </a:moveTo>
                        <a:lnTo>
                          <a:pt x="104" y="0"/>
                        </a:lnTo>
                        <a:lnTo>
                          <a:pt x="114" y="1"/>
                        </a:lnTo>
                        <a:lnTo>
                          <a:pt x="123" y="4"/>
                        </a:lnTo>
                        <a:lnTo>
                          <a:pt x="133" y="7"/>
                        </a:lnTo>
                        <a:lnTo>
                          <a:pt x="141" y="11"/>
                        </a:lnTo>
                        <a:lnTo>
                          <a:pt x="148" y="16"/>
                        </a:lnTo>
                        <a:lnTo>
                          <a:pt x="156" y="21"/>
                        </a:lnTo>
                        <a:lnTo>
                          <a:pt x="163" y="27"/>
                        </a:lnTo>
                        <a:lnTo>
                          <a:pt x="169" y="35"/>
                        </a:lnTo>
                        <a:lnTo>
                          <a:pt x="175" y="42"/>
                        </a:lnTo>
                        <a:lnTo>
                          <a:pt x="180" y="50"/>
                        </a:lnTo>
                        <a:lnTo>
                          <a:pt x="183" y="59"/>
                        </a:lnTo>
                        <a:lnTo>
                          <a:pt x="187" y="67"/>
                        </a:lnTo>
                        <a:lnTo>
                          <a:pt x="189" y="77"/>
                        </a:lnTo>
                        <a:lnTo>
                          <a:pt x="190" y="86"/>
                        </a:lnTo>
                        <a:lnTo>
                          <a:pt x="191" y="96"/>
                        </a:lnTo>
                        <a:lnTo>
                          <a:pt x="191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1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6" y="42"/>
                        </a:lnTo>
                        <a:lnTo>
                          <a:pt x="21" y="35"/>
                        </a:lnTo>
                        <a:lnTo>
                          <a:pt x="27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49" y="11"/>
                        </a:lnTo>
                        <a:lnTo>
                          <a:pt x="58" y="7"/>
                        </a:lnTo>
                        <a:lnTo>
                          <a:pt x="66" y="4"/>
                        </a:lnTo>
                        <a:lnTo>
                          <a:pt x="76" y="1"/>
                        </a:lnTo>
                        <a:lnTo>
                          <a:pt x="85" y="0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49" name="Freeform 497"/>
                  <p:cNvSpPr>
                    <a:spLocks noChangeAspect="1"/>
                  </p:cNvSpPr>
                  <p:nvPr/>
                </p:nvSpPr>
                <p:spPr bwMode="auto">
                  <a:xfrm>
                    <a:off x="3949" y="1657"/>
                    <a:ext cx="57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6 w 193"/>
                      <a:gd name="T3" fmla="*/ 1 h 266"/>
                      <a:gd name="T4" fmla="*/ 116 w 193"/>
                      <a:gd name="T5" fmla="*/ 2 h 266"/>
                      <a:gd name="T6" fmla="*/ 125 w 193"/>
                      <a:gd name="T7" fmla="*/ 4 h 266"/>
                      <a:gd name="T8" fmla="*/ 134 w 193"/>
                      <a:gd name="T9" fmla="*/ 7 h 266"/>
                      <a:gd name="T10" fmla="*/ 142 w 193"/>
                      <a:gd name="T11" fmla="*/ 11 h 266"/>
                      <a:gd name="T12" fmla="*/ 151 w 193"/>
                      <a:gd name="T13" fmla="*/ 17 h 266"/>
                      <a:gd name="T14" fmla="*/ 158 w 193"/>
                      <a:gd name="T15" fmla="*/ 22 h 266"/>
                      <a:gd name="T16" fmla="*/ 164 w 193"/>
                      <a:gd name="T17" fmla="*/ 28 h 266"/>
                      <a:gd name="T18" fmla="*/ 171 w 193"/>
                      <a:gd name="T19" fmla="*/ 34 h 266"/>
                      <a:gd name="T20" fmla="*/ 177 w 193"/>
                      <a:gd name="T21" fmla="*/ 42 h 266"/>
                      <a:gd name="T22" fmla="*/ 181 w 193"/>
                      <a:gd name="T23" fmla="*/ 50 h 266"/>
                      <a:gd name="T24" fmla="*/ 185 w 193"/>
                      <a:gd name="T25" fmla="*/ 59 h 266"/>
                      <a:gd name="T26" fmla="*/ 189 w 193"/>
                      <a:gd name="T27" fmla="*/ 67 h 266"/>
                      <a:gd name="T28" fmla="*/ 191 w 193"/>
                      <a:gd name="T29" fmla="*/ 75 h 266"/>
                      <a:gd name="T30" fmla="*/ 193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0 w 193"/>
                      <a:gd name="T41" fmla="*/ 85 h 266"/>
                      <a:gd name="T42" fmla="*/ 1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2 w 193"/>
                      <a:gd name="T49" fmla="*/ 50 h 266"/>
                      <a:gd name="T50" fmla="*/ 17 w 193"/>
                      <a:gd name="T51" fmla="*/ 42 h 266"/>
                      <a:gd name="T52" fmla="*/ 22 w 193"/>
                      <a:gd name="T53" fmla="*/ 34 h 266"/>
                      <a:gd name="T54" fmla="*/ 29 w 193"/>
                      <a:gd name="T55" fmla="*/ 28 h 266"/>
                      <a:gd name="T56" fmla="*/ 36 w 193"/>
                      <a:gd name="T57" fmla="*/ 22 h 266"/>
                      <a:gd name="T58" fmla="*/ 43 w 193"/>
                      <a:gd name="T59" fmla="*/ 17 h 266"/>
                      <a:gd name="T60" fmla="*/ 51 w 193"/>
                      <a:gd name="T61" fmla="*/ 11 h 266"/>
                      <a:gd name="T62" fmla="*/ 59 w 193"/>
                      <a:gd name="T63" fmla="*/ 7 h 266"/>
                      <a:gd name="T64" fmla="*/ 69 w 193"/>
                      <a:gd name="T65" fmla="*/ 4 h 266"/>
                      <a:gd name="T66" fmla="*/ 77 w 193"/>
                      <a:gd name="T67" fmla="*/ 2 h 266"/>
                      <a:gd name="T68" fmla="*/ 86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1" y="17"/>
                        </a:lnTo>
                        <a:lnTo>
                          <a:pt x="158" y="22"/>
                        </a:lnTo>
                        <a:lnTo>
                          <a:pt x="164" y="28"/>
                        </a:lnTo>
                        <a:lnTo>
                          <a:pt x="171" y="34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9" y="67"/>
                        </a:lnTo>
                        <a:lnTo>
                          <a:pt x="191" y="75"/>
                        </a:lnTo>
                        <a:lnTo>
                          <a:pt x="193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1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9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9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0" name="Freeform 498"/>
                  <p:cNvSpPr>
                    <a:spLocks noChangeAspect="1"/>
                  </p:cNvSpPr>
                  <p:nvPr/>
                </p:nvSpPr>
                <p:spPr bwMode="auto">
                  <a:xfrm>
                    <a:off x="3949" y="1783"/>
                    <a:ext cx="57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6 w 193"/>
                      <a:gd name="T3" fmla="*/ 0 h 267"/>
                      <a:gd name="T4" fmla="*/ 116 w 193"/>
                      <a:gd name="T5" fmla="*/ 1 h 267"/>
                      <a:gd name="T6" fmla="*/ 125 w 193"/>
                      <a:gd name="T7" fmla="*/ 4 h 267"/>
                      <a:gd name="T8" fmla="*/ 134 w 193"/>
                      <a:gd name="T9" fmla="*/ 7 h 267"/>
                      <a:gd name="T10" fmla="*/ 142 w 193"/>
                      <a:gd name="T11" fmla="*/ 11 h 267"/>
                      <a:gd name="T12" fmla="*/ 151 w 193"/>
                      <a:gd name="T13" fmla="*/ 16 h 267"/>
                      <a:gd name="T14" fmla="*/ 158 w 193"/>
                      <a:gd name="T15" fmla="*/ 21 h 267"/>
                      <a:gd name="T16" fmla="*/ 164 w 193"/>
                      <a:gd name="T17" fmla="*/ 27 h 267"/>
                      <a:gd name="T18" fmla="*/ 171 w 193"/>
                      <a:gd name="T19" fmla="*/ 35 h 267"/>
                      <a:gd name="T20" fmla="*/ 177 w 193"/>
                      <a:gd name="T21" fmla="*/ 42 h 267"/>
                      <a:gd name="T22" fmla="*/ 181 w 193"/>
                      <a:gd name="T23" fmla="*/ 50 h 267"/>
                      <a:gd name="T24" fmla="*/ 185 w 193"/>
                      <a:gd name="T25" fmla="*/ 59 h 267"/>
                      <a:gd name="T26" fmla="*/ 189 w 193"/>
                      <a:gd name="T27" fmla="*/ 67 h 267"/>
                      <a:gd name="T28" fmla="*/ 191 w 193"/>
                      <a:gd name="T29" fmla="*/ 77 h 267"/>
                      <a:gd name="T30" fmla="*/ 193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0 w 193"/>
                      <a:gd name="T41" fmla="*/ 86 h 267"/>
                      <a:gd name="T42" fmla="*/ 1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2 w 193"/>
                      <a:gd name="T49" fmla="*/ 50 h 267"/>
                      <a:gd name="T50" fmla="*/ 17 w 193"/>
                      <a:gd name="T51" fmla="*/ 42 h 267"/>
                      <a:gd name="T52" fmla="*/ 22 w 193"/>
                      <a:gd name="T53" fmla="*/ 35 h 267"/>
                      <a:gd name="T54" fmla="*/ 29 w 193"/>
                      <a:gd name="T55" fmla="*/ 27 h 267"/>
                      <a:gd name="T56" fmla="*/ 36 w 193"/>
                      <a:gd name="T57" fmla="*/ 21 h 267"/>
                      <a:gd name="T58" fmla="*/ 43 w 193"/>
                      <a:gd name="T59" fmla="*/ 16 h 267"/>
                      <a:gd name="T60" fmla="*/ 51 w 193"/>
                      <a:gd name="T61" fmla="*/ 11 h 267"/>
                      <a:gd name="T62" fmla="*/ 59 w 193"/>
                      <a:gd name="T63" fmla="*/ 7 h 267"/>
                      <a:gd name="T64" fmla="*/ 69 w 193"/>
                      <a:gd name="T65" fmla="*/ 4 h 267"/>
                      <a:gd name="T66" fmla="*/ 77 w 193"/>
                      <a:gd name="T67" fmla="*/ 1 h 267"/>
                      <a:gd name="T68" fmla="*/ 86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1" y="16"/>
                        </a:lnTo>
                        <a:lnTo>
                          <a:pt x="158" y="21"/>
                        </a:lnTo>
                        <a:lnTo>
                          <a:pt x="164" y="27"/>
                        </a:lnTo>
                        <a:lnTo>
                          <a:pt x="171" y="35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9" y="67"/>
                        </a:lnTo>
                        <a:lnTo>
                          <a:pt x="191" y="77"/>
                        </a:lnTo>
                        <a:lnTo>
                          <a:pt x="193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1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9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9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1" name="Freeform 499"/>
                  <p:cNvSpPr>
                    <a:spLocks noChangeAspect="1"/>
                  </p:cNvSpPr>
                  <p:nvPr/>
                </p:nvSpPr>
                <p:spPr bwMode="auto">
                  <a:xfrm>
                    <a:off x="1856" y="1657"/>
                    <a:ext cx="59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7 w 193"/>
                      <a:gd name="T3" fmla="*/ 1 h 266"/>
                      <a:gd name="T4" fmla="*/ 116 w 193"/>
                      <a:gd name="T5" fmla="*/ 2 h 266"/>
                      <a:gd name="T6" fmla="*/ 126 w 193"/>
                      <a:gd name="T7" fmla="*/ 4 h 266"/>
                      <a:gd name="T8" fmla="*/ 134 w 193"/>
                      <a:gd name="T9" fmla="*/ 7 h 266"/>
                      <a:gd name="T10" fmla="*/ 143 w 193"/>
                      <a:gd name="T11" fmla="*/ 11 h 266"/>
                      <a:gd name="T12" fmla="*/ 151 w 193"/>
                      <a:gd name="T13" fmla="*/ 17 h 266"/>
                      <a:gd name="T14" fmla="*/ 158 w 193"/>
                      <a:gd name="T15" fmla="*/ 22 h 266"/>
                      <a:gd name="T16" fmla="*/ 165 w 193"/>
                      <a:gd name="T17" fmla="*/ 28 h 266"/>
                      <a:gd name="T18" fmla="*/ 171 w 193"/>
                      <a:gd name="T19" fmla="*/ 34 h 266"/>
                      <a:gd name="T20" fmla="*/ 177 w 193"/>
                      <a:gd name="T21" fmla="*/ 42 h 266"/>
                      <a:gd name="T22" fmla="*/ 182 w 193"/>
                      <a:gd name="T23" fmla="*/ 50 h 266"/>
                      <a:gd name="T24" fmla="*/ 186 w 193"/>
                      <a:gd name="T25" fmla="*/ 59 h 266"/>
                      <a:gd name="T26" fmla="*/ 189 w 193"/>
                      <a:gd name="T27" fmla="*/ 67 h 266"/>
                      <a:gd name="T28" fmla="*/ 191 w 193"/>
                      <a:gd name="T29" fmla="*/ 75 h 266"/>
                      <a:gd name="T30" fmla="*/ 193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0 w 193"/>
                      <a:gd name="T41" fmla="*/ 85 h 266"/>
                      <a:gd name="T42" fmla="*/ 1 w 193"/>
                      <a:gd name="T43" fmla="*/ 75 h 266"/>
                      <a:gd name="T44" fmla="*/ 5 w 193"/>
                      <a:gd name="T45" fmla="*/ 67 h 266"/>
                      <a:gd name="T46" fmla="*/ 8 w 193"/>
                      <a:gd name="T47" fmla="*/ 59 h 266"/>
                      <a:gd name="T48" fmla="*/ 12 w 193"/>
                      <a:gd name="T49" fmla="*/ 50 h 266"/>
                      <a:gd name="T50" fmla="*/ 16 w 193"/>
                      <a:gd name="T51" fmla="*/ 42 h 266"/>
                      <a:gd name="T52" fmla="*/ 21 w 193"/>
                      <a:gd name="T53" fmla="*/ 34 h 266"/>
                      <a:gd name="T54" fmla="*/ 28 w 193"/>
                      <a:gd name="T55" fmla="*/ 28 h 266"/>
                      <a:gd name="T56" fmla="*/ 35 w 193"/>
                      <a:gd name="T57" fmla="*/ 22 h 266"/>
                      <a:gd name="T58" fmla="*/ 43 w 193"/>
                      <a:gd name="T59" fmla="*/ 17 h 266"/>
                      <a:gd name="T60" fmla="*/ 51 w 193"/>
                      <a:gd name="T61" fmla="*/ 11 h 266"/>
                      <a:gd name="T62" fmla="*/ 59 w 193"/>
                      <a:gd name="T63" fmla="*/ 7 h 266"/>
                      <a:gd name="T64" fmla="*/ 68 w 193"/>
                      <a:gd name="T65" fmla="*/ 4 h 266"/>
                      <a:gd name="T66" fmla="*/ 77 w 193"/>
                      <a:gd name="T67" fmla="*/ 2 h 266"/>
                      <a:gd name="T68" fmla="*/ 87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7" y="1"/>
                        </a:lnTo>
                        <a:lnTo>
                          <a:pt x="116" y="2"/>
                        </a:lnTo>
                        <a:lnTo>
                          <a:pt x="126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1" y="17"/>
                        </a:lnTo>
                        <a:lnTo>
                          <a:pt x="158" y="22"/>
                        </a:lnTo>
                        <a:lnTo>
                          <a:pt x="165" y="28"/>
                        </a:lnTo>
                        <a:lnTo>
                          <a:pt x="171" y="34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5"/>
                        </a:lnTo>
                        <a:lnTo>
                          <a:pt x="193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1" y="75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1" y="34"/>
                        </a:lnTo>
                        <a:lnTo>
                          <a:pt x="28" y="28"/>
                        </a:lnTo>
                        <a:lnTo>
                          <a:pt x="35" y="22"/>
                        </a:lnTo>
                        <a:lnTo>
                          <a:pt x="43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2"/>
                        </a:lnTo>
                        <a:lnTo>
                          <a:pt x="87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2" name="Freeform 500"/>
                  <p:cNvSpPr>
                    <a:spLocks noChangeAspect="1"/>
                  </p:cNvSpPr>
                  <p:nvPr/>
                </p:nvSpPr>
                <p:spPr bwMode="auto">
                  <a:xfrm>
                    <a:off x="1856" y="1783"/>
                    <a:ext cx="59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7 w 193"/>
                      <a:gd name="T3" fmla="*/ 0 h 267"/>
                      <a:gd name="T4" fmla="*/ 116 w 193"/>
                      <a:gd name="T5" fmla="*/ 1 h 267"/>
                      <a:gd name="T6" fmla="*/ 126 w 193"/>
                      <a:gd name="T7" fmla="*/ 4 h 267"/>
                      <a:gd name="T8" fmla="*/ 134 w 193"/>
                      <a:gd name="T9" fmla="*/ 7 h 267"/>
                      <a:gd name="T10" fmla="*/ 143 w 193"/>
                      <a:gd name="T11" fmla="*/ 11 h 267"/>
                      <a:gd name="T12" fmla="*/ 151 w 193"/>
                      <a:gd name="T13" fmla="*/ 16 h 267"/>
                      <a:gd name="T14" fmla="*/ 158 w 193"/>
                      <a:gd name="T15" fmla="*/ 21 h 267"/>
                      <a:gd name="T16" fmla="*/ 165 w 193"/>
                      <a:gd name="T17" fmla="*/ 27 h 267"/>
                      <a:gd name="T18" fmla="*/ 171 w 193"/>
                      <a:gd name="T19" fmla="*/ 35 h 267"/>
                      <a:gd name="T20" fmla="*/ 177 w 193"/>
                      <a:gd name="T21" fmla="*/ 42 h 267"/>
                      <a:gd name="T22" fmla="*/ 182 w 193"/>
                      <a:gd name="T23" fmla="*/ 50 h 267"/>
                      <a:gd name="T24" fmla="*/ 186 w 193"/>
                      <a:gd name="T25" fmla="*/ 59 h 267"/>
                      <a:gd name="T26" fmla="*/ 189 w 193"/>
                      <a:gd name="T27" fmla="*/ 67 h 267"/>
                      <a:gd name="T28" fmla="*/ 191 w 193"/>
                      <a:gd name="T29" fmla="*/ 77 h 267"/>
                      <a:gd name="T30" fmla="*/ 193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0 w 193"/>
                      <a:gd name="T41" fmla="*/ 86 h 267"/>
                      <a:gd name="T42" fmla="*/ 1 w 193"/>
                      <a:gd name="T43" fmla="*/ 77 h 267"/>
                      <a:gd name="T44" fmla="*/ 5 w 193"/>
                      <a:gd name="T45" fmla="*/ 67 h 267"/>
                      <a:gd name="T46" fmla="*/ 8 w 193"/>
                      <a:gd name="T47" fmla="*/ 59 h 267"/>
                      <a:gd name="T48" fmla="*/ 12 w 193"/>
                      <a:gd name="T49" fmla="*/ 50 h 267"/>
                      <a:gd name="T50" fmla="*/ 16 w 193"/>
                      <a:gd name="T51" fmla="*/ 42 h 267"/>
                      <a:gd name="T52" fmla="*/ 21 w 193"/>
                      <a:gd name="T53" fmla="*/ 35 h 267"/>
                      <a:gd name="T54" fmla="*/ 28 w 193"/>
                      <a:gd name="T55" fmla="*/ 27 h 267"/>
                      <a:gd name="T56" fmla="*/ 35 w 193"/>
                      <a:gd name="T57" fmla="*/ 21 h 267"/>
                      <a:gd name="T58" fmla="*/ 43 w 193"/>
                      <a:gd name="T59" fmla="*/ 16 h 267"/>
                      <a:gd name="T60" fmla="*/ 51 w 193"/>
                      <a:gd name="T61" fmla="*/ 11 h 267"/>
                      <a:gd name="T62" fmla="*/ 59 w 193"/>
                      <a:gd name="T63" fmla="*/ 7 h 267"/>
                      <a:gd name="T64" fmla="*/ 68 w 193"/>
                      <a:gd name="T65" fmla="*/ 4 h 267"/>
                      <a:gd name="T66" fmla="*/ 77 w 193"/>
                      <a:gd name="T67" fmla="*/ 1 h 267"/>
                      <a:gd name="T68" fmla="*/ 87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7" y="0"/>
                        </a:lnTo>
                        <a:lnTo>
                          <a:pt x="116" y="1"/>
                        </a:lnTo>
                        <a:lnTo>
                          <a:pt x="126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1" y="16"/>
                        </a:lnTo>
                        <a:lnTo>
                          <a:pt x="158" y="21"/>
                        </a:lnTo>
                        <a:lnTo>
                          <a:pt x="165" y="27"/>
                        </a:lnTo>
                        <a:lnTo>
                          <a:pt x="171" y="35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7"/>
                        </a:lnTo>
                        <a:lnTo>
                          <a:pt x="193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1" y="77"/>
                        </a:lnTo>
                        <a:lnTo>
                          <a:pt x="5" y="67"/>
                        </a:lnTo>
                        <a:lnTo>
                          <a:pt x="8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1" y="35"/>
                        </a:lnTo>
                        <a:lnTo>
                          <a:pt x="28" y="27"/>
                        </a:lnTo>
                        <a:lnTo>
                          <a:pt x="35" y="21"/>
                        </a:lnTo>
                        <a:lnTo>
                          <a:pt x="43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1"/>
                        </a:lnTo>
                        <a:lnTo>
                          <a:pt x="87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3" name="Freeform 501"/>
                  <p:cNvSpPr>
                    <a:spLocks noChangeAspect="1"/>
                  </p:cNvSpPr>
                  <p:nvPr/>
                </p:nvSpPr>
                <p:spPr bwMode="auto">
                  <a:xfrm>
                    <a:off x="4589" y="1657"/>
                    <a:ext cx="58" cy="79"/>
                  </a:xfrm>
                  <a:custGeom>
                    <a:avLst/>
                    <a:gdLst>
                      <a:gd name="T0" fmla="*/ 97 w 194"/>
                      <a:gd name="T1" fmla="*/ 0 h 266"/>
                      <a:gd name="T2" fmla="*/ 106 w 194"/>
                      <a:gd name="T3" fmla="*/ 1 h 266"/>
                      <a:gd name="T4" fmla="*/ 117 w 194"/>
                      <a:gd name="T5" fmla="*/ 2 h 266"/>
                      <a:gd name="T6" fmla="*/ 125 w 194"/>
                      <a:gd name="T7" fmla="*/ 4 h 266"/>
                      <a:gd name="T8" fmla="*/ 135 w 194"/>
                      <a:gd name="T9" fmla="*/ 7 h 266"/>
                      <a:gd name="T10" fmla="*/ 143 w 194"/>
                      <a:gd name="T11" fmla="*/ 11 h 266"/>
                      <a:gd name="T12" fmla="*/ 150 w 194"/>
                      <a:gd name="T13" fmla="*/ 17 h 266"/>
                      <a:gd name="T14" fmla="*/ 158 w 194"/>
                      <a:gd name="T15" fmla="*/ 22 h 266"/>
                      <a:gd name="T16" fmla="*/ 165 w 194"/>
                      <a:gd name="T17" fmla="*/ 28 h 266"/>
                      <a:gd name="T18" fmla="*/ 171 w 194"/>
                      <a:gd name="T19" fmla="*/ 34 h 266"/>
                      <a:gd name="T20" fmla="*/ 177 w 194"/>
                      <a:gd name="T21" fmla="*/ 42 h 266"/>
                      <a:gd name="T22" fmla="*/ 182 w 194"/>
                      <a:gd name="T23" fmla="*/ 50 h 266"/>
                      <a:gd name="T24" fmla="*/ 186 w 194"/>
                      <a:gd name="T25" fmla="*/ 59 h 266"/>
                      <a:gd name="T26" fmla="*/ 189 w 194"/>
                      <a:gd name="T27" fmla="*/ 67 h 266"/>
                      <a:gd name="T28" fmla="*/ 191 w 194"/>
                      <a:gd name="T29" fmla="*/ 75 h 266"/>
                      <a:gd name="T30" fmla="*/ 192 w 194"/>
                      <a:gd name="T31" fmla="*/ 85 h 266"/>
                      <a:gd name="T32" fmla="*/ 194 w 194"/>
                      <a:gd name="T33" fmla="*/ 94 h 266"/>
                      <a:gd name="T34" fmla="*/ 194 w 194"/>
                      <a:gd name="T35" fmla="*/ 266 h 266"/>
                      <a:gd name="T36" fmla="*/ 0 w 194"/>
                      <a:gd name="T37" fmla="*/ 266 h 266"/>
                      <a:gd name="T38" fmla="*/ 0 w 194"/>
                      <a:gd name="T39" fmla="*/ 94 h 266"/>
                      <a:gd name="T40" fmla="*/ 1 w 194"/>
                      <a:gd name="T41" fmla="*/ 85 h 266"/>
                      <a:gd name="T42" fmla="*/ 2 w 194"/>
                      <a:gd name="T43" fmla="*/ 75 h 266"/>
                      <a:gd name="T44" fmla="*/ 4 w 194"/>
                      <a:gd name="T45" fmla="*/ 67 h 266"/>
                      <a:gd name="T46" fmla="*/ 7 w 194"/>
                      <a:gd name="T47" fmla="*/ 59 h 266"/>
                      <a:gd name="T48" fmla="*/ 11 w 194"/>
                      <a:gd name="T49" fmla="*/ 50 h 266"/>
                      <a:gd name="T50" fmla="*/ 17 w 194"/>
                      <a:gd name="T51" fmla="*/ 42 h 266"/>
                      <a:gd name="T52" fmla="*/ 22 w 194"/>
                      <a:gd name="T53" fmla="*/ 34 h 266"/>
                      <a:gd name="T54" fmla="*/ 28 w 194"/>
                      <a:gd name="T55" fmla="*/ 28 h 266"/>
                      <a:gd name="T56" fmla="*/ 36 w 194"/>
                      <a:gd name="T57" fmla="*/ 22 h 266"/>
                      <a:gd name="T58" fmla="*/ 43 w 194"/>
                      <a:gd name="T59" fmla="*/ 17 h 266"/>
                      <a:gd name="T60" fmla="*/ 50 w 194"/>
                      <a:gd name="T61" fmla="*/ 11 h 266"/>
                      <a:gd name="T62" fmla="*/ 59 w 194"/>
                      <a:gd name="T63" fmla="*/ 7 h 266"/>
                      <a:gd name="T64" fmla="*/ 68 w 194"/>
                      <a:gd name="T65" fmla="*/ 4 h 266"/>
                      <a:gd name="T66" fmla="*/ 77 w 194"/>
                      <a:gd name="T67" fmla="*/ 2 h 266"/>
                      <a:gd name="T68" fmla="*/ 87 w 194"/>
                      <a:gd name="T69" fmla="*/ 1 h 266"/>
                      <a:gd name="T70" fmla="*/ 97 w 194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6">
                        <a:moveTo>
                          <a:pt x="97" y="0"/>
                        </a:moveTo>
                        <a:lnTo>
                          <a:pt x="106" y="1"/>
                        </a:lnTo>
                        <a:lnTo>
                          <a:pt x="117" y="2"/>
                        </a:lnTo>
                        <a:lnTo>
                          <a:pt x="125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0" y="17"/>
                        </a:lnTo>
                        <a:lnTo>
                          <a:pt x="158" y="22"/>
                        </a:lnTo>
                        <a:lnTo>
                          <a:pt x="165" y="28"/>
                        </a:lnTo>
                        <a:lnTo>
                          <a:pt x="171" y="34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5"/>
                        </a:lnTo>
                        <a:lnTo>
                          <a:pt x="192" y="85"/>
                        </a:lnTo>
                        <a:lnTo>
                          <a:pt x="194" y="94"/>
                        </a:lnTo>
                        <a:lnTo>
                          <a:pt x="194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2"/>
                        </a:lnTo>
                        <a:lnTo>
                          <a:pt x="87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4" name="Freeform 502"/>
                  <p:cNvSpPr>
                    <a:spLocks noChangeAspect="1"/>
                  </p:cNvSpPr>
                  <p:nvPr/>
                </p:nvSpPr>
                <p:spPr bwMode="auto">
                  <a:xfrm>
                    <a:off x="4589" y="1783"/>
                    <a:ext cx="58" cy="81"/>
                  </a:xfrm>
                  <a:custGeom>
                    <a:avLst/>
                    <a:gdLst>
                      <a:gd name="T0" fmla="*/ 97 w 194"/>
                      <a:gd name="T1" fmla="*/ 0 h 267"/>
                      <a:gd name="T2" fmla="*/ 106 w 194"/>
                      <a:gd name="T3" fmla="*/ 0 h 267"/>
                      <a:gd name="T4" fmla="*/ 117 w 194"/>
                      <a:gd name="T5" fmla="*/ 1 h 267"/>
                      <a:gd name="T6" fmla="*/ 125 w 194"/>
                      <a:gd name="T7" fmla="*/ 4 h 267"/>
                      <a:gd name="T8" fmla="*/ 135 w 194"/>
                      <a:gd name="T9" fmla="*/ 7 h 267"/>
                      <a:gd name="T10" fmla="*/ 143 w 194"/>
                      <a:gd name="T11" fmla="*/ 11 h 267"/>
                      <a:gd name="T12" fmla="*/ 150 w 194"/>
                      <a:gd name="T13" fmla="*/ 16 h 267"/>
                      <a:gd name="T14" fmla="*/ 158 w 194"/>
                      <a:gd name="T15" fmla="*/ 21 h 267"/>
                      <a:gd name="T16" fmla="*/ 165 w 194"/>
                      <a:gd name="T17" fmla="*/ 27 h 267"/>
                      <a:gd name="T18" fmla="*/ 171 w 194"/>
                      <a:gd name="T19" fmla="*/ 35 h 267"/>
                      <a:gd name="T20" fmla="*/ 177 w 194"/>
                      <a:gd name="T21" fmla="*/ 42 h 267"/>
                      <a:gd name="T22" fmla="*/ 182 w 194"/>
                      <a:gd name="T23" fmla="*/ 50 h 267"/>
                      <a:gd name="T24" fmla="*/ 186 w 194"/>
                      <a:gd name="T25" fmla="*/ 59 h 267"/>
                      <a:gd name="T26" fmla="*/ 189 w 194"/>
                      <a:gd name="T27" fmla="*/ 67 h 267"/>
                      <a:gd name="T28" fmla="*/ 191 w 194"/>
                      <a:gd name="T29" fmla="*/ 77 h 267"/>
                      <a:gd name="T30" fmla="*/ 192 w 194"/>
                      <a:gd name="T31" fmla="*/ 86 h 267"/>
                      <a:gd name="T32" fmla="*/ 194 w 194"/>
                      <a:gd name="T33" fmla="*/ 96 h 267"/>
                      <a:gd name="T34" fmla="*/ 194 w 194"/>
                      <a:gd name="T35" fmla="*/ 267 h 267"/>
                      <a:gd name="T36" fmla="*/ 0 w 194"/>
                      <a:gd name="T37" fmla="*/ 267 h 267"/>
                      <a:gd name="T38" fmla="*/ 0 w 194"/>
                      <a:gd name="T39" fmla="*/ 96 h 267"/>
                      <a:gd name="T40" fmla="*/ 1 w 194"/>
                      <a:gd name="T41" fmla="*/ 86 h 267"/>
                      <a:gd name="T42" fmla="*/ 2 w 194"/>
                      <a:gd name="T43" fmla="*/ 77 h 267"/>
                      <a:gd name="T44" fmla="*/ 4 w 194"/>
                      <a:gd name="T45" fmla="*/ 67 h 267"/>
                      <a:gd name="T46" fmla="*/ 7 w 194"/>
                      <a:gd name="T47" fmla="*/ 59 h 267"/>
                      <a:gd name="T48" fmla="*/ 11 w 194"/>
                      <a:gd name="T49" fmla="*/ 50 h 267"/>
                      <a:gd name="T50" fmla="*/ 17 w 194"/>
                      <a:gd name="T51" fmla="*/ 42 h 267"/>
                      <a:gd name="T52" fmla="*/ 22 w 194"/>
                      <a:gd name="T53" fmla="*/ 35 h 267"/>
                      <a:gd name="T54" fmla="*/ 28 w 194"/>
                      <a:gd name="T55" fmla="*/ 27 h 267"/>
                      <a:gd name="T56" fmla="*/ 36 w 194"/>
                      <a:gd name="T57" fmla="*/ 21 h 267"/>
                      <a:gd name="T58" fmla="*/ 43 w 194"/>
                      <a:gd name="T59" fmla="*/ 16 h 267"/>
                      <a:gd name="T60" fmla="*/ 50 w 194"/>
                      <a:gd name="T61" fmla="*/ 11 h 267"/>
                      <a:gd name="T62" fmla="*/ 59 w 194"/>
                      <a:gd name="T63" fmla="*/ 7 h 267"/>
                      <a:gd name="T64" fmla="*/ 68 w 194"/>
                      <a:gd name="T65" fmla="*/ 4 h 267"/>
                      <a:gd name="T66" fmla="*/ 77 w 194"/>
                      <a:gd name="T67" fmla="*/ 1 h 267"/>
                      <a:gd name="T68" fmla="*/ 87 w 194"/>
                      <a:gd name="T69" fmla="*/ 0 h 267"/>
                      <a:gd name="T70" fmla="*/ 97 w 194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7">
                        <a:moveTo>
                          <a:pt x="97" y="0"/>
                        </a:moveTo>
                        <a:lnTo>
                          <a:pt x="106" y="0"/>
                        </a:lnTo>
                        <a:lnTo>
                          <a:pt x="117" y="1"/>
                        </a:lnTo>
                        <a:lnTo>
                          <a:pt x="125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0" y="16"/>
                        </a:lnTo>
                        <a:lnTo>
                          <a:pt x="158" y="21"/>
                        </a:lnTo>
                        <a:lnTo>
                          <a:pt x="165" y="27"/>
                        </a:lnTo>
                        <a:lnTo>
                          <a:pt x="171" y="35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6" y="59"/>
                        </a:lnTo>
                        <a:lnTo>
                          <a:pt x="189" y="67"/>
                        </a:lnTo>
                        <a:lnTo>
                          <a:pt x="191" y="77"/>
                        </a:lnTo>
                        <a:lnTo>
                          <a:pt x="192" y="86"/>
                        </a:lnTo>
                        <a:lnTo>
                          <a:pt x="194" y="96"/>
                        </a:lnTo>
                        <a:lnTo>
                          <a:pt x="194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8" y="4"/>
                        </a:lnTo>
                        <a:lnTo>
                          <a:pt x="77" y="1"/>
                        </a:lnTo>
                        <a:lnTo>
                          <a:pt x="87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5" name="Freeform 503"/>
                  <p:cNvSpPr>
                    <a:spLocks noChangeAspect="1"/>
                  </p:cNvSpPr>
                  <p:nvPr/>
                </p:nvSpPr>
                <p:spPr bwMode="auto">
                  <a:xfrm>
                    <a:off x="1956" y="1657"/>
                    <a:ext cx="59" cy="79"/>
                  </a:xfrm>
                  <a:custGeom>
                    <a:avLst/>
                    <a:gdLst>
                      <a:gd name="T0" fmla="*/ 97 w 194"/>
                      <a:gd name="T1" fmla="*/ 0 h 266"/>
                      <a:gd name="T2" fmla="*/ 107 w 194"/>
                      <a:gd name="T3" fmla="*/ 1 h 266"/>
                      <a:gd name="T4" fmla="*/ 117 w 194"/>
                      <a:gd name="T5" fmla="*/ 2 h 266"/>
                      <a:gd name="T6" fmla="*/ 126 w 194"/>
                      <a:gd name="T7" fmla="*/ 4 h 266"/>
                      <a:gd name="T8" fmla="*/ 135 w 194"/>
                      <a:gd name="T9" fmla="*/ 7 h 266"/>
                      <a:gd name="T10" fmla="*/ 143 w 194"/>
                      <a:gd name="T11" fmla="*/ 11 h 266"/>
                      <a:gd name="T12" fmla="*/ 151 w 194"/>
                      <a:gd name="T13" fmla="*/ 17 h 266"/>
                      <a:gd name="T14" fmla="*/ 159 w 194"/>
                      <a:gd name="T15" fmla="*/ 22 h 266"/>
                      <a:gd name="T16" fmla="*/ 166 w 194"/>
                      <a:gd name="T17" fmla="*/ 28 h 266"/>
                      <a:gd name="T18" fmla="*/ 172 w 194"/>
                      <a:gd name="T19" fmla="*/ 34 h 266"/>
                      <a:gd name="T20" fmla="*/ 177 w 194"/>
                      <a:gd name="T21" fmla="*/ 42 h 266"/>
                      <a:gd name="T22" fmla="*/ 182 w 194"/>
                      <a:gd name="T23" fmla="*/ 50 h 266"/>
                      <a:gd name="T24" fmla="*/ 187 w 194"/>
                      <a:gd name="T25" fmla="*/ 59 h 266"/>
                      <a:gd name="T26" fmla="*/ 190 w 194"/>
                      <a:gd name="T27" fmla="*/ 67 h 266"/>
                      <a:gd name="T28" fmla="*/ 192 w 194"/>
                      <a:gd name="T29" fmla="*/ 75 h 266"/>
                      <a:gd name="T30" fmla="*/ 193 w 194"/>
                      <a:gd name="T31" fmla="*/ 85 h 266"/>
                      <a:gd name="T32" fmla="*/ 194 w 194"/>
                      <a:gd name="T33" fmla="*/ 94 h 266"/>
                      <a:gd name="T34" fmla="*/ 194 w 194"/>
                      <a:gd name="T35" fmla="*/ 266 h 266"/>
                      <a:gd name="T36" fmla="*/ 0 w 194"/>
                      <a:gd name="T37" fmla="*/ 266 h 266"/>
                      <a:gd name="T38" fmla="*/ 0 w 194"/>
                      <a:gd name="T39" fmla="*/ 94 h 266"/>
                      <a:gd name="T40" fmla="*/ 1 w 194"/>
                      <a:gd name="T41" fmla="*/ 85 h 266"/>
                      <a:gd name="T42" fmla="*/ 2 w 194"/>
                      <a:gd name="T43" fmla="*/ 75 h 266"/>
                      <a:gd name="T44" fmla="*/ 4 w 194"/>
                      <a:gd name="T45" fmla="*/ 67 h 266"/>
                      <a:gd name="T46" fmla="*/ 9 w 194"/>
                      <a:gd name="T47" fmla="*/ 59 h 266"/>
                      <a:gd name="T48" fmla="*/ 13 w 194"/>
                      <a:gd name="T49" fmla="*/ 50 h 266"/>
                      <a:gd name="T50" fmla="*/ 17 w 194"/>
                      <a:gd name="T51" fmla="*/ 42 h 266"/>
                      <a:gd name="T52" fmla="*/ 23 w 194"/>
                      <a:gd name="T53" fmla="*/ 34 h 266"/>
                      <a:gd name="T54" fmla="*/ 30 w 194"/>
                      <a:gd name="T55" fmla="*/ 28 h 266"/>
                      <a:gd name="T56" fmla="*/ 36 w 194"/>
                      <a:gd name="T57" fmla="*/ 22 h 266"/>
                      <a:gd name="T58" fmla="*/ 43 w 194"/>
                      <a:gd name="T59" fmla="*/ 17 h 266"/>
                      <a:gd name="T60" fmla="*/ 52 w 194"/>
                      <a:gd name="T61" fmla="*/ 11 h 266"/>
                      <a:gd name="T62" fmla="*/ 60 w 194"/>
                      <a:gd name="T63" fmla="*/ 7 h 266"/>
                      <a:gd name="T64" fmla="*/ 69 w 194"/>
                      <a:gd name="T65" fmla="*/ 4 h 266"/>
                      <a:gd name="T66" fmla="*/ 78 w 194"/>
                      <a:gd name="T67" fmla="*/ 2 h 266"/>
                      <a:gd name="T68" fmla="*/ 88 w 194"/>
                      <a:gd name="T69" fmla="*/ 1 h 266"/>
                      <a:gd name="T70" fmla="*/ 97 w 194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6">
                        <a:moveTo>
                          <a:pt x="97" y="0"/>
                        </a:moveTo>
                        <a:lnTo>
                          <a:pt x="107" y="1"/>
                        </a:lnTo>
                        <a:lnTo>
                          <a:pt x="117" y="2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1" y="17"/>
                        </a:lnTo>
                        <a:lnTo>
                          <a:pt x="159" y="22"/>
                        </a:lnTo>
                        <a:lnTo>
                          <a:pt x="166" y="28"/>
                        </a:lnTo>
                        <a:lnTo>
                          <a:pt x="172" y="34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7" y="59"/>
                        </a:lnTo>
                        <a:lnTo>
                          <a:pt x="190" y="67"/>
                        </a:lnTo>
                        <a:lnTo>
                          <a:pt x="192" y="75"/>
                        </a:lnTo>
                        <a:lnTo>
                          <a:pt x="193" y="85"/>
                        </a:lnTo>
                        <a:lnTo>
                          <a:pt x="194" y="94"/>
                        </a:lnTo>
                        <a:lnTo>
                          <a:pt x="194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1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9" y="59"/>
                        </a:lnTo>
                        <a:lnTo>
                          <a:pt x="13" y="50"/>
                        </a:lnTo>
                        <a:lnTo>
                          <a:pt x="17" y="42"/>
                        </a:lnTo>
                        <a:lnTo>
                          <a:pt x="23" y="34"/>
                        </a:lnTo>
                        <a:lnTo>
                          <a:pt x="30" y="28"/>
                        </a:lnTo>
                        <a:lnTo>
                          <a:pt x="36" y="22"/>
                        </a:lnTo>
                        <a:lnTo>
                          <a:pt x="43" y="17"/>
                        </a:lnTo>
                        <a:lnTo>
                          <a:pt x="52" y="11"/>
                        </a:lnTo>
                        <a:lnTo>
                          <a:pt x="60" y="7"/>
                        </a:lnTo>
                        <a:lnTo>
                          <a:pt x="69" y="4"/>
                        </a:lnTo>
                        <a:lnTo>
                          <a:pt x="78" y="2"/>
                        </a:lnTo>
                        <a:lnTo>
                          <a:pt x="88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6" name="Freeform 504"/>
                  <p:cNvSpPr>
                    <a:spLocks noChangeAspect="1"/>
                  </p:cNvSpPr>
                  <p:nvPr/>
                </p:nvSpPr>
                <p:spPr bwMode="auto">
                  <a:xfrm>
                    <a:off x="1956" y="1783"/>
                    <a:ext cx="59" cy="81"/>
                  </a:xfrm>
                  <a:custGeom>
                    <a:avLst/>
                    <a:gdLst>
                      <a:gd name="T0" fmla="*/ 97 w 194"/>
                      <a:gd name="T1" fmla="*/ 0 h 267"/>
                      <a:gd name="T2" fmla="*/ 107 w 194"/>
                      <a:gd name="T3" fmla="*/ 0 h 267"/>
                      <a:gd name="T4" fmla="*/ 117 w 194"/>
                      <a:gd name="T5" fmla="*/ 1 h 267"/>
                      <a:gd name="T6" fmla="*/ 126 w 194"/>
                      <a:gd name="T7" fmla="*/ 4 h 267"/>
                      <a:gd name="T8" fmla="*/ 135 w 194"/>
                      <a:gd name="T9" fmla="*/ 7 h 267"/>
                      <a:gd name="T10" fmla="*/ 143 w 194"/>
                      <a:gd name="T11" fmla="*/ 11 h 267"/>
                      <a:gd name="T12" fmla="*/ 151 w 194"/>
                      <a:gd name="T13" fmla="*/ 16 h 267"/>
                      <a:gd name="T14" fmla="*/ 159 w 194"/>
                      <a:gd name="T15" fmla="*/ 21 h 267"/>
                      <a:gd name="T16" fmla="*/ 166 w 194"/>
                      <a:gd name="T17" fmla="*/ 27 h 267"/>
                      <a:gd name="T18" fmla="*/ 172 w 194"/>
                      <a:gd name="T19" fmla="*/ 35 h 267"/>
                      <a:gd name="T20" fmla="*/ 177 w 194"/>
                      <a:gd name="T21" fmla="*/ 42 h 267"/>
                      <a:gd name="T22" fmla="*/ 182 w 194"/>
                      <a:gd name="T23" fmla="*/ 50 h 267"/>
                      <a:gd name="T24" fmla="*/ 187 w 194"/>
                      <a:gd name="T25" fmla="*/ 59 h 267"/>
                      <a:gd name="T26" fmla="*/ 190 w 194"/>
                      <a:gd name="T27" fmla="*/ 67 h 267"/>
                      <a:gd name="T28" fmla="*/ 192 w 194"/>
                      <a:gd name="T29" fmla="*/ 77 h 267"/>
                      <a:gd name="T30" fmla="*/ 193 w 194"/>
                      <a:gd name="T31" fmla="*/ 86 h 267"/>
                      <a:gd name="T32" fmla="*/ 194 w 194"/>
                      <a:gd name="T33" fmla="*/ 96 h 267"/>
                      <a:gd name="T34" fmla="*/ 194 w 194"/>
                      <a:gd name="T35" fmla="*/ 267 h 267"/>
                      <a:gd name="T36" fmla="*/ 0 w 194"/>
                      <a:gd name="T37" fmla="*/ 267 h 267"/>
                      <a:gd name="T38" fmla="*/ 0 w 194"/>
                      <a:gd name="T39" fmla="*/ 96 h 267"/>
                      <a:gd name="T40" fmla="*/ 1 w 194"/>
                      <a:gd name="T41" fmla="*/ 86 h 267"/>
                      <a:gd name="T42" fmla="*/ 2 w 194"/>
                      <a:gd name="T43" fmla="*/ 77 h 267"/>
                      <a:gd name="T44" fmla="*/ 4 w 194"/>
                      <a:gd name="T45" fmla="*/ 67 h 267"/>
                      <a:gd name="T46" fmla="*/ 9 w 194"/>
                      <a:gd name="T47" fmla="*/ 59 h 267"/>
                      <a:gd name="T48" fmla="*/ 13 w 194"/>
                      <a:gd name="T49" fmla="*/ 50 h 267"/>
                      <a:gd name="T50" fmla="*/ 17 w 194"/>
                      <a:gd name="T51" fmla="*/ 42 h 267"/>
                      <a:gd name="T52" fmla="*/ 23 w 194"/>
                      <a:gd name="T53" fmla="*/ 35 h 267"/>
                      <a:gd name="T54" fmla="*/ 30 w 194"/>
                      <a:gd name="T55" fmla="*/ 27 h 267"/>
                      <a:gd name="T56" fmla="*/ 36 w 194"/>
                      <a:gd name="T57" fmla="*/ 21 h 267"/>
                      <a:gd name="T58" fmla="*/ 43 w 194"/>
                      <a:gd name="T59" fmla="*/ 16 h 267"/>
                      <a:gd name="T60" fmla="*/ 52 w 194"/>
                      <a:gd name="T61" fmla="*/ 11 h 267"/>
                      <a:gd name="T62" fmla="*/ 60 w 194"/>
                      <a:gd name="T63" fmla="*/ 7 h 267"/>
                      <a:gd name="T64" fmla="*/ 69 w 194"/>
                      <a:gd name="T65" fmla="*/ 4 h 267"/>
                      <a:gd name="T66" fmla="*/ 78 w 194"/>
                      <a:gd name="T67" fmla="*/ 1 h 267"/>
                      <a:gd name="T68" fmla="*/ 88 w 194"/>
                      <a:gd name="T69" fmla="*/ 0 h 267"/>
                      <a:gd name="T70" fmla="*/ 97 w 194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4" h="267">
                        <a:moveTo>
                          <a:pt x="97" y="0"/>
                        </a:moveTo>
                        <a:lnTo>
                          <a:pt x="107" y="0"/>
                        </a:lnTo>
                        <a:lnTo>
                          <a:pt x="117" y="1"/>
                        </a:lnTo>
                        <a:lnTo>
                          <a:pt x="126" y="4"/>
                        </a:lnTo>
                        <a:lnTo>
                          <a:pt x="135" y="7"/>
                        </a:lnTo>
                        <a:lnTo>
                          <a:pt x="143" y="11"/>
                        </a:lnTo>
                        <a:lnTo>
                          <a:pt x="151" y="16"/>
                        </a:lnTo>
                        <a:lnTo>
                          <a:pt x="159" y="21"/>
                        </a:lnTo>
                        <a:lnTo>
                          <a:pt x="166" y="27"/>
                        </a:lnTo>
                        <a:lnTo>
                          <a:pt x="172" y="35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7" y="59"/>
                        </a:lnTo>
                        <a:lnTo>
                          <a:pt x="190" y="67"/>
                        </a:lnTo>
                        <a:lnTo>
                          <a:pt x="192" y="77"/>
                        </a:lnTo>
                        <a:lnTo>
                          <a:pt x="193" y="86"/>
                        </a:lnTo>
                        <a:lnTo>
                          <a:pt x="194" y="96"/>
                        </a:lnTo>
                        <a:lnTo>
                          <a:pt x="194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1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9" y="59"/>
                        </a:lnTo>
                        <a:lnTo>
                          <a:pt x="13" y="50"/>
                        </a:lnTo>
                        <a:lnTo>
                          <a:pt x="17" y="42"/>
                        </a:lnTo>
                        <a:lnTo>
                          <a:pt x="23" y="35"/>
                        </a:lnTo>
                        <a:lnTo>
                          <a:pt x="30" y="27"/>
                        </a:lnTo>
                        <a:lnTo>
                          <a:pt x="36" y="21"/>
                        </a:lnTo>
                        <a:lnTo>
                          <a:pt x="43" y="16"/>
                        </a:lnTo>
                        <a:lnTo>
                          <a:pt x="52" y="11"/>
                        </a:lnTo>
                        <a:lnTo>
                          <a:pt x="60" y="7"/>
                        </a:lnTo>
                        <a:lnTo>
                          <a:pt x="69" y="4"/>
                        </a:lnTo>
                        <a:lnTo>
                          <a:pt x="78" y="1"/>
                        </a:lnTo>
                        <a:lnTo>
                          <a:pt x="88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7" name="Freeform 505"/>
                  <p:cNvSpPr>
                    <a:spLocks noChangeAspect="1"/>
                  </p:cNvSpPr>
                  <p:nvPr/>
                </p:nvSpPr>
                <p:spPr bwMode="auto">
                  <a:xfrm>
                    <a:off x="4690" y="1657"/>
                    <a:ext cx="57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6 w 193"/>
                      <a:gd name="T3" fmla="*/ 1 h 266"/>
                      <a:gd name="T4" fmla="*/ 115 w 193"/>
                      <a:gd name="T5" fmla="*/ 2 h 266"/>
                      <a:gd name="T6" fmla="*/ 125 w 193"/>
                      <a:gd name="T7" fmla="*/ 4 h 266"/>
                      <a:gd name="T8" fmla="*/ 133 w 193"/>
                      <a:gd name="T9" fmla="*/ 7 h 266"/>
                      <a:gd name="T10" fmla="*/ 142 w 193"/>
                      <a:gd name="T11" fmla="*/ 11 h 266"/>
                      <a:gd name="T12" fmla="*/ 150 w 193"/>
                      <a:gd name="T13" fmla="*/ 17 h 266"/>
                      <a:gd name="T14" fmla="*/ 158 w 193"/>
                      <a:gd name="T15" fmla="*/ 22 h 266"/>
                      <a:gd name="T16" fmla="*/ 165 w 193"/>
                      <a:gd name="T17" fmla="*/ 28 h 266"/>
                      <a:gd name="T18" fmla="*/ 171 w 193"/>
                      <a:gd name="T19" fmla="*/ 34 h 266"/>
                      <a:gd name="T20" fmla="*/ 177 w 193"/>
                      <a:gd name="T21" fmla="*/ 42 h 266"/>
                      <a:gd name="T22" fmla="*/ 181 w 193"/>
                      <a:gd name="T23" fmla="*/ 50 h 266"/>
                      <a:gd name="T24" fmla="*/ 185 w 193"/>
                      <a:gd name="T25" fmla="*/ 59 h 266"/>
                      <a:gd name="T26" fmla="*/ 188 w 193"/>
                      <a:gd name="T27" fmla="*/ 67 h 266"/>
                      <a:gd name="T28" fmla="*/ 191 w 193"/>
                      <a:gd name="T29" fmla="*/ 75 h 266"/>
                      <a:gd name="T30" fmla="*/ 192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0 w 193"/>
                      <a:gd name="T41" fmla="*/ 85 h 266"/>
                      <a:gd name="T42" fmla="*/ 2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1 w 193"/>
                      <a:gd name="T49" fmla="*/ 50 h 266"/>
                      <a:gd name="T50" fmla="*/ 15 w 193"/>
                      <a:gd name="T51" fmla="*/ 42 h 266"/>
                      <a:gd name="T52" fmla="*/ 22 w 193"/>
                      <a:gd name="T53" fmla="*/ 34 h 266"/>
                      <a:gd name="T54" fmla="*/ 28 w 193"/>
                      <a:gd name="T55" fmla="*/ 28 h 266"/>
                      <a:gd name="T56" fmla="*/ 34 w 193"/>
                      <a:gd name="T57" fmla="*/ 22 h 266"/>
                      <a:gd name="T58" fmla="*/ 42 w 193"/>
                      <a:gd name="T59" fmla="*/ 17 h 266"/>
                      <a:gd name="T60" fmla="*/ 50 w 193"/>
                      <a:gd name="T61" fmla="*/ 11 h 266"/>
                      <a:gd name="T62" fmla="*/ 59 w 193"/>
                      <a:gd name="T63" fmla="*/ 7 h 266"/>
                      <a:gd name="T64" fmla="*/ 67 w 193"/>
                      <a:gd name="T65" fmla="*/ 4 h 266"/>
                      <a:gd name="T66" fmla="*/ 76 w 193"/>
                      <a:gd name="T67" fmla="*/ 2 h 266"/>
                      <a:gd name="T68" fmla="*/ 86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6" y="1"/>
                        </a:lnTo>
                        <a:lnTo>
                          <a:pt x="115" y="2"/>
                        </a:lnTo>
                        <a:lnTo>
                          <a:pt x="125" y="4"/>
                        </a:lnTo>
                        <a:lnTo>
                          <a:pt x="133" y="7"/>
                        </a:lnTo>
                        <a:lnTo>
                          <a:pt x="142" y="11"/>
                        </a:lnTo>
                        <a:lnTo>
                          <a:pt x="150" y="17"/>
                        </a:lnTo>
                        <a:lnTo>
                          <a:pt x="158" y="22"/>
                        </a:lnTo>
                        <a:lnTo>
                          <a:pt x="165" y="28"/>
                        </a:lnTo>
                        <a:lnTo>
                          <a:pt x="171" y="34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1" y="75"/>
                        </a:lnTo>
                        <a:lnTo>
                          <a:pt x="192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5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4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6" y="2"/>
                        </a:lnTo>
                        <a:lnTo>
                          <a:pt x="86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8" name="Freeform 506"/>
                  <p:cNvSpPr>
                    <a:spLocks noChangeAspect="1"/>
                  </p:cNvSpPr>
                  <p:nvPr/>
                </p:nvSpPr>
                <p:spPr bwMode="auto">
                  <a:xfrm>
                    <a:off x="4690" y="1783"/>
                    <a:ext cx="57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6 w 193"/>
                      <a:gd name="T3" fmla="*/ 0 h 267"/>
                      <a:gd name="T4" fmla="*/ 115 w 193"/>
                      <a:gd name="T5" fmla="*/ 1 h 267"/>
                      <a:gd name="T6" fmla="*/ 125 w 193"/>
                      <a:gd name="T7" fmla="*/ 4 h 267"/>
                      <a:gd name="T8" fmla="*/ 133 w 193"/>
                      <a:gd name="T9" fmla="*/ 7 h 267"/>
                      <a:gd name="T10" fmla="*/ 142 w 193"/>
                      <a:gd name="T11" fmla="*/ 11 h 267"/>
                      <a:gd name="T12" fmla="*/ 150 w 193"/>
                      <a:gd name="T13" fmla="*/ 16 h 267"/>
                      <a:gd name="T14" fmla="*/ 158 w 193"/>
                      <a:gd name="T15" fmla="*/ 21 h 267"/>
                      <a:gd name="T16" fmla="*/ 165 w 193"/>
                      <a:gd name="T17" fmla="*/ 27 h 267"/>
                      <a:gd name="T18" fmla="*/ 171 w 193"/>
                      <a:gd name="T19" fmla="*/ 35 h 267"/>
                      <a:gd name="T20" fmla="*/ 177 w 193"/>
                      <a:gd name="T21" fmla="*/ 42 h 267"/>
                      <a:gd name="T22" fmla="*/ 181 w 193"/>
                      <a:gd name="T23" fmla="*/ 50 h 267"/>
                      <a:gd name="T24" fmla="*/ 185 w 193"/>
                      <a:gd name="T25" fmla="*/ 59 h 267"/>
                      <a:gd name="T26" fmla="*/ 188 w 193"/>
                      <a:gd name="T27" fmla="*/ 67 h 267"/>
                      <a:gd name="T28" fmla="*/ 191 w 193"/>
                      <a:gd name="T29" fmla="*/ 77 h 267"/>
                      <a:gd name="T30" fmla="*/ 192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0 w 193"/>
                      <a:gd name="T41" fmla="*/ 86 h 267"/>
                      <a:gd name="T42" fmla="*/ 2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1 w 193"/>
                      <a:gd name="T49" fmla="*/ 50 h 267"/>
                      <a:gd name="T50" fmla="*/ 15 w 193"/>
                      <a:gd name="T51" fmla="*/ 42 h 267"/>
                      <a:gd name="T52" fmla="*/ 22 w 193"/>
                      <a:gd name="T53" fmla="*/ 35 h 267"/>
                      <a:gd name="T54" fmla="*/ 28 w 193"/>
                      <a:gd name="T55" fmla="*/ 27 h 267"/>
                      <a:gd name="T56" fmla="*/ 34 w 193"/>
                      <a:gd name="T57" fmla="*/ 21 h 267"/>
                      <a:gd name="T58" fmla="*/ 42 w 193"/>
                      <a:gd name="T59" fmla="*/ 16 h 267"/>
                      <a:gd name="T60" fmla="*/ 50 w 193"/>
                      <a:gd name="T61" fmla="*/ 11 h 267"/>
                      <a:gd name="T62" fmla="*/ 59 w 193"/>
                      <a:gd name="T63" fmla="*/ 7 h 267"/>
                      <a:gd name="T64" fmla="*/ 67 w 193"/>
                      <a:gd name="T65" fmla="*/ 4 h 267"/>
                      <a:gd name="T66" fmla="*/ 76 w 193"/>
                      <a:gd name="T67" fmla="*/ 1 h 267"/>
                      <a:gd name="T68" fmla="*/ 86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6" y="0"/>
                        </a:lnTo>
                        <a:lnTo>
                          <a:pt x="115" y="1"/>
                        </a:lnTo>
                        <a:lnTo>
                          <a:pt x="125" y="4"/>
                        </a:lnTo>
                        <a:lnTo>
                          <a:pt x="133" y="7"/>
                        </a:lnTo>
                        <a:lnTo>
                          <a:pt x="142" y="11"/>
                        </a:lnTo>
                        <a:lnTo>
                          <a:pt x="150" y="16"/>
                        </a:lnTo>
                        <a:lnTo>
                          <a:pt x="158" y="21"/>
                        </a:lnTo>
                        <a:lnTo>
                          <a:pt x="165" y="27"/>
                        </a:lnTo>
                        <a:lnTo>
                          <a:pt x="171" y="35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8" y="67"/>
                        </a:lnTo>
                        <a:lnTo>
                          <a:pt x="191" y="77"/>
                        </a:lnTo>
                        <a:lnTo>
                          <a:pt x="192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5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4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6" y="1"/>
                        </a:lnTo>
                        <a:lnTo>
                          <a:pt x="86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59" name="Freeform 507"/>
                  <p:cNvSpPr>
                    <a:spLocks noChangeAspect="1"/>
                  </p:cNvSpPr>
                  <p:nvPr/>
                </p:nvSpPr>
                <p:spPr bwMode="auto">
                  <a:xfrm>
                    <a:off x="1322" y="1657"/>
                    <a:ext cx="59" cy="79"/>
                  </a:xfrm>
                  <a:custGeom>
                    <a:avLst/>
                    <a:gdLst>
                      <a:gd name="T0" fmla="*/ 97 w 193"/>
                      <a:gd name="T1" fmla="*/ 0 h 266"/>
                      <a:gd name="T2" fmla="*/ 106 w 193"/>
                      <a:gd name="T3" fmla="*/ 1 h 266"/>
                      <a:gd name="T4" fmla="*/ 116 w 193"/>
                      <a:gd name="T5" fmla="*/ 2 h 266"/>
                      <a:gd name="T6" fmla="*/ 125 w 193"/>
                      <a:gd name="T7" fmla="*/ 4 h 266"/>
                      <a:gd name="T8" fmla="*/ 134 w 193"/>
                      <a:gd name="T9" fmla="*/ 7 h 266"/>
                      <a:gd name="T10" fmla="*/ 143 w 193"/>
                      <a:gd name="T11" fmla="*/ 11 h 266"/>
                      <a:gd name="T12" fmla="*/ 150 w 193"/>
                      <a:gd name="T13" fmla="*/ 17 h 266"/>
                      <a:gd name="T14" fmla="*/ 158 w 193"/>
                      <a:gd name="T15" fmla="*/ 22 h 266"/>
                      <a:gd name="T16" fmla="*/ 165 w 193"/>
                      <a:gd name="T17" fmla="*/ 28 h 266"/>
                      <a:gd name="T18" fmla="*/ 171 w 193"/>
                      <a:gd name="T19" fmla="*/ 34 h 266"/>
                      <a:gd name="T20" fmla="*/ 177 w 193"/>
                      <a:gd name="T21" fmla="*/ 42 h 266"/>
                      <a:gd name="T22" fmla="*/ 182 w 193"/>
                      <a:gd name="T23" fmla="*/ 50 h 266"/>
                      <a:gd name="T24" fmla="*/ 185 w 193"/>
                      <a:gd name="T25" fmla="*/ 59 h 266"/>
                      <a:gd name="T26" fmla="*/ 189 w 193"/>
                      <a:gd name="T27" fmla="*/ 67 h 266"/>
                      <a:gd name="T28" fmla="*/ 191 w 193"/>
                      <a:gd name="T29" fmla="*/ 75 h 266"/>
                      <a:gd name="T30" fmla="*/ 192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0 w 193"/>
                      <a:gd name="T41" fmla="*/ 85 h 266"/>
                      <a:gd name="T42" fmla="*/ 2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1 w 193"/>
                      <a:gd name="T49" fmla="*/ 50 h 266"/>
                      <a:gd name="T50" fmla="*/ 17 w 193"/>
                      <a:gd name="T51" fmla="*/ 42 h 266"/>
                      <a:gd name="T52" fmla="*/ 22 w 193"/>
                      <a:gd name="T53" fmla="*/ 34 h 266"/>
                      <a:gd name="T54" fmla="*/ 28 w 193"/>
                      <a:gd name="T55" fmla="*/ 28 h 266"/>
                      <a:gd name="T56" fmla="*/ 34 w 193"/>
                      <a:gd name="T57" fmla="*/ 22 h 266"/>
                      <a:gd name="T58" fmla="*/ 42 w 193"/>
                      <a:gd name="T59" fmla="*/ 17 h 266"/>
                      <a:gd name="T60" fmla="*/ 50 w 193"/>
                      <a:gd name="T61" fmla="*/ 11 h 266"/>
                      <a:gd name="T62" fmla="*/ 59 w 193"/>
                      <a:gd name="T63" fmla="*/ 7 h 266"/>
                      <a:gd name="T64" fmla="*/ 67 w 193"/>
                      <a:gd name="T65" fmla="*/ 4 h 266"/>
                      <a:gd name="T66" fmla="*/ 77 w 193"/>
                      <a:gd name="T67" fmla="*/ 2 h 266"/>
                      <a:gd name="T68" fmla="*/ 86 w 193"/>
                      <a:gd name="T69" fmla="*/ 1 h 266"/>
                      <a:gd name="T70" fmla="*/ 97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7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0" y="17"/>
                        </a:lnTo>
                        <a:lnTo>
                          <a:pt x="158" y="22"/>
                        </a:lnTo>
                        <a:lnTo>
                          <a:pt x="165" y="28"/>
                        </a:lnTo>
                        <a:lnTo>
                          <a:pt x="171" y="34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5" y="59"/>
                        </a:lnTo>
                        <a:lnTo>
                          <a:pt x="189" y="67"/>
                        </a:lnTo>
                        <a:lnTo>
                          <a:pt x="191" y="75"/>
                        </a:lnTo>
                        <a:lnTo>
                          <a:pt x="192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2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7" y="42"/>
                        </a:lnTo>
                        <a:lnTo>
                          <a:pt x="22" y="34"/>
                        </a:lnTo>
                        <a:lnTo>
                          <a:pt x="28" y="28"/>
                        </a:lnTo>
                        <a:lnTo>
                          <a:pt x="34" y="22"/>
                        </a:lnTo>
                        <a:lnTo>
                          <a:pt x="42" y="17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0" name="Freeform 508"/>
                  <p:cNvSpPr>
                    <a:spLocks noChangeAspect="1"/>
                  </p:cNvSpPr>
                  <p:nvPr/>
                </p:nvSpPr>
                <p:spPr bwMode="auto">
                  <a:xfrm>
                    <a:off x="1322" y="1783"/>
                    <a:ext cx="59" cy="81"/>
                  </a:xfrm>
                  <a:custGeom>
                    <a:avLst/>
                    <a:gdLst>
                      <a:gd name="T0" fmla="*/ 97 w 193"/>
                      <a:gd name="T1" fmla="*/ 0 h 267"/>
                      <a:gd name="T2" fmla="*/ 106 w 193"/>
                      <a:gd name="T3" fmla="*/ 0 h 267"/>
                      <a:gd name="T4" fmla="*/ 116 w 193"/>
                      <a:gd name="T5" fmla="*/ 1 h 267"/>
                      <a:gd name="T6" fmla="*/ 125 w 193"/>
                      <a:gd name="T7" fmla="*/ 4 h 267"/>
                      <a:gd name="T8" fmla="*/ 134 w 193"/>
                      <a:gd name="T9" fmla="*/ 7 h 267"/>
                      <a:gd name="T10" fmla="*/ 143 w 193"/>
                      <a:gd name="T11" fmla="*/ 11 h 267"/>
                      <a:gd name="T12" fmla="*/ 150 w 193"/>
                      <a:gd name="T13" fmla="*/ 16 h 267"/>
                      <a:gd name="T14" fmla="*/ 158 w 193"/>
                      <a:gd name="T15" fmla="*/ 21 h 267"/>
                      <a:gd name="T16" fmla="*/ 165 w 193"/>
                      <a:gd name="T17" fmla="*/ 27 h 267"/>
                      <a:gd name="T18" fmla="*/ 171 w 193"/>
                      <a:gd name="T19" fmla="*/ 35 h 267"/>
                      <a:gd name="T20" fmla="*/ 177 w 193"/>
                      <a:gd name="T21" fmla="*/ 42 h 267"/>
                      <a:gd name="T22" fmla="*/ 182 w 193"/>
                      <a:gd name="T23" fmla="*/ 50 h 267"/>
                      <a:gd name="T24" fmla="*/ 185 w 193"/>
                      <a:gd name="T25" fmla="*/ 59 h 267"/>
                      <a:gd name="T26" fmla="*/ 189 w 193"/>
                      <a:gd name="T27" fmla="*/ 67 h 267"/>
                      <a:gd name="T28" fmla="*/ 191 w 193"/>
                      <a:gd name="T29" fmla="*/ 77 h 267"/>
                      <a:gd name="T30" fmla="*/ 192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0 w 193"/>
                      <a:gd name="T41" fmla="*/ 86 h 267"/>
                      <a:gd name="T42" fmla="*/ 2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1 w 193"/>
                      <a:gd name="T49" fmla="*/ 50 h 267"/>
                      <a:gd name="T50" fmla="*/ 17 w 193"/>
                      <a:gd name="T51" fmla="*/ 42 h 267"/>
                      <a:gd name="T52" fmla="*/ 22 w 193"/>
                      <a:gd name="T53" fmla="*/ 35 h 267"/>
                      <a:gd name="T54" fmla="*/ 28 w 193"/>
                      <a:gd name="T55" fmla="*/ 27 h 267"/>
                      <a:gd name="T56" fmla="*/ 34 w 193"/>
                      <a:gd name="T57" fmla="*/ 21 h 267"/>
                      <a:gd name="T58" fmla="*/ 42 w 193"/>
                      <a:gd name="T59" fmla="*/ 16 h 267"/>
                      <a:gd name="T60" fmla="*/ 50 w 193"/>
                      <a:gd name="T61" fmla="*/ 11 h 267"/>
                      <a:gd name="T62" fmla="*/ 59 w 193"/>
                      <a:gd name="T63" fmla="*/ 7 h 267"/>
                      <a:gd name="T64" fmla="*/ 67 w 193"/>
                      <a:gd name="T65" fmla="*/ 4 h 267"/>
                      <a:gd name="T66" fmla="*/ 77 w 193"/>
                      <a:gd name="T67" fmla="*/ 1 h 267"/>
                      <a:gd name="T68" fmla="*/ 86 w 193"/>
                      <a:gd name="T69" fmla="*/ 0 h 267"/>
                      <a:gd name="T70" fmla="*/ 97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7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3" y="11"/>
                        </a:lnTo>
                        <a:lnTo>
                          <a:pt x="150" y="16"/>
                        </a:lnTo>
                        <a:lnTo>
                          <a:pt x="158" y="21"/>
                        </a:lnTo>
                        <a:lnTo>
                          <a:pt x="165" y="27"/>
                        </a:lnTo>
                        <a:lnTo>
                          <a:pt x="171" y="35"/>
                        </a:lnTo>
                        <a:lnTo>
                          <a:pt x="177" y="42"/>
                        </a:lnTo>
                        <a:lnTo>
                          <a:pt x="182" y="50"/>
                        </a:lnTo>
                        <a:lnTo>
                          <a:pt x="185" y="59"/>
                        </a:lnTo>
                        <a:lnTo>
                          <a:pt x="189" y="67"/>
                        </a:lnTo>
                        <a:lnTo>
                          <a:pt x="191" y="77"/>
                        </a:lnTo>
                        <a:lnTo>
                          <a:pt x="192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2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1" y="50"/>
                        </a:lnTo>
                        <a:lnTo>
                          <a:pt x="17" y="42"/>
                        </a:lnTo>
                        <a:lnTo>
                          <a:pt x="22" y="35"/>
                        </a:lnTo>
                        <a:lnTo>
                          <a:pt x="28" y="27"/>
                        </a:lnTo>
                        <a:lnTo>
                          <a:pt x="34" y="21"/>
                        </a:lnTo>
                        <a:lnTo>
                          <a:pt x="42" y="16"/>
                        </a:lnTo>
                        <a:lnTo>
                          <a:pt x="50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1" name="Freeform 509"/>
                  <p:cNvSpPr>
                    <a:spLocks noChangeAspect="1"/>
                  </p:cNvSpPr>
                  <p:nvPr/>
                </p:nvSpPr>
                <p:spPr bwMode="auto">
                  <a:xfrm>
                    <a:off x="4055" y="1657"/>
                    <a:ext cx="59" cy="79"/>
                  </a:xfrm>
                  <a:custGeom>
                    <a:avLst/>
                    <a:gdLst>
                      <a:gd name="T0" fmla="*/ 96 w 193"/>
                      <a:gd name="T1" fmla="*/ 0 h 266"/>
                      <a:gd name="T2" fmla="*/ 106 w 193"/>
                      <a:gd name="T3" fmla="*/ 1 h 266"/>
                      <a:gd name="T4" fmla="*/ 116 w 193"/>
                      <a:gd name="T5" fmla="*/ 2 h 266"/>
                      <a:gd name="T6" fmla="*/ 125 w 193"/>
                      <a:gd name="T7" fmla="*/ 4 h 266"/>
                      <a:gd name="T8" fmla="*/ 134 w 193"/>
                      <a:gd name="T9" fmla="*/ 7 h 266"/>
                      <a:gd name="T10" fmla="*/ 142 w 193"/>
                      <a:gd name="T11" fmla="*/ 11 h 266"/>
                      <a:gd name="T12" fmla="*/ 151 w 193"/>
                      <a:gd name="T13" fmla="*/ 17 h 266"/>
                      <a:gd name="T14" fmla="*/ 158 w 193"/>
                      <a:gd name="T15" fmla="*/ 22 h 266"/>
                      <a:gd name="T16" fmla="*/ 164 w 193"/>
                      <a:gd name="T17" fmla="*/ 28 h 266"/>
                      <a:gd name="T18" fmla="*/ 171 w 193"/>
                      <a:gd name="T19" fmla="*/ 34 h 266"/>
                      <a:gd name="T20" fmla="*/ 177 w 193"/>
                      <a:gd name="T21" fmla="*/ 42 h 266"/>
                      <a:gd name="T22" fmla="*/ 181 w 193"/>
                      <a:gd name="T23" fmla="*/ 50 h 266"/>
                      <a:gd name="T24" fmla="*/ 185 w 193"/>
                      <a:gd name="T25" fmla="*/ 59 h 266"/>
                      <a:gd name="T26" fmla="*/ 189 w 193"/>
                      <a:gd name="T27" fmla="*/ 67 h 266"/>
                      <a:gd name="T28" fmla="*/ 191 w 193"/>
                      <a:gd name="T29" fmla="*/ 75 h 266"/>
                      <a:gd name="T30" fmla="*/ 193 w 193"/>
                      <a:gd name="T31" fmla="*/ 85 h 266"/>
                      <a:gd name="T32" fmla="*/ 193 w 193"/>
                      <a:gd name="T33" fmla="*/ 94 h 266"/>
                      <a:gd name="T34" fmla="*/ 193 w 193"/>
                      <a:gd name="T35" fmla="*/ 266 h 266"/>
                      <a:gd name="T36" fmla="*/ 0 w 193"/>
                      <a:gd name="T37" fmla="*/ 266 h 266"/>
                      <a:gd name="T38" fmla="*/ 0 w 193"/>
                      <a:gd name="T39" fmla="*/ 94 h 266"/>
                      <a:gd name="T40" fmla="*/ 0 w 193"/>
                      <a:gd name="T41" fmla="*/ 85 h 266"/>
                      <a:gd name="T42" fmla="*/ 1 w 193"/>
                      <a:gd name="T43" fmla="*/ 75 h 266"/>
                      <a:gd name="T44" fmla="*/ 4 w 193"/>
                      <a:gd name="T45" fmla="*/ 67 h 266"/>
                      <a:gd name="T46" fmla="*/ 7 w 193"/>
                      <a:gd name="T47" fmla="*/ 59 h 266"/>
                      <a:gd name="T48" fmla="*/ 12 w 193"/>
                      <a:gd name="T49" fmla="*/ 50 h 266"/>
                      <a:gd name="T50" fmla="*/ 16 w 193"/>
                      <a:gd name="T51" fmla="*/ 42 h 266"/>
                      <a:gd name="T52" fmla="*/ 21 w 193"/>
                      <a:gd name="T53" fmla="*/ 34 h 266"/>
                      <a:gd name="T54" fmla="*/ 27 w 193"/>
                      <a:gd name="T55" fmla="*/ 28 h 266"/>
                      <a:gd name="T56" fmla="*/ 35 w 193"/>
                      <a:gd name="T57" fmla="*/ 22 h 266"/>
                      <a:gd name="T58" fmla="*/ 42 w 193"/>
                      <a:gd name="T59" fmla="*/ 17 h 266"/>
                      <a:gd name="T60" fmla="*/ 51 w 193"/>
                      <a:gd name="T61" fmla="*/ 11 h 266"/>
                      <a:gd name="T62" fmla="*/ 59 w 193"/>
                      <a:gd name="T63" fmla="*/ 7 h 266"/>
                      <a:gd name="T64" fmla="*/ 67 w 193"/>
                      <a:gd name="T65" fmla="*/ 4 h 266"/>
                      <a:gd name="T66" fmla="*/ 77 w 193"/>
                      <a:gd name="T67" fmla="*/ 2 h 266"/>
                      <a:gd name="T68" fmla="*/ 86 w 193"/>
                      <a:gd name="T69" fmla="*/ 1 h 266"/>
                      <a:gd name="T70" fmla="*/ 96 w 193"/>
                      <a:gd name="T71" fmla="*/ 0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6">
                        <a:moveTo>
                          <a:pt x="96" y="0"/>
                        </a:moveTo>
                        <a:lnTo>
                          <a:pt x="106" y="1"/>
                        </a:lnTo>
                        <a:lnTo>
                          <a:pt x="116" y="2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1" y="17"/>
                        </a:lnTo>
                        <a:lnTo>
                          <a:pt x="158" y="22"/>
                        </a:lnTo>
                        <a:lnTo>
                          <a:pt x="164" y="28"/>
                        </a:lnTo>
                        <a:lnTo>
                          <a:pt x="171" y="34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9" y="67"/>
                        </a:lnTo>
                        <a:lnTo>
                          <a:pt x="191" y="75"/>
                        </a:lnTo>
                        <a:lnTo>
                          <a:pt x="193" y="85"/>
                        </a:lnTo>
                        <a:lnTo>
                          <a:pt x="193" y="94"/>
                        </a:lnTo>
                        <a:lnTo>
                          <a:pt x="193" y="266"/>
                        </a:lnTo>
                        <a:lnTo>
                          <a:pt x="0" y="266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1" y="75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1" y="34"/>
                        </a:lnTo>
                        <a:lnTo>
                          <a:pt x="27" y="28"/>
                        </a:lnTo>
                        <a:lnTo>
                          <a:pt x="35" y="22"/>
                        </a:lnTo>
                        <a:lnTo>
                          <a:pt x="42" y="17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2"/>
                        </a:lnTo>
                        <a:lnTo>
                          <a:pt x="86" y="1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2" name="Freeform 510"/>
                  <p:cNvSpPr>
                    <a:spLocks noChangeAspect="1"/>
                  </p:cNvSpPr>
                  <p:nvPr/>
                </p:nvSpPr>
                <p:spPr bwMode="auto">
                  <a:xfrm>
                    <a:off x="4055" y="1783"/>
                    <a:ext cx="59" cy="81"/>
                  </a:xfrm>
                  <a:custGeom>
                    <a:avLst/>
                    <a:gdLst>
                      <a:gd name="T0" fmla="*/ 96 w 193"/>
                      <a:gd name="T1" fmla="*/ 0 h 267"/>
                      <a:gd name="T2" fmla="*/ 106 w 193"/>
                      <a:gd name="T3" fmla="*/ 0 h 267"/>
                      <a:gd name="T4" fmla="*/ 116 w 193"/>
                      <a:gd name="T5" fmla="*/ 1 h 267"/>
                      <a:gd name="T6" fmla="*/ 125 w 193"/>
                      <a:gd name="T7" fmla="*/ 4 h 267"/>
                      <a:gd name="T8" fmla="*/ 134 w 193"/>
                      <a:gd name="T9" fmla="*/ 7 h 267"/>
                      <a:gd name="T10" fmla="*/ 142 w 193"/>
                      <a:gd name="T11" fmla="*/ 11 h 267"/>
                      <a:gd name="T12" fmla="*/ 151 w 193"/>
                      <a:gd name="T13" fmla="*/ 16 h 267"/>
                      <a:gd name="T14" fmla="*/ 158 w 193"/>
                      <a:gd name="T15" fmla="*/ 21 h 267"/>
                      <a:gd name="T16" fmla="*/ 164 w 193"/>
                      <a:gd name="T17" fmla="*/ 27 h 267"/>
                      <a:gd name="T18" fmla="*/ 171 w 193"/>
                      <a:gd name="T19" fmla="*/ 35 h 267"/>
                      <a:gd name="T20" fmla="*/ 177 w 193"/>
                      <a:gd name="T21" fmla="*/ 42 h 267"/>
                      <a:gd name="T22" fmla="*/ 181 w 193"/>
                      <a:gd name="T23" fmla="*/ 50 h 267"/>
                      <a:gd name="T24" fmla="*/ 185 w 193"/>
                      <a:gd name="T25" fmla="*/ 59 h 267"/>
                      <a:gd name="T26" fmla="*/ 189 w 193"/>
                      <a:gd name="T27" fmla="*/ 67 h 267"/>
                      <a:gd name="T28" fmla="*/ 191 w 193"/>
                      <a:gd name="T29" fmla="*/ 77 h 267"/>
                      <a:gd name="T30" fmla="*/ 193 w 193"/>
                      <a:gd name="T31" fmla="*/ 86 h 267"/>
                      <a:gd name="T32" fmla="*/ 193 w 193"/>
                      <a:gd name="T33" fmla="*/ 96 h 267"/>
                      <a:gd name="T34" fmla="*/ 193 w 193"/>
                      <a:gd name="T35" fmla="*/ 267 h 267"/>
                      <a:gd name="T36" fmla="*/ 0 w 193"/>
                      <a:gd name="T37" fmla="*/ 267 h 267"/>
                      <a:gd name="T38" fmla="*/ 0 w 193"/>
                      <a:gd name="T39" fmla="*/ 96 h 267"/>
                      <a:gd name="T40" fmla="*/ 0 w 193"/>
                      <a:gd name="T41" fmla="*/ 86 h 267"/>
                      <a:gd name="T42" fmla="*/ 1 w 193"/>
                      <a:gd name="T43" fmla="*/ 77 h 267"/>
                      <a:gd name="T44" fmla="*/ 4 w 193"/>
                      <a:gd name="T45" fmla="*/ 67 h 267"/>
                      <a:gd name="T46" fmla="*/ 7 w 193"/>
                      <a:gd name="T47" fmla="*/ 59 h 267"/>
                      <a:gd name="T48" fmla="*/ 12 w 193"/>
                      <a:gd name="T49" fmla="*/ 50 h 267"/>
                      <a:gd name="T50" fmla="*/ 16 w 193"/>
                      <a:gd name="T51" fmla="*/ 42 h 267"/>
                      <a:gd name="T52" fmla="*/ 21 w 193"/>
                      <a:gd name="T53" fmla="*/ 35 h 267"/>
                      <a:gd name="T54" fmla="*/ 27 w 193"/>
                      <a:gd name="T55" fmla="*/ 27 h 267"/>
                      <a:gd name="T56" fmla="*/ 35 w 193"/>
                      <a:gd name="T57" fmla="*/ 21 h 267"/>
                      <a:gd name="T58" fmla="*/ 42 w 193"/>
                      <a:gd name="T59" fmla="*/ 16 h 267"/>
                      <a:gd name="T60" fmla="*/ 51 w 193"/>
                      <a:gd name="T61" fmla="*/ 11 h 267"/>
                      <a:gd name="T62" fmla="*/ 59 w 193"/>
                      <a:gd name="T63" fmla="*/ 7 h 267"/>
                      <a:gd name="T64" fmla="*/ 67 w 193"/>
                      <a:gd name="T65" fmla="*/ 4 h 267"/>
                      <a:gd name="T66" fmla="*/ 77 w 193"/>
                      <a:gd name="T67" fmla="*/ 1 h 267"/>
                      <a:gd name="T68" fmla="*/ 86 w 193"/>
                      <a:gd name="T69" fmla="*/ 0 h 267"/>
                      <a:gd name="T70" fmla="*/ 96 w 193"/>
                      <a:gd name="T71" fmla="*/ 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3" h="267">
                        <a:moveTo>
                          <a:pt x="96" y="0"/>
                        </a:moveTo>
                        <a:lnTo>
                          <a:pt x="106" y="0"/>
                        </a:lnTo>
                        <a:lnTo>
                          <a:pt x="116" y="1"/>
                        </a:lnTo>
                        <a:lnTo>
                          <a:pt x="125" y="4"/>
                        </a:lnTo>
                        <a:lnTo>
                          <a:pt x="134" y="7"/>
                        </a:lnTo>
                        <a:lnTo>
                          <a:pt x="142" y="11"/>
                        </a:lnTo>
                        <a:lnTo>
                          <a:pt x="151" y="16"/>
                        </a:lnTo>
                        <a:lnTo>
                          <a:pt x="158" y="21"/>
                        </a:lnTo>
                        <a:lnTo>
                          <a:pt x="164" y="27"/>
                        </a:lnTo>
                        <a:lnTo>
                          <a:pt x="171" y="35"/>
                        </a:lnTo>
                        <a:lnTo>
                          <a:pt x="177" y="42"/>
                        </a:lnTo>
                        <a:lnTo>
                          <a:pt x="181" y="50"/>
                        </a:lnTo>
                        <a:lnTo>
                          <a:pt x="185" y="59"/>
                        </a:lnTo>
                        <a:lnTo>
                          <a:pt x="189" y="67"/>
                        </a:lnTo>
                        <a:lnTo>
                          <a:pt x="191" y="77"/>
                        </a:lnTo>
                        <a:lnTo>
                          <a:pt x="193" y="86"/>
                        </a:lnTo>
                        <a:lnTo>
                          <a:pt x="193" y="96"/>
                        </a:lnTo>
                        <a:lnTo>
                          <a:pt x="193" y="267"/>
                        </a:lnTo>
                        <a:lnTo>
                          <a:pt x="0" y="267"/>
                        </a:lnTo>
                        <a:lnTo>
                          <a:pt x="0" y="96"/>
                        </a:lnTo>
                        <a:lnTo>
                          <a:pt x="0" y="86"/>
                        </a:lnTo>
                        <a:lnTo>
                          <a:pt x="1" y="77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2" y="50"/>
                        </a:lnTo>
                        <a:lnTo>
                          <a:pt x="16" y="42"/>
                        </a:lnTo>
                        <a:lnTo>
                          <a:pt x="21" y="35"/>
                        </a:lnTo>
                        <a:lnTo>
                          <a:pt x="27" y="27"/>
                        </a:lnTo>
                        <a:lnTo>
                          <a:pt x="35" y="21"/>
                        </a:lnTo>
                        <a:lnTo>
                          <a:pt x="42" y="16"/>
                        </a:lnTo>
                        <a:lnTo>
                          <a:pt x="51" y="11"/>
                        </a:lnTo>
                        <a:lnTo>
                          <a:pt x="59" y="7"/>
                        </a:lnTo>
                        <a:lnTo>
                          <a:pt x="67" y="4"/>
                        </a:lnTo>
                        <a:lnTo>
                          <a:pt x="77" y="1"/>
                        </a:lnTo>
                        <a:lnTo>
                          <a:pt x="86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3" name="Freeform 511"/>
                  <p:cNvSpPr>
                    <a:spLocks noChangeAspect="1"/>
                  </p:cNvSpPr>
                  <p:nvPr/>
                </p:nvSpPr>
                <p:spPr bwMode="auto">
                  <a:xfrm>
                    <a:off x="794" y="1946"/>
                    <a:ext cx="47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8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4 w 157"/>
                      <a:gd name="T9" fmla="*/ 7 h 262"/>
                      <a:gd name="T10" fmla="*/ 121 w 157"/>
                      <a:gd name="T11" fmla="*/ 12 h 262"/>
                      <a:gd name="T12" fmla="*/ 127 w 157"/>
                      <a:gd name="T13" fmla="*/ 16 h 262"/>
                      <a:gd name="T14" fmla="*/ 133 w 157"/>
                      <a:gd name="T15" fmla="*/ 22 h 262"/>
                      <a:gd name="T16" fmla="*/ 138 w 157"/>
                      <a:gd name="T17" fmla="*/ 28 h 262"/>
                      <a:gd name="T18" fmla="*/ 142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3 w 157"/>
                      <a:gd name="T25" fmla="*/ 61 h 262"/>
                      <a:gd name="T26" fmla="*/ 155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2 w 157"/>
                      <a:gd name="T45" fmla="*/ 72 h 262"/>
                      <a:gd name="T46" fmla="*/ 4 w 157"/>
                      <a:gd name="T47" fmla="*/ 61 h 262"/>
                      <a:gd name="T48" fmla="*/ 7 w 157"/>
                      <a:gd name="T49" fmla="*/ 52 h 262"/>
                      <a:gd name="T50" fmla="*/ 10 w 157"/>
                      <a:gd name="T51" fmla="*/ 43 h 262"/>
                      <a:gd name="T52" fmla="*/ 15 w 157"/>
                      <a:gd name="T53" fmla="*/ 36 h 262"/>
                      <a:gd name="T54" fmla="*/ 19 w 157"/>
                      <a:gd name="T55" fmla="*/ 28 h 262"/>
                      <a:gd name="T56" fmla="*/ 24 w 157"/>
                      <a:gd name="T57" fmla="*/ 22 h 262"/>
                      <a:gd name="T58" fmla="*/ 30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1 w 157"/>
                      <a:gd name="T65" fmla="*/ 4 h 262"/>
                      <a:gd name="T66" fmla="*/ 60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8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3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3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4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4" y="22"/>
                        </a:lnTo>
                        <a:lnTo>
                          <a:pt x="30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1" y="4"/>
                        </a:lnTo>
                        <a:lnTo>
                          <a:pt x="60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4" name="Freeform 512"/>
                  <p:cNvSpPr>
                    <a:spLocks noChangeAspect="1"/>
                  </p:cNvSpPr>
                  <p:nvPr/>
                </p:nvSpPr>
                <p:spPr bwMode="auto">
                  <a:xfrm>
                    <a:off x="3527" y="1946"/>
                    <a:ext cx="47" cy="79"/>
                  </a:xfrm>
                  <a:custGeom>
                    <a:avLst/>
                    <a:gdLst>
                      <a:gd name="T0" fmla="*/ 80 w 158"/>
                      <a:gd name="T1" fmla="*/ 0 h 262"/>
                      <a:gd name="T2" fmla="*/ 90 w 158"/>
                      <a:gd name="T3" fmla="*/ 1 h 262"/>
                      <a:gd name="T4" fmla="*/ 99 w 158"/>
                      <a:gd name="T5" fmla="*/ 2 h 262"/>
                      <a:gd name="T6" fmla="*/ 107 w 158"/>
                      <a:gd name="T7" fmla="*/ 4 h 262"/>
                      <a:gd name="T8" fmla="*/ 115 w 158"/>
                      <a:gd name="T9" fmla="*/ 7 h 262"/>
                      <a:gd name="T10" fmla="*/ 121 w 158"/>
                      <a:gd name="T11" fmla="*/ 12 h 262"/>
                      <a:gd name="T12" fmla="*/ 128 w 158"/>
                      <a:gd name="T13" fmla="*/ 16 h 262"/>
                      <a:gd name="T14" fmla="*/ 134 w 158"/>
                      <a:gd name="T15" fmla="*/ 22 h 262"/>
                      <a:gd name="T16" fmla="*/ 139 w 158"/>
                      <a:gd name="T17" fmla="*/ 28 h 262"/>
                      <a:gd name="T18" fmla="*/ 143 w 158"/>
                      <a:gd name="T19" fmla="*/ 36 h 262"/>
                      <a:gd name="T20" fmla="*/ 148 w 158"/>
                      <a:gd name="T21" fmla="*/ 43 h 262"/>
                      <a:gd name="T22" fmla="*/ 151 w 158"/>
                      <a:gd name="T23" fmla="*/ 52 h 262"/>
                      <a:gd name="T24" fmla="*/ 153 w 158"/>
                      <a:gd name="T25" fmla="*/ 61 h 262"/>
                      <a:gd name="T26" fmla="*/ 155 w 158"/>
                      <a:gd name="T27" fmla="*/ 72 h 262"/>
                      <a:gd name="T28" fmla="*/ 156 w 158"/>
                      <a:gd name="T29" fmla="*/ 82 h 262"/>
                      <a:gd name="T30" fmla="*/ 157 w 158"/>
                      <a:gd name="T31" fmla="*/ 94 h 262"/>
                      <a:gd name="T32" fmla="*/ 158 w 158"/>
                      <a:gd name="T33" fmla="*/ 105 h 262"/>
                      <a:gd name="T34" fmla="*/ 158 w 158"/>
                      <a:gd name="T35" fmla="*/ 262 h 262"/>
                      <a:gd name="T36" fmla="*/ 0 w 158"/>
                      <a:gd name="T37" fmla="*/ 262 h 262"/>
                      <a:gd name="T38" fmla="*/ 0 w 158"/>
                      <a:gd name="T39" fmla="*/ 105 h 262"/>
                      <a:gd name="T40" fmla="*/ 1 w 158"/>
                      <a:gd name="T41" fmla="*/ 94 h 262"/>
                      <a:gd name="T42" fmla="*/ 1 w 158"/>
                      <a:gd name="T43" fmla="*/ 82 h 262"/>
                      <a:gd name="T44" fmla="*/ 3 w 158"/>
                      <a:gd name="T45" fmla="*/ 72 h 262"/>
                      <a:gd name="T46" fmla="*/ 5 w 158"/>
                      <a:gd name="T47" fmla="*/ 61 h 262"/>
                      <a:gd name="T48" fmla="*/ 9 w 158"/>
                      <a:gd name="T49" fmla="*/ 52 h 262"/>
                      <a:gd name="T50" fmla="*/ 12 w 158"/>
                      <a:gd name="T51" fmla="*/ 43 h 262"/>
                      <a:gd name="T52" fmla="*/ 16 w 158"/>
                      <a:gd name="T53" fmla="*/ 36 h 262"/>
                      <a:gd name="T54" fmla="*/ 20 w 158"/>
                      <a:gd name="T55" fmla="*/ 28 h 262"/>
                      <a:gd name="T56" fmla="*/ 25 w 158"/>
                      <a:gd name="T57" fmla="*/ 22 h 262"/>
                      <a:gd name="T58" fmla="*/ 32 w 158"/>
                      <a:gd name="T59" fmla="*/ 16 h 262"/>
                      <a:gd name="T60" fmla="*/ 38 w 158"/>
                      <a:gd name="T61" fmla="*/ 12 h 262"/>
                      <a:gd name="T62" fmla="*/ 44 w 158"/>
                      <a:gd name="T63" fmla="*/ 7 h 262"/>
                      <a:gd name="T64" fmla="*/ 53 w 158"/>
                      <a:gd name="T65" fmla="*/ 4 h 262"/>
                      <a:gd name="T66" fmla="*/ 61 w 158"/>
                      <a:gd name="T67" fmla="*/ 2 h 262"/>
                      <a:gd name="T68" fmla="*/ 71 w 158"/>
                      <a:gd name="T69" fmla="*/ 1 h 262"/>
                      <a:gd name="T70" fmla="*/ 80 w 158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8" h="262">
                        <a:moveTo>
                          <a:pt x="80" y="0"/>
                        </a:moveTo>
                        <a:lnTo>
                          <a:pt x="90" y="1"/>
                        </a:lnTo>
                        <a:lnTo>
                          <a:pt x="99" y="2"/>
                        </a:lnTo>
                        <a:lnTo>
                          <a:pt x="107" y="4"/>
                        </a:lnTo>
                        <a:lnTo>
                          <a:pt x="115" y="7"/>
                        </a:lnTo>
                        <a:lnTo>
                          <a:pt x="121" y="12"/>
                        </a:lnTo>
                        <a:lnTo>
                          <a:pt x="128" y="16"/>
                        </a:lnTo>
                        <a:lnTo>
                          <a:pt x="134" y="22"/>
                        </a:lnTo>
                        <a:lnTo>
                          <a:pt x="139" y="28"/>
                        </a:lnTo>
                        <a:lnTo>
                          <a:pt x="143" y="36"/>
                        </a:lnTo>
                        <a:lnTo>
                          <a:pt x="148" y="43"/>
                        </a:lnTo>
                        <a:lnTo>
                          <a:pt x="151" y="52"/>
                        </a:lnTo>
                        <a:lnTo>
                          <a:pt x="153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8" y="105"/>
                        </a:lnTo>
                        <a:lnTo>
                          <a:pt x="158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1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9" y="52"/>
                        </a:lnTo>
                        <a:lnTo>
                          <a:pt x="12" y="43"/>
                        </a:lnTo>
                        <a:lnTo>
                          <a:pt x="16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2" y="16"/>
                        </a:lnTo>
                        <a:lnTo>
                          <a:pt x="38" y="12"/>
                        </a:lnTo>
                        <a:lnTo>
                          <a:pt x="44" y="7"/>
                        </a:lnTo>
                        <a:lnTo>
                          <a:pt x="53" y="4"/>
                        </a:lnTo>
                        <a:lnTo>
                          <a:pt x="61" y="2"/>
                        </a:lnTo>
                        <a:lnTo>
                          <a:pt x="71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5" name="Freeform 513"/>
                  <p:cNvSpPr>
                    <a:spLocks noChangeAspect="1"/>
                  </p:cNvSpPr>
                  <p:nvPr/>
                </p:nvSpPr>
                <p:spPr bwMode="auto">
                  <a:xfrm>
                    <a:off x="1435" y="1946"/>
                    <a:ext cx="47" cy="79"/>
                  </a:xfrm>
                  <a:custGeom>
                    <a:avLst/>
                    <a:gdLst>
                      <a:gd name="T0" fmla="*/ 80 w 157"/>
                      <a:gd name="T1" fmla="*/ 0 h 262"/>
                      <a:gd name="T2" fmla="*/ 89 w 157"/>
                      <a:gd name="T3" fmla="*/ 1 h 262"/>
                      <a:gd name="T4" fmla="*/ 97 w 157"/>
                      <a:gd name="T5" fmla="*/ 2 h 262"/>
                      <a:gd name="T6" fmla="*/ 106 w 157"/>
                      <a:gd name="T7" fmla="*/ 4 h 262"/>
                      <a:gd name="T8" fmla="*/ 113 w 157"/>
                      <a:gd name="T9" fmla="*/ 7 h 262"/>
                      <a:gd name="T10" fmla="*/ 121 w 157"/>
                      <a:gd name="T11" fmla="*/ 12 h 262"/>
                      <a:gd name="T12" fmla="*/ 127 w 157"/>
                      <a:gd name="T13" fmla="*/ 16 h 262"/>
                      <a:gd name="T14" fmla="*/ 132 w 157"/>
                      <a:gd name="T15" fmla="*/ 22 h 262"/>
                      <a:gd name="T16" fmla="*/ 137 w 157"/>
                      <a:gd name="T17" fmla="*/ 28 h 262"/>
                      <a:gd name="T18" fmla="*/ 142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2 w 157"/>
                      <a:gd name="T25" fmla="*/ 61 h 262"/>
                      <a:gd name="T26" fmla="*/ 154 w 157"/>
                      <a:gd name="T27" fmla="*/ 72 h 262"/>
                      <a:gd name="T28" fmla="*/ 155 w 157"/>
                      <a:gd name="T29" fmla="*/ 82 h 262"/>
                      <a:gd name="T30" fmla="*/ 156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1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5 w 157"/>
                      <a:gd name="T47" fmla="*/ 61 h 262"/>
                      <a:gd name="T48" fmla="*/ 8 w 157"/>
                      <a:gd name="T49" fmla="*/ 52 h 262"/>
                      <a:gd name="T50" fmla="*/ 11 w 157"/>
                      <a:gd name="T51" fmla="*/ 43 h 262"/>
                      <a:gd name="T52" fmla="*/ 15 w 157"/>
                      <a:gd name="T53" fmla="*/ 36 h 262"/>
                      <a:gd name="T54" fmla="*/ 20 w 157"/>
                      <a:gd name="T55" fmla="*/ 28 h 262"/>
                      <a:gd name="T56" fmla="*/ 25 w 157"/>
                      <a:gd name="T57" fmla="*/ 22 h 262"/>
                      <a:gd name="T58" fmla="*/ 31 w 157"/>
                      <a:gd name="T59" fmla="*/ 16 h 262"/>
                      <a:gd name="T60" fmla="*/ 37 w 157"/>
                      <a:gd name="T61" fmla="*/ 12 h 262"/>
                      <a:gd name="T62" fmla="*/ 45 w 157"/>
                      <a:gd name="T63" fmla="*/ 7 h 262"/>
                      <a:gd name="T64" fmla="*/ 52 w 157"/>
                      <a:gd name="T65" fmla="*/ 4 h 262"/>
                      <a:gd name="T66" fmla="*/ 61 w 157"/>
                      <a:gd name="T67" fmla="*/ 2 h 262"/>
                      <a:gd name="T68" fmla="*/ 70 w 157"/>
                      <a:gd name="T69" fmla="*/ 1 h 262"/>
                      <a:gd name="T70" fmla="*/ 80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80" y="0"/>
                        </a:moveTo>
                        <a:lnTo>
                          <a:pt x="89" y="1"/>
                        </a:lnTo>
                        <a:lnTo>
                          <a:pt x="97" y="2"/>
                        </a:lnTo>
                        <a:lnTo>
                          <a:pt x="106" y="4"/>
                        </a:lnTo>
                        <a:lnTo>
                          <a:pt x="113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2" y="22"/>
                        </a:lnTo>
                        <a:lnTo>
                          <a:pt x="137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2" y="61"/>
                        </a:lnTo>
                        <a:lnTo>
                          <a:pt x="154" y="72"/>
                        </a:lnTo>
                        <a:lnTo>
                          <a:pt x="155" y="82"/>
                        </a:lnTo>
                        <a:lnTo>
                          <a:pt x="156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1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5" y="7"/>
                        </a:lnTo>
                        <a:lnTo>
                          <a:pt x="52" y="4"/>
                        </a:lnTo>
                        <a:lnTo>
                          <a:pt x="61" y="2"/>
                        </a:lnTo>
                        <a:lnTo>
                          <a:pt x="70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6" name="Freeform 514"/>
                  <p:cNvSpPr>
                    <a:spLocks noChangeAspect="1"/>
                  </p:cNvSpPr>
                  <p:nvPr/>
                </p:nvSpPr>
                <p:spPr bwMode="auto">
                  <a:xfrm>
                    <a:off x="4168" y="1946"/>
                    <a:ext cx="47" cy="79"/>
                  </a:xfrm>
                  <a:custGeom>
                    <a:avLst/>
                    <a:gdLst>
                      <a:gd name="T0" fmla="*/ 78 w 156"/>
                      <a:gd name="T1" fmla="*/ 0 h 262"/>
                      <a:gd name="T2" fmla="*/ 87 w 156"/>
                      <a:gd name="T3" fmla="*/ 1 h 262"/>
                      <a:gd name="T4" fmla="*/ 96 w 156"/>
                      <a:gd name="T5" fmla="*/ 2 h 262"/>
                      <a:gd name="T6" fmla="*/ 104 w 156"/>
                      <a:gd name="T7" fmla="*/ 4 h 262"/>
                      <a:gd name="T8" fmla="*/ 113 w 156"/>
                      <a:gd name="T9" fmla="*/ 7 h 262"/>
                      <a:gd name="T10" fmla="*/ 119 w 156"/>
                      <a:gd name="T11" fmla="*/ 12 h 262"/>
                      <a:gd name="T12" fmla="*/ 125 w 156"/>
                      <a:gd name="T13" fmla="*/ 16 h 262"/>
                      <a:gd name="T14" fmla="*/ 132 w 156"/>
                      <a:gd name="T15" fmla="*/ 22 h 262"/>
                      <a:gd name="T16" fmla="*/ 137 w 156"/>
                      <a:gd name="T17" fmla="*/ 28 h 262"/>
                      <a:gd name="T18" fmla="*/ 141 w 156"/>
                      <a:gd name="T19" fmla="*/ 36 h 262"/>
                      <a:gd name="T20" fmla="*/ 145 w 156"/>
                      <a:gd name="T21" fmla="*/ 43 h 262"/>
                      <a:gd name="T22" fmla="*/ 148 w 156"/>
                      <a:gd name="T23" fmla="*/ 52 h 262"/>
                      <a:gd name="T24" fmla="*/ 151 w 156"/>
                      <a:gd name="T25" fmla="*/ 61 h 262"/>
                      <a:gd name="T26" fmla="*/ 153 w 156"/>
                      <a:gd name="T27" fmla="*/ 72 h 262"/>
                      <a:gd name="T28" fmla="*/ 154 w 156"/>
                      <a:gd name="T29" fmla="*/ 82 h 262"/>
                      <a:gd name="T30" fmla="*/ 155 w 156"/>
                      <a:gd name="T31" fmla="*/ 94 h 262"/>
                      <a:gd name="T32" fmla="*/ 156 w 156"/>
                      <a:gd name="T33" fmla="*/ 105 h 262"/>
                      <a:gd name="T34" fmla="*/ 156 w 156"/>
                      <a:gd name="T35" fmla="*/ 262 h 262"/>
                      <a:gd name="T36" fmla="*/ 0 w 156"/>
                      <a:gd name="T37" fmla="*/ 262 h 262"/>
                      <a:gd name="T38" fmla="*/ 0 w 156"/>
                      <a:gd name="T39" fmla="*/ 105 h 262"/>
                      <a:gd name="T40" fmla="*/ 0 w 156"/>
                      <a:gd name="T41" fmla="*/ 94 h 262"/>
                      <a:gd name="T42" fmla="*/ 1 w 156"/>
                      <a:gd name="T43" fmla="*/ 82 h 262"/>
                      <a:gd name="T44" fmla="*/ 2 w 156"/>
                      <a:gd name="T45" fmla="*/ 72 h 262"/>
                      <a:gd name="T46" fmla="*/ 5 w 156"/>
                      <a:gd name="T47" fmla="*/ 61 h 262"/>
                      <a:gd name="T48" fmla="*/ 7 w 156"/>
                      <a:gd name="T49" fmla="*/ 52 h 262"/>
                      <a:gd name="T50" fmla="*/ 10 w 156"/>
                      <a:gd name="T51" fmla="*/ 43 h 262"/>
                      <a:gd name="T52" fmla="*/ 15 w 156"/>
                      <a:gd name="T53" fmla="*/ 36 h 262"/>
                      <a:gd name="T54" fmla="*/ 19 w 156"/>
                      <a:gd name="T55" fmla="*/ 28 h 262"/>
                      <a:gd name="T56" fmla="*/ 24 w 156"/>
                      <a:gd name="T57" fmla="*/ 22 h 262"/>
                      <a:gd name="T58" fmla="*/ 30 w 156"/>
                      <a:gd name="T59" fmla="*/ 16 h 262"/>
                      <a:gd name="T60" fmla="*/ 37 w 156"/>
                      <a:gd name="T61" fmla="*/ 12 h 262"/>
                      <a:gd name="T62" fmla="*/ 43 w 156"/>
                      <a:gd name="T63" fmla="*/ 7 h 262"/>
                      <a:gd name="T64" fmla="*/ 52 w 156"/>
                      <a:gd name="T65" fmla="*/ 4 h 262"/>
                      <a:gd name="T66" fmla="*/ 59 w 156"/>
                      <a:gd name="T67" fmla="*/ 2 h 262"/>
                      <a:gd name="T68" fmla="*/ 68 w 156"/>
                      <a:gd name="T69" fmla="*/ 1 h 262"/>
                      <a:gd name="T70" fmla="*/ 78 w 156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6" h="262">
                        <a:moveTo>
                          <a:pt x="78" y="0"/>
                        </a:moveTo>
                        <a:lnTo>
                          <a:pt x="87" y="1"/>
                        </a:lnTo>
                        <a:lnTo>
                          <a:pt x="96" y="2"/>
                        </a:lnTo>
                        <a:lnTo>
                          <a:pt x="104" y="4"/>
                        </a:lnTo>
                        <a:lnTo>
                          <a:pt x="113" y="7"/>
                        </a:lnTo>
                        <a:lnTo>
                          <a:pt x="119" y="12"/>
                        </a:lnTo>
                        <a:lnTo>
                          <a:pt x="125" y="16"/>
                        </a:lnTo>
                        <a:lnTo>
                          <a:pt x="132" y="22"/>
                        </a:lnTo>
                        <a:lnTo>
                          <a:pt x="137" y="28"/>
                        </a:lnTo>
                        <a:lnTo>
                          <a:pt x="141" y="36"/>
                        </a:lnTo>
                        <a:lnTo>
                          <a:pt x="145" y="43"/>
                        </a:lnTo>
                        <a:lnTo>
                          <a:pt x="148" y="52"/>
                        </a:lnTo>
                        <a:lnTo>
                          <a:pt x="151" y="61"/>
                        </a:lnTo>
                        <a:lnTo>
                          <a:pt x="153" y="72"/>
                        </a:lnTo>
                        <a:lnTo>
                          <a:pt x="154" y="82"/>
                        </a:lnTo>
                        <a:lnTo>
                          <a:pt x="155" y="94"/>
                        </a:lnTo>
                        <a:lnTo>
                          <a:pt x="156" y="105"/>
                        </a:lnTo>
                        <a:lnTo>
                          <a:pt x="156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5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4" y="22"/>
                        </a:lnTo>
                        <a:lnTo>
                          <a:pt x="30" y="16"/>
                        </a:lnTo>
                        <a:lnTo>
                          <a:pt x="37" y="12"/>
                        </a:lnTo>
                        <a:lnTo>
                          <a:pt x="43" y="7"/>
                        </a:lnTo>
                        <a:lnTo>
                          <a:pt x="52" y="4"/>
                        </a:lnTo>
                        <a:lnTo>
                          <a:pt x="59" y="2"/>
                        </a:lnTo>
                        <a:lnTo>
                          <a:pt x="68" y="1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7" name="Freeform 515"/>
                  <p:cNvSpPr>
                    <a:spLocks noChangeAspect="1"/>
                  </p:cNvSpPr>
                  <p:nvPr/>
                </p:nvSpPr>
                <p:spPr bwMode="auto">
                  <a:xfrm>
                    <a:off x="639" y="1939"/>
                    <a:ext cx="35" cy="84"/>
                  </a:xfrm>
                  <a:custGeom>
                    <a:avLst/>
                    <a:gdLst>
                      <a:gd name="T0" fmla="*/ 55 w 116"/>
                      <a:gd name="T1" fmla="*/ 0 h 277"/>
                      <a:gd name="T2" fmla="*/ 66 w 116"/>
                      <a:gd name="T3" fmla="*/ 1 h 277"/>
                      <a:gd name="T4" fmla="*/ 77 w 116"/>
                      <a:gd name="T5" fmla="*/ 2 h 277"/>
                      <a:gd name="T6" fmla="*/ 82 w 116"/>
                      <a:gd name="T7" fmla="*/ 3 h 277"/>
                      <a:gd name="T8" fmla="*/ 87 w 116"/>
                      <a:gd name="T9" fmla="*/ 5 h 277"/>
                      <a:gd name="T10" fmla="*/ 91 w 116"/>
                      <a:gd name="T11" fmla="*/ 7 h 277"/>
                      <a:gd name="T12" fmla="*/ 96 w 116"/>
                      <a:gd name="T13" fmla="*/ 10 h 277"/>
                      <a:gd name="T14" fmla="*/ 100 w 116"/>
                      <a:gd name="T15" fmla="*/ 15 h 277"/>
                      <a:gd name="T16" fmla="*/ 104 w 116"/>
                      <a:gd name="T17" fmla="*/ 19 h 277"/>
                      <a:gd name="T18" fmla="*/ 107 w 116"/>
                      <a:gd name="T19" fmla="*/ 24 h 277"/>
                      <a:gd name="T20" fmla="*/ 110 w 116"/>
                      <a:gd name="T21" fmla="*/ 30 h 277"/>
                      <a:gd name="T22" fmla="*/ 113 w 116"/>
                      <a:gd name="T23" fmla="*/ 39 h 277"/>
                      <a:gd name="T24" fmla="*/ 114 w 116"/>
                      <a:gd name="T25" fmla="*/ 47 h 277"/>
                      <a:gd name="T26" fmla="*/ 115 w 116"/>
                      <a:gd name="T27" fmla="*/ 57 h 277"/>
                      <a:gd name="T28" fmla="*/ 116 w 116"/>
                      <a:gd name="T29" fmla="*/ 67 h 277"/>
                      <a:gd name="T30" fmla="*/ 116 w 116"/>
                      <a:gd name="T31" fmla="*/ 277 h 277"/>
                      <a:gd name="T32" fmla="*/ 0 w 116"/>
                      <a:gd name="T33" fmla="*/ 277 h 277"/>
                      <a:gd name="T34" fmla="*/ 0 w 116"/>
                      <a:gd name="T35" fmla="*/ 67 h 277"/>
                      <a:gd name="T36" fmla="*/ 0 w 116"/>
                      <a:gd name="T37" fmla="*/ 57 h 277"/>
                      <a:gd name="T38" fmla="*/ 1 w 116"/>
                      <a:gd name="T39" fmla="*/ 47 h 277"/>
                      <a:gd name="T40" fmla="*/ 2 w 116"/>
                      <a:gd name="T41" fmla="*/ 39 h 277"/>
                      <a:gd name="T42" fmla="*/ 4 w 116"/>
                      <a:gd name="T43" fmla="*/ 30 h 277"/>
                      <a:gd name="T44" fmla="*/ 6 w 116"/>
                      <a:gd name="T45" fmla="*/ 24 h 277"/>
                      <a:gd name="T46" fmla="*/ 9 w 116"/>
                      <a:gd name="T47" fmla="*/ 19 h 277"/>
                      <a:gd name="T48" fmla="*/ 12 w 116"/>
                      <a:gd name="T49" fmla="*/ 15 h 277"/>
                      <a:gd name="T50" fmla="*/ 17 w 116"/>
                      <a:gd name="T51" fmla="*/ 10 h 277"/>
                      <a:gd name="T52" fmla="*/ 20 w 116"/>
                      <a:gd name="T53" fmla="*/ 7 h 277"/>
                      <a:gd name="T54" fmla="*/ 24 w 116"/>
                      <a:gd name="T55" fmla="*/ 5 h 277"/>
                      <a:gd name="T56" fmla="*/ 29 w 116"/>
                      <a:gd name="T57" fmla="*/ 3 h 277"/>
                      <a:gd name="T58" fmla="*/ 34 w 116"/>
                      <a:gd name="T59" fmla="*/ 2 h 277"/>
                      <a:gd name="T60" fmla="*/ 44 w 116"/>
                      <a:gd name="T61" fmla="*/ 1 h 277"/>
                      <a:gd name="T62" fmla="*/ 55 w 116"/>
                      <a:gd name="T63" fmla="*/ 0 h 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6" h="277">
                        <a:moveTo>
                          <a:pt x="55" y="0"/>
                        </a:moveTo>
                        <a:lnTo>
                          <a:pt x="66" y="1"/>
                        </a:lnTo>
                        <a:lnTo>
                          <a:pt x="77" y="2"/>
                        </a:lnTo>
                        <a:lnTo>
                          <a:pt x="82" y="3"/>
                        </a:lnTo>
                        <a:lnTo>
                          <a:pt x="87" y="5"/>
                        </a:lnTo>
                        <a:lnTo>
                          <a:pt x="91" y="7"/>
                        </a:lnTo>
                        <a:lnTo>
                          <a:pt x="96" y="10"/>
                        </a:lnTo>
                        <a:lnTo>
                          <a:pt x="100" y="15"/>
                        </a:lnTo>
                        <a:lnTo>
                          <a:pt x="104" y="19"/>
                        </a:lnTo>
                        <a:lnTo>
                          <a:pt x="107" y="24"/>
                        </a:lnTo>
                        <a:lnTo>
                          <a:pt x="110" y="30"/>
                        </a:lnTo>
                        <a:lnTo>
                          <a:pt x="113" y="39"/>
                        </a:lnTo>
                        <a:lnTo>
                          <a:pt x="114" y="47"/>
                        </a:lnTo>
                        <a:lnTo>
                          <a:pt x="115" y="57"/>
                        </a:lnTo>
                        <a:lnTo>
                          <a:pt x="116" y="67"/>
                        </a:lnTo>
                        <a:lnTo>
                          <a:pt x="116" y="277"/>
                        </a:lnTo>
                        <a:lnTo>
                          <a:pt x="0" y="277"/>
                        </a:lnTo>
                        <a:lnTo>
                          <a:pt x="0" y="67"/>
                        </a:lnTo>
                        <a:lnTo>
                          <a:pt x="0" y="57"/>
                        </a:lnTo>
                        <a:lnTo>
                          <a:pt x="1" y="47"/>
                        </a:lnTo>
                        <a:lnTo>
                          <a:pt x="2" y="39"/>
                        </a:lnTo>
                        <a:lnTo>
                          <a:pt x="4" y="30"/>
                        </a:lnTo>
                        <a:lnTo>
                          <a:pt x="6" y="24"/>
                        </a:lnTo>
                        <a:lnTo>
                          <a:pt x="9" y="19"/>
                        </a:lnTo>
                        <a:lnTo>
                          <a:pt x="12" y="15"/>
                        </a:lnTo>
                        <a:lnTo>
                          <a:pt x="17" y="10"/>
                        </a:lnTo>
                        <a:lnTo>
                          <a:pt x="20" y="7"/>
                        </a:lnTo>
                        <a:lnTo>
                          <a:pt x="24" y="5"/>
                        </a:lnTo>
                        <a:lnTo>
                          <a:pt x="29" y="3"/>
                        </a:lnTo>
                        <a:lnTo>
                          <a:pt x="34" y="2"/>
                        </a:lnTo>
                        <a:lnTo>
                          <a:pt x="44" y="1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8" name="Freeform 516"/>
                  <p:cNvSpPr>
                    <a:spLocks noChangeAspect="1"/>
                  </p:cNvSpPr>
                  <p:nvPr/>
                </p:nvSpPr>
                <p:spPr bwMode="auto">
                  <a:xfrm>
                    <a:off x="4871" y="1939"/>
                    <a:ext cx="35" cy="71"/>
                  </a:xfrm>
                  <a:custGeom>
                    <a:avLst/>
                    <a:gdLst>
                      <a:gd name="T0" fmla="*/ 56 w 116"/>
                      <a:gd name="T1" fmla="*/ 0 h 234"/>
                      <a:gd name="T2" fmla="*/ 66 w 116"/>
                      <a:gd name="T3" fmla="*/ 1 h 234"/>
                      <a:gd name="T4" fmla="*/ 77 w 116"/>
                      <a:gd name="T5" fmla="*/ 3 h 234"/>
                      <a:gd name="T6" fmla="*/ 82 w 116"/>
                      <a:gd name="T7" fmla="*/ 5 h 234"/>
                      <a:gd name="T8" fmla="*/ 88 w 116"/>
                      <a:gd name="T9" fmla="*/ 7 h 234"/>
                      <a:gd name="T10" fmla="*/ 92 w 116"/>
                      <a:gd name="T11" fmla="*/ 9 h 234"/>
                      <a:gd name="T12" fmla="*/ 97 w 116"/>
                      <a:gd name="T13" fmla="*/ 13 h 234"/>
                      <a:gd name="T14" fmla="*/ 101 w 116"/>
                      <a:gd name="T15" fmla="*/ 17 h 234"/>
                      <a:gd name="T16" fmla="*/ 104 w 116"/>
                      <a:gd name="T17" fmla="*/ 22 h 234"/>
                      <a:gd name="T18" fmla="*/ 108 w 116"/>
                      <a:gd name="T19" fmla="*/ 27 h 234"/>
                      <a:gd name="T20" fmla="*/ 111 w 116"/>
                      <a:gd name="T21" fmla="*/ 34 h 234"/>
                      <a:gd name="T22" fmla="*/ 113 w 116"/>
                      <a:gd name="T23" fmla="*/ 40 h 234"/>
                      <a:gd name="T24" fmla="*/ 115 w 116"/>
                      <a:gd name="T25" fmla="*/ 47 h 234"/>
                      <a:gd name="T26" fmla="*/ 116 w 116"/>
                      <a:gd name="T27" fmla="*/ 57 h 234"/>
                      <a:gd name="T28" fmla="*/ 116 w 116"/>
                      <a:gd name="T29" fmla="*/ 66 h 234"/>
                      <a:gd name="T30" fmla="*/ 116 w 116"/>
                      <a:gd name="T31" fmla="*/ 234 h 234"/>
                      <a:gd name="T32" fmla="*/ 0 w 116"/>
                      <a:gd name="T33" fmla="*/ 234 h 234"/>
                      <a:gd name="T34" fmla="*/ 0 w 116"/>
                      <a:gd name="T35" fmla="*/ 66 h 234"/>
                      <a:gd name="T36" fmla="*/ 0 w 116"/>
                      <a:gd name="T37" fmla="*/ 57 h 234"/>
                      <a:gd name="T38" fmla="*/ 1 w 116"/>
                      <a:gd name="T39" fmla="*/ 47 h 234"/>
                      <a:gd name="T40" fmla="*/ 2 w 116"/>
                      <a:gd name="T41" fmla="*/ 40 h 234"/>
                      <a:gd name="T42" fmla="*/ 4 w 116"/>
                      <a:gd name="T43" fmla="*/ 34 h 234"/>
                      <a:gd name="T44" fmla="*/ 8 w 116"/>
                      <a:gd name="T45" fmla="*/ 27 h 234"/>
                      <a:gd name="T46" fmla="*/ 10 w 116"/>
                      <a:gd name="T47" fmla="*/ 22 h 234"/>
                      <a:gd name="T48" fmla="*/ 13 w 116"/>
                      <a:gd name="T49" fmla="*/ 17 h 234"/>
                      <a:gd name="T50" fmla="*/ 17 w 116"/>
                      <a:gd name="T51" fmla="*/ 13 h 234"/>
                      <a:gd name="T52" fmla="*/ 21 w 116"/>
                      <a:gd name="T53" fmla="*/ 9 h 234"/>
                      <a:gd name="T54" fmla="*/ 25 w 116"/>
                      <a:gd name="T55" fmla="*/ 7 h 234"/>
                      <a:gd name="T56" fmla="*/ 30 w 116"/>
                      <a:gd name="T57" fmla="*/ 5 h 234"/>
                      <a:gd name="T58" fmla="*/ 35 w 116"/>
                      <a:gd name="T59" fmla="*/ 3 h 234"/>
                      <a:gd name="T60" fmla="*/ 44 w 116"/>
                      <a:gd name="T61" fmla="*/ 1 h 234"/>
                      <a:gd name="T62" fmla="*/ 56 w 116"/>
                      <a:gd name="T63" fmla="*/ 0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6" h="234">
                        <a:moveTo>
                          <a:pt x="56" y="0"/>
                        </a:moveTo>
                        <a:lnTo>
                          <a:pt x="66" y="1"/>
                        </a:lnTo>
                        <a:lnTo>
                          <a:pt x="77" y="3"/>
                        </a:lnTo>
                        <a:lnTo>
                          <a:pt x="82" y="5"/>
                        </a:lnTo>
                        <a:lnTo>
                          <a:pt x="88" y="7"/>
                        </a:lnTo>
                        <a:lnTo>
                          <a:pt x="92" y="9"/>
                        </a:lnTo>
                        <a:lnTo>
                          <a:pt x="97" y="13"/>
                        </a:lnTo>
                        <a:lnTo>
                          <a:pt x="101" y="17"/>
                        </a:lnTo>
                        <a:lnTo>
                          <a:pt x="104" y="22"/>
                        </a:lnTo>
                        <a:lnTo>
                          <a:pt x="108" y="27"/>
                        </a:lnTo>
                        <a:lnTo>
                          <a:pt x="111" y="34"/>
                        </a:lnTo>
                        <a:lnTo>
                          <a:pt x="113" y="40"/>
                        </a:lnTo>
                        <a:lnTo>
                          <a:pt x="115" y="47"/>
                        </a:lnTo>
                        <a:lnTo>
                          <a:pt x="116" y="57"/>
                        </a:lnTo>
                        <a:lnTo>
                          <a:pt x="116" y="66"/>
                        </a:lnTo>
                        <a:lnTo>
                          <a:pt x="116" y="234"/>
                        </a:lnTo>
                        <a:lnTo>
                          <a:pt x="0" y="234"/>
                        </a:lnTo>
                        <a:lnTo>
                          <a:pt x="0" y="66"/>
                        </a:lnTo>
                        <a:lnTo>
                          <a:pt x="0" y="57"/>
                        </a:lnTo>
                        <a:lnTo>
                          <a:pt x="1" y="47"/>
                        </a:lnTo>
                        <a:lnTo>
                          <a:pt x="2" y="40"/>
                        </a:lnTo>
                        <a:lnTo>
                          <a:pt x="4" y="34"/>
                        </a:lnTo>
                        <a:lnTo>
                          <a:pt x="8" y="27"/>
                        </a:lnTo>
                        <a:lnTo>
                          <a:pt x="10" y="22"/>
                        </a:lnTo>
                        <a:lnTo>
                          <a:pt x="13" y="17"/>
                        </a:lnTo>
                        <a:lnTo>
                          <a:pt x="17" y="13"/>
                        </a:lnTo>
                        <a:lnTo>
                          <a:pt x="21" y="9"/>
                        </a:lnTo>
                        <a:lnTo>
                          <a:pt x="25" y="7"/>
                        </a:lnTo>
                        <a:lnTo>
                          <a:pt x="30" y="5"/>
                        </a:lnTo>
                        <a:lnTo>
                          <a:pt x="35" y="3"/>
                        </a:lnTo>
                        <a:lnTo>
                          <a:pt x="44" y="1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69" name="Freeform 517"/>
                  <p:cNvSpPr>
                    <a:spLocks noChangeAspect="1"/>
                  </p:cNvSpPr>
                  <p:nvPr/>
                </p:nvSpPr>
                <p:spPr bwMode="auto">
                  <a:xfrm>
                    <a:off x="5005" y="1939"/>
                    <a:ext cx="34" cy="71"/>
                  </a:xfrm>
                  <a:custGeom>
                    <a:avLst/>
                    <a:gdLst>
                      <a:gd name="T0" fmla="*/ 55 w 115"/>
                      <a:gd name="T1" fmla="*/ 0 h 234"/>
                      <a:gd name="T2" fmla="*/ 66 w 115"/>
                      <a:gd name="T3" fmla="*/ 1 h 234"/>
                      <a:gd name="T4" fmla="*/ 78 w 115"/>
                      <a:gd name="T5" fmla="*/ 3 h 234"/>
                      <a:gd name="T6" fmla="*/ 82 w 115"/>
                      <a:gd name="T7" fmla="*/ 5 h 234"/>
                      <a:gd name="T8" fmla="*/ 87 w 115"/>
                      <a:gd name="T9" fmla="*/ 7 h 234"/>
                      <a:gd name="T10" fmla="*/ 92 w 115"/>
                      <a:gd name="T11" fmla="*/ 9 h 234"/>
                      <a:gd name="T12" fmla="*/ 97 w 115"/>
                      <a:gd name="T13" fmla="*/ 13 h 234"/>
                      <a:gd name="T14" fmla="*/ 101 w 115"/>
                      <a:gd name="T15" fmla="*/ 17 h 234"/>
                      <a:gd name="T16" fmla="*/ 104 w 115"/>
                      <a:gd name="T17" fmla="*/ 22 h 234"/>
                      <a:gd name="T18" fmla="*/ 108 w 115"/>
                      <a:gd name="T19" fmla="*/ 27 h 234"/>
                      <a:gd name="T20" fmla="*/ 110 w 115"/>
                      <a:gd name="T21" fmla="*/ 34 h 234"/>
                      <a:gd name="T22" fmla="*/ 112 w 115"/>
                      <a:gd name="T23" fmla="*/ 40 h 234"/>
                      <a:gd name="T24" fmla="*/ 114 w 115"/>
                      <a:gd name="T25" fmla="*/ 47 h 234"/>
                      <a:gd name="T26" fmla="*/ 115 w 115"/>
                      <a:gd name="T27" fmla="*/ 57 h 234"/>
                      <a:gd name="T28" fmla="*/ 115 w 115"/>
                      <a:gd name="T29" fmla="*/ 66 h 234"/>
                      <a:gd name="T30" fmla="*/ 115 w 115"/>
                      <a:gd name="T31" fmla="*/ 234 h 234"/>
                      <a:gd name="T32" fmla="*/ 0 w 115"/>
                      <a:gd name="T33" fmla="*/ 234 h 234"/>
                      <a:gd name="T34" fmla="*/ 0 w 115"/>
                      <a:gd name="T35" fmla="*/ 66 h 234"/>
                      <a:gd name="T36" fmla="*/ 1 w 115"/>
                      <a:gd name="T37" fmla="*/ 57 h 234"/>
                      <a:gd name="T38" fmla="*/ 1 w 115"/>
                      <a:gd name="T39" fmla="*/ 47 h 234"/>
                      <a:gd name="T40" fmla="*/ 3 w 115"/>
                      <a:gd name="T41" fmla="*/ 40 h 234"/>
                      <a:gd name="T42" fmla="*/ 4 w 115"/>
                      <a:gd name="T43" fmla="*/ 34 h 234"/>
                      <a:gd name="T44" fmla="*/ 7 w 115"/>
                      <a:gd name="T45" fmla="*/ 27 h 234"/>
                      <a:gd name="T46" fmla="*/ 9 w 115"/>
                      <a:gd name="T47" fmla="*/ 22 h 234"/>
                      <a:gd name="T48" fmla="*/ 12 w 115"/>
                      <a:gd name="T49" fmla="*/ 17 h 234"/>
                      <a:gd name="T50" fmla="*/ 15 w 115"/>
                      <a:gd name="T51" fmla="*/ 13 h 234"/>
                      <a:gd name="T52" fmla="*/ 20 w 115"/>
                      <a:gd name="T53" fmla="*/ 9 h 234"/>
                      <a:gd name="T54" fmla="*/ 24 w 115"/>
                      <a:gd name="T55" fmla="*/ 7 h 234"/>
                      <a:gd name="T56" fmla="*/ 29 w 115"/>
                      <a:gd name="T57" fmla="*/ 5 h 234"/>
                      <a:gd name="T58" fmla="*/ 33 w 115"/>
                      <a:gd name="T59" fmla="*/ 3 h 234"/>
                      <a:gd name="T60" fmla="*/ 44 w 115"/>
                      <a:gd name="T61" fmla="*/ 1 h 234"/>
                      <a:gd name="T62" fmla="*/ 55 w 115"/>
                      <a:gd name="T63" fmla="*/ 0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5" h="234">
                        <a:moveTo>
                          <a:pt x="55" y="0"/>
                        </a:moveTo>
                        <a:lnTo>
                          <a:pt x="66" y="1"/>
                        </a:lnTo>
                        <a:lnTo>
                          <a:pt x="78" y="3"/>
                        </a:lnTo>
                        <a:lnTo>
                          <a:pt x="82" y="5"/>
                        </a:lnTo>
                        <a:lnTo>
                          <a:pt x="87" y="7"/>
                        </a:lnTo>
                        <a:lnTo>
                          <a:pt x="92" y="9"/>
                        </a:lnTo>
                        <a:lnTo>
                          <a:pt x="97" y="13"/>
                        </a:lnTo>
                        <a:lnTo>
                          <a:pt x="101" y="17"/>
                        </a:lnTo>
                        <a:lnTo>
                          <a:pt x="104" y="22"/>
                        </a:lnTo>
                        <a:lnTo>
                          <a:pt x="108" y="27"/>
                        </a:lnTo>
                        <a:lnTo>
                          <a:pt x="110" y="34"/>
                        </a:lnTo>
                        <a:lnTo>
                          <a:pt x="112" y="40"/>
                        </a:lnTo>
                        <a:lnTo>
                          <a:pt x="114" y="47"/>
                        </a:lnTo>
                        <a:lnTo>
                          <a:pt x="115" y="57"/>
                        </a:lnTo>
                        <a:lnTo>
                          <a:pt x="115" y="66"/>
                        </a:lnTo>
                        <a:lnTo>
                          <a:pt x="115" y="234"/>
                        </a:lnTo>
                        <a:lnTo>
                          <a:pt x="0" y="234"/>
                        </a:lnTo>
                        <a:lnTo>
                          <a:pt x="0" y="66"/>
                        </a:lnTo>
                        <a:lnTo>
                          <a:pt x="1" y="57"/>
                        </a:lnTo>
                        <a:lnTo>
                          <a:pt x="1" y="47"/>
                        </a:lnTo>
                        <a:lnTo>
                          <a:pt x="3" y="40"/>
                        </a:lnTo>
                        <a:lnTo>
                          <a:pt x="4" y="34"/>
                        </a:lnTo>
                        <a:lnTo>
                          <a:pt x="7" y="27"/>
                        </a:lnTo>
                        <a:lnTo>
                          <a:pt x="9" y="22"/>
                        </a:lnTo>
                        <a:lnTo>
                          <a:pt x="12" y="17"/>
                        </a:lnTo>
                        <a:lnTo>
                          <a:pt x="15" y="13"/>
                        </a:lnTo>
                        <a:lnTo>
                          <a:pt x="20" y="9"/>
                        </a:lnTo>
                        <a:lnTo>
                          <a:pt x="24" y="7"/>
                        </a:lnTo>
                        <a:lnTo>
                          <a:pt x="29" y="5"/>
                        </a:lnTo>
                        <a:lnTo>
                          <a:pt x="33" y="3"/>
                        </a:lnTo>
                        <a:lnTo>
                          <a:pt x="44" y="1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0" name="Freeform 518"/>
                  <p:cNvSpPr>
                    <a:spLocks noChangeAspect="1"/>
                  </p:cNvSpPr>
                  <p:nvPr/>
                </p:nvSpPr>
                <p:spPr bwMode="auto">
                  <a:xfrm>
                    <a:off x="5138" y="1939"/>
                    <a:ext cx="35" cy="71"/>
                  </a:xfrm>
                  <a:custGeom>
                    <a:avLst/>
                    <a:gdLst>
                      <a:gd name="T0" fmla="*/ 53 w 114"/>
                      <a:gd name="T1" fmla="*/ 0 h 234"/>
                      <a:gd name="T2" fmla="*/ 64 w 114"/>
                      <a:gd name="T3" fmla="*/ 1 h 234"/>
                      <a:gd name="T4" fmla="*/ 75 w 114"/>
                      <a:gd name="T5" fmla="*/ 3 h 234"/>
                      <a:gd name="T6" fmla="*/ 80 w 114"/>
                      <a:gd name="T7" fmla="*/ 5 h 234"/>
                      <a:gd name="T8" fmla="*/ 85 w 114"/>
                      <a:gd name="T9" fmla="*/ 7 h 234"/>
                      <a:gd name="T10" fmla="*/ 90 w 114"/>
                      <a:gd name="T11" fmla="*/ 9 h 234"/>
                      <a:gd name="T12" fmla="*/ 95 w 114"/>
                      <a:gd name="T13" fmla="*/ 13 h 234"/>
                      <a:gd name="T14" fmla="*/ 99 w 114"/>
                      <a:gd name="T15" fmla="*/ 17 h 234"/>
                      <a:gd name="T16" fmla="*/ 102 w 114"/>
                      <a:gd name="T17" fmla="*/ 22 h 234"/>
                      <a:gd name="T18" fmla="*/ 106 w 114"/>
                      <a:gd name="T19" fmla="*/ 27 h 234"/>
                      <a:gd name="T20" fmla="*/ 109 w 114"/>
                      <a:gd name="T21" fmla="*/ 34 h 234"/>
                      <a:gd name="T22" fmla="*/ 111 w 114"/>
                      <a:gd name="T23" fmla="*/ 40 h 234"/>
                      <a:gd name="T24" fmla="*/ 113 w 114"/>
                      <a:gd name="T25" fmla="*/ 47 h 234"/>
                      <a:gd name="T26" fmla="*/ 114 w 114"/>
                      <a:gd name="T27" fmla="*/ 57 h 234"/>
                      <a:gd name="T28" fmla="*/ 114 w 114"/>
                      <a:gd name="T29" fmla="*/ 66 h 234"/>
                      <a:gd name="T30" fmla="*/ 114 w 114"/>
                      <a:gd name="T31" fmla="*/ 234 h 234"/>
                      <a:gd name="T32" fmla="*/ 0 w 114"/>
                      <a:gd name="T33" fmla="*/ 234 h 234"/>
                      <a:gd name="T34" fmla="*/ 0 w 114"/>
                      <a:gd name="T35" fmla="*/ 66 h 234"/>
                      <a:gd name="T36" fmla="*/ 0 w 114"/>
                      <a:gd name="T37" fmla="*/ 57 h 234"/>
                      <a:gd name="T38" fmla="*/ 1 w 114"/>
                      <a:gd name="T39" fmla="*/ 47 h 234"/>
                      <a:gd name="T40" fmla="*/ 2 w 114"/>
                      <a:gd name="T41" fmla="*/ 40 h 234"/>
                      <a:gd name="T42" fmla="*/ 4 w 114"/>
                      <a:gd name="T43" fmla="*/ 34 h 234"/>
                      <a:gd name="T44" fmla="*/ 7 w 114"/>
                      <a:gd name="T45" fmla="*/ 27 h 234"/>
                      <a:gd name="T46" fmla="*/ 9 w 114"/>
                      <a:gd name="T47" fmla="*/ 22 h 234"/>
                      <a:gd name="T48" fmla="*/ 12 w 114"/>
                      <a:gd name="T49" fmla="*/ 17 h 234"/>
                      <a:gd name="T50" fmla="*/ 16 w 114"/>
                      <a:gd name="T51" fmla="*/ 13 h 234"/>
                      <a:gd name="T52" fmla="*/ 19 w 114"/>
                      <a:gd name="T53" fmla="*/ 9 h 234"/>
                      <a:gd name="T54" fmla="*/ 23 w 114"/>
                      <a:gd name="T55" fmla="*/ 7 h 234"/>
                      <a:gd name="T56" fmla="*/ 28 w 114"/>
                      <a:gd name="T57" fmla="*/ 5 h 234"/>
                      <a:gd name="T58" fmla="*/ 33 w 114"/>
                      <a:gd name="T59" fmla="*/ 3 h 234"/>
                      <a:gd name="T60" fmla="*/ 42 w 114"/>
                      <a:gd name="T61" fmla="*/ 1 h 234"/>
                      <a:gd name="T62" fmla="*/ 53 w 114"/>
                      <a:gd name="T63" fmla="*/ 0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4" h="234">
                        <a:moveTo>
                          <a:pt x="53" y="0"/>
                        </a:moveTo>
                        <a:lnTo>
                          <a:pt x="64" y="1"/>
                        </a:lnTo>
                        <a:lnTo>
                          <a:pt x="75" y="3"/>
                        </a:lnTo>
                        <a:lnTo>
                          <a:pt x="80" y="5"/>
                        </a:lnTo>
                        <a:lnTo>
                          <a:pt x="85" y="7"/>
                        </a:lnTo>
                        <a:lnTo>
                          <a:pt x="90" y="9"/>
                        </a:lnTo>
                        <a:lnTo>
                          <a:pt x="95" y="13"/>
                        </a:lnTo>
                        <a:lnTo>
                          <a:pt x="99" y="17"/>
                        </a:lnTo>
                        <a:lnTo>
                          <a:pt x="102" y="22"/>
                        </a:lnTo>
                        <a:lnTo>
                          <a:pt x="106" y="27"/>
                        </a:lnTo>
                        <a:lnTo>
                          <a:pt x="109" y="34"/>
                        </a:lnTo>
                        <a:lnTo>
                          <a:pt x="111" y="40"/>
                        </a:lnTo>
                        <a:lnTo>
                          <a:pt x="113" y="47"/>
                        </a:lnTo>
                        <a:lnTo>
                          <a:pt x="114" y="57"/>
                        </a:lnTo>
                        <a:lnTo>
                          <a:pt x="114" y="66"/>
                        </a:lnTo>
                        <a:lnTo>
                          <a:pt x="114" y="234"/>
                        </a:lnTo>
                        <a:lnTo>
                          <a:pt x="0" y="234"/>
                        </a:lnTo>
                        <a:lnTo>
                          <a:pt x="0" y="66"/>
                        </a:lnTo>
                        <a:lnTo>
                          <a:pt x="0" y="57"/>
                        </a:lnTo>
                        <a:lnTo>
                          <a:pt x="1" y="47"/>
                        </a:lnTo>
                        <a:lnTo>
                          <a:pt x="2" y="40"/>
                        </a:lnTo>
                        <a:lnTo>
                          <a:pt x="4" y="34"/>
                        </a:lnTo>
                        <a:lnTo>
                          <a:pt x="7" y="27"/>
                        </a:lnTo>
                        <a:lnTo>
                          <a:pt x="9" y="22"/>
                        </a:lnTo>
                        <a:lnTo>
                          <a:pt x="12" y="17"/>
                        </a:lnTo>
                        <a:lnTo>
                          <a:pt x="16" y="13"/>
                        </a:lnTo>
                        <a:lnTo>
                          <a:pt x="19" y="9"/>
                        </a:lnTo>
                        <a:lnTo>
                          <a:pt x="23" y="7"/>
                        </a:lnTo>
                        <a:lnTo>
                          <a:pt x="28" y="5"/>
                        </a:lnTo>
                        <a:lnTo>
                          <a:pt x="33" y="3"/>
                        </a:lnTo>
                        <a:lnTo>
                          <a:pt x="42" y="1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1" name="Freeform 519"/>
                  <p:cNvSpPr>
                    <a:spLocks noChangeAspect="1"/>
                  </p:cNvSpPr>
                  <p:nvPr/>
                </p:nvSpPr>
                <p:spPr bwMode="auto">
                  <a:xfrm>
                    <a:off x="509" y="1939"/>
                    <a:ext cx="35" cy="84"/>
                  </a:xfrm>
                  <a:custGeom>
                    <a:avLst/>
                    <a:gdLst>
                      <a:gd name="T0" fmla="*/ 54 w 116"/>
                      <a:gd name="T1" fmla="*/ 0 h 277"/>
                      <a:gd name="T2" fmla="*/ 65 w 116"/>
                      <a:gd name="T3" fmla="*/ 1 h 277"/>
                      <a:gd name="T4" fmla="*/ 77 w 116"/>
                      <a:gd name="T5" fmla="*/ 2 h 277"/>
                      <a:gd name="T6" fmla="*/ 82 w 116"/>
                      <a:gd name="T7" fmla="*/ 3 h 277"/>
                      <a:gd name="T8" fmla="*/ 86 w 116"/>
                      <a:gd name="T9" fmla="*/ 5 h 277"/>
                      <a:gd name="T10" fmla="*/ 92 w 116"/>
                      <a:gd name="T11" fmla="*/ 7 h 277"/>
                      <a:gd name="T12" fmla="*/ 96 w 116"/>
                      <a:gd name="T13" fmla="*/ 10 h 277"/>
                      <a:gd name="T14" fmla="*/ 100 w 116"/>
                      <a:gd name="T15" fmla="*/ 15 h 277"/>
                      <a:gd name="T16" fmla="*/ 104 w 116"/>
                      <a:gd name="T17" fmla="*/ 19 h 277"/>
                      <a:gd name="T18" fmla="*/ 107 w 116"/>
                      <a:gd name="T19" fmla="*/ 24 h 277"/>
                      <a:gd name="T20" fmla="*/ 111 w 116"/>
                      <a:gd name="T21" fmla="*/ 30 h 277"/>
                      <a:gd name="T22" fmla="*/ 113 w 116"/>
                      <a:gd name="T23" fmla="*/ 39 h 277"/>
                      <a:gd name="T24" fmla="*/ 115 w 116"/>
                      <a:gd name="T25" fmla="*/ 47 h 277"/>
                      <a:gd name="T26" fmla="*/ 116 w 116"/>
                      <a:gd name="T27" fmla="*/ 57 h 277"/>
                      <a:gd name="T28" fmla="*/ 116 w 116"/>
                      <a:gd name="T29" fmla="*/ 67 h 277"/>
                      <a:gd name="T30" fmla="*/ 116 w 116"/>
                      <a:gd name="T31" fmla="*/ 277 h 277"/>
                      <a:gd name="T32" fmla="*/ 0 w 116"/>
                      <a:gd name="T33" fmla="*/ 277 h 277"/>
                      <a:gd name="T34" fmla="*/ 0 w 116"/>
                      <a:gd name="T35" fmla="*/ 67 h 277"/>
                      <a:gd name="T36" fmla="*/ 0 w 116"/>
                      <a:gd name="T37" fmla="*/ 57 h 277"/>
                      <a:gd name="T38" fmla="*/ 1 w 116"/>
                      <a:gd name="T39" fmla="*/ 47 h 277"/>
                      <a:gd name="T40" fmla="*/ 2 w 116"/>
                      <a:gd name="T41" fmla="*/ 39 h 277"/>
                      <a:gd name="T42" fmla="*/ 4 w 116"/>
                      <a:gd name="T43" fmla="*/ 30 h 277"/>
                      <a:gd name="T44" fmla="*/ 6 w 116"/>
                      <a:gd name="T45" fmla="*/ 24 h 277"/>
                      <a:gd name="T46" fmla="*/ 9 w 116"/>
                      <a:gd name="T47" fmla="*/ 19 h 277"/>
                      <a:gd name="T48" fmla="*/ 13 w 116"/>
                      <a:gd name="T49" fmla="*/ 15 h 277"/>
                      <a:gd name="T50" fmla="*/ 16 w 116"/>
                      <a:gd name="T51" fmla="*/ 10 h 277"/>
                      <a:gd name="T52" fmla="*/ 20 w 116"/>
                      <a:gd name="T53" fmla="*/ 7 h 277"/>
                      <a:gd name="T54" fmla="*/ 23 w 116"/>
                      <a:gd name="T55" fmla="*/ 5 h 277"/>
                      <a:gd name="T56" fmla="*/ 28 w 116"/>
                      <a:gd name="T57" fmla="*/ 3 h 277"/>
                      <a:gd name="T58" fmla="*/ 33 w 116"/>
                      <a:gd name="T59" fmla="*/ 2 h 277"/>
                      <a:gd name="T60" fmla="*/ 43 w 116"/>
                      <a:gd name="T61" fmla="*/ 1 h 277"/>
                      <a:gd name="T62" fmla="*/ 54 w 116"/>
                      <a:gd name="T63" fmla="*/ 0 h 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6" h="277">
                        <a:moveTo>
                          <a:pt x="54" y="0"/>
                        </a:moveTo>
                        <a:lnTo>
                          <a:pt x="65" y="1"/>
                        </a:lnTo>
                        <a:lnTo>
                          <a:pt x="77" y="2"/>
                        </a:lnTo>
                        <a:lnTo>
                          <a:pt x="82" y="3"/>
                        </a:lnTo>
                        <a:lnTo>
                          <a:pt x="86" y="5"/>
                        </a:lnTo>
                        <a:lnTo>
                          <a:pt x="92" y="7"/>
                        </a:lnTo>
                        <a:lnTo>
                          <a:pt x="96" y="10"/>
                        </a:lnTo>
                        <a:lnTo>
                          <a:pt x="100" y="15"/>
                        </a:lnTo>
                        <a:lnTo>
                          <a:pt x="104" y="19"/>
                        </a:lnTo>
                        <a:lnTo>
                          <a:pt x="107" y="24"/>
                        </a:lnTo>
                        <a:lnTo>
                          <a:pt x="111" y="30"/>
                        </a:lnTo>
                        <a:lnTo>
                          <a:pt x="113" y="39"/>
                        </a:lnTo>
                        <a:lnTo>
                          <a:pt x="115" y="47"/>
                        </a:lnTo>
                        <a:lnTo>
                          <a:pt x="116" y="57"/>
                        </a:lnTo>
                        <a:lnTo>
                          <a:pt x="116" y="67"/>
                        </a:lnTo>
                        <a:lnTo>
                          <a:pt x="116" y="277"/>
                        </a:lnTo>
                        <a:lnTo>
                          <a:pt x="0" y="277"/>
                        </a:lnTo>
                        <a:lnTo>
                          <a:pt x="0" y="67"/>
                        </a:lnTo>
                        <a:lnTo>
                          <a:pt x="0" y="57"/>
                        </a:lnTo>
                        <a:lnTo>
                          <a:pt x="1" y="47"/>
                        </a:lnTo>
                        <a:lnTo>
                          <a:pt x="2" y="39"/>
                        </a:lnTo>
                        <a:lnTo>
                          <a:pt x="4" y="30"/>
                        </a:lnTo>
                        <a:lnTo>
                          <a:pt x="6" y="24"/>
                        </a:lnTo>
                        <a:lnTo>
                          <a:pt x="9" y="19"/>
                        </a:lnTo>
                        <a:lnTo>
                          <a:pt x="13" y="15"/>
                        </a:lnTo>
                        <a:lnTo>
                          <a:pt x="16" y="10"/>
                        </a:lnTo>
                        <a:lnTo>
                          <a:pt x="20" y="7"/>
                        </a:lnTo>
                        <a:lnTo>
                          <a:pt x="23" y="5"/>
                        </a:lnTo>
                        <a:lnTo>
                          <a:pt x="28" y="3"/>
                        </a:lnTo>
                        <a:lnTo>
                          <a:pt x="33" y="2"/>
                        </a:lnTo>
                        <a:lnTo>
                          <a:pt x="43" y="1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2" name="Freeform 520"/>
                  <p:cNvSpPr>
                    <a:spLocks noChangeAspect="1"/>
                  </p:cNvSpPr>
                  <p:nvPr/>
                </p:nvSpPr>
                <p:spPr bwMode="auto">
                  <a:xfrm>
                    <a:off x="373" y="1939"/>
                    <a:ext cx="34" cy="84"/>
                  </a:xfrm>
                  <a:custGeom>
                    <a:avLst/>
                    <a:gdLst>
                      <a:gd name="T0" fmla="*/ 55 w 116"/>
                      <a:gd name="T1" fmla="*/ 0 h 277"/>
                      <a:gd name="T2" fmla="*/ 66 w 116"/>
                      <a:gd name="T3" fmla="*/ 1 h 277"/>
                      <a:gd name="T4" fmla="*/ 77 w 116"/>
                      <a:gd name="T5" fmla="*/ 2 h 277"/>
                      <a:gd name="T6" fmla="*/ 82 w 116"/>
                      <a:gd name="T7" fmla="*/ 4 h 277"/>
                      <a:gd name="T8" fmla="*/ 87 w 116"/>
                      <a:gd name="T9" fmla="*/ 6 h 277"/>
                      <a:gd name="T10" fmla="*/ 92 w 116"/>
                      <a:gd name="T11" fmla="*/ 8 h 277"/>
                      <a:gd name="T12" fmla="*/ 96 w 116"/>
                      <a:gd name="T13" fmla="*/ 12 h 277"/>
                      <a:gd name="T14" fmla="*/ 100 w 116"/>
                      <a:gd name="T15" fmla="*/ 16 h 277"/>
                      <a:gd name="T16" fmla="*/ 104 w 116"/>
                      <a:gd name="T17" fmla="*/ 20 h 277"/>
                      <a:gd name="T18" fmla="*/ 107 w 116"/>
                      <a:gd name="T19" fmla="*/ 26 h 277"/>
                      <a:gd name="T20" fmla="*/ 110 w 116"/>
                      <a:gd name="T21" fmla="*/ 33 h 277"/>
                      <a:gd name="T22" fmla="*/ 113 w 116"/>
                      <a:gd name="T23" fmla="*/ 40 h 277"/>
                      <a:gd name="T24" fmla="*/ 114 w 116"/>
                      <a:gd name="T25" fmla="*/ 48 h 277"/>
                      <a:gd name="T26" fmla="*/ 115 w 116"/>
                      <a:gd name="T27" fmla="*/ 59 h 277"/>
                      <a:gd name="T28" fmla="*/ 116 w 116"/>
                      <a:gd name="T29" fmla="*/ 69 h 277"/>
                      <a:gd name="T30" fmla="*/ 116 w 116"/>
                      <a:gd name="T31" fmla="*/ 277 h 277"/>
                      <a:gd name="T32" fmla="*/ 0 w 116"/>
                      <a:gd name="T33" fmla="*/ 277 h 277"/>
                      <a:gd name="T34" fmla="*/ 0 w 116"/>
                      <a:gd name="T35" fmla="*/ 69 h 277"/>
                      <a:gd name="T36" fmla="*/ 0 w 116"/>
                      <a:gd name="T37" fmla="*/ 59 h 277"/>
                      <a:gd name="T38" fmla="*/ 1 w 116"/>
                      <a:gd name="T39" fmla="*/ 48 h 277"/>
                      <a:gd name="T40" fmla="*/ 2 w 116"/>
                      <a:gd name="T41" fmla="*/ 40 h 277"/>
                      <a:gd name="T42" fmla="*/ 4 w 116"/>
                      <a:gd name="T43" fmla="*/ 33 h 277"/>
                      <a:gd name="T44" fmla="*/ 6 w 116"/>
                      <a:gd name="T45" fmla="*/ 26 h 277"/>
                      <a:gd name="T46" fmla="*/ 9 w 116"/>
                      <a:gd name="T47" fmla="*/ 20 h 277"/>
                      <a:gd name="T48" fmla="*/ 13 w 116"/>
                      <a:gd name="T49" fmla="*/ 16 h 277"/>
                      <a:gd name="T50" fmla="*/ 17 w 116"/>
                      <a:gd name="T51" fmla="*/ 12 h 277"/>
                      <a:gd name="T52" fmla="*/ 20 w 116"/>
                      <a:gd name="T53" fmla="*/ 8 h 277"/>
                      <a:gd name="T54" fmla="*/ 24 w 116"/>
                      <a:gd name="T55" fmla="*/ 6 h 277"/>
                      <a:gd name="T56" fmla="*/ 29 w 116"/>
                      <a:gd name="T57" fmla="*/ 4 h 277"/>
                      <a:gd name="T58" fmla="*/ 34 w 116"/>
                      <a:gd name="T59" fmla="*/ 2 h 277"/>
                      <a:gd name="T60" fmla="*/ 44 w 116"/>
                      <a:gd name="T61" fmla="*/ 1 h 277"/>
                      <a:gd name="T62" fmla="*/ 55 w 116"/>
                      <a:gd name="T63" fmla="*/ 0 h 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16" h="277">
                        <a:moveTo>
                          <a:pt x="55" y="0"/>
                        </a:moveTo>
                        <a:lnTo>
                          <a:pt x="66" y="1"/>
                        </a:lnTo>
                        <a:lnTo>
                          <a:pt x="77" y="2"/>
                        </a:lnTo>
                        <a:lnTo>
                          <a:pt x="82" y="4"/>
                        </a:lnTo>
                        <a:lnTo>
                          <a:pt x="87" y="6"/>
                        </a:lnTo>
                        <a:lnTo>
                          <a:pt x="92" y="8"/>
                        </a:lnTo>
                        <a:lnTo>
                          <a:pt x="96" y="12"/>
                        </a:lnTo>
                        <a:lnTo>
                          <a:pt x="100" y="16"/>
                        </a:lnTo>
                        <a:lnTo>
                          <a:pt x="104" y="20"/>
                        </a:lnTo>
                        <a:lnTo>
                          <a:pt x="107" y="26"/>
                        </a:lnTo>
                        <a:lnTo>
                          <a:pt x="110" y="33"/>
                        </a:lnTo>
                        <a:lnTo>
                          <a:pt x="113" y="40"/>
                        </a:lnTo>
                        <a:lnTo>
                          <a:pt x="114" y="48"/>
                        </a:lnTo>
                        <a:lnTo>
                          <a:pt x="115" y="59"/>
                        </a:lnTo>
                        <a:lnTo>
                          <a:pt x="116" y="69"/>
                        </a:lnTo>
                        <a:lnTo>
                          <a:pt x="116" y="277"/>
                        </a:lnTo>
                        <a:lnTo>
                          <a:pt x="0" y="277"/>
                        </a:lnTo>
                        <a:lnTo>
                          <a:pt x="0" y="69"/>
                        </a:lnTo>
                        <a:lnTo>
                          <a:pt x="0" y="59"/>
                        </a:lnTo>
                        <a:lnTo>
                          <a:pt x="1" y="48"/>
                        </a:lnTo>
                        <a:lnTo>
                          <a:pt x="2" y="40"/>
                        </a:lnTo>
                        <a:lnTo>
                          <a:pt x="4" y="33"/>
                        </a:lnTo>
                        <a:lnTo>
                          <a:pt x="6" y="26"/>
                        </a:lnTo>
                        <a:lnTo>
                          <a:pt x="9" y="20"/>
                        </a:lnTo>
                        <a:lnTo>
                          <a:pt x="13" y="16"/>
                        </a:lnTo>
                        <a:lnTo>
                          <a:pt x="17" y="12"/>
                        </a:lnTo>
                        <a:lnTo>
                          <a:pt x="20" y="8"/>
                        </a:lnTo>
                        <a:lnTo>
                          <a:pt x="24" y="6"/>
                        </a:lnTo>
                        <a:lnTo>
                          <a:pt x="29" y="4"/>
                        </a:lnTo>
                        <a:lnTo>
                          <a:pt x="34" y="2"/>
                        </a:lnTo>
                        <a:lnTo>
                          <a:pt x="44" y="1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3" name="Freeform 521"/>
                  <p:cNvSpPr>
                    <a:spLocks noChangeAspect="1"/>
                  </p:cNvSpPr>
                  <p:nvPr/>
                </p:nvSpPr>
                <p:spPr bwMode="auto">
                  <a:xfrm>
                    <a:off x="902" y="1946"/>
                    <a:ext cx="46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8 w 157"/>
                      <a:gd name="T3" fmla="*/ 1 h 262"/>
                      <a:gd name="T4" fmla="*/ 97 w 157"/>
                      <a:gd name="T5" fmla="*/ 2 h 262"/>
                      <a:gd name="T6" fmla="*/ 105 w 157"/>
                      <a:gd name="T7" fmla="*/ 4 h 262"/>
                      <a:gd name="T8" fmla="*/ 113 w 157"/>
                      <a:gd name="T9" fmla="*/ 7 h 262"/>
                      <a:gd name="T10" fmla="*/ 120 w 157"/>
                      <a:gd name="T11" fmla="*/ 12 h 262"/>
                      <a:gd name="T12" fmla="*/ 126 w 157"/>
                      <a:gd name="T13" fmla="*/ 16 h 262"/>
                      <a:gd name="T14" fmla="*/ 133 w 157"/>
                      <a:gd name="T15" fmla="*/ 22 h 262"/>
                      <a:gd name="T16" fmla="*/ 138 w 157"/>
                      <a:gd name="T17" fmla="*/ 28 h 262"/>
                      <a:gd name="T18" fmla="*/ 142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2 w 157"/>
                      <a:gd name="T25" fmla="*/ 61 h 262"/>
                      <a:gd name="T26" fmla="*/ 154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2 w 157"/>
                      <a:gd name="T45" fmla="*/ 72 h 262"/>
                      <a:gd name="T46" fmla="*/ 4 w 157"/>
                      <a:gd name="T47" fmla="*/ 61 h 262"/>
                      <a:gd name="T48" fmla="*/ 7 w 157"/>
                      <a:gd name="T49" fmla="*/ 52 h 262"/>
                      <a:gd name="T50" fmla="*/ 10 w 157"/>
                      <a:gd name="T51" fmla="*/ 43 h 262"/>
                      <a:gd name="T52" fmla="*/ 15 w 157"/>
                      <a:gd name="T53" fmla="*/ 36 h 262"/>
                      <a:gd name="T54" fmla="*/ 19 w 157"/>
                      <a:gd name="T55" fmla="*/ 28 h 262"/>
                      <a:gd name="T56" fmla="*/ 24 w 157"/>
                      <a:gd name="T57" fmla="*/ 22 h 262"/>
                      <a:gd name="T58" fmla="*/ 30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1 w 157"/>
                      <a:gd name="T65" fmla="*/ 4 h 262"/>
                      <a:gd name="T66" fmla="*/ 60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8" y="1"/>
                        </a:lnTo>
                        <a:lnTo>
                          <a:pt x="97" y="2"/>
                        </a:lnTo>
                        <a:lnTo>
                          <a:pt x="105" y="4"/>
                        </a:lnTo>
                        <a:lnTo>
                          <a:pt x="113" y="7"/>
                        </a:lnTo>
                        <a:lnTo>
                          <a:pt x="120" y="12"/>
                        </a:lnTo>
                        <a:lnTo>
                          <a:pt x="126" y="16"/>
                        </a:lnTo>
                        <a:lnTo>
                          <a:pt x="133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2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4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4" y="22"/>
                        </a:lnTo>
                        <a:lnTo>
                          <a:pt x="30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1" y="4"/>
                        </a:lnTo>
                        <a:lnTo>
                          <a:pt x="60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4" name="Freeform 522"/>
                  <p:cNvSpPr>
                    <a:spLocks noChangeAspect="1"/>
                  </p:cNvSpPr>
                  <p:nvPr/>
                </p:nvSpPr>
                <p:spPr bwMode="auto">
                  <a:xfrm>
                    <a:off x="3633" y="1946"/>
                    <a:ext cx="47" cy="79"/>
                  </a:xfrm>
                  <a:custGeom>
                    <a:avLst/>
                    <a:gdLst>
                      <a:gd name="T0" fmla="*/ 78 w 156"/>
                      <a:gd name="T1" fmla="*/ 0 h 262"/>
                      <a:gd name="T2" fmla="*/ 88 w 156"/>
                      <a:gd name="T3" fmla="*/ 1 h 262"/>
                      <a:gd name="T4" fmla="*/ 97 w 156"/>
                      <a:gd name="T5" fmla="*/ 2 h 262"/>
                      <a:gd name="T6" fmla="*/ 105 w 156"/>
                      <a:gd name="T7" fmla="*/ 4 h 262"/>
                      <a:gd name="T8" fmla="*/ 113 w 156"/>
                      <a:gd name="T9" fmla="*/ 7 h 262"/>
                      <a:gd name="T10" fmla="*/ 120 w 156"/>
                      <a:gd name="T11" fmla="*/ 12 h 262"/>
                      <a:gd name="T12" fmla="*/ 127 w 156"/>
                      <a:gd name="T13" fmla="*/ 16 h 262"/>
                      <a:gd name="T14" fmla="*/ 132 w 156"/>
                      <a:gd name="T15" fmla="*/ 22 h 262"/>
                      <a:gd name="T16" fmla="*/ 137 w 156"/>
                      <a:gd name="T17" fmla="*/ 28 h 262"/>
                      <a:gd name="T18" fmla="*/ 141 w 156"/>
                      <a:gd name="T19" fmla="*/ 36 h 262"/>
                      <a:gd name="T20" fmla="*/ 146 w 156"/>
                      <a:gd name="T21" fmla="*/ 43 h 262"/>
                      <a:gd name="T22" fmla="*/ 149 w 156"/>
                      <a:gd name="T23" fmla="*/ 52 h 262"/>
                      <a:gd name="T24" fmla="*/ 152 w 156"/>
                      <a:gd name="T25" fmla="*/ 61 h 262"/>
                      <a:gd name="T26" fmla="*/ 153 w 156"/>
                      <a:gd name="T27" fmla="*/ 72 h 262"/>
                      <a:gd name="T28" fmla="*/ 155 w 156"/>
                      <a:gd name="T29" fmla="*/ 82 h 262"/>
                      <a:gd name="T30" fmla="*/ 156 w 156"/>
                      <a:gd name="T31" fmla="*/ 94 h 262"/>
                      <a:gd name="T32" fmla="*/ 156 w 156"/>
                      <a:gd name="T33" fmla="*/ 105 h 262"/>
                      <a:gd name="T34" fmla="*/ 156 w 156"/>
                      <a:gd name="T35" fmla="*/ 262 h 262"/>
                      <a:gd name="T36" fmla="*/ 0 w 156"/>
                      <a:gd name="T37" fmla="*/ 262 h 262"/>
                      <a:gd name="T38" fmla="*/ 0 w 156"/>
                      <a:gd name="T39" fmla="*/ 105 h 262"/>
                      <a:gd name="T40" fmla="*/ 1 w 156"/>
                      <a:gd name="T41" fmla="*/ 94 h 262"/>
                      <a:gd name="T42" fmla="*/ 1 w 156"/>
                      <a:gd name="T43" fmla="*/ 82 h 262"/>
                      <a:gd name="T44" fmla="*/ 3 w 156"/>
                      <a:gd name="T45" fmla="*/ 72 h 262"/>
                      <a:gd name="T46" fmla="*/ 5 w 156"/>
                      <a:gd name="T47" fmla="*/ 61 h 262"/>
                      <a:gd name="T48" fmla="*/ 8 w 156"/>
                      <a:gd name="T49" fmla="*/ 52 h 262"/>
                      <a:gd name="T50" fmla="*/ 12 w 156"/>
                      <a:gd name="T51" fmla="*/ 43 h 262"/>
                      <a:gd name="T52" fmla="*/ 15 w 156"/>
                      <a:gd name="T53" fmla="*/ 36 h 262"/>
                      <a:gd name="T54" fmla="*/ 20 w 156"/>
                      <a:gd name="T55" fmla="*/ 28 h 262"/>
                      <a:gd name="T56" fmla="*/ 25 w 156"/>
                      <a:gd name="T57" fmla="*/ 22 h 262"/>
                      <a:gd name="T58" fmla="*/ 31 w 156"/>
                      <a:gd name="T59" fmla="*/ 16 h 262"/>
                      <a:gd name="T60" fmla="*/ 37 w 156"/>
                      <a:gd name="T61" fmla="*/ 12 h 262"/>
                      <a:gd name="T62" fmla="*/ 44 w 156"/>
                      <a:gd name="T63" fmla="*/ 7 h 262"/>
                      <a:gd name="T64" fmla="*/ 52 w 156"/>
                      <a:gd name="T65" fmla="*/ 4 h 262"/>
                      <a:gd name="T66" fmla="*/ 60 w 156"/>
                      <a:gd name="T67" fmla="*/ 2 h 262"/>
                      <a:gd name="T68" fmla="*/ 69 w 156"/>
                      <a:gd name="T69" fmla="*/ 1 h 262"/>
                      <a:gd name="T70" fmla="*/ 78 w 156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6" h="262">
                        <a:moveTo>
                          <a:pt x="78" y="0"/>
                        </a:moveTo>
                        <a:lnTo>
                          <a:pt x="88" y="1"/>
                        </a:lnTo>
                        <a:lnTo>
                          <a:pt x="97" y="2"/>
                        </a:lnTo>
                        <a:lnTo>
                          <a:pt x="105" y="4"/>
                        </a:lnTo>
                        <a:lnTo>
                          <a:pt x="113" y="7"/>
                        </a:lnTo>
                        <a:lnTo>
                          <a:pt x="120" y="12"/>
                        </a:lnTo>
                        <a:lnTo>
                          <a:pt x="127" y="16"/>
                        </a:lnTo>
                        <a:lnTo>
                          <a:pt x="132" y="22"/>
                        </a:lnTo>
                        <a:lnTo>
                          <a:pt x="137" y="28"/>
                        </a:lnTo>
                        <a:lnTo>
                          <a:pt x="141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2" y="61"/>
                        </a:lnTo>
                        <a:lnTo>
                          <a:pt x="153" y="72"/>
                        </a:lnTo>
                        <a:lnTo>
                          <a:pt x="155" y="82"/>
                        </a:lnTo>
                        <a:lnTo>
                          <a:pt x="156" y="94"/>
                        </a:lnTo>
                        <a:lnTo>
                          <a:pt x="156" y="105"/>
                        </a:lnTo>
                        <a:lnTo>
                          <a:pt x="156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1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2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0" y="2"/>
                        </a:lnTo>
                        <a:lnTo>
                          <a:pt x="69" y="1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5" name="Freeform 523"/>
                  <p:cNvSpPr>
                    <a:spLocks noChangeAspect="1"/>
                  </p:cNvSpPr>
                  <p:nvPr/>
                </p:nvSpPr>
                <p:spPr bwMode="auto">
                  <a:xfrm>
                    <a:off x="1541" y="1946"/>
                    <a:ext cx="47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8 w 157"/>
                      <a:gd name="T5" fmla="*/ 2 h 262"/>
                      <a:gd name="T6" fmla="*/ 107 w 157"/>
                      <a:gd name="T7" fmla="*/ 4 h 262"/>
                      <a:gd name="T8" fmla="*/ 114 w 157"/>
                      <a:gd name="T9" fmla="*/ 7 h 262"/>
                      <a:gd name="T10" fmla="*/ 122 w 157"/>
                      <a:gd name="T11" fmla="*/ 12 h 262"/>
                      <a:gd name="T12" fmla="*/ 128 w 157"/>
                      <a:gd name="T13" fmla="*/ 16 h 262"/>
                      <a:gd name="T14" fmla="*/ 133 w 157"/>
                      <a:gd name="T15" fmla="*/ 22 h 262"/>
                      <a:gd name="T16" fmla="*/ 138 w 157"/>
                      <a:gd name="T17" fmla="*/ 28 h 262"/>
                      <a:gd name="T18" fmla="*/ 143 w 157"/>
                      <a:gd name="T19" fmla="*/ 36 h 262"/>
                      <a:gd name="T20" fmla="*/ 147 w 157"/>
                      <a:gd name="T21" fmla="*/ 43 h 262"/>
                      <a:gd name="T22" fmla="*/ 150 w 157"/>
                      <a:gd name="T23" fmla="*/ 52 h 262"/>
                      <a:gd name="T24" fmla="*/ 153 w 157"/>
                      <a:gd name="T25" fmla="*/ 61 h 262"/>
                      <a:gd name="T26" fmla="*/ 154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5 w 157"/>
                      <a:gd name="T47" fmla="*/ 61 h 262"/>
                      <a:gd name="T48" fmla="*/ 8 w 157"/>
                      <a:gd name="T49" fmla="*/ 52 h 262"/>
                      <a:gd name="T50" fmla="*/ 11 w 157"/>
                      <a:gd name="T51" fmla="*/ 43 h 262"/>
                      <a:gd name="T52" fmla="*/ 15 w 157"/>
                      <a:gd name="T53" fmla="*/ 36 h 262"/>
                      <a:gd name="T54" fmla="*/ 19 w 157"/>
                      <a:gd name="T55" fmla="*/ 28 h 262"/>
                      <a:gd name="T56" fmla="*/ 25 w 157"/>
                      <a:gd name="T57" fmla="*/ 22 h 262"/>
                      <a:gd name="T58" fmla="*/ 31 w 157"/>
                      <a:gd name="T59" fmla="*/ 16 h 262"/>
                      <a:gd name="T60" fmla="*/ 37 w 157"/>
                      <a:gd name="T61" fmla="*/ 12 h 262"/>
                      <a:gd name="T62" fmla="*/ 45 w 157"/>
                      <a:gd name="T63" fmla="*/ 7 h 262"/>
                      <a:gd name="T64" fmla="*/ 52 w 157"/>
                      <a:gd name="T65" fmla="*/ 4 h 262"/>
                      <a:gd name="T66" fmla="*/ 60 w 157"/>
                      <a:gd name="T67" fmla="*/ 2 h 262"/>
                      <a:gd name="T68" fmla="*/ 70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7" y="4"/>
                        </a:lnTo>
                        <a:lnTo>
                          <a:pt x="114" y="7"/>
                        </a:lnTo>
                        <a:lnTo>
                          <a:pt x="122" y="12"/>
                        </a:lnTo>
                        <a:lnTo>
                          <a:pt x="128" y="16"/>
                        </a:lnTo>
                        <a:lnTo>
                          <a:pt x="133" y="22"/>
                        </a:lnTo>
                        <a:lnTo>
                          <a:pt x="138" y="28"/>
                        </a:lnTo>
                        <a:lnTo>
                          <a:pt x="143" y="36"/>
                        </a:lnTo>
                        <a:lnTo>
                          <a:pt x="147" y="43"/>
                        </a:lnTo>
                        <a:lnTo>
                          <a:pt x="150" y="52"/>
                        </a:lnTo>
                        <a:lnTo>
                          <a:pt x="153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5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5" y="7"/>
                        </a:lnTo>
                        <a:lnTo>
                          <a:pt x="52" y="4"/>
                        </a:lnTo>
                        <a:lnTo>
                          <a:pt x="60" y="2"/>
                        </a:lnTo>
                        <a:lnTo>
                          <a:pt x="70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6" name="Freeform 524"/>
                  <p:cNvSpPr>
                    <a:spLocks noChangeAspect="1"/>
                  </p:cNvSpPr>
                  <p:nvPr/>
                </p:nvSpPr>
                <p:spPr bwMode="auto">
                  <a:xfrm>
                    <a:off x="4274" y="1946"/>
                    <a:ext cx="47" cy="79"/>
                  </a:xfrm>
                  <a:custGeom>
                    <a:avLst/>
                    <a:gdLst>
                      <a:gd name="T0" fmla="*/ 80 w 158"/>
                      <a:gd name="T1" fmla="*/ 0 h 262"/>
                      <a:gd name="T2" fmla="*/ 89 w 158"/>
                      <a:gd name="T3" fmla="*/ 1 h 262"/>
                      <a:gd name="T4" fmla="*/ 98 w 158"/>
                      <a:gd name="T5" fmla="*/ 2 h 262"/>
                      <a:gd name="T6" fmla="*/ 106 w 158"/>
                      <a:gd name="T7" fmla="*/ 4 h 262"/>
                      <a:gd name="T8" fmla="*/ 115 w 158"/>
                      <a:gd name="T9" fmla="*/ 7 h 262"/>
                      <a:gd name="T10" fmla="*/ 121 w 158"/>
                      <a:gd name="T11" fmla="*/ 12 h 262"/>
                      <a:gd name="T12" fmla="*/ 127 w 158"/>
                      <a:gd name="T13" fmla="*/ 16 h 262"/>
                      <a:gd name="T14" fmla="*/ 134 w 158"/>
                      <a:gd name="T15" fmla="*/ 22 h 262"/>
                      <a:gd name="T16" fmla="*/ 139 w 158"/>
                      <a:gd name="T17" fmla="*/ 28 h 262"/>
                      <a:gd name="T18" fmla="*/ 143 w 158"/>
                      <a:gd name="T19" fmla="*/ 36 h 262"/>
                      <a:gd name="T20" fmla="*/ 147 w 158"/>
                      <a:gd name="T21" fmla="*/ 43 h 262"/>
                      <a:gd name="T22" fmla="*/ 150 w 158"/>
                      <a:gd name="T23" fmla="*/ 52 h 262"/>
                      <a:gd name="T24" fmla="*/ 152 w 158"/>
                      <a:gd name="T25" fmla="*/ 61 h 262"/>
                      <a:gd name="T26" fmla="*/ 155 w 158"/>
                      <a:gd name="T27" fmla="*/ 72 h 262"/>
                      <a:gd name="T28" fmla="*/ 156 w 158"/>
                      <a:gd name="T29" fmla="*/ 82 h 262"/>
                      <a:gd name="T30" fmla="*/ 157 w 158"/>
                      <a:gd name="T31" fmla="*/ 94 h 262"/>
                      <a:gd name="T32" fmla="*/ 158 w 158"/>
                      <a:gd name="T33" fmla="*/ 105 h 262"/>
                      <a:gd name="T34" fmla="*/ 158 w 158"/>
                      <a:gd name="T35" fmla="*/ 262 h 262"/>
                      <a:gd name="T36" fmla="*/ 0 w 158"/>
                      <a:gd name="T37" fmla="*/ 262 h 262"/>
                      <a:gd name="T38" fmla="*/ 0 w 158"/>
                      <a:gd name="T39" fmla="*/ 105 h 262"/>
                      <a:gd name="T40" fmla="*/ 1 w 158"/>
                      <a:gd name="T41" fmla="*/ 94 h 262"/>
                      <a:gd name="T42" fmla="*/ 1 w 158"/>
                      <a:gd name="T43" fmla="*/ 82 h 262"/>
                      <a:gd name="T44" fmla="*/ 3 w 158"/>
                      <a:gd name="T45" fmla="*/ 72 h 262"/>
                      <a:gd name="T46" fmla="*/ 5 w 158"/>
                      <a:gd name="T47" fmla="*/ 61 h 262"/>
                      <a:gd name="T48" fmla="*/ 7 w 158"/>
                      <a:gd name="T49" fmla="*/ 52 h 262"/>
                      <a:gd name="T50" fmla="*/ 11 w 158"/>
                      <a:gd name="T51" fmla="*/ 43 h 262"/>
                      <a:gd name="T52" fmla="*/ 15 w 158"/>
                      <a:gd name="T53" fmla="*/ 36 h 262"/>
                      <a:gd name="T54" fmla="*/ 20 w 158"/>
                      <a:gd name="T55" fmla="*/ 28 h 262"/>
                      <a:gd name="T56" fmla="*/ 25 w 158"/>
                      <a:gd name="T57" fmla="*/ 22 h 262"/>
                      <a:gd name="T58" fmla="*/ 30 w 158"/>
                      <a:gd name="T59" fmla="*/ 16 h 262"/>
                      <a:gd name="T60" fmla="*/ 38 w 158"/>
                      <a:gd name="T61" fmla="*/ 12 h 262"/>
                      <a:gd name="T62" fmla="*/ 44 w 158"/>
                      <a:gd name="T63" fmla="*/ 7 h 262"/>
                      <a:gd name="T64" fmla="*/ 52 w 158"/>
                      <a:gd name="T65" fmla="*/ 4 h 262"/>
                      <a:gd name="T66" fmla="*/ 61 w 158"/>
                      <a:gd name="T67" fmla="*/ 2 h 262"/>
                      <a:gd name="T68" fmla="*/ 69 w 158"/>
                      <a:gd name="T69" fmla="*/ 1 h 262"/>
                      <a:gd name="T70" fmla="*/ 80 w 158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8" h="262">
                        <a:moveTo>
                          <a:pt x="80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5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4" y="22"/>
                        </a:lnTo>
                        <a:lnTo>
                          <a:pt x="139" y="28"/>
                        </a:lnTo>
                        <a:lnTo>
                          <a:pt x="143" y="36"/>
                        </a:lnTo>
                        <a:lnTo>
                          <a:pt x="147" y="43"/>
                        </a:lnTo>
                        <a:lnTo>
                          <a:pt x="150" y="52"/>
                        </a:lnTo>
                        <a:lnTo>
                          <a:pt x="152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8" y="105"/>
                        </a:lnTo>
                        <a:lnTo>
                          <a:pt x="158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1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7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0" y="16"/>
                        </a:lnTo>
                        <a:lnTo>
                          <a:pt x="38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1" y="2"/>
                        </a:lnTo>
                        <a:lnTo>
                          <a:pt x="69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7" name="Freeform 525"/>
                  <p:cNvSpPr>
                    <a:spLocks noChangeAspect="1"/>
                  </p:cNvSpPr>
                  <p:nvPr/>
                </p:nvSpPr>
                <p:spPr bwMode="auto">
                  <a:xfrm>
                    <a:off x="1008" y="1946"/>
                    <a:ext cx="47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3 w 157"/>
                      <a:gd name="T9" fmla="*/ 7 h 262"/>
                      <a:gd name="T10" fmla="*/ 121 w 157"/>
                      <a:gd name="T11" fmla="*/ 12 h 262"/>
                      <a:gd name="T12" fmla="*/ 127 w 157"/>
                      <a:gd name="T13" fmla="*/ 16 h 262"/>
                      <a:gd name="T14" fmla="*/ 133 w 157"/>
                      <a:gd name="T15" fmla="*/ 22 h 262"/>
                      <a:gd name="T16" fmla="*/ 138 w 157"/>
                      <a:gd name="T17" fmla="*/ 28 h 262"/>
                      <a:gd name="T18" fmla="*/ 143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2 w 157"/>
                      <a:gd name="T25" fmla="*/ 61 h 262"/>
                      <a:gd name="T26" fmla="*/ 155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5 w 157"/>
                      <a:gd name="T47" fmla="*/ 61 h 262"/>
                      <a:gd name="T48" fmla="*/ 7 w 157"/>
                      <a:gd name="T49" fmla="*/ 52 h 262"/>
                      <a:gd name="T50" fmla="*/ 10 w 157"/>
                      <a:gd name="T51" fmla="*/ 43 h 262"/>
                      <a:gd name="T52" fmla="*/ 14 w 157"/>
                      <a:gd name="T53" fmla="*/ 36 h 262"/>
                      <a:gd name="T54" fmla="*/ 20 w 157"/>
                      <a:gd name="T55" fmla="*/ 28 h 262"/>
                      <a:gd name="T56" fmla="*/ 25 w 157"/>
                      <a:gd name="T57" fmla="*/ 22 h 262"/>
                      <a:gd name="T58" fmla="*/ 30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2 w 157"/>
                      <a:gd name="T65" fmla="*/ 4 h 262"/>
                      <a:gd name="T66" fmla="*/ 61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3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3" y="22"/>
                        </a:lnTo>
                        <a:lnTo>
                          <a:pt x="138" y="28"/>
                        </a:lnTo>
                        <a:lnTo>
                          <a:pt x="143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2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4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0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1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8" name="Freeform 526"/>
                  <p:cNvSpPr>
                    <a:spLocks noChangeAspect="1"/>
                  </p:cNvSpPr>
                  <p:nvPr/>
                </p:nvSpPr>
                <p:spPr bwMode="auto">
                  <a:xfrm>
                    <a:off x="3740" y="1946"/>
                    <a:ext cx="47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4 w 157"/>
                      <a:gd name="T9" fmla="*/ 7 h 262"/>
                      <a:gd name="T10" fmla="*/ 121 w 157"/>
                      <a:gd name="T11" fmla="*/ 12 h 262"/>
                      <a:gd name="T12" fmla="*/ 128 w 157"/>
                      <a:gd name="T13" fmla="*/ 16 h 262"/>
                      <a:gd name="T14" fmla="*/ 133 w 157"/>
                      <a:gd name="T15" fmla="*/ 22 h 262"/>
                      <a:gd name="T16" fmla="*/ 138 w 157"/>
                      <a:gd name="T17" fmla="*/ 28 h 262"/>
                      <a:gd name="T18" fmla="*/ 142 w 157"/>
                      <a:gd name="T19" fmla="*/ 36 h 262"/>
                      <a:gd name="T20" fmla="*/ 146 w 157"/>
                      <a:gd name="T21" fmla="*/ 43 h 262"/>
                      <a:gd name="T22" fmla="*/ 150 w 157"/>
                      <a:gd name="T23" fmla="*/ 52 h 262"/>
                      <a:gd name="T24" fmla="*/ 153 w 157"/>
                      <a:gd name="T25" fmla="*/ 61 h 262"/>
                      <a:gd name="T26" fmla="*/ 154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2 w 157"/>
                      <a:gd name="T45" fmla="*/ 72 h 262"/>
                      <a:gd name="T46" fmla="*/ 4 w 157"/>
                      <a:gd name="T47" fmla="*/ 61 h 262"/>
                      <a:gd name="T48" fmla="*/ 7 w 157"/>
                      <a:gd name="T49" fmla="*/ 52 h 262"/>
                      <a:gd name="T50" fmla="*/ 11 w 157"/>
                      <a:gd name="T51" fmla="*/ 43 h 262"/>
                      <a:gd name="T52" fmla="*/ 15 w 157"/>
                      <a:gd name="T53" fmla="*/ 36 h 262"/>
                      <a:gd name="T54" fmla="*/ 19 w 157"/>
                      <a:gd name="T55" fmla="*/ 28 h 262"/>
                      <a:gd name="T56" fmla="*/ 24 w 157"/>
                      <a:gd name="T57" fmla="*/ 22 h 262"/>
                      <a:gd name="T58" fmla="*/ 31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2 w 157"/>
                      <a:gd name="T65" fmla="*/ 4 h 262"/>
                      <a:gd name="T66" fmla="*/ 60 w 157"/>
                      <a:gd name="T67" fmla="*/ 2 h 262"/>
                      <a:gd name="T68" fmla="*/ 70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8" y="16"/>
                        </a:lnTo>
                        <a:lnTo>
                          <a:pt x="133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50" y="52"/>
                        </a:lnTo>
                        <a:lnTo>
                          <a:pt x="153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4" y="61"/>
                        </a:lnTo>
                        <a:lnTo>
                          <a:pt x="7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4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0" y="2"/>
                        </a:lnTo>
                        <a:lnTo>
                          <a:pt x="70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79" name="Freeform 527"/>
                  <p:cNvSpPr>
                    <a:spLocks noChangeAspect="1"/>
                  </p:cNvSpPr>
                  <p:nvPr/>
                </p:nvSpPr>
                <p:spPr bwMode="auto">
                  <a:xfrm>
                    <a:off x="1648" y="1946"/>
                    <a:ext cx="48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8 w 157"/>
                      <a:gd name="T5" fmla="*/ 2 h 262"/>
                      <a:gd name="T6" fmla="*/ 107 w 157"/>
                      <a:gd name="T7" fmla="*/ 4 h 262"/>
                      <a:gd name="T8" fmla="*/ 114 w 157"/>
                      <a:gd name="T9" fmla="*/ 7 h 262"/>
                      <a:gd name="T10" fmla="*/ 122 w 157"/>
                      <a:gd name="T11" fmla="*/ 12 h 262"/>
                      <a:gd name="T12" fmla="*/ 128 w 157"/>
                      <a:gd name="T13" fmla="*/ 16 h 262"/>
                      <a:gd name="T14" fmla="*/ 133 w 157"/>
                      <a:gd name="T15" fmla="*/ 22 h 262"/>
                      <a:gd name="T16" fmla="*/ 138 w 157"/>
                      <a:gd name="T17" fmla="*/ 28 h 262"/>
                      <a:gd name="T18" fmla="*/ 143 w 157"/>
                      <a:gd name="T19" fmla="*/ 36 h 262"/>
                      <a:gd name="T20" fmla="*/ 147 w 157"/>
                      <a:gd name="T21" fmla="*/ 43 h 262"/>
                      <a:gd name="T22" fmla="*/ 150 w 157"/>
                      <a:gd name="T23" fmla="*/ 52 h 262"/>
                      <a:gd name="T24" fmla="*/ 153 w 157"/>
                      <a:gd name="T25" fmla="*/ 61 h 262"/>
                      <a:gd name="T26" fmla="*/ 154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5 w 157"/>
                      <a:gd name="T47" fmla="*/ 61 h 262"/>
                      <a:gd name="T48" fmla="*/ 8 w 157"/>
                      <a:gd name="T49" fmla="*/ 52 h 262"/>
                      <a:gd name="T50" fmla="*/ 11 w 157"/>
                      <a:gd name="T51" fmla="*/ 43 h 262"/>
                      <a:gd name="T52" fmla="*/ 15 w 157"/>
                      <a:gd name="T53" fmla="*/ 36 h 262"/>
                      <a:gd name="T54" fmla="*/ 19 w 157"/>
                      <a:gd name="T55" fmla="*/ 28 h 262"/>
                      <a:gd name="T56" fmla="*/ 25 w 157"/>
                      <a:gd name="T57" fmla="*/ 22 h 262"/>
                      <a:gd name="T58" fmla="*/ 31 w 157"/>
                      <a:gd name="T59" fmla="*/ 16 h 262"/>
                      <a:gd name="T60" fmla="*/ 37 w 157"/>
                      <a:gd name="T61" fmla="*/ 12 h 262"/>
                      <a:gd name="T62" fmla="*/ 45 w 157"/>
                      <a:gd name="T63" fmla="*/ 7 h 262"/>
                      <a:gd name="T64" fmla="*/ 52 w 157"/>
                      <a:gd name="T65" fmla="*/ 4 h 262"/>
                      <a:gd name="T66" fmla="*/ 60 w 157"/>
                      <a:gd name="T67" fmla="*/ 2 h 262"/>
                      <a:gd name="T68" fmla="*/ 70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7" y="4"/>
                        </a:lnTo>
                        <a:lnTo>
                          <a:pt x="114" y="7"/>
                        </a:lnTo>
                        <a:lnTo>
                          <a:pt x="122" y="12"/>
                        </a:lnTo>
                        <a:lnTo>
                          <a:pt x="128" y="16"/>
                        </a:lnTo>
                        <a:lnTo>
                          <a:pt x="133" y="22"/>
                        </a:lnTo>
                        <a:lnTo>
                          <a:pt x="138" y="28"/>
                        </a:lnTo>
                        <a:lnTo>
                          <a:pt x="143" y="36"/>
                        </a:lnTo>
                        <a:lnTo>
                          <a:pt x="147" y="43"/>
                        </a:lnTo>
                        <a:lnTo>
                          <a:pt x="150" y="52"/>
                        </a:lnTo>
                        <a:lnTo>
                          <a:pt x="153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5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5" y="7"/>
                        </a:lnTo>
                        <a:lnTo>
                          <a:pt x="52" y="4"/>
                        </a:lnTo>
                        <a:lnTo>
                          <a:pt x="60" y="2"/>
                        </a:lnTo>
                        <a:lnTo>
                          <a:pt x="70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0" name="Freeform 528"/>
                  <p:cNvSpPr>
                    <a:spLocks noChangeAspect="1"/>
                  </p:cNvSpPr>
                  <p:nvPr/>
                </p:nvSpPr>
                <p:spPr bwMode="auto">
                  <a:xfrm>
                    <a:off x="4380" y="1946"/>
                    <a:ext cx="48" cy="79"/>
                  </a:xfrm>
                  <a:custGeom>
                    <a:avLst/>
                    <a:gdLst>
                      <a:gd name="T0" fmla="*/ 80 w 158"/>
                      <a:gd name="T1" fmla="*/ 0 h 262"/>
                      <a:gd name="T2" fmla="*/ 89 w 158"/>
                      <a:gd name="T3" fmla="*/ 1 h 262"/>
                      <a:gd name="T4" fmla="*/ 98 w 158"/>
                      <a:gd name="T5" fmla="*/ 2 h 262"/>
                      <a:gd name="T6" fmla="*/ 106 w 158"/>
                      <a:gd name="T7" fmla="*/ 4 h 262"/>
                      <a:gd name="T8" fmla="*/ 113 w 158"/>
                      <a:gd name="T9" fmla="*/ 7 h 262"/>
                      <a:gd name="T10" fmla="*/ 121 w 158"/>
                      <a:gd name="T11" fmla="*/ 12 h 262"/>
                      <a:gd name="T12" fmla="*/ 127 w 158"/>
                      <a:gd name="T13" fmla="*/ 16 h 262"/>
                      <a:gd name="T14" fmla="*/ 132 w 158"/>
                      <a:gd name="T15" fmla="*/ 22 h 262"/>
                      <a:gd name="T16" fmla="*/ 138 w 158"/>
                      <a:gd name="T17" fmla="*/ 28 h 262"/>
                      <a:gd name="T18" fmla="*/ 142 w 158"/>
                      <a:gd name="T19" fmla="*/ 36 h 262"/>
                      <a:gd name="T20" fmla="*/ 146 w 158"/>
                      <a:gd name="T21" fmla="*/ 43 h 262"/>
                      <a:gd name="T22" fmla="*/ 149 w 158"/>
                      <a:gd name="T23" fmla="*/ 52 h 262"/>
                      <a:gd name="T24" fmla="*/ 152 w 158"/>
                      <a:gd name="T25" fmla="*/ 61 h 262"/>
                      <a:gd name="T26" fmla="*/ 155 w 158"/>
                      <a:gd name="T27" fmla="*/ 72 h 262"/>
                      <a:gd name="T28" fmla="*/ 156 w 158"/>
                      <a:gd name="T29" fmla="*/ 82 h 262"/>
                      <a:gd name="T30" fmla="*/ 157 w 158"/>
                      <a:gd name="T31" fmla="*/ 94 h 262"/>
                      <a:gd name="T32" fmla="*/ 158 w 158"/>
                      <a:gd name="T33" fmla="*/ 105 h 262"/>
                      <a:gd name="T34" fmla="*/ 158 w 158"/>
                      <a:gd name="T35" fmla="*/ 262 h 262"/>
                      <a:gd name="T36" fmla="*/ 0 w 158"/>
                      <a:gd name="T37" fmla="*/ 262 h 262"/>
                      <a:gd name="T38" fmla="*/ 0 w 158"/>
                      <a:gd name="T39" fmla="*/ 105 h 262"/>
                      <a:gd name="T40" fmla="*/ 0 w 158"/>
                      <a:gd name="T41" fmla="*/ 94 h 262"/>
                      <a:gd name="T42" fmla="*/ 1 w 158"/>
                      <a:gd name="T43" fmla="*/ 82 h 262"/>
                      <a:gd name="T44" fmla="*/ 3 w 158"/>
                      <a:gd name="T45" fmla="*/ 72 h 262"/>
                      <a:gd name="T46" fmla="*/ 5 w 158"/>
                      <a:gd name="T47" fmla="*/ 61 h 262"/>
                      <a:gd name="T48" fmla="*/ 7 w 158"/>
                      <a:gd name="T49" fmla="*/ 52 h 262"/>
                      <a:gd name="T50" fmla="*/ 11 w 158"/>
                      <a:gd name="T51" fmla="*/ 43 h 262"/>
                      <a:gd name="T52" fmla="*/ 14 w 158"/>
                      <a:gd name="T53" fmla="*/ 36 h 262"/>
                      <a:gd name="T54" fmla="*/ 20 w 158"/>
                      <a:gd name="T55" fmla="*/ 28 h 262"/>
                      <a:gd name="T56" fmla="*/ 25 w 158"/>
                      <a:gd name="T57" fmla="*/ 22 h 262"/>
                      <a:gd name="T58" fmla="*/ 30 w 158"/>
                      <a:gd name="T59" fmla="*/ 16 h 262"/>
                      <a:gd name="T60" fmla="*/ 38 w 158"/>
                      <a:gd name="T61" fmla="*/ 12 h 262"/>
                      <a:gd name="T62" fmla="*/ 44 w 158"/>
                      <a:gd name="T63" fmla="*/ 7 h 262"/>
                      <a:gd name="T64" fmla="*/ 52 w 158"/>
                      <a:gd name="T65" fmla="*/ 4 h 262"/>
                      <a:gd name="T66" fmla="*/ 61 w 158"/>
                      <a:gd name="T67" fmla="*/ 2 h 262"/>
                      <a:gd name="T68" fmla="*/ 69 w 158"/>
                      <a:gd name="T69" fmla="*/ 1 h 262"/>
                      <a:gd name="T70" fmla="*/ 80 w 158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8" h="262">
                        <a:moveTo>
                          <a:pt x="80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3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2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2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8" y="105"/>
                        </a:lnTo>
                        <a:lnTo>
                          <a:pt x="158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7" y="52"/>
                        </a:lnTo>
                        <a:lnTo>
                          <a:pt x="11" y="43"/>
                        </a:lnTo>
                        <a:lnTo>
                          <a:pt x="14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0" y="16"/>
                        </a:lnTo>
                        <a:lnTo>
                          <a:pt x="38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1" y="2"/>
                        </a:lnTo>
                        <a:lnTo>
                          <a:pt x="69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1" name="Freeform 529"/>
                  <p:cNvSpPr>
                    <a:spLocks noChangeAspect="1"/>
                  </p:cNvSpPr>
                  <p:nvPr/>
                </p:nvSpPr>
                <p:spPr bwMode="auto">
                  <a:xfrm>
                    <a:off x="1114" y="1946"/>
                    <a:ext cx="48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8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3 w 157"/>
                      <a:gd name="T9" fmla="*/ 7 h 262"/>
                      <a:gd name="T10" fmla="*/ 120 w 157"/>
                      <a:gd name="T11" fmla="*/ 12 h 262"/>
                      <a:gd name="T12" fmla="*/ 126 w 157"/>
                      <a:gd name="T13" fmla="*/ 16 h 262"/>
                      <a:gd name="T14" fmla="*/ 132 w 157"/>
                      <a:gd name="T15" fmla="*/ 22 h 262"/>
                      <a:gd name="T16" fmla="*/ 138 w 157"/>
                      <a:gd name="T17" fmla="*/ 28 h 262"/>
                      <a:gd name="T18" fmla="*/ 142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2 w 157"/>
                      <a:gd name="T25" fmla="*/ 61 h 262"/>
                      <a:gd name="T26" fmla="*/ 155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5 w 157"/>
                      <a:gd name="T47" fmla="*/ 61 h 262"/>
                      <a:gd name="T48" fmla="*/ 7 w 157"/>
                      <a:gd name="T49" fmla="*/ 52 h 262"/>
                      <a:gd name="T50" fmla="*/ 10 w 157"/>
                      <a:gd name="T51" fmla="*/ 43 h 262"/>
                      <a:gd name="T52" fmla="*/ 14 w 157"/>
                      <a:gd name="T53" fmla="*/ 36 h 262"/>
                      <a:gd name="T54" fmla="*/ 20 w 157"/>
                      <a:gd name="T55" fmla="*/ 28 h 262"/>
                      <a:gd name="T56" fmla="*/ 25 w 157"/>
                      <a:gd name="T57" fmla="*/ 22 h 262"/>
                      <a:gd name="T58" fmla="*/ 30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2 w 157"/>
                      <a:gd name="T65" fmla="*/ 4 h 262"/>
                      <a:gd name="T66" fmla="*/ 61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8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3" y="7"/>
                        </a:lnTo>
                        <a:lnTo>
                          <a:pt x="120" y="12"/>
                        </a:lnTo>
                        <a:lnTo>
                          <a:pt x="126" y="16"/>
                        </a:lnTo>
                        <a:lnTo>
                          <a:pt x="132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2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4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0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1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2" name="Freeform 530"/>
                  <p:cNvSpPr>
                    <a:spLocks noChangeAspect="1"/>
                  </p:cNvSpPr>
                  <p:nvPr/>
                </p:nvSpPr>
                <p:spPr bwMode="auto">
                  <a:xfrm>
                    <a:off x="3847" y="1946"/>
                    <a:ext cx="48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7 w 157"/>
                      <a:gd name="T5" fmla="*/ 2 h 262"/>
                      <a:gd name="T6" fmla="*/ 105 w 157"/>
                      <a:gd name="T7" fmla="*/ 4 h 262"/>
                      <a:gd name="T8" fmla="*/ 113 w 157"/>
                      <a:gd name="T9" fmla="*/ 7 h 262"/>
                      <a:gd name="T10" fmla="*/ 120 w 157"/>
                      <a:gd name="T11" fmla="*/ 12 h 262"/>
                      <a:gd name="T12" fmla="*/ 126 w 157"/>
                      <a:gd name="T13" fmla="*/ 16 h 262"/>
                      <a:gd name="T14" fmla="*/ 133 w 157"/>
                      <a:gd name="T15" fmla="*/ 22 h 262"/>
                      <a:gd name="T16" fmla="*/ 137 w 157"/>
                      <a:gd name="T17" fmla="*/ 28 h 262"/>
                      <a:gd name="T18" fmla="*/ 142 w 157"/>
                      <a:gd name="T19" fmla="*/ 36 h 262"/>
                      <a:gd name="T20" fmla="*/ 145 w 157"/>
                      <a:gd name="T21" fmla="*/ 43 h 262"/>
                      <a:gd name="T22" fmla="*/ 150 w 157"/>
                      <a:gd name="T23" fmla="*/ 52 h 262"/>
                      <a:gd name="T24" fmla="*/ 152 w 157"/>
                      <a:gd name="T25" fmla="*/ 61 h 262"/>
                      <a:gd name="T26" fmla="*/ 154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2 w 157"/>
                      <a:gd name="T45" fmla="*/ 72 h 262"/>
                      <a:gd name="T46" fmla="*/ 4 w 157"/>
                      <a:gd name="T47" fmla="*/ 61 h 262"/>
                      <a:gd name="T48" fmla="*/ 7 w 157"/>
                      <a:gd name="T49" fmla="*/ 52 h 262"/>
                      <a:gd name="T50" fmla="*/ 11 w 157"/>
                      <a:gd name="T51" fmla="*/ 43 h 262"/>
                      <a:gd name="T52" fmla="*/ 15 w 157"/>
                      <a:gd name="T53" fmla="*/ 36 h 262"/>
                      <a:gd name="T54" fmla="*/ 19 w 157"/>
                      <a:gd name="T55" fmla="*/ 28 h 262"/>
                      <a:gd name="T56" fmla="*/ 24 w 157"/>
                      <a:gd name="T57" fmla="*/ 22 h 262"/>
                      <a:gd name="T58" fmla="*/ 31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2 w 157"/>
                      <a:gd name="T65" fmla="*/ 4 h 262"/>
                      <a:gd name="T66" fmla="*/ 60 w 157"/>
                      <a:gd name="T67" fmla="*/ 2 h 262"/>
                      <a:gd name="T68" fmla="*/ 70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7" y="2"/>
                        </a:lnTo>
                        <a:lnTo>
                          <a:pt x="105" y="4"/>
                        </a:lnTo>
                        <a:lnTo>
                          <a:pt x="113" y="7"/>
                        </a:lnTo>
                        <a:lnTo>
                          <a:pt x="120" y="12"/>
                        </a:lnTo>
                        <a:lnTo>
                          <a:pt x="126" y="16"/>
                        </a:lnTo>
                        <a:lnTo>
                          <a:pt x="133" y="22"/>
                        </a:lnTo>
                        <a:lnTo>
                          <a:pt x="137" y="28"/>
                        </a:lnTo>
                        <a:lnTo>
                          <a:pt x="142" y="36"/>
                        </a:lnTo>
                        <a:lnTo>
                          <a:pt x="145" y="43"/>
                        </a:lnTo>
                        <a:lnTo>
                          <a:pt x="150" y="52"/>
                        </a:lnTo>
                        <a:lnTo>
                          <a:pt x="152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4" y="61"/>
                        </a:lnTo>
                        <a:lnTo>
                          <a:pt x="7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4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0" y="2"/>
                        </a:lnTo>
                        <a:lnTo>
                          <a:pt x="70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3" name="Freeform 531"/>
                  <p:cNvSpPr>
                    <a:spLocks noChangeAspect="1"/>
                  </p:cNvSpPr>
                  <p:nvPr/>
                </p:nvSpPr>
                <p:spPr bwMode="auto">
                  <a:xfrm>
                    <a:off x="1755" y="1946"/>
                    <a:ext cx="47" cy="79"/>
                  </a:xfrm>
                  <a:custGeom>
                    <a:avLst/>
                    <a:gdLst>
                      <a:gd name="T0" fmla="*/ 77 w 155"/>
                      <a:gd name="T1" fmla="*/ 0 h 262"/>
                      <a:gd name="T2" fmla="*/ 88 w 155"/>
                      <a:gd name="T3" fmla="*/ 1 h 262"/>
                      <a:gd name="T4" fmla="*/ 96 w 155"/>
                      <a:gd name="T5" fmla="*/ 2 h 262"/>
                      <a:gd name="T6" fmla="*/ 105 w 155"/>
                      <a:gd name="T7" fmla="*/ 4 h 262"/>
                      <a:gd name="T8" fmla="*/ 112 w 155"/>
                      <a:gd name="T9" fmla="*/ 7 h 262"/>
                      <a:gd name="T10" fmla="*/ 119 w 155"/>
                      <a:gd name="T11" fmla="*/ 12 h 262"/>
                      <a:gd name="T12" fmla="*/ 126 w 155"/>
                      <a:gd name="T13" fmla="*/ 16 h 262"/>
                      <a:gd name="T14" fmla="*/ 132 w 155"/>
                      <a:gd name="T15" fmla="*/ 22 h 262"/>
                      <a:gd name="T16" fmla="*/ 136 w 155"/>
                      <a:gd name="T17" fmla="*/ 28 h 262"/>
                      <a:gd name="T18" fmla="*/ 142 w 155"/>
                      <a:gd name="T19" fmla="*/ 36 h 262"/>
                      <a:gd name="T20" fmla="*/ 145 w 155"/>
                      <a:gd name="T21" fmla="*/ 43 h 262"/>
                      <a:gd name="T22" fmla="*/ 148 w 155"/>
                      <a:gd name="T23" fmla="*/ 52 h 262"/>
                      <a:gd name="T24" fmla="*/ 151 w 155"/>
                      <a:gd name="T25" fmla="*/ 61 h 262"/>
                      <a:gd name="T26" fmla="*/ 153 w 155"/>
                      <a:gd name="T27" fmla="*/ 72 h 262"/>
                      <a:gd name="T28" fmla="*/ 154 w 155"/>
                      <a:gd name="T29" fmla="*/ 82 h 262"/>
                      <a:gd name="T30" fmla="*/ 155 w 155"/>
                      <a:gd name="T31" fmla="*/ 94 h 262"/>
                      <a:gd name="T32" fmla="*/ 155 w 155"/>
                      <a:gd name="T33" fmla="*/ 105 h 262"/>
                      <a:gd name="T34" fmla="*/ 155 w 155"/>
                      <a:gd name="T35" fmla="*/ 262 h 262"/>
                      <a:gd name="T36" fmla="*/ 0 w 155"/>
                      <a:gd name="T37" fmla="*/ 262 h 262"/>
                      <a:gd name="T38" fmla="*/ 0 w 155"/>
                      <a:gd name="T39" fmla="*/ 105 h 262"/>
                      <a:gd name="T40" fmla="*/ 0 w 155"/>
                      <a:gd name="T41" fmla="*/ 94 h 262"/>
                      <a:gd name="T42" fmla="*/ 1 w 155"/>
                      <a:gd name="T43" fmla="*/ 82 h 262"/>
                      <a:gd name="T44" fmla="*/ 3 w 155"/>
                      <a:gd name="T45" fmla="*/ 72 h 262"/>
                      <a:gd name="T46" fmla="*/ 5 w 155"/>
                      <a:gd name="T47" fmla="*/ 61 h 262"/>
                      <a:gd name="T48" fmla="*/ 8 w 155"/>
                      <a:gd name="T49" fmla="*/ 52 h 262"/>
                      <a:gd name="T50" fmla="*/ 11 w 155"/>
                      <a:gd name="T51" fmla="*/ 43 h 262"/>
                      <a:gd name="T52" fmla="*/ 15 w 155"/>
                      <a:gd name="T53" fmla="*/ 36 h 262"/>
                      <a:gd name="T54" fmla="*/ 19 w 155"/>
                      <a:gd name="T55" fmla="*/ 28 h 262"/>
                      <a:gd name="T56" fmla="*/ 25 w 155"/>
                      <a:gd name="T57" fmla="*/ 22 h 262"/>
                      <a:gd name="T58" fmla="*/ 30 w 155"/>
                      <a:gd name="T59" fmla="*/ 16 h 262"/>
                      <a:gd name="T60" fmla="*/ 36 w 155"/>
                      <a:gd name="T61" fmla="*/ 12 h 262"/>
                      <a:gd name="T62" fmla="*/ 44 w 155"/>
                      <a:gd name="T63" fmla="*/ 7 h 262"/>
                      <a:gd name="T64" fmla="*/ 51 w 155"/>
                      <a:gd name="T65" fmla="*/ 4 h 262"/>
                      <a:gd name="T66" fmla="*/ 59 w 155"/>
                      <a:gd name="T67" fmla="*/ 2 h 262"/>
                      <a:gd name="T68" fmla="*/ 68 w 155"/>
                      <a:gd name="T69" fmla="*/ 1 h 262"/>
                      <a:gd name="T70" fmla="*/ 77 w 155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5" h="262">
                        <a:moveTo>
                          <a:pt x="77" y="0"/>
                        </a:moveTo>
                        <a:lnTo>
                          <a:pt x="88" y="1"/>
                        </a:lnTo>
                        <a:lnTo>
                          <a:pt x="96" y="2"/>
                        </a:lnTo>
                        <a:lnTo>
                          <a:pt x="105" y="4"/>
                        </a:lnTo>
                        <a:lnTo>
                          <a:pt x="112" y="7"/>
                        </a:lnTo>
                        <a:lnTo>
                          <a:pt x="119" y="12"/>
                        </a:lnTo>
                        <a:lnTo>
                          <a:pt x="126" y="16"/>
                        </a:lnTo>
                        <a:lnTo>
                          <a:pt x="132" y="22"/>
                        </a:lnTo>
                        <a:lnTo>
                          <a:pt x="136" y="28"/>
                        </a:lnTo>
                        <a:lnTo>
                          <a:pt x="142" y="36"/>
                        </a:lnTo>
                        <a:lnTo>
                          <a:pt x="145" y="43"/>
                        </a:lnTo>
                        <a:lnTo>
                          <a:pt x="148" y="52"/>
                        </a:lnTo>
                        <a:lnTo>
                          <a:pt x="151" y="61"/>
                        </a:lnTo>
                        <a:lnTo>
                          <a:pt x="153" y="72"/>
                        </a:lnTo>
                        <a:lnTo>
                          <a:pt x="154" y="82"/>
                        </a:lnTo>
                        <a:lnTo>
                          <a:pt x="155" y="94"/>
                        </a:lnTo>
                        <a:lnTo>
                          <a:pt x="155" y="105"/>
                        </a:lnTo>
                        <a:lnTo>
                          <a:pt x="155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19" y="28"/>
                        </a:lnTo>
                        <a:lnTo>
                          <a:pt x="25" y="22"/>
                        </a:lnTo>
                        <a:lnTo>
                          <a:pt x="30" y="16"/>
                        </a:lnTo>
                        <a:lnTo>
                          <a:pt x="36" y="12"/>
                        </a:lnTo>
                        <a:lnTo>
                          <a:pt x="44" y="7"/>
                        </a:lnTo>
                        <a:lnTo>
                          <a:pt x="51" y="4"/>
                        </a:lnTo>
                        <a:lnTo>
                          <a:pt x="59" y="2"/>
                        </a:lnTo>
                        <a:lnTo>
                          <a:pt x="68" y="1"/>
                        </a:lnTo>
                        <a:lnTo>
                          <a:pt x="7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4" name="Freeform 532"/>
                  <p:cNvSpPr>
                    <a:spLocks noChangeAspect="1"/>
                  </p:cNvSpPr>
                  <p:nvPr/>
                </p:nvSpPr>
                <p:spPr bwMode="auto">
                  <a:xfrm>
                    <a:off x="4488" y="1946"/>
                    <a:ext cx="47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8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3 w 157"/>
                      <a:gd name="T9" fmla="*/ 7 h 262"/>
                      <a:gd name="T10" fmla="*/ 121 w 157"/>
                      <a:gd name="T11" fmla="*/ 12 h 262"/>
                      <a:gd name="T12" fmla="*/ 127 w 157"/>
                      <a:gd name="T13" fmla="*/ 16 h 262"/>
                      <a:gd name="T14" fmla="*/ 132 w 157"/>
                      <a:gd name="T15" fmla="*/ 22 h 262"/>
                      <a:gd name="T16" fmla="*/ 138 w 157"/>
                      <a:gd name="T17" fmla="*/ 28 h 262"/>
                      <a:gd name="T18" fmla="*/ 142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1 w 157"/>
                      <a:gd name="T25" fmla="*/ 61 h 262"/>
                      <a:gd name="T26" fmla="*/ 153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2 w 157"/>
                      <a:gd name="T45" fmla="*/ 72 h 262"/>
                      <a:gd name="T46" fmla="*/ 4 w 157"/>
                      <a:gd name="T47" fmla="*/ 61 h 262"/>
                      <a:gd name="T48" fmla="*/ 7 w 157"/>
                      <a:gd name="T49" fmla="*/ 52 h 262"/>
                      <a:gd name="T50" fmla="*/ 10 w 157"/>
                      <a:gd name="T51" fmla="*/ 43 h 262"/>
                      <a:gd name="T52" fmla="*/ 14 w 157"/>
                      <a:gd name="T53" fmla="*/ 36 h 262"/>
                      <a:gd name="T54" fmla="*/ 20 w 157"/>
                      <a:gd name="T55" fmla="*/ 28 h 262"/>
                      <a:gd name="T56" fmla="*/ 25 w 157"/>
                      <a:gd name="T57" fmla="*/ 22 h 262"/>
                      <a:gd name="T58" fmla="*/ 31 w 157"/>
                      <a:gd name="T59" fmla="*/ 16 h 262"/>
                      <a:gd name="T60" fmla="*/ 38 w 157"/>
                      <a:gd name="T61" fmla="*/ 12 h 262"/>
                      <a:gd name="T62" fmla="*/ 44 w 157"/>
                      <a:gd name="T63" fmla="*/ 7 h 262"/>
                      <a:gd name="T64" fmla="*/ 52 w 157"/>
                      <a:gd name="T65" fmla="*/ 4 h 262"/>
                      <a:gd name="T66" fmla="*/ 61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8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3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2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1" y="61"/>
                        </a:lnTo>
                        <a:lnTo>
                          <a:pt x="153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4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4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1" y="16"/>
                        </a:lnTo>
                        <a:lnTo>
                          <a:pt x="38" y="12"/>
                        </a:lnTo>
                        <a:lnTo>
                          <a:pt x="44" y="7"/>
                        </a:lnTo>
                        <a:lnTo>
                          <a:pt x="52" y="4"/>
                        </a:lnTo>
                        <a:lnTo>
                          <a:pt x="61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5" name="Freeform 533"/>
                  <p:cNvSpPr>
                    <a:spLocks noChangeAspect="1"/>
                  </p:cNvSpPr>
                  <p:nvPr/>
                </p:nvSpPr>
                <p:spPr bwMode="auto">
                  <a:xfrm>
                    <a:off x="1221" y="1946"/>
                    <a:ext cx="47" cy="79"/>
                  </a:xfrm>
                  <a:custGeom>
                    <a:avLst/>
                    <a:gdLst>
                      <a:gd name="T0" fmla="*/ 80 w 158"/>
                      <a:gd name="T1" fmla="*/ 0 h 262"/>
                      <a:gd name="T2" fmla="*/ 89 w 158"/>
                      <a:gd name="T3" fmla="*/ 1 h 262"/>
                      <a:gd name="T4" fmla="*/ 99 w 158"/>
                      <a:gd name="T5" fmla="*/ 2 h 262"/>
                      <a:gd name="T6" fmla="*/ 106 w 158"/>
                      <a:gd name="T7" fmla="*/ 4 h 262"/>
                      <a:gd name="T8" fmla="*/ 114 w 158"/>
                      <a:gd name="T9" fmla="*/ 7 h 262"/>
                      <a:gd name="T10" fmla="*/ 121 w 158"/>
                      <a:gd name="T11" fmla="*/ 12 h 262"/>
                      <a:gd name="T12" fmla="*/ 128 w 158"/>
                      <a:gd name="T13" fmla="*/ 16 h 262"/>
                      <a:gd name="T14" fmla="*/ 133 w 158"/>
                      <a:gd name="T15" fmla="*/ 22 h 262"/>
                      <a:gd name="T16" fmla="*/ 139 w 158"/>
                      <a:gd name="T17" fmla="*/ 28 h 262"/>
                      <a:gd name="T18" fmla="*/ 143 w 158"/>
                      <a:gd name="T19" fmla="*/ 36 h 262"/>
                      <a:gd name="T20" fmla="*/ 147 w 158"/>
                      <a:gd name="T21" fmla="*/ 43 h 262"/>
                      <a:gd name="T22" fmla="*/ 150 w 158"/>
                      <a:gd name="T23" fmla="*/ 52 h 262"/>
                      <a:gd name="T24" fmla="*/ 152 w 158"/>
                      <a:gd name="T25" fmla="*/ 61 h 262"/>
                      <a:gd name="T26" fmla="*/ 154 w 158"/>
                      <a:gd name="T27" fmla="*/ 72 h 262"/>
                      <a:gd name="T28" fmla="*/ 156 w 158"/>
                      <a:gd name="T29" fmla="*/ 82 h 262"/>
                      <a:gd name="T30" fmla="*/ 156 w 158"/>
                      <a:gd name="T31" fmla="*/ 94 h 262"/>
                      <a:gd name="T32" fmla="*/ 158 w 158"/>
                      <a:gd name="T33" fmla="*/ 105 h 262"/>
                      <a:gd name="T34" fmla="*/ 158 w 158"/>
                      <a:gd name="T35" fmla="*/ 262 h 262"/>
                      <a:gd name="T36" fmla="*/ 0 w 158"/>
                      <a:gd name="T37" fmla="*/ 262 h 262"/>
                      <a:gd name="T38" fmla="*/ 0 w 158"/>
                      <a:gd name="T39" fmla="*/ 105 h 262"/>
                      <a:gd name="T40" fmla="*/ 1 w 158"/>
                      <a:gd name="T41" fmla="*/ 94 h 262"/>
                      <a:gd name="T42" fmla="*/ 2 w 158"/>
                      <a:gd name="T43" fmla="*/ 82 h 262"/>
                      <a:gd name="T44" fmla="*/ 3 w 158"/>
                      <a:gd name="T45" fmla="*/ 72 h 262"/>
                      <a:gd name="T46" fmla="*/ 5 w 158"/>
                      <a:gd name="T47" fmla="*/ 61 h 262"/>
                      <a:gd name="T48" fmla="*/ 8 w 158"/>
                      <a:gd name="T49" fmla="*/ 52 h 262"/>
                      <a:gd name="T50" fmla="*/ 11 w 158"/>
                      <a:gd name="T51" fmla="*/ 43 h 262"/>
                      <a:gd name="T52" fmla="*/ 15 w 158"/>
                      <a:gd name="T53" fmla="*/ 36 h 262"/>
                      <a:gd name="T54" fmla="*/ 21 w 158"/>
                      <a:gd name="T55" fmla="*/ 28 h 262"/>
                      <a:gd name="T56" fmla="*/ 26 w 158"/>
                      <a:gd name="T57" fmla="*/ 22 h 262"/>
                      <a:gd name="T58" fmla="*/ 31 w 158"/>
                      <a:gd name="T59" fmla="*/ 16 h 262"/>
                      <a:gd name="T60" fmla="*/ 37 w 158"/>
                      <a:gd name="T61" fmla="*/ 12 h 262"/>
                      <a:gd name="T62" fmla="*/ 45 w 158"/>
                      <a:gd name="T63" fmla="*/ 7 h 262"/>
                      <a:gd name="T64" fmla="*/ 53 w 158"/>
                      <a:gd name="T65" fmla="*/ 4 h 262"/>
                      <a:gd name="T66" fmla="*/ 61 w 158"/>
                      <a:gd name="T67" fmla="*/ 2 h 262"/>
                      <a:gd name="T68" fmla="*/ 70 w 158"/>
                      <a:gd name="T69" fmla="*/ 1 h 262"/>
                      <a:gd name="T70" fmla="*/ 80 w 158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8" h="262">
                        <a:moveTo>
                          <a:pt x="80" y="0"/>
                        </a:moveTo>
                        <a:lnTo>
                          <a:pt x="89" y="1"/>
                        </a:lnTo>
                        <a:lnTo>
                          <a:pt x="99" y="2"/>
                        </a:lnTo>
                        <a:lnTo>
                          <a:pt x="106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8" y="16"/>
                        </a:lnTo>
                        <a:lnTo>
                          <a:pt x="133" y="22"/>
                        </a:lnTo>
                        <a:lnTo>
                          <a:pt x="139" y="28"/>
                        </a:lnTo>
                        <a:lnTo>
                          <a:pt x="143" y="36"/>
                        </a:lnTo>
                        <a:lnTo>
                          <a:pt x="147" y="43"/>
                        </a:lnTo>
                        <a:lnTo>
                          <a:pt x="150" y="52"/>
                        </a:lnTo>
                        <a:lnTo>
                          <a:pt x="152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6" y="94"/>
                        </a:lnTo>
                        <a:lnTo>
                          <a:pt x="158" y="105"/>
                        </a:lnTo>
                        <a:lnTo>
                          <a:pt x="158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1" y="94"/>
                        </a:lnTo>
                        <a:lnTo>
                          <a:pt x="2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21" y="28"/>
                        </a:lnTo>
                        <a:lnTo>
                          <a:pt x="26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5" y="7"/>
                        </a:lnTo>
                        <a:lnTo>
                          <a:pt x="53" y="4"/>
                        </a:lnTo>
                        <a:lnTo>
                          <a:pt x="61" y="2"/>
                        </a:lnTo>
                        <a:lnTo>
                          <a:pt x="70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6" name="Freeform 534"/>
                  <p:cNvSpPr>
                    <a:spLocks noChangeAspect="1"/>
                  </p:cNvSpPr>
                  <p:nvPr/>
                </p:nvSpPr>
                <p:spPr bwMode="auto">
                  <a:xfrm>
                    <a:off x="3953" y="1946"/>
                    <a:ext cx="48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4 w 157"/>
                      <a:gd name="T9" fmla="*/ 7 h 262"/>
                      <a:gd name="T10" fmla="*/ 121 w 157"/>
                      <a:gd name="T11" fmla="*/ 12 h 262"/>
                      <a:gd name="T12" fmla="*/ 127 w 157"/>
                      <a:gd name="T13" fmla="*/ 16 h 262"/>
                      <a:gd name="T14" fmla="*/ 134 w 157"/>
                      <a:gd name="T15" fmla="*/ 22 h 262"/>
                      <a:gd name="T16" fmla="*/ 138 w 157"/>
                      <a:gd name="T17" fmla="*/ 28 h 262"/>
                      <a:gd name="T18" fmla="*/ 143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3 w 157"/>
                      <a:gd name="T25" fmla="*/ 61 h 262"/>
                      <a:gd name="T26" fmla="*/ 155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5 w 157"/>
                      <a:gd name="T47" fmla="*/ 61 h 262"/>
                      <a:gd name="T48" fmla="*/ 8 w 157"/>
                      <a:gd name="T49" fmla="*/ 52 h 262"/>
                      <a:gd name="T50" fmla="*/ 12 w 157"/>
                      <a:gd name="T51" fmla="*/ 43 h 262"/>
                      <a:gd name="T52" fmla="*/ 16 w 157"/>
                      <a:gd name="T53" fmla="*/ 36 h 262"/>
                      <a:gd name="T54" fmla="*/ 20 w 157"/>
                      <a:gd name="T55" fmla="*/ 28 h 262"/>
                      <a:gd name="T56" fmla="*/ 25 w 157"/>
                      <a:gd name="T57" fmla="*/ 22 h 262"/>
                      <a:gd name="T58" fmla="*/ 32 w 157"/>
                      <a:gd name="T59" fmla="*/ 16 h 262"/>
                      <a:gd name="T60" fmla="*/ 38 w 157"/>
                      <a:gd name="T61" fmla="*/ 12 h 262"/>
                      <a:gd name="T62" fmla="*/ 45 w 157"/>
                      <a:gd name="T63" fmla="*/ 7 h 262"/>
                      <a:gd name="T64" fmla="*/ 53 w 157"/>
                      <a:gd name="T65" fmla="*/ 4 h 262"/>
                      <a:gd name="T66" fmla="*/ 61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4" y="22"/>
                        </a:lnTo>
                        <a:lnTo>
                          <a:pt x="138" y="28"/>
                        </a:lnTo>
                        <a:lnTo>
                          <a:pt x="143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3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2" y="43"/>
                        </a:lnTo>
                        <a:lnTo>
                          <a:pt x="16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2" y="16"/>
                        </a:lnTo>
                        <a:lnTo>
                          <a:pt x="38" y="12"/>
                        </a:lnTo>
                        <a:lnTo>
                          <a:pt x="45" y="7"/>
                        </a:lnTo>
                        <a:lnTo>
                          <a:pt x="53" y="4"/>
                        </a:lnTo>
                        <a:lnTo>
                          <a:pt x="61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7" name="Freeform 535"/>
                  <p:cNvSpPr>
                    <a:spLocks noChangeAspect="1"/>
                  </p:cNvSpPr>
                  <p:nvPr/>
                </p:nvSpPr>
                <p:spPr bwMode="auto">
                  <a:xfrm>
                    <a:off x="1861" y="1946"/>
                    <a:ext cx="47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90 w 157"/>
                      <a:gd name="T3" fmla="*/ 1 h 262"/>
                      <a:gd name="T4" fmla="*/ 98 w 157"/>
                      <a:gd name="T5" fmla="*/ 2 h 262"/>
                      <a:gd name="T6" fmla="*/ 107 w 157"/>
                      <a:gd name="T7" fmla="*/ 4 h 262"/>
                      <a:gd name="T8" fmla="*/ 114 w 157"/>
                      <a:gd name="T9" fmla="*/ 7 h 262"/>
                      <a:gd name="T10" fmla="*/ 121 w 157"/>
                      <a:gd name="T11" fmla="*/ 12 h 262"/>
                      <a:gd name="T12" fmla="*/ 128 w 157"/>
                      <a:gd name="T13" fmla="*/ 16 h 262"/>
                      <a:gd name="T14" fmla="*/ 134 w 157"/>
                      <a:gd name="T15" fmla="*/ 22 h 262"/>
                      <a:gd name="T16" fmla="*/ 138 w 157"/>
                      <a:gd name="T17" fmla="*/ 28 h 262"/>
                      <a:gd name="T18" fmla="*/ 144 w 157"/>
                      <a:gd name="T19" fmla="*/ 36 h 262"/>
                      <a:gd name="T20" fmla="*/ 147 w 157"/>
                      <a:gd name="T21" fmla="*/ 43 h 262"/>
                      <a:gd name="T22" fmla="*/ 150 w 157"/>
                      <a:gd name="T23" fmla="*/ 52 h 262"/>
                      <a:gd name="T24" fmla="*/ 153 w 157"/>
                      <a:gd name="T25" fmla="*/ 61 h 262"/>
                      <a:gd name="T26" fmla="*/ 155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6 w 157"/>
                      <a:gd name="T47" fmla="*/ 61 h 262"/>
                      <a:gd name="T48" fmla="*/ 8 w 157"/>
                      <a:gd name="T49" fmla="*/ 52 h 262"/>
                      <a:gd name="T50" fmla="*/ 11 w 157"/>
                      <a:gd name="T51" fmla="*/ 43 h 262"/>
                      <a:gd name="T52" fmla="*/ 15 w 157"/>
                      <a:gd name="T53" fmla="*/ 36 h 262"/>
                      <a:gd name="T54" fmla="*/ 20 w 157"/>
                      <a:gd name="T55" fmla="*/ 28 h 262"/>
                      <a:gd name="T56" fmla="*/ 26 w 157"/>
                      <a:gd name="T57" fmla="*/ 22 h 262"/>
                      <a:gd name="T58" fmla="*/ 31 w 157"/>
                      <a:gd name="T59" fmla="*/ 16 h 262"/>
                      <a:gd name="T60" fmla="*/ 37 w 157"/>
                      <a:gd name="T61" fmla="*/ 12 h 262"/>
                      <a:gd name="T62" fmla="*/ 45 w 157"/>
                      <a:gd name="T63" fmla="*/ 7 h 262"/>
                      <a:gd name="T64" fmla="*/ 53 w 157"/>
                      <a:gd name="T65" fmla="*/ 4 h 262"/>
                      <a:gd name="T66" fmla="*/ 61 w 157"/>
                      <a:gd name="T67" fmla="*/ 2 h 262"/>
                      <a:gd name="T68" fmla="*/ 70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90" y="1"/>
                        </a:lnTo>
                        <a:lnTo>
                          <a:pt x="98" y="2"/>
                        </a:lnTo>
                        <a:lnTo>
                          <a:pt x="107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8" y="16"/>
                        </a:lnTo>
                        <a:lnTo>
                          <a:pt x="134" y="22"/>
                        </a:lnTo>
                        <a:lnTo>
                          <a:pt x="138" y="28"/>
                        </a:lnTo>
                        <a:lnTo>
                          <a:pt x="144" y="36"/>
                        </a:lnTo>
                        <a:lnTo>
                          <a:pt x="147" y="43"/>
                        </a:lnTo>
                        <a:lnTo>
                          <a:pt x="150" y="52"/>
                        </a:lnTo>
                        <a:lnTo>
                          <a:pt x="153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6" y="61"/>
                        </a:lnTo>
                        <a:lnTo>
                          <a:pt x="8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6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5" y="7"/>
                        </a:lnTo>
                        <a:lnTo>
                          <a:pt x="53" y="4"/>
                        </a:lnTo>
                        <a:lnTo>
                          <a:pt x="61" y="2"/>
                        </a:lnTo>
                        <a:lnTo>
                          <a:pt x="70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8" name="Freeform 536"/>
                  <p:cNvSpPr>
                    <a:spLocks noChangeAspect="1"/>
                  </p:cNvSpPr>
                  <p:nvPr/>
                </p:nvSpPr>
                <p:spPr bwMode="auto">
                  <a:xfrm>
                    <a:off x="4594" y="1946"/>
                    <a:ext cx="48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8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3 w 157"/>
                      <a:gd name="T9" fmla="*/ 7 h 262"/>
                      <a:gd name="T10" fmla="*/ 121 w 157"/>
                      <a:gd name="T11" fmla="*/ 12 h 262"/>
                      <a:gd name="T12" fmla="*/ 127 w 157"/>
                      <a:gd name="T13" fmla="*/ 16 h 262"/>
                      <a:gd name="T14" fmla="*/ 132 w 157"/>
                      <a:gd name="T15" fmla="*/ 22 h 262"/>
                      <a:gd name="T16" fmla="*/ 138 w 157"/>
                      <a:gd name="T17" fmla="*/ 28 h 262"/>
                      <a:gd name="T18" fmla="*/ 142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1 w 157"/>
                      <a:gd name="T25" fmla="*/ 61 h 262"/>
                      <a:gd name="T26" fmla="*/ 153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2 w 157"/>
                      <a:gd name="T45" fmla="*/ 72 h 262"/>
                      <a:gd name="T46" fmla="*/ 4 w 157"/>
                      <a:gd name="T47" fmla="*/ 61 h 262"/>
                      <a:gd name="T48" fmla="*/ 7 w 157"/>
                      <a:gd name="T49" fmla="*/ 52 h 262"/>
                      <a:gd name="T50" fmla="*/ 10 w 157"/>
                      <a:gd name="T51" fmla="*/ 43 h 262"/>
                      <a:gd name="T52" fmla="*/ 14 w 157"/>
                      <a:gd name="T53" fmla="*/ 36 h 262"/>
                      <a:gd name="T54" fmla="*/ 19 w 157"/>
                      <a:gd name="T55" fmla="*/ 28 h 262"/>
                      <a:gd name="T56" fmla="*/ 24 w 157"/>
                      <a:gd name="T57" fmla="*/ 22 h 262"/>
                      <a:gd name="T58" fmla="*/ 30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1 w 157"/>
                      <a:gd name="T65" fmla="*/ 4 h 262"/>
                      <a:gd name="T66" fmla="*/ 60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8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3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2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1" y="61"/>
                        </a:lnTo>
                        <a:lnTo>
                          <a:pt x="153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4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4" y="36"/>
                        </a:lnTo>
                        <a:lnTo>
                          <a:pt x="19" y="28"/>
                        </a:lnTo>
                        <a:lnTo>
                          <a:pt x="24" y="22"/>
                        </a:lnTo>
                        <a:lnTo>
                          <a:pt x="30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1" y="4"/>
                        </a:lnTo>
                        <a:lnTo>
                          <a:pt x="60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89" name="Freeform 537"/>
                  <p:cNvSpPr>
                    <a:spLocks noChangeAspect="1"/>
                  </p:cNvSpPr>
                  <p:nvPr/>
                </p:nvSpPr>
                <p:spPr bwMode="auto">
                  <a:xfrm>
                    <a:off x="1961" y="1946"/>
                    <a:ext cx="48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4 w 157"/>
                      <a:gd name="T9" fmla="*/ 7 h 262"/>
                      <a:gd name="T10" fmla="*/ 121 w 157"/>
                      <a:gd name="T11" fmla="*/ 12 h 262"/>
                      <a:gd name="T12" fmla="*/ 128 w 157"/>
                      <a:gd name="T13" fmla="*/ 16 h 262"/>
                      <a:gd name="T14" fmla="*/ 133 w 157"/>
                      <a:gd name="T15" fmla="*/ 22 h 262"/>
                      <a:gd name="T16" fmla="*/ 138 w 157"/>
                      <a:gd name="T17" fmla="*/ 28 h 262"/>
                      <a:gd name="T18" fmla="*/ 142 w 157"/>
                      <a:gd name="T19" fmla="*/ 36 h 262"/>
                      <a:gd name="T20" fmla="*/ 147 w 157"/>
                      <a:gd name="T21" fmla="*/ 43 h 262"/>
                      <a:gd name="T22" fmla="*/ 150 w 157"/>
                      <a:gd name="T23" fmla="*/ 52 h 262"/>
                      <a:gd name="T24" fmla="*/ 153 w 157"/>
                      <a:gd name="T25" fmla="*/ 61 h 262"/>
                      <a:gd name="T26" fmla="*/ 154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2 w 157"/>
                      <a:gd name="T45" fmla="*/ 72 h 262"/>
                      <a:gd name="T46" fmla="*/ 4 w 157"/>
                      <a:gd name="T47" fmla="*/ 61 h 262"/>
                      <a:gd name="T48" fmla="*/ 7 w 157"/>
                      <a:gd name="T49" fmla="*/ 52 h 262"/>
                      <a:gd name="T50" fmla="*/ 11 w 157"/>
                      <a:gd name="T51" fmla="*/ 43 h 262"/>
                      <a:gd name="T52" fmla="*/ 15 w 157"/>
                      <a:gd name="T53" fmla="*/ 36 h 262"/>
                      <a:gd name="T54" fmla="*/ 20 w 157"/>
                      <a:gd name="T55" fmla="*/ 28 h 262"/>
                      <a:gd name="T56" fmla="*/ 25 w 157"/>
                      <a:gd name="T57" fmla="*/ 22 h 262"/>
                      <a:gd name="T58" fmla="*/ 32 w 157"/>
                      <a:gd name="T59" fmla="*/ 16 h 262"/>
                      <a:gd name="T60" fmla="*/ 38 w 157"/>
                      <a:gd name="T61" fmla="*/ 12 h 262"/>
                      <a:gd name="T62" fmla="*/ 45 w 157"/>
                      <a:gd name="T63" fmla="*/ 7 h 262"/>
                      <a:gd name="T64" fmla="*/ 53 w 157"/>
                      <a:gd name="T65" fmla="*/ 4 h 262"/>
                      <a:gd name="T66" fmla="*/ 61 w 157"/>
                      <a:gd name="T67" fmla="*/ 2 h 262"/>
                      <a:gd name="T68" fmla="*/ 70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8" y="16"/>
                        </a:lnTo>
                        <a:lnTo>
                          <a:pt x="133" y="22"/>
                        </a:lnTo>
                        <a:lnTo>
                          <a:pt x="138" y="28"/>
                        </a:lnTo>
                        <a:lnTo>
                          <a:pt x="142" y="36"/>
                        </a:lnTo>
                        <a:lnTo>
                          <a:pt x="147" y="43"/>
                        </a:lnTo>
                        <a:lnTo>
                          <a:pt x="150" y="52"/>
                        </a:lnTo>
                        <a:lnTo>
                          <a:pt x="153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2" y="72"/>
                        </a:lnTo>
                        <a:lnTo>
                          <a:pt x="4" y="61"/>
                        </a:lnTo>
                        <a:lnTo>
                          <a:pt x="7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2" y="16"/>
                        </a:lnTo>
                        <a:lnTo>
                          <a:pt x="38" y="12"/>
                        </a:lnTo>
                        <a:lnTo>
                          <a:pt x="45" y="7"/>
                        </a:lnTo>
                        <a:lnTo>
                          <a:pt x="53" y="4"/>
                        </a:lnTo>
                        <a:lnTo>
                          <a:pt x="61" y="2"/>
                        </a:lnTo>
                        <a:lnTo>
                          <a:pt x="70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0" name="Freeform 538"/>
                  <p:cNvSpPr>
                    <a:spLocks noChangeAspect="1"/>
                  </p:cNvSpPr>
                  <p:nvPr/>
                </p:nvSpPr>
                <p:spPr bwMode="auto">
                  <a:xfrm>
                    <a:off x="4694" y="1946"/>
                    <a:ext cx="47" cy="79"/>
                  </a:xfrm>
                  <a:custGeom>
                    <a:avLst/>
                    <a:gdLst>
                      <a:gd name="T0" fmla="*/ 80 w 157"/>
                      <a:gd name="T1" fmla="*/ 0 h 262"/>
                      <a:gd name="T2" fmla="*/ 90 w 157"/>
                      <a:gd name="T3" fmla="*/ 1 h 262"/>
                      <a:gd name="T4" fmla="*/ 98 w 157"/>
                      <a:gd name="T5" fmla="*/ 2 h 262"/>
                      <a:gd name="T6" fmla="*/ 107 w 157"/>
                      <a:gd name="T7" fmla="*/ 4 h 262"/>
                      <a:gd name="T8" fmla="*/ 115 w 157"/>
                      <a:gd name="T9" fmla="*/ 7 h 262"/>
                      <a:gd name="T10" fmla="*/ 122 w 157"/>
                      <a:gd name="T11" fmla="*/ 12 h 262"/>
                      <a:gd name="T12" fmla="*/ 128 w 157"/>
                      <a:gd name="T13" fmla="*/ 16 h 262"/>
                      <a:gd name="T14" fmla="*/ 134 w 157"/>
                      <a:gd name="T15" fmla="*/ 22 h 262"/>
                      <a:gd name="T16" fmla="*/ 139 w 157"/>
                      <a:gd name="T17" fmla="*/ 28 h 262"/>
                      <a:gd name="T18" fmla="*/ 144 w 157"/>
                      <a:gd name="T19" fmla="*/ 36 h 262"/>
                      <a:gd name="T20" fmla="*/ 148 w 157"/>
                      <a:gd name="T21" fmla="*/ 43 h 262"/>
                      <a:gd name="T22" fmla="*/ 151 w 157"/>
                      <a:gd name="T23" fmla="*/ 52 h 262"/>
                      <a:gd name="T24" fmla="*/ 153 w 157"/>
                      <a:gd name="T25" fmla="*/ 61 h 262"/>
                      <a:gd name="T26" fmla="*/ 155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2 w 157"/>
                      <a:gd name="T43" fmla="*/ 82 h 262"/>
                      <a:gd name="T44" fmla="*/ 4 w 157"/>
                      <a:gd name="T45" fmla="*/ 72 h 262"/>
                      <a:gd name="T46" fmla="*/ 6 w 157"/>
                      <a:gd name="T47" fmla="*/ 61 h 262"/>
                      <a:gd name="T48" fmla="*/ 8 w 157"/>
                      <a:gd name="T49" fmla="*/ 52 h 262"/>
                      <a:gd name="T50" fmla="*/ 12 w 157"/>
                      <a:gd name="T51" fmla="*/ 43 h 262"/>
                      <a:gd name="T52" fmla="*/ 15 w 157"/>
                      <a:gd name="T53" fmla="*/ 36 h 262"/>
                      <a:gd name="T54" fmla="*/ 20 w 157"/>
                      <a:gd name="T55" fmla="*/ 28 h 262"/>
                      <a:gd name="T56" fmla="*/ 26 w 157"/>
                      <a:gd name="T57" fmla="*/ 22 h 262"/>
                      <a:gd name="T58" fmla="*/ 31 w 157"/>
                      <a:gd name="T59" fmla="*/ 16 h 262"/>
                      <a:gd name="T60" fmla="*/ 38 w 157"/>
                      <a:gd name="T61" fmla="*/ 12 h 262"/>
                      <a:gd name="T62" fmla="*/ 45 w 157"/>
                      <a:gd name="T63" fmla="*/ 7 h 262"/>
                      <a:gd name="T64" fmla="*/ 53 w 157"/>
                      <a:gd name="T65" fmla="*/ 4 h 262"/>
                      <a:gd name="T66" fmla="*/ 62 w 157"/>
                      <a:gd name="T67" fmla="*/ 2 h 262"/>
                      <a:gd name="T68" fmla="*/ 70 w 157"/>
                      <a:gd name="T69" fmla="*/ 1 h 262"/>
                      <a:gd name="T70" fmla="*/ 80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80" y="0"/>
                        </a:moveTo>
                        <a:lnTo>
                          <a:pt x="90" y="1"/>
                        </a:lnTo>
                        <a:lnTo>
                          <a:pt x="98" y="2"/>
                        </a:lnTo>
                        <a:lnTo>
                          <a:pt x="107" y="4"/>
                        </a:lnTo>
                        <a:lnTo>
                          <a:pt x="115" y="7"/>
                        </a:lnTo>
                        <a:lnTo>
                          <a:pt x="122" y="12"/>
                        </a:lnTo>
                        <a:lnTo>
                          <a:pt x="128" y="16"/>
                        </a:lnTo>
                        <a:lnTo>
                          <a:pt x="134" y="22"/>
                        </a:lnTo>
                        <a:lnTo>
                          <a:pt x="139" y="28"/>
                        </a:lnTo>
                        <a:lnTo>
                          <a:pt x="144" y="36"/>
                        </a:lnTo>
                        <a:lnTo>
                          <a:pt x="148" y="43"/>
                        </a:lnTo>
                        <a:lnTo>
                          <a:pt x="151" y="52"/>
                        </a:lnTo>
                        <a:lnTo>
                          <a:pt x="153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2" y="82"/>
                        </a:lnTo>
                        <a:lnTo>
                          <a:pt x="4" y="72"/>
                        </a:lnTo>
                        <a:lnTo>
                          <a:pt x="6" y="61"/>
                        </a:lnTo>
                        <a:lnTo>
                          <a:pt x="8" y="52"/>
                        </a:lnTo>
                        <a:lnTo>
                          <a:pt x="12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6" y="22"/>
                        </a:lnTo>
                        <a:lnTo>
                          <a:pt x="31" y="16"/>
                        </a:lnTo>
                        <a:lnTo>
                          <a:pt x="38" y="12"/>
                        </a:lnTo>
                        <a:lnTo>
                          <a:pt x="45" y="7"/>
                        </a:lnTo>
                        <a:lnTo>
                          <a:pt x="53" y="4"/>
                        </a:lnTo>
                        <a:lnTo>
                          <a:pt x="62" y="2"/>
                        </a:lnTo>
                        <a:lnTo>
                          <a:pt x="70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1" name="Freeform 539"/>
                  <p:cNvSpPr>
                    <a:spLocks noChangeAspect="1"/>
                  </p:cNvSpPr>
                  <p:nvPr/>
                </p:nvSpPr>
                <p:spPr bwMode="auto">
                  <a:xfrm>
                    <a:off x="1328" y="1946"/>
                    <a:ext cx="48" cy="79"/>
                  </a:xfrm>
                  <a:custGeom>
                    <a:avLst/>
                    <a:gdLst>
                      <a:gd name="T0" fmla="*/ 80 w 158"/>
                      <a:gd name="T1" fmla="*/ 0 h 262"/>
                      <a:gd name="T2" fmla="*/ 89 w 158"/>
                      <a:gd name="T3" fmla="*/ 1 h 262"/>
                      <a:gd name="T4" fmla="*/ 99 w 158"/>
                      <a:gd name="T5" fmla="*/ 2 h 262"/>
                      <a:gd name="T6" fmla="*/ 106 w 158"/>
                      <a:gd name="T7" fmla="*/ 4 h 262"/>
                      <a:gd name="T8" fmla="*/ 114 w 158"/>
                      <a:gd name="T9" fmla="*/ 7 h 262"/>
                      <a:gd name="T10" fmla="*/ 121 w 158"/>
                      <a:gd name="T11" fmla="*/ 12 h 262"/>
                      <a:gd name="T12" fmla="*/ 127 w 158"/>
                      <a:gd name="T13" fmla="*/ 16 h 262"/>
                      <a:gd name="T14" fmla="*/ 133 w 158"/>
                      <a:gd name="T15" fmla="*/ 22 h 262"/>
                      <a:gd name="T16" fmla="*/ 139 w 158"/>
                      <a:gd name="T17" fmla="*/ 28 h 262"/>
                      <a:gd name="T18" fmla="*/ 143 w 158"/>
                      <a:gd name="T19" fmla="*/ 36 h 262"/>
                      <a:gd name="T20" fmla="*/ 147 w 158"/>
                      <a:gd name="T21" fmla="*/ 43 h 262"/>
                      <a:gd name="T22" fmla="*/ 150 w 158"/>
                      <a:gd name="T23" fmla="*/ 52 h 262"/>
                      <a:gd name="T24" fmla="*/ 152 w 158"/>
                      <a:gd name="T25" fmla="*/ 61 h 262"/>
                      <a:gd name="T26" fmla="*/ 154 w 158"/>
                      <a:gd name="T27" fmla="*/ 72 h 262"/>
                      <a:gd name="T28" fmla="*/ 156 w 158"/>
                      <a:gd name="T29" fmla="*/ 82 h 262"/>
                      <a:gd name="T30" fmla="*/ 156 w 158"/>
                      <a:gd name="T31" fmla="*/ 94 h 262"/>
                      <a:gd name="T32" fmla="*/ 158 w 158"/>
                      <a:gd name="T33" fmla="*/ 105 h 262"/>
                      <a:gd name="T34" fmla="*/ 158 w 158"/>
                      <a:gd name="T35" fmla="*/ 262 h 262"/>
                      <a:gd name="T36" fmla="*/ 0 w 158"/>
                      <a:gd name="T37" fmla="*/ 262 h 262"/>
                      <a:gd name="T38" fmla="*/ 0 w 158"/>
                      <a:gd name="T39" fmla="*/ 105 h 262"/>
                      <a:gd name="T40" fmla="*/ 1 w 158"/>
                      <a:gd name="T41" fmla="*/ 94 h 262"/>
                      <a:gd name="T42" fmla="*/ 1 w 158"/>
                      <a:gd name="T43" fmla="*/ 82 h 262"/>
                      <a:gd name="T44" fmla="*/ 3 w 158"/>
                      <a:gd name="T45" fmla="*/ 72 h 262"/>
                      <a:gd name="T46" fmla="*/ 5 w 158"/>
                      <a:gd name="T47" fmla="*/ 61 h 262"/>
                      <a:gd name="T48" fmla="*/ 8 w 158"/>
                      <a:gd name="T49" fmla="*/ 52 h 262"/>
                      <a:gd name="T50" fmla="*/ 11 w 158"/>
                      <a:gd name="T51" fmla="*/ 43 h 262"/>
                      <a:gd name="T52" fmla="*/ 15 w 158"/>
                      <a:gd name="T53" fmla="*/ 36 h 262"/>
                      <a:gd name="T54" fmla="*/ 20 w 158"/>
                      <a:gd name="T55" fmla="*/ 28 h 262"/>
                      <a:gd name="T56" fmla="*/ 25 w 158"/>
                      <a:gd name="T57" fmla="*/ 22 h 262"/>
                      <a:gd name="T58" fmla="*/ 31 w 158"/>
                      <a:gd name="T59" fmla="*/ 16 h 262"/>
                      <a:gd name="T60" fmla="*/ 37 w 158"/>
                      <a:gd name="T61" fmla="*/ 12 h 262"/>
                      <a:gd name="T62" fmla="*/ 45 w 158"/>
                      <a:gd name="T63" fmla="*/ 7 h 262"/>
                      <a:gd name="T64" fmla="*/ 52 w 158"/>
                      <a:gd name="T65" fmla="*/ 4 h 262"/>
                      <a:gd name="T66" fmla="*/ 61 w 158"/>
                      <a:gd name="T67" fmla="*/ 2 h 262"/>
                      <a:gd name="T68" fmla="*/ 70 w 158"/>
                      <a:gd name="T69" fmla="*/ 1 h 262"/>
                      <a:gd name="T70" fmla="*/ 80 w 158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8" h="262">
                        <a:moveTo>
                          <a:pt x="80" y="0"/>
                        </a:moveTo>
                        <a:lnTo>
                          <a:pt x="89" y="1"/>
                        </a:lnTo>
                        <a:lnTo>
                          <a:pt x="99" y="2"/>
                        </a:lnTo>
                        <a:lnTo>
                          <a:pt x="106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3" y="22"/>
                        </a:lnTo>
                        <a:lnTo>
                          <a:pt x="139" y="28"/>
                        </a:lnTo>
                        <a:lnTo>
                          <a:pt x="143" y="36"/>
                        </a:lnTo>
                        <a:lnTo>
                          <a:pt x="147" y="43"/>
                        </a:lnTo>
                        <a:lnTo>
                          <a:pt x="150" y="52"/>
                        </a:lnTo>
                        <a:lnTo>
                          <a:pt x="152" y="61"/>
                        </a:lnTo>
                        <a:lnTo>
                          <a:pt x="154" y="72"/>
                        </a:lnTo>
                        <a:lnTo>
                          <a:pt x="156" y="82"/>
                        </a:lnTo>
                        <a:lnTo>
                          <a:pt x="156" y="94"/>
                        </a:lnTo>
                        <a:lnTo>
                          <a:pt x="158" y="105"/>
                        </a:lnTo>
                        <a:lnTo>
                          <a:pt x="158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1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8" y="52"/>
                        </a:lnTo>
                        <a:lnTo>
                          <a:pt x="11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1" y="16"/>
                        </a:lnTo>
                        <a:lnTo>
                          <a:pt x="37" y="12"/>
                        </a:lnTo>
                        <a:lnTo>
                          <a:pt x="45" y="7"/>
                        </a:lnTo>
                        <a:lnTo>
                          <a:pt x="52" y="4"/>
                        </a:lnTo>
                        <a:lnTo>
                          <a:pt x="61" y="2"/>
                        </a:lnTo>
                        <a:lnTo>
                          <a:pt x="70" y="1"/>
                        </a:lnTo>
                        <a:lnTo>
                          <a:pt x="8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2" name="Freeform 540"/>
                  <p:cNvSpPr>
                    <a:spLocks noChangeAspect="1"/>
                  </p:cNvSpPr>
                  <p:nvPr/>
                </p:nvSpPr>
                <p:spPr bwMode="auto">
                  <a:xfrm>
                    <a:off x="4060" y="1946"/>
                    <a:ext cx="47" cy="79"/>
                  </a:xfrm>
                  <a:custGeom>
                    <a:avLst/>
                    <a:gdLst>
                      <a:gd name="T0" fmla="*/ 79 w 157"/>
                      <a:gd name="T1" fmla="*/ 0 h 262"/>
                      <a:gd name="T2" fmla="*/ 89 w 157"/>
                      <a:gd name="T3" fmla="*/ 1 h 262"/>
                      <a:gd name="T4" fmla="*/ 98 w 157"/>
                      <a:gd name="T5" fmla="*/ 2 h 262"/>
                      <a:gd name="T6" fmla="*/ 106 w 157"/>
                      <a:gd name="T7" fmla="*/ 4 h 262"/>
                      <a:gd name="T8" fmla="*/ 114 w 157"/>
                      <a:gd name="T9" fmla="*/ 7 h 262"/>
                      <a:gd name="T10" fmla="*/ 121 w 157"/>
                      <a:gd name="T11" fmla="*/ 12 h 262"/>
                      <a:gd name="T12" fmla="*/ 127 w 157"/>
                      <a:gd name="T13" fmla="*/ 16 h 262"/>
                      <a:gd name="T14" fmla="*/ 134 w 157"/>
                      <a:gd name="T15" fmla="*/ 22 h 262"/>
                      <a:gd name="T16" fmla="*/ 138 w 157"/>
                      <a:gd name="T17" fmla="*/ 28 h 262"/>
                      <a:gd name="T18" fmla="*/ 143 w 157"/>
                      <a:gd name="T19" fmla="*/ 36 h 262"/>
                      <a:gd name="T20" fmla="*/ 146 w 157"/>
                      <a:gd name="T21" fmla="*/ 43 h 262"/>
                      <a:gd name="T22" fmla="*/ 149 w 157"/>
                      <a:gd name="T23" fmla="*/ 52 h 262"/>
                      <a:gd name="T24" fmla="*/ 153 w 157"/>
                      <a:gd name="T25" fmla="*/ 61 h 262"/>
                      <a:gd name="T26" fmla="*/ 155 w 157"/>
                      <a:gd name="T27" fmla="*/ 72 h 262"/>
                      <a:gd name="T28" fmla="*/ 156 w 157"/>
                      <a:gd name="T29" fmla="*/ 82 h 262"/>
                      <a:gd name="T30" fmla="*/ 157 w 157"/>
                      <a:gd name="T31" fmla="*/ 94 h 262"/>
                      <a:gd name="T32" fmla="*/ 157 w 157"/>
                      <a:gd name="T33" fmla="*/ 105 h 262"/>
                      <a:gd name="T34" fmla="*/ 157 w 157"/>
                      <a:gd name="T35" fmla="*/ 262 h 262"/>
                      <a:gd name="T36" fmla="*/ 0 w 157"/>
                      <a:gd name="T37" fmla="*/ 262 h 262"/>
                      <a:gd name="T38" fmla="*/ 0 w 157"/>
                      <a:gd name="T39" fmla="*/ 105 h 262"/>
                      <a:gd name="T40" fmla="*/ 0 w 157"/>
                      <a:gd name="T41" fmla="*/ 94 h 262"/>
                      <a:gd name="T42" fmla="*/ 1 w 157"/>
                      <a:gd name="T43" fmla="*/ 82 h 262"/>
                      <a:gd name="T44" fmla="*/ 3 w 157"/>
                      <a:gd name="T45" fmla="*/ 72 h 262"/>
                      <a:gd name="T46" fmla="*/ 5 w 157"/>
                      <a:gd name="T47" fmla="*/ 61 h 262"/>
                      <a:gd name="T48" fmla="*/ 7 w 157"/>
                      <a:gd name="T49" fmla="*/ 52 h 262"/>
                      <a:gd name="T50" fmla="*/ 10 w 157"/>
                      <a:gd name="T51" fmla="*/ 43 h 262"/>
                      <a:gd name="T52" fmla="*/ 15 w 157"/>
                      <a:gd name="T53" fmla="*/ 36 h 262"/>
                      <a:gd name="T54" fmla="*/ 20 w 157"/>
                      <a:gd name="T55" fmla="*/ 28 h 262"/>
                      <a:gd name="T56" fmla="*/ 25 w 157"/>
                      <a:gd name="T57" fmla="*/ 22 h 262"/>
                      <a:gd name="T58" fmla="*/ 30 w 157"/>
                      <a:gd name="T59" fmla="*/ 16 h 262"/>
                      <a:gd name="T60" fmla="*/ 37 w 157"/>
                      <a:gd name="T61" fmla="*/ 12 h 262"/>
                      <a:gd name="T62" fmla="*/ 44 w 157"/>
                      <a:gd name="T63" fmla="*/ 7 h 262"/>
                      <a:gd name="T64" fmla="*/ 53 w 157"/>
                      <a:gd name="T65" fmla="*/ 4 h 262"/>
                      <a:gd name="T66" fmla="*/ 61 w 157"/>
                      <a:gd name="T67" fmla="*/ 2 h 262"/>
                      <a:gd name="T68" fmla="*/ 69 w 157"/>
                      <a:gd name="T69" fmla="*/ 1 h 262"/>
                      <a:gd name="T70" fmla="*/ 79 w 157"/>
                      <a:gd name="T71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57" h="262">
                        <a:moveTo>
                          <a:pt x="79" y="0"/>
                        </a:moveTo>
                        <a:lnTo>
                          <a:pt x="89" y="1"/>
                        </a:lnTo>
                        <a:lnTo>
                          <a:pt x="98" y="2"/>
                        </a:lnTo>
                        <a:lnTo>
                          <a:pt x="106" y="4"/>
                        </a:lnTo>
                        <a:lnTo>
                          <a:pt x="114" y="7"/>
                        </a:lnTo>
                        <a:lnTo>
                          <a:pt x="121" y="12"/>
                        </a:lnTo>
                        <a:lnTo>
                          <a:pt x="127" y="16"/>
                        </a:lnTo>
                        <a:lnTo>
                          <a:pt x="134" y="22"/>
                        </a:lnTo>
                        <a:lnTo>
                          <a:pt x="138" y="28"/>
                        </a:lnTo>
                        <a:lnTo>
                          <a:pt x="143" y="36"/>
                        </a:lnTo>
                        <a:lnTo>
                          <a:pt x="146" y="43"/>
                        </a:lnTo>
                        <a:lnTo>
                          <a:pt x="149" y="52"/>
                        </a:lnTo>
                        <a:lnTo>
                          <a:pt x="153" y="61"/>
                        </a:lnTo>
                        <a:lnTo>
                          <a:pt x="155" y="72"/>
                        </a:lnTo>
                        <a:lnTo>
                          <a:pt x="156" y="82"/>
                        </a:lnTo>
                        <a:lnTo>
                          <a:pt x="157" y="94"/>
                        </a:lnTo>
                        <a:lnTo>
                          <a:pt x="157" y="105"/>
                        </a:lnTo>
                        <a:lnTo>
                          <a:pt x="157" y="262"/>
                        </a:lnTo>
                        <a:lnTo>
                          <a:pt x="0" y="262"/>
                        </a:lnTo>
                        <a:lnTo>
                          <a:pt x="0" y="105"/>
                        </a:lnTo>
                        <a:lnTo>
                          <a:pt x="0" y="94"/>
                        </a:lnTo>
                        <a:lnTo>
                          <a:pt x="1" y="82"/>
                        </a:lnTo>
                        <a:lnTo>
                          <a:pt x="3" y="72"/>
                        </a:lnTo>
                        <a:lnTo>
                          <a:pt x="5" y="61"/>
                        </a:lnTo>
                        <a:lnTo>
                          <a:pt x="7" y="52"/>
                        </a:lnTo>
                        <a:lnTo>
                          <a:pt x="10" y="43"/>
                        </a:lnTo>
                        <a:lnTo>
                          <a:pt x="15" y="36"/>
                        </a:lnTo>
                        <a:lnTo>
                          <a:pt x="20" y="28"/>
                        </a:lnTo>
                        <a:lnTo>
                          <a:pt x="25" y="22"/>
                        </a:lnTo>
                        <a:lnTo>
                          <a:pt x="30" y="16"/>
                        </a:lnTo>
                        <a:lnTo>
                          <a:pt x="37" y="12"/>
                        </a:lnTo>
                        <a:lnTo>
                          <a:pt x="44" y="7"/>
                        </a:lnTo>
                        <a:lnTo>
                          <a:pt x="53" y="4"/>
                        </a:lnTo>
                        <a:lnTo>
                          <a:pt x="61" y="2"/>
                        </a:lnTo>
                        <a:lnTo>
                          <a:pt x="69" y="1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3" name="Rectangle 5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7" y="1584"/>
                    <a:ext cx="1324" cy="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4" name="Rectangle 5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74" y="1585"/>
                    <a:ext cx="1325" cy="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5" name="Freeform 543"/>
                  <p:cNvSpPr>
                    <a:spLocks noChangeAspect="1"/>
                  </p:cNvSpPr>
                  <p:nvPr/>
                </p:nvSpPr>
                <p:spPr bwMode="auto">
                  <a:xfrm>
                    <a:off x="2303" y="1497"/>
                    <a:ext cx="7" cy="15"/>
                  </a:xfrm>
                  <a:custGeom>
                    <a:avLst/>
                    <a:gdLst>
                      <a:gd name="T0" fmla="*/ 25 w 25"/>
                      <a:gd name="T1" fmla="*/ 0 h 47"/>
                      <a:gd name="T2" fmla="*/ 18 w 25"/>
                      <a:gd name="T3" fmla="*/ 1 h 47"/>
                      <a:gd name="T4" fmla="*/ 14 w 25"/>
                      <a:gd name="T5" fmla="*/ 2 h 47"/>
                      <a:gd name="T6" fmla="*/ 10 w 25"/>
                      <a:gd name="T7" fmla="*/ 5 h 47"/>
                      <a:gd name="T8" fmla="*/ 7 w 25"/>
                      <a:gd name="T9" fmla="*/ 7 h 47"/>
                      <a:gd name="T10" fmla="*/ 5 w 25"/>
                      <a:gd name="T11" fmla="*/ 12 h 47"/>
                      <a:gd name="T12" fmla="*/ 3 w 25"/>
                      <a:gd name="T13" fmla="*/ 15 h 47"/>
                      <a:gd name="T14" fmla="*/ 2 w 25"/>
                      <a:gd name="T15" fmla="*/ 19 h 47"/>
                      <a:gd name="T16" fmla="*/ 0 w 25"/>
                      <a:gd name="T17" fmla="*/ 23 h 47"/>
                      <a:gd name="T18" fmla="*/ 2 w 25"/>
                      <a:gd name="T19" fmla="*/ 29 h 47"/>
                      <a:gd name="T20" fmla="*/ 3 w 25"/>
                      <a:gd name="T21" fmla="*/ 33 h 47"/>
                      <a:gd name="T22" fmla="*/ 5 w 25"/>
                      <a:gd name="T23" fmla="*/ 36 h 47"/>
                      <a:gd name="T24" fmla="*/ 7 w 25"/>
                      <a:gd name="T25" fmla="*/ 40 h 47"/>
                      <a:gd name="T26" fmla="*/ 10 w 25"/>
                      <a:gd name="T27" fmla="*/ 42 h 47"/>
                      <a:gd name="T28" fmla="*/ 14 w 25"/>
                      <a:gd name="T29" fmla="*/ 45 h 47"/>
                      <a:gd name="T30" fmla="*/ 18 w 25"/>
                      <a:gd name="T31" fmla="*/ 46 h 47"/>
                      <a:gd name="T32" fmla="*/ 25 w 25"/>
                      <a:gd name="T33" fmla="*/ 47 h 47"/>
                      <a:gd name="T34" fmla="*/ 25 w 25"/>
                      <a:gd name="T35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5" h="47">
                        <a:moveTo>
                          <a:pt x="25" y="0"/>
                        </a:move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5"/>
                        </a:lnTo>
                        <a:lnTo>
                          <a:pt x="7" y="7"/>
                        </a:lnTo>
                        <a:lnTo>
                          <a:pt x="5" y="12"/>
                        </a:lnTo>
                        <a:lnTo>
                          <a:pt x="3" y="15"/>
                        </a:lnTo>
                        <a:lnTo>
                          <a:pt x="2" y="19"/>
                        </a:lnTo>
                        <a:lnTo>
                          <a:pt x="0" y="23"/>
                        </a:lnTo>
                        <a:lnTo>
                          <a:pt x="2" y="29"/>
                        </a:lnTo>
                        <a:lnTo>
                          <a:pt x="3" y="33"/>
                        </a:lnTo>
                        <a:lnTo>
                          <a:pt x="5" y="36"/>
                        </a:lnTo>
                        <a:lnTo>
                          <a:pt x="7" y="40"/>
                        </a:lnTo>
                        <a:lnTo>
                          <a:pt x="10" y="42"/>
                        </a:lnTo>
                        <a:lnTo>
                          <a:pt x="14" y="45"/>
                        </a:lnTo>
                        <a:lnTo>
                          <a:pt x="18" y="46"/>
                        </a:lnTo>
                        <a:lnTo>
                          <a:pt x="25" y="47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6" name="Rectangle 5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0" y="1497"/>
                    <a:ext cx="928" cy="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7" name="Freeform 545"/>
                  <p:cNvSpPr>
                    <a:spLocks noChangeAspect="1"/>
                  </p:cNvSpPr>
                  <p:nvPr/>
                </p:nvSpPr>
                <p:spPr bwMode="auto">
                  <a:xfrm>
                    <a:off x="3238" y="1497"/>
                    <a:ext cx="6" cy="15"/>
                  </a:xfrm>
                  <a:custGeom>
                    <a:avLst/>
                    <a:gdLst>
                      <a:gd name="T0" fmla="*/ 0 w 23"/>
                      <a:gd name="T1" fmla="*/ 47 h 47"/>
                      <a:gd name="T2" fmla="*/ 5 w 23"/>
                      <a:gd name="T3" fmla="*/ 46 h 47"/>
                      <a:gd name="T4" fmla="*/ 9 w 23"/>
                      <a:gd name="T5" fmla="*/ 45 h 47"/>
                      <a:gd name="T6" fmla="*/ 13 w 23"/>
                      <a:gd name="T7" fmla="*/ 42 h 47"/>
                      <a:gd name="T8" fmla="*/ 16 w 23"/>
                      <a:gd name="T9" fmla="*/ 40 h 47"/>
                      <a:gd name="T10" fmla="*/ 20 w 23"/>
                      <a:gd name="T11" fmla="*/ 36 h 47"/>
                      <a:gd name="T12" fmla="*/ 21 w 23"/>
                      <a:gd name="T13" fmla="*/ 33 h 47"/>
                      <a:gd name="T14" fmla="*/ 22 w 23"/>
                      <a:gd name="T15" fmla="*/ 29 h 47"/>
                      <a:gd name="T16" fmla="*/ 23 w 23"/>
                      <a:gd name="T17" fmla="*/ 23 h 47"/>
                      <a:gd name="T18" fmla="*/ 22 w 23"/>
                      <a:gd name="T19" fmla="*/ 19 h 47"/>
                      <a:gd name="T20" fmla="*/ 21 w 23"/>
                      <a:gd name="T21" fmla="*/ 15 h 47"/>
                      <a:gd name="T22" fmla="*/ 20 w 23"/>
                      <a:gd name="T23" fmla="*/ 12 h 47"/>
                      <a:gd name="T24" fmla="*/ 16 w 23"/>
                      <a:gd name="T25" fmla="*/ 7 h 47"/>
                      <a:gd name="T26" fmla="*/ 13 w 23"/>
                      <a:gd name="T27" fmla="*/ 5 h 47"/>
                      <a:gd name="T28" fmla="*/ 9 w 23"/>
                      <a:gd name="T29" fmla="*/ 2 h 47"/>
                      <a:gd name="T30" fmla="*/ 5 w 23"/>
                      <a:gd name="T31" fmla="*/ 1 h 47"/>
                      <a:gd name="T32" fmla="*/ 0 w 23"/>
                      <a:gd name="T33" fmla="*/ 0 h 47"/>
                      <a:gd name="T34" fmla="*/ 0 w 23"/>
                      <a:gd name="T35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" h="47">
                        <a:moveTo>
                          <a:pt x="0" y="47"/>
                        </a:moveTo>
                        <a:lnTo>
                          <a:pt x="5" y="46"/>
                        </a:lnTo>
                        <a:lnTo>
                          <a:pt x="9" y="45"/>
                        </a:lnTo>
                        <a:lnTo>
                          <a:pt x="13" y="42"/>
                        </a:lnTo>
                        <a:lnTo>
                          <a:pt x="16" y="40"/>
                        </a:lnTo>
                        <a:lnTo>
                          <a:pt x="20" y="36"/>
                        </a:lnTo>
                        <a:lnTo>
                          <a:pt x="21" y="33"/>
                        </a:lnTo>
                        <a:lnTo>
                          <a:pt x="22" y="29"/>
                        </a:lnTo>
                        <a:lnTo>
                          <a:pt x="23" y="23"/>
                        </a:lnTo>
                        <a:lnTo>
                          <a:pt x="22" y="19"/>
                        </a:lnTo>
                        <a:lnTo>
                          <a:pt x="21" y="15"/>
                        </a:lnTo>
                        <a:lnTo>
                          <a:pt x="20" y="12"/>
                        </a:lnTo>
                        <a:lnTo>
                          <a:pt x="16" y="7"/>
                        </a:lnTo>
                        <a:lnTo>
                          <a:pt x="13" y="5"/>
                        </a:lnTo>
                        <a:lnTo>
                          <a:pt x="9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8" name="Freeform 546"/>
                  <p:cNvSpPr>
                    <a:spLocks noChangeAspect="1"/>
                  </p:cNvSpPr>
                  <p:nvPr/>
                </p:nvSpPr>
                <p:spPr bwMode="auto">
                  <a:xfrm>
                    <a:off x="301" y="1422"/>
                    <a:ext cx="44" cy="141"/>
                  </a:xfrm>
                  <a:custGeom>
                    <a:avLst/>
                    <a:gdLst>
                      <a:gd name="T0" fmla="*/ 144 w 144"/>
                      <a:gd name="T1" fmla="*/ 469 h 469"/>
                      <a:gd name="T2" fmla="*/ 144 w 144"/>
                      <a:gd name="T3" fmla="*/ 181 h 469"/>
                      <a:gd name="T4" fmla="*/ 125 w 144"/>
                      <a:gd name="T5" fmla="*/ 172 h 469"/>
                      <a:gd name="T6" fmla="*/ 124 w 144"/>
                      <a:gd name="T7" fmla="*/ 76 h 469"/>
                      <a:gd name="T8" fmla="*/ 123 w 144"/>
                      <a:gd name="T9" fmla="*/ 65 h 469"/>
                      <a:gd name="T10" fmla="*/ 121 w 144"/>
                      <a:gd name="T11" fmla="*/ 52 h 469"/>
                      <a:gd name="T12" fmla="*/ 118 w 144"/>
                      <a:gd name="T13" fmla="*/ 40 h 469"/>
                      <a:gd name="T14" fmla="*/ 113 w 144"/>
                      <a:gd name="T15" fmla="*/ 27 h 469"/>
                      <a:gd name="T16" fmla="*/ 110 w 144"/>
                      <a:gd name="T17" fmla="*/ 22 h 469"/>
                      <a:gd name="T18" fmla="*/ 106 w 144"/>
                      <a:gd name="T19" fmla="*/ 16 h 469"/>
                      <a:gd name="T20" fmla="*/ 102 w 144"/>
                      <a:gd name="T21" fmla="*/ 11 h 469"/>
                      <a:gd name="T22" fmla="*/ 97 w 144"/>
                      <a:gd name="T23" fmla="*/ 7 h 469"/>
                      <a:gd name="T24" fmla="*/ 92 w 144"/>
                      <a:gd name="T25" fmla="*/ 4 h 469"/>
                      <a:gd name="T26" fmla="*/ 86 w 144"/>
                      <a:gd name="T27" fmla="*/ 2 h 469"/>
                      <a:gd name="T28" fmla="*/ 79 w 144"/>
                      <a:gd name="T29" fmla="*/ 0 h 469"/>
                      <a:gd name="T30" fmla="*/ 73 w 144"/>
                      <a:gd name="T31" fmla="*/ 0 h 469"/>
                      <a:gd name="T32" fmla="*/ 65 w 144"/>
                      <a:gd name="T33" fmla="*/ 0 h 469"/>
                      <a:gd name="T34" fmla="*/ 58 w 144"/>
                      <a:gd name="T35" fmla="*/ 2 h 469"/>
                      <a:gd name="T36" fmla="*/ 52 w 144"/>
                      <a:gd name="T37" fmla="*/ 4 h 469"/>
                      <a:gd name="T38" fmla="*/ 46 w 144"/>
                      <a:gd name="T39" fmla="*/ 7 h 469"/>
                      <a:gd name="T40" fmla="*/ 42 w 144"/>
                      <a:gd name="T41" fmla="*/ 10 h 469"/>
                      <a:gd name="T42" fmla="*/ 38 w 144"/>
                      <a:gd name="T43" fmla="*/ 15 h 469"/>
                      <a:gd name="T44" fmla="*/ 34 w 144"/>
                      <a:gd name="T45" fmla="*/ 21 h 469"/>
                      <a:gd name="T46" fmla="*/ 31 w 144"/>
                      <a:gd name="T47" fmla="*/ 26 h 469"/>
                      <a:gd name="T48" fmla="*/ 25 w 144"/>
                      <a:gd name="T49" fmla="*/ 37 h 469"/>
                      <a:gd name="T50" fmla="*/ 22 w 144"/>
                      <a:gd name="T51" fmla="*/ 51 h 469"/>
                      <a:gd name="T52" fmla="*/ 20 w 144"/>
                      <a:gd name="T53" fmla="*/ 64 h 469"/>
                      <a:gd name="T54" fmla="*/ 19 w 144"/>
                      <a:gd name="T55" fmla="*/ 76 h 469"/>
                      <a:gd name="T56" fmla="*/ 19 w 144"/>
                      <a:gd name="T57" fmla="*/ 172 h 469"/>
                      <a:gd name="T58" fmla="*/ 0 w 144"/>
                      <a:gd name="T59" fmla="*/ 178 h 469"/>
                      <a:gd name="T60" fmla="*/ 0 w 144"/>
                      <a:gd name="T61" fmla="*/ 469 h 469"/>
                      <a:gd name="T62" fmla="*/ 144 w 144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4" h="469">
                        <a:moveTo>
                          <a:pt x="144" y="469"/>
                        </a:moveTo>
                        <a:lnTo>
                          <a:pt x="144" y="181"/>
                        </a:lnTo>
                        <a:lnTo>
                          <a:pt x="125" y="172"/>
                        </a:lnTo>
                        <a:lnTo>
                          <a:pt x="124" y="76"/>
                        </a:lnTo>
                        <a:lnTo>
                          <a:pt x="123" y="65"/>
                        </a:lnTo>
                        <a:lnTo>
                          <a:pt x="121" y="52"/>
                        </a:lnTo>
                        <a:lnTo>
                          <a:pt x="118" y="40"/>
                        </a:lnTo>
                        <a:lnTo>
                          <a:pt x="113" y="27"/>
                        </a:lnTo>
                        <a:lnTo>
                          <a:pt x="110" y="22"/>
                        </a:lnTo>
                        <a:lnTo>
                          <a:pt x="106" y="16"/>
                        </a:lnTo>
                        <a:lnTo>
                          <a:pt x="102" y="11"/>
                        </a:lnTo>
                        <a:lnTo>
                          <a:pt x="97" y="7"/>
                        </a:lnTo>
                        <a:lnTo>
                          <a:pt x="92" y="4"/>
                        </a:lnTo>
                        <a:lnTo>
                          <a:pt x="86" y="2"/>
                        </a:lnTo>
                        <a:lnTo>
                          <a:pt x="79" y="0"/>
                        </a:lnTo>
                        <a:lnTo>
                          <a:pt x="73" y="0"/>
                        </a:lnTo>
                        <a:lnTo>
                          <a:pt x="65" y="0"/>
                        </a:lnTo>
                        <a:lnTo>
                          <a:pt x="58" y="2"/>
                        </a:lnTo>
                        <a:lnTo>
                          <a:pt x="52" y="4"/>
                        </a:lnTo>
                        <a:lnTo>
                          <a:pt x="46" y="7"/>
                        </a:lnTo>
                        <a:lnTo>
                          <a:pt x="42" y="10"/>
                        </a:lnTo>
                        <a:lnTo>
                          <a:pt x="38" y="15"/>
                        </a:lnTo>
                        <a:lnTo>
                          <a:pt x="34" y="21"/>
                        </a:lnTo>
                        <a:lnTo>
                          <a:pt x="31" y="26"/>
                        </a:lnTo>
                        <a:lnTo>
                          <a:pt x="25" y="37"/>
                        </a:lnTo>
                        <a:lnTo>
                          <a:pt x="22" y="51"/>
                        </a:lnTo>
                        <a:lnTo>
                          <a:pt x="20" y="64"/>
                        </a:lnTo>
                        <a:lnTo>
                          <a:pt x="19" y="76"/>
                        </a:lnTo>
                        <a:lnTo>
                          <a:pt x="19" y="172"/>
                        </a:lnTo>
                        <a:lnTo>
                          <a:pt x="0" y="178"/>
                        </a:lnTo>
                        <a:lnTo>
                          <a:pt x="0" y="469"/>
                        </a:lnTo>
                        <a:lnTo>
                          <a:pt x="144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499" name="Freeform 547"/>
                  <p:cNvSpPr>
                    <a:spLocks noChangeAspect="1"/>
                  </p:cNvSpPr>
                  <p:nvPr/>
                </p:nvSpPr>
                <p:spPr bwMode="auto">
                  <a:xfrm>
                    <a:off x="338" y="1470"/>
                    <a:ext cx="15" cy="93"/>
                  </a:xfrm>
                  <a:custGeom>
                    <a:avLst/>
                    <a:gdLst>
                      <a:gd name="T0" fmla="*/ 34 w 48"/>
                      <a:gd name="T1" fmla="*/ 0 h 309"/>
                      <a:gd name="T2" fmla="*/ 0 w 48"/>
                      <a:gd name="T3" fmla="*/ 21 h 309"/>
                      <a:gd name="T4" fmla="*/ 0 w 48"/>
                      <a:gd name="T5" fmla="*/ 309 h 309"/>
                      <a:gd name="T6" fmla="*/ 48 w 48"/>
                      <a:gd name="T7" fmla="*/ 309 h 309"/>
                      <a:gd name="T8" fmla="*/ 48 w 48"/>
                      <a:gd name="T9" fmla="*/ 21 h 309"/>
                      <a:gd name="T10" fmla="*/ 34 w 48"/>
                      <a:gd name="T11" fmla="*/ 0 h 309"/>
                      <a:gd name="T12" fmla="*/ 48 w 48"/>
                      <a:gd name="T13" fmla="*/ 21 h 309"/>
                      <a:gd name="T14" fmla="*/ 48 w 48"/>
                      <a:gd name="T15" fmla="*/ 6 h 309"/>
                      <a:gd name="T16" fmla="*/ 34 w 48"/>
                      <a:gd name="T17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309">
                        <a:moveTo>
                          <a:pt x="34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8" y="309"/>
                        </a:lnTo>
                        <a:lnTo>
                          <a:pt x="48" y="21"/>
                        </a:lnTo>
                        <a:lnTo>
                          <a:pt x="34" y="0"/>
                        </a:lnTo>
                        <a:lnTo>
                          <a:pt x="48" y="21"/>
                        </a:lnTo>
                        <a:lnTo>
                          <a:pt x="48" y="6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0" name="Freeform 548"/>
                  <p:cNvSpPr>
                    <a:spLocks noChangeAspect="1"/>
                  </p:cNvSpPr>
                  <p:nvPr/>
                </p:nvSpPr>
                <p:spPr bwMode="auto">
                  <a:xfrm>
                    <a:off x="332" y="1467"/>
                    <a:ext cx="16" cy="16"/>
                  </a:xfrm>
                  <a:custGeom>
                    <a:avLst/>
                    <a:gdLst>
                      <a:gd name="T0" fmla="*/ 0 w 53"/>
                      <a:gd name="T1" fmla="*/ 21 h 51"/>
                      <a:gd name="T2" fmla="*/ 14 w 53"/>
                      <a:gd name="T3" fmla="*/ 42 h 51"/>
                      <a:gd name="T4" fmla="*/ 33 w 53"/>
                      <a:gd name="T5" fmla="*/ 51 h 51"/>
                      <a:gd name="T6" fmla="*/ 53 w 53"/>
                      <a:gd name="T7" fmla="*/ 9 h 51"/>
                      <a:gd name="T8" fmla="*/ 33 w 53"/>
                      <a:gd name="T9" fmla="*/ 0 h 51"/>
                      <a:gd name="T10" fmla="*/ 0 w 53"/>
                      <a:gd name="T11" fmla="*/ 21 h 51"/>
                      <a:gd name="T12" fmla="*/ 0 w 53"/>
                      <a:gd name="T13" fmla="*/ 21 h 51"/>
                      <a:gd name="T14" fmla="*/ 1 w 53"/>
                      <a:gd name="T15" fmla="*/ 36 h 51"/>
                      <a:gd name="T16" fmla="*/ 14 w 53"/>
                      <a:gd name="T17" fmla="*/ 42 h 51"/>
                      <a:gd name="T18" fmla="*/ 0 w 53"/>
                      <a:gd name="T19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3" h="51">
                        <a:moveTo>
                          <a:pt x="0" y="21"/>
                        </a:moveTo>
                        <a:lnTo>
                          <a:pt x="14" y="42"/>
                        </a:lnTo>
                        <a:lnTo>
                          <a:pt x="33" y="51"/>
                        </a:lnTo>
                        <a:lnTo>
                          <a:pt x="53" y="9"/>
                        </a:lnTo>
                        <a:lnTo>
                          <a:pt x="33" y="0"/>
                        </a:lnTo>
                        <a:lnTo>
                          <a:pt x="0" y="21"/>
                        </a:lnTo>
                        <a:lnTo>
                          <a:pt x="0" y="21"/>
                        </a:lnTo>
                        <a:lnTo>
                          <a:pt x="1" y="36"/>
                        </a:lnTo>
                        <a:lnTo>
                          <a:pt x="14" y="42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1" name="Freeform 549"/>
                  <p:cNvSpPr>
                    <a:spLocks noChangeAspect="1"/>
                  </p:cNvSpPr>
                  <p:nvPr/>
                </p:nvSpPr>
                <p:spPr bwMode="auto">
                  <a:xfrm>
                    <a:off x="332" y="1445"/>
                    <a:ext cx="14" cy="29"/>
                  </a:xfrm>
                  <a:custGeom>
                    <a:avLst/>
                    <a:gdLst>
                      <a:gd name="T0" fmla="*/ 0 w 48"/>
                      <a:gd name="T1" fmla="*/ 0 h 96"/>
                      <a:gd name="T2" fmla="*/ 0 w 48"/>
                      <a:gd name="T3" fmla="*/ 1 h 96"/>
                      <a:gd name="T4" fmla="*/ 1 w 48"/>
                      <a:gd name="T5" fmla="*/ 96 h 96"/>
                      <a:gd name="T6" fmla="*/ 48 w 48"/>
                      <a:gd name="T7" fmla="*/ 95 h 96"/>
                      <a:gd name="T8" fmla="*/ 46 w 48"/>
                      <a:gd name="T9" fmla="*/ 0 h 96"/>
                      <a:gd name="T10" fmla="*/ 0 w 48"/>
                      <a:gd name="T11" fmla="*/ 0 h 96"/>
                      <a:gd name="T12" fmla="*/ 0 w 48"/>
                      <a:gd name="T13" fmla="*/ 0 h 96"/>
                      <a:gd name="T14" fmla="*/ 0 w 48"/>
                      <a:gd name="T15" fmla="*/ 1 h 96"/>
                      <a:gd name="T16" fmla="*/ 0 w 48"/>
                      <a:gd name="T17" fmla="*/ 1 h 96"/>
                      <a:gd name="T18" fmla="*/ 0 w 48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96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1" y="96"/>
                        </a:lnTo>
                        <a:lnTo>
                          <a:pt x="48" y="9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2" name="Freeform 550"/>
                  <p:cNvSpPr>
                    <a:spLocks noChangeAspect="1"/>
                  </p:cNvSpPr>
                  <p:nvPr/>
                </p:nvSpPr>
                <p:spPr bwMode="auto">
                  <a:xfrm>
                    <a:off x="324" y="1415"/>
                    <a:ext cx="21" cy="30"/>
                  </a:xfrm>
                  <a:custGeom>
                    <a:avLst/>
                    <a:gdLst>
                      <a:gd name="T0" fmla="*/ 0 w 74"/>
                      <a:gd name="T1" fmla="*/ 47 h 100"/>
                      <a:gd name="T2" fmla="*/ 0 w 74"/>
                      <a:gd name="T3" fmla="*/ 47 h 100"/>
                      <a:gd name="T4" fmla="*/ 3 w 74"/>
                      <a:gd name="T5" fmla="*/ 47 h 100"/>
                      <a:gd name="T6" fmla="*/ 6 w 74"/>
                      <a:gd name="T7" fmla="*/ 48 h 100"/>
                      <a:gd name="T8" fmla="*/ 8 w 74"/>
                      <a:gd name="T9" fmla="*/ 49 h 100"/>
                      <a:gd name="T10" fmla="*/ 10 w 74"/>
                      <a:gd name="T11" fmla="*/ 50 h 100"/>
                      <a:gd name="T12" fmla="*/ 12 w 74"/>
                      <a:gd name="T13" fmla="*/ 52 h 100"/>
                      <a:gd name="T14" fmla="*/ 16 w 74"/>
                      <a:gd name="T15" fmla="*/ 54 h 100"/>
                      <a:gd name="T16" fmla="*/ 18 w 74"/>
                      <a:gd name="T17" fmla="*/ 57 h 100"/>
                      <a:gd name="T18" fmla="*/ 19 w 74"/>
                      <a:gd name="T19" fmla="*/ 60 h 100"/>
                      <a:gd name="T20" fmla="*/ 23 w 74"/>
                      <a:gd name="T21" fmla="*/ 71 h 100"/>
                      <a:gd name="T22" fmla="*/ 26 w 74"/>
                      <a:gd name="T23" fmla="*/ 81 h 100"/>
                      <a:gd name="T24" fmla="*/ 27 w 74"/>
                      <a:gd name="T25" fmla="*/ 92 h 100"/>
                      <a:gd name="T26" fmla="*/ 28 w 74"/>
                      <a:gd name="T27" fmla="*/ 100 h 100"/>
                      <a:gd name="T28" fmla="*/ 74 w 74"/>
                      <a:gd name="T29" fmla="*/ 100 h 100"/>
                      <a:gd name="T30" fmla="*/ 73 w 74"/>
                      <a:gd name="T31" fmla="*/ 87 h 100"/>
                      <a:gd name="T32" fmla="*/ 71 w 74"/>
                      <a:gd name="T33" fmla="*/ 72 h 100"/>
                      <a:gd name="T34" fmla="*/ 67 w 74"/>
                      <a:gd name="T35" fmla="*/ 56 h 100"/>
                      <a:gd name="T36" fmla="*/ 61 w 74"/>
                      <a:gd name="T37" fmla="*/ 41 h 100"/>
                      <a:gd name="T38" fmla="*/ 57 w 74"/>
                      <a:gd name="T39" fmla="*/ 33 h 100"/>
                      <a:gd name="T40" fmla="*/ 51 w 74"/>
                      <a:gd name="T41" fmla="*/ 26 h 100"/>
                      <a:gd name="T42" fmla="*/ 45 w 74"/>
                      <a:gd name="T43" fmla="*/ 18 h 100"/>
                      <a:gd name="T44" fmla="*/ 38 w 74"/>
                      <a:gd name="T45" fmla="*/ 13 h 100"/>
                      <a:gd name="T46" fmla="*/ 29 w 74"/>
                      <a:gd name="T47" fmla="*/ 8 h 100"/>
                      <a:gd name="T48" fmla="*/ 20 w 74"/>
                      <a:gd name="T49" fmla="*/ 4 h 100"/>
                      <a:gd name="T50" fmla="*/ 10 w 74"/>
                      <a:gd name="T51" fmla="*/ 0 h 100"/>
                      <a:gd name="T52" fmla="*/ 0 w 74"/>
                      <a:gd name="T53" fmla="*/ 0 h 100"/>
                      <a:gd name="T54" fmla="*/ 0 w 74"/>
                      <a:gd name="T55" fmla="*/ 0 h 100"/>
                      <a:gd name="T56" fmla="*/ 0 w 74"/>
                      <a:gd name="T57" fmla="*/ 47 h 100"/>
                      <a:gd name="T58" fmla="*/ 0 w 74"/>
                      <a:gd name="T59" fmla="*/ 47 h 100"/>
                      <a:gd name="T60" fmla="*/ 0 w 74"/>
                      <a:gd name="T61" fmla="*/ 47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4" h="100">
                        <a:moveTo>
                          <a:pt x="0" y="47"/>
                        </a:moveTo>
                        <a:lnTo>
                          <a:pt x="0" y="47"/>
                        </a:lnTo>
                        <a:lnTo>
                          <a:pt x="3" y="47"/>
                        </a:lnTo>
                        <a:lnTo>
                          <a:pt x="6" y="48"/>
                        </a:lnTo>
                        <a:lnTo>
                          <a:pt x="8" y="49"/>
                        </a:lnTo>
                        <a:lnTo>
                          <a:pt x="10" y="50"/>
                        </a:lnTo>
                        <a:lnTo>
                          <a:pt x="12" y="52"/>
                        </a:lnTo>
                        <a:lnTo>
                          <a:pt x="16" y="54"/>
                        </a:lnTo>
                        <a:lnTo>
                          <a:pt x="18" y="57"/>
                        </a:lnTo>
                        <a:lnTo>
                          <a:pt x="19" y="60"/>
                        </a:lnTo>
                        <a:lnTo>
                          <a:pt x="23" y="71"/>
                        </a:lnTo>
                        <a:lnTo>
                          <a:pt x="26" y="81"/>
                        </a:lnTo>
                        <a:lnTo>
                          <a:pt x="27" y="92"/>
                        </a:lnTo>
                        <a:lnTo>
                          <a:pt x="28" y="100"/>
                        </a:lnTo>
                        <a:lnTo>
                          <a:pt x="74" y="100"/>
                        </a:lnTo>
                        <a:lnTo>
                          <a:pt x="73" y="87"/>
                        </a:lnTo>
                        <a:lnTo>
                          <a:pt x="71" y="72"/>
                        </a:lnTo>
                        <a:lnTo>
                          <a:pt x="67" y="56"/>
                        </a:lnTo>
                        <a:lnTo>
                          <a:pt x="61" y="41"/>
                        </a:lnTo>
                        <a:lnTo>
                          <a:pt x="57" y="33"/>
                        </a:lnTo>
                        <a:lnTo>
                          <a:pt x="51" y="26"/>
                        </a:lnTo>
                        <a:lnTo>
                          <a:pt x="45" y="18"/>
                        </a:lnTo>
                        <a:lnTo>
                          <a:pt x="38" y="13"/>
                        </a:lnTo>
                        <a:lnTo>
                          <a:pt x="29" y="8"/>
                        </a:lnTo>
                        <a:lnTo>
                          <a:pt x="20" y="4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3" name="Freeform 551"/>
                  <p:cNvSpPr>
                    <a:spLocks noChangeAspect="1"/>
                  </p:cNvSpPr>
                  <p:nvPr/>
                </p:nvSpPr>
                <p:spPr bwMode="auto">
                  <a:xfrm>
                    <a:off x="300" y="1415"/>
                    <a:ext cx="24" cy="30"/>
                  </a:xfrm>
                  <a:custGeom>
                    <a:avLst/>
                    <a:gdLst>
                      <a:gd name="T0" fmla="*/ 46 w 77"/>
                      <a:gd name="T1" fmla="*/ 100 h 100"/>
                      <a:gd name="T2" fmla="*/ 46 w 77"/>
                      <a:gd name="T3" fmla="*/ 100 h 100"/>
                      <a:gd name="T4" fmla="*/ 46 w 77"/>
                      <a:gd name="T5" fmla="*/ 90 h 100"/>
                      <a:gd name="T6" fmla="*/ 48 w 77"/>
                      <a:gd name="T7" fmla="*/ 79 h 100"/>
                      <a:gd name="T8" fmla="*/ 50 w 77"/>
                      <a:gd name="T9" fmla="*/ 70 h 100"/>
                      <a:gd name="T10" fmla="*/ 55 w 77"/>
                      <a:gd name="T11" fmla="*/ 59 h 100"/>
                      <a:gd name="T12" fmla="*/ 57 w 77"/>
                      <a:gd name="T13" fmla="*/ 57 h 100"/>
                      <a:gd name="T14" fmla="*/ 59 w 77"/>
                      <a:gd name="T15" fmla="*/ 54 h 100"/>
                      <a:gd name="T16" fmla="*/ 61 w 77"/>
                      <a:gd name="T17" fmla="*/ 52 h 100"/>
                      <a:gd name="T18" fmla="*/ 63 w 77"/>
                      <a:gd name="T19" fmla="*/ 50 h 100"/>
                      <a:gd name="T20" fmla="*/ 66 w 77"/>
                      <a:gd name="T21" fmla="*/ 49 h 100"/>
                      <a:gd name="T22" fmla="*/ 68 w 77"/>
                      <a:gd name="T23" fmla="*/ 48 h 100"/>
                      <a:gd name="T24" fmla="*/ 73 w 77"/>
                      <a:gd name="T25" fmla="*/ 47 h 100"/>
                      <a:gd name="T26" fmla="*/ 77 w 77"/>
                      <a:gd name="T27" fmla="*/ 47 h 100"/>
                      <a:gd name="T28" fmla="*/ 77 w 77"/>
                      <a:gd name="T29" fmla="*/ 0 h 100"/>
                      <a:gd name="T30" fmla="*/ 66 w 77"/>
                      <a:gd name="T31" fmla="*/ 0 h 100"/>
                      <a:gd name="T32" fmla="*/ 56 w 77"/>
                      <a:gd name="T33" fmla="*/ 2 h 100"/>
                      <a:gd name="T34" fmla="*/ 46 w 77"/>
                      <a:gd name="T35" fmla="*/ 7 h 100"/>
                      <a:gd name="T36" fmla="*/ 38 w 77"/>
                      <a:gd name="T37" fmla="*/ 12 h 100"/>
                      <a:gd name="T38" fmla="*/ 30 w 77"/>
                      <a:gd name="T39" fmla="*/ 17 h 100"/>
                      <a:gd name="T40" fmla="*/ 23 w 77"/>
                      <a:gd name="T41" fmla="*/ 24 h 100"/>
                      <a:gd name="T42" fmla="*/ 18 w 77"/>
                      <a:gd name="T43" fmla="*/ 31 h 100"/>
                      <a:gd name="T44" fmla="*/ 14 w 77"/>
                      <a:gd name="T45" fmla="*/ 39 h 100"/>
                      <a:gd name="T46" fmla="*/ 7 w 77"/>
                      <a:gd name="T47" fmla="*/ 54 h 100"/>
                      <a:gd name="T48" fmla="*/ 3 w 77"/>
                      <a:gd name="T49" fmla="*/ 70 h 100"/>
                      <a:gd name="T50" fmla="*/ 0 w 77"/>
                      <a:gd name="T51" fmla="*/ 86 h 100"/>
                      <a:gd name="T52" fmla="*/ 0 w 77"/>
                      <a:gd name="T53" fmla="*/ 100 h 100"/>
                      <a:gd name="T54" fmla="*/ 0 w 77"/>
                      <a:gd name="T55" fmla="*/ 100 h 100"/>
                      <a:gd name="T56" fmla="*/ 46 w 77"/>
                      <a:gd name="T57" fmla="*/ 100 h 100"/>
                      <a:gd name="T58" fmla="*/ 46 w 77"/>
                      <a:gd name="T59" fmla="*/ 100 h 100"/>
                      <a:gd name="T60" fmla="*/ 46 w 77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46" y="100"/>
                        </a:moveTo>
                        <a:lnTo>
                          <a:pt x="46" y="100"/>
                        </a:lnTo>
                        <a:lnTo>
                          <a:pt x="46" y="90"/>
                        </a:lnTo>
                        <a:lnTo>
                          <a:pt x="48" y="79"/>
                        </a:lnTo>
                        <a:lnTo>
                          <a:pt x="50" y="70"/>
                        </a:lnTo>
                        <a:lnTo>
                          <a:pt x="55" y="59"/>
                        </a:lnTo>
                        <a:lnTo>
                          <a:pt x="57" y="57"/>
                        </a:lnTo>
                        <a:lnTo>
                          <a:pt x="59" y="54"/>
                        </a:lnTo>
                        <a:lnTo>
                          <a:pt x="61" y="52"/>
                        </a:lnTo>
                        <a:lnTo>
                          <a:pt x="63" y="50"/>
                        </a:lnTo>
                        <a:lnTo>
                          <a:pt x="66" y="49"/>
                        </a:lnTo>
                        <a:lnTo>
                          <a:pt x="68" y="48"/>
                        </a:lnTo>
                        <a:lnTo>
                          <a:pt x="73" y="47"/>
                        </a:lnTo>
                        <a:lnTo>
                          <a:pt x="77" y="47"/>
                        </a:lnTo>
                        <a:lnTo>
                          <a:pt x="77" y="0"/>
                        </a:lnTo>
                        <a:lnTo>
                          <a:pt x="66" y="0"/>
                        </a:lnTo>
                        <a:lnTo>
                          <a:pt x="56" y="2"/>
                        </a:lnTo>
                        <a:lnTo>
                          <a:pt x="46" y="7"/>
                        </a:lnTo>
                        <a:lnTo>
                          <a:pt x="38" y="12"/>
                        </a:lnTo>
                        <a:lnTo>
                          <a:pt x="30" y="17"/>
                        </a:lnTo>
                        <a:lnTo>
                          <a:pt x="23" y="24"/>
                        </a:lnTo>
                        <a:lnTo>
                          <a:pt x="18" y="31"/>
                        </a:lnTo>
                        <a:lnTo>
                          <a:pt x="14" y="39"/>
                        </a:lnTo>
                        <a:lnTo>
                          <a:pt x="7" y="54"/>
                        </a:lnTo>
                        <a:lnTo>
                          <a:pt x="3" y="70"/>
                        </a:lnTo>
                        <a:lnTo>
                          <a:pt x="0" y="86"/>
                        </a:lnTo>
                        <a:lnTo>
                          <a:pt x="0" y="10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46" y="10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4" name="Freeform 552"/>
                  <p:cNvSpPr>
                    <a:spLocks noChangeAspect="1"/>
                  </p:cNvSpPr>
                  <p:nvPr/>
                </p:nvSpPr>
                <p:spPr bwMode="auto">
                  <a:xfrm>
                    <a:off x="300" y="1445"/>
                    <a:ext cx="14" cy="35"/>
                  </a:xfrm>
                  <a:custGeom>
                    <a:avLst/>
                    <a:gdLst>
                      <a:gd name="T0" fmla="*/ 30 w 46"/>
                      <a:gd name="T1" fmla="*/ 117 h 117"/>
                      <a:gd name="T2" fmla="*/ 46 w 46"/>
                      <a:gd name="T3" fmla="*/ 96 h 117"/>
                      <a:gd name="T4" fmla="*/ 46 w 46"/>
                      <a:gd name="T5" fmla="*/ 0 h 117"/>
                      <a:gd name="T6" fmla="*/ 0 w 46"/>
                      <a:gd name="T7" fmla="*/ 0 h 117"/>
                      <a:gd name="T8" fmla="*/ 0 w 46"/>
                      <a:gd name="T9" fmla="*/ 96 h 117"/>
                      <a:gd name="T10" fmla="*/ 30 w 46"/>
                      <a:gd name="T11" fmla="*/ 117 h 117"/>
                      <a:gd name="T12" fmla="*/ 30 w 46"/>
                      <a:gd name="T13" fmla="*/ 117 h 117"/>
                      <a:gd name="T14" fmla="*/ 46 w 46"/>
                      <a:gd name="T15" fmla="*/ 112 h 117"/>
                      <a:gd name="T16" fmla="*/ 46 w 46"/>
                      <a:gd name="T17" fmla="*/ 96 h 117"/>
                      <a:gd name="T18" fmla="*/ 30 w 46"/>
                      <a:gd name="T19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117">
                        <a:moveTo>
                          <a:pt x="30" y="117"/>
                        </a:move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30" y="117"/>
                        </a:lnTo>
                        <a:lnTo>
                          <a:pt x="30" y="117"/>
                        </a:lnTo>
                        <a:lnTo>
                          <a:pt x="46" y="112"/>
                        </a:lnTo>
                        <a:lnTo>
                          <a:pt x="46" y="96"/>
                        </a:lnTo>
                        <a:lnTo>
                          <a:pt x="30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5" name="Freeform 553"/>
                  <p:cNvSpPr>
                    <a:spLocks noChangeAspect="1"/>
                  </p:cNvSpPr>
                  <p:nvPr/>
                </p:nvSpPr>
                <p:spPr bwMode="auto">
                  <a:xfrm>
                    <a:off x="295" y="1467"/>
                    <a:ext cx="14" cy="16"/>
                  </a:xfrm>
                  <a:custGeom>
                    <a:avLst/>
                    <a:gdLst>
                      <a:gd name="T0" fmla="*/ 0 w 49"/>
                      <a:gd name="T1" fmla="*/ 28 h 51"/>
                      <a:gd name="T2" fmla="*/ 30 w 49"/>
                      <a:gd name="T3" fmla="*/ 51 h 51"/>
                      <a:gd name="T4" fmla="*/ 49 w 49"/>
                      <a:gd name="T5" fmla="*/ 43 h 51"/>
                      <a:gd name="T6" fmla="*/ 34 w 49"/>
                      <a:gd name="T7" fmla="*/ 0 h 51"/>
                      <a:gd name="T8" fmla="*/ 15 w 49"/>
                      <a:gd name="T9" fmla="*/ 7 h 51"/>
                      <a:gd name="T10" fmla="*/ 0 w 49"/>
                      <a:gd name="T11" fmla="*/ 28 h 51"/>
                      <a:gd name="T12" fmla="*/ 15 w 49"/>
                      <a:gd name="T13" fmla="*/ 7 h 51"/>
                      <a:gd name="T14" fmla="*/ 0 w 49"/>
                      <a:gd name="T15" fmla="*/ 13 h 51"/>
                      <a:gd name="T16" fmla="*/ 0 w 49"/>
                      <a:gd name="T17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9" h="51">
                        <a:moveTo>
                          <a:pt x="0" y="28"/>
                        </a:moveTo>
                        <a:lnTo>
                          <a:pt x="30" y="51"/>
                        </a:lnTo>
                        <a:lnTo>
                          <a:pt x="49" y="43"/>
                        </a:lnTo>
                        <a:lnTo>
                          <a:pt x="34" y="0"/>
                        </a:lnTo>
                        <a:lnTo>
                          <a:pt x="15" y="7"/>
                        </a:lnTo>
                        <a:lnTo>
                          <a:pt x="0" y="28"/>
                        </a:lnTo>
                        <a:lnTo>
                          <a:pt x="15" y="7"/>
                        </a:lnTo>
                        <a:lnTo>
                          <a:pt x="0" y="13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6" name="Freeform 554"/>
                  <p:cNvSpPr>
                    <a:spLocks noChangeAspect="1"/>
                  </p:cNvSpPr>
                  <p:nvPr/>
                </p:nvSpPr>
                <p:spPr bwMode="auto">
                  <a:xfrm>
                    <a:off x="295" y="1475"/>
                    <a:ext cx="14" cy="95"/>
                  </a:xfrm>
                  <a:custGeom>
                    <a:avLst/>
                    <a:gdLst>
                      <a:gd name="T0" fmla="*/ 23 w 46"/>
                      <a:gd name="T1" fmla="*/ 314 h 314"/>
                      <a:gd name="T2" fmla="*/ 46 w 46"/>
                      <a:gd name="T3" fmla="*/ 291 h 314"/>
                      <a:gd name="T4" fmla="*/ 46 w 46"/>
                      <a:gd name="T5" fmla="*/ 0 h 314"/>
                      <a:gd name="T6" fmla="*/ 0 w 46"/>
                      <a:gd name="T7" fmla="*/ 0 h 314"/>
                      <a:gd name="T8" fmla="*/ 0 w 46"/>
                      <a:gd name="T9" fmla="*/ 291 h 314"/>
                      <a:gd name="T10" fmla="*/ 23 w 46"/>
                      <a:gd name="T11" fmla="*/ 314 h 314"/>
                      <a:gd name="T12" fmla="*/ 0 w 46"/>
                      <a:gd name="T13" fmla="*/ 291 h 314"/>
                      <a:gd name="T14" fmla="*/ 0 w 46"/>
                      <a:gd name="T15" fmla="*/ 314 h 314"/>
                      <a:gd name="T16" fmla="*/ 23 w 46"/>
                      <a:gd name="T17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314">
                        <a:moveTo>
                          <a:pt x="23" y="314"/>
                        </a:moveTo>
                        <a:lnTo>
                          <a:pt x="46" y="29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3" y="314"/>
                        </a:lnTo>
                        <a:lnTo>
                          <a:pt x="0" y="291"/>
                        </a:lnTo>
                        <a:lnTo>
                          <a:pt x="0" y="314"/>
                        </a:lnTo>
                        <a:lnTo>
                          <a:pt x="23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7" name="Freeform 555"/>
                  <p:cNvSpPr>
                    <a:spLocks noChangeAspect="1"/>
                  </p:cNvSpPr>
                  <p:nvPr/>
                </p:nvSpPr>
                <p:spPr bwMode="auto">
                  <a:xfrm>
                    <a:off x="301" y="1556"/>
                    <a:ext cx="52" cy="14"/>
                  </a:xfrm>
                  <a:custGeom>
                    <a:avLst/>
                    <a:gdLst>
                      <a:gd name="T0" fmla="*/ 169 w 169"/>
                      <a:gd name="T1" fmla="*/ 23 h 46"/>
                      <a:gd name="T2" fmla="*/ 144 w 169"/>
                      <a:gd name="T3" fmla="*/ 0 h 46"/>
                      <a:gd name="T4" fmla="*/ 0 w 169"/>
                      <a:gd name="T5" fmla="*/ 0 h 46"/>
                      <a:gd name="T6" fmla="*/ 0 w 169"/>
                      <a:gd name="T7" fmla="*/ 46 h 46"/>
                      <a:gd name="T8" fmla="*/ 144 w 169"/>
                      <a:gd name="T9" fmla="*/ 46 h 46"/>
                      <a:gd name="T10" fmla="*/ 169 w 169"/>
                      <a:gd name="T11" fmla="*/ 23 h 46"/>
                      <a:gd name="T12" fmla="*/ 144 w 169"/>
                      <a:gd name="T13" fmla="*/ 46 h 46"/>
                      <a:gd name="T14" fmla="*/ 169 w 169"/>
                      <a:gd name="T15" fmla="*/ 46 h 46"/>
                      <a:gd name="T16" fmla="*/ 169 w 169"/>
                      <a:gd name="T1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9" h="46">
                        <a:moveTo>
                          <a:pt x="169" y="23"/>
                        </a:move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44" y="46"/>
                        </a:lnTo>
                        <a:lnTo>
                          <a:pt x="169" y="23"/>
                        </a:lnTo>
                        <a:lnTo>
                          <a:pt x="144" y="46"/>
                        </a:lnTo>
                        <a:lnTo>
                          <a:pt x="169" y="46"/>
                        </a:lnTo>
                        <a:lnTo>
                          <a:pt x="169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8" name="Freeform 556"/>
                  <p:cNvSpPr>
                    <a:spLocks noChangeAspect="1"/>
                  </p:cNvSpPr>
                  <p:nvPr/>
                </p:nvSpPr>
                <p:spPr bwMode="auto">
                  <a:xfrm>
                    <a:off x="5201" y="1422"/>
                    <a:ext cx="43" cy="141"/>
                  </a:xfrm>
                  <a:custGeom>
                    <a:avLst/>
                    <a:gdLst>
                      <a:gd name="T0" fmla="*/ 0 w 143"/>
                      <a:gd name="T1" fmla="*/ 469 h 469"/>
                      <a:gd name="T2" fmla="*/ 0 w 143"/>
                      <a:gd name="T3" fmla="*/ 181 h 469"/>
                      <a:gd name="T4" fmla="*/ 19 w 143"/>
                      <a:gd name="T5" fmla="*/ 172 h 469"/>
                      <a:gd name="T6" fmla="*/ 19 w 143"/>
                      <a:gd name="T7" fmla="*/ 76 h 469"/>
                      <a:gd name="T8" fmla="*/ 19 w 143"/>
                      <a:gd name="T9" fmla="*/ 65 h 469"/>
                      <a:gd name="T10" fmla="*/ 21 w 143"/>
                      <a:gd name="T11" fmla="*/ 52 h 469"/>
                      <a:gd name="T12" fmla="*/ 24 w 143"/>
                      <a:gd name="T13" fmla="*/ 40 h 469"/>
                      <a:gd name="T14" fmla="*/ 29 w 143"/>
                      <a:gd name="T15" fmla="*/ 27 h 469"/>
                      <a:gd name="T16" fmla="*/ 32 w 143"/>
                      <a:gd name="T17" fmla="*/ 22 h 469"/>
                      <a:gd name="T18" fmla="*/ 37 w 143"/>
                      <a:gd name="T19" fmla="*/ 16 h 469"/>
                      <a:gd name="T20" fmla="*/ 41 w 143"/>
                      <a:gd name="T21" fmla="*/ 11 h 469"/>
                      <a:gd name="T22" fmla="*/ 46 w 143"/>
                      <a:gd name="T23" fmla="*/ 7 h 469"/>
                      <a:gd name="T24" fmla="*/ 51 w 143"/>
                      <a:gd name="T25" fmla="*/ 4 h 469"/>
                      <a:gd name="T26" fmla="*/ 58 w 143"/>
                      <a:gd name="T27" fmla="*/ 2 h 469"/>
                      <a:gd name="T28" fmla="*/ 64 w 143"/>
                      <a:gd name="T29" fmla="*/ 0 h 469"/>
                      <a:gd name="T30" fmla="*/ 71 w 143"/>
                      <a:gd name="T31" fmla="*/ 0 h 469"/>
                      <a:gd name="T32" fmla="*/ 79 w 143"/>
                      <a:gd name="T33" fmla="*/ 0 h 469"/>
                      <a:gd name="T34" fmla="*/ 86 w 143"/>
                      <a:gd name="T35" fmla="*/ 2 h 469"/>
                      <a:gd name="T36" fmla="*/ 92 w 143"/>
                      <a:gd name="T37" fmla="*/ 4 h 469"/>
                      <a:gd name="T38" fmla="*/ 98 w 143"/>
                      <a:gd name="T39" fmla="*/ 7 h 469"/>
                      <a:gd name="T40" fmla="*/ 102 w 143"/>
                      <a:gd name="T41" fmla="*/ 10 h 469"/>
                      <a:gd name="T42" fmla="*/ 106 w 143"/>
                      <a:gd name="T43" fmla="*/ 15 h 469"/>
                      <a:gd name="T44" fmla="*/ 110 w 143"/>
                      <a:gd name="T45" fmla="*/ 21 h 469"/>
                      <a:gd name="T46" fmla="*/ 113 w 143"/>
                      <a:gd name="T47" fmla="*/ 26 h 469"/>
                      <a:gd name="T48" fmla="*/ 118 w 143"/>
                      <a:gd name="T49" fmla="*/ 37 h 469"/>
                      <a:gd name="T50" fmla="*/ 121 w 143"/>
                      <a:gd name="T51" fmla="*/ 51 h 469"/>
                      <a:gd name="T52" fmla="*/ 123 w 143"/>
                      <a:gd name="T53" fmla="*/ 64 h 469"/>
                      <a:gd name="T54" fmla="*/ 124 w 143"/>
                      <a:gd name="T55" fmla="*/ 76 h 469"/>
                      <a:gd name="T56" fmla="*/ 124 w 143"/>
                      <a:gd name="T57" fmla="*/ 172 h 469"/>
                      <a:gd name="T58" fmla="*/ 143 w 143"/>
                      <a:gd name="T59" fmla="*/ 178 h 469"/>
                      <a:gd name="T60" fmla="*/ 143 w 143"/>
                      <a:gd name="T61" fmla="*/ 469 h 469"/>
                      <a:gd name="T62" fmla="*/ 0 w 143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3" h="469">
                        <a:moveTo>
                          <a:pt x="0" y="469"/>
                        </a:moveTo>
                        <a:lnTo>
                          <a:pt x="0" y="181"/>
                        </a:lnTo>
                        <a:lnTo>
                          <a:pt x="19" y="172"/>
                        </a:lnTo>
                        <a:lnTo>
                          <a:pt x="19" y="76"/>
                        </a:lnTo>
                        <a:lnTo>
                          <a:pt x="19" y="65"/>
                        </a:lnTo>
                        <a:lnTo>
                          <a:pt x="21" y="52"/>
                        </a:lnTo>
                        <a:lnTo>
                          <a:pt x="24" y="40"/>
                        </a:lnTo>
                        <a:lnTo>
                          <a:pt x="29" y="27"/>
                        </a:lnTo>
                        <a:lnTo>
                          <a:pt x="32" y="22"/>
                        </a:lnTo>
                        <a:lnTo>
                          <a:pt x="37" y="16"/>
                        </a:lnTo>
                        <a:lnTo>
                          <a:pt x="41" y="11"/>
                        </a:lnTo>
                        <a:lnTo>
                          <a:pt x="46" y="7"/>
                        </a:lnTo>
                        <a:lnTo>
                          <a:pt x="51" y="4"/>
                        </a:lnTo>
                        <a:lnTo>
                          <a:pt x="58" y="2"/>
                        </a:lnTo>
                        <a:lnTo>
                          <a:pt x="64" y="0"/>
                        </a:lnTo>
                        <a:lnTo>
                          <a:pt x="71" y="0"/>
                        </a:lnTo>
                        <a:lnTo>
                          <a:pt x="79" y="0"/>
                        </a:lnTo>
                        <a:lnTo>
                          <a:pt x="86" y="2"/>
                        </a:lnTo>
                        <a:lnTo>
                          <a:pt x="92" y="4"/>
                        </a:lnTo>
                        <a:lnTo>
                          <a:pt x="98" y="7"/>
                        </a:lnTo>
                        <a:lnTo>
                          <a:pt x="102" y="10"/>
                        </a:lnTo>
                        <a:lnTo>
                          <a:pt x="106" y="15"/>
                        </a:lnTo>
                        <a:lnTo>
                          <a:pt x="110" y="21"/>
                        </a:lnTo>
                        <a:lnTo>
                          <a:pt x="113" y="26"/>
                        </a:lnTo>
                        <a:lnTo>
                          <a:pt x="118" y="37"/>
                        </a:lnTo>
                        <a:lnTo>
                          <a:pt x="121" y="51"/>
                        </a:lnTo>
                        <a:lnTo>
                          <a:pt x="123" y="64"/>
                        </a:lnTo>
                        <a:lnTo>
                          <a:pt x="124" y="76"/>
                        </a:lnTo>
                        <a:lnTo>
                          <a:pt x="124" y="172"/>
                        </a:lnTo>
                        <a:lnTo>
                          <a:pt x="143" y="178"/>
                        </a:lnTo>
                        <a:lnTo>
                          <a:pt x="143" y="469"/>
                        </a:lnTo>
                        <a:lnTo>
                          <a:pt x="0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09" name="Freeform 557"/>
                  <p:cNvSpPr>
                    <a:spLocks noChangeAspect="1"/>
                  </p:cNvSpPr>
                  <p:nvPr/>
                </p:nvSpPr>
                <p:spPr bwMode="auto">
                  <a:xfrm>
                    <a:off x="5193" y="1470"/>
                    <a:ext cx="15" cy="93"/>
                  </a:xfrm>
                  <a:custGeom>
                    <a:avLst/>
                    <a:gdLst>
                      <a:gd name="T0" fmla="*/ 14 w 48"/>
                      <a:gd name="T1" fmla="*/ 0 h 309"/>
                      <a:gd name="T2" fmla="*/ 0 w 48"/>
                      <a:gd name="T3" fmla="*/ 21 h 309"/>
                      <a:gd name="T4" fmla="*/ 0 w 48"/>
                      <a:gd name="T5" fmla="*/ 309 h 309"/>
                      <a:gd name="T6" fmla="*/ 48 w 48"/>
                      <a:gd name="T7" fmla="*/ 309 h 309"/>
                      <a:gd name="T8" fmla="*/ 48 w 48"/>
                      <a:gd name="T9" fmla="*/ 21 h 309"/>
                      <a:gd name="T10" fmla="*/ 14 w 48"/>
                      <a:gd name="T11" fmla="*/ 0 h 309"/>
                      <a:gd name="T12" fmla="*/ 14 w 48"/>
                      <a:gd name="T13" fmla="*/ 0 h 309"/>
                      <a:gd name="T14" fmla="*/ 0 w 48"/>
                      <a:gd name="T15" fmla="*/ 6 h 309"/>
                      <a:gd name="T16" fmla="*/ 0 w 48"/>
                      <a:gd name="T17" fmla="*/ 21 h 309"/>
                      <a:gd name="T18" fmla="*/ 14 w 48"/>
                      <a:gd name="T19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309">
                        <a:moveTo>
                          <a:pt x="14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8" y="309"/>
                        </a:lnTo>
                        <a:lnTo>
                          <a:pt x="48" y="21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0" y="6"/>
                        </a:lnTo>
                        <a:lnTo>
                          <a:pt x="0" y="21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0" name="Freeform 558"/>
                  <p:cNvSpPr>
                    <a:spLocks noChangeAspect="1"/>
                  </p:cNvSpPr>
                  <p:nvPr/>
                </p:nvSpPr>
                <p:spPr bwMode="auto">
                  <a:xfrm>
                    <a:off x="5198" y="1467"/>
                    <a:ext cx="16" cy="16"/>
                  </a:xfrm>
                  <a:custGeom>
                    <a:avLst/>
                    <a:gdLst>
                      <a:gd name="T0" fmla="*/ 53 w 53"/>
                      <a:gd name="T1" fmla="*/ 21 h 51"/>
                      <a:gd name="T2" fmla="*/ 20 w 53"/>
                      <a:gd name="T3" fmla="*/ 0 h 51"/>
                      <a:gd name="T4" fmla="*/ 0 w 53"/>
                      <a:gd name="T5" fmla="*/ 9 h 51"/>
                      <a:gd name="T6" fmla="*/ 20 w 53"/>
                      <a:gd name="T7" fmla="*/ 51 h 51"/>
                      <a:gd name="T8" fmla="*/ 39 w 53"/>
                      <a:gd name="T9" fmla="*/ 42 h 51"/>
                      <a:gd name="T10" fmla="*/ 53 w 53"/>
                      <a:gd name="T11" fmla="*/ 21 h 51"/>
                      <a:gd name="T12" fmla="*/ 39 w 53"/>
                      <a:gd name="T13" fmla="*/ 42 h 51"/>
                      <a:gd name="T14" fmla="*/ 53 w 53"/>
                      <a:gd name="T15" fmla="*/ 36 h 51"/>
                      <a:gd name="T16" fmla="*/ 53 w 53"/>
                      <a:gd name="T17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51">
                        <a:moveTo>
                          <a:pt x="53" y="21"/>
                        </a:moveTo>
                        <a:lnTo>
                          <a:pt x="20" y="0"/>
                        </a:lnTo>
                        <a:lnTo>
                          <a:pt x="0" y="9"/>
                        </a:lnTo>
                        <a:lnTo>
                          <a:pt x="20" y="51"/>
                        </a:lnTo>
                        <a:lnTo>
                          <a:pt x="39" y="42"/>
                        </a:lnTo>
                        <a:lnTo>
                          <a:pt x="53" y="21"/>
                        </a:lnTo>
                        <a:lnTo>
                          <a:pt x="39" y="42"/>
                        </a:lnTo>
                        <a:lnTo>
                          <a:pt x="53" y="36"/>
                        </a:lnTo>
                        <a:lnTo>
                          <a:pt x="53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1" name="Freeform 559"/>
                  <p:cNvSpPr>
                    <a:spLocks noChangeAspect="1"/>
                  </p:cNvSpPr>
                  <p:nvPr/>
                </p:nvSpPr>
                <p:spPr bwMode="auto">
                  <a:xfrm>
                    <a:off x="5200" y="1445"/>
                    <a:ext cx="14" cy="29"/>
                  </a:xfrm>
                  <a:custGeom>
                    <a:avLst/>
                    <a:gdLst>
                      <a:gd name="T0" fmla="*/ 48 w 48"/>
                      <a:gd name="T1" fmla="*/ 0 h 96"/>
                      <a:gd name="T2" fmla="*/ 0 w 48"/>
                      <a:gd name="T3" fmla="*/ 0 h 96"/>
                      <a:gd name="T4" fmla="*/ 0 w 48"/>
                      <a:gd name="T5" fmla="*/ 96 h 96"/>
                      <a:gd name="T6" fmla="*/ 48 w 48"/>
                      <a:gd name="T7" fmla="*/ 96 h 96"/>
                      <a:gd name="T8" fmla="*/ 48 w 48"/>
                      <a:gd name="T9" fmla="*/ 0 h 96"/>
                      <a:gd name="T10" fmla="*/ 48 w 48"/>
                      <a:gd name="T11" fmla="*/ 0 h 96"/>
                      <a:gd name="T12" fmla="*/ 0 w 48"/>
                      <a:gd name="T13" fmla="*/ 0 h 96"/>
                      <a:gd name="T14" fmla="*/ 0 w 48"/>
                      <a:gd name="T15" fmla="*/ 0 h 96"/>
                      <a:gd name="T16" fmla="*/ 0 w 48"/>
                      <a:gd name="T17" fmla="*/ 0 h 96"/>
                      <a:gd name="T18" fmla="*/ 48 w 48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96">
                        <a:moveTo>
                          <a:pt x="48" y="0"/>
                        </a:move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48" y="96"/>
                        </a:lnTo>
                        <a:lnTo>
                          <a:pt x="48" y="0"/>
                        </a:lnTo>
                        <a:lnTo>
                          <a:pt x="48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2" name="Freeform 560"/>
                  <p:cNvSpPr>
                    <a:spLocks noChangeAspect="1"/>
                  </p:cNvSpPr>
                  <p:nvPr/>
                </p:nvSpPr>
                <p:spPr bwMode="auto">
                  <a:xfrm>
                    <a:off x="5200" y="1415"/>
                    <a:ext cx="22" cy="30"/>
                  </a:xfrm>
                  <a:custGeom>
                    <a:avLst/>
                    <a:gdLst>
                      <a:gd name="T0" fmla="*/ 77 w 77"/>
                      <a:gd name="T1" fmla="*/ 0 h 100"/>
                      <a:gd name="T2" fmla="*/ 77 w 77"/>
                      <a:gd name="T3" fmla="*/ 0 h 100"/>
                      <a:gd name="T4" fmla="*/ 67 w 77"/>
                      <a:gd name="T5" fmla="*/ 0 h 100"/>
                      <a:gd name="T6" fmla="*/ 56 w 77"/>
                      <a:gd name="T7" fmla="*/ 4 h 100"/>
                      <a:gd name="T8" fmla="*/ 47 w 77"/>
                      <a:gd name="T9" fmla="*/ 7 h 100"/>
                      <a:gd name="T10" fmla="*/ 38 w 77"/>
                      <a:gd name="T11" fmla="*/ 12 h 100"/>
                      <a:gd name="T12" fmla="*/ 31 w 77"/>
                      <a:gd name="T13" fmla="*/ 18 h 100"/>
                      <a:gd name="T14" fmla="*/ 25 w 77"/>
                      <a:gd name="T15" fmla="*/ 26 h 100"/>
                      <a:gd name="T16" fmla="*/ 19 w 77"/>
                      <a:gd name="T17" fmla="*/ 33 h 100"/>
                      <a:gd name="T18" fmla="*/ 14 w 77"/>
                      <a:gd name="T19" fmla="*/ 41 h 100"/>
                      <a:gd name="T20" fmla="*/ 8 w 77"/>
                      <a:gd name="T21" fmla="*/ 56 h 100"/>
                      <a:gd name="T22" fmla="*/ 4 w 77"/>
                      <a:gd name="T23" fmla="*/ 72 h 100"/>
                      <a:gd name="T24" fmla="*/ 1 w 77"/>
                      <a:gd name="T25" fmla="*/ 87 h 100"/>
                      <a:gd name="T26" fmla="*/ 0 w 77"/>
                      <a:gd name="T27" fmla="*/ 100 h 100"/>
                      <a:gd name="T28" fmla="*/ 48 w 77"/>
                      <a:gd name="T29" fmla="*/ 100 h 100"/>
                      <a:gd name="T30" fmla="*/ 48 w 77"/>
                      <a:gd name="T31" fmla="*/ 92 h 100"/>
                      <a:gd name="T32" fmla="*/ 49 w 77"/>
                      <a:gd name="T33" fmla="*/ 81 h 100"/>
                      <a:gd name="T34" fmla="*/ 52 w 77"/>
                      <a:gd name="T35" fmla="*/ 71 h 100"/>
                      <a:gd name="T36" fmla="*/ 56 w 77"/>
                      <a:gd name="T37" fmla="*/ 60 h 100"/>
                      <a:gd name="T38" fmla="*/ 58 w 77"/>
                      <a:gd name="T39" fmla="*/ 58 h 100"/>
                      <a:gd name="T40" fmla="*/ 60 w 77"/>
                      <a:gd name="T41" fmla="*/ 55 h 100"/>
                      <a:gd name="T42" fmla="*/ 63 w 77"/>
                      <a:gd name="T43" fmla="*/ 52 h 100"/>
                      <a:gd name="T44" fmla="*/ 66 w 77"/>
                      <a:gd name="T45" fmla="*/ 50 h 100"/>
                      <a:gd name="T46" fmla="*/ 68 w 77"/>
                      <a:gd name="T47" fmla="*/ 49 h 100"/>
                      <a:gd name="T48" fmla="*/ 71 w 77"/>
                      <a:gd name="T49" fmla="*/ 48 h 100"/>
                      <a:gd name="T50" fmla="*/ 74 w 77"/>
                      <a:gd name="T51" fmla="*/ 47 h 100"/>
                      <a:gd name="T52" fmla="*/ 77 w 77"/>
                      <a:gd name="T53" fmla="*/ 47 h 100"/>
                      <a:gd name="T54" fmla="*/ 77 w 77"/>
                      <a:gd name="T55" fmla="*/ 47 h 100"/>
                      <a:gd name="T56" fmla="*/ 77 w 77"/>
                      <a:gd name="T57" fmla="*/ 0 h 100"/>
                      <a:gd name="T58" fmla="*/ 77 w 77"/>
                      <a:gd name="T59" fmla="*/ 0 h 100"/>
                      <a:gd name="T60" fmla="*/ 77 w 77"/>
                      <a:gd name="T61" fmla="*/ 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77" y="0"/>
                        </a:moveTo>
                        <a:lnTo>
                          <a:pt x="77" y="0"/>
                        </a:lnTo>
                        <a:lnTo>
                          <a:pt x="67" y="0"/>
                        </a:lnTo>
                        <a:lnTo>
                          <a:pt x="56" y="4"/>
                        </a:lnTo>
                        <a:lnTo>
                          <a:pt x="47" y="7"/>
                        </a:lnTo>
                        <a:lnTo>
                          <a:pt x="38" y="12"/>
                        </a:lnTo>
                        <a:lnTo>
                          <a:pt x="31" y="18"/>
                        </a:lnTo>
                        <a:lnTo>
                          <a:pt x="25" y="26"/>
                        </a:lnTo>
                        <a:lnTo>
                          <a:pt x="19" y="33"/>
                        </a:lnTo>
                        <a:lnTo>
                          <a:pt x="14" y="41"/>
                        </a:lnTo>
                        <a:lnTo>
                          <a:pt x="8" y="56"/>
                        </a:lnTo>
                        <a:lnTo>
                          <a:pt x="4" y="72"/>
                        </a:lnTo>
                        <a:lnTo>
                          <a:pt x="1" y="87"/>
                        </a:lnTo>
                        <a:lnTo>
                          <a:pt x="0" y="100"/>
                        </a:lnTo>
                        <a:lnTo>
                          <a:pt x="48" y="100"/>
                        </a:lnTo>
                        <a:lnTo>
                          <a:pt x="48" y="92"/>
                        </a:lnTo>
                        <a:lnTo>
                          <a:pt x="49" y="81"/>
                        </a:lnTo>
                        <a:lnTo>
                          <a:pt x="52" y="71"/>
                        </a:lnTo>
                        <a:lnTo>
                          <a:pt x="56" y="60"/>
                        </a:lnTo>
                        <a:lnTo>
                          <a:pt x="58" y="58"/>
                        </a:lnTo>
                        <a:lnTo>
                          <a:pt x="60" y="55"/>
                        </a:lnTo>
                        <a:lnTo>
                          <a:pt x="63" y="52"/>
                        </a:lnTo>
                        <a:lnTo>
                          <a:pt x="66" y="50"/>
                        </a:lnTo>
                        <a:lnTo>
                          <a:pt x="68" y="49"/>
                        </a:lnTo>
                        <a:lnTo>
                          <a:pt x="71" y="48"/>
                        </a:lnTo>
                        <a:lnTo>
                          <a:pt x="74" y="47"/>
                        </a:lnTo>
                        <a:lnTo>
                          <a:pt x="77" y="47"/>
                        </a:lnTo>
                        <a:lnTo>
                          <a:pt x="77" y="47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3" name="Freeform 561"/>
                  <p:cNvSpPr>
                    <a:spLocks noChangeAspect="1"/>
                  </p:cNvSpPr>
                  <p:nvPr/>
                </p:nvSpPr>
                <p:spPr bwMode="auto">
                  <a:xfrm>
                    <a:off x="5222" y="1415"/>
                    <a:ext cx="24" cy="30"/>
                  </a:xfrm>
                  <a:custGeom>
                    <a:avLst/>
                    <a:gdLst>
                      <a:gd name="T0" fmla="*/ 76 w 76"/>
                      <a:gd name="T1" fmla="*/ 100 h 100"/>
                      <a:gd name="T2" fmla="*/ 76 w 76"/>
                      <a:gd name="T3" fmla="*/ 100 h 100"/>
                      <a:gd name="T4" fmla="*/ 75 w 76"/>
                      <a:gd name="T5" fmla="*/ 86 h 100"/>
                      <a:gd name="T6" fmla="*/ 73 w 76"/>
                      <a:gd name="T7" fmla="*/ 71 h 100"/>
                      <a:gd name="T8" fmla="*/ 69 w 76"/>
                      <a:gd name="T9" fmla="*/ 55 h 100"/>
                      <a:gd name="T10" fmla="*/ 63 w 76"/>
                      <a:gd name="T11" fmla="*/ 40 h 100"/>
                      <a:gd name="T12" fmla="*/ 58 w 76"/>
                      <a:gd name="T13" fmla="*/ 32 h 100"/>
                      <a:gd name="T14" fmla="*/ 53 w 76"/>
                      <a:gd name="T15" fmla="*/ 25 h 100"/>
                      <a:gd name="T16" fmla="*/ 47 w 76"/>
                      <a:gd name="T17" fmla="*/ 17 h 100"/>
                      <a:gd name="T18" fmla="*/ 39 w 76"/>
                      <a:gd name="T19" fmla="*/ 12 h 100"/>
                      <a:gd name="T20" fmla="*/ 31 w 76"/>
                      <a:gd name="T21" fmla="*/ 7 h 100"/>
                      <a:gd name="T22" fmla="*/ 21 w 76"/>
                      <a:gd name="T23" fmla="*/ 2 h 100"/>
                      <a:gd name="T24" fmla="*/ 11 w 76"/>
                      <a:gd name="T25" fmla="*/ 0 h 100"/>
                      <a:gd name="T26" fmla="*/ 0 w 76"/>
                      <a:gd name="T27" fmla="*/ 0 h 100"/>
                      <a:gd name="T28" fmla="*/ 0 w 76"/>
                      <a:gd name="T29" fmla="*/ 47 h 100"/>
                      <a:gd name="T30" fmla="*/ 4 w 76"/>
                      <a:gd name="T31" fmla="*/ 47 h 100"/>
                      <a:gd name="T32" fmla="*/ 8 w 76"/>
                      <a:gd name="T33" fmla="*/ 48 h 100"/>
                      <a:gd name="T34" fmla="*/ 11 w 76"/>
                      <a:gd name="T35" fmla="*/ 49 h 100"/>
                      <a:gd name="T36" fmla="*/ 13 w 76"/>
                      <a:gd name="T37" fmla="*/ 50 h 100"/>
                      <a:gd name="T38" fmla="*/ 15 w 76"/>
                      <a:gd name="T39" fmla="*/ 52 h 100"/>
                      <a:gd name="T40" fmla="*/ 17 w 76"/>
                      <a:gd name="T41" fmla="*/ 54 h 100"/>
                      <a:gd name="T42" fmla="*/ 19 w 76"/>
                      <a:gd name="T43" fmla="*/ 56 h 100"/>
                      <a:gd name="T44" fmla="*/ 21 w 76"/>
                      <a:gd name="T45" fmla="*/ 59 h 100"/>
                      <a:gd name="T46" fmla="*/ 25 w 76"/>
                      <a:gd name="T47" fmla="*/ 69 h 100"/>
                      <a:gd name="T48" fmla="*/ 28 w 76"/>
                      <a:gd name="T49" fmla="*/ 79 h 100"/>
                      <a:gd name="T50" fmla="*/ 29 w 76"/>
                      <a:gd name="T51" fmla="*/ 90 h 100"/>
                      <a:gd name="T52" fmla="*/ 30 w 76"/>
                      <a:gd name="T53" fmla="*/ 100 h 100"/>
                      <a:gd name="T54" fmla="*/ 30 w 76"/>
                      <a:gd name="T55" fmla="*/ 100 h 100"/>
                      <a:gd name="T56" fmla="*/ 76 w 76"/>
                      <a:gd name="T57" fmla="*/ 100 h 100"/>
                      <a:gd name="T58" fmla="*/ 76 w 76"/>
                      <a:gd name="T59" fmla="*/ 100 h 100"/>
                      <a:gd name="T60" fmla="*/ 76 w 76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6" h="100">
                        <a:moveTo>
                          <a:pt x="76" y="100"/>
                        </a:moveTo>
                        <a:lnTo>
                          <a:pt x="76" y="100"/>
                        </a:lnTo>
                        <a:lnTo>
                          <a:pt x="75" y="86"/>
                        </a:lnTo>
                        <a:lnTo>
                          <a:pt x="73" y="71"/>
                        </a:lnTo>
                        <a:lnTo>
                          <a:pt x="69" y="55"/>
                        </a:lnTo>
                        <a:lnTo>
                          <a:pt x="63" y="40"/>
                        </a:lnTo>
                        <a:lnTo>
                          <a:pt x="58" y="32"/>
                        </a:lnTo>
                        <a:lnTo>
                          <a:pt x="53" y="25"/>
                        </a:lnTo>
                        <a:lnTo>
                          <a:pt x="47" y="17"/>
                        </a:lnTo>
                        <a:lnTo>
                          <a:pt x="39" y="12"/>
                        </a:lnTo>
                        <a:lnTo>
                          <a:pt x="31" y="7"/>
                        </a:lnTo>
                        <a:lnTo>
                          <a:pt x="21" y="2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4" y="47"/>
                        </a:lnTo>
                        <a:lnTo>
                          <a:pt x="8" y="48"/>
                        </a:lnTo>
                        <a:lnTo>
                          <a:pt x="11" y="49"/>
                        </a:lnTo>
                        <a:lnTo>
                          <a:pt x="13" y="50"/>
                        </a:lnTo>
                        <a:lnTo>
                          <a:pt x="15" y="52"/>
                        </a:lnTo>
                        <a:lnTo>
                          <a:pt x="17" y="54"/>
                        </a:lnTo>
                        <a:lnTo>
                          <a:pt x="19" y="56"/>
                        </a:lnTo>
                        <a:lnTo>
                          <a:pt x="21" y="59"/>
                        </a:lnTo>
                        <a:lnTo>
                          <a:pt x="25" y="69"/>
                        </a:lnTo>
                        <a:lnTo>
                          <a:pt x="28" y="79"/>
                        </a:lnTo>
                        <a:lnTo>
                          <a:pt x="29" y="90"/>
                        </a:lnTo>
                        <a:lnTo>
                          <a:pt x="30" y="100"/>
                        </a:lnTo>
                        <a:lnTo>
                          <a:pt x="30" y="100"/>
                        </a:lnTo>
                        <a:lnTo>
                          <a:pt x="76" y="100"/>
                        </a:lnTo>
                        <a:lnTo>
                          <a:pt x="76" y="100"/>
                        </a:lnTo>
                        <a:lnTo>
                          <a:pt x="76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4" name="Freeform 562"/>
                  <p:cNvSpPr>
                    <a:spLocks noChangeAspect="1"/>
                  </p:cNvSpPr>
                  <p:nvPr/>
                </p:nvSpPr>
                <p:spPr bwMode="auto">
                  <a:xfrm>
                    <a:off x="5231" y="1445"/>
                    <a:ext cx="15" cy="35"/>
                  </a:xfrm>
                  <a:custGeom>
                    <a:avLst/>
                    <a:gdLst>
                      <a:gd name="T0" fmla="*/ 15 w 46"/>
                      <a:gd name="T1" fmla="*/ 117 h 117"/>
                      <a:gd name="T2" fmla="*/ 46 w 46"/>
                      <a:gd name="T3" fmla="*/ 96 h 117"/>
                      <a:gd name="T4" fmla="*/ 46 w 46"/>
                      <a:gd name="T5" fmla="*/ 0 h 117"/>
                      <a:gd name="T6" fmla="*/ 0 w 46"/>
                      <a:gd name="T7" fmla="*/ 0 h 117"/>
                      <a:gd name="T8" fmla="*/ 0 w 46"/>
                      <a:gd name="T9" fmla="*/ 96 h 117"/>
                      <a:gd name="T10" fmla="*/ 15 w 46"/>
                      <a:gd name="T11" fmla="*/ 117 h 117"/>
                      <a:gd name="T12" fmla="*/ 0 w 46"/>
                      <a:gd name="T13" fmla="*/ 96 h 117"/>
                      <a:gd name="T14" fmla="*/ 0 w 46"/>
                      <a:gd name="T15" fmla="*/ 112 h 117"/>
                      <a:gd name="T16" fmla="*/ 15 w 46"/>
                      <a:gd name="T17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117">
                        <a:moveTo>
                          <a:pt x="15" y="117"/>
                        </a:move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15" y="117"/>
                        </a:lnTo>
                        <a:lnTo>
                          <a:pt x="0" y="96"/>
                        </a:lnTo>
                        <a:lnTo>
                          <a:pt x="0" y="112"/>
                        </a:lnTo>
                        <a:lnTo>
                          <a:pt x="15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5" name="Freeform 563"/>
                  <p:cNvSpPr>
                    <a:spLocks noChangeAspect="1"/>
                  </p:cNvSpPr>
                  <p:nvPr/>
                </p:nvSpPr>
                <p:spPr bwMode="auto">
                  <a:xfrm>
                    <a:off x="5236" y="1467"/>
                    <a:ext cx="15" cy="16"/>
                  </a:xfrm>
                  <a:custGeom>
                    <a:avLst/>
                    <a:gdLst>
                      <a:gd name="T0" fmla="*/ 50 w 50"/>
                      <a:gd name="T1" fmla="*/ 28 h 51"/>
                      <a:gd name="T2" fmla="*/ 34 w 50"/>
                      <a:gd name="T3" fmla="*/ 7 h 51"/>
                      <a:gd name="T4" fmla="*/ 15 w 50"/>
                      <a:gd name="T5" fmla="*/ 0 h 51"/>
                      <a:gd name="T6" fmla="*/ 0 w 50"/>
                      <a:gd name="T7" fmla="*/ 43 h 51"/>
                      <a:gd name="T8" fmla="*/ 18 w 50"/>
                      <a:gd name="T9" fmla="*/ 51 h 51"/>
                      <a:gd name="T10" fmla="*/ 50 w 50"/>
                      <a:gd name="T11" fmla="*/ 28 h 51"/>
                      <a:gd name="T12" fmla="*/ 50 w 50"/>
                      <a:gd name="T13" fmla="*/ 28 h 51"/>
                      <a:gd name="T14" fmla="*/ 50 w 50"/>
                      <a:gd name="T15" fmla="*/ 13 h 51"/>
                      <a:gd name="T16" fmla="*/ 34 w 50"/>
                      <a:gd name="T17" fmla="*/ 7 h 51"/>
                      <a:gd name="T18" fmla="*/ 50 w 50"/>
                      <a:gd name="T19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0" h="51">
                        <a:moveTo>
                          <a:pt x="50" y="28"/>
                        </a:moveTo>
                        <a:lnTo>
                          <a:pt x="34" y="7"/>
                        </a:lnTo>
                        <a:lnTo>
                          <a:pt x="15" y="0"/>
                        </a:lnTo>
                        <a:lnTo>
                          <a:pt x="0" y="43"/>
                        </a:lnTo>
                        <a:lnTo>
                          <a:pt x="18" y="51"/>
                        </a:lnTo>
                        <a:lnTo>
                          <a:pt x="50" y="28"/>
                        </a:lnTo>
                        <a:lnTo>
                          <a:pt x="50" y="28"/>
                        </a:lnTo>
                        <a:lnTo>
                          <a:pt x="50" y="13"/>
                        </a:lnTo>
                        <a:lnTo>
                          <a:pt x="34" y="7"/>
                        </a:lnTo>
                        <a:lnTo>
                          <a:pt x="50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6" name="Freeform 564"/>
                  <p:cNvSpPr>
                    <a:spLocks noChangeAspect="1"/>
                  </p:cNvSpPr>
                  <p:nvPr/>
                </p:nvSpPr>
                <p:spPr bwMode="auto">
                  <a:xfrm>
                    <a:off x="5237" y="1475"/>
                    <a:ext cx="14" cy="95"/>
                  </a:xfrm>
                  <a:custGeom>
                    <a:avLst/>
                    <a:gdLst>
                      <a:gd name="T0" fmla="*/ 23 w 46"/>
                      <a:gd name="T1" fmla="*/ 314 h 314"/>
                      <a:gd name="T2" fmla="*/ 46 w 46"/>
                      <a:gd name="T3" fmla="*/ 291 h 314"/>
                      <a:gd name="T4" fmla="*/ 46 w 46"/>
                      <a:gd name="T5" fmla="*/ 0 h 314"/>
                      <a:gd name="T6" fmla="*/ 0 w 46"/>
                      <a:gd name="T7" fmla="*/ 0 h 314"/>
                      <a:gd name="T8" fmla="*/ 0 w 46"/>
                      <a:gd name="T9" fmla="*/ 291 h 314"/>
                      <a:gd name="T10" fmla="*/ 23 w 46"/>
                      <a:gd name="T11" fmla="*/ 314 h 314"/>
                      <a:gd name="T12" fmla="*/ 23 w 46"/>
                      <a:gd name="T13" fmla="*/ 314 h 314"/>
                      <a:gd name="T14" fmla="*/ 46 w 46"/>
                      <a:gd name="T15" fmla="*/ 314 h 314"/>
                      <a:gd name="T16" fmla="*/ 46 w 46"/>
                      <a:gd name="T17" fmla="*/ 291 h 314"/>
                      <a:gd name="T18" fmla="*/ 23 w 46"/>
                      <a:gd name="T19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314">
                        <a:moveTo>
                          <a:pt x="23" y="314"/>
                        </a:moveTo>
                        <a:lnTo>
                          <a:pt x="46" y="29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3" y="314"/>
                        </a:lnTo>
                        <a:lnTo>
                          <a:pt x="23" y="314"/>
                        </a:lnTo>
                        <a:lnTo>
                          <a:pt x="46" y="314"/>
                        </a:lnTo>
                        <a:lnTo>
                          <a:pt x="46" y="291"/>
                        </a:lnTo>
                        <a:lnTo>
                          <a:pt x="23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7" name="Freeform 565"/>
                  <p:cNvSpPr>
                    <a:spLocks noChangeAspect="1"/>
                  </p:cNvSpPr>
                  <p:nvPr/>
                </p:nvSpPr>
                <p:spPr bwMode="auto">
                  <a:xfrm>
                    <a:off x="5193" y="1556"/>
                    <a:ext cx="51" cy="14"/>
                  </a:xfrm>
                  <a:custGeom>
                    <a:avLst/>
                    <a:gdLst>
                      <a:gd name="T0" fmla="*/ 0 w 168"/>
                      <a:gd name="T1" fmla="*/ 23 h 46"/>
                      <a:gd name="T2" fmla="*/ 25 w 168"/>
                      <a:gd name="T3" fmla="*/ 46 h 46"/>
                      <a:gd name="T4" fmla="*/ 168 w 168"/>
                      <a:gd name="T5" fmla="*/ 46 h 46"/>
                      <a:gd name="T6" fmla="*/ 168 w 168"/>
                      <a:gd name="T7" fmla="*/ 0 h 46"/>
                      <a:gd name="T8" fmla="*/ 25 w 168"/>
                      <a:gd name="T9" fmla="*/ 0 h 46"/>
                      <a:gd name="T10" fmla="*/ 0 w 168"/>
                      <a:gd name="T11" fmla="*/ 23 h 46"/>
                      <a:gd name="T12" fmla="*/ 0 w 168"/>
                      <a:gd name="T13" fmla="*/ 23 h 46"/>
                      <a:gd name="T14" fmla="*/ 0 w 168"/>
                      <a:gd name="T15" fmla="*/ 46 h 46"/>
                      <a:gd name="T16" fmla="*/ 25 w 168"/>
                      <a:gd name="T17" fmla="*/ 46 h 46"/>
                      <a:gd name="T18" fmla="*/ 0 w 168"/>
                      <a:gd name="T19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8" h="46">
                        <a:moveTo>
                          <a:pt x="0" y="23"/>
                        </a:moveTo>
                        <a:lnTo>
                          <a:pt x="25" y="46"/>
                        </a:lnTo>
                        <a:lnTo>
                          <a:pt x="168" y="46"/>
                        </a:lnTo>
                        <a:lnTo>
                          <a:pt x="168" y="0"/>
                        </a:lnTo>
                        <a:lnTo>
                          <a:pt x="25" y="0"/>
                        </a:lnTo>
                        <a:lnTo>
                          <a:pt x="0" y="23"/>
                        </a:lnTo>
                        <a:lnTo>
                          <a:pt x="0" y="23"/>
                        </a:lnTo>
                        <a:lnTo>
                          <a:pt x="0" y="46"/>
                        </a:lnTo>
                        <a:lnTo>
                          <a:pt x="25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8" name="Freeform 566"/>
                  <p:cNvSpPr>
                    <a:spLocks noChangeAspect="1"/>
                  </p:cNvSpPr>
                  <p:nvPr/>
                </p:nvSpPr>
                <p:spPr bwMode="auto">
                  <a:xfrm>
                    <a:off x="435" y="1422"/>
                    <a:ext cx="43" cy="141"/>
                  </a:xfrm>
                  <a:custGeom>
                    <a:avLst/>
                    <a:gdLst>
                      <a:gd name="T0" fmla="*/ 145 w 145"/>
                      <a:gd name="T1" fmla="*/ 469 h 469"/>
                      <a:gd name="T2" fmla="*/ 145 w 145"/>
                      <a:gd name="T3" fmla="*/ 181 h 469"/>
                      <a:gd name="T4" fmla="*/ 125 w 145"/>
                      <a:gd name="T5" fmla="*/ 172 h 469"/>
                      <a:gd name="T6" fmla="*/ 125 w 145"/>
                      <a:gd name="T7" fmla="*/ 76 h 469"/>
                      <a:gd name="T8" fmla="*/ 125 w 145"/>
                      <a:gd name="T9" fmla="*/ 65 h 469"/>
                      <a:gd name="T10" fmla="*/ 123 w 145"/>
                      <a:gd name="T11" fmla="*/ 52 h 469"/>
                      <a:gd name="T12" fmla="*/ 119 w 145"/>
                      <a:gd name="T13" fmla="*/ 40 h 469"/>
                      <a:gd name="T14" fmla="*/ 114 w 145"/>
                      <a:gd name="T15" fmla="*/ 27 h 469"/>
                      <a:gd name="T16" fmla="*/ 111 w 145"/>
                      <a:gd name="T17" fmla="*/ 22 h 469"/>
                      <a:gd name="T18" fmla="*/ 107 w 145"/>
                      <a:gd name="T19" fmla="*/ 16 h 469"/>
                      <a:gd name="T20" fmla="*/ 103 w 145"/>
                      <a:gd name="T21" fmla="*/ 11 h 469"/>
                      <a:gd name="T22" fmla="*/ 97 w 145"/>
                      <a:gd name="T23" fmla="*/ 7 h 469"/>
                      <a:gd name="T24" fmla="*/ 92 w 145"/>
                      <a:gd name="T25" fmla="*/ 4 h 469"/>
                      <a:gd name="T26" fmla="*/ 86 w 145"/>
                      <a:gd name="T27" fmla="*/ 2 h 469"/>
                      <a:gd name="T28" fmla="*/ 79 w 145"/>
                      <a:gd name="T29" fmla="*/ 0 h 469"/>
                      <a:gd name="T30" fmla="*/ 72 w 145"/>
                      <a:gd name="T31" fmla="*/ 0 h 469"/>
                      <a:gd name="T32" fmla="*/ 65 w 145"/>
                      <a:gd name="T33" fmla="*/ 0 h 469"/>
                      <a:gd name="T34" fmla="*/ 57 w 145"/>
                      <a:gd name="T35" fmla="*/ 2 h 469"/>
                      <a:gd name="T36" fmla="*/ 51 w 145"/>
                      <a:gd name="T37" fmla="*/ 4 h 469"/>
                      <a:gd name="T38" fmla="*/ 46 w 145"/>
                      <a:gd name="T39" fmla="*/ 7 h 469"/>
                      <a:gd name="T40" fmla="*/ 42 w 145"/>
                      <a:gd name="T41" fmla="*/ 10 h 469"/>
                      <a:gd name="T42" fmla="*/ 37 w 145"/>
                      <a:gd name="T43" fmla="*/ 15 h 469"/>
                      <a:gd name="T44" fmla="*/ 33 w 145"/>
                      <a:gd name="T45" fmla="*/ 21 h 469"/>
                      <a:gd name="T46" fmla="*/ 30 w 145"/>
                      <a:gd name="T47" fmla="*/ 26 h 469"/>
                      <a:gd name="T48" fmla="*/ 26 w 145"/>
                      <a:gd name="T49" fmla="*/ 37 h 469"/>
                      <a:gd name="T50" fmla="*/ 23 w 145"/>
                      <a:gd name="T51" fmla="*/ 51 h 469"/>
                      <a:gd name="T52" fmla="*/ 20 w 145"/>
                      <a:gd name="T53" fmla="*/ 64 h 469"/>
                      <a:gd name="T54" fmla="*/ 19 w 145"/>
                      <a:gd name="T55" fmla="*/ 76 h 469"/>
                      <a:gd name="T56" fmla="*/ 19 w 145"/>
                      <a:gd name="T57" fmla="*/ 172 h 469"/>
                      <a:gd name="T58" fmla="*/ 0 w 145"/>
                      <a:gd name="T59" fmla="*/ 178 h 469"/>
                      <a:gd name="T60" fmla="*/ 0 w 145"/>
                      <a:gd name="T61" fmla="*/ 469 h 469"/>
                      <a:gd name="T62" fmla="*/ 145 w 145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5" h="469">
                        <a:moveTo>
                          <a:pt x="145" y="469"/>
                        </a:moveTo>
                        <a:lnTo>
                          <a:pt x="145" y="181"/>
                        </a:lnTo>
                        <a:lnTo>
                          <a:pt x="125" y="172"/>
                        </a:lnTo>
                        <a:lnTo>
                          <a:pt x="125" y="76"/>
                        </a:lnTo>
                        <a:lnTo>
                          <a:pt x="125" y="65"/>
                        </a:lnTo>
                        <a:lnTo>
                          <a:pt x="123" y="52"/>
                        </a:lnTo>
                        <a:lnTo>
                          <a:pt x="119" y="40"/>
                        </a:lnTo>
                        <a:lnTo>
                          <a:pt x="114" y="27"/>
                        </a:lnTo>
                        <a:lnTo>
                          <a:pt x="111" y="22"/>
                        </a:lnTo>
                        <a:lnTo>
                          <a:pt x="107" y="16"/>
                        </a:lnTo>
                        <a:lnTo>
                          <a:pt x="103" y="11"/>
                        </a:lnTo>
                        <a:lnTo>
                          <a:pt x="97" y="7"/>
                        </a:lnTo>
                        <a:lnTo>
                          <a:pt x="92" y="4"/>
                        </a:lnTo>
                        <a:lnTo>
                          <a:pt x="86" y="2"/>
                        </a:lnTo>
                        <a:lnTo>
                          <a:pt x="79" y="0"/>
                        </a:lnTo>
                        <a:lnTo>
                          <a:pt x="72" y="0"/>
                        </a:lnTo>
                        <a:lnTo>
                          <a:pt x="65" y="0"/>
                        </a:lnTo>
                        <a:lnTo>
                          <a:pt x="57" y="2"/>
                        </a:lnTo>
                        <a:lnTo>
                          <a:pt x="51" y="4"/>
                        </a:lnTo>
                        <a:lnTo>
                          <a:pt x="46" y="7"/>
                        </a:lnTo>
                        <a:lnTo>
                          <a:pt x="42" y="10"/>
                        </a:lnTo>
                        <a:lnTo>
                          <a:pt x="37" y="15"/>
                        </a:lnTo>
                        <a:lnTo>
                          <a:pt x="33" y="21"/>
                        </a:lnTo>
                        <a:lnTo>
                          <a:pt x="30" y="26"/>
                        </a:lnTo>
                        <a:lnTo>
                          <a:pt x="26" y="37"/>
                        </a:lnTo>
                        <a:lnTo>
                          <a:pt x="23" y="51"/>
                        </a:lnTo>
                        <a:lnTo>
                          <a:pt x="20" y="64"/>
                        </a:lnTo>
                        <a:lnTo>
                          <a:pt x="19" y="76"/>
                        </a:lnTo>
                        <a:lnTo>
                          <a:pt x="19" y="172"/>
                        </a:lnTo>
                        <a:lnTo>
                          <a:pt x="0" y="178"/>
                        </a:lnTo>
                        <a:lnTo>
                          <a:pt x="0" y="469"/>
                        </a:lnTo>
                        <a:lnTo>
                          <a:pt x="145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19" name="Freeform 567"/>
                  <p:cNvSpPr>
                    <a:spLocks noChangeAspect="1"/>
                  </p:cNvSpPr>
                  <p:nvPr/>
                </p:nvSpPr>
                <p:spPr bwMode="auto">
                  <a:xfrm>
                    <a:off x="471" y="1470"/>
                    <a:ext cx="14" cy="93"/>
                  </a:xfrm>
                  <a:custGeom>
                    <a:avLst/>
                    <a:gdLst>
                      <a:gd name="T0" fmla="*/ 33 w 47"/>
                      <a:gd name="T1" fmla="*/ 0 h 309"/>
                      <a:gd name="T2" fmla="*/ 0 w 47"/>
                      <a:gd name="T3" fmla="*/ 21 h 309"/>
                      <a:gd name="T4" fmla="*/ 0 w 47"/>
                      <a:gd name="T5" fmla="*/ 309 h 309"/>
                      <a:gd name="T6" fmla="*/ 47 w 47"/>
                      <a:gd name="T7" fmla="*/ 309 h 309"/>
                      <a:gd name="T8" fmla="*/ 47 w 47"/>
                      <a:gd name="T9" fmla="*/ 21 h 309"/>
                      <a:gd name="T10" fmla="*/ 33 w 47"/>
                      <a:gd name="T11" fmla="*/ 0 h 309"/>
                      <a:gd name="T12" fmla="*/ 47 w 47"/>
                      <a:gd name="T13" fmla="*/ 21 h 309"/>
                      <a:gd name="T14" fmla="*/ 47 w 47"/>
                      <a:gd name="T15" fmla="*/ 6 h 309"/>
                      <a:gd name="T16" fmla="*/ 33 w 47"/>
                      <a:gd name="T17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" h="309">
                        <a:moveTo>
                          <a:pt x="33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7" y="309"/>
                        </a:lnTo>
                        <a:lnTo>
                          <a:pt x="47" y="21"/>
                        </a:lnTo>
                        <a:lnTo>
                          <a:pt x="33" y="0"/>
                        </a:lnTo>
                        <a:lnTo>
                          <a:pt x="47" y="21"/>
                        </a:lnTo>
                        <a:lnTo>
                          <a:pt x="47" y="6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0" name="Freeform 568"/>
                  <p:cNvSpPr>
                    <a:spLocks noChangeAspect="1"/>
                  </p:cNvSpPr>
                  <p:nvPr/>
                </p:nvSpPr>
                <p:spPr bwMode="auto">
                  <a:xfrm>
                    <a:off x="465" y="1467"/>
                    <a:ext cx="16" cy="16"/>
                  </a:xfrm>
                  <a:custGeom>
                    <a:avLst/>
                    <a:gdLst>
                      <a:gd name="T0" fmla="*/ 0 w 52"/>
                      <a:gd name="T1" fmla="*/ 21 h 51"/>
                      <a:gd name="T2" fmla="*/ 13 w 52"/>
                      <a:gd name="T3" fmla="*/ 42 h 51"/>
                      <a:gd name="T4" fmla="*/ 32 w 52"/>
                      <a:gd name="T5" fmla="*/ 51 h 51"/>
                      <a:gd name="T6" fmla="*/ 52 w 52"/>
                      <a:gd name="T7" fmla="*/ 9 h 51"/>
                      <a:gd name="T8" fmla="*/ 33 w 52"/>
                      <a:gd name="T9" fmla="*/ 0 h 51"/>
                      <a:gd name="T10" fmla="*/ 0 w 52"/>
                      <a:gd name="T11" fmla="*/ 21 h 51"/>
                      <a:gd name="T12" fmla="*/ 0 w 52"/>
                      <a:gd name="T13" fmla="*/ 21 h 51"/>
                      <a:gd name="T14" fmla="*/ 0 w 52"/>
                      <a:gd name="T15" fmla="*/ 36 h 51"/>
                      <a:gd name="T16" fmla="*/ 13 w 52"/>
                      <a:gd name="T17" fmla="*/ 42 h 51"/>
                      <a:gd name="T18" fmla="*/ 0 w 52"/>
                      <a:gd name="T19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2" h="51">
                        <a:moveTo>
                          <a:pt x="0" y="21"/>
                        </a:moveTo>
                        <a:lnTo>
                          <a:pt x="13" y="42"/>
                        </a:lnTo>
                        <a:lnTo>
                          <a:pt x="32" y="51"/>
                        </a:lnTo>
                        <a:lnTo>
                          <a:pt x="52" y="9"/>
                        </a:lnTo>
                        <a:lnTo>
                          <a:pt x="33" y="0"/>
                        </a:lnTo>
                        <a:lnTo>
                          <a:pt x="0" y="21"/>
                        </a:lnTo>
                        <a:lnTo>
                          <a:pt x="0" y="21"/>
                        </a:lnTo>
                        <a:lnTo>
                          <a:pt x="0" y="36"/>
                        </a:lnTo>
                        <a:lnTo>
                          <a:pt x="13" y="42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1" name="Freeform 569"/>
                  <p:cNvSpPr>
                    <a:spLocks noChangeAspect="1"/>
                  </p:cNvSpPr>
                  <p:nvPr/>
                </p:nvSpPr>
                <p:spPr bwMode="auto">
                  <a:xfrm>
                    <a:off x="465" y="1445"/>
                    <a:ext cx="15" cy="29"/>
                  </a:xfrm>
                  <a:custGeom>
                    <a:avLst/>
                    <a:gdLst>
                      <a:gd name="T0" fmla="*/ 47 w 47"/>
                      <a:gd name="T1" fmla="*/ 0 h 96"/>
                      <a:gd name="T2" fmla="*/ 0 w 47"/>
                      <a:gd name="T3" fmla="*/ 0 h 96"/>
                      <a:gd name="T4" fmla="*/ 0 w 47"/>
                      <a:gd name="T5" fmla="*/ 96 h 96"/>
                      <a:gd name="T6" fmla="*/ 47 w 47"/>
                      <a:gd name="T7" fmla="*/ 96 h 96"/>
                      <a:gd name="T8" fmla="*/ 47 w 47"/>
                      <a:gd name="T9" fmla="*/ 0 h 96"/>
                      <a:gd name="T10" fmla="*/ 47 w 47"/>
                      <a:gd name="T11" fmla="*/ 0 h 96"/>
                      <a:gd name="T12" fmla="*/ 0 w 47"/>
                      <a:gd name="T13" fmla="*/ 0 h 96"/>
                      <a:gd name="T14" fmla="*/ 0 w 47"/>
                      <a:gd name="T15" fmla="*/ 0 h 96"/>
                      <a:gd name="T16" fmla="*/ 0 w 47"/>
                      <a:gd name="T17" fmla="*/ 0 h 96"/>
                      <a:gd name="T18" fmla="*/ 47 w 47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96">
                        <a:moveTo>
                          <a:pt x="47" y="0"/>
                        </a:move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47" y="96"/>
                        </a:lnTo>
                        <a:lnTo>
                          <a:pt x="47" y="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2" name="Freeform 570"/>
                  <p:cNvSpPr>
                    <a:spLocks noChangeAspect="1"/>
                  </p:cNvSpPr>
                  <p:nvPr/>
                </p:nvSpPr>
                <p:spPr bwMode="auto">
                  <a:xfrm>
                    <a:off x="456" y="1415"/>
                    <a:ext cx="24" cy="30"/>
                  </a:xfrm>
                  <a:custGeom>
                    <a:avLst/>
                    <a:gdLst>
                      <a:gd name="T0" fmla="*/ 0 w 77"/>
                      <a:gd name="T1" fmla="*/ 47 h 100"/>
                      <a:gd name="T2" fmla="*/ 0 w 77"/>
                      <a:gd name="T3" fmla="*/ 47 h 100"/>
                      <a:gd name="T4" fmla="*/ 3 w 77"/>
                      <a:gd name="T5" fmla="*/ 47 h 100"/>
                      <a:gd name="T6" fmla="*/ 6 w 77"/>
                      <a:gd name="T7" fmla="*/ 48 h 100"/>
                      <a:gd name="T8" fmla="*/ 10 w 77"/>
                      <a:gd name="T9" fmla="*/ 49 h 100"/>
                      <a:gd name="T10" fmla="*/ 12 w 77"/>
                      <a:gd name="T11" fmla="*/ 50 h 100"/>
                      <a:gd name="T12" fmla="*/ 15 w 77"/>
                      <a:gd name="T13" fmla="*/ 52 h 100"/>
                      <a:gd name="T14" fmla="*/ 17 w 77"/>
                      <a:gd name="T15" fmla="*/ 55 h 100"/>
                      <a:gd name="T16" fmla="*/ 19 w 77"/>
                      <a:gd name="T17" fmla="*/ 58 h 100"/>
                      <a:gd name="T18" fmla="*/ 21 w 77"/>
                      <a:gd name="T19" fmla="*/ 60 h 100"/>
                      <a:gd name="T20" fmla="*/ 25 w 77"/>
                      <a:gd name="T21" fmla="*/ 71 h 100"/>
                      <a:gd name="T22" fmla="*/ 28 w 77"/>
                      <a:gd name="T23" fmla="*/ 81 h 100"/>
                      <a:gd name="T24" fmla="*/ 30 w 77"/>
                      <a:gd name="T25" fmla="*/ 92 h 100"/>
                      <a:gd name="T26" fmla="*/ 30 w 77"/>
                      <a:gd name="T27" fmla="*/ 100 h 100"/>
                      <a:gd name="T28" fmla="*/ 77 w 77"/>
                      <a:gd name="T29" fmla="*/ 100 h 100"/>
                      <a:gd name="T30" fmla="*/ 76 w 77"/>
                      <a:gd name="T31" fmla="*/ 87 h 100"/>
                      <a:gd name="T32" fmla="*/ 74 w 77"/>
                      <a:gd name="T33" fmla="*/ 72 h 100"/>
                      <a:gd name="T34" fmla="*/ 70 w 77"/>
                      <a:gd name="T35" fmla="*/ 56 h 100"/>
                      <a:gd name="T36" fmla="*/ 63 w 77"/>
                      <a:gd name="T37" fmla="*/ 41 h 100"/>
                      <a:gd name="T38" fmla="*/ 58 w 77"/>
                      <a:gd name="T39" fmla="*/ 33 h 100"/>
                      <a:gd name="T40" fmla="*/ 53 w 77"/>
                      <a:gd name="T41" fmla="*/ 26 h 100"/>
                      <a:gd name="T42" fmla="*/ 46 w 77"/>
                      <a:gd name="T43" fmla="*/ 18 h 100"/>
                      <a:gd name="T44" fmla="*/ 39 w 77"/>
                      <a:gd name="T45" fmla="*/ 12 h 100"/>
                      <a:gd name="T46" fmla="*/ 31 w 77"/>
                      <a:gd name="T47" fmla="*/ 7 h 100"/>
                      <a:gd name="T48" fmla="*/ 21 w 77"/>
                      <a:gd name="T49" fmla="*/ 4 h 100"/>
                      <a:gd name="T50" fmla="*/ 11 w 77"/>
                      <a:gd name="T51" fmla="*/ 0 h 100"/>
                      <a:gd name="T52" fmla="*/ 0 w 77"/>
                      <a:gd name="T53" fmla="*/ 0 h 100"/>
                      <a:gd name="T54" fmla="*/ 0 w 77"/>
                      <a:gd name="T55" fmla="*/ 0 h 100"/>
                      <a:gd name="T56" fmla="*/ 0 w 77"/>
                      <a:gd name="T57" fmla="*/ 47 h 100"/>
                      <a:gd name="T58" fmla="*/ 0 w 77"/>
                      <a:gd name="T59" fmla="*/ 47 h 100"/>
                      <a:gd name="T60" fmla="*/ 0 w 77"/>
                      <a:gd name="T61" fmla="*/ 47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0" y="47"/>
                        </a:moveTo>
                        <a:lnTo>
                          <a:pt x="0" y="47"/>
                        </a:lnTo>
                        <a:lnTo>
                          <a:pt x="3" y="47"/>
                        </a:lnTo>
                        <a:lnTo>
                          <a:pt x="6" y="48"/>
                        </a:lnTo>
                        <a:lnTo>
                          <a:pt x="10" y="49"/>
                        </a:lnTo>
                        <a:lnTo>
                          <a:pt x="12" y="50"/>
                        </a:lnTo>
                        <a:lnTo>
                          <a:pt x="15" y="52"/>
                        </a:lnTo>
                        <a:lnTo>
                          <a:pt x="17" y="55"/>
                        </a:lnTo>
                        <a:lnTo>
                          <a:pt x="19" y="58"/>
                        </a:lnTo>
                        <a:lnTo>
                          <a:pt x="21" y="60"/>
                        </a:lnTo>
                        <a:lnTo>
                          <a:pt x="25" y="71"/>
                        </a:lnTo>
                        <a:lnTo>
                          <a:pt x="28" y="81"/>
                        </a:lnTo>
                        <a:lnTo>
                          <a:pt x="30" y="92"/>
                        </a:lnTo>
                        <a:lnTo>
                          <a:pt x="30" y="100"/>
                        </a:lnTo>
                        <a:lnTo>
                          <a:pt x="77" y="100"/>
                        </a:lnTo>
                        <a:lnTo>
                          <a:pt x="76" y="87"/>
                        </a:lnTo>
                        <a:lnTo>
                          <a:pt x="74" y="72"/>
                        </a:lnTo>
                        <a:lnTo>
                          <a:pt x="70" y="56"/>
                        </a:lnTo>
                        <a:lnTo>
                          <a:pt x="63" y="41"/>
                        </a:lnTo>
                        <a:lnTo>
                          <a:pt x="58" y="33"/>
                        </a:lnTo>
                        <a:lnTo>
                          <a:pt x="53" y="26"/>
                        </a:lnTo>
                        <a:lnTo>
                          <a:pt x="46" y="18"/>
                        </a:lnTo>
                        <a:lnTo>
                          <a:pt x="39" y="12"/>
                        </a:lnTo>
                        <a:lnTo>
                          <a:pt x="31" y="7"/>
                        </a:lnTo>
                        <a:lnTo>
                          <a:pt x="21" y="4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3" name="Freeform 571"/>
                  <p:cNvSpPr>
                    <a:spLocks noChangeAspect="1"/>
                  </p:cNvSpPr>
                  <p:nvPr/>
                </p:nvSpPr>
                <p:spPr bwMode="auto">
                  <a:xfrm>
                    <a:off x="434" y="1415"/>
                    <a:ext cx="22" cy="30"/>
                  </a:xfrm>
                  <a:custGeom>
                    <a:avLst/>
                    <a:gdLst>
                      <a:gd name="T0" fmla="*/ 47 w 76"/>
                      <a:gd name="T1" fmla="*/ 100 h 100"/>
                      <a:gd name="T2" fmla="*/ 47 w 76"/>
                      <a:gd name="T3" fmla="*/ 100 h 100"/>
                      <a:gd name="T4" fmla="*/ 48 w 76"/>
                      <a:gd name="T5" fmla="*/ 90 h 100"/>
                      <a:gd name="T6" fmla="*/ 49 w 76"/>
                      <a:gd name="T7" fmla="*/ 79 h 100"/>
                      <a:gd name="T8" fmla="*/ 51 w 76"/>
                      <a:gd name="T9" fmla="*/ 69 h 100"/>
                      <a:gd name="T10" fmla="*/ 55 w 76"/>
                      <a:gd name="T11" fmla="*/ 59 h 100"/>
                      <a:gd name="T12" fmla="*/ 57 w 76"/>
                      <a:gd name="T13" fmla="*/ 56 h 100"/>
                      <a:gd name="T14" fmla="*/ 59 w 76"/>
                      <a:gd name="T15" fmla="*/ 54 h 100"/>
                      <a:gd name="T16" fmla="*/ 61 w 76"/>
                      <a:gd name="T17" fmla="*/ 52 h 100"/>
                      <a:gd name="T18" fmla="*/ 63 w 76"/>
                      <a:gd name="T19" fmla="*/ 50 h 100"/>
                      <a:gd name="T20" fmla="*/ 66 w 76"/>
                      <a:gd name="T21" fmla="*/ 49 h 100"/>
                      <a:gd name="T22" fmla="*/ 69 w 76"/>
                      <a:gd name="T23" fmla="*/ 48 h 100"/>
                      <a:gd name="T24" fmla="*/ 72 w 76"/>
                      <a:gd name="T25" fmla="*/ 47 h 100"/>
                      <a:gd name="T26" fmla="*/ 76 w 76"/>
                      <a:gd name="T27" fmla="*/ 47 h 100"/>
                      <a:gd name="T28" fmla="*/ 76 w 76"/>
                      <a:gd name="T29" fmla="*/ 0 h 100"/>
                      <a:gd name="T30" fmla="*/ 66 w 76"/>
                      <a:gd name="T31" fmla="*/ 0 h 100"/>
                      <a:gd name="T32" fmla="*/ 55 w 76"/>
                      <a:gd name="T33" fmla="*/ 2 h 100"/>
                      <a:gd name="T34" fmla="*/ 46 w 76"/>
                      <a:gd name="T35" fmla="*/ 7 h 100"/>
                      <a:gd name="T36" fmla="*/ 37 w 76"/>
                      <a:gd name="T37" fmla="*/ 12 h 100"/>
                      <a:gd name="T38" fmla="*/ 30 w 76"/>
                      <a:gd name="T39" fmla="*/ 17 h 100"/>
                      <a:gd name="T40" fmla="*/ 23 w 76"/>
                      <a:gd name="T41" fmla="*/ 25 h 100"/>
                      <a:gd name="T42" fmla="*/ 18 w 76"/>
                      <a:gd name="T43" fmla="*/ 32 h 100"/>
                      <a:gd name="T44" fmla="*/ 13 w 76"/>
                      <a:gd name="T45" fmla="*/ 40 h 100"/>
                      <a:gd name="T46" fmla="*/ 8 w 76"/>
                      <a:gd name="T47" fmla="*/ 55 h 100"/>
                      <a:gd name="T48" fmla="*/ 3 w 76"/>
                      <a:gd name="T49" fmla="*/ 71 h 100"/>
                      <a:gd name="T50" fmla="*/ 1 w 76"/>
                      <a:gd name="T51" fmla="*/ 86 h 100"/>
                      <a:gd name="T52" fmla="*/ 0 w 76"/>
                      <a:gd name="T53" fmla="*/ 100 h 100"/>
                      <a:gd name="T54" fmla="*/ 0 w 76"/>
                      <a:gd name="T55" fmla="*/ 100 h 100"/>
                      <a:gd name="T56" fmla="*/ 47 w 76"/>
                      <a:gd name="T57" fmla="*/ 100 h 100"/>
                      <a:gd name="T58" fmla="*/ 47 w 76"/>
                      <a:gd name="T59" fmla="*/ 100 h 100"/>
                      <a:gd name="T60" fmla="*/ 47 w 76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6" h="100">
                        <a:moveTo>
                          <a:pt x="47" y="100"/>
                        </a:moveTo>
                        <a:lnTo>
                          <a:pt x="47" y="100"/>
                        </a:lnTo>
                        <a:lnTo>
                          <a:pt x="48" y="90"/>
                        </a:lnTo>
                        <a:lnTo>
                          <a:pt x="49" y="79"/>
                        </a:lnTo>
                        <a:lnTo>
                          <a:pt x="51" y="69"/>
                        </a:lnTo>
                        <a:lnTo>
                          <a:pt x="55" y="59"/>
                        </a:lnTo>
                        <a:lnTo>
                          <a:pt x="57" y="56"/>
                        </a:lnTo>
                        <a:lnTo>
                          <a:pt x="59" y="54"/>
                        </a:lnTo>
                        <a:lnTo>
                          <a:pt x="61" y="52"/>
                        </a:lnTo>
                        <a:lnTo>
                          <a:pt x="63" y="50"/>
                        </a:lnTo>
                        <a:lnTo>
                          <a:pt x="66" y="49"/>
                        </a:lnTo>
                        <a:lnTo>
                          <a:pt x="69" y="48"/>
                        </a:lnTo>
                        <a:lnTo>
                          <a:pt x="72" y="47"/>
                        </a:lnTo>
                        <a:lnTo>
                          <a:pt x="76" y="47"/>
                        </a:lnTo>
                        <a:lnTo>
                          <a:pt x="76" y="0"/>
                        </a:lnTo>
                        <a:lnTo>
                          <a:pt x="66" y="0"/>
                        </a:lnTo>
                        <a:lnTo>
                          <a:pt x="55" y="2"/>
                        </a:lnTo>
                        <a:lnTo>
                          <a:pt x="46" y="7"/>
                        </a:lnTo>
                        <a:lnTo>
                          <a:pt x="37" y="12"/>
                        </a:lnTo>
                        <a:lnTo>
                          <a:pt x="30" y="17"/>
                        </a:lnTo>
                        <a:lnTo>
                          <a:pt x="23" y="25"/>
                        </a:lnTo>
                        <a:lnTo>
                          <a:pt x="18" y="32"/>
                        </a:lnTo>
                        <a:lnTo>
                          <a:pt x="13" y="40"/>
                        </a:lnTo>
                        <a:lnTo>
                          <a:pt x="8" y="55"/>
                        </a:lnTo>
                        <a:lnTo>
                          <a:pt x="3" y="71"/>
                        </a:lnTo>
                        <a:lnTo>
                          <a:pt x="1" y="86"/>
                        </a:lnTo>
                        <a:lnTo>
                          <a:pt x="0" y="100"/>
                        </a:lnTo>
                        <a:lnTo>
                          <a:pt x="0" y="100"/>
                        </a:lnTo>
                        <a:lnTo>
                          <a:pt x="47" y="100"/>
                        </a:lnTo>
                        <a:lnTo>
                          <a:pt x="47" y="100"/>
                        </a:lnTo>
                        <a:lnTo>
                          <a:pt x="47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4" name="Freeform 572"/>
                  <p:cNvSpPr>
                    <a:spLocks noChangeAspect="1"/>
                  </p:cNvSpPr>
                  <p:nvPr/>
                </p:nvSpPr>
                <p:spPr bwMode="auto">
                  <a:xfrm>
                    <a:off x="434" y="1445"/>
                    <a:ext cx="13" cy="35"/>
                  </a:xfrm>
                  <a:custGeom>
                    <a:avLst/>
                    <a:gdLst>
                      <a:gd name="T0" fmla="*/ 32 w 47"/>
                      <a:gd name="T1" fmla="*/ 117 h 117"/>
                      <a:gd name="T2" fmla="*/ 47 w 47"/>
                      <a:gd name="T3" fmla="*/ 96 h 117"/>
                      <a:gd name="T4" fmla="*/ 47 w 47"/>
                      <a:gd name="T5" fmla="*/ 0 h 117"/>
                      <a:gd name="T6" fmla="*/ 0 w 47"/>
                      <a:gd name="T7" fmla="*/ 0 h 117"/>
                      <a:gd name="T8" fmla="*/ 0 w 47"/>
                      <a:gd name="T9" fmla="*/ 96 h 117"/>
                      <a:gd name="T10" fmla="*/ 32 w 47"/>
                      <a:gd name="T11" fmla="*/ 117 h 117"/>
                      <a:gd name="T12" fmla="*/ 32 w 47"/>
                      <a:gd name="T13" fmla="*/ 117 h 117"/>
                      <a:gd name="T14" fmla="*/ 47 w 47"/>
                      <a:gd name="T15" fmla="*/ 112 h 117"/>
                      <a:gd name="T16" fmla="*/ 47 w 47"/>
                      <a:gd name="T17" fmla="*/ 96 h 117"/>
                      <a:gd name="T18" fmla="*/ 32 w 47"/>
                      <a:gd name="T19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117">
                        <a:moveTo>
                          <a:pt x="32" y="117"/>
                        </a:moveTo>
                        <a:lnTo>
                          <a:pt x="47" y="96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32" y="117"/>
                        </a:lnTo>
                        <a:lnTo>
                          <a:pt x="32" y="117"/>
                        </a:lnTo>
                        <a:lnTo>
                          <a:pt x="47" y="112"/>
                        </a:lnTo>
                        <a:lnTo>
                          <a:pt x="47" y="96"/>
                        </a:lnTo>
                        <a:lnTo>
                          <a:pt x="32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5" name="Freeform 573"/>
                  <p:cNvSpPr>
                    <a:spLocks noChangeAspect="1"/>
                  </p:cNvSpPr>
                  <p:nvPr/>
                </p:nvSpPr>
                <p:spPr bwMode="auto">
                  <a:xfrm>
                    <a:off x="427" y="1467"/>
                    <a:ext cx="16" cy="16"/>
                  </a:xfrm>
                  <a:custGeom>
                    <a:avLst/>
                    <a:gdLst>
                      <a:gd name="T0" fmla="*/ 0 w 51"/>
                      <a:gd name="T1" fmla="*/ 28 h 51"/>
                      <a:gd name="T2" fmla="*/ 32 w 51"/>
                      <a:gd name="T3" fmla="*/ 51 h 51"/>
                      <a:gd name="T4" fmla="*/ 51 w 51"/>
                      <a:gd name="T5" fmla="*/ 43 h 51"/>
                      <a:gd name="T6" fmla="*/ 35 w 51"/>
                      <a:gd name="T7" fmla="*/ 0 h 51"/>
                      <a:gd name="T8" fmla="*/ 16 w 51"/>
                      <a:gd name="T9" fmla="*/ 7 h 51"/>
                      <a:gd name="T10" fmla="*/ 0 w 51"/>
                      <a:gd name="T11" fmla="*/ 28 h 51"/>
                      <a:gd name="T12" fmla="*/ 16 w 51"/>
                      <a:gd name="T13" fmla="*/ 7 h 51"/>
                      <a:gd name="T14" fmla="*/ 0 w 51"/>
                      <a:gd name="T15" fmla="*/ 13 h 51"/>
                      <a:gd name="T16" fmla="*/ 0 w 51"/>
                      <a:gd name="T17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1" h="51">
                        <a:moveTo>
                          <a:pt x="0" y="28"/>
                        </a:moveTo>
                        <a:lnTo>
                          <a:pt x="32" y="51"/>
                        </a:lnTo>
                        <a:lnTo>
                          <a:pt x="51" y="43"/>
                        </a:lnTo>
                        <a:lnTo>
                          <a:pt x="35" y="0"/>
                        </a:lnTo>
                        <a:lnTo>
                          <a:pt x="16" y="7"/>
                        </a:lnTo>
                        <a:lnTo>
                          <a:pt x="0" y="28"/>
                        </a:lnTo>
                        <a:lnTo>
                          <a:pt x="16" y="7"/>
                        </a:lnTo>
                        <a:lnTo>
                          <a:pt x="0" y="13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6" name="Freeform 574"/>
                  <p:cNvSpPr>
                    <a:spLocks noChangeAspect="1"/>
                  </p:cNvSpPr>
                  <p:nvPr/>
                </p:nvSpPr>
                <p:spPr bwMode="auto">
                  <a:xfrm>
                    <a:off x="427" y="1475"/>
                    <a:ext cx="15" cy="95"/>
                  </a:xfrm>
                  <a:custGeom>
                    <a:avLst/>
                    <a:gdLst>
                      <a:gd name="T0" fmla="*/ 23 w 47"/>
                      <a:gd name="T1" fmla="*/ 314 h 314"/>
                      <a:gd name="T2" fmla="*/ 47 w 47"/>
                      <a:gd name="T3" fmla="*/ 291 h 314"/>
                      <a:gd name="T4" fmla="*/ 47 w 47"/>
                      <a:gd name="T5" fmla="*/ 0 h 314"/>
                      <a:gd name="T6" fmla="*/ 0 w 47"/>
                      <a:gd name="T7" fmla="*/ 0 h 314"/>
                      <a:gd name="T8" fmla="*/ 0 w 47"/>
                      <a:gd name="T9" fmla="*/ 291 h 314"/>
                      <a:gd name="T10" fmla="*/ 23 w 47"/>
                      <a:gd name="T11" fmla="*/ 314 h 314"/>
                      <a:gd name="T12" fmla="*/ 0 w 47"/>
                      <a:gd name="T13" fmla="*/ 291 h 314"/>
                      <a:gd name="T14" fmla="*/ 0 w 47"/>
                      <a:gd name="T15" fmla="*/ 314 h 314"/>
                      <a:gd name="T16" fmla="*/ 23 w 47"/>
                      <a:gd name="T17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" h="314">
                        <a:moveTo>
                          <a:pt x="23" y="314"/>
                        </a:moveTo>
                        <a:lnTo>
                          <a:pt x="47" y="291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3" y="314"/>
                        </a:lnTo>
                        <a:lnTo>
                          <a:pt x="0" y="291"/>
                        </a:lnTo>
                        <a:lnTo>
                          <a:pt x="0" y="314"/>
                        </a:lnTo>
                        <a:lnTo>
                          <a:pt x="23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7" name="Freeform 575"/>
                  <p:cNvSpPr>
                    <a:spLocks noChangeAspect="1"/>
                  </p:cNvSpPr>
                  <p:nvPr/>
                </p:nvSpPr>
                <p:spPr bwMode="auto">
                  <a:xfrm>
                    <a:off x="435" y="1556"/>
                    <a:ext cx="50" cy="14"/>
                  </a:xfrm>
                  <a:custGeom>
                    <a:avLst/>
                    <a:gdLst>
                      <a:gd name="T0" fmla="*/ 168 w 168"/>
                      <a:gd name="T1" fmla="*/ 23 h 46"/>
                      <a:gd name="T2" fmla="*/ 145 w 168"/>
                      <a:gd name="T3" fmla="*/ 0 h 46"/>
                      <a:gd name="T4" fmla="*/ 0 w 168"/>
                      <a:gd name="T5" fmla="*/ 0 h 46"/>
                      <a:gd name="T6" fmla="*/ 0 w 168"/>
                      <a:gd name="T7" fmla="*/ 46 h 46"/>
                      <a:gd name="T8" fmla="*/ 145 w 168"/>
                      <a:gd name="T9" fmla="*/ 46 h 46"/>
                      <a:gd name="T10" fmla="*/ 168 w 168"/>
                      <a:gd name="T11" fmla="*/ 23 h 46"/>
                      <a:gd name="T12" fmla="*/ 145 w 168"/>
                      <a:gd name="T13" fmla="*/ 46 h 46"/>
                      <a:gd name="T14" fmla="*/ 168 w 168"/>
                      <a:gd name="T15" fmla="*/ 46 h 46"/>
                      <a:gd name="T16" fmla="*/ 168 w 168"/>
                      <a:gd name="T1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8" h="46">
                        <a:moveTo>
                          <a:pt x="168" y="23"/>
                        </a:moveTo>
                        <a:lnTo>
                          <a:pt x="145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45" y="46"/>
                        </a:lnTo>
                        <a:lnTo>
                          <a:pt x="168" y="23"/>
                        </a:lnTo>
                        <a:lnTo>
                          <a:pt x="145" y="46"/>
                        </a:lnTo>
                        <a:lnTo>
                          <a:pt x="168" y="46"/>
                        </a:lnTo>
                        <a:lnTo>
                          <a:pt x="16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8" name="Freeform 576"/>
                  <p:cNvSpPr>
                    <a:spLocks noChangeAspect="1"/>
                  </p:cNvSpPr>
                  <p:nvPr/>
                </p:nvSpPr>
                <p:spPr bwMode="auto">
                  <a:xfrm>
                    <a:off x="5068" y="1422"/>
                    <a:ext cx="43" cy="141"/>
                  </a:xfrm>
                  <a:custGeom>
                    <a:avLst/>
                    <a:gdLst>
                      <a:gd name="T0" fmla="*/ 0 w 145"/>
                      <a:gd name="T1" fmla="*/ 469 h 469"/>
                      <a:gd name="T2" fmla="*/ 0 w 145"/>
                      <a:gd name="T3" fmla="*/ 181 h 469"/>
                      <a:gd name="T4" fmla="*/ 20 w 145"/>
                      <a:gd name="T5" fmla="*/ 172 h 469"/>
                      <a:gd name="T6" fmla="*/ 20 w 145"/>
                      <a:gd name="T7" fmla="*/ 76 h 469"/>
                      <a:gd name="T8" fmla="*/ 20 w 145"/>
                      <a:gd name="T9" fmla="*/ 65 h 469"/>
                      <a:gd name="T10" fmla="*/ 22 w 145"/>
                      <a:gd name="T11" fmla="*/ 52 h 469"/>
                      <a:gd name="T12" fmla="*/ 26 w 145"/>
                      <a:gd name="T13" fmla="*/ 40 h 469"/>
                      <a:gd name="T14" fmla="*/ 31 w 145"/>
                      <a:gd name="T15" fmla="*/ 27 h 469"/>
                      <a:gd name="T16" fmla="*/ 34 w 145"/>
                      <a:gd name="T17" fmla="*/ 22 h 469"/>
                      <a:gd name="T18" fmla="*/ 38 w 145"/>
                      <a:gd name="T19" fmla="*/ 16 h 469"/>
                      <a:gd name="T20" fmla="*/ 42 w 145"/>
                      <a:gd name="T21" fmla="*/ 11 h 469"/>
                      <a:gd name="T22" fmla="*/ 48 w 145"/>
                      <a:gd name="T23" fmla="*/ 7 h 469"/>
                      <a:gd name="T24" fmla="*/ 53 w 145"/>
                      <a:gd name="T25" fmla="*/ 4 h 469"/>
                      <a:gd name="T26" fmla="*/ 59 w 145"/>
                      <a:gd name="T27" fmla="*/ 2 h 469"/>
                      <a:gd name="T28" fmla="*/ 66 w 145"/>
                      <a:gd name="T29" fmla="*/ 0 h 469"/>
                      <a:gd name="T30" fmla="*/ 73 w 145"/>
                      <a:gd name="T31" fmla="*/ 0 h 469"/>
                      <a:gd name="T32" fmla="*/ 80 w 145"/>
                      <a:gd name="T33" fmla="*/ 0 h 469"/>
                      <a:gd name="T34" fmla="*/ 87 w 145"/>
                      <a:gd name="T35" fmla="*/ 2 h 469"/>
                      <a:gd name="T36" fmla="*/ 93 w 145"/>
                      <a:gd name="T37" fmla="*/ 4 h 469"/>
                      <a:gd name="T38" fmla="*/ 98 w 145"/>
                      <a:gd name="T39" fmla="*/ 7 h 469"/>
                      <a:gd name="T40" fmla="*/ 103 w 145"/>
                      <a:gd name="T41" fmla="*/ 10 h 469"/>
                      <a:gd name="T42" fmla="*/ 108 w 145"/>
                      <a:gd name="T43" fmla="*/ 15 h 469"/>
                      <a:gd name="T44" fmla="*/ 111 w 145"/>
                      <a:gd name="T45" fmla="*/ 21 h 469"/>
                      <a:gd name="T46" fmla="*/ 114 w 145"/>
                      <a:gd name="T47" fmla="*/ 26 h 469"/>
                      <a:gd name="T48" fmla="*/ 119 w 145"/>
                      <a:gd name="T49" fmla="*/ 37 h 469"/>
                      <a:gd name="T50" fmla="*/ 122 w 145"/>
                      <a:gd name="T51" fmla="*/ 51 h 469"/>
                      <a:gd name="T52" fmla="*/ 125 w 145"/>
                      <a:gd name="T53" fmla="*/ 64 h 469"/>
                      <a:gd name="T54" fmla="*/ 126 w 145"/>
                      <a:gd name="T55" fmla="*/ 76 h 469"/>
                      <a:gd name="T56" fmla="*/ 126 w 145"/>
                      <a:gd name="T57" fmla="*/ 172 h 469"/>
                      <a:gd name="T58" fmla="*/ 145 w 145"/>
                      <a:gd name="T59" fmla="*/ 178 h 469"/>
                      <a:gd name="T60" fmla="*/ 145 w 145"/>
                      <a:gd name="T61" fmla="*/ 469 h 469"/>
                      <a:gd name="T62" fmla="*/ 0 w 145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5" h="469">
                        <a:moveTo>
                          <a:pt x="0" y="469"/>
                        </a:moveTo>
                        <a:lnTo>
                          <a:pt x="0" y="181"/>
                        </a:lnTo>
                        <a:lnTo>
                          <a:pt x="20" y="172"/>
                        </a:lnTo>
                        <a:lnTo>
                          <a:pt x="20" y="76"/>
                        </a:lnTo>
                        <a:lnTo>
                          <a:pt x="20" y="65"/>
                        </a:lnTo>
                        <a:lnTo>
                          <a:pt x="22" y="52"/>
                        </a:lnTo>
                        <a:lnTo>
                          <a:pt x="26" y="40"/>
                        </a:lnTo>
                        <a:lnTo>
                          <a:pt x="31" y="27"/>
                        </a:lnTo>
                        <a:lnTo>
                          <a:pt x="34" y="22"/>
                        </a:lnTo>
                        <a:lnTo>
                          <a:pt x="38" y="16"/>
                        </a:lnTo>
                        <a:lnTo>
                          <a:pt x="42" y="11"/>
                        </a:lnTo>
                        <a:lnTo>
                          <a:pt x="48" y="7"/>
                        </a:lnTo>
                        <a:lnTo>
                          <a:pt x="53" y="4"/>
                        </a:lnTo>
                        <a:lnTo>
                          <a:pt x="59" y="2"/>
                        </a:lnTo>
                        <a:lnTo>
                          <a:pt x="66" y="0"/>
                        </a:lnTo>
                        <a:lnTo>
                          <a:pt x="73" y="0"/>
                        </a:lnTo>
                        <a:lnTo>
                          <a:pt x="80" y="0"/>
                        </a:lnTo>
                        <a:lnTo>
                          <a:pt x="87" y="2"/>
                        </a:lnTo>
                        <a:lnTo>
                          <a:pt x="93" y="4"/>
                        </a:lnTo>
                        <a:lnTo>
                          <a:pt x="98" y="7"/>
                        </a:lnTo>
                        <a:lnTo>
                          <a:pt x="103" y="10"/>
                        </a:lnTo>
                        <a:lnTo>
                          <a:pt x="108" y="15"/>
                        </a:lnTo>
                        <a:lnTo>
                          <a:pt x="111" y="21"/>
                        </a:lnTo>
                        <a:lnTo>
                          <a:pt x="114" y="26"/>
                        </a:lnTo>
                        <a:lnTo>
                          <a:pt x="119" y="37"/>
                        </a:lnTo>
                        <a:lnTo>
                          <a:pt x="122" y="51"/>
                        </a:lnTo>
                        <a:lnTo>
                          <a:pt x="125" y="64"/>
                        </a:lnTo>
                        <a:lnTo>
                          <a:pt x="126" y="76"/>
                        </a:lnTo>
                        <a:lnTo>
                          <a:pt x="126" y="172"/>
                        </a:lnTo>
                        <a:lnTo>
                          <a:pt x="145" y="178"/>
                        </a:lnTo>
                        <a:lnTo>
                          <a:pt x="145" y="469"/>
                        </a:lnTo>
                        <a:lnTo>
                          <a:pt x="0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29" name="Freeform 577"/>
                  <p:cNvSpPr>
                    <a:spLocks noChangeAspect="1"/>
                  </p:cNvSpPr>
                  <p:nvPr/>
                </p:nvSpPr>
                <p:spPr bwMode="auto">
                  <a:xfrm>
                    <a:off x="5061" y="1470"/>
                    <a:ext cx="14" cy="93"/>
                  </a:xfrm>
                  <a:custGeom>
                    <a:avLst/>
                    <a:gdLst>
                      <a:gd name="T0" fmla="*/ 14 w 47"/>
                      <a:gd name="T1" fmla="*/ 0 h 309"/>
                      <a:gd name="T2" fmla="*/ 0 w 47"/>
                      <a:gd name="T3" fmla="*/ 21 h 309"/>
                      <a:gd name="T4" fmla="*/ 0 w 47"/>
                      <a:gd name="T5" fmla="*/ 309 h 309"/>
                      <a:gd name="T6" fmla="*/ 47 w 47"/>
                      <a:gd name="T7" fmla="*/ 309 h 309"/>
                      <a:gd name="T8" fmla="*/ 47 w 47"/>
                      <a:gd name="T9" fmla="*/ 21 h 309"/>
                      <a:gd name="T10" fmla="*/ 14 w 47"/>
                      <a:gd name="T11" fmla="*/ 0 h 309"/>
                      <a:gd name="T12" fmla="*/ 14 w 47"/>
                      <a:gd name="T13" fmla="*/ 0 h 309"/>
                      <a:gd name="T14" fmla="*/ 0 w 47"/>
                      <a:gd name="T15" fmla="*/ 6 h 309"/>
                      <a:gd name="T16" fmla="*/ 0 w 47"/>
                      <a:gd name="T17" fmla="*/ 21 h 309"/>
                      <a:gd name="T18" fmla="*/ 14 w 47"/>
                      <a:gd name="T19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309">
                        <a:moveTo>
                          <a:pt x="14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7" y="309"/>
                        </a:lnTo>
                        <a:lnTo>
                          <a:pt x="47" y="21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0" y="6"/>
                        </a:lnTo>
                        <a:lnTo>
                          <a:pt x="0" y="21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0" name="Freeform 578"/>
                  <p:cNvSpPr>
                    <a:spLocks noChangeAspect="1"/>
                  </p:cNvSpPr>
                  <p:nvPr/>
                </p:nvSpPr>
                <p:spPr bwMode="auto">
                  <a:xfrm>
                    <a:off x="5065" y="1467"/>
                    <a:ext cx="16" cy="16"/>
                  </a:xfrm>
                  <a:custGeom>
                    <a:avLst/>
                    <a:gdLst>
                      <a:gd name="T0" fmla="*/ 52 w 52"/>
                      <a:gd name="T1" fmla="*/ 21 h 51"/>
                      <a:gd name="T2" fmla="*/ 19 w 52"/>
                      <a:gd name="T3" fmla="*/ 0 h 51"/>
                      <a:gd name="T4" fmla="*/ 0 w 52"/>
                      <a:gd name="T5" fmla="*/ 9 h 51"/>
                      <a:gd name="T6" fmla="*/ 20 w 52"/>
                      <a:gd name="T7" fmla="*/ 51 h 51"/>
                      <a:gd name="T8" fmla="*/ 39 w 52"/>
                      <a:gd name="T9" fmla="*/ 42 h 51"/>
                      <a:gd name="T10" fmla="*/ 52 w 52"/>
                      <a:gd name="T11" fmla="*/ 21 h 51"/>
                      <a:gd name="T12" fmla="*/ 39 w 52"/>
                      <a:gd name="T13" fmla="*/ 42 h 51"/>
                      <a:gd name="T14" fmla="*/ 52 w 52"/>
                      <a:gd name="T15" fmla="*/ 36 h 51"/>
                      <a:gd name="T16" fmla="*/ 52 w 52"/>
                      <a:gd name="T17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2" h="51">
                        <a:moveTo>
                          <a:pt x="52" y="21"/>
                        </a:moveTo>
                        <a:lnTo>
                          <a:pt x="19" y="0"/>
                        </a:lnTo>
                        <a:lnTo>
                          <a:pt x="0" y="9"/>
                        </a:lnTo>
                        <a:lnTo>
                          <a:pt x="20" y="51"/>
                        </a:lnTo>
                        <a:lnTo>
                          <a:pt x="39" y="42"/>
                        </a:lnTo>
                        <a:lnTo>
                          <a:pt x="52" y="21"/>
                        </a:lnTo>
                        <a:lnTo>
                          <a:pt x="39" y="42"/>
                        </a:lnTo>
                        <a:lnTo>
                          <a:pt x="52" y="36"/>
                        </a:lnTo>
                        <a:lnTo>
                          <a:pt x="52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1" name="Freeform 579"/>
                  <p:cNvSpPr>
                    <a:spLocks noChangeAspect="1"/>
                  </p:cNvSpPr>
                  <p:nvPr/>
                </p:nvSpPr>
                <p:spPr bwMode="auto">
                  <a:xfrm>
                    <a:off x="5066" y="1445"/>
                    <a:ext cx="15" cy="29"/>
                  </a:xfrm>
                  <a:custGeom>
                    <a:avLst/>
                    <a:gdLst>
                      <a:gd name="T0" fmla="*/ 47 w 47"/>
                      <a:gd name="T1" fmla="*/ 0 h 96"/>
                      <a:gd name="T2" fmla="*/ 0 w 47"/>
                      <a:gd name="T3" fmla="*/ 0 h 96"/>
                      <a:gd name="T4" fmla="*/ 0 w 47"/>
                      <a:gd name="T5" fmla="*/ 96 h 96"/>
                      <a:gd name="T6" fmla="*/ 47 w 47"/>
                      <a:gd name="T7" fmla="*/ 96 h 96"/>
                      <a:gd name="T8" fmla="*/ 47 w 47"/>
                      <a:gd name="T9" fmla="*/ 0 h 96"/>
                      <a:gd name="T10" fmla="*/ 47 w 47"/>
                      <a:gd name="T11" fmla="*/ 0 h 96"/>
                      <a:gd name="T12" fmla="*/ 0 w 47"/>
                      <a:gd name="T13" fmla="*/ 0 h 96"/>
                      <a:gd name="T14" fmla="*/ 0 w 47"/>
                      <a:gd name="T15" fmla="*/ 0 h 96"/>
                      <a:gd name="T16" fmla="*/ 0 w 47"/>
                      <a:gd name="T17" fmla="*/ 0 h 96"/>
                      <a:gd name="T18" fmla="*/ 47 w 47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96">
                        <a:moveTo>
                          <a:pt x="47" y="0"/>
                        </a:move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47" y="96"/>
                        </a:lnTo>
                        <a:lnTo>
                          <a:pt x="47" y="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2" name="Freeform 580"/>
                  <p:cNvSpPr>
                    <a:spLocks noChangeAspect="1"/>
                  </p:cNvSpPr>
                  <p:nvPr/>
                </p:nvSpPr>
                <p:spPr bwMode="auto">
                  <a:xfrm>
                    <a:off x="5066" y="1415"/>
                    <a:ext cx="24" cy="30"/>
                  </a:xfrm>
                  <a:custGeom>
                    <a:avLst/>
                    <a:gdLst>
                      <a:gd name="T0" fmla="*/ 77 w 77"/>
                      <a:gd name="T1" fmla="*/ 0 h 100"/>
                      <a:gd name="T2" fmla="*/ 77 w 77"/>
                      <a:gd name="T3" fmla="*/ 0 h 100"/>
                      <a:gd name="T4" fmla="*/ 66 w 77"/>
                      <a:gd name="T5" fmla="*/ 0 h 100"/>
                      <a:gd name="T6" fmla="*/ 56 w 77"/>
                      <a:gd name="T7" fmla="*/ 4 h 100"/>
                      <a:gd name="T8" fmla="*/ 46 w 77"/>
                      <a:gd name="T9" fmla="*/ 7 h 100"/>
                      <a:gd name="T10" fmla="*/ 38 w 77"/>
                      <a:gd name="T11" fmla="*/ 12 h 100"/>
                      <a:gd name="T12" fmla="*/ 31 w 77"/>
                      <a:gd name="T13" fmla="*/ 18 h 100"/>
                      <a:gd name="T14" fmla="*/ 24 w 77"/>
                      <a:gd name="T15" fmla="*/ 26 h 100"/>
                      <a:gd name="T16" fmla="*/ 19 w 77"/>
                      <a:gd name="T17" fmla="*/ 33 h 100"/>
                      <a:gd name="T18" fmla="*/ 14 w 77"/>
                      <a:gd name="T19" fmla="*/ 41 h 100"/>
                      <a:gd name="T20" fmla="*/ 7 w 77"/>
                      <a:gd name="T21" fmla="*/ 56 h 100"/>
                      <a:gd name="T22" fmla="*/ 3 w 77"/>
                      <a:gd name="T23" fmla="*/ 72 h 100"/>
                      <a:gd name="T24" fmla="*/ 1 w 77"/>
                      <a:gd name="T25" fmla="*/ 87 h 100"/>
                      <a:gd name="T26" fmla="*/ 0 w 77"/>
                      <a:gd name="T27" fmla="*/ 100 h 100"/>
                      <a:gd name="T28" fmla="*/ 47 w 77"/>
                      <a:gd name="T29" fmla="*/ 100 h 100"/>
                      <a:gd name="T30" fmla="*/ 47 w 77"/>
                      <a:gd name="T31" fmla="*/ 92 h 100"/>
                      <a:gd name="T32" fmla="*/ 49 w 77"/>
                      <a:gd name="T33" fmla="*/ 81 h 100"/>
                      <a:gd name="T34" fmla="*/ 52 w 77"/>
                      <a:gd name="T35" fmla="*/ 71 h 100"/>
                      <a:gd name="T36" fmla="*/ 56 w 77"/>
                      <a:gd name="T37" fmla="*/ 60 h 100"/>
                      <a:gd name="T38" fmla="*/ 58 w 77"/>
                      <a:gd name="T39" fmla="*/ 58 h 100"/>
                      <a:gd name="T40" fmla="*/ 60 w 77"/>
                      <a:gd name="T41" fmla="*/ 55 h 100"/>
                      <a:gd name="T42" fmla="*/ 62 w 77"/>
                      <a:gd name="T43" fmla="*/ 52 h 100"/>
                      <a:gd name="T44" fmla="*/ 65 w 77"/>
                      <a:gd name="T45" fmla="*/ 50 h 100"/>
                      <a:gd name="T46" fmla="*/ 67 w 77"/>
                      <a:gd name="T47" fmla="*/ 49 h 100"/>
                      <a:gd name="T48" fmla="*/ 71 w 77"/>
                      <a:gd name="T49" fmla="*/ 48 h 100"/>
                      <a:gd name="T50" fmla="*/ 74 w 77"/>
                      <a:gd name="T51" fmla="*/ 47 h 100"/>
                      <a:gd name="T52" fmla="*/ 77 w 77"/>
                      <a:gd name="T53" fmla="*/ 47 h 100"/>
                      <a:gd name="T54" fmla="*/ 77 w 77"/>
                      <a:gd name="T55" fmla="*/ 47 h 100"/>
                      <a:gd name="T56" fmla="*/ 77 w 77"/>
                      <a:gd name="T57" fmla="*/ 0 h 100"/>
                      <a:gd name="T58" fmla="*/ 77 w 77"/>
                      <a:gd name="T59" fmla="*/ 0 h 100"/>
                      <a:gd name="T60" fmla="*/ 77 w 77"/>
                      <a:gd name="T61" fmla="*/ 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77" y="0"/>
                        </a:moveTo>
                        <a:lnTo>
                          <a:pt x="77" y="0"/>
                        </a:lnTo>
                        <a:lnTo>
                          <a:pt x="66" y="0"/>
                        </a:lnTo>
                        <a:lnTo>
                          <a:pt x="56" y="4"/>
                        </a:lnTo>
                        <a:lnTo>
                          <a:pt x="46" y="7"/>
                        </a:lnTo>
                        <a:lnTo>
                          <a:pt x="38" y="12"/>
                        </a:lnTo>
                        <a:lnTo>
                          <a:pt x="31" y="18"/>
                        </a:lnTo>
                        <a:lnTo>
                          <a:pt x="24" y="26"/>
                        </a:lnTo>
                        <a:lnTo>
                          <a:pt x="19" y="33"/>
                        </a:lnTo>
                        <a:lnTo>
                          <a:pt x="14" y="41"/>
                        </a:lnTo>
                        <a:lnTo>
                          <a:pt x="7" y="56"/>
                        </a:lnTo>
                        <a:lnTo>
                          <a:pt x="3" y="72"/>
                        </a:lnTo>
                        <a:lnTo>
                          <a:pt x="1" y="87"/>
                        </a:lnTo>
                        <a:lnTo>
                          <a:pt x="0" y="100"/>
                        </a:lnTo>
                        <a:lnTo>
                          <a:pt x="47" y="100"/>
                        </a:lnTo>
                        <a:lnTo>
                          <a:pt x="47" y="92"/>
                        </a:lnTo>
                        <a:lnTo>
                          <a:pt x="49" y="81"/>
                        </a:lnTo>
                        <a:lnTo>
                          <a:pt x="52" y="71"/>
                        </a:lnTo>
                        <a:lnTo>
                          <a:pt x="56" y="60"/>
                        </a:lnTo>
                        <a:lnTo>
                          <a:pt x="58" y="58"/>
                        </a:lnTo>
                        <a:lnTo>
                          <a:pt x="60" y="55"/>
                        </a:lnTo>
                        <a:lnTo>
                          <a:pt x="62" y="52"/>
                        </a:lnTo>
                        <a:lnTo>
                          <a:pt x="65" y="50"/>
                        </a:lnTo>
                        <a:lnTo>
                          <a:pt x="67" y="49"/>
                        </a:lnTo>
                        <a:lnTo>
                          <a:pt x="71" y="48"/>
                        </a:lnTo>
                        <a:lnTo>
                          <a:pt x="74" y="47"/>
                        </a:lnTo>
                        <a:lnTo>
                          <a:pt x="77" y="47"/>
                        </a:lnTo>
                        <a:lnTo>
                          <a:pt x="77" y="47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3" name="Freeform 581"/>
                  <p:cNvSpPr>
                    <a:spLocks noChangeAspect="1"/>
                  </p:cNvSpPr>
                  <p:nvPr/>
                </p:nvSpPr>
                <p:spPr bwMode="auto">
                  <a:xfrm>
                    <a:off x="5090" y="1415"/>
                    <a:ext cx="22" cy="30"/>
                  </a:xfrm>
                  <a:custGeom>
                    <a:avLst/>
                    <a:gdLst>
                      <a:gd name="T0" fmla="*/ 76 w 76"/>
                      <a:gd name="T1" fmla="*/ 100 h 100"/>
                      <a:gd name="T2" fmla="*/ 76 w 76"/>
                      <a:gd name="T3" fmla="*/ 100 h 100"/>
                      <a:gd name="T4" fmla="*/ 75 w 76"/>
                      <a:gd name="T5" fmla="*/ 86 h 100"/>
                      <a:gd name="T6" fmla="*/ 73 w 76"/>
                      <a:gd name="T7" fmla="*/ 70 h 100"/>
                      <a:gd name="T8" fmla="*/ 68 w 76"/>
                      <a:gd name="T9" fmla="*/ 54 h 100"/>
                      <a:gd name="T10" fmla="*/ 62 w 76"/>
                      <a:gd name="T11" fmla="*/ 40 h 100"/>
                      <a:gd name="T12" fmla="*/ 58 w 76"/>
                      <a:gd name="T13" fmla="*/ 32 h 100"/>
                      <a:gd name="T14" fmla="*/ 53 w 76"/>
                      <a:gd name="T15" fmla="*/ 25 h 100"/>
                      <a:gd name="T16" fmla="*/ 46 w 76"/>
                      <a:gd name="T17" fmla="*/ 17 h 100"/>
                      <a:gd name="T18" fmla="*/ 39 w 76"/>
                      <a:gd name="T19" fmla="*/ 12 h 100"/>
                      <a:gd name="T20" fmla="*/ 30 w 76"/>
                      <a:gd name="T21" fmla="*/ 7 h 100"/>
                      <a:gd name="T22" fmla="*/ 21 w 76"/>
                      <a:gd name="T23" fmla="*/ 2 h 100"/>
                      <a:gd name="T24" fmla="*/ 10 w 76"/>
                      <a:gd name="T25" fmla="*/ 0 h 100"/>
                      <a:gd name="T26" fmla="*/ 0 w 76"/>
                      <a:gd name="T27" fmla="*/ 0 h 100"/>
                      <a:gd name="T28" fmla="*/ 0 w 76"/>
                      <a:gd name="T29" fmla="*/ 47 h 100"/>
                      <a:gd name="T30" fmla="*/ 4 w 76"/>
                      <a:gd name="T31" fmla="*/ 47 h 100"/>
                      <a:gd name="T32" fmla="*/ 7 w 76"/>
                      <a:gd name="T33" fmla="*/ 48 h 100"/>
                      <a:gd name="T34" fmla="*/ 9 w 76"/>
                      <a:gd name="T35" fmla="*/ 48 h 100"/>
                      <a:gd name="T36" fmla="*/ 12 w 76"/>
                      <a:gd name="T37" fmla="*/ 50 h 100"/>
                      <a:gd name="T38" fmla="*/ 14 w 76"/>
                      <a:gd name="T39" fmla="*/ 52 h 100"/>
                      <a:gd name="T40" fmla="*/ 17 w 76"/>
                      <a:gd name="T41" fmla="*/ 54 h 100"/>
                      <a:gd name="T42" fmla="*/ 19 w 76"/>
                      <a:gd name="T43" fmla="*/ 57 h 100"/>
                      <a:gd name="T44" fmla="*/ 20 w 76"/>
                      <a:gd name="T45" fmla="*/ 59 h 100"/>
                      <a:gd name="T46" fmla="*/ 24 w 76"/>
                      <a:gd name="T47" fmla="*/ 69 h 100"/>
                      <a:gd name="T48" fmla="*/ 27 w 76"/>
                      <a:gd name="T49" fmla="*/ 79 h 100"/>
                      <a:gd name="T50" fmla="*/ 28 w 76"/>
                      <a:gd name="T51" fmla="*/ 90 h 100"/>
                      <a:gd name="T52" fmla="*/ 29 w 76"/>
                      <a:gd name="T53" fmla="*/ 100 h 100"/>
                      <a:gd name="T54" fmla="*/ 29 w 76"/>
                      <a:gd name="T55" fmla="*/ 100 h 100"/>
                      <a:gd name="T56" fmla="*/ 76 w 76"/>
                      <a:gd name="T57" fmla="*/ 100 h 100"/>
                      <a:gd name="T58" fmla="*/ 76 w 76"/>
                      <a:gd name="T59" fmla="*/ 100 h 100"/>
                      <a:gd name="T60" fmla="*/ 76 w 76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6" h="100">
                        <a:moveTo>
                          <a:pt x="76" y="100"/>
                        </a:moveTo>
                        <a:lnTo>
                          <a:pt x="76" y="100"/>
                        </a:lnTo>
                        <a:lnTo>
                          <a:pt x="75" y="86"/>
                        </a:lnTo>
                        <a:lnTo>
                          <a:pt x="73" y="70"/>
                        </a:lnTo>
                        <a:lnTo>
                          <a:pt x="68" y="54"/>
                        </a:lnTo>
                        <a:lnTo>
                          <a:pt x="62" y="40"/>
                        </a:lnTo>
                        <a:lnTo>
                          <a:pt x="58" y="32"/>
                        </a:lnTo>
                        <a:lnTo>
                          <a:pt x="53" y="25"/>
                        </a:lnTo>
                        <a:lnTo>
                          <a:pt x="46" y="17"/>
                        </a:lnTo>
                        <a:lnTo>
                          <a:pt x="39" y="12"/>
                        </a:lnTo>
                        <a:lnTo>
                          <a:pt x="30" y="7"/>
                        </a:lnTo>
                        <a:lnTo>
                          <a:pt x="21" y="2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4" y="47"/>
                        </a:lnTo>
                        <a:lnTo>
                          <a:pt x="7" y="48"/>
                        </a:lnTo>
                        <a:lnTo>
                          <a:pt x="9" y="48"/>
                        </a:lnTo>
                        <a:lnTo>
                          <a:pt x="12" y="50"/>
                        </a:lnTo>
                        <a:lnTo>
                          <a:pt x="14" y="52"/>
                        </a:lnTo>
                        <a:lnTo>
                          <a:pt x="17" y="54"/>
                        </a:lnTo>
                        <a:lnTo>
                          <a:pt x="19" y="57"/>
                        </a:lnTo>
                        <a:lnTo>
                          <a:pt x="20" y="59"/>
                        </a:lnTo>
                        <a:lnTo>
                          <a:pt x="24" y="69"/>
                        </a:lnTo>
                        <a:lnTo>
                          <a:pt x="27" y="79"/>
                        </a:lnTo>
                        <a:lnTo>
                          <a:pt x="28" y="90"/>
                        </a:lnTo>
                        <a:lnTo>
                          <a:pt x="29" y="100"/>
                        </a:lnTo>
                        <a:lnTo>
                          <a:pt x="29" y="100"/>
                        </a:lnTo>
                        <a:lnTo>
                          <a:pt x="76" y="100"/>
                        </a:lnTo>
                        <a:lnTo>
                          <a:pt x="76" y="100"/>
                        </a:lnTo>
                        <a:lnTo>
                          <a:pt x="76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4" name="Freeform 582"/>
                  <p:cNvSpPr>
                    <a:spLocks noChangeAspect="1"/>
                  </p:cNvSpPr>
                  <p:nvPr/>
                </p:nvSpPr>
                <p:spPr bwMode="auto">
                  <a:xfrm>
                    <a:off x="5099" y="1445"/>
                    <a:ext cx="13" cy="35"/>
                  </a:xfrm>
                  <a:custGeom>
                    <a:avLst/>
                    <a:gdLst>
                      <a:gd name="T0" fmla="*/ 15 w 47"/>
                      <a:gd name="T1" fmla="*/ 117 h 117"/>
                      <a:gd name="T2" fmla="*/ 47 w 47"/>
                      <a:gd name="T3" fmla="*/ 96 h 117"/>
                      <a:gd name="T4" fmla="*/ 47 w 47"/>
                      <a:gd name="T5" fmla="*/ 0 h 117"/>
                      <a:gd name="T6" fmla="*/ 0 w 47"/>
                      <a:gd name="T7" fmla="*/ 0 h 117"/>
                      <a:gd name="T8" fmla="*/ 0 w 47"/>
                      <a:gd name="T9" fmla="*/ 96 h 117"/>
                      <a:gd name="T10" fmla="*/ 15 w 47"/>
                      <a:gd name="T11" fmla="*/ 117 h 117"/>
                      <a:gd name="T12" fmla="*/ 0 w 47"/>
                      <a:gd name="T13" fmla="*/ 96 h 117"/>
                      <a:gd name="T14" fmla="*/ 0 w 47"/>
                      <a:gd name="T15" fmla="*/ 112 h 117"/>
                      <a:gd name="T16" fmla="*/ 15 w 47"/>
                      <a:gd name="T17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" h="117">
                        <a:moveTo>
                          <a:pt x="15" y="117"/>
                        </a:moveTo>
                        <a:lnTo>
                          <a:pt x="47" y="96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15" y="117"/>
                        </a:lnTo>
                        <a:lnTo>
                          <a:pt x="0" y="96"/>
                        </a:lnTo>
                        <a:lnTo>
                          <a:pt x="0" y="112"/>
                        </a:lnTo>
                        <a:lnTo>
                          <a:pt x="15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5" name="Freeform 583"/>
                  <p:cNvSpPr>
                    <a:spLocks noChangeAspect="1"/>
                  </p:cNvSpPr>
                  <p:nvPr/>
                </p:nvSpPr>
                <p:spPr bwMode="auto">
                  <a:xfrm>
                    <a:off x="5103" y="1467"/>
                    <a:ext cx="16" cy="16"/>
                  </a:xfrm>
                  <a:custGeom>
                    <a:avLst/>
                    <a:gdLst>
                      <a:gd name="T0" fmla="*/ 51 w 51"/>
                      <a:gd name="T1" fmla="*/ 28 h 51"/>
                      <a:gd name="T2" fmla="*/ 35 w 51"/>
                      <a:gd name="T3" fmla="*/ 7 h 51"/>
                      <a:gd name="T4" fmla="*/ 16 w 51"/>
                      <a:gd name="T5" fmla="*/ 0 h 51"/>
                      <a:gd name="T6" fmla="*/ 0 w 51"/>
                      <a:gd name="T7" fmla="*/ 43 h 51"/>
                      <a:gd name="T8" fmla="*/ 19 w 51"/>
                      <a:gd name="T9" fmla="*/ 51 h 51"/>
                      <a:gd name="T10" fmla="*/ 51 w 51"/>
                      <a:gd name="T11" fmla="*/ 28 h 51"/>
                      <a:gd name="T12" fmla="*/ 51 w 51"/>
                      <a:gd name="T13" fmla="*/ 28 h 51"/>
                      <a:gd name="T14" fmla="*/ 51 w 51"/>
                      <a:gd name="T15" fmla="*/ 13 h 51"/>
                      <a:gd name="T16" fmla="*/ 35 w 51"/>
                      <a:gd name="T17" fmla="*/ 7 h 51"/>
                      <a:gd name="T18" fmla="*/ 51 w 51"/>
                      <a:gd name="T19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1" h="51">
                        <a:moveTo>
                          <a:pt x="51" y="28"/>
                        </a:moveTo>
                        <a:lnTo>
                          <a:pt x="35" y="7"/>
                        </a:lnTo>
                        <a:lnTo>
                          <a:pt x="16" y="0"/>
                        </a:lnTo>
                        <a:lnTo>
                          <a:pt x="0" y="43"/>
                        </a:lnTo>
                        <a:lnTo>
                          <a:pt x="19" y="51"/>
                        </a:lnTo>
                        <a:lnTo>
                          <a:pt x="51" y="28"/>
                        </a:lnTo>
                        <a:lnTo>
                          <a:pt x="51" y="28"/>
                        </a:lnTo>
                        <a:lnTo>
                          <a:pt x="51" y="13"/>
                        </a:lnTo>
                        <a:lnTo>
                          <a:pt x="35" y="7"/>
                        </a:lnTo>
                        <a:lnTo>
                          <a:pt x="51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6" name="Freeform 584"/>
                  <p:cNvSpPr>
                    <a:spLocks noChangeAspect="1"/>
                  </p:cNvSpPr>
                  <p:nvPr/>
                </p:nvSpPr>
                <p:spPr bwMode="auto">
                  <a:xfrm>
                    <a:off x="5104" y="1475"/>
                    <a:ext cx="15" cy="95"/>
                  </a:xfrm>
                  <a:custGeom>
                    <a:avLst/>
                    <a:gdLst>
                      <a:gd name="T0" fmla="*/ 24 w 47"/>
                      <a:gd name="T1" fmla="*/ 314 h 314"/>
                      <a:gd name="T2" fmla="*/ 47 w 47"/>
                      <a:gd name="T3" fmla="*/ 291 h 314"/>
                      <a:gd name="T4" fmla="*/ 47 w 47"/>
                      <a:gd name="T5" fmla="*/ 0 h 314"/>
                      <a:gd name="T6" fmla="*/ 0 w 47"/>
                      <a:gd name="T7" fmla="*/ 0 h 314"/>
                      <a:gd name="T8" fmla="*/ 0 w 47"/>
                      <a:gd name="T9" fmla="*/ 291 h 314"/>
                      <a:gd name="T10" fmla="*/ 24 w 47"/>
                      <a:gd name="T11" fmla="*/ 314 h 314"/>
                      <a:gd name="T12" fmla="*/ 24 w 47"/>
                      <a:gd name="T13" fmla="*/ 314 h 314"/>
                      <a:gd name="T14" fmla="*/ 47 w 47"/>
                      <a:gd name="T15" fmla="*/ 314 h 314"/>
                      <a:gd name="T16" fmla="*/ 47 w 47"/>
                      <a:gd name="T17" fmla="*/ 291 h 314"/>
                      <a:gd name="T18" fmla="*/ 24 w 47"/>
                      <a:gd name="T19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314">
                        <a:moveTo>
                          <a:pt x="24" y="314"/>
                        </a:moveTo>
                        <a:lnTo>
                          <a:pt x="47" y="291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4" y="314"/>
                        </a:lnTo>
                        <a:lnTo>
                          <a:pt x="24" y="314"/>
                        </a:lnTo>
                        <a:lnTo>
                          <a:pt x="47" y="314"/>
                        </a:lnTo>
                        <a:lnTo>
                          <a:pt x="47" y="291"/>
                        </a:lnTo>
                        <a:lnTo>
                          <a:pt x="24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7" name="Freeform 585"/>
                  <p:cNvSpPr>
                    <a:spLocks noChangeAspect="1"/>
                  </p:cNvSpPr>
                  <p:nvPr/>
                </p:nvSpPr>
                <p:spPr bwMode="auto">
                  <a:xfrm>
                    <a:off x="5061" y="1556"/>
                    <a:ext cx="50" cy="14"/>
                  </a:xfrm>
                  <a:custGeom>
                    <a:avLst/>
                    <a:gdLst>
                      <a:gd name="T0" fmla="*/ 0 w 168"/>
                      <a:gd name="T1" fmla="*/ 23 h 46"/>
                      <a:gd name="T2" fmla="*/ 23 w 168"/>
                      <a:gd name="T3" fmla="*/ 46 h 46"/>
                      <a:gd name="T4" fmla="*/ 168 w 168"/>
                      <a:gd name="T5" fmla="*/ 46 h 46"/>
                      <a:gd name="T6" fmla="*/ 168 w 168"/>
                      <a:gd name="T7" fmla="*/ 0 h 46"/>
                      <a:gd name="T8" fmla="*/ 23 w 168"/>
                      <a:gd name="T9" fmla="*/ 0 h 46"/>
                      <a:gd name="T10" fmla="*/ 0 w 168"/>
                      <a:gd name="T11" fmla="*/ 23 h 46"/>
                      <a:gd name="T12" fmla="*/ 0 w 168"/>
                      <a:gd name="T13" fmla="*/ 23 h 46"/>
                      <a:gd name="T14" fmla="*/ 0 w 168"/>
                      <a:gd name="T15" fmla="*/ 46 h 46"/>
                      <a:gd name="T16" fmla="*/ 23 w 168"/>
                      <a:gd name="T17" fmla="*/ 46 h 46"/>
                      <a:gd name="T18" fmla="*/ 0 w 168"/>
                      <a:gd name="T19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8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168" y="46"/>
                        </a:lnTo>
                        <a:lnTo>
                          <a:pt x="168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0" y="23"/>
                        </a:lnTo>
                        <a:lnTo>
                          <a:pt x="0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8" name="Freeform 586"/>
                  <p:cNvSpPr>
                    <a:spLocks noChangeAspect="1"/>
                  </p:cNvSpPr>
                  <p:nvPr/>
                </p:nvSpPr>
                <p:spPr bwMode="auto">
                  <a:xfrm>
                    <a:off x="568" y="1422"/>
                    <a:ext cx="43" cy="141"/>
                  </a:xfrm>
                  <a:custGeom>
                    <a:avLst/>
                    <a:gdLst>
                      <a:gd name="T0" fmla="*/ 145 w 145"/>
                      <a:gd name="T1" fmla="*/ 469 h 469"/>
                      <a:gd name="T2" fmla="*/ 145 w 145"/>
                      <a:gd name="T3" fmla="*/ 181 h 469"/>
                      <a:gd name="T4" fmla="*/ 126 w 145"/>
                      <a:gd name="T5" fmla="*/ 172 h 469"/>
                      <a:gd name="T6" fmla="*/ 126 w 145"/>
                      <a:gd name="T7" fmla="*/ 76 h 469"/>
                      <a:gd name="T8" fmla="*/ 125 w 145"/>
                      <a:gd name="T9" fmla="*/ 65 h 469"/>
                      <a:gd name="T10" fmla="*/ 123 w 145"/>
                      <a:gd name="T11" fmla="*/ 52 h 469"/>
                      <a:gd name="T12" fmla="*/ 120 w 145"/>
                      <a:gd name="T13" fmla="*/ 40 h 469"/>
                      <a:gd name="T14" fmla="*/ 115 w 145"/>
                      <a:gd name="T15" fmla="*/ 27 h 469"/>
                      <a:gd name="T16" fmla="*/ 111 w 145"/>
                      <a:gd name="T17" fmla="*/ 22 h 469"/>
                      <a:gd name="T18" fmla="*/ 107 w 145"/>
                      <a:gd name="T19" fmla="*/ 16 h 469"/>
                      <a:gd name="T20" fmla="*/ 103 w 145"/>
                      <a:gd name="T21" fmla="*/ 11 h 469"/>
                      <a:gd name="T22" fmla="*/ 98 w 145"/>
                      <a:gd name="T23" fmla="*/ 7 h 469"/>
                      <a:gd name="T24" fmla="*/ 92 w 145"/>
                      <a:gd name="T25" fmla="*/ 4 h 469"/>
                      <a:gd name="T26" fmla="*/ 86 w 145"/>
                      <a:gd name="T27" fmla="*/ 2 h 469"/>
                      <a:gd name="T28" fmla="*/ 80 w 145"/>
                      <a:gd name="T29" fmla="*/ 0 h 469"/>
                      <a:gd name="T30" fmla="*/ 72 w 145"/>
                      <a:gd name="T31" fmla="*/ 0 h 469"/>
                      <a:gd name="T32" fmla="*/ 65 w 145"/>
                      <a:gd name="T33" fmla="*/ 0 h 469"/>
                      <a:gd name="T34" fmla="*/ 59 w 145"/>
                      <a:gd name="T35" fmla="*/ 2 h 469"/>
                      <a:gd name="T36" fmla="*/ 52 w 145"/>
                      <a:gd name="T37" fmla="*/ 4 h 469"/>
                      <a:gd name="T38" fmla="*/ 47 w 145"/>
                      <a:gd name="T39" fmla="*/ 7 h 469"/>
                      <a:gd name="T40" fmla="*/ 42 w 145"/>
                      <a:gd name="T41" fmla="*/ 10 h 469"/>
                      <a:gd name="T42" fmla="*/ 38 w 145"/>
                      <a:gd name="T43" fmla="*/ 15 h 469"/>
                      <a:gd name="T44" fmla="*/ 33 w 145"/>
                      <a:gd name="T45" fmla="*/ 21 h 469"/>
                      <a:gd name="T46" fmla="*/ 30 w 145"/>
                      <a:gd name="T47" fmla="*/ 26 h 469"/>
                      <a:gd name="T48" fmla="*/ 25 w 145"/>
                      <a:gd name="T49" fmla="*/ 37 h 469"/>
                      <a:gd name="T50" fmla="*/ 22 w 145"/>
                      <a:gd name="T51" fmla="*/ 51 h 469"/>
                      <a:gd name="T52" fmla="*/ 20 w 145"/>
                      <a:gd name="T53" fmla="*/ 64 h 469"/>
                      <a:gd name="T54" fmla="*/ 19 w 145"/>
                      <a:gd name="T55" fmla="*/ 76 h 469"/>
                      <a:gd name="T56" fmla="*/ 19 w 145"/>
                      <a:gd name="T57" fmla="*/ 172 h 469"/>
                      <a:gd name="T58" fmla="*/ 0 w 145"/>
                      <a:gd name="T59" fmla="*/ 178 h 469"/>
                      <a:gd name="T60" fmla="*/ 0 w 145"/>
                      <a:gd name="T61" fmla="*/ 469 h 469"/>
                      <a:gd name="T62" fmla="*/ 145 w 145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5" h="469">
                        <a:moveTo>
                          <a:pt x="145" y="469"/>
                        </a:moveTo>
                        <a:lnTo>
                          <a:pt x="145" y="181"/>
                        </a:lnTo>
                        <a:lnTo>
                          <a:pt x="126" y="172"/>
                        </a:lnTo>
                        <a:lnTo>
                          <a:pt x="126" y="76"/>
                        </a:lnTo>
                        <a:lnTo>
                          <a:pt x="125" y="65"/>
                        </a:lnTo>
                        <a:lnTo>
                          <a:pt x="123" y="52"/>
                        </a:lnTo>
                        <a:lnTo>
                          <a:pt x="120" y="40"/>
                        </a:lnTo>
                        <a:lnTo>
                          <a:pt x="115" y="27"/>
                        </a:lnTo>
                        <a:lnTo>
                          <a:pt x="111" y="22"/>
                        </a:lnTo>
                        <a:lnTo>
                          <a:pt x="107" y="16"/>
                        </a:lnTo>
                        <a:lnTo>
                          <a:pt x="103" y="11"/>
                        </a:lnTo>
                        <a:lnTo>
                          <a:pt x="98" y="7"/>
                        </a:lnTo>
                        <a:lnTo>
                          <a:pt x="92" y="4"/>
                        </a:lnTo>
                        <a:lnTo>
                          <a:pt x="86" y="2"/>
                        </a:lnTo>
                        <a:lnTo>
                          <a:pt x="80" y="0"/>
                        </a:lnTo>
                        <a:lnTo>
                          <a:pt x="72" y="0"/>
                        </a:lnTo>
                        <a:lnTo>
                          <a:pt x="65" y="0"/>
                        </a:lnTo>
                        <a:lnTo>
                          <a:pt x="59" y="2"/>
                        </a:lnTo>
                        <a:lnTo>
                          <a:pt x="52" y="4"/>
                        </a:lnTo>
                        <a:lnTo>
                          <a:pt x="47" y="7"/>
                        </a:lnTo>
                        <a:lnTo>
                          <a:pt x="42" y="10"/>
                        </a:lnTo>
                        <a:lnTo>
                          <a:pt x="38" y="15"/>
                        </a:lnTo>
                        <a:lnTo>
                          <a:pt x="33" y="21"/>
                        </a:lnTo>
                        <a:lnTo>
                          <a:pt x="30" y="26"/>
                        </a:lnTo>
                        <a:lnTo>
                          <a:pt x="25" y="37"/>
                        </a:lnTo>
                        <a:lnTo>
                          <a:pt x="22" y="51"/>
                        </a:lnTo>
                        <a:lnTo>
                          <a:pt x="20" y="64"/>
                        </a:lnTo>
                        <a:lnTo>
                          <a:pt x="19" y="76"/>
                        </a:lnTo>
                        <a:lnTo>
                          <a:pt x="19" y="172"/>
                        </a:lnTo>
                        <a:lnTo>
                          <a:pt x="0" y="178"/>
                        </a:lnTo>
                        <a:lnTo>
                          <a:pt x="0" y="469"/>
                        </a:lnTo>
                        <a:lnTo>
                          <a:pt x="145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39" name="Freeform 587"/>
                  <p:cNvSpPr>
                    <a:spLocks noChangeAspect="1"/>
                  </p:cNvSpPr>
                  <p:nvPr/>
                </p:nvSpPr>
                <p:spPr bwMode="auto">
                  <a:xfrm>
                    <a:off x="604" y="1470"/>
                    <a:ext cx="15" cy="93"/>
                  </a:xfrm>
                  <a:custGeom>
                    <a:avLst/>
                    <a:gdLst>
                      <a:gd name="T0" fmla="*/ 33 w 46"/>
                      <a:gd name="T1" fmla="*/ 0 h 309"/>
                      <a:gd name="T2" fmla="*/ 0 w 46"/>
                      <a:gd name="T3" fmla="*/ 21 h 309"/>
                      <a:gd name="T4" fmla="*/ 0 w 46"/>
                      <a:gd name="T5" fmla="*/ 309 h 309"/>
                      <a:gd name="T6" fmla="*/ 46 w 46"/>
                      <a:gd name="T7" fmla="*/ 309 h 309"/>
                      <a:gd name="T8" fmla="*/ 46 w 46"/>
                      <a:gd name="T9" fmla="*/ 21 h 309"/>
                      <a:gd name="T10" fmla="*/ 33 w 46"/>
                      <a:gd name="T11" fmla="*/ 0 h 309"/>
                      <a:gd name="T12" fmla="*/ 46 w 46"/>
                      <a:gd name="T13" fmla="*/ 21 h 309"/>
                      <a:gd name="T14" fmla="*/ 46 w 46"/>
                      <a:gd name="T15" fmla="*/ 6 h 309"/>
                      <a:gd name="T16" fmla="*/ 33 w 46"/>
                      <a:gd name="T17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309">
                        <a:moveTo>
                          <a:pt x="33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6" y="309"/>
                        </a:lnTo>
                        <a:lnTo>
                          <a:pt x="46" y="21"/>
                        </a:lnTo>
                        <a:lnTo>
                          <a:pt x="33" y="0"/>
                        </a:lnTo>
                        <a:lnTo>
                          <a:pt x="46" y="21"/>
                        </a:lnTo>
                        <a:lnTo>
                          <a:pt x="46" y="6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0" name="Freeform 588"/>
                  <p:cNvSpPr>
                    <a:spLocks noChangeAspect="1"/>
                  </p:cNvSpPr>
                  <p:nvPr/>
                </p:nvSpPr>
                <p:spPr bwMode="auto">
                  <a:xfrm>
                    <a:off x="599" y="1467"/>
                    <a:ext cx="15" cy="16"/>
                  </a:xfrm>
                  <a:custGeom>
                    <a:avLst/>
                    <a:gdLst>
                      <a:gd name="T0" fmla="*/ 0 w 52"/>
                      <a:gd name="T1" fmla="*/ 21 h 51"/>
                      <a:gd name="T2" fmla="*/ 14 w 52"/>
                      <a:gd name="T3" fmla="*/ 42 h 51"/>
                      <a:gd name="T4" fmla="*/ 33 w 52"/>
                      <a:gd name="T5" fmla="*/ 51 h 51"/>
                      <a:gd name="T6" fmla="*/ 52 w 52"/>
                      <a:gd name="T7" fmla="*/ 9 h 51"/>
                      <a:gd name="T8" fmla="*/ 33 w 52"/>
                      <a:gd name="T9" fmla="*/ 0 h 51"/>
                      <a:gd name="T10" fmla="*/ 0 w 52"/>
                      <a:gd name="T11" fmla="*/ 21 h 51"/>
                      <a:gd name="T12" fmla="*/ 0 w 52"/>
                      <a:gd name="T13" fmla="*/ 21 h 51"/>
                      <a:gd name="T14" fmla="*/ 0 w 52"/>
                      <a:gd name="T15" fmla="*/ 36 h 51"/>
                      <a:gd name="T16" fmla="*/ 14 w 52"/>
                      <a:gd name="T17" fmla="*/ 42 h 51"/>
                      <a:gd name="T18" fmla="*/ 0 w 52"/>
                      <a:gd name="T19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2" h="51">
                        <a:moveTo>
                          <a:pt x="0" y="21"/>
                        </a:moveTo>
                        <a:lnTo>
                          <a:pt x="14" y="42"/>
                        </a:lnTo>
                        <a:lnTo>
                          <a:pt x="33" y="51"/>
                        </a:lnTo>
                        <a:lnTo>
                          <a:pt x="52" y="9"/>
                        </a:lnTo>
                        <a:lnTo>
                          <a:pt x="33" y="0"/>
                        </a:lnTo>
                        <a:lnTo>
                          <a:pt x="0" y="21"/>
                        </a:lnTo>
                        <a:lnTo>
                          <a:pt x="0" y="21"/>
                        </a:lnTo>
                        <a:lnTo>
                          <a:pt x="0" y="36"/>
                        </a:lnTo>
                        <a:lnTo>
                          <a:pt x="14" y="42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1" name="Freeform 589"/>
                  <p:cNvSpPr>
                    <a:spLocks noChangeAspect="1"/>
                  </p:cNvSpPr>
                  <p:nvPr/>
                </p:nvSpPr>
                <p:spPr bwMode="auto">
                  <a:xfrm>
                    <a:off x="599" y="1445"/>
                    <a:ext cx="13" cy="29"/>
                  </a:xfrm>
                  <a:custGeom>
                    <a:avLst/>
                    <a:gdLst>
                      <a:gd name="T0" fmla="*/ 46 w 46"/>
                      <a:gd name="T1" fmla="*/ 0 h 96"/>
                      <a:gd name="T2" fmla="*/ 0 w 46"/>
                      <a:gd name="T3" fmla="*/ 0 h 96"/>
                      <a:gd name="T4" fmla="*/ 0 w 46"/>
                      <a:gd name="T5" fmla="*/ 96 h 96"/>
                      <a:gd name="T6" fmla="*/ 46 w 46"/>
                      <a:gd name="T7" fmla="*/ 96 h 96"/>
                      <a:gd name="T8" fmla="*/ 46 w 46"/>
                      <a:gd name="T9" fmla="*/ 0 h 96"/>
                      <a:gd name="T10" fmla="*/ 46 w 46"/>
                      <a:gd name="T11" fmla="*/ 0 h 96"/>
                      <a:gd name="T12" fmla="*/ 0 w 46"/>
                      <a:gd name="T13" fmla="*/ 0 h 96"/>
                      <a:gd name="T14" fmla="*/ 0 w 46"/>
                      <a:gd name="T15" fmla="*/ 0 h 96"/>
                      <a:gd name="T16" fmla="*/ 0 w 46"/>
                      <a:gd name="T17" fmla="*/ 0 h 96"/>
                      <a:gd name="T18" fmla="*/ 46 w 46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9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2" name="Freeform 590"/>
                  <p:cNvSpPr>
                    <a:spLocks noChangeAspect="1"/>
                  </p:cNvSpPr>
                  <p:nvPr/>
                </p:nvSpPr>
                <p:spPr bwMode="auto">
                  <a:xfrm>
                    <a:off x="590" y="1415"/>
                    <a:ext cx="22" cy="30"/>
                  </a:xfrm>
                  <a:custGeom>
                    <a:avLst/>
                    <a:gdLst>
                      <a:gd name="T0" fmla="*/ 0 w 77"/>
                      <a:gd name="T1" fmla="*/ 47 h 100"/>
                      <a:gd name="T2" fmla="*/ 0 w 77"/>
                      <a:gd name="T3" fmla="*/ 47 h 100"/>
                      <a:gd name="T4" fmla="*/ 5 w 77"/>
                      <a:gd name="T5" fmla="*/ 47 h 100"/>
                      <a:gd name="T6" fmla="*/ 7 w 77"/>
                      <a:gd name="T7" fmla="*/ 48 h 100"/>
                      <a:gd name="T8" fmla="*/ 10 w 77"/>
                      <a:gd name="T9" fmla="*/ 49 h 100"/>
                      <a:gd name="T10" fmla="*/ 12 w 77"/>
                      <a:gd name="T11" fmla="*/ 50 h 100"/>
                      <a:gd name="T12" fmla="*/ 15 w 77"/>
                      <a:gd name="T13" fmla="*/ 52 h 100"/>
                      <a:gd name="T14" fmla="*/ 17 w 77"/>
                      <a:gd name="T15" fmla="*/ 55 h 100"/>
                      <a:gd name="T16" fmla="*/ 19 w 77"/>
                      <a:gd name="T17" fmla="*/ 58 h 100"/>
                      <a:gd name="T18" fmla="*/ 22 w 77"/>
                      <a:gd name="T19" fmla="*/ 61 h 100"/>
                      <a:gd name="T20" fmla="*/ 26 w 77"/>
                      <a:gd name="T21" fmla="*/ 71 h 100"/>
                      <a:gd name="T22" fmla="*/ 29 w 77"/>
                      <a:gd name="T23" fmla="*/ 81 h 100"/>
                      <a:gd name="T24" fmla="*/ 31 w 77"/>
                      <a:gd name="T25" fmla="*/ 92 h 100"/>
                      <a:gd name="T26" fmla="*/ 31 w 77"/>
                      <a:gd name="T27" fmla="*/ 100 h 100"/>
                      <a:gd name="T28" fmla="*/ 77 w 77"/>
                      <a:gd name="T29" fmla="*/ 100 h 100"/>
                      <a:gd name="T30" fmla="*/ 76 w 77"/>
                      <a:gd name="T31" fmla="*/ 87 h 100"/>
                      <a:gd name="T32" fmla="*/ 74 w 77"/>
                      <a:gd name="T33" fmla="*/ 71 h 100"/>
                      <a:gd name="T34" fmla="*/ 70 w 77"/>
                      <a:gd name="T35" fmla="*/ 55 h 100"/>
                      <a:gd name="T36" fmla="*/ 64 w 77"/>
                      <a:gd name="T37" fmla="*/ 40 h 100"/>
                      <a:gd name="T38" fmla="*/ 58 w 77"/>
                      <a:gd name="T39" fmla="*/ 32 h 100"/>
                      <a:gd name="T40" fmla="*/ 53 w 77"/>
                      <a:gd name="T41" fmla="*/ 26 h 100"/>
                      <a:gd name="T42" fmla="*/ 47 w 77"/>
                      <a:gd name="T43" fmla="*/ 18 h 100"/>
                      <a:gd name="T44" fmla="*/ 39 w 77"/>
                      <a:gd name="T45" fmla="*/ 12 h 100"/>
                      <a:gd name="T46" fmla="*/ 31 w 77"/>
                      <a:gd name="T47" fmla="*/ 7 h 100"/>
                      <a:gd name="T48" fmla="*/ 22 w 77"/>
                      <a:gd name="T49" fmla="*/ 4 h 100"/>
                      <a:gd name="T50" fmla="*/ 11 w 77"/>
                      <a:gd name="T51" fmla="*/ 0 h 100"/>
                      <a:gd name="T52" fmla="*/ 0 w 77"/>
                      <a:gd name="T53" fmla="*/ 0 h 100"/>
                      <a:gd name="T54" fmla="*/ 0 w 77"/>
                      <a:gd name="T55" fmla="*/ 0 h 100"/>
                      <a:gd name="T56" fmla="*/ 0 w 77"/>
                      <a:gd name="T57" fmla="*/ 47 h 100"/>
                      <a:gd name="T58" fmla="*/ 0 w 77"/>
                      <a:gd name="T59" fmla="*/ 47 h 100"/>
                      <a:gd name="T60" fmla="*/ 0 w 77"/>
                      <a:gd name="T61" fmla="*/ 47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0" y="47"/>
                        </a:moveTo>
                        <a:lnTo>
                          <a:pt x="0" y="47"/>
                        </a:lnTo>
                        <a:lnTo>
                          <a:pt x="5" y="47"/>
                        </a:lnTo>
                        <a:lnTo>
                          <a:pt x="7" y="48"/>
                        </a:lnTo>
                        <a:lnTo>
                          <a:pt x="10" y="49"/>
                        </a:lnTo>
                        <a:lnTo>
                          <a:pt x="12" y="50"/>
                        </a:lnTo>
                        <a:lnTo>
                          <a:pt x="15" y="52"/>
                        </a:lnTo>
                        <a:lnTo>
                          <a:pt x="17" y="55"/>
                        </a:lnTo>
                        <a:lnTo>
                          <a:pt x="19" y="58"/>
                        </a:lnTo>
                        <a:lnTo>
                          <a:pt x="22" y="61"/>
                        </a:lnTo>
                        <a:lnTo>
                          <a:pt x="26" y="71"/>
                        </a:lnTo>
                        <a:lnTo>
                          <a:pt x="29" y="81"/>
                        </a:lnTo>
                        <a:lnTo>
                          <a:pt x="31" y="92"/>
                        </a:lnTo>
                        <a:lnTo>
                          <a:pt x="31" y="100"/>
                        </a:lnTo>
                        <a:lnTo>
                          <a:pt x="77" y="100"/>
                        </a:lnTo>
                        <a:lnTo>
                          <a:pt x="76" y="87"/>
                        </a:lnTo>
                        <a:lnTo>
                          <a:pt x="74" y="71"/>
                        </a:lnTo>
                        <a:lnTo>
                          <a:pt x="70" y="55"/>
                        </a:lnTo>
                        <a:lnTo>
                          <a:pt x="64" y="40"/>
                        </a:lnTo>
                        <a:lnTo>
                          <a:pt x="58" y="32"/>
                        </a:lnTo>
                        <a:lnTo>
                          <a:pt x="53" y="26"/>
                        </a:lnTo>
                        <a:lnTo>
                          <a:pt x="47" y="18"/>
                        </a:lnTo>
                        <a:lnTo>
                          <a:pt x="39" y="12"/>
                        </a:lnTo>
                        <a:lnTo>
                          <a:pt x="31" y="7"/>
                        </a:lnTo>
                        <a:lnTo>
                          <a:pt x="22" y="4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3" name="Freeform 591"/>
                  <p:cNvSpPr>
                    <a:spLocks noChangeAspect="1"/>
                  </p:cNvSpPr>
                  <p:nvPr/>
                </p:nvSpPr>
                <p:spPr bwMode="auto">
                  <a:xfrm>
                    <a:off x="566" y="1415"/>
                    <a:ext cx="24" cy="30"/>
                  </a:xfrm>
                  <a:custGeom>
                    <a:avLst/>
                    <a:gdLst>
                      <a:gd name="T0" fmla="*/ 46 w 76"/>
                      <a:gd name="T1" fmla="*/ 100 h 100"/>
                      <a:gd name="T2" fmla="*/ 46 w 76"/>
                      <a:gd name="T3" fmla="*/ 100 h 100"/>
                      <a:gd name="T4" fmla="*/ 47 w 76"/>
                      <a:gd name="T5" fmla="*/ 90 h 100"/>
                      <a:gd name="T6" fmla="*/ 48 w 76"/>
                      <a:gd name="T7" fmla="*/ 79 h 100"/>
                      <a:gd name="T8" fmla="*/ 51 w 76"/>
                      <a:gd name="T9" fmla="*/ 70 h 100"/>
                      <a:gd name="T10" fmla="*/ 55 w 76"/>
                      <a:gd name="T11" fmla="*/ 59 h 100"/>
                      <a:gd name="T12" fmla="*/ 56 w 76"/>
                      <a:gd name="T13" fmla="*/ 57 h 100"/>
                      <a:gd name="T14" fmla="*/ 60 w 76"/>
                      <a:gd name="T15" fmla="*/ 54 h 100"/>
                      <a:gd name="T16" fmla="*/ 62 w 76"/>
                      <a:gd name="T17" fmla="*/ 52 h 100"/>
                      <a:gd name="T18" fmla="*/ 64 w 76"/>
                      <a:gd name="T19" fmla="*/ 50 h 100"/>
                      <a:gd name="T20" fmla="*/ 66 w 76"/>
                      <a:gd name="T21" fmla="*/ 49 h 100"/>
                      <a:gd name="T22" fmla="*/ 69 w 76"/>
                      <a:gd name="T23" fmla="*/ 48 h 100"/>
                      <a:gd name="T24" fmla="*/ 72 w 76"/>
                      <a:gd name="T25" fmla="*/ 47 h 100"/>
                      <a:gd name="T26" fmla="*/ 76 w 76"/>
                      <a:gd name="T27" fmla="*/ 47 h 100"/>
                      <a:gd name="T28" fmla="*/ 76 w 76"/>
                      <a:gd name="T29" fmla="*/ 0 h 100"/>
                      <a:gd name="T30" fmla="*/ 66 w 76"/>
                      <a:gd name="T31" fmla="*/ 0 h 100"/>
                      <a:gd name="T32" fmla="*/ 55 w 76"/>
                      <a:gd name="T33" fmla="*/ 2 h 100"/>
                      <a:gd name="T34" fmla="*/ 47 w 76"/>
                      <a:gd name="T35" fmla="*/ 7 h 100"/>
                      <a:gd name="T36" fmla="*/ 37 w 76"/>
                      <a:gd name="T37" fmla="*/ 12 h 100"/>
                      <a:gd name="T38" fmla="*/ 30 w 76"/>
                      <a:gd name="T39" fmla="*/ 17 h 100"/>
                      <a:gd name="T40" fmla="*/ 24 w 76"/>
                      <a:gd name="T41" fmla="*/ 24 h 100"/>
                      <a:gd name="T42" fmla="*/ 19 w 76"/>
                      <a:gd name="T43" fmla="*/ 31 h 100"/>
                      <a:gd name="T44" fmla="*/ 13 w 76"/>
                      <a:gd name="T45" fmla="*/ 39 h 100"/>
                      <a:gd name="T46" fmla="*/ 7 w 76"/>
                      <a:gd name="T47" fmla="*/ 54 h 100"/>
                      <a:gd name="T48" fmla="*/ 3 w 76"/>
                      <a:gd name="T49" fmla="*/ 70 h 100"/>
                      <a:gd name="T50" fmla="*/ 1 w 76"/>
                      <a:gd name="T51" fmla="*/ 86 h 100"/>
                      <a:gd name="T52" fmla="*/ 0 w 76"/>
                      <a:gd name="T53" fmla="*/ 100 h 100"/>
                      <a:gd name="T54" fmla="*/ 0 w 76"/>
                      <a:gd name="T55" fmla="*/ 100 h 100"/>
                      <a:gd name="T56" fmla="*/ 46 w 76"/>
                      <a:gd name="T57" fmla="*/ 100 h 100"/>
                      <a:gd name="T58" fmla="*/ 46 w 76"/>
                      <a:gd name="T59" fmla="*/ 100 h 100"/>
                      <a:gd name="T60" fmla="*/ 46 w 76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6" h="100">
                        <a:moveTo>
                          <a:pt x="46" y="100"/>
                        </a:moveTo>
                        <a:lnTo>
                          <a:pt x="46" y="100"/>
                        </a:lnTo>
                        <a:lnTo>
                          <a:pt x="47" y="90"/>
                        </a:lnTo>
                        <a:lnTo>
                          <a:pt x="48" y="79"/>
                        </a:lnTo>
                        <a:lnTo>
                          <a:pt x="51" y="70"/>
                        </a:lnTo>
                        <a:lnTo>
                          <a:pt x="55" y="59"/>
                        </a:lnTo>
                        <a:lnTo>
                          <a:pt x="56" y="57"/>
                        </a:lnTo>
                        <a:lnTo>
                          <a:pt x="60" y="54"/>
                        </a:lnTo>
                        <a:lnTo>
                          <a:pt x="62" y="52"/>
                        </a:lnTo>
                        <a:lnTo>
                          <a:pt x="64" y="50"/>
                        </a:lnTo>
                        <a:lnTo>
                          <a:pt x="66" y="49"/>
                        </a:lnTo>
                        <a:lnTo>
                          <a:pt x="69" y="48"/>
                        </a:lnTo>
                        <a:lnTo>
                          <a:pt x="72" y="47"/>
                        </a:lnTo>
                        <a:lnTo>
                          <a:pt x="76" y="47"/>
                        </a:lnTo>
                        <a:lnTo>
                          <a:pt x="76" y="0"/>
                        </a:lnTo>
                        <a:lnTo>
                          <a:pt x="66" y="0"/>
                        </a:lnTo>
                        <a:lnTo>
                          <a:pt x="55" y="2"/>
                        </a:lnTo>
                        <a:lnTo>
                          <a:pt x="47" y="7"/>
                        </a:lnTo>
                        <a:lnTo>
                          <a:pt x="37" y="12"/>
                        </a:lnTo>
                        <a:lnTo>
                          <a:pt x="30" y="17"/>
                        </a:lnTo>
                        <a:lnTo>
                          <a:pt x="24" y="24"/>
                        </a:lnTo>
                        <a:lnTo>
                          <a:pt x="19" y="31"/>
                        </a:lnTo>
                        <a:lnTo>
                          <a:pt x="13" y="39"/>
                        </a:lnTo>
                        <a:lnTo>
                          <a:pt x="7" y="54"/>
                        </a:lnTo>
                        <a:lnTo>
                          <a:pt x="3" y="70"/>
                        </a:lnTo>
                        <a:lnTo>
                          <a:pt x="1" y="86"/>
                        </a:lnTo>
                        <a:lnTo>
                          <a:pt x="0" y="10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46" y="10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4" name="Freeform 592"/>
                  <p:cNvSpPr>
                    <a:spLocks noChangeAspect="1"/>
                  </p:cNvSpPr>
                  <p:nvPr/>
                </p:nvSpPr>
                <p:spPr bwMode="auto">
                  <a:xfrm>
                    <a:off x="566" y="1445"/>
                    <a:ext cx="15" cy="35"/>
                  </a:xfrm>
                  <a:custGeom>
                    <a:avLst/>
                    <a:gdLst>
                      <a:gd name="T0" fmla="*/ 31 w 46"/>
                      <a:gd name="T1" fmla="*/ 117 h 117"/>
                      <a:gd name="T2" fmla="*/ 46 w 46"/>
                      <a:gd name="T3" fmla="*/ 96 h 117"/>
                      <a:gd name="T4" fmla="*/ 46 w 46"/>
                      <a:gd name="T5" fmla="*/ 0 h 117"/>
                      <a:gd name="T6" fmla="*/ 0 w 46"/>
                      <a:gd name="T7" fmla="*/ 0 h 117"/>
                      <a:gd name="T8" fmla="*/ 0 w 46"/>
                      <a:gd name="T9" fmla="*/ 96 h 117"/>
                      <a:gd name="T10" fmla="*/ 31 w 46"/>
                      <a:gd name="T11" fmla="*/ 117 h 117"/>
                      <a:gd name="T12" fmla="*/ 31 w 46"/>
                      <a:gd name="T13" fmla="*/ 117 h 117"/>
                      <a:gd name="T14" fmla="*/ 46 w 46"/>
                      <a:gd name="T15" fmla="*/ 112 h 117"/>
                      <a:gd name="T16" fmla="*/ 46 w 46"/>
                      <a:gd name="T17" fmla="*/ 96 h 117"/>
                      <a:gd name="T18" fmla="*/ 31 w 46"/>
                      <a:gd name="T19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117">
                        <a:moveTo>
                          <a:pt x="31" y="117"/>
                        </a:move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31" y="117"/>
                        </a:lnTo>
                        <a:lnTo>
                          <a:pt x="31" y="117"/>
                        </a:lnTo>
                        <a:lnTo>
                          <a:pt x="46" y="112"/>
                        </a:lnTo>
                        <a:lnTo>
                          <a:pt x="46" y="96"/>
                        </a:lnTo>
                        <a:lnTo>
                          <a:pt x="31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5" name="Freeform 593"/>
                  <p:cNvSpPr>
                    <a:spLocks noChangeAspect="1"/>
                  </p:cNvSpPr>
                  <p:nvPr/>
                </p:nvSpPr>
                <p:spPr bwMode="auto">
                  <a:xfrm>
                    <a:off x="561" y="1467"/>
                    <a:ext cx="15" cy="16"/>
                  </a:xfrm>
                  <a:custGeom>
                    <a:avLst/>
                    <a:gdLst>
                      <a:gd name="T0" fmla="*/ 0 w 50"/>
                      <a:gd name="T1" fmla="*/ 28 h 51"/>
                      <a:gd name="T2" fmla="*/ 31 w 50"/>
                      <a:gd name="T3" fmla="*/ 51 h 51"/>
                      <a:gd name="T4" fmla="*/ 50 w 50"/>
                      <a:gd name="T5" fmla="*/ 43 h 51"/>
                      <a:gd name="T6" fmla="*/ 34 w 50"/>
                      <a:gd name="T7" fmla="*/ 0 h 51"/>
                      <a:gd name="T8" fmla="*/ 15 w 50"/>
                      <a:gd name="T9" fmla="*/ 7 h 51"/>
                      <a:gd name="T10" fmla="*/ 0 w 50"/>
                      <a:gd name="T11" fmla="*/ 28 h 51"/>
                      <a:gd name="T12" fmla="*/ 15 w 50"/>
                      <a:gd name="T13" fmla="*/ 7 h 51"/>
                      <a:gd name="T14" fmla="*/ 0 w 50"/>
                      <a:gd name="T15" fmla="*/ 13 h 51"/>
                      <a:gd name="T16" fmla="*/ 0 w 50"/>
                      <a:gd name="T17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0" h="51">
                        <a:moveTo>
                          <a:pt x="0" y="28"/>
                        </a:moveTo>
                        <a:lnTo>
                          <a:pt x="31" y="51"/>
                        </a:lnTo>
                        <a:lnTo>
                          <a:pt x="50" y="43"/>
                        </a:lnTo>
                        <a:lnTo>
                          <a:pt x="34" y="0"/>
                        </a:lnTo>
                        <a:lnTo>
                          <a:pt x="15" y="7"/>
                        </a:lnTo>
                        <a:lnTo>
                          <a:pt x="0" y="28"/>
                        </a:lnTo>
                        <a:lnTo>
                          <a:pt x="15" y="7"/>
                        </a:lnTo>
                        <a:lnTo>
                          <a:pt x="0" y="13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6" name="Freeform 594"/>
                  <p:cNvSpPr>
                    <a:spLocks noChangeAspect="1"/>
                  </p:cNvSpPr>
                  <p:nvPr/>
                </p:nvSpPr>
                <p:spPr bwMode="auto">
                  <a:xfrm>
                    <a:off x="561" y="1475"/>
                    <a:ext cx="13" cy="95"/>
                  </a:xfrm>
                  <a:custGeom>
                    <a:avLst/>
                    <a:gdLst>
                      <a:gd name="T0" fmla="*/ 23 w 46"/>
                      <a:gd name="T1" fmla="*/ 314 h 314"/>
                      <a:gd name="T2" fmla="*/ 46 w 46"/>
                      <a:gd name="T3" fmla="*/ 291 h 314"/>
                      <a:gd name="T4" fmla="*/ 46 w 46"/>
                      <a:gd name="T5" fmla="*/ 0 h 314"/>
                      <a:gd name="T6" fmla="*/ 0 w 46"/>
                      <a:gd name="T7" fmla="*/ 0 h 314"/>
                      <a:gd name="T8" fmla="*/ 0 w 46"/>
                      <a:gd name="T9" fmla="*/ 291 h 314"/>
                      <a:gd name="T10" fmla="*/ 23 w 46"/>
                      <a:gd name="T11" fmla="*/ 314 h 314"/>
                      <a:gd name="T12" fmla="*/ 0 w 46"/>
                      <a:gd name="T13" fmla="*/ 291 h 314"/>
                      <a:gd name="T14" fmla="*/ 0 w 46"/>
                      <a:gd name="T15" fmla="*/ 314 h 314"/>
                      <a:gd name="T16" fmla="*/ 23 w 46"/>
                      <a:gd name="T17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314">
                        <a:moveTo>
                          <a:pt x="23" y="314"/>
                        </a:moveTo>
                        <a:lnTo>
                          <a:pt x="46" y="29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3" y="314"/>
                        </a:lnTo>
                        <a:lnTo>
                          <a:pt x="0" y="291"/>
                        </a:lnTo>
                        <a:lnTo>
                          <a:pt x="0" y="314"/>
                        </a:lnTo>
                        <a:lnTo>
                          <a:pt x="23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7" name="Freeform 595"/>
                  <p:cNvSpPr>
                    <a:spLocks noChangeAspect="1"/>
                  </p:cNvSpPr>
                  <p:nvPr/>
                </p:nvSpPr>
                <p:spPr bwMode="auto">
                  <a:xfrm>
                    <a:off x="568" y="1556"/>
                    <a:ext cx="51" cy="14"/>
                  </a:xfrm>
                  <a:custGeom>
                    <a:avLst/>
                    <a:gdLst>
                      <a:gd name="T0" fmla="*/ 168 w 168"/>
                      <a:gd name="T1" fmla="*/ 23 h 46"/>
                      <a:gd name="T2" fmla="*/ 145 w 168"/>
                      <a:gd name="T3" fmla="*/ 0 h 46"/>
                      <a:gd name="T4" fmla="*/ 0 w 168"/>
                      <a:gd name="T5" fmla="*/ 0 h 46"/>
                      <a:gd name="T6" fmla="*/ 0 w 168"/>
                      <a:gd name="T7" fmla="*/ 46 h 46"/>
                      <a:gd name="T8" fmla="*/ 145 w 168"/>
                      <a:gd name="T9" fmla="*/ 46 h 46"/>
                      <a:gd name="T10" fmla="*/ 168 w 168"/>
                      <a:gd name="T11" fmla="*/ 23 h 46"/>
                      <a:gd name="T12" fmla="*/ 145 w 168"/>
                      <a:gd name="T13" fmla="*/ 46 h 46"/>
                      <a:gd name="T14" fmla="*/ 168 w 168"/>
                      <a:gd name="T15" fmla="*/ 46 h 46"/>
                      <a:gd name="T16" fmla="*/ 168 w 168"/>
                      <a:gd name="T1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8" h="46">
                        <a:moveTo>
                          <a:pt x="168" y="23"/>
                        </a:moveTo>
                        <a:lnTo>
                          <a:pt x="145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45" y="46"/>
                        </a:lnTo>
                        <a:lnTo>
                          <a:pt x="168" y="23"/>
                        </a:lnTo>
                        <a:lnTo>
                          <a:pt x="145" y="46"/>
                        </a:lnTo>
                        <a:lnTo>
                          <a:pt x="168" y="46"/>
                        </a:lnTo>
                        <a:lnTo>
                          <a:pt x="168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8" name="Freeform 596"/>
                  <p:cNvSpPr>
                    <a:spLocks noChangeAspect="1"/>
                  </p:cNvSpPr>
                  <p:nvPr/>
                </p:nvSpPr>
                <p:spPr bwMode="auto">
                  <a:xfrm>
                    <a:off x="4935" y="1422"/>
                    <a:ext cx="43" cy="141"/>
                  </a:xfrm>
                  <a:custGeom>
                    <a:avLst/>
                    <a:gdLst>
                      <a:gd name="T0" fmla="*/ 0 w 143"/>
                      <a:gd name="T1" fmla="*/ 469 h 469"/>
                      <a:gd name="T2" fmla="*/ 0 w 143"/>
                      <a:gd name="T3" fmla="*/ 181 h 469"/>
                      <a:gd name="T4" fmla="*/ 19 w 143"/>
                      <a:gd name="T5" fmla="*/ 172 h 469"/>
                      <a:gd name="T6" fmla="*/ 19 w 143"/>
                      <a:gd name="T7" fmla="*/ 76 h 469"/>
                      <a:gd name="T8" fmla="*/ 20 w 143"/>
                      <a:gd name="T9" fmla="*/ 65 h 469"/>
                      <a:gd name="T10" fmla="*/ 22 w 143"/>
                      <a:gd name="T11" fmla="*/ 52 h 469"/>
                      <a:gd name="T12" fmla="*/ 25 w 143"/>
                      <a:gd name="T13" fmla="*/ 40 h 469"/>
                      <a:gd name="T14" fmla="*/ 30 w 143"/>
                      <a:gd name="T15" fmla="*/ 27 h 469"/>
                      <a:gd name="T16" fmla="*/ 34 w 143"/>
                      <a:gd name="T17" fmla="*/ 22 h 469"/>
                      <a:gd name="T18" fmla="*/ 38 w 143"/>
                      <a:gd name="T19" fmla="*/ 16 h 469"/>
                      <a:gd name="T20" fmla="*/ 42 w 143"/>
                      <a:gd name="T21" fmla="*/ 11 h 469"/>
                      <a:gd name="T22" fmla="*/ 47 w 143"/>
                      <a:gd name="T23" fmla="*/ 7 h 469"/>
                      <a:gd name="T24" fmla="*/ 53 w 143"/>
                      <a:gd name="T25" fmla="*/ 4 h 469"/>
                      <a:gd name="T26" fmla="*/ 59 w 143"/>
                      <a:gd name="T27" fmla="*/ 2 h 469"/>
                      <a:gd name="T28" fmla="*/ 65 w 143"/>
                      <a:gd name="T29" fmla="*/ 0 h 469"/>
                      <a:gd name="T30" fmla="*/ 73 w 143"/>
                      <a:gd name="T31" fmla="*/ 0 h 469"/>
                      <a:gd name="T32" fmla="*/ 80 w 143"/>
                      <a:gd name="T33" fmla="*/ 0 h 469"/>
                      <a:gd name="T34" fmla="*/ 86 w 143"/>
                      <a:gd name="T35" fmla="*/ 2 h 469"/>
                      <a:gd name="T36" fmla="*/ 93 w 143"/>
                      <a:gd name="T37" fmla="*/ 4 h 469"/>
                      <a:gd name="T38" fmla="*/ 98 w 143"/>
                      <a:gd name="T39" fmla="*/ 7 h 469"/>
                      <a:gd name="T40" fmla="*/ 103 w 143"/>
                      <a:gd name="T41" fmla="*/ 10 h 469"/>
                      <a:gd name="T42" fmla="*/ 107 w 143"/>
                      <a:gd name="T43" fmla="*/ 15 h 469"/>
                      <a:gd name="T44" fmla="*/ 110 w 143"/>
                      <a:gd name="T45" fmla="*/ 21 h 469"/>
                      <a:gd name="T46" fmla="*/ 114 w 143"/>
                      <a:gd name="T47" fmla="*/ 26 h 469"/>
                      <a:gd name="T48" fmla="*/ 119 w 143"/>
                      <a:gd name="T49" fmla="*/ 37 h 469"/>
                      <a:gd name="T50" fmla="*/ 122 w 143"/>
                      <a:gd name="T51" fmla="*/ 51 h 469"/>
                      <a:gd name="T52" fmla="*/ 125 w 143"/>
                      <a:gd name="T53" fmla="*/ 64 h 469"/>
                      <a:gd name="T54" fmla="*/ 126 w 143"/>
                      <a:gd name="T55" fmla="*/ 76 h 469"/>
                      <a:gd name="T56" fmla="*/ 126 w 143"/>
                      <a:gd name="T57" fmla="*/ 172 h 469"/>
                      <a:gd name="T58" fmla="*/ 143 w 143"/>
                      <a:gd name="T59" fmla="*/ 178 h 469"/>
                      <a:gd name="T60" fmla="*/ 143 w 143"/>
                      <a:gd name="T61" fmla="*/ 469 h 469"/>
                      <a:gd name="T62" fmla="*/ 0 w 143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3" h="469">
                        <a:moveTo>
                          <a:pt x="0" y="469"/>
                        </a:moveTo>
                        <a:lnTo>
                          <a:pt x="0" y="181"/>
                        </a:lnTo>
                        <a:lnTo>
                          <a:pt x="19" y="172"/>
                        </a:lnTo>
                        <a:lnTo>
                          <a:pt x="19" y="76"/>
                        </a:lnTo>
                        <a:lnTo>
                          <a:pt x="20" y="65"/>
                        </a:lnTo>
                        <a:lnTo>
                          <a:pt x="22" y="52"/>
                        </a:lnTo>
                        <a:lnTo>
                          <a:pt x="25" y="40"/>
                        </a:lnTo>
                        <a:lnTo>
                          <a:pt x="30" y="27"/>
                        </a:lnTo>
                        <a:lnTo>
                          <a:pt x="34" y="22"/>
                        </a:lnTo>
                        <a:lnTo>
                          <a:pt x="38" y="16"/>
                        </a:lnTo>
                        <a:lnTo>
                          <a:pt x="42" y="11"/>
                        </a:lnTo>
                        <a:lnTo>
                          <a:pt x="47" y="7"/>
                        </a:lnTo>
                        <a:lnTo>
                          <a:pt x="53" y="4"/>
                        </a:lnTo>
                        <a:lnTo>
                          <a:pt x="59" y="2"/>
                        </a:lnTo>
                        <a:lnTo>
                          <a:pt x="65" y="0"/>
                        </a:lnTo>
                        <a:lnTo>
                          <a:pt x="73" y="0"/>
                        </a:lnTo>
                        <a:lnTo>
                          <a:pt x="80" y="0"/>
                        </a:lnTo>
                        <a:lnTo>
                          <a:pt x="86" y="2"/>
                        </a:lnTo>
                        <a:lnTo>
                          <a:pt x="93" y="4"/>
                        </a:lnTo>
                        <a:lnTo>
                          <a:pt x="98" y="7"/>
                        </a:lnTo>
                        <a:lnTo>
                          <a:pt x="103" y="10"/>
                        </a:lnTo>
                        <a:lnTo>
                          <a:pt x="107" y="15"/>
                        </a:lnTo>
                        <a:lnTo>
                          <a:pt x="110" y="21"/>
                        </a:lnTo>
                        <a:lnTo>
                          <a:pt x="114" y="26"/>
                        </a:lnTo>
                        <a:lnTo>
                          <a:pt x="119" y="37"/>
                        </a:lnTo>
                        <a:lnTo>
                          <a:pt x="122" y="51"/>
                        </a:lnTo>
                        <a:lnTo>
                          <a:pt x="125" y="64"/>
                        </a:lnTo>
                        <a:lnTo>
                          <a:pt x="126" y="76"/>
                        </a:lnTo>
                        <a:lnTo>
                          <a:pt x="126" y="172"/>
                        </a:lnTo>
                        <a:lnTo>
                          <a:pt x="143" y="178"/>
                        </a:lnTo>
                        <a:lnTo>
                          <a:pt x="143" y="469"/>
                        </a:lnTo>
                        <a:lnTo>
                          <a:pt x="0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49" name="Freeform 597"/>
                  <p:cNvSpPr>
                    <a:spLocks noChangeAspect="1"/>
                  </p:cNvSpPr>
                  <p:nvPr/>
                </p:nvSpPr>
                <p:spPr bwMode="auto">
                  <a:xfrm>
                    <a:off x="4927" y="1470"/>
                    <a:ext cx="15" cy="93"/>
                  </a:xfrm>
                  <a:custGeom>
                    <a:avLst/>
                    <a:gdLst>
                      <a:gd name="T0" fmla="*/ 13 w 46"/>
                      <a:gd name="T1" fmla="*/ 0 h 309"/>
                      <a:gd name="T2" fmla="*/ 0 w 46"/>
                      <a:gd name="T3" fmla="*/ 21 h 309"/>
                      <a:gd name="T4" fmla="*/ 0 w 46"/>
                      <a:gd name="T5" fmla="*/ 309 h 309"/>
                      <a:gd name="T6" fmla="*/ 46 w 46"/>
                      <a:gd name="T7" fmla="*/ 309 h 309"/>
                      <a:gd name="T8" fmla="*/ 46 w 46"/>
                      <a:gd name="T9" fmla="*/ 21 h 309"/>
                      <a:gd name="T10" fmla="*/ 13 w 46"/>
                      <a:gd name="T11" fmla="*/ 0 h 309"/>
                      <a:gd name="T12" fmla="*/ 13 w 46"/>
                      <a:gd name="T13" fmla="*/ 0 h 309"/>
                      <a:gd name="T14" fmla="*/ 0 w 46"/>
                      <a:gd name="T15" fmla="*/ 6 h 309"/>
                      <a:gd name="T16" fmla="*/ 0 w 46"/>
                      <a:gd name="T17" fmla="*/ 21 h 309"/>
                      <a:gd name="T18" fmla="*/ 13 w 46"/>
                      <a:gd name="T19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309">
                        <a:moveTo>
                          <a:pt x="13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6" y="309"/>
                        </a:lnTo>
                        <a:lnTo>
                          <a:pt x="46" y="2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6"/>
                        </a:lnTo>
                        <a:lnTo>
                          <a:pt x="0" y="21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0" name="Freeform 598"/>
                  <p:cNvSpPr>
                    <a:spLocks noChangeAspect="1"/>
                  </p:cNvSpPr>
                  <p:nvPr/>
                </p:nvSpPr>
                <p:spPr bwMode="auto">
                  <a:xfrm>
                    <a:off x="4932" y="1467"/>
                    <a:ext cx="15" cy="16"/>
                  </a:xfrm>
                  <a:custGeom>
                    <a:avLst/>
                    <a:gdLst>
                      <a:gd name="T0" fmla="*/ 52 w 52"/>
                      <a:gd name="T1" fmla="*/ 21 h 51"/>
                      <a:gd name="T2" fmla="*/ 19 w 52"/>
                      <a:gd name="T3" fmla="*/ 0 h 51"/>
                      <a:gd name="T4" fmla="*/ 0 w 52"/>
                      <a:gd name="T5" fmla="*/ 9 h 51"/>
                      <a:gd name="T6" fmla="*/ 19 w 52"/>
                      <a:gd name="T7" fmla="*/ 51 h 51"/>
                      <a:gd name="T8" fmla="*/ 38 w 52"/>
                      <a:gd name="T9" fmla="*/ 42 h 51"/>
                      <a:gd name="T10" fmla="*/ 52 w 52"/>
                      <a:gd name="T11" fmla="*/ 21 h 51"/>
                      <a:gd name="T12" fmla="*/ 38 w 52"/>
                      <a:gd name="T13" fmla="*/ 42 h 51"/>
                      <a:gd name="T14" fmla="*/ 52 w 52"/>
                      <a:gd name="T15" fmla="*/ 36 h 51"/>
                      <a:gd name="T16" fmla="*/ 52 w 52"/>
                      <a:gd name="T17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2" h="51">
                        <a:moveTo>
                          <a:pt x="52" y="21"/>
                        </a:moveTo>
                        <a:lnTo>
                          <a:pt x="19" y="0"/>
                        </a:lnTo>
                        <a:lnTo>
                          <a:pt x="0" y="9"/>
                        </a:lnTo>
                        <a:lnTo>
                          <a:pt x="19" y="51"/>
                        </a:lnTo>
                        <a:lnTo>
                          <a:pt x="38" y="42"/>
                        </a:lnTo>
                        <a:lnTo>
                          <a:pt x="52" y="21"/>
                        </a:lnTo>
                        <a:lnTo>
                          <a:pt x="38" y="42"/>
                        </a:lnTo>
                        <a:lnTo>
                          <a:pt x="52" y="36"/>
                        </a:lnTo>
                        <a:lnTo>
                          <a:pt x="52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1" name="Freeform 599"/>
                  <p:cNvSpPr>
                    <a:spLocks noChangeAspect="1"/>
                  </p:cNvSpPr>
                  <p:nvPr/>
                </p:nvSpPr>
                <p:spPr bwMode="auto">
                  <a:xfrm>
                    <a:off x="4934" y="1445"/>
                    <a:ext cx="13" cy="29"/>
                  </a:xfrm>
                  <a:custGeom>
                    <a:avLst/>
                    <a:gdLst>
                      <a:gd name="T0" fmla="*/ 46 w 46"/>
                      <a:gd name="T1" fmla="*/ 0 h 96"/>
                      <a:gd name="T2" fmla="*/ 0 w 46"/>
                      <a:gd name="T3" fmla="*/ 0 h 96"/>
                      <a:gd name="T4" fmla="*/ 0 w 46"/>
                      <a:gd name="T5" fmla="*/ 96 h 96"/>
                      <a:gd name="T6" fmla="*/ 46 w 46"/>
                      <a:gd name="T7" fmla="*/ 96 h 96"/>
                      <a:gd name="T8" fmla="*/ 46 w 46"/>
                      <a:gd name="T9" fmla="*/ 0 h 96"/>
                      <a:gd name="T10" fmla="*/ 46 w 46"/>
                      <a:gd name="T11" fmla="*/ 0 h 96"/>
                      <a:gd name="T12" fmla="*/ 0 w 46"/>
                      <a:gd name="T13" fmla="*/ 0 h 96"/>
                      <a:gd name="T14" fmla="*/ 0 w 46"/>
                      <a:gd name="T15" fmla="*/ 0 h 96"/>
                      <a:gd name="T16" fmla="*/ 0 w 46"/>
                      <a:gd name="T17" fmla="*/ 0 h 96"/>
                      <a:gd name="T18" fmla="*/ 46 w 46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9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2" name="Freeform 600"/>
                  <p:cNvSpPr>
                    <a:spLocks noChangeAspect="1"/>
                  </p:cNvSpPr>
                  <p:nvPr/>
                </p:nvSpPr>
                <p:spPr bwMode="auto">
                  <a:xfrm>
                    <a:off x="4934" y="1415"/>
                    <a:ext cx="22" cy="30"/>
                  </a:xfrm>
                  <a:custGeom>
                    <a:avLst/>
                    <a:gdLst>
                      <a:gd name="T0" fmla="*/ 77 w 77"/>
                      <a:gd name="T1" fmla="*/ 0 h 100"/>
                      <a:gd name="T2" fmla="*/ 77 w 77"/>
                      <a:gd name="T3" fmla="*/ 0 h 100"/>
                      <a:gd name="T4" fmla="*/ 66 w 77"/>
                      <a:gd name="T5" fmla="*/ 0 h 100"/>
                      <a:gd name="T6" fmla="*/ 55 w 77"/>
                      <a:gd name="T7" fmla="*/ 4 h 100"/>
                      <a:gd name="T8" fmla="*/ 46 w 77"/>
                      <a:gd name="T9" fmla="*/ 7 h 100"/>
                      <a:gd name="T10" fmla="*/ 38 w 77"/>
                      <a:gd name="T11" fmla="*/ 12 h 100"/>
                      <a:gd name="T12" fmla="*/ 30 w 77"/>
                      <a:gd name="T13" fmla="*/ 18 h 100"/>
                      <a:gd name="T14" fmla="*/ 24 w 77"/>
                      <a:gd name="T15" fmla="*/ 26 h 100"/>
                      <a:gd name="T16" fmla="*/ 19 w 77"/>
                      <a:gd name="T17" fmla="*/ 32 h 100"/>
                      <a:gd name="T18" fmla="*/ 13 w 77"/>
                      <a:gd name="T19" fmla="*/ 41 h 100"/>
                      <a:gd name="T20" fmla="*/ 7 w 77"/>
                      <a:gd name="T21" fmla="*/ 55 h 100"/>
                      <a:gd name="T22" fmla="*/ 3 w 77"/>
                      <a:gd name="T23" fmla="*/ 71 h 100"/>
                      <a:gd name="T24" fmla="*/ 1 w 77"/>
                      <a:gd name="T25" fmla="*/ 87 h 100"/>
                      <a:gd name="T26" fmla="*/ 0 w 77"/>
                      <a:gd name="T27" fmla="*/ 100 h 100"/>
                      <a:gd name="T28" fmla="*/ 46 w 77"/>
                      <a:gd name="T29" fmla="*/ 100 h 100"/>
                      <a:gd name="T30" fmla="*/ 46 w 77"/>
                      <a:gd name="T31" fmla="*/ 92 h 100"/>
                      <a:gd name="T32" fmla="*/ 48 w 77"/>
                      <a:gd name="T33" fmla="*/ 81 h 100"/>
                      <a:gd name="T34" fmla="*/ 51 w 77"/>
                      <a:gd name="T35" fmla="*/ 71 h 100"/>
                      <a:gd name="T36" fmla="*/ 55 w 77"/>
                      <a:gd name="T37" fmla="*/ 61 h 100"/>
                      <a:gd name="T38" fmla="*/ 58 w 77"/>
                      <a:gd name="T39" fmla="*/ 58 h 100"/>
                      <a:gd name="T40" fmla="*/ 60 w 77"/>
                      <a:gd name="T41" fmla="*/ 55 h 100"/>
                      <a:gd name="T42" fmla="*/ 62 w 77"/>
                      <a:gd name="T43" fmla="*/ 52 h 100"/>
                      <a:gd name="T44" fmla="*/ 65 w 77"/>
                      <a:gd name="T45" fmla="*/ 50 h 100"/>
                      <a:gd name="T46" fmla="*/ 67 w 77"/>
                      <a:gd name="T47" fmla="*/ 49 h 100"/>
                      <a:gd name="T48" fmla="*/ 70 w 77"/>
                      <a:gd name="T49" fmla="*/ 48 h 100"/>
                      <a:gd name="T50" fmla="*/ 72 w 77"/>
                      <a:gd name="T51" fmla="*/ 47 h 100"/>
                      <a:gd name="T52" fmla="*/ 77 w 77"/>
                      <a:gd name="T53" fmla="*/ 47 h 100"/>
                      <a:gd name="T54" fmla="*/ 77 w 77"/>
                      <a:gd name="T55" fmla="*/ 47 h 100"/>
                      <a:gd name="T56" fmla="*/ 77 w 77"/>
                      <a:gd name="T57" fmla="*/ 0 h 100"/>
                      <a:gd name="T58" fmla="*/ 77 w 77"/>
                      <a:gd name="T59" fmla="*/ 0 h 100"/>
                      <a:gd name="T60" fmla="*/ 77 w 77"/>
                      <a:gd name="T61" fmla="*/ 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77" y="0"/>
                        </a:moveTo>
                        <a:lnTo>
                          <a:pt x="77" y="0"/>
                        </a:lnTo>
                        <a:lnTo>
                          <a:pt x="66" y="0"/>
                        </a:lnTo>
                        <a:lnTo>
                          <a:pt x="55" y="4"/>
                        </a:lnTo>
                        <a:lnTo>
                          <a:pt x="46" y="7"/>
                        </a:lnTo>
                        <a:lnTo>
                          <a:pt x="38" y="12"/>
                        </a:lnTo>
                        <a:lnTo>
                          <a:pt x="30" y="18"/>
                        </a:lnTo>
                        <a:lnTo>
                          <a:pt x="24" y="26"/>
                        </a:lnTo>
                        <a:lnTo>
                          <a:pt x="19" y="32"/>
                        </a:lnTo>
                        <a:lnTo>
                          <a:pt x="13" y="41"/>
                        </a:lnTo>
                        <a:lnTo>
                          <a:pt x="7" y="55"/>
                        </a:lnTo>
                        <a:lnTo>
                          <a:pt x="3" y="71"/>
                        </a:lnTo>
                        <a:lnTo>
                          <a:pt x="1" y="87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46" y="92"/>
                        </a:lnTo>
                        <a:lnTo>
                          <a:pt x="48" y="81"/>
                        </a:lnTo>
                        <a:lnTo>
                          <a:pt x="51" y="71"/>
                        </a:lnTo>
                        <a:lnTo>
                          <a:pt x="55" y="61"/>
                        </a:lnTo>
                        <a:lnTo>
                          <a:pt x="58" y="58"/>
                        </a:lnTo>
                        <a:lnTo>
                          <a:pt x="60" y="55"/>
                        </a:lnTo>
                        <a:lnTo>
                          <a:pt x="62" y="52"/>
                        </a:lnTo>
                        <a:lnTo>
                          <a:pt x="65" y="50"/>
                        </a:lnTo>
                        <a:lnTo>
                          <a:pt x="67" y="49"/>
                        </a:lnTo>
                        <a:lnTo>
                          <a:pt x="70" y="48"/>
                        </a:lnTo>
                        <a:lnTo>
                          <a:pt x="72" y="47"/>
                        </a:lnTo>
                        <a:lnTo>
                          <a:pt x="77" y="47"/>
                        </a:lnTo>
                        <a:lnTo>
                          <a:pt x="77" y="47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3" name="Freeform 601"/>
                  <p:cNvSpPr>
                    <a:spLocks noChangeAspect="1"/>
                  </p:cNvSpPr>
                  <p:nvPr/>
                </p:nvSpPr>
                <p:spPr bwMode="auto">
                  <a:xfrm>
                    <a:off x="4956" y="1415"/>
                    <a:ext cx="24" cy="30"/>
                  </a:xfrm>
                  <a:custGeom>
                    <a:avLst/>
                    <a:gdLst>
                      <a:gd name="T0" fmla="*/ 76 w 76"/>
                      <a:gd name="T1" fmla="*/ 100 h 100"/>
                      <a:gd name="T2" fmla="*/ 76 w 76"/>
                      <a:gd name="T3" fmla="*/ 100 h 100"/>
                      <a:gd name="T4" fmla="*/ 75 w 76"/>
                      <a:gd name="T5" fmla="*/ 86 h 100"/>
                      <a:gd name="T6" fmla="*/ 73 w 76"/>
                      <a:gd name="T7" fmla="*/ 70 h 100"/>
                      <a:gd name="T8" fmla="*/ 69 w 76"/>
                      <a:gd name="T9" fmla="*/ 54 h 100"/>
                      <a:gd name="T10" fmla="*/ 63 w 76"/>
                      <a:gd name="T11" fmla="*/ 39 h 100"/>
                      <a:gd name="T12" fmla="*/ 57 w 76"/>
                      <a:gd name="T13" fmla="*/ 31 h 100"/>
                      <a:gd name="T14" fmla="*/ 52 w 76"/>
                      <a:gd name="T15" fmla="*/ 24 h 100"/>
                      <a:gd name="T16" fmla="*/ 46 w 76"/>
                      <a:gd name="T17" fmla="*/ 17 h 100"/>
                      <a:gd name="T18" fmla="*/ 39 w 76"/>
                      <a:gd name="T19" fmla="*/ 12 h 100"/>
                      <a:gd name="T20" fmla="*/ 29 w 76"/>
                      <a:gd name="T21" fmla="*/ 7 h 100"/>
                      <a:gd name="T22" fmla="*/ 21 w 76"/>
                      <a:gd name="T23" fmla="*/ 2 h 100"/>
                      <a:gd name="T24" fmla="*/ 10 w 76"/>
                      <a:gd name="T25" fmla="*/ 0 h 100"/>
                      <a:gd name="T26" fmla="*/ 0 w 76"/>
                      <a:gd name="T27" fmla="*/ 0 h 100"/>
                      <a:gd name="T28" fmla="*/ 0 w 76"/>
                      <a:gd name="T29" fmla="*/ 47 h 100"/>
                      <a:gd name="T30" fmla="*/ 4 w 76"/>
                      <a:gd name="T31" fmla="*/ 47 h 100"/>
                      <a:gd name="T32" fmla="*/ 7 w 76"/>
                      <a:gd name="T33" fmla="*/ 48 h 100"/>
                      <a:gd name="T34" fmla="*/ 10 w 76"/>
                      <a:gd name="T35" fmla="*/ 49 h 100"/>
                      <a:gd name="T36" fmla="*/ 12 w 76"/>
                      <a:gd name="T37" fmla="*/ 50 h 100"/>
                      <a:gd name="T38" fmla="*/ 14 w 76"/>
                      <a:gd name="T39" fmla="*/ 52 h 100"/>
                      <a:gd name="T40" fmla="*/ 16 w 76"/>
                      <a:gd name="T41" fmla="*/ 54 h 100"/>
                      <a:gd name="T42" fmla="*/ 19 w 76"/>
                      <a:gd name="T43" fmla="*/ 57 h 100"/>
                      <a:gd name="T44" fmla="*/ 21 w 76"/>
                      <a:gd name="T45" fmla="*/ 59 h 100"/>
                      <a:gd name="T46" fmla="*/ 25 w 76"/>
                      <a:gd name="T47" fmla="*/ 70 h 100"/>
                      <a:gd name="T48" fmla="*/ 28 w 76"/>
                      <a:gd name="T49" fmla="*/ 79 h 100"/>
                      <a:gd name="T50" fmla="*/ 29 w 76"/>
                      <a:gd name="T51" fmla="*/ 90 h 100"/>
                      <a:gd name="T52" fmla="*/ 30 w 76"/>
                      <a:gd name="T53" fmla="*/ 100 h 100"/>
                      <a:gd name="T54" fmla="*/ 30 w 76"/>
                      <a:gd name="T55" fmla="*/ 100 h 100"/>
                      <a:gd name="T56" fmla="*/ 76 w 76"/>
                      <a:gd name="T57" fmla="*/ 100 h 100"/>
                      <a:gd name="T58" fmla="*/ 76 w 76"/>
                      <a:gd name="T59" fmla="*/ 100 h 100"/>
                      <a:gd name="T60" fmla="*/ 76 w 76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6" h="100">
                        <a:moveTo>
                          <a:pt x="76" y="100"/>
                        </a:moveTo>
                        <a:lnTo>
                          <a:pt x="76" y="100"/>
                        </a:lnTo>
                        <a:lnTo>
                          <a:pt x="75" y="86"/>
                        </a:lnTo>
                        <a:lnTo>
                          <a:pt x="73" y="70"/>
                        </a:lnTo>
                        <a:lnTo>
                          <a:pt x="69" y="54"/>
                        </a:lnTo>
                        <a:lnTo>
                          <a:pt x="63" y="39"/>
                        </a:lnTo>
                        <a:lnTo>
                          <a:pt x="57" y="31"/>
                        </a:lnTo>
                        <a:lnTo>
                          <a:pt x="52" y="24"/>
                        </a:lnTo>
                        <a:lnTo>
                          <a:pt x="46" y="17"/>
                        </a:lnTo>
                        <a:lnTo>
                          <a:pt x="39" y="12"/>
                        </a:lnTo>
                        <a:lnTo>
                          <a:pt x="29" y="7"/>
                        </a:lnTo>
                        <a:lnTo>
                          <a:pt x="21" y="2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4" y="47"/>
                        </a:lnTo>
                        <a:lnTo>
                          <a:pt x="7" y="48"/>
                        </a:lnTo>
                        <a:lnTo>
                          <a:pt x="10" y="49"/>
                        </a:lnTo>
                        <a:lnTo>
                          <a:pt x="12" y="50"/>
                        </a:lnTo>
                        <a:lnTo>
                          <a:pt x="14" y="52"/>
                        </a:lnTo>
                        <a:lnTo>
                          <a:pt x="16" y="54"/>
                        </a:lnTo>
                        <a:lnTo>
                          <a:pt x="19" y="57"/>
                        </a:lnTo>
                        <a:lnTo>
                          <a:pt x="21" y="59"/>
                        </a:lnTo>
                        <a:lnTo>
                          <a:pt x="25" y="70"/>
                        </a:lnTo>
                        <a:lnTo>
                          <a:pt x="28" y="79"/>
                        </a:lnTo>
                        <a:lnTo>
                          <a:pt x="29" y="90"/>
                        </a:lnTo>
                        <a:lnTo>
                          <a:pt x="30" y="100"/>
                        </a:lnTo>
                        <a:lnTo>
                          <a:pt x="30" y="100"/>
                        </a:lnTo>
                        <a:lnTo>
                          <a:pt x="76" y="100"/>
                        </a:lnTo>
                        <a:lnTo>
                          <a:pt x="76" y="100"/>
                        </a:lnTo>
                        <a:lnTo>
                          <a:pt x="76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4" name="Freeform 602"/>
                  <p:cNvSpPr>
                    <a:spLocks noChangeAspect="1"/>
                  </p:cNvSpPr>
                  <p:nvPr/>
                </p:nvSpPr>
                <p:spPr bwMode="auto">
                  <a:xfrm>
                    <a:off x="4965" y="1445"/>
                    <a:ext cx="15" cy="35"/>
                  </a:xfrm>
                  <a:custGeom>
                    <a:avLst/>
                    <a:gdLst>
                      <a:gd name="T0" fmla="*/ 14 w 46"/>
                      <a:gd name="T1" fmla="*/ 117 h 117"/>
                      <a:gd name="T2" fmla="*/ 46 w 46"/>
                      <a:gd name="T3" fmla="*/ 96 h 117"/>
                      <a:gd name="T4" fmla="*/ 46 w 46"/>
                      <a:gd name="T5" fmla="*/ 0 h 117"/>
                      <a:gd name="T6" fmla="*/ 0 w 46"/>
                      <a:gd name="T7" fmla="*/ 0 h 117"/>
                      <a:gd name="T8" fmla="*/ 0 w 46"/>
                      <a:gd name="T9" fmla="*/ 96 h 117"/>
                      <a:gd name="T10" fmla="*/ 14 w 46"/>
                      <a:gd name="T11" fmla="*/ 117 h 117"/>
                      <a:gd name="T12" fmla="*/ 0 w 46"/>
                      <a:gd name="T13" fmla="*/ 96 h 117"/>
                      <a:gd name="T14" fmla="*/ 0 w 46"/>
                      <a:gd name="T15" fmla="*/ 112 h 117"/>
                      <a:gd name="T16" fmla="*/ 14 w 46"/>
                      <a:gd name="T17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117">
                        <a:moveTo>
                          <a:pt x="14" y="117"/>
                        </a:move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14" y="117"/>
                        </a:lnTo>
                        <a:lnTo>
                          <a:pt x="0" y="96"/>
                        </a:lnTo>
                        <a:lnTo>
                          <a:pt x="0" y="112"/>
                        </a:lnTo>
                        <a:lnTo>
                          <a:pt x="14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5" name="Freeform 603"/>
                  <p:cNvSpPr>
                    <a:spLocks noChangeAspect="1"/>
                  </p:cNvSpPr>
                  <p:nvPr/>
                </p:nvSpPr>
                <p:spPr bwMode="auto">
                  <a:xfrm>
                    <a:off x="4970" y="1467"/>
                    <a:ext cx="14" cy="16"/>
                  </a:xfrm>
                  <a:custGeom>
                    <a:avLst/>
                    <a:gdLst>
                      <a:gd name="T0" fmla="*/ 49 w 49"/>
                      <a:gd name="T1" fmla="*/ 28 h 51"/>
                      <a:gd name="T2" fmla="*/ 35 w 49"/>
                      <a:gd name="T3" fmla="*/ 7 h 51"/>
                      <a:gd name="T4" fmla="*/ 18 w 49"/>
                      <a:gd name="T5" fmla="*/ 0 h 51"/>
                      <a:gd name="T6" fmla="*/ 0 w 49"/>
                      <a:gd name="T7" fmla="*/ 43 h 51"/>
                      <a:gd name="T8" fmla="*/ 18 w 49"/>
                      <a:gd name="T9" fmla="*/ 51 h 51"/>
                      <a:gd name="T10" fmla="*/ 49 w 49"/>
                      <a:gd name="T11" fmla="*/ 28 h 51"/>
                      <a:gd name="T12" fmla="*/ 49 w 49"/>
                      <a:gd name="T13" fmla="*/ 28 h 51"/>
                      <a:gd name="T14" fmla="*/ 49 w 49"/>
                      <a:gd name="T15" fmla="*/ 13 h 51"/>
                      <a:gd name="T16" fmla="*/ 35 w 49"/>
                      <a:gd name="T17" fmla="*/ 7 h 51"/>
                      <a:gd name="T18" fmla="*/ 49 w 49"/>
                      <a:gd name="T19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9" h="51">
                        <a:moveTo>
                          <a:pt x="49" y="28"/>
                        </a:moveTo>
                        <a:lnTo>
                          <a:pt x="35" y="7"/>
                        </a:lnTo>
                        <a:lnTo>
                          <a:pt x="18" y="0"/>
                        </a:lnTo>
                        <a:lnTo>
                          <a:pt x="0" y="43"/>
                        </a:lnTo>
                        <a:lnTo>
                          <a:pt x="18" y="51"/>
                        </a:lnTo>
                        <a:lnTo>
                          <a:pt x="49" y="28"/>
                        </a:lnTo>
                        <a:lnTo>
                          <a:pt x="49" y="28"/>
                        </a:lnTo>
                        <a:lnTo>
                          <a:pt x="49" y="13"/>
                        </a:lnTo>
                        <a:lnTo>
                          <a:pt x="35" y="7"/>
                        </a:lnTo>
                        <a:lnTo>
                          <a:pt x="49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6" name="Freeform 604"/>
                  <p:cNvSpPr>
                    <a:spLocks noChangeAspect="1"/>
                  </p:cNvSpPr>
                  <p:nvPr/>
                </p:nvSpPr>
                <p:spPr bwMode="auto">
                  <a:xfrm>
                    <a:off x="4971" y="1475"/>
                    <a:ext cx="13" cy="95"/>
                  </a:xfrm>
                  <a:custGeom>
                    <a:avLst/>
                    <a:gdLst>
                      <a:gd name="T0" fmla="*/ 23 w 46"/>
                      <a:gd name="T1" fmla="*/ 314 h 314"/>
                      <a:gd name="T2" fmla="*/ 46 w 46"/>
                      <a:gd name="T3" fmla="*/ 291 h 314"/>
                      <a:gd name="T4" fmla="*/ 46 w 46"/>
                      <a:gd name="T5" fmla="*/ 0 h 314"/>
                      <a:gd name="T6" fmla="*/ 0 w 46"/>
                      <a:gd name="T7" fmla="*/ 0 h 314"/>
                      <a:gd name="T8" fmla="*/ 0 w 46"/>
                      <a:gd name="T9" fmla="*/ 291 h 314"/>
                      <a:gd name="T10" fmla="*/ 23 w 46"/>
                      <a:gd name="T11" fmla="*/ 314 h 314"/>
                      <a:gd name="T12" fmla="*/ 23 w 46"/>
                      <a:gd name="T13" fmla="*/ 314 h 314"/>
                      <a:gd name="T14" fmla="*/ 46 w 46"/>
                      <a:gd name="T15" fmla="*/ 314 h 314"/>
                      <a:gd name="T16" fmla="*/ 46 w 46"/>
                      <a:gd name="T17" fmla="*/ 291 h 314"/>
                      <a:gd name="T18" fmla="*/ 23 w 46"/>
                      <a:gd name="T19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314">
                        <a:moveTo>
                          <a:pt x="23" y="314"/>
                        </a:moveTo>
                        <a:lnTo>
                          <a:pt x="46" y="29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3" y="314"/>
                        </a:lnTo>
                        <a:lnTo>
                          <a:pt x="23" y="314"/>
                        </a:lnTo>
                        <a:lnTo>
                          <a:pt x="46" y="314"/>
                        </a:lnTo>
                        <a:lnTo>
                          <a:pt x="46" y="291"/>
                        </a:lnTo>
                        <a:lnTo>
                          <a:pt x="23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7" name="Freeform 605"/>
                  <p:cNvSpPr>
                    <a:spLocks noChangeAspect="1"/>
                  </p:cNvSpPr>
                  <p:nvPr/>
                </p:nvSpPr>
                <p:spPr bwMode="auto">
                  <a:xfrm>
                    <a:off x="4927" y="1556"/>
                    <a:ext cx="51" cy="14"/>
                  </a:xfrm>
                  <a:custGeom>
                    <a:avLst/>
                    <a:gdLst>
                      <a:gd name="T0" fmla="*/ 0 w 166"/>
                      <a:gd name="T1" fmla="*/ 23 h 46"/>
                      <a:gd name="T2" fmla="*/ 23 w 166"/>
                      <a:gd name="T3" fmla="*/ 46 h 46"/>
                      <a:gd name="T4" fmla="*/ 166 w 166"/>
                      <a:gd name="T5" fmla="*/ 46 h 46"/>
                      <a:gd name="T6" fmla="*/ 166 w 166"/>
                      <a:gd name="T7" fmla="*/ 0 h 46"/>
                      <a:gd name="T8" fmla="*/ 23 w 166"/>
                      <a:gd name="T9" fmla="*/ 0 h 46"/>
                      <a:gd name="T10" fmla="*/ 0 w 166"/>
                      <a:gd name="T11" fmla="*/ 23 h 46"/>
                      <a:gd name="T12" fmla="*/ 0 w 166"/>
                      <a:gd name="T13" fmla="*/ 23 h 46"/>
                      <a:gd name="T14" fmla="*/ 0 w 166"/>
                      <a:gd name="T15" fmla="*/ 46 h 46"/>
                      <a:gd name="T16" fmla="*/ 23 w 166"/>
                      <a:gd name="T17" fmla="*/ 46 h 46"/>
                      <a:gd name="T18" fmla="*/ 0 w 166"/>
                      <a:gd name="T19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6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166" y="46"/>
                        </a:lnTo>
                        <a:lnTo>
                          <a:pt x="166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0" y="23"/>
                        </a:lnTo>
                        <a:lnTo>
                          <a:pt x="0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8" name="Freeform 606"/>
                  <p:cNvSpPr>
                    <a:spLocks noChangeAspect="1"/>
                  </p:cNvSpPr>
                  <p:nvPr/>
                </p:nvSpPr>
                <p:spPr bwMode="auto">
                  <a:xfrm>
                    <a:off x="701" y="1422"/>
                    <a:ext cx="43" cy="141"/>
                  </a:xfrm>
                  <a:custGeom>
                    <a:avLst/>
                    <a:gdLst>
                      <a:gd name="T0" fmla="*/ 143 w 143"/>
                      <a:gd name="T1" fmla="*/ 469 h 469"/>
                      <a:gd name="T2" fmla="*/ 143 w 143"/>
                      <a:gd name="T3" fmla="*/ 181 h 469"/>
                      <a:gd name="T4" fmla="*/ 127 w 143"/>
                      <a:gd name="T5" fmla="*/ 172 h 469"/>
                      <a:gd name="T6" fmla="*/ 127 w 143"/>
                      <a:gd name="T7" fmla="*/ 76 h 469"/>
                      <a:gd name="T8" fmla="*/ 126 w 143"/>
                      <a:gd name="T9" fmla="*/ 65 h 469"/>
                      <a:gd name="T10" fmla="*/ 123 w 143"/>
                      <a:gd name="T11" fmla="*/ 52 h 469"/>
                      <a:gd name="T12" fmla="*/ 120 w 143"/>
                      <a:gd name="T13" fmla="*/ 40 h 469"/>
                      <a:gd name="T14" fmla="*/ 114 w 143"/>
                      <a:gd name="T15" fmla="*/ 27 h 469"/>
                      <a:gd name="T16" fmla="*/ 111 w 143"/>
                      <a:gd name="T17" fmla="*/ 22 h 469"/>
                      <a:gd name="T18" fmla="*/ 108 w 143"/>
                      <a:gd name="T19" fmla="*/ 16 h 469"/>
                      <a:gd name="T20" fmla="*/ 102 w 143"/>
                      <a:gd name="T21" fmla="*/ 11 h 469"/>
                      <a:gd name="T22" fmla="*/ 98 w 143"/>
                      <a:gd name="T23" fmla="*/ 7 h 469"/>
                      <a:gd name="T24" fmla="*/ 93 w 143"/>
                      <a:gd name="T25" fmla="*/ 4 h 469"/>
                      <a:gd name="T26" fmla="*/ 87 w 143"/>
                      <a:gd name="T27" fmla="*/ 2 h 469"/>
                      <a:gd name="T28" fmla="*/ 80 w 143"/>
                      <a:gd name="T29" fmla="*/ 0 h 469"/>
                      <a:gd name="T30" fmla="*/ 73 w 143"/>
                      <a:gd name="T31" fmla="*/ 0 h 469"/>
                      <a:gd name="T32" fmla="*/ 66 w 143"/>
                      <a:gd name="T33" fmla="*/ 0 h 469"/>
                      <a:gd name="T34" fmla="*/ 58 w 143"/>
                      <a:gd name="T35" fmla="*/ 2 h 469"/>
                      <a:gd name="T36" fmla="*/ 53 w 143"/>
                      <a:gd name="T37" fmla="*/ 4 h 469"/>
                      <a:gd name="T38" fmla="*/ 47 w 143"/>
                      <a:gd name="T39" fmla="*/ 7 h 469"/>
                      <a:gd name="T40" fmla="*/ 42 w 143"/>
                      <a:gd name="T41" fmla="*/ 10 h 469"/>
                      <a:gd name="T42" fmla="*/ 38 w 143"/>
                      <a:gd name="T43" fmla="*/ 15 h 469"/>
                      <a:gd name="T44" fmla="*/ 34 w 143"/>
                      <a:gd name="T45" fmla="*/ 21 h 469"/>
                      <a:gd name="T46" fmla="*/ 31 w 143"/>
                      <a:gd name="T47" fmla="*/ 26 h 469"/>
                      <a:gd name="T48" fmla="*/ 26 w 143"/>
                      <a:gd name="T49" fmla="*/ 37 h 469"/>
                      <a:gd name="T50" fmla="*/ 21 w 143"/>
                      <a:gd name="T51" fmla="*/ 51 h 469"/>
                      <a:gd name="T52" fmla="*/ 20 w 143"/>
                      <a:gd name="T53" fmla="*/ 64 h 469"/>
                      <a:gd name="T54" fmla="*/ 19 w 143"/>
                      <a:gd name="T55" fmla="*/ 76 h 469"/>
                      <a:gd name="T56" fmla="*/ 19 w 143"/>
                      <a:gd name="T57" fmla="*/ 172 h 469"/>
                      <a:gd name="T58" fmla="*/ 0 w 143"/>
                      <a:gd name="T59" fmla="*/ 178 h 469"/>
                      <a:gd name="T60" fmla="*/ 0 w 143"/>
                      <a:gd name="T61" fmla="*/ 469 h 469"/>
                      <a:gd name="T62" fmla="*/ 143 w 143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3" h="469">
                        <a:moveTo>
                          <a:pt x="143" y="469"/>
                        </a:moveTo>
                        <a:lnTo>
                          <a:pt x="143" y="181"/>
                        </a:lnTo>
                        <a:lnTo>
                          <a:pt x="127" y="172"/>
                        </a:lnTo>
                        <a:lnTo>
                          <a:pt x="127" y="76"/>
                        </a:lnTo>
                        <a:lnTo>
                          <a:pt x="126" y="65"/>
                        </a:lnTo>
                        <a:lnTo>
                          <a:pt x="123" y="52"/>
                        </a:lnTo>
                        <a:lnTo>
                          <a:pt x="120" y="40"/>
                        </a:lnTo>
                        <a:lnTo>
                          <a:pt x="114" y="27"/>
                        </a:lnTo>
                        <a:lnTo>
                          <a:pt x="111" y="22"/>
                        </a:lnTo>
                        <a:lnTo>
                          <a:pt x="108" y="16"/>
                        </a:lnTo>
                        <a:lnTo>
                          <a:pt x="102" y="11"/>
                        </a:lnTo>
                        <a:lnTo>
                          <a:pt x="98" y="7"/>
                        </a:lnTo>
                        <a:lnTo>
                          <a:pt x="93" y="4"/>
                        </a:lnTo>
                        <a:lnTo>
                          <a:pt x="87" y="2"/>
                        </a:lnTo>
                        <a:lnTo>
                          <a:pt x="80" y="0"/>
                        </a:lnTo>
                        <a:lnTo>
                          <a:pt x="73" y="0"/>
                        </a:lnTo>
                        <a:lnTo>
                          <a:pt x="66" y="0"/>
                        </a:lnTo>
                        <a:lnTo>
                          <a:pt x="58" y="2"/>
                        </a:lnTo>
                        <a:lnTo>
                          <a:pt x="53" y="4"/>
                        </a:lnTo>
                        <a:lnTo>
                          <a:pt x="47" y="7"/>
                        </a:lnTo>
                        <a:lnTo>
                          <a:pt x="42" y="10"/>
                        </a:lnTo>
                        <a:lnTo>
                          <a:pt x="38" y="15"/>
                        </a:lnTo>
                        <a:lnTo>
                          <a:pt x="34" y="21"/>
                        </a:lnTo>
                        <a:lnTo>
                          <a:pt x="31" y="26"/>
                        </a:lnTo>
                        <a:lnTo>
                          <a:pt x="26" y="37"/>
                        </a:lnTo>
                        <a:lnTo>
                          <a:pt x="21" y="51"/>
                        </a:lnTo>
                        <a:lnTo>
                          <a:pt x="20" y="64"/>
                        </a:lnTo>
                        <a:lnTo>
                          <a:pt x="19" y="76"/>
                        </a:lnTo>
                        <a:lnTo>
                          <a:pt x="19" y="172"/>
                        </a:lnTo>
                        <a:lnTo>
                          <a:pt x="0" y="178"/>
                        </a:lnTo>
                        <a:lnTo>
                          <a:pt x="0" y="469"/>
                        </a:lnTo>
                        <a:lnTo>
                          <a:pt x="143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59" name="Freeform 607"/>
                  <p:cNvSpPr>
                    <a:spLocks noChangeAspect="1"/>
                  </p:cNvSpPr>
                  <p:nvPr/>
                </p:nvSpPr>
                <p:spPr bwMode="auto">
                  <a:xfrm>
                    <a:off x="738" y="1470"/>
                    <a:ext cx="13" cy="93"/>
                  </a:xfrm>
                  <a:custGeom>
                    <a:avLst/>
                    <a:gdLst>
                      <a:gd name="T0" fmla="*/ 34 w 47"/>
                      <a:gd name="T1" fmla="*/ 0 h 309"/>
                      <a:gd name="T2" fmla="*/ 0 w 47"/>
                      <a:gd name="T3" fmla="*/ 21 h 309"/>
                      <a:gd name="T4" fmla="*/ 0 w 47"/>
                      <a:gd name="T5" fmla="*/ 309 h 309"/>
                      <a:gd name="T6" fmla="*/ 47 w 47"/>
                      <a:gd name="T7" fmla="*/ 309 h 309"/>
                      <a:gd name="T8" fmla="*/ 47 w 47"/>
                      <a:gd name="T9" fmla="*/ 21 h 309"/>
                      <a:gd name="T10" fmla="*/ 34 w 47"/>
                      <a:gd name="T11" fmla="*/ 0 h 309"/>
                      <a:gd name="T12" fmla="*/ 47 w 47"/>
                      <a:gd name="T13" fmla="*/ 21 h 309"/>
                      <a:gd name="T14" fmla="*/ 47 w 47"/>
                      <a:gd name="T15" fmla="*/ 6 h 309"/>
                      <a:gd name="T16" fmla="*/ 34 w 47"/>
                      <a:gd name="T17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7" h="309">
                        <a:moveTo>
                          <a:pt x="34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7" y="309"/>
                        </a:lnTo>
                        <a:lnTo>
                          <a:pt x="47" y="21"/>
                        </a:lnTo>
                        <a:lnTo>
                          <a:pt x="34" y="0"/>
                        </a:lnTo>
                        <a:lnTo>
                          <a:pt x="47" y="21"/>
                        </a:lnTo>
                        <a:lnTo>
                          <a:pt x="47" y="6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0" name="Freeform 608"/>
                  <p:cNvSpPr>
                    <a:spLocks noChangeAspect="1"/>
                  </p:cNvSpPr>
                  <p:nvPr/>
                </p:nvSpPr>
                <p:spPr bwMode="auto">
                  <a:xfrm>
                    <a:off x="732" y="1467"/>
                    <a:ext cx="15" cy="16"/>
                  </a:xfrm>
                  <a:custGeom>
                    <a:avLst/>
                    <a:gdLst>
                      <a:gd name="T0" fmla="*/ 0 w 51"/>
                      <a:gd name="T1" fmla="*/ 21 h 51"/>
                      <a:gd name="T2" fmla="*/ 13 w 51"/>
                      <a:gd name="T3" fmla="*/ 41 h 51"/>
                      <a:gd name="T4" fmla="*/ 30 w 51"/>
                      <a:gd name="T5" fmla="*/ 51 h 51"/>
                      <a:gd name="T6" fmla="*/ 51 w 51"/>
                      <a:gd name="T7" fmla="*/ 9 h 51"/>
                      <a:gd name="T8" fmla="*/ 34 w 51"/>
                      <a:gd name="T9" fmla="*/ 0 h 51"/>
                      <a:gd name="T10" fmla="*/ 0 w 51"/>
                      <a:gd name="T11" fmla="*/ 21 h 51"/>
                      <a:gd name="T12" fmla="*/ 0 w 51"/>
                      <a:gd name="T13" fmla="*/ 21 h 51"/>
                      <a:gd name="T14" fmla="*/ 0 w 51"/>
                      <a:gd name="T15" fmla="*/ 35 h 51"/>
                      <a:gd name="T16" fmla="*/ 13 w 51"/>
                      <a:gd name="T17" fmla="*/ 41 h 51"/>
                      <a:gd name="T18" fmla="*/ 0 w 51"/>
                      <a:gd name="T19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1" h="51">
                        <a:moveTo>
                          <a:pt x="0" y="21"/>
                        </a:moveTo>
                        <a:lnTo>
                          <a:pt x="13" y="41"/>
                        </a:lnTo>
                        <a:lnTo>
                          <a:pt x="30" y="51"/>
                        </a:lnTo>
                        <a:lnTo>
                          <a:pt x="51" y="9"/>
                        </a:lnTo>
                        <a:lnTo>
                          <a:pt x="34" y="0"/>
                        </a:lnTo>
                        <a:lnTo>
                          <a:pt x="0" y="21"/>
                        </a:lnTo>
                        <a:lnTo>
                          <a:pt x="0" y="21"/>
                        </a:lnTo>
                        <a:lnTo>
                          <a:pt x="0" y="35"/>
                        </a:lnTo>
                        <a:lnTo>
                          <a:pt x="13" y="41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1" name="Freeform 609"/>
                  <p:cNvSpPr>
                    <a:spLocks noChangeAspect="1"/>
                  </p:cNvSpPr>
                  <p:nvPr/>
                </p:nvSpPr>
                <p:spPr bwMode="auto">
                  <a:xfrm>
                    <a:off x="732" y="1445"/>
                    <a:ext cx="14" cy="29"/>
                  </a:xfrm>
                  <a:custGeom>
                    <a:avLst/>
                    <a:gdLst>
                      <a:gd name="T0" fmla="*/ 47 w 47"/>
                      <a:gd name="T1" fmla="*/ 0 h 96"/>
                      <a:gd name="T2" fmla="*/ 0 w 47"/>
                      <a:gd name="T3" fmla="*/ 0 h 96"/>
                      <a:gd name="T4" fmla="*/ 0 w 47"/>
                      <a:gd name="T5" fmla="*/ 96 h 96"/>
                      <a:gd name="T6" fmla="*/ 47 w 47"/>
                      <a:gd name="T7" fmla="*/ 96 h 96"/>
                      <a:gd name="T8" fmla="*/ 47 w 47"/>
                      <a:gd name="T9" fmla="*/ 0 h 96"/>
                      <a:gd name="T10" fmla="*/ 47 w 47"/>
                      <a:gd name="T11" fmla="*/ 0 h 96"/>
                      <a:gd name="T12" fmla="*/ 0 w 47"/>
                      <a:gd name="T13" fmla="*/ 0 h 96"/>
                      <a:gd name="T14" fmla="*/ 0 w 47"/>
                      <a:gd name="T15" fmla="*/ 0 h 96"/>
                      <a:gd name="T16" fmla="*/ 0 w 47"/>
                      <a:gd name="T17" fmla="*/ 0 h 96"/>
                      <a:gd name="T18" fmla="*/ 47 w 47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96">
                        <a:moveTo>
                          <a:pt x="47" y="0"/>
                        </a:move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47" y="96"/>
                        </a:lnTo>
                        <a:lnTo>
                          <a:pt x="47" y="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2" name="Freeform 610"/>
                  <p:cNvSpPr>
                    <a:spLocks noChangeAspect="1"/>
                  </p:cNvSpPr>
                  <p:nvPr/>
                </p:nvSpPr>
                <p:spPr bwMode="auto">
                  <a:xfrm>
                    <a:off x="723" y="1415"/>
                    <a:ext cx="23" cy="30"/>
                  </a:xfrm>
                  <a:custGeom>
                    <a:avLst/>
                    <a:gdLst>
                      <a:gd name="T0" fmla="*/ 0 w 77"/>
                      <a:gd name="T1" fmla="*/ 47 h 100"/>
                      <a:gd name="T2" fmla="*/ 0 w 77"/>
                      <a:gd name="T3" fmla="*/ 47 h 100"/>
                      <a:gd name="T4" fmla="*/ 3 w 77"/>
                      <a:gd name="T5" fmla="*/ 47 h 100"/>
                      <a:gd name="T6" fmla="*/ 6 w 77"/>
                      <a:gd name="T7" fmla="*/ 48 h 100"/>
                      <a:gd name="T8" fmla="*/ 9 w 77"/>
                      <a:gd name="T9" fmla="*/ 49 h 100"/>
                      <a:gd name="T10" fmla="*/ 11 w 77"/>
                      <a:gd name="T11" fmla="*/ 50 h 100"/>
                      <a:gd name="T12" fmla="*/ 14 w 77"/>
                      <a:gd name="T13" fmla="*/ 52 h 100"/>
                      <a:gd name="T14" fmla="*/ 17 w 77"/>
                      <a:gd name="T15" fmla="*/ 55 h 100"/>
                      <a:gd name="T16" fmla="*/ 19 w 77"/>
                      <a:gd name="T17" fmla="*/ 58 h 100"/>
                      <a:gd name="T18" fmla="*/ 21 w 77"/>
                      <a:gd name="T19" fmla="*/ 61 h 100"/>
                      <a:gd name="T20" fmla="*/ 25 w 77"/>
                      <a:gd name="T21" fmla="*/ 71 h 100"/>
                      <a:gd name="T22" fmla="*/ 28 w 77"/>
                      <a:gd name="T23" fmla="*/ 81 h 100"/>
                      <a:gd name="T24" fmla="*/ 29 w 77"/>
                      <a:gd name="T25" fmla="*/ 92 h 100"/>
                      <a:gd name="T26" fmla="*/ 30 w 77"/>
                      <a:gd name="T27" fmla="*/ 100 h 100"/>
                      <a:gd name="T28" fmla="*/ 77 w 77"/>
                      <a:gd name="T29" fmla="*/ 100 h 100"/>
                      <a:gd name="T30" fmla="*/ 76 w 77"/>
                      <a:gd name="T31" fmla="*/ 87 h 100"/>
                      <a:gd name="T32" fmla="*/ 74 w 77"/>
                      <a:gd name="T33" fmla="*/ 71 h 100"/>
                      <a:gd name="T34" fmla="*/ 68 w 77"/>
                      <a:gd name="T35" fmla="*/ 55 h 100"/>
                      <a:gd name="T36" fmla="*/ 62 w 77"/>
                      <a:gd name="T37" fmla="*/ 40 h 100"/>
                      <a:gd name="T38" fmla="*/ 58 w 77"/>
                      <a:gd name="T39" fmla="*/ 32 h 100"/>
                      <a:gd name="T40" fmla="*/ 53 w 77"/>
                      <a:gd name="T41" fmla="*/ 26 h 100"/>
                      <a:gd name="T42" fmla="*/ 46 w 77"/>
                      <a:gd name="T43" fmla="*/ 18 h 100"/>
                      <a:gd name="T44" fmla="*/ 39 w 77"/>
                      <a:gd name="T45" fmla="*/ 12 h 100"/>
                      <a:gd name="T46" fmla="*/ 30 w 77"/>
                      <a:gd name="T47" fmla="*/ 7 h 100"/>
                      <a:gd name="T48" fmla="*/ 21 w 77"/>
                      <a:gd name="T49" fmla="*/ 4 h 100"/>
                      <a:gd name="T50" fmla="*/ 10 w 77"/>
                      <a:gd name="T51" fmla="*/ 0 h 100"/>
                      <a:gd name="T52" fmla="*/ 0 w 77"/>
                      <a:gd name="T53" fmla="*/ 0 h 100"/>
                      <a:gd name="T54" fmla="*/ 0 w 77"/>
                      <a:gd name="T55" fmla="*/ 0 h 100"/>
                      <a:gd name="T56" fmla="*/ 0 w 77"/>
                      <a:gd name="T57" fmla="*/ 47 h 100"/>
                      <a:gd name="T58" fmla="*/ 0 w 77"/>
                      <a:gd name="T59" fmla="*/ 47 h 100"/>
                      <a:gd name="T60" fmla="*/ 0 w 77"/>
                      <a:gd name="T61" fmla="*/ 47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0" y="47"/>
                        </a:moveTo>
                        <a:lnTo>
                          <a:pt x="0" y="47"/>
                        </a:lnTo>
                        <a:lnTo>
                          <a:pt x="3" y="47"/>
                        </a:lnTo>
                        <a:lnTo>
                          <a:pt x="6" y="48"/>
                        </a:lnTo>
                        <a:lnTo>
                          <a:pt x="9" y="49"/>
                        </a:lnTo>
                        <a:lnTo>
                          <a:pt x="11" y="50"/>
                        </a:lnTo>
                        <a:lnTo>
                          <a:pt x="14" y="52"/>
                        </a:lnTo>
                        <a:lnTo>
                          <a:pt x="17" y="55"/>
                        </a:lnTo>
                        <a:lnTo>
                          <a:pt x="19" y="58"/>
                        </a:lnTo>
                        <a:lnTo>
                          <a:pt x="21" y="61"/>
                        </a:lnTo>
                        <a:lnTo>
                          <a:pt x="25" y="71"/>
                        </a:lnTo>
                        <a:lnTo>
                          <a:pt x="28" y="81"/>
                        </a:lnTo>
                        <a:lnTo>
                          <a:pt x="29" y="92"/>
                        </a:lnTo>
                        <a:lnTo>
                          <a:pt x="30" y="100"/>
                        </a:lnTo>
                        <a:lnTo>
                          <a:pt x="77" y="100"/>
                        </a:lnTo>
                        <a:lnTo>
                          <a:pt x="76" y="87"/>
                        </a:lnTo>
                        <a:lnTo>
                          <a:pt x="74" y="71"/>
                        </a:lnTo>
                        <a:lnTo>
                          <a:pt x="68" y="55"/>
                        </a:lnTo>
                        <a:lnTo>
                          <a:pt x="62" y="40"/>
                        </a:lnTo>
                        <a:lnTo>
                          <a:pt x="58" y="32"/>
                        </a:lnTo>
                        <a:lnTo>
                          <a:pt x="53" y="26"/>
                        </a:lnTo>
                        <a:lnTo>
                          <a:pt x="46" y="18"/>
                        </a:lnTo>
                        <a:lnTo>
                          <a:pt x="39" y="12"/>
                        </a:lnTo>
                        <a:lnTo>
                          <a:pt x="30" y="7"/>
                        </a:lnTo>
                        <a:lnTo>
                          <a:pt x="21" y="4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3" name="Freeform 611"/>
                  <p:cNvSpPr>
                    <a:spLocks noChangeAspect="1"/>
                  </p:cNvSpPr>
                  <p:nvPr/>
                </p:nvSpPr>
                <p:spPr bwMode="auto">
                  <a:xfrm>
                    <a:off x="699" y="1415"/>
                    <a:ext cx="24" cy="30"/>
                  </a:xfrm>
                  <a:custGeom>
                    <a:avLst/>
                    <a:gdLst>
                      <a:gd name="T0" fmla="*/ 46 w 77"/>
                      <a:gd name="T1" fmla="*/ 100 h 100"/>
                      <a:gd name="T2" fmla="*/ 46 w 77"/>
                      <a:gd name="T3" fmla="*/ 100 h 100"/>
                      <a:gd name="T4" fmla="*/ 47 w 77"/>
                      <a:gd name="T5" fmla="*/ 90 h 100"/>
                      <a:gd name="T6" fmla="*/ 48 w 77"/>
                      <a:gd name="T7" fmla="*/ 79 h 100"/>
                      <a:gd name="T8" fmla="*/ 52 w 77"/>
                      <a:gd name="T9" fmla="*/ 70 h 100"/>
                      <a:gd name="T10" fmla="*/ 56 w 77"/>
                      <a:gd name="T11" fmla="*/ 59 h 100"/>
                      <a:gd name="T12" fmla="*/ 57 w 77"/>
                      <a:gd name="T13" fmla="*/ 57 h 100"/>
                      <a:gd name="T14" fmla="*/ 59 w 77"/>
                      <a:gd name="T15" fmla="*/ 54 h 100"/>
                      <a:gd name="T16" fmla="*/ 61 w 77"/>
                      <a:gd name="T17" fmla="*/ 52 h 100"/>
                      <a:gd name="T18" fmla="*/ 64 w 77"/>
                      <a:gd name="T19" fmla="*/ 50 h 100"/>
                      <a:gd name="T20" fmla="*/ 66 w 77"/>
                      <a:gd name="T21" fmla="*/ 49 h 100"/>
                      <a:gd name="T22" fmla="*/ 70 w 77"/>
                      <a:gd name="T23" fmla="*/ 48 h 100"/>
                      <a:gd name="T24" fmla="*/ 73 w 77"/>
                      <a:gd name="T25" fmla="*/ 47 h 100"/>
                      <a:gd name="T26" fmla="*/ 77 w 77"/>
                      <a:gd name="T27" fmla="*/ 47 h 100"/>
                      <a:gd name="T28" fmla="*/ 77 w 77"/>
                      <a:gd name="T29" fmla="*/ 0 h 100"/>
                      <a:gd name="T30" fmla="*/ 66 w 77"/>
                      <a:gd name="T31" fmla="*/ 0 h 100"/>
                      <a:gd name="T32" fmla="*/ 56 w 77"/>
                      <a:gd name="T33" fmla="*/ 2 h 100"/>
                      <a:gd name="T34" fmla="*/ 46 w 77"/>
                      <a:gd name="T35" fmla="*/ 7 h 100"/>
                      <a:gd name="T36" fmla="*/ 38 w 77"/>
                      <a:gd name="T37" fmla="*/ 12 h 100"/>
                      <a:gd name="T38" fmla="*/ 31 w 77"/>
                      <a:gd name="T39" fmla="*/ 17 h 100"/>
                      <a:gd name="T40" fmla="*/ 24 w 77"/>
                      <a:gd name="T41" fmla="*/ 24 h 100"/>
                      <a:gd name="T42" fmla="*/ 19 w 77"/>
                      <a:gd name="T43" fmla="*/ 31 h 100"/>
                      <a:gd name="T44" fmla="*/ 14 w 77"/>
                      <a:gd name="T45" fmla="*/ 39 h 100"/>
                      <a:gd name="T46" fmla="*/ 7 w 77"/>
                      <a:gd name="T47" fmla="*/ 54 h 100"/>
                      <a:gd name="T48" fmla="*/ 3 w 77"/>
                      <a:gd name="T49" fmla="*/ 70 h 100"/>
                      <a:gd name="T50" fmla="*/ 1 w 77"/>
                      <a:gd name="T51" fmla="*/ 86 h 100"/>
                      <a:gd name="T52" fmla="*/ 0 w 77"/>
                      <a:gd name="T53" fmla="*/ 100 h 100"/>
                      <a:gd name="T54" fmla="*/ 0 w 77"/>
                      <a:gd name="T55" fmla="*/ 100 h 100"/>
                      <a:gd name="T56" fmla="*/ 46 w 77"/>
                      <a:gd name="T57" fmla="*/ 100 h 100"/>
                      <a:gd name="T58" fmla="*/ 46 w 77"/>
                      <a:gd name="T59" fmla="*/ 100 h 100"/>
                      <a:gd name="T60" fmla="*/ 46 w 77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46" y="100"/>
                        </a:moveTo>
                        <a:lnTo>
                          <a:pt x="46" y="100"/>
                        </a:lnTo>
                        <a:lnTo>
                          <a:pt x="47" y="90"/>
                        </a:lnTo>
                        <a:lnTo>
                          <a:pt x="48" y="79"/>
                        </a:lnTo>
                        <a:lnTo>
                          <a:pt x="52" y="70"/>
                        </a:lnTo>
                        <a:lnTo>
                          <a:pt x="56" y="59"/>
                        </a:lnTo>
                        <a:lnTo>
                          <a:pt x="57" y="57"/>
                        </a:lnTo>
                        <a:lnTo>
                          <a:pt x="59" y="54"/>
                        </a:lnTo>
                        <a:lnTo>
                          <a:pt x="61" y="52"/>
                        </a:lnTo>
                        <a:lnTo>
                          <a:pt x="64" y="50"/>
                        </a:lnTo>
                        <a:lnTo>
                          <a:pt x="66" y="49"/>
                        </a:lnTo>
                        <a:lnTo>
                          <a:pt x="70" y="48"/>
                        </a:lnTo>
                        <a:lnTo>
                          <a:pt x="73" y="47"/>
                        </a:lnTo>
                        <a:lnTo>
                          <a:pt x="77" y="47"/>
                        </a:lnTo>
                        <a:lnTo>
                          <a:pt x="77" y="0"/>
                        </a:lnTo>
                        <a:lnTo>
                          <a:pt x="66" y="0"/>
                        </a:lnTo>
                        <a:lnTo>
                          <a:pt x="56" y="2"/>
                        </a:lnTo>
                        <a:lnTo>
                          <a:pt x="46" y="7"/>
                        </a:lnTo>
                        <a:lnTo>
                          <a:pt x="38" y="12"/>
                        </a:lnTo>
                        <a:lnTo>
                          <a:pt x="31" y="17"/>
                        </a:lnTo>
                        <a:lnTo>
                          <a:pt x="24" y="24"/>
                        </a:lnTo>
                        <a:lnTo>
                          <a:pt x="19" y="31"/>
                        </a:lnTo>
                        <a:lnTo>
                          <a:pt x="14" y="39"/>
                        </a:lnTo>
                        <a:lnTo>
                          <a:pt x="7" y="54"/>
                        </a:lnTo>
                        <a:lnTo>
                          <a:pt x="3" y="70"/>
                        </a:lnTo>
                        <a:lnTo>
                          <a:pt x="1" y="86"/>
                        </a:lnTo>
                        <a:lnTo>
                          <a:pt x="0" y="10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46" y="10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4" name="Freeform 612"/>
                  <p:cNvSpPr>
                    <a:spLocks noChangeAspect="1"/>
                  </p:cNvSpPr>
                  <p:nvPr/>
                </p:nvSpPr>
                <p:spPr bwMode="auto">
                  <a:xfrm>
                    <a:off x="699" y="1445"/>
                    <a:ext cx="15" cy="35"/>
                  </a:xfrm>
                  <a:custGeom>
                    <a:avLst/>
                    <a:gdLst>
                      <a:gd name="T0" fmla="*/ 32 w 46"/>
                      <a:gd name="T1" fmla="*/ 117 h 117"/>
                      <a:gd name="T2" fmla="*/ 46 w 46"/>
                      <a:gd name="T3" fmla="*/ 96 h 117"/>
                      <a:gd name="T4" fmla="*/ 46 w 46"/>
                      <a:gd name="T5" fmla="*/ 0 h 117"/>
                      <a:gd name="T6" fmla="*/ 0 w 46"/>
                      <a:gd name="T7" fmla="*/ 0 h 117"/>
                      <a:gd name="T8" fmla="*/ 0 w 46"/>
                      <a:gd name="T9" fmla="*/ 96 h 117"/>
                      <a:gd name="T10" fmla="*/ 32 w 46"/>
                      <a:gd name="T11" fmla="*/ 117 h 117"/>
                      <a:gd name="T12" fmla="*/ 32 w 46"/>
                      <a:gd name="T13" fmla="*/ 117 h 117"/>
                      <a:gd name="T14" fmla="*/ 46 w 46"/>
                      <a:gd name="T15" fmla="*/ 112 h 117"/>
                      <a:gd name="T16" fmla="*/ 46 w 46"/>
                      <a:gd name="T17" fmla="*/ 96 h 117"/>
                      <a:gd name="T18" fmla="*/ 32 w 46"/>
                      <a:gd name="T19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117">
                        <a:moveTo>
                          <a:pt x="32" y="117"/>
                        </a:move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32" y="117"/>
                        </a:lnTo>
                        <a:lnTo>
                          <a:pt x="32" y="117"/>
                        </a:lnTo>
                        <a:lnTo>
                          <a:pt x="46" y="112"/>
                        </a:lnTo>
                        <a:lnTo>
                          <a:pt x="46" y="96"/>
                        </a:lnTo>
                        <a:lnTo>
                          <a:pt x="32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5" name="Freeform 613"/>
                  <p:cNvSpPr>
                    <a:spLocks noChangeAspect="1"/>
                  </p:cNvSpPr>
                  <p:nvPr/>
                </p:nvSpPr>
                <p:spPr bwMode="auto">
                  <a:xfrm>
                    <a:off x="694" y="1467"/>
                    <a:ext cx="15" cy="16"/>
                  </a:xfrm>
                  <a:custGeom>
                    <a:avLst/>
                    <a:gdLst>
                      <a:gd name="T0" fmla="*/ 0 w 51"/>
                      <a:gd name="T1" fmla="*/ 28 h 51"/>
                      <a:gd name="T2" fmla="*/ 32 w 51"/>
                      <a:gd name="T3" fmla="*/ 51 h 51"/>
                      <a:gd name="T4" fmla="*/ 51 w 51"/>
                      <a:gd name="T5" fmla="*/ 43 h 51"/>
                      <a:gd name="T6" fmla="*/ 35 w 51"/>
                      <a:gd name="T7" fmla="*/ 0 h 51"/>
                      <a:gd name="T8" fmla="*/ 16 w 51"/>
                      <a:gd name="T9" fmla="*/ 7 h 51"/>
                      <a:gd name="T10" fmla="*/ 0 w 51"/>
                      <a:gd name="T11" fmla="*/ 28 h 51"/>
                      <a:gd name="T12" fmla="*/ 16 w 51"/>
                      <a:gd name="T13" fmla="*/ 7 h 51"/>
                      <a:gd name="T14" fmla="*/ 0 w 51"/>
                      <a:gd name="T15" fmla="*/ 13 h 51"/>
                      <a:gd name="T16" fmla="*/ 0 w 51"/>
                      <a:gd name="T17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1" h="51">
                        <a:moveTo>
                          <a:pt x="0" y="28"/>
                        </a:moveTo>
                        <a:lnTo>
                          <a:pt x="32" y="51"/>
                        </a:lnTo>
                        <a:lnTo>
                          <a:pt x="51" y="43"/>
                        </a:lnTo>
                        <a:lnTo>
                          <a:pt x="35" y="0"/>
                        </a:lnTo>
                        <a:lnTo>
                          <a:pt x="16" y="7"/>
                        </a:lnTo>
                        <a:lnTo>
                          <a:pt x="0" y="28"/>
                        </a:lnTo>
                        <a:lnTo>
                          <a:pt x="16" y="7"/>
                        </a:lnTo>
                        <a:lnTo>
                          <a:pt x="0" y="13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6" name="Freeform 614"/>
                  <p:cNvSpPr>
                    <a:spLocks noChangeAspect="1"/>
                  </p:cNvSpPr>
                  <p:nvPr/>
                </p:nvSpPr>
                <p:spPr bwMode="auto">
                  <a:xfrm>
                    <a:off x="694" y="1475"/>
                    <a:ext cx="14" cy="95"/>
                  </a:xfrm>
                  <a:custGeom>
                    <a:avLst/>
                    <a:gdLst>
                      <a:gd name="T0" fmla="*/ 23 w 46"/>
                      <a:gd name="T1" fmla="*/ 314 h 314"/>
                      <a:gd name="T2" fmla="*/ 46 w 46"/>
                      <a:gd name="T3" fmla="*/ 291 h 314"/>
                      <a:gd name="T4" fmla="*/ 46 w 46"/>
                      <a:gd name="T5" fmla="*/ 0 h 314"/>
                      <a:gd name="T6" fmla="*/ 0 w 46"/>
                      <a:gd name="T7" fmla="*/ 0 h 314"/>
                      <a:gd name="T8" fmla="*/ 0 w 46"/>
                      <a:gd name="T9" fmla="*/ 291 h 314"/>
                      <a:gd name="T10" fmla="*/ 23 w 46"/>
                      <a:gd name="T11" fmla="*/ 314 h 314"/>
                      <a:gd name="T12" fmla="*/ 0 w 46"/>
                      <a:gd name="T13" fmla="*/ 291 h 314"/>
                      <a:gd name="T14" fmla="*/ 0 w 46"/>
                      <a:gd name="T15" fmla="*/ 314 h 314"/>
                      <a:gd name="T16" fmla="*/ 23 w 46"/>
                      <a:gd name="T17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314">
                        <a:moveTo>
                          <a:pt x="23" y="314"/>
                        </a:moveTo>
                        <a:lnTo>
                          <a:pt x="46" y="29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3" y="314"/>
                        </a:lnTo>
                        <a:lnTo>
                          <a:pt x="0" y="291"/>
                        </a:lnTo>
                        <a:lnTo>
                          <a:pt x="0" y="314"/>
                        </a:lnTo>
                        <a:lnTo>
                          <a:pt x="23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7" name="Freeform 615"/>
                  <p:cNvSpPr>
                    <a:spLocks noChangeAspect="1"/>
                  </p:cNvSpPr>
                  <p:nvPr/>
                </p:nvSpPr>
                <p:spPr bwMode="auto">
                  <a:xfrm>
                    <a:off x="701" y="1556"/>
                    <a:ext cx="50" cy="14"/>
                  </a:xfrm>
                  <a:custGeom>
                    <a:avLst/>
                    <a:gdLst>
                      <a:gd name="T0" fmla="*/ 167 w 167"/>
                      <a:gd name="T1" fmla="*/ 23 h 46"/>
                      <a:gd name="T2" fmla="*/ 143 w 167"/>
                      <a:gd name="T3" fmla="*/ 0 h 46"/>
                      <a:gd name="T4" fmla="*/ 0 w 167"/>
                      <a:gd name="T5" fmla="*/ 0 h 46"/>
                      <a:gd name="T6" fmla="*/ 0 w 167"/>
                      <a:gd name="T7" fmla="*/ 46 h 46"/>
                      <a:gd name="T8" fmla="*/ 143 w 167"/>
                      <a:gd name="T9" fmla="*/ 46 h 46"/>
                      <a:gd name="T10" fmla="*/ 167 w 167"/>
                      <a:gd name="T11" fmla="*/ 23 h 46"/>
                      <a:gd name="T12" fmla="*/ 143 w 167"/>
                      <a:gd name="T13" fmla="*/ 46 h 46"/>
                      <a:gd name="T14" fmla="*/ 167 w 167"/>
                      <a:gd name="T15" fmla="*/ 46 h 46"/>
                      <a:gd name="T16" fmla="*/ 167 w 167"/>
                      <a:gd name="T1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7" h="46">
                        <a:moveTo>
                          <a:pt x="167" y="23"/>
                        </a:moveTo>
                        <a:lnTo>
                          <a:pt x="143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43" y="46"/>
                        </a:lnTo>
                        <a:lnTo>
                          <a:pt x="167" y="23"/>
                        </a:lnTo>
                        <a:lnTo>
                          <a:pt x="143" y="46"/>
                        </a:lnTo>
                        <a:lnTo>
                          <a:pt x="167" y="46"/>
                        </a:lnTo>
                        <a:lnTo>
                          <a:pt x="167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8" name="Freeform 616"/>
                  <p:cNvSpPr>
                    <a:spLocks noChangeAspect="1"/>
                  </p:cNvSpPr>
                  <p:nvPr/>
                </p:nvSpPr>
                <p:spPr bwMode="auto">
                  <a:xfrm>
                    <a:off x="4802" y="1422"/>
                    <a:ext cx="43" cy="141"/>
                  </a:xfrm>
                  <a:custGeom>
                    <a:avLst/>
                    <a:gdLst>
                      <a:gd name="T0" fmla="*/ 0 w 143"/>
                      <a:gd name="T1" fmla="*/ 469 h 469"/>
                      <a:gd name="T2" fmla="*/ 0 w 143"/>
                      <a:gd name="T3" fmla="*/ 181 h 469"/>
                      <a:gd name="T4" fmla="*/ 16 w 143"/>
                      <a:gd name="T5" fmla="*/ 172 h 469"/>
                      <a:gd name="T6" fmla="*/ 16 w 143"/>
                      <a:gd name="T7" fmla="*/ 76 h 469"/>
                      <a:gd name="T8" fmla="*/ 17 w 143"/>
                      <a:gd name="T9" fmla="*/ 65 h 469"/>
                      <a:gd name="T10" fmla="*/ 20 w 143"/>
                      <a:gd name="T11" fmla="*/ 52 h 469"/>
                      <a:gd name="T12" fmla="*/ 23 w 143"/>
                      <a:gd name="T13" fmla="*/ 40 h 469"/>
                      <a:gd name="T14" fmla="*/ 28 w 143"/>
                      <a:gd name="T15" fmla="*/ 27 h 469"/>
                      <a:gd name="T16" fmla="*/ 32 w 143"/>
                      <a:gd name="T17" fmla="*/ 22 h 469"/>
                      <a:gd name="T18" fmla="*/ 35 w 143"/>
                      <a:gd name="T19" fmla="*/ 16 h 469"/>
                      <a:gd name="T20" fmla="*/ 41 w 143"/>
                      <a:gd name="T21" fmla="*/ 11 h 469"/>
                      <a:gd name="T22" fmla="*/ 45 w 143"/>
                      <a:gd name="T23" fmla="*/ 7 h 469"/>
                      <a:gd name="T24" fmla="*/ 50 w 143"/>
                      <a:gd name="T25" fmla="*/ 4 h 469"/>
                      <a:gd name="T26" fmla="*/ 56 w 143"/>
                      <a:gd name="T27" fmla="*/ 2 h 469"/>
                      <a:gd name="T28" fmla="*/ 63 w 143"/>
                      <a:gd name="T29" fmla="*/ 0 h 469"/>
                      <a:gd name="T30" fmla="*/ 70 w 143"/>
                      <a:gd name="T31" fmla="*/ 0 h 469"/>
                      <a:gd name="T32" fmla="*/ 77 w 143"/>
                      <a:gd name="T33" fmla="*/ 0 h 469"/>
                      <a:gd name="T34" fmla="*/ 85 w 143"/>
                      <a:gd name="T35" fmla="*/ 2 h 469"/>
                      <a:gd name="T36" fmla="*/ 90 w 143"/>
                      <a:gd name="T37" fmla="*/ 4 h 469"/>
                      <a:gd name="T38" fmla="*/ 96 w 143"/>
                      <a:gd name="T39" fmla="*/ 7 h 469"/>
                      <a:gd name="T40" fmla="*/ 101 w 143"/>
                      <a:gd name="T41" fmla="*/ 10 h 469"/>
                      <a:gd name="T42" fmla="*/ 105 w 143"/>
                      <a:gd name="T43" fmla="*/ 15 h 469"/>
                      <a:gd name="T44" fmla="*/ 109 w 143"/>
                      <a:gd name="T45" fmla="*/ 21 h 469"/>
                      <a:gd name="T46" fmla="*/ 112 w 143"/>
                      <a:gd name="T47" fmla="*/ 26 h 469"/>
                      <a:gd name="T48" fmla="*/ 117 w 143"/>
                      <a:gd name="T49" fmla="*/ 37 h 469"/>
                      <a:gd name="T50" fmla="*/ 122 w 143"/>
                      <a:gd name="T51" fmla="*/ 51 h 469"/>
                      <a:gd name="T52" fmla="*/ 123 w 143"/>
                      <a:gd name="T53" fmla="*/ 64 h 469"/>
                      <a:gd name="T54" fmla="*/ 124 w 143"/>
                      <a:gd name="T55" fmla="*/ 76 h 469"/>
                      <a:gd name="T56" fmla="*/ 124 w 143"/>
                      <a:gd name="T57" fmla="*/ 172 h 469"/>
                      <a:gd name="T58" fmla="*/ 143 w 143"/>
                      <a:gd name="T59" fmla="*/ 178 h 469"/>
                      <a:gd name="T60" fmla="*/ 143 w 143"/>
                      <a:gd name="T61" fmla="*/ 469 h 469"/>
                      <a:gd name="T62" fmla="*/ 0 w 143"/>
                      <a:gd name="T63" fmla="*/ 469 h 4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43" h="469">
                        <a:moveTo>
                          <a:pt x="0" y="469"/>
                        </a:moveTo>
                        <a:lnTo>
                          <a:pt x="0" y="181"/>
                        </a:lnTo>
                        <a:lnTo>
                          <a:pt x="16" y="172"/>
                        </a:lnTo>
                        <a:lnTo>
                          <a:pt x="16" y="76"/>
                        </a:lnTo>
                        <a:lnTo>
                          <a:pt x="17" y="65"/>
                        </a:lnTo>
                        <a:lnTo>
                          <a:pt x="20" y="52"/>
                        </a:lnTo>
                        <a:lnTo>
                          <a:pt x="23" y="40"/>
                        </a:lnTo>
                        <a:lnTo>
                          <a:pt x="28" y="27"/>
                        </a:lnTo>
                        <a:lnTo>
                          <a:pt x="32" y="22"/>
                        </a:lnTo>
                        <a:lnTo>
                          <a:pt x="35" y="16"/>
                        </a:lnTo>
                        <a:lnTo>
                          <a:pt x="41" y="11"/>
                        </a:lnTo>
                        <a:lnTo>
                          <a:pt x="45" y="7"/>
                        </a:lnTo>
                        <a:lnTo>
                          <a:pt x="50" y="4"/>
                        </a:lnTo>
                        <a:lnTo>
                          <a:pt x="56" y="2"/>
                        </a:lnTo>
                        <a:lnTo>
                          <a:pt x="63" y="0"/>
                        </a:lnTo>
                        <a:lnTo>
                          <a:pt x="70" y="0"/>
                        </a:lnTo>
                        <a:lnTo>
                          <a:pt x="77" y="0"/>
                        </a:lnTo>
                        <a:lnTo>
                          <a:pt x="85" y="2"/>
                        </a:lnTo>
                        <a:lnTo>
                          <a:pt x="90" y="4"/>
                        </a:lnTo>
                        <a:lnTo>
                          <a:pt x="96" y="7"/>
                        </a:lnTo>
                        <a:lnTo>
                          <a:pt x="101" y="10"/>
                        </a:lnTo>
                        <a:lnTo>
                          <a:pt x="105" y="15"/>
                        </a:lnTo>
                        <a:lnTo>
                          <a:pt x="109" y="21"/>
                        </a:lnTo>
                        <a:lnTo>
                          <a:pt x="112" y="26"/>
                        </a:lnTo>
                        <a:lnTo>
                          <a:pt x="117" y="37"/>
                        </a:lnTo>
                        <a:lnTo>
                          <a:pt x="122" y="51"/>
                        </a:lnTo>
                        <a:lnTo>
                          <a:pt x="123" y="64"/>
                        </a:lnTo>
                        <a:lnTo>
                          <a:pt x="124" y="76"/>
                        </a:lnTo>
                        <a:lnTo>
                          <a:pt x="124" y="172"/>
                        </a:lnTo>
                        <a:lnTo>
                          <a:pt x="143" y="178"/>
                        </a:lnTo>
                        <a:lnTo>
                          <a:pt x="143" y="469"/>
                        </a:lnTo>
                        <a:lnTo>
                          <a:pt x="0" y="469"/>
                        </a:lnTo>
                        <a:close/>
                      </a:path>
                    </a:pathLst>
                  </a:custGeom>
                  <a:solidFill>
                    <a:srgbClr val="8C25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69" name="Freeform 617"/>
                  <p:cNvSpPr>
                    <a:spLocks noChangeAspect="1"/>
                  </p:cNvSpPr>
                  <p:nvPr/>
                </p:nvSpPr>
                <p:spPr bwMode="auto">
                  <a:xfrm>
                    <a:off x="4795" y="1470"/>
                    <a:ext cx="14" cy="93"/>
                  </a:xfrm>
                  <a:custGeom>
                    <a:avLst/>
                    <a:gdLst>
                      <a:gd name="T0" fmla="*/ 13 w 47"/>
                      <a:gd name="T1" fmla="*/ 0 h 309"/>
                      <a:gd name="T2" fmla="*/ 0 w 47"/>
                      <a:gd name="T3" fmla="*/ 21 h 309"/>
                      <a:gd name="T4" fmla="*/ 0 w 47"/>
                      <a:gd name="T5" fmla="*/ 309 h 309"/>
                      <a:gd name="T6" fmla="*/ 47 w 47"/>
                      <a:gd name="T7" fmla="*/ 309 h 309"/>
                      <a:gd name="T8" fmla="*/ 47 w 47"/>
                      <a:gd name="T9" fmla="*/ 21 h 309"/>
                      <a:gd name="T10" fmla="*/ 13 w 47"/>
                      <a:gd name="T11" fmla="*/ 0 h 309"/>
                      <a:gd name="T12" fmla="*/ 13 w 47"/>
                      <a:gd name="T13" fmla="*/ 0 h 309"/>
                      <a:gd name="T14" fmla="*/ 0 w 47"/>
                      <a:gd name="T15" fmla="*/ 6 h 309"/>
                      <a:gd name="T16" fmla="*/ 0 w 47"/>
                      <a:gd name="T17" fmla="*/ 21 h 309"/>
                      <a:gd name="T18" fmla="*/ 13 w 47"/>
                      <a:gd name="T19" fmla="*/ 0 h 3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309">
                        <a:moveTo>
                          <a:pt x="13" y="0"/>
                        </a:moveTo>
                        <a:lnTo>
                          <a:pt x="0" y="21"/>
                        </a:lnTo>
                        <a:lnTo>
                          <a:pt x="0" y="309"/>
                        </a:lnTo>
                        <a:lnTo>
                          <a:pt x="47" y="309"/>
                        </a:lnTo>
                        <a:lnTo>
                          <a:pt x="47" y="21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6"/>
                        </a:lnTo>
                        <a:lnTo>
                          <a:pt x="0" y="21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0" name="Freeform 618"/>
                  <p:cNvSpPr>
                    <a:spLocks noChangeAspect="1"/>
                  </p:cNvSpPr>
                  <p:nvPr/>
                </p:nvSpPr>
                <p:spPr bwMode="auto">
                  <a:xfrm>
                    <a:off x="4799" y="1467"/>
                    <a:ext cx="15" cy="16"/>
                  </a:xfrm>
                  <a:custGeom>
                    <a:avLst/>
                    <a:gdLst>
                      <a:gd name="T0" fmla="*/ 51 w 51"/>
                      <a:gd name="T1" fmla="*/ 21 h 51"/>
                      <a:gd name="T2" fmla="*/ 17 w 51"/>
                      <a:gd name="T3" fmla="*/ 0 h 51"/>
                      <a:gd name="T4" fmla="*/ 0 w 51"/>
                      <a:gd name="T5" fmla="*/ 9 h 51"/>
                      <a:gd name="T6" fmla="*/ 21 w 51"/>
                      <a:gd name="T7" fmla="*/ 51 h 51"/>
                      <a:gd name="T8" fmla="*/ 38 w 51"/>
                      <a:gd name="T9" fmla="*/ 41 h 51"/>
                      <a:gd name="T10" fmla="*/ 51 w 51"/>
                      <a:gd name="T11" fmla="*/ 21 h 51"/>
                      <a:gd name="T12" fmla="*/ 38 w 51"/>
                      <a:gd name="T13" fmla="*/ 41 h 51"/>
                      <a:gd name="T14" fmla="*/ 51 w 51"/>
                      <a:gd name="T15" fmla="*/ 35 h 51"/>
                      <a:gd name="T16" fmla="*/ 51 w 51"/>
                      <a:gd name="T17" fmla="*/ 21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1" h="51">
                        <a:moveTo>
                          <a:pt x="51" y="21"/>
                        </a:moveTo>
                        <a:lnTo>
                          <a:pt x="17" y="0"/>
                        </a:lnTo>
                        <a:lnTo>
                          <a:pt x="0" y="9"/>
                        </a:lnTo>
                        <a:lnTo>
                          <a:pt x="21" y="51"/>
                        </a:lnTo>
                        <a:lnTo>
                          <a:pt x="38" y="41"/>
                        </a:lnTo>
                        <a:lnTo>
                          <a:pt x="51" y="21"/>
                        </a:lnTo>
                        <a:lnTo>
                          <a:pt x="38" y="41"/>
                        </a:lnTo>
                        <a:lnTo>
                          <a:pt x="51" y="35"/>
                        </a:lnTo>
                        <a:lnTo>
                          <a:pt x="51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1" name="Freeform 619"/>
                  <p:cNvSpPr>
                    <a:spLocks noChangeAspect="1"/>
                  </p:cNvSpPr>
                  <p:nvPr/>
                </p:nvSpPr>
                <p:spPr bwMode="auto">
                  <a:xfrm>
                    <a:off x="4800" y="1445"/>
                    <a:ext cx="14" cy="29"/>
                  </a:xfrm>
                  <a:custGeom>
                    <a:avLst/>
                    <a:gdLst>
                      <a:gd name="T0" fmla="*/ 47 w 47"/>
                      <a:gd name="T1" fmla="*/ 0 h 96"/>
                      <a:gd name="T2" fmla="*/ 0 w 47"/>
                      <a:gd name="T3" fmla="*/ 0 h 96"/>
                      <a:gd name="T4" fmla="*/ 0 w 47"/>
                      <a:gd name="T5" fmla="*/ 96 h 96"/>
                      <a:gd name="T6" fmla="*/ 47 w 47"/>
                      <a:gd name="T7" fmla="*/ 96 h 96"/>
                      <a:gd name="T8" fmla="*/ 47 w 47"/>
                      <a:gd name="T9" fmla="*/ 0 h 96"/>
                      <a:gd name="T10" fmla="*/ 47 w 47"/>
                      <a:gd name="T11" fmla="*/ 0 h 96"/>
                      <a:gd name="T12" fmla="*/ 0 w 47"/>
                      <a:gd name="T13" fmla="*/ 0 h 96"/>
                      <a:gd name="T14" fmla="*/ 0 w 47"/>
                      <a:gd name="T15" fmla="*/ 0 h 96"/>
                      <a:gd name="T16" fmla="*/ 0 w 47"/>
                      <a:gd name="T17" fmla="*/ 0 h 96"/>
                      <a:gd name="T18" fmla="*/ 47 w 47"/>
                      <a:gd name="T19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7" h="96">
                        <a:moveTo>
                          <a:pt x="47" y="0"/>
                        </a:move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47" y="96"/>
                        </a:lnTo>
                        <a:lnTo>
                          <a:pt x="47" y="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2" name="Freeform 620"/>
                  <p:cNvSpPr>
                    <a:spLocks noChangeAspect="1"/>
                  </p:cNvSpPr>
                  <p:nvPr/>
                </p:nvSpPr>
                <p:spPr bwMode="auto">
                  <a:xfrm>
                    <a:off x="4800" y="1415"/>
                    <a:ext cx="23" cy="30"/>
                  </a:xfrm>
                  <a:custGeom>
                    <a:avLst/>
                    <a:gdLst>
                      <a:gd name="T0" fmla="*/ 77 w 77"/>
                      <a:gd name="T1" fmla="*/ 0 h 100"/>
                      <a:gd name="T2" fmla="*/ 77 w 77"/>
                      <a:gd name="T3" fmla="*/ 0 h 100"/>
                      <a:gd name="T4" fmla="*/ 67 w 77"/>
                      <a:gd name="T5" fmla="*/ 0 h 100"/>
                      <a:gd name="T6" fmla="*/ 56 w 77"/>
                      <a:gd name="T7" fmla="*/ 4 h 100"/>
                      <a:gd name="T8" fmla="*/ 47 w 77"/>
                      <a:gd name="T9" fmla="*/ 7 h 100"/>
                      <a:gd name="T10" fmla="*/ 38 w 77"/>
                      <a:gd name="T11" fmla="*/ 12 h 100"/>
                      <a:gd name="T12" fmla="*/ 31 w 77"/>
                      <a:gd name="T13" fmla="*/ 18 h 100"/>
                      <a:gd name="T14" fmla="*/ 24 w 77"/>
                      <a:gd name="T15" fmla="*/ 26 h 100"/>
                      <a:gd name="T16" fmla="*/ 19 w 77"/>
                      <a:gd name="T17" fmla="*/ 32 h 100"/>
                      <a:gd name="T18" fmla="*/ 15 w 77"/>
                      <a:gd name="T19" fmla="*/ 41 h 100"/>
                      <a:gd name="T20" fmla="*/ 9 w 77"/>
                      <a:gd name="T21" fmla="*/ 55 h 100"/>
                      <a:gd name="T22" fmla="*/ 3 w 77"/>
                      <a:gd name="T23" fmla="*/ 71 h 100"/>
                      <a:gd name="T24" fmla="*/ 1 w 77"/>
                      <a:gd name="T25" fmla="*/ 87 h 100"/>
                      <a:gd name="T26" fmla="*/ 0 w 77"/>
                      <a:gd name="T27" fmla="*/ 100 h 100"/>
                      <a:gd name="T28" fmla="*/ 47 w 77"/>
                      <a:gd name="T29" fmla="*/ 100 h 100"/>
                      <a:gd name="T30" fmla="*/ 48 w 77"/>
                      <a:gd name="T31" fmla="*/ 92 h 100"/>
                      <a:gd name="T32" fmla="*/ 49 w 77"/>
                      <a:gd name="T33" fmla="*/ 81 h 100"/>
                      <a:gd name="T34" fmla="*/ 52 w 77"/>
                      <a:gd name="T35" fmla="*/ 71 h 100"/>
                      <a:gd name="T36" fmla="*/ 56 w 77"/>
                      <a:gd name="T37" fmla="*/ 61 h 100"/>
                      <a:gd name="T38" fmla="*/ 58 w 77"/>
                      <a:gd name="T39" fmla="*/ 58 h 100"/>
                      <a:gd name="T40" fmla="*/ 60 w 77"/>
                      <a:gd name="T41" fmla="*/ 55 h 100"/>
                      <a:gd name="T42" fmla="*/ 63 w 77"/>
                      <a:gd name="T43" fmla="*/ 52 h 100"/>
                      <a:gd name="T44" fmla="*/ 66 w 77"/>
                      <a:gd name="T45" fmla="*/ 50 h 100"/>
                      <a:gd name="T46" fmla="*/ 68 w 77"/>
                      <a:gd name="T47" fmla="*/ 49 h 100"/>
                      <a:gd name="T48" fmla="*/ 71 w 77"/>
                      <a:gd name="T49" fmla="*/ 48 h 100"/>
                      <a:gd name="T50" fmla="*/ 74 w 77"/>
                      <a:gd name="T51" fmla="*/ 47 h 100"/>
                      <a:gd name="T52" fmla="*/ 77 w 77"/>
                      <a:gd name="T53" fmla="*/ 47 h 100"/>
                      <a:gd name="T54" fmla="*/ 77 w 77"/>
                      <a:gd name="T55" fmla="*/ 47 h 100"/>
                      <a:gd name="T56" fmla="*/ 77 w 77"/>
                      <a:gd name="T57" fmla="*/ 0 h 100"/>
                      <a:gd name="T58" fmla="*/ 77 w 77"/>
                      <a:gd name="T59" fmla="*/ 0 h 100"/>
                      <a:gd name="T60" fmla="*/ 77 w 77"/>
                      <a:gd name="T61" fmla="*/ 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77" y="0"/>
                        </a:moveTo>
                        <a:lnTo>
                          <a:pt x="77" y="0"/>
                        </a:lnTo>
                        <a:lnTo>
                          <a:pt x="67" y="0"/>
                        </a:lnTo>
                        <a:lnTo>
                          <a:pt x="56" y="4"/>
                        </a:lnTo>
                        <a:lnTo>
                          <a:pt x="47" y="7"/>
                        </a:lnTo>
                        <a:lnTo>
                          <a:pt x="38" y="12"/>
                        </a:lnTo>
                        <a:lnTo>
                          <a:pt x="31" y="18"/>
                        </a:lnTo>
                        <a:lnTo>
                          <a:pt x="24" y="26"/>
                        </a:lnTo>
                        <a:lnTo>
                          <a:pt x="19" y="32"/>
                        </a:lnTo>
                        <a:lnTo>
                          <a:pt x="15" y="41"/>
                        </a:lnTo>
                        <a:lnTo>
                          <a:pt x="9" y="55"/>
                        </a:lnTo>
                        <a:lnTo>
                          <a:pt x="3" y="71"/>
                        </a:lnTo>
                        <a:lnTo>
                          <a:pt x="1" y="87"/>
                        </a:lnTo>
                        <a:lnTo>
                          <a:pt x="0" y="100"/>
                        </a:lnTo>
                        <a:lnTo>
                          <a:pt x="47" y="100"/>
                        </a:lnTo>
                        <a:lnTo>
                          <a:pt x="48" y="92"/>
                        </a:lnTo>
                        <a:lnTo>
                          <a:pt x="49" y="81"/>
                        </a:lnTo>
                        <a:lnTo>
                          <a:pt x="52" y="71"/>
                        </a:lnTo>
                        <a:lnTo>
                          <a:pt x="56" y="61"/>
                        </a:lnTo>
                        <a:lnTo>
                          <a:pt x="58" y="58"/>
                        </a:lnTo>
                        <a:lnTo>
                          <a:pt x="60" y="55"/>
                        </a:lnTo>
                        <a:lnTo>
                          <a:pt x="63" y="52"/>
                        </a:lnTo>
                        <a:lnTo>
                          <a:pt x="66" y="50"/>
                        </a:lnTo>
                        <a:lnTo>
                          <a:pt x="68" y="49"/>
                        </a:lnTo>
                        <a:lnTo>
                          <a:pt x="71" y="48"/>
                        </a:lnTo>
                        <a:lnTo>
                          <a:pt x="74" y="47"/>
                        </a:lnTo>
                        <a:lnTo>
                          <a:pt x="77" y="47"/>
                        </a:lnTo>
                        <a:lnTo>
                          <a:pt x="77" y="47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lnTo>
                          <a:pt x="77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3" name="Freeform 621"/>
                  <p:cNvSpPr>
                    <a:spLocks noChangeAspect="1"/>
                  </p:cNvSpPr>
                  <p:nvPr/>
                </p:nvSpPr>
                <p:spPr bwMode="auto">
                  <a:xfrm>
                    <a:off x="4823" y="1415"/>
                    <a:ext cx="24" cy="30"/>
                  </a:xfrm>
                  <a:custGeom>
                    <a:avLst/>
                    <a:gdLst>
                      <a:gd name="T0" fmla="*/ 77 w 77"/>
                      <a:gd name="T1" fmla="*/ 100 h 100"/>
                      <a:gd name="T2" fmla="*/ 77 w 77"/>
                      <a:gd name="T3" fmla="*/ 100 h 100"/>
                      <a:gd name="T4" fmla="*/ 76 w 77"/>
                      <a:gd name="T5" fmla="*/ 86 h 100"/>
                      <a:gd name="T6" fmla="*/ 74 w 77"/>
                      <a:gd name="T7" fmla="*/ 70 h 100"/>
                      <a:gd name="T8" fmla="*/ 70 w 77"/>
                      <a:gd name="T9" fmla="*/ 54 h 100"/>
                      <a:gd name="T10" fmla="*/ 63 w 77"/>
                      <a:gd name="T11" fmla="*/ 39 h 100"/>
                      <a:gd name="T12" fmla="*/ 58 w 77"/>
                      <a:gd name="T13" fmla="*/ 31 h 100"/>
                      <a:gd name="T14" fmla="*/ 53 w 77"/>
                      <a:gd name="T15" fmla="*/ 24 h 100"/>
                      <a:gd name="T16" fmla="*/ 46 w 77"/>
                      <a:gd name="T17" fmla="*/ 17 h 100"/>
                      <a:gd name="T18" fmla="*/ 39 w 77"/>
                      <a:gd name="T19" fmla="*/ 12 h 100"/>
                      <a:gd name="T20" fmla="*/ 31 w 77"/>
                      <a:gd name="T21" fmla="*/ 7 h 100"/>
                      <a:gd name="T22" fmla="*/ 21 w 77"/>
                      <a:gd name="T23" fmla="*/ 2 h 100"/>
                      <a:gd name="T24" fmla="*/ 11 w 77"/>
                      <a:gd name="T25" fmla="*/ 0 h 100"/>
                      <a:gd name="T26" fmla="*/ 0 w 77"/>
                      <a:gd name="T27" fmla="*/ 0 h 100"/>
                      <a:gd name="T28" fmla="*/ 0 w 77"/>
                      <a:gd name="T29" fmla="*/ 47 h 100"/>
                      <a:gd name="T30" fmla="*/ 4 w 77"/>
                      <a:gd name="T31" fmla="*/ 47 h 100"/>
                      <a:gd name="T32" fmla="*/ 7 w 77"/>
                      <a:gd name="T33" fmla="*/ 48 h 100"/>
                      <a:gd name="T34" fmla="*/ 11 w 77"/>
                      <a:gd name="T35" fmla="*/ 49 h 100"/>
                      <a:gd name="T36" fmla="*/ 13 w 77"/>
                      <a:gd name="T37" fmla="*/ 50 h 100"/>
                      <a:gd name="T38" fmla="*/ 16 w 77"/>
                      <a:gd name="T39" fmla="*/ 52 h 100"/>
                      <a:gd name="T40" fmla="*/ 18 w 77"/>
                      <a:gd name="T41" fmla="*/ 54 h 100"/>
                      <a:gd name="T42" fmla="*/ 20 w 77"/>
                      <a:gd name="T43" fmla="*/ 57 h 100"/>
                      <a:gd name="T44" fmla="*/ 21 w 77"/>
                      <a:gd name="T45" fmla="*/ 59 h 100"/>
                      <a:gd name="T46" fmla="*/ 25 w 77"/>
                      <a:gd name="T47" fmla="*/ 70 h 100"/>
                      <a:gd name="T48" fmla="*/ 29 w 77"/>
                      <a:gd name="T49" fmla="*/ 79 h 100"/>
                      <a:gd name="T50" fmla="*/ 30 w 77"/>
                      <a:gd name="T51" fmla="*/ 90 h 100"/>
                      <a:gd name="T52" fmla="*/ 31 w 77"/>
                      <a:gd name="T53" fmla="*/ 100 h 100"/>
                      <a:gd name="T54" fmla="*/ 31 w 77"/>
                      <a:gd name="T55" fmla="*/ 100 h 100"/>
                      <a:gd name="T56" fmla="*/ 77 w 77"/>
                      <a:gd name="T57" fmla="*/ 100 h 100"/>
                      <a:gd name="T58" fmla="*/ 77 w 77"/>
                      <a:gd name="T59" fmla="*/ 100 h 100"/>
                      <a:gd name="T60" fmla="*/ 77 w 77"/>
                      <a:gd name="T61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77" h="100">
                        <a:moveTo>
                          <a:pt x="77" y="100"/>
                        </a:moveTo>
                        <a:lnTo>
                          <a:pt x="77" y="100"/>
                        </a:lnTo>
                        <a:lnTo>
                          <a:pt x="76" y="86"/>
                        </a:lnTo>
                        <a:lnTo>
                          <a:pt x="74" y="70"/>
                        </a:lnTo>
                        <a:lnTo>
                          <a:pt x="70" y="54"/>
                        </a:lnTo>
                        <a:lnTo>
                          <a:pt x="63" y="39"/>
                        </a:lnTo>
                        <a:lnTo>
                          <a:pt x="58" y="31"/>
                        </a:lnTo>
                        <a:lnTo>
                          <a:pt x="53" y="24"/>
                        </a:lnTo>
                        <a:lnTo>
                          <a:pt x="46" y="17"/>
                        </a:lnTo>
                        <a:lnTo>
                          <a:pt x="39" y="12"/>
                        </a:lnTo>
                        <a:lnTo>
                          <a:pt x="31" y="7"/>
                        </a:lnTo>
                        <a:lnTo>
                          <a:pt x="21" y="2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4" y="47"/>
                        </a:lnTo>
                        <a:lnTo>
                          <a:pt x="7" y="48"/>
                        </a:lnTo>
                        <a:lnTo>
                          <a:pt x="11" y="49"/>
                        </a:lnTo>
                        <a:lnTo>
                          <a:pt x="13" y="50"/>
                        </a:lnTo>
                        <a:lnTo>
                          <a:pt x="16" y="52"/>
                        </a:lnTo>
                        <a:lnTo>
                          <a:pt x="18" y="54"/>
                        </a:lnTo>
                        <a:lnTo>
                          <a:pt x="20" y="57"/>
                        </a:lnTo>
                        <a:lnTo>
                          <a:pt x="21" y="59"/>
                        </a:lnTo>
                        <a:lnTo>
                          <a:pt x="25" y="70"/>
                        </a:lnTo>
                        <a:lnTo>
                          <a:pt x="29" y="79"/>
                        </a:lnTo>
                        <a:lnTo>
                          <a:pt x="30" y="90"/>
                        </a:lnTo>
                        <a:lnTo>
                          <a:pt x="31" y="100"/>
                        </a:lnTo>
                        <a:lnTo>
                          <a:pt x="31" y="100"/>
                        </a:lnTo>
                        <a:lnTo>
                          <a:pt x="77" y="100"/>
                        </a:lnTo>
                        <a:lnTo>
                          <a:pt x="77" y="100"/>
                        </a:lnTo>
                        <a:lnTo>
                          <a:pt x="77" y="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4" name="Freeform 622"/>
                  <p:cNvSpPr>
                    <a:spLocks noChangeAspect="1"/>
                  </p:cNvSpPr>
                  <p:nvPr/>
                </p:nvSpPr>
                <p:spPr bwMode="auto">
                  <a:xfrm>
                    <a:off x="4832" y="1445"/>
                    <a:ext cx="15" cy="35"/>
                  </a:xfrm>
                  <a:custGeom>
                    <a:avLst/>
                    <a:gdLst>
                      <a:gd name="T0" fmla="*/ 14 w 46"/>
                      <a:gd name="T1" fmla="*/ 117 h 117"/>
                      <a:gd name="T2" fmla="*/ 46 w 46"/>
                      <a:gd name="T3" fmla="*/ 96 h 117"/>
                      <a:gd name="T4" fmla="*/ 46 w 46"/>
                      <a:gd name="T5" fmla="*/ 0 h 117"/>
                      <a:gd name="T6" fmla="*/ 0 w 46"/>
                      <a:gd name="T7" fmla="*/ 0 h 117"/>
                      <a:gd name="T8" fmla="*/ 0 w 46"/>
                      <a:gd name="T9" fmla="*/ 96 h 117"/>
                      <a:gd name="T10" fmla="*/ 14 w 46"/>
                      <a:gd name="T11" fmla="*/ 117 h 117"/>
                      <a:gd name="T12" fmla="*/ 0 w 46"/>
                      <a:gd name="T13" fmla="*/ 96 h 117"/>
                      <a:gd name="T14" fmla="*/ 0 w 46"/>
                      <a:gd name="T15" fmla="*/ 112 h 117"/>
                      <a:gd name="T16" fmla="*/ 14 w 46"/>
                      <a:gd name="T17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" h="117">
                        <a:moveTo>
                          <a:pt x="14" y="117"/>
                        </a:moveTo>
                        <a:lnTo>
                          <a:pt x="46" y="96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96"/>
                        </a:lnTo>
                        <a:lnTo>
                          <a:pt x="14" y="117"/>
                        </a:lnTo>
                        <a:lnTo>
                          <a:pt x="0" y="96"/>
                        </a:lnTo>
                        <a:lnTo>
                          <a:pt x="0" y="112"/>
                        </a:lnTo>
                        <a:lnTo>
                          <a:pt x="14" y="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5" name="Freeform 623"/>
                  <p:cNvSpPr>
                    <a:spLocks noChangeAspect="1"/>
                  </p:cNvSpPr>
                  <p:nvPr/>
                </p:nvSpPr>
                <p:spPr bwMode="auto">
                  <a:xfrm>
                    <a:off x="4837" y="1467"/>
                    <a:ext cx="15" cy="16"/>
                  </a:xfrm>
                  <a:custGeom>
                    <a:avLst/>
                    <a:gdLst>
                      <a:gd name="T0" fmla="*/ 51 w 51"/>
                      <a:gd name="T1" fmla="*/ 28 h 51"/>
                      <a:gd name="T2" fmla="*/ 35 w 51"/>
                      <a:gd name="T3" fmla="*/ 7 h 51"/>
                      <a:gd name="T4" fmla="*/ 16 w 51"/>
                      <a:gd name="T5" fmla="*/ 0 h 51"/>
                      <a:gd name="T6" fmla="*/ 0 w 51"/>
                      <a:gd name="T7" fmla="*/ 43 h 51"/>
                      <a:gd name="T8" fmla="*/ 19 w 51"/>
                      <a:gd name="T9" fmla="*/ 51 h 51"/>
                      <a:gd name="T10" fmla="*/ 51 w 51"/>
                      <a:gd name="T11" fmla="*/ 28 h 51"/>
                      <a:gd name="T12" fmla="*/ 51 w 51"/>
                      <a:gd name="T13" fmla="*/ 28 h 51"/>
                      <a:gd name="T14" fmla="*/ 51 w 51"/>
                      <a:gd name="T15" fmla="*/ 13 h 51"/>
                      <a:gd name="T16" fmla="*/ 35 w 51"/>
                      <a:gd name="T17" fmla="*/ 7 h 51"/>
                      <a:gd name="T18" fmla="*/ 51 w 51"/>
                      <a:gd name="T19" fmla="*/ 28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1" h="51">
                        <a:moveTo>
                          <a:pt x="51" y="28"/>
                        </a:moveTo>
                        <a:lnTo>
                          <a:pt x="35" y="7"/>
                        </a:lnTo>
                        <a:lnTo>
                          <a:pt x="16" y="0"/>
                        </a:lnTo>
                        <a:lnTo>
                          <a:pt x="0" y="43"/>
                        </a:lnTo>
                        <a:lnTo>
                          <a:pt x="19" y="51"/>
                        </a:lnTo>
                        <a:lnTo>
                          <a:pt x="51" y="28"/>
                        </a:lnTo>
                        <a:lnTo>
                          <a:pt x="51" y="28"/>
                        </a:lnTo>
                        <a:lnTo>
                          <a:pt x="51" y="13"/>
                        </a:lnTo>
                        <a:lnTo>
                          <a:pt x="35" y="7"/>
                        </a:lnTo>
                        <a:lnTo>
                          <a:pt x="51" y="2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6" name="Freeform 624"/>
                  <p:cNvSpPr>
                    <a:spLocks noChangeAspect="1"/>
                  </p:cNvSpPr>
                  <p:nvPr/>
                </p:nvSpPr>
                <p:spPr bwMode="auto">
                  <a:xfrm>
                    <a:off x="4838" y="1475"/>
                    <a:ext cx="14" cy="95"/>
                  </a:xfrm>
                  <a:custGeom>
                    <a:avLst/>
                    <a:gdLst>
                      <a:gd name="T0" fmla="*/ 23 w 46"/>
                      <a:gd name="T1" fmla="*/ 314 h 314"/>
                      <a:gd name="T2" fmla="*/ 46 w 46"/>
                      <a:gd name="T3" fmla="*/ 291 h 314"/>
                      <a:gd name="T4" fmla="*/ 46 w 46"/>
                      <a:gd name="T5" fmla="*/ 0 h 314"/>
                      <a:gd name="T6" fmla="*/ 0 w 46"/>
                      <a:gd name="T7" fmla="*/ 0 h 314"/>
                      <a:gd name="T8" fmla="*/ 0 w 46"/>
                      <a:gd name="T9" fmla="*/ 291 h 314"/>
                      <a:gd name="T10" fmla="*/ 23 w 46"/>
                      <a:gd name="T11" fmla="*/ 314 h 314"/>
                      <a:gd name="T12" fmla="*/ 23 w 46"/>
                      <a:gd name="T13" fmla="*/ 314 h 314"/>
                      <a:gd name="T14" fmla="*/ 46 w 46"/>
                      <a:gd name="T15" fmla="*/ 314 h 314"/>
                      <a:gd name="T16" fmla="*/ 46 w 46"/>
                      <a:gd name="T17" fmla="*/ 291 h 314"/>
                      <a:gd name="T18" fmla="*/ 23 w 46"/>
                      <a:gd name="T19" fmla="*/ 314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" h="314">
                        <a:moveTo>
                          <a:pt x="23" y="314"/>
                        </a:moveTo>
                        <a:lnTo>
                          <a:pt x="46" y="29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3" y="314"/>
                        </a:lnTo>
                        <a:lnTo>
                          <a:pt x="23" y="314"/>
                        </a:lnTo>
                        <a:lnTo>
                          <a:pt x="46" y="314"/>
                        </a:lnTo>
                        <a:lnTo>
                          <a:pt x="46" y="291"/>
                        </a:lnTo>
                        <a:lnTo>
                          <a:pt x="23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7" name="Freeform 625"/>
                  <p:cNvSpPr>
                    <a:spLocks noChangeAspect="1"/>
                  </p:cNvSpPr>
                  <p:nvPr/>
                </p:nvSpPr>
                <p:spPr bwMode="auto">
                  <a:xfrm>
                    <a:off x="4795" y="1556"/>
                    <a:ext cx="50" cy="14"/>
                  </a:xfrm>
                  <a:custGeom>
                    <a:avLst/>
                    <a:gdLst>
                      <a:gd name="T0" fmla="*/ 0 w 167"/>
                      <a:gd name="T1" fmla="*/ 23 h 46"/>
                      <a:gd name="T2" fmla="*/ 24 w 167"/>
                      <a:gd name="T3" fmla="*/ 46 h 46"/>
                      <a:gd name="T4" fmla="*/ 167 w 167"/>
                      <a:gd name="T5" fmla="*/ 46 h 46"/>
                      <a:gd name="T6" fmla="*/ 167 w 167"/>
                      <a:gd name="T7" fmla="*/ 0 h 46"/>
                      <a:gd name="T8" fmla="*/ 24 w 167"/>
                      <a:gd name="T9" fmla="*/ 0 h 46"/>
                      <a:gd name="T10" fmla="*/ 0 w 167"/>
                      <a:gd name="T11" fmla="*/ 23 h 46"/>
                      <a:gd name="T12" fmla="*/ 0 w 167"/>
                      <a:gd name="T13" fmla="*/ 23 h 46"/>
                      <a:gd name="T14" fmla="*/ 0 w 167"/>
                      <a:gd name="T15" fmla="*/ 46 h 46"/>
                      <a:gd name="T16" fmla="*/ 24 w 167"/>
                      <a:gd name="T17" fmla="*/ 46 h 46"/>
                      <a:gd name="T18" fmla="*/ 0 w 167"/>
                      <a:gd name="T19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7" h="46">
                        <a:moveTo>
                          <a:pt x="0" y="23"/>
                        </a:moveTo>
                        <a:lnTo>
                          <a:pt x="24" y="46"/>
                        </a:lnTo>
                        <a:lnTo>
                          <a:pt x="167" y="46"/>
                        </a:lnTo>
                        <a:lnTo>
                          <a:pt x="167" y="0"/>
                        </a:lnTo>
                        <a:lnTo>
                          <a:pt x="24" y="0"/>
                        </a:lnTo>
                        <a:lnTo>
                          <a:pt x="0" y="23"/>
                        </a:lnTo>
                        <a:lnTo>
                          <a:pt x="0" y="23"/>
                        </a:lnTo>
                        <a:lnTo>
                          <a:pt x="0" y="46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8" name="Freeform 626"/>
                  <p:cNvSpPr>
                    <a:spLocks noChangeAspect="1"/>
                  </p:cNvSpPr>
                  <p:nvPr/>
                </p:nvSpPr>
                <p:spPr bwMode="auto">
                  <a:xfrm>
                    <a:off x="292" y="1556"/>
                    <a:ext cx="10" cy="14"/>
                  </a:xfrm>
                  <a:custGeom>
                    <a:avLst/>
                    <a:gdLst>
                      <a:gd name="T0" fmla="*/ 0 w 31"/>
                      <a:gd name="T1" fmla="*/ 23 h 46"/>
                      <a:gd name="T2" fmla="*/ 23 w 31"/>
                      <a:gd name="T3" fmla="*/ 46 h 46"/>
                      <a:gd name="T4" fmla="*/ 31 w 31"/>
                      <a:gd name="T5" fmla="*/ 46 h 46"/>
                      <a:gd name="T6" fmla="*/ 31 w 31"/>
                      <a:gd name="T7" fmla="*/ 0 h 46"/>
                      <a:gd name="T8" fmla="*/ 23 w 31"/>
                      <a:gd name="T9" fmla="*/ 0 h 46"/>
                      <a:gd name="T10" fmla="*/ 0 w 31"/>
                      <a:gd name="T11" fmla="*/ 23 h 46"/>
                      <a:gd name="T12" fmla="*/ 23 w 31"/>
                      <a:gd name="T13" fmla="*/ 0 h 46"/>
                      <a:gd name="T14" fmla="*/ 17 w 31"/>
                      <a:gd name="T15" fmla="*/ 0 h 46"/>
                      <a:gd name="T16" fmla="*/ 12 w 31"/>
                      <a:gd name="T17" fmla="*/ 2 h 46"/>
                      <a:gd name="T18" fmla="*/ 9 w 31"/>
                      <a:gd name="T19" fmla="*/ 4 h 46"/>
                      <a:gd name="T20" fmla="*/ 6 w 31"/>
                      <a:gd name="T21" fmla="*/ 7 h 46"/>
                      <a:gd name="T22" fmla="*/ 3 w 31"/>
                      <a:gd name="T23" fmla="*/ 10 h 46"/>
                      <a:gd name="T24" fmla="*/ 1 w 31"/>
                      <a:gd name="T25" fmla="*/ 15 h 46"/>
                      <a:gd name="T26" fmla="*/ 0 w 31"/>
                      <a:gd name="T27" fmla="*/ 19 h 46"/>
                      <a:gd name="T28" fmla="*/ 0 w 31"/>
                      <a:gd name="T29" fmla="*/ 23 h 46"/>
                      <a:gd name="T30" fmla="*/ 0 w 31"/>
                      <a:gd name="T31" fmla="*/ 27 h 46"/>
                      <a:gd name="T32" fmla="*/ 1 w 31"/>
                      <a:gd name="T33" fmla="*/ 32 h 46"/>
                      <a:gd name="T34" fmla="*/ 3 w 31"/>
                      <a:gd name="T35" fmla="*/ 36 h 46"/>
                      <a:gd name="T36" fmla="*/ 6 w 31"/>
                      <a:gd name="T37" fmla="*/ 39 h 46"/>
                      <a:gd name="T38" fmla="*/ 9 w 31"/>
                      <a:gd name="T39" fmla="*/ 42 h 46"/>
                      <a:gd name="T40" fmla="*/ 12 w 31"/>
                      <a:gd name="T41" fmla="*/ 44 h 46"/>
                      <a:gd name="T42" fmla="*/ 17 w 31"/>
                      <a:gd name="T43" fmla="*/ 45 h 46"/>
                      <a:gd name="T44" fmla="*/ 23 w 31"/>
                      <a:gd name="T45" fmla="*/ 46 h 46"/>
                      <a:gd name="T46" fmla="*/ 0 w 3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31" y="46"/>
                        </a:lnTo>
                        <a:lnTo>
                          <a:pt x="31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12" y="2"/>
                        </a:lnTo>
                        <a:lnTo>
                          <a:pt x="9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9" y="42"/>
                        </a:lnTo>
                        <a:lnTo>
                          <a:pt x="12" y="44"/>
                        </a:lnTo>
                        <a:lnTo>
                          <a:pt x="17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79" name="Freeform 627"/>
                  <p:cNvSpPr>
                    <a:spLocks noChangeAspect="1"/>
                  </p:cNvSpPr>
                  <p:nvPr/>
                </p:nvSpPr>
                <p:spPr bwMode="auto">
                  <a:xfrm>
                    <a:off x="292" y="1563"/>
                    <a:ext cx="14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1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0 w 46"/>
                      <a:gd name="T23" fmla="*/ 120 h 123"/>
                      <a:gd name="T24" fmla="*/ 14 w 46"/>
                      <a:gd name="T25" fmla="*/ 122 h 123"/>
                      <a:gd name="T26" fmla="*/ 18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1 w 46"/>
                      <a:gd name="T33" fmla="*/ 122 h 123"/>
                      <a:gd name="T34" fmla="*/ 35 w 46"/>
                      <a:gd name="T35" fmla="*/ 120 h 123"/>
                      <a:gd name="T36" fmla="*/ 38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6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1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0" y="120"/>
                        </a:lnTo>
                        <a:lnTo>
                          <a:pt x="14" y="122"/>
                        </a:lnTo>
                        <a:lnTo>
                          <a:pt x="18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1" y="122"/>
                        </a:lnTo>
                        <a:lnTo>
                          <a:pt x="35" y="120"/>
                        </a:lnTo>
                        <a:lnTo>
                          <a:pt x="38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6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0" name="Freeform 628"/>
                  <p:cNvSpPr>
                    <a:spLocks noChangeAspect="1"/>
                  </p:cNvSpPr>
                  <p:nvPr/>
                </p:nvSpPr>
                <p:spPr bwMode="auto">
                  <a:xfrm>
                    <a:off x="299" y="1586"/>
                    <a:ext cx="13" cy="14"/>
                  </a:xfrm>
                  <a:custGeom>
                    <a:avLst/>
                    <a:gdLst>
                      <a:gd name="T0" fmla="*/ 41 w 41"/>
                      <a:gd name="T1" fmla="*/ 23 h 46"/>
                      <a:gd name="T2" fmla="*/ 18 w 41"/>
                      <a:gd name="T3" fmla="*/ 0 h 46"/>
                      <a:gd name="T4" fmla="*/ 0 w 41"/>
                      <a:gd name="T5" fmla="*/ 0 h 46"/>
                      <a:gd name="T6" fmla="*/ 0 w 41"/>
                      <a:gd name="T7" fmla="*/ 46 h 46"/>
                      <a:gd name="T8" fmla="*/ 18 w 41"/>
                      <a:gd name="T9" fmla="*/ 46 h 46"/>
                      <a:gd name="T10" fmla="*/ 41 w 41"/>
                      <a:gd name="T11" fmla="*/ 23 h 46"/>
                      <a:gd name="T12" fmla="*/ 18 w 41"/>
                      <a:gd name="T13" fmla="*/ 46 h 46"/>
                      <a:gd name="T14" fmla="*/ 23 w 41"/>
                      <a:gd name="T15" fmla="*/ 46 h 46"/>
                      <a:gd name="T16" fmla="*/ 27 w 41"/>
                      <a:gd name="T17" fmla="*/ 44 h 46"/>
                      <a:gd name="T18" fmla="*/ 31 w 41"/>
                      <a:gd name="T19" fmla="*/ 42 h 46"/>
                      <a:gd name="T20" fmla="*/ 34 w 41"/>
                      <a:gd name="T21" fmla="*/ 39 h 46"/>
                      <a:gd name="T22" fmla="*/ 37 w 41"/>
                      <a:gd name="T23" fmla="*/ 36 h 46"/>
                      <a:gd name="T24" fmla="*/ 39 w 41"/>
                      <a:gd name="T25" fmla="*/ 32 h 46"/>
                      <a:gd name="T26" fmla="*/ 40 w 41"/>
                      <a:gd name="T27" fmla="*/ 27 h 46"/>
                      <a:gd name="T28" fmla="*/ 41 w 41"/>
                      <a:gd name="T29" fmla="*/ 23 h 46"/>
                      <a:gd name="T30" fmla="*/ 40 w 41"/>
                      <a:gd name="T31" fmla="*/ 19 h 46"/>
                      <a:gd name="T32" fmla="*/ 39 w 41"/>
                      <a:gd name="T33" fmla="*/ 15 h 46"/>
                      <a:gd name="T34" fmla="*/ 37 w 41"/>
                      <a:gd name="T35" fmla="*/ 10 h 46"/>
                      <a:gd name="T36" fmla="*/ 34 w 41"/>
                      <a:gd name="T37" fmla="*/ 7 h 46"/>
                      <a:gd name="T38" fmla="*/ 31 w 41"/>
                      <a:gd name="T39" fmla="*/ 4 h 46"/>
                      <a:gd name="T40" fmla="*/ 27 w 41"/>
                      <a:gd name="T41" fmla="*/ 2 h 46"/>
                      <a:gd name="T42" fmla="*/ 23 w 41"/>
                      <a:gd name="T43" fmla="*/ 0 h 46"/>
                      <a:gd name="T44" fmla="*/ 18 w 41"/>
                      <a:gd name="T45" fmla="*/ 0 h 46"/>
                      <a:gd name="T46" fmla="*/ 41 w 4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1" h="46">
                        <a:moveTo>
                          <a:pt x="41" y="23"/>
                        </a:move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8" y="46"/>
                        </a:lnTo>
                        <a:lnTo>
                          <a:pt x="41" y="23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7" y="44"/>
                        </a:lnTo>
                        <a:lnTo>
                          <a:pt x="31" y="42"/>
                        </a:lnTo>
                        <a:lnTo>
                          <a:pt x="34" y="39"/>
                        </a:lnTo>
                        <a:lnTo>
                          <a:pt x="37" y="36"/>
                        </a:lnTo>
                        <a:lnTo>
                          <a:pt x="39" y="32"/>
                        </a:lnTo>
                        <a:lnTo>
                          <a:pt x="40" y="27"/>
                        </a:lnTo>
                        <a:lnTo>
                          <a:pt x="41" y="23"/>
                        </a:lnTo>
                        <a:lnTo>
                          <a:pt x="40" y="19"/>
                        </a:lnTo>
                        <a:lnTo>
                          <a:pt x="39" y="15"/>
                        </a:lnTo>
                        <a:lnTo>
                          <a:pt x="37" y="10"/>
                        </a:lnTo>
                        <a:lnTo>
                          <a:pt x="34" y="7"/>
                        </a:lnTo>
                        <a:lnTo>
                          <a:pt x="31" y="4"/>
                        </a:lnTo>
                        <a:lnTo>
                          <a:pt x="27" y="2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4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1" name="Freeform 629"/>
                  <p:cNvSpPr>
                    <a:spLocks noChangeAspect="1"/>
                  </p:cNvSpPr>
                  <p:nvPr/>
                </p:nvSpPr>
                <p:spPr bwMode="auto">
                  <a:xfrm>
                    <a:off x="297" y="1593"/>
                    <a:ext cx="15" cy="320"/>
                  </a:xfrm>
                  <a:custGeom>
                    <a:avLst/>
                    <a:gdLst>
                      <a:gd name="T0" fmla="*/ 25 w 48"/>
                      <a:gd name="T1" fmla="*/ 1067 h 1067"/>
                      <a:gd name="T2" fmla="*/ 48 w 48"/>
                      <a:gd name="T3" fmla="*/ 1044 h 1067"/>
                      <a:gd name="T4" fmla="*/ 48 w 48"/>
                      <a:gd name="T5" fmla="*/ 0 h 1067"/>
                      <a:gd name="T6" fmla="*/ 0 w 48"/>
                      <a:gd name="T7" fmla="*/ 0 h 1067"/>
                      <a:gd name="T8" fmla="*/ 0 w 48"/>
                      <a:gd name="T9" fmla="*/ 1044 h 1067"/>
                      <a:gd name="T10" fmla="*/ 25 w 48"/>
                      <a:gd name="T11" fmla="*/ 1067 h 1067"/>
                      <a:gd name="T12" fmla="*/ 0 w 48"/>
                      <a:gd name="T13" fmla="*/ 1044 h 1067"/>
                      <a:gd name="T14" fmla="*/ 1 w 48"/>
                      <a:gd name="T15" fmla="*/ 1049 h 1067"/>
                      <a:gd name="T16" fmla="*/ 2 w 48"/>
                      <a:gd name="T17" fmla="*/ 1054 h 1067"/>
                      <a:gd name="T18" fmla="*/ 6 w 48"/>
                      <a:gd name="T19" fmla="*/ 1057 h 1067"/>
                      <a:gd name="T20" fmla="*/ 8 w 48"/>
                      <a:gd name="T21" fmla="*/ 1061 h 1067"/>
                      <a:gd name="T22" fmla="*/ 12 w 48"/>
                      <a:gd name="T23" fmla="*/ 1064 h 1067"/>
                      <a:gd name="T24" fmla="*/ 15 w 48"/>
                      <a:gd name="T25" fmla="*/ 1066 h 1067"/>
                      <a:gd name="T26" fmla="*/ 19 w 48"/>
                      <a:gd name="T27" fmla="*/ 1067 h 1067"/>
                      <a:gd name="T28" fmla="*/ 25 w 48"/>
                      <a:gd name="T29" fmla="*/ 1067 h 1067"/>
                      <a:gd name="T30" fmla="*/ 29 w 48"/>
                      <a:gd name="T31" fmla="*/ 1067 h 1067"/>
                      <a:gd name="T32" fmla="*/ 33 w 48"/>
                      <a:gd name="T33" fmla="*/ 1066 h 1067"/>
                      <a:gd name="T34" fmla="*/ 36 w 48"/>
                      <a:gd name="T35" fmla="*/ 1064 h 1067"/>
                      <a:gd name="T36" fmla="*/ 40 w 48"/>
                      <a:gd name="T37" fmla="*/ 1061 h 1067"/>
                      <a:gd name="T38" fmla="*/ 42 w 48"/>
                      <a:gd name="T39" fmla="*/ 1057 h 1067"/>
                      <a:gd name="T40" fmla="*/ 46 w 48"/>
                      <a:gd name="T41" fmla="*/ 1054 h 1067"/>
                      <a:gd name="T42" fmla="*/ 47 w 48"/>
                      <a:gd name="T43" fmla="*/ 1049 h 1067"/>
                      <a:gd name="T44" fmla="*/ 48 w 48"/>
                      <a:gd name="T45" fmla="*/ 1044 h 1067"/>
                      <a:gd name="T46" fmla="*/ 25 w 48"/>
                      <a:gd name="T47" fmla="*/ 1067 h 10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8" h="1067">
                        <a:moveTo>
                          <a:pt x="25" y="1067"/>
                        </a:moveTo>
                        <a:lnTo>
                          <a:pt x="48" y="1044"/>
                        </a:lnTo>
                        <a:lnTo>
                          <a:pt x="48" y="0"/>
                        </a:lnTo>
                        <a:lnTo>
                          <a:pt x="0" y="0"/>
                        </a:lnTo>
                        <a:lnTo>
                          <a:pt x="0" y="1044"/>
                        </a:lnTo>
                        <a:lnTo>
                          <a:pt x="25" y="1067"/>
                        </a:lnTo>
                        <a:lnTo>
                          <a:pt x="0" y="1044"/>
                        </a:lnTo>
                        <a:lnTo>
                          <a:pt x="1" y="1049"/>
                        </a:lnTo>
                        <a:lnTo>
                          <a:pt x="2" y="1054"/>
                        </a:lnTo>
                        <a:lnTo>
                          <a:pt x="6" y="1057"/>
                        </a:lnTo>
                        <a:lnTo>
                          <a:pt x="8" y="1061"/>
                        </a:lnTo>
                        <a:lnTo>
                          <a:pt x="12" y="1064"/>
                        </a:lnTo>
                        <a:lnTo>
                          <a:pt x="15" y="1066"/>
                        </a:lnTo>
                        <a:lnTo>
                          <a:pt x="19" y="1067"/>
                        </a:lnTo>
                        <a:lnTo>
                          <a:pt x="25" y="1067"/>
                        </a:lnTo>
                        <a:lnTo>
                          <a:pt x="29" y="1067"/>
                        </a:lnTo>
                        <a:lnTo>
                          <a:pt x="33" y="1066"/>
                        </a:lnTo>
                        <a:lnTo>
                          <a:pt x="36" y="1064"/>
                        </a:lnTo>
                        <a:lnTo>
                          <a:pt x="40" y="1061"/>
                        </a:lnTo>
                        <a:lnTo>
                          <a:pt x="42" y="1057"/>
                        </a:lnTo>
                        <a:lnTo>
                          <a:pt x="46" y="1054"/>
                        </a:lnTo>
                        <a:lnTo>
                          <a:pt x="47" y="1049"/>
                        </a:lnTo>
                        <a:lnTo>
                          <a:pt x="48" y="1044"/>
                        </a:lnTo>
                        <a:lnTo>
                          <a:pt x="25" y="106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2" name="Freeform 630"/>
                  <p:cNvSpPr>
                    <a:spLocks noChangeAspect="1"/>
                  </p:cNvSpPr>
                  <p:nvPr/>
                </p:nvSpPr>
                <p:spPr bwMode="auto">
                  <a:xfrm>
                    <a:off x="283" y="1899"/>
                    <a:ext cx="22" cy="14"/>
                  </a:xfrm>
                  <a:custGeom>
                    <a:avLst/>
                    <a:gdLst>
                      <a:gd name="T0" fmla="*/ 0 w 71"/>
                      <a:gd name="T1" fmla="*/ 24 h 47"/>
                      <a:gd name="T2" fmla="*/ 23 w 71"/>
                      <a:gd name="T3" fmla="*/ 47 h 47"/>
                      <a:gd name="T4" fmla="*/ 71 w 71"/>
                      <a:gd name="T5" fmla="*/ 47 h 47"/>
                      <a:gd name="T6" fmla="*/ 71 w 71"/>
                      <a:gd name="T7" fmla="*/ 0 h 47"/>
                      <a:gd name="T8" fmla="*/ 23 w 71"/>
                      <a:gd name="T9" fmla="*/ 0 h 47"/>
                      <a:gd name="T10" fmla="*/ 0 w 71"/>
                      <a:gd name="T11" fmla="*/ 24 h 47"/>
                      <a:gd name="T12" fmla="*/ 23 w 71"/>
                      <a:gd name="T13" fmla="*/ 0 h 47"/>
                      <a:gd name="T14" fmla="*/ 18 w 71"/>
                      <a:gd name="T15" fmla="*/ 0 h 47"/>
                      <a:gd name="T16" fmla="*/ 14 w 71"/>
                      <a:gd name="T17" fmla="*/ 2 h 47"/>
                      <a:gd name="T18" fmla="*/ 9 w 71"/>
                      <a:gd name="T19" fmla="*/ 5 h 47"/>
                      <a:gd name="T20" fmla="*/ 6 w 71"/>
                      <a:gd name="T21" fmla="*/ 8 h 47"/>
                      <a:gd name="T22" fmla="*/ 3 w 71"/>
                      <a:gd name="T23" fmla="*/ 11 h 47"/>
                      <a:gd name="T24" fmla="*/ 2 w 71"/>
                      <a:gd name="T25" fmla="*/ 15 h 47"/>
                      <a:gd name="T26" fmla="*/ 1 w 71"/>
                      <a:gd name="T27" fmla="*/ 19 h 47"/>
                      <a:gd name="T28" fmla="*/ 0 w 71"/>
                      <a:gd name="T29" fmla="*/ 24 h 47"/>
                      <a:gd name="T30" fmla="*/ 1 w 71"/>
                      <a:gd name="T31" fmla="*/ 28 h 47"/>
                      <a:gd name="T32" fmla="*/ 2 w 71"/>
                      <a:gd name="T33" fmla="*/ 32 h 47"/>
                      <a:gd name="T34" fmla="*/ 3 w 71"/>
                      <a:gd name="T35" fmla="*/ 36 h 47"/>
                      <a:gd name="T36" fmla="*/ 6 w 71"/>
                      <a:gd name="T37" fmla="*/ 39 h 47"/>
                      <a:gd name="T38" fmla="*/ 9 w 71"/>
                      <a:gd name="T39" fmla="*/ 42 h 47"/>
                      <a:gd name="T40" fmla="*/ 14 w 71"/>
                      <a:gd name="T41" fmla="*/ 45 h 47"/>
                      <a:gd name="T42" fmla="*/ 18 w 71"/>
                      <a:gd name="T43" fmla="*/ 47 h 47"/>
                      <a:gd name="T44" fmla="*/ 23 w 71"/>
                      <a:gd name="T45" fmla="*/ 47 h 47"/>
                      <a:gd name="T46" fmla="*/ 0 w 71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1" h="47">
                        <a:moveTo>
                          <a:pt x="0" y="24"/>
                        </a:moveTo>
                        <a:lnTo>
                          <a:pt x="23" y="47"/>
                        </a:lnTo>
                        <a:lnTo>
                          <a:pt x="71" y="47"/>
                        </a:lnTo>
                        <a:lnTo>
                          <a:pt x="71" y="0"/>
                        </a:lnTo>
                        <a:lnTo>
                          <a:pt x="23" y="0"/>
                        </a:lnTo>
                        <a:lnTo>
                          <a:pt x="0" y="24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9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4"/>
                        </a:lnTo>
                        <a:lnTo>
                          <a:pt x="1" y="28"/>
                        </a:lnTo>
                        <a:lnTo>
                          <a:pt x="2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9" y="42"/>
                        </a:lnTo>
                        <a:lnTo>
                          <a:pt x="14" y="45"/>
                        </a:lnTo>
                        <a:lnTo>
                          <a:pt x="18" y="47"/>
                        </a:lnTo>
                        <a:lnTo>
                          <a:pt x="23" y="47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3" name="Freeform 631"/>
                  <p:cNvSpPr>
                    <a:spLocks noChangeAspect="1"/>
                  </p:cNvSpPr>
                  <p:nvPr/>
                </p:nvSpPr>
                <p:spPr bwMode="auto">
                  <a:xfrm>
                    <a:off x="283" y="1906"/>
                    <a:ext cx="14" cy="26"/>
                  </a:xfrm>
                  <a:custGeom>
                    <a:avLst/>
                    <a:gdLst>
                      <a:gd name="T0" fmla="*/ 23 w 46"/>
                      <a:gd name="T1" fmla="*/ 87 h 87"/>
                      <a:gd name="T2" fmla="*/ 46 w 46"/>
                      <a:gd name="T3" fmla="*/ 64 h 87"/>
                      <a:gd name="T4" fmla="*/ 46 w 46"/>
                      <a:gd name="T5" fmla="*/ 0 h 87"/>
                      <a:gd name="T6" fmla="*/ 0 w 46"/>
                      <a:gd name="T7" fmla="*/ 0 h 87"/>
                      <a:gd name="T8" fmla="*/ 0 w 46"/>
                      <a:gd name="T9" fmla="*/ 64 h 87"/>
                      <a:gd name="T10" fmla="*/ 23 w 46"/>
                      <a:gd name="T11" fmla="*/ 87 h 87"/>
                      <a:gd name="T12" fmla="*/ 0 w 46"/>
                      <a:gd name="T13" fmla="*/ 64 h 87"/>
                      <a:gd name="T14" fmla="*/ 1 w 46"/>
                      <a:gd name="T15" fmla="*/ 69 h 87"/>
                      <a:gd name="T16" fmla="*/ 2 w 46"/>
                      <a:gd name="T17" fmla="*/ 73 h 87"/>
                      <a:gd name="T18" fmla="*/ 4 w 46"/>
                      <a:gd name="T19" fmla="*/ 77 h 87"/>
                      <a:gd name="T20" fmla="*/ 7 w 46"/>
                      <a:gd name="T21" fmla="*/ 81 h 87"/>
                      <a:gd name="T22" fmla="*/ 11 w 46"/>
                      <a:gd name="T23" fmla="*/ 84 h 87"/>
                      <a:gd name="T24" fmla="*/ 15 w 46"/>
                      <a:gd name="T25" fmla="*/ 85 h 87"/>
                      <a:gd name="T26" fmla="*/ 19 w 46"/>
                      <a:gd name="T27" fmla="*/ 86 h 87"/>
                      <a:gd name="T28" fmla="*/ 23 w 46"/>
                      <a:gd name="T29" fmla="*/ 87 h 87"/>
                      <a:gd name="T30" fmla="*/ 27 w 46"/>
                      <a:gd name="T31" fmla="*/ 86 h 87"/>
                      <a:gd name="T32" fmla="*/ 32 w 46"/>
                      <a:gd name="T33" fmla="*/ 85 h 87"/>
                      <a:gd name="T34" fmla="*/ 36 w 46"/>
                      <a:gd name="T35" fmla="*/ 84 h 87"/>
                      <a:gd name="T36" fmla="*/ 39 w 46"/>
                      <a:gd name="T37" fmla="*/ 81 h 87"/>
                      <a:gd name="T38" fmla="*/ 42 w 46"/>
                      <a:gd name="T39" fmla="*/ 77 h 87"/>
                      <a:gd name="T40" fmla="*/ 44 w 46"/>
                      <a:gd name="T41" fmla="*/ 73 h 87"/>
                      <a:gd name="T42" fmla="*/ 46 w 46"/>
                      <a:gd name="T43" fmla="*/ 69 h 87"/>
                      <a:gd name="T44" fmla="*/ 46 w 46"/>
                      <a:gd name="T45" fmla="*/ 64 h 87"/>
                      <a:gd name="T46" fmla="*/ 23 w 46"/>
                      <a:gd name="T47" fmla="*/ 8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87">
                        <a:moveTo>
                          <a:pt x="23" y="87"/>
                        </a:moveTo>
                        <a:lnTo>
                          <a:pt x="46" y="64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23" y="87"/>
                        </a:lnTo>
                        <a:lnTo>
                          <a:pt x="0" y="64"/>
                        </a:lnTo>
                        <a:lnTo>
                          <a:pt x="1" y="69"/>
                        </a:lnTo>
                        <a:lnTo>
                          <a:pt x="2" y="73"/>
                        </a:lnTo>
                        <a:lnTo>
                          <a:pt x="4" y="77"/>
                        </a:lnTo>
                        <a:lnTo>
                          <a:pt x="7" y="81"/>
                        </a:lnTo>
                        <a:lnTo>
                          <a:pt x="11" y="84"/>
                        </a:lnTo>
                        <a:lnTo>
                          <a:pt x="15" y="85"/>
                        </a:lnTo>
                        <a:lnTo>
                          <a:pt x="19" y="86"/>
                        </a:lnTo>
                        <a:lnTo>
                          <a:pt x="23" y="87"/>
                        </a:lnTo>
                        <a:lnTo>
                          <a:pt x="27" y="86"/>
                        </a:lnTo>
                        <a:lnTo>
                          <a:pt x="32" y="85"/>
                        </a:lnTo>
                        <a:lnTo>
                          <a:pt x="36" y="84"/>
                        </a:lnTo>
                        <a:lnTo>
                          <a:pt x="39" y="81"/>
                        </a:lnTo>
                        <a:lnTo>
                          <a:pt x="42" y="77"/>
                        </a:lnTo>
                        <a:lnTo>
                          <a:pt x="44" y="73"/>
                        </a:lnTo>
                        <a:lnTo>
                          <a:pt x="46" y="69"/>
                        </a:lnTo>
                        <a:lnTo>
                          <a:pt x="46" y="64"/>
                        </a:lnTo>
                        <a:lnTo>
                          <a:pt x="23" y="8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4" name="Freeform 632"/>
                  <p:cNvSpPr>
                    <a:spLocks noChangeAspect="1"/>
                  </p:cNvSpPr>
                  <p:nvPr/>
                </p:nvSpPr>
                <p:spPr bwMode="auto">
                  <a:xfrm>
                    <a:off x="290" y="1919"/>
                    <a:ext cx="20" cy="13"/>
                  </a:xfrm>
                  <a:custGeom>
                    <a:avLst/>
                    <a:gdLst>
                      <a:gd name="T0" fmla="*/ 65 w 65"/>
                      <a:gd name="T1" fmla="*/ 23 h 46"/>
                      <a:gd name="T2" fmla="*/ 42 w 65"/>
                      <a:gd name="T3" fmla="*/ 0 h 46"/>
                      <a:gd name="T4" fmla="*/ 0 w 65"/>
                      <a:gd name="T5" fmla="*/ 0 h 46"/>
                      <a:gd name="T6" fmla="*/ 0 w 65"/>
                      <a:gd name="T7" fmla="*/ 46 h 46"/>
                      <a:gd name="T8" fmla="*/ 42 w 65"/>
                      <a:gd name="T9" fmla="*/ 46 h 46"/>
                      <a:gd name="T10" fmla="*/ 65 w 65"/>
                      <a:gd name="T11" fmla="*/ 23 h 46"/>
                      <a:gd name="T12" fmla="*/ 42 w 65"/>
                      <a:gd name="T13" fmla="*/ 46 h 46"/>
                      <a:gd name="T14" fmla="*/ 48 w 65"/>
                      <a:gd name="T15" fmla="*/ 45 h 46"/>
                      <a:gd name="T16" fmla="*/ 52 w 65"/>
                      <a:gd name="T17" fmla="*/ 44 h 46"/>
                      <a:gd name="T18" fmla="*/ 56 w 65"/>
                      <a:gd name="T19" fmla="*/ 42 h 46"/>
                      <a:gd name="T20" fmla="*/ 59 w 65"/>
                      <a:gd name="T21" fmla="*/ 39 h 46"/>
                      <a:gd name="T22" fmla="*/ 62 w 65"/>
                      <a:gd name="T23" fmla="*/ 35 h 46"/>
                      <a:gd name="T24" fmla="*/ 63 w 65"/>
                      <a:gd name="T25" fmla="*/ 31 h 46"/>
                      <a:gd name="T26" fmla="*/ 64 w 65"/>
                      <a:gd name="T27" fmla="*/ 27 h 46"/>
                      <a:gd name="T28" fmla="*/ 65 w 65"/>
                      <a:gd name="T29" fmla="*/ 23 h 46"/>
                      <a:gd name="T30" fmla="*/ 64 w 65"/>
                      <a:gd name="T31" fmla="*/ 19 h 46"/>
                      <a:gd name="T32" fmla="*/ 63 w 65"/>
                      <a:gd name="T33" fmla="*/ 14 h 46"/>
                      <a:gd name="T34" fmla="*/ 62 w 65"/>
                      <a:gd name="T35" fmla="*/ 10 h 46"/>
                      <a:gd name="T36" fmla="*/ 59 w 65"/>
                      <a:gd name="T37" fmla="*/ 7 h 46"/>
                      <a:gd name="T38" fmla="*/ 56 w 65"/>
                      <a:gd name="T39" fmla="*/ 4 h 46"/>
                      <a:gd name="T40" fmla="*/ 52 w 65"/>
                      <a:gd name="T41" fmla="*/ 2 h 46"/>
                      <a:gd name="T42" fmla="*/ 48 w 65"/>
                      <a:gd name="T43" fmla="*/ 0 h 46"/>
                      <a:gd name="T44" fmla="*/ 42 w 65"/>
                      <a:gd name="T45" fmla="*/ 0 h 46"/>
                      <a:gd name="T46" fmla="*/ 65 w 65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5" h="46">
                        <a:moveTo>
                          <a:pt x="65" y="23"/>
                        </a:moveTo>
                        <a:lnTo>
                          <a:pt x="42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42" y="46"/>
                        </a:lnTo>
                        <a:lnTo>
                          <a:pt x="65" y="23"/>
                        </a:lnTo>
                        <a:lnTo>
                          <a:pt x="42" y="46"/>
                        </a:lnTo>
                        <a:lnTo>
                          <a:pt x="48" y="45"/>
                        </a:lnTo>
                        <a:lnTo>
                          <a:pt x="52" y="44"/>
                        </a:lnTo>
                        <a:lnTo>
                          <a:pt x="56" y="42"/>
                        </a:lnTo>
                        <a:lnTo>
                          <a:pt x="59" y="39"/>
                        </a:lnTo>
                        <a:lnTo>
                          <a:pt x="62" y="35"/>
                        </a:lnTo>
                        <a:lnTo>
                          <a:pt x="63" y="31"/>
                        </a:lnTo>
                        <a:lnTo>
                          <a:pt x="64" y="27"/>
                        </a:lnTo>
                        <a:lnTo>
                          <a:pt x="65" y="23"/>
                        </a:lnTo>
                        <a:lnTo>
                          <a:pt x="64" y="19"/>
                        </a:lnTo>
                        <a:lnTo>
                          <a:pt x="63" y="14"/>
                        </a:lnTo>
                        <a:lnTo>
                          <a:pt x="62" y="10"/>
                        </a:lnTo>
                        <a:lnTo>
                          <a:pt x="59" y="7"/>
                        </a:lnTo>
                        <a:lnTo>
                          <a:pt x="56" y="4"/>
                        </a:lnTo>
                        <a:lnTo>
                          <a:pt x="52" y="2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65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5" name="Freeform 633"/>
                  <p:cNvSpPr>
                    <a:spLocks noChangeAspect="1"/>
                  </p:cNvSpPr>
                  <p:nvPr/>
                </p:nvSpPr>
                <p:spPr bwMode="auto">
                  <a:xfrm>
                    <a:off x="296" y="1926"/>
                    <a:ext cx="14" cy="136"/>
                  </a:xfrm>
                  <a:custGeom>
                    <a:avLst/>
                    <a:gdLst>
                      <a:gd name="T0" fmla="*/ 36 w 46"/>
                      <a:gd name="T1" fmla="*/ 450 h 455"/>
                      <a:gd name="T2" fmla="*/ 46 w 46"/>
                      <a:gd name="T3" fmla="*/ 431 h 455"/>
                      <a:gd name="T4" fmla="*/ 46 w 46"/>
                      <a:gd name="T5" fmla="*/ 0 h 455"/>
                      <a:gd name="T6" fmla="*/ 0 w 46"/>
                      <a:gd name="T7" fmla="*/ 0 h 455"/>
                      <a:gd name="T8" fmla="*/ 0 w 46"/>
                      <a:gd name="T9" fmla="*/ 431 h 455"/>
                      <a:gd name="T10" fmla="*/ 36 w 46"/>
                      <a:gd name="T11" fmla="*/ 450 h 455"/>
                      <a:gd name="T12" fmla="*/ 0 w 46"/>
                      <a:gd name="T13" fmla="*/ 431 h 455"/>
                      <a:gd name="T14" fmla="*/ 0 w 46"/>
                      <a:gd name="T15" fmla="*/ 437 h 455"/>
                      <a:gd name="T16" fmla="*/ 1 w 46"/>
                      <a:gd name="T17" fmla="*/ 442 h 455"/>
                      <a:gd name="T18" fmla="*/ 4 w 46"/>
                      <a:gd name="T19" fmla="*/ 445 h 455"/>
                      <a:gd name="T20" fmla="*/ 6 w 46"/>
                      <a:gd name="T21" fmla="*/ 448 h 455"/>
                      <a:gd name="T22" fmla="*/ 11 w 46"/>
                      <a:gd name="T23" fmla="*/ 451 h 455"/>
                      <a:gd name="T24" fmla="*/ 14 w 46"/>
                      <a:gd name="T25" fmla="*/ 454 h 455"/>
                      <a:gd name="T26" fmla="*/ 18 w 46"/>
                      <a:gd name="T27" fmla="*/ 455 h 455"/>
                      <a:gd name="T28" fmla="*/ 23 w 46"/>
                      <a:gd name="T29" fmla="*/ 455 h 455"/>
                      <a:gd name="T30" fmla="*/ 28 w 46"/>
                      <a:gd name="T31" fmla="*/ 455 h 455"/>
                      <a:gd name="T32" fmla="*/ 32 w 46"/>
                      <a:gd name="T33" fmla="*/ 454 h 455"/>
                      <a:gd name="T34" fmla="*/ 35 w 46"/>
                      <a:gd name="T35" fmla="*/ 451 h 455"/>
                      <a:gd name="T36" fmla="*/ 39 w 46"/>
                      <a:gd name="T37" fmla="*/ 448 h 455"/>
                      <a:gd name="T38" fmla="*/ 42 w 46"/>
                      <a:gd name="T39" fmla="*/ 445 h 455"/>
                      <a:gd name="T40" fmla="*/ 44 w 46"/>
                      <a:gd name="T41" fmla="*/ 442 h 455"/>
                      <a:gd name="T42" fmla="*/ 45 w 46"/>
                      <a:gd name="T43" fmla="*/ 437 h 455"/>
                      <a:gd name="T44" fmla="*/ 46 w 46"/>
                      <a:gd name="T45" fmla="*/ 431 h 455"/>
                      <a:gd name="T46" fmla="*/ 36 w 46"/>
                      <a:gd name="T47" fmla="*/ 450 h 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455">
                        <a:moveTo>
                          <a:pt x="36" y="450"/>
                        </a:moveTo>
                        <a:lnTo>
                          <a:pt x="46" y="43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431"/>
                        </a:lnTo>
                        <a:lnTo>
                          <a:pt x="36" y="450"/>
                        </a:lnTo>
                        <a:lnTo>
                          <a:pt x="0" y="431"/>
                        </a:lnTo>
                        <a:lnTo>
                          <a:pt x="0" y="437"/>
                        </a:lnTo>
                        <a:lnTo>
                          <a:pt x="1" y="442"/>
                        </a:lnTo>
                        <a:lnTo>
                          <a:pt x="4" y="445"/>
                        </a:lnTo>
                        <a:lnTo>
                          <a:pt x="6" y="448"/>
                        </a:lnTo>
                        <a:lnTo>
                          <a:pt x="11" y="451"/>
                        </a:lnTo>
                        <a:lnTo>
                          <a:pt x="14" y="454"/>
                        </a:lnTo>
                        <a:lnTo>
                          <a:pt x="18" y="455"/>
                        </a:lnTo>
                        <a:lnTo>
                          <a:pt x="23" y="455"/>
                        </a:lnTo>
                        <a:lnTo>
                          <a:pt x="28" y="455"/>
                        </a:lnTo>
                        <a:lnTo>
                          <a:pt x="32" y="454"/>
                        </a:lnTo>
                        <a:lnTo>
                          <a:pt x="35" y="451"/>
                        </a:lnTo>
                        <a:lnTo>
                          <a:pt x="39" y="448"/>
                        </a:lnTo>
                        <a:lnTo>
                          <a:pt x="42" y="445"/>
                        </a:lnTo>
                        <a:lnTo>
                          <a:pt x="44" y="442"/>
                        </a:lnTo>
                        <a:lnTo>
                          <a:pt x="45" y="437"/>
                        </a:lnTo>
                        <a:lnTo>
                          <a:pt x="46" y="431"/>
                        </a:lnTo>
                        <a:lnTo>
                          <a:pt x="36" y="4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6" name="Freeform 634"/>
                  <p:cNvSpPr>
                    <a:spLocks noChangeAspect="1"/>
                  </p:cNvSpPr>
                  <p:nvPr/>
                </p:nvSpPr>
                <p:spPr bwMode="auto">
                  <a:xfrm>
                    <a:off x="287" y="2050"/>
                    <a:ext cx="19" cy="19"/>
                  </a:xfrm>
                  <a:custGeom>
                    <a:avLst/>
                    <a:gdLst>
                      <a:gd name="T0" fmla="*/ 0 w 67"/>
                      <a:gd name="T1" fmla="*/ 42 h 66"/>
                      <a:gd name="T2" fmla="*/ 36 w 67"/>
                      <a:gd name="T3" fmla="*/ 60 h 66"/>
                      <a:gd name="T4" fmla="*/ 67 w 67"/>
                      <a:gd name="T5" fmla="*/ 38 h 66"/>
                      <a:gd name="T6" fmla="*/ 41 w 67"/>
                      <a:gd name="T7" fmla="*/ 0 h 66"/>
                      <a:gd name="T8" fmla="*/ 9 w 67"/>
                      <a:gd name="T9" fmla="*/ 23 h 66"/>
                      <a:gd name="T10" fmla="*/ 0 w 67"/>
                      <a:gd name="T11" fmla="*/ 42 h 66"/>
                      <a:gd name="T12" fmla="*/ 9 w 67"/>
                      <a:gd name="T13" fmla="*/ 23 h 66"/>
                      <a:gd name="T14" fmla="*/ 5 w 67"/>
                      <a:gd name="T15" fmla="*/ 27 h 66"/>
                      <a:gd name="T16" fmla="*/ 3 w 67"/>
                      <a:gd name="T17" fmla="*/ 31 h 66"/>
                      <a:gd name="T18" fmla="*/ 1 w 67"/>
                      <a:gd name="T19" fmla="*/ 35 h 66"/>
                      <a:gd name="T20" fmla="*/ 0 w 67"/>
                      <a:gd name="T21" fmla="*/ 39 h 66"/>
                      <a:gd name="T22" fmla="*/ 0 w 67"/>
                      <a:gd name="T23" fmla="*/ 44 h 66"/>
                      <a:gd name="T24" fmla="*/ 1 w 67"/>
                      <a:gd name="T25" fmla="*/ 48 h 66"/>
                      <a:gd name="T26" fmla="*/ 2 w 67"/>
                      <a:gd name="T27" fmla="*/ 52 h 66"/>
                      <a:gd name="T28" fmla="*/ 4 w 67"/>
                      <a:gd name="T29" fmla="*/ 55 h 66"/>
                      <a:gd name="T30" fmla="*/ 7 w 67"/>
                      <a:gd name="T31" fmla="*/ 58 h 66"/>
                      <a:gd name="T32" fmla="*/ 10 w 67"/>
                      <a:gd name="T33" fmla="*/ 62 h 66"/>
                      <a:gd name="T34" fmla="*/ 14 w 67"/>
                      <a:gd name="T35" fmla="*/ 64 h 66"/>
                      <a:gd name="T36" fmla="*/ 19 w 67"/>
                      <a:gd name="T37" fmla="*/ 65 h 66"/>
                      <a:gd name="T38" fmla="*/ 23 w 67"/>
                      <a:gd name="T39" fmla="*/ 66 h 66"/>
                      <a:gd name="T40" fmla="*/ 27 w 67"/>
                      <a:gd name="T41" fmla="*/ 65 h 66"/>
                      <a:gd name="T42" fmla="*/ 31 w 67"/>
                      <a:gd name="T43" fmla="*/ 64 h 66"/>
                      <a:gd name="T44" fmla="*/ 36 w 67"/>
                      <a:gd name="T45" fmla="*/ 60 h 66"/>
                      <a:gd name="T46" fmla="*/ 0 w 67"/>
                      <a:gd name="T47" fmla="*/ 4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7" h="66">
                        <a:moveTo>
                          <a:pt x="0" y="42"/>
                        </a:moveTo>
                        <a:lnTo>
                          <a:pt x="36" y="60"/>
                        </a:lnTo>
                        <a:lnTo>
                          <a:pt x="67" y="38"/>
                        </a:lnTo>
                        <a:lnTo>
                          <a:pt x="41" y="0"/>
                        </a:lnTo>
                        <a:lnTo>
                          <a:pt x="9" y="23"/>
                        </a:lnTo>
                        <a:lnTo>
                          <a:pt x="0" y="42"/>
                        </a:lnTo>
                        <a:lnTo>
                          <a:pt x="9" y="23"/>
                        </a:lnTo>
                        <a:lnTo>
                          <a:pt x="5" y="27"/>
                        </a:lnTo>
                        <a:lnTo>
                          <a:pt x="3" y="31"/>
                        </a:lnTo>
                        <a:lnTo>
                          <a:pt x="1" y="35"/>
                        </a:lnTo>
                        <a:lnTo>
                          <a:pt x="0" y="39"/>
                        </a:lnTo>
                        <a:lnTo>
                          <a:pt x="0" y="44"/>
                        </a:lnTo>
                        <a:lnTo>
                          <a:pt x="1" y="48"/>
                        </a:lnTo>
                        <a:lnTo>
                          <a:pt x="2" y="52"/>
                        </a:lnTo>
                        <a:lnTo>
                          <a:pt x="4" y="55"/>
                        </a:lnTo>
                        <a:lnTo>
                          <a:pt x="7" y="58"/>
                        </a:lnTo>
                        <a:lnTo>
                          <a:pt x="10" y="62"/>
                        </a:lnTo>
                        <a:lnTo>
                          <a:pt x="14" y="64"/>
                        </a:lnTo>
                        <a:lnTo>
                          <a:pt x="19" y="65"/>
                        </a:lnTo>
                        <a:lnTo>
                          <a:pt x="23" y="66"/>
                        </a:lnTo>
                        <a:lnTo>
                          <a:pt x="27" y="65"/>
                        </a:lnTo>
                        <a:lnTo>
                          <a:pt x="31" y="64"/>
                        </a:lnTo>
                        <a:lnTo>
                          <a:pt x="36" y="60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7" name="Rectangle 6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7" y="2062"/>
                    <a:ext cx="13" cy="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8" name="Freeform 636"/>
                  <p:cNvSpPr>
                    <a:spLocks noChangeAspect="1"/>
                  </p:cNvSpPr>
                  <p:nvPr/>
                </p:nvSpPr>
                <p:spPr bwMode="auto">
                  <a:xfrm>
                    <a:off x="5244" y="1556"/>
                    <a:ext cx="10" cy="14"/>
                  </a:xfrm>
                  <a:custGeom>
                    <a:avLst/>
                    <a:gdLst>
                      <a:gd name="T0" fmla="*/ 31 w 31"/>
                      <a:gd name="T1" fmla="*/ 23 h 46"/>
                      <a:gd name="T2" fmla="*/ 8 w 31"/>
                      <a:gd name="T3" fmla="*/ 0 h 46"/>
                      <a:gd name="T4" fmla="*/ 0 w 31"/>
                      <a:gd name="T5" fmla="*/ 0 h 46"/>
                      <a:gd name="T6" fmla="*/ 0 w 31"/>
                      <a:gd name="T7" fmla="*/ 46 h 46"/>
                      <a:gd name="T8" fmla="*/ 8 w 31"/>
                      <a:gd name="T9" fmla="*/ 46 h 46"/>
                      <a:gd name="T10" fmla="*/ 31 w 31"/>
                      <a:gd name="T11" fmla="*/ 23 h 46"/>
                      <a:gd name="T12" fmla="*/ 8 w 31"/>
                      <a:gd name="T13" fmla="*/ 46 h 46"/>
                      <a:gd name="T14" fmla="*/ 14 w 31"/>
                      <a:gd name="T15" fmla="*/ 45 h 46"/>
                      <a:gd name="T16" fmla="*/ 19 w 31"/>
                      <a:gd name="T17" fmla="*/ 44 h 46"/>
                      <a:gd name="T18" fmla="*/ 22 w 31"/>
                      <a:gd name="T19" fmla="*/ 42 h 46"/>
                      <a:gd name="T20" fmla="*/ 25 w 31"/>
                      <a:gd name="T21" fmla="*/ 39 h 46"/>
                      <a:gd name="T22" fmla="*/ 28 w 31"/>
                      <a:gd name="T23" fmla="*/ 36 h 46"/>
                      <a:gd name="T24" fmla="*/ 30 w 31"/>
                      <a:gd name="T25" fmla="*/ 32 h 46"/>
                      <a:gd name="T26" fmla="*/ 31 w 31"/>
                      <a:gd name="T27" fmla="*/ 27 h 46"/>
                      <a:gd name="T28" fmla="*/ 31 w 31"/>
                      <a:gd name="T29" fmla="*/ 23 h 46"/>
                      <a:gd name="T30" fmla="*/ 31 w 31"/>
                      <a:gd name="T31" fmla="*/ 19 h 46"/>
                      <a:gd name="T32" fmla="*/ 30 w 31"/>
                      <a:gd name="T33" fmla="*/ 15 h 46"/>
                      <a:gd name="T34" fmla="*/ 28 w 31"/>
                      <a:gd name="T35" fmla="*/ 10 h 46"/>
                      <a:gd name="T36" fmla="*/ 25 w 31"/>
                      <a:gd name="T37" fmla="*/ 7 h 46"/>
                      <a:gd name="T38" fmla="*/ 22 w 31"/>
                      <a:gd name="T39" fmla="*/ 4 h 46"/>
                      <a:gd name="T40" fmla="*/ 19 w 31"/>
                      <a:gd name="T41" fmla="*/ 2 h 46"/>
                      <a:gd name="T42" fmla="*/ 14 w 31"/>
                      <a:gd name="T43" fmla="*/ 0 h 46"/>
                      <a:gd name="T44" fmla="*/ 8 w 31"/>
                      <a:gd name="T45" fmla="*/ 0 h 46"/>
                      <a:gd name="T46" fmla="*/ 31 w 3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46">
                        <a:moveTo>
                          <a:pt x="31" y="23"/>
                        </a:moveTo>
                        <a:lnTo>
                          <a:pt x="8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8" y="46"/>
                        </a:lnTo>
                        <a:lnTo>
                          <a:pt x="31" y="23"/>
                        </a:lnTo>
                        <a:lnTo>
                          <a:pt x="8" y="46"/>
                        </a:lnTo>
                        <a:lnTo>
                          <a:pt x="14" y="45"/>
                        </a:lnTo>
                        <a:lnTo>
                          <a:pt x="19" y="44"/>
                        </a:lnTo>
                        <a:lnTo>
                          <a:pt x="22" y="42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30" y="32"/>
                        </a:lnTo>
                        <a:lnTo>
                          <a:pt x="31" y="27"/>
                        </a:lnTo>
                        <a:lnTo>
                          <a:pt x="31" y="23"/>
                        </a:lnTo>
                        <a:lnTo>
                          <a:pt x="31" y="19"/>
                        </a:lnTo>
                        <a:lnTo>
                          <a:pt x="30" y="15"/>
                        </a:lnTo>
                        <a:lnTo>
                          <a:pt x="28" y="10"/>
                        </a:lnTo>
                        <a:lnTo>
                          <a:pt x="25" y="7"/>
                        </a:lnTo>
                        <a:lnTo>
                          <a:pt x="22" y="4"/>
                        </a:lnTo>
                        <a:lnTo>
                          <a:pt x="19" y="2"/>
                        </a:lnTo>
                        <a:lnTo>
                          <a:pt x="14" y="0"/>
                        </a:lnTo>
                        <a:lnTo>
                          <a:pt x="8" y="0"/>
                        </a:lnTo>
                        <a:lnTo>
                          <a:pt x="3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89" name="Freeform 637"/>
                  <p:cNvSpPr>
                    <a:spLocks noChangeAspect="1"/>
                  </p:cNvSpPr>
                  <p:nvPr/>
                </p:nvSpPr>
                <p:spPr bwMode="auto">
                  <a:xfrm>
                    <a:off x="5240" y="1563"/>
                    <a:ext cx="14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0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8 w 46"/>
                      <a:gd name="T21" fmla="*/ 118 h 123"/>
                      <a:gd name="T22" fmla="*/ 11 w 46"/>
                      <a:gd name="T23" fmla="*/ 120 h 123"/>
                      <a:gd name="T24" fmla="*/ 15 w 46"/>
                      <a:gd name="T25" fmla="*/ 122 h 123"/>
                      <a:gd name="T26" fmla="*/ 19 w 46"/>
                      <a:gd name="T27" fmla="*/ 123 h 123"/>
                      <a:gd name="T28" fmla="*/ 23 w 46"/>
                      <a:gd name="T29" fmla="*/ 123 h 123"/>
                      <a:gd name="T30" fmla="*/ 28 w 46"/>
                      <a:gd name="T31" fmla="*/ 123 h 123"/>
                      <a:gd name="T32" fmla="*/ 32 w 46"/>
                      <a:gd name="T33" fmla="*/ 122 h 123"/>
                      <a:gd name="T34" fmla="*/ 36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5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8" y="118"/>
                        </a:lnTo>
                        <a:lnTo>
                          <a:pt x="11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8" y="123"/>
                        </a:lnTo>
                        <a:lnTo>
                          <a:pt x="32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5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0" name="Freeform 638"/>
                  <p:cNvSpPr>
                    <a:spLocks noChangeAspect="1"/>
                  </p:cNvSpPr>
                  <p:nvPr/>
                </p:nvSpPr>
                <p:spPr bwMode="auto">
                  <a:xfrm>
                    <a:off x="5234" y="1586"/>
                    <a:ext cx="13" cy="14"/>
                  </a:xfrm>
                  <a:custGeom>
                    <a:avLst/>
                    <a:gdLst>
                      <a:gd name="T0" fmla="*/ 0 w 41"/>
                      <a:gd name="T1" fmla="*/ 23 h 46"/>
                      <a:gd name="T2" fmla="*/ 23 w 41"/>
                      <a:gd name="T3" fmla="*/ 46 h 46"/>
                      <a:gd name="T4" fmla="*/ 41 w 41"/>
                      <a:gd name="T5" fmla="*/ 46 h 46"/>
                      <a:gd name="T6" fmla="*/ 41 w 41"/>
                      <a:gd name="T7" fmla="*/ 0 h 46"/>
                      <a:gd name="T8" fmla="*/ 23 w 41"/>
                      <a:gd name="T9" fmla="*/ 0 h 46"/>
                      <a:gd name="T10" fmla="*/ 0 w 41"/>
                      <a:gd name="T11" fmla="*/ 23 h 46"/>
                      <a:gd name="T12" fmla="*/ 23 w 41"/>
                      <a:gd name="T13" fmla="*/ 0 h 46"/>
                      <a:gd name="T14" fmla="*/ 18 w 41"/>
                      <a:gd name="T15" fmla="*/ 0 h 46"/>
                      <a:gd name="T16" fmla="*/ 14 w 41"/>
                      <a:gd name="T17" fmla="*/ 2 h 46"/>
                      <a:gd name="T18" fmla="*/ 10 w 41"/>
                      <a:gd name="T19" fmla="*/ 4 h 46"/>
                      <a:gd name="T20" fmla="*/ 7 w 41"/>
                      <a:gd name="T21" fmla="*/ 7 h 46"/>
                      <a:gd name="T22" fmla="*/ 4 w 41"/>
                      <a:gd name="T23" fmla="*/ 10 h 46"/>
                      <a:gd name="T24" fmla="*/ 2 w 41"/>
                      <a:gd name="T25" fmla="*/ 15 h 46"/>
                      <a:gd name="T26" fmla="*/ 1 w 41"/>
                      <a:gd name="T27" fmla="*/ 19 h 46"/>
                      <a:gd name="T28" fmla="*/ 0 w 41"/>
                      <a:gd name="T29" fmla="*/ 23 h 46"/>
                      <a:gd name="T30" fmla="*/ 1 w 41"/>
                      <a:gd name="T31" fmla="*/ 27 h 46"/>
                      <a:gd name="T32" fmla="*/ 2 w 41"/>
                      <a:gd name="T33" fmla="*/ 32 h 46"/>
                      <a:gd name="T34" fmla="*/ 4 w 41"/>
                      <a:gd name="T35" fmla="*/ 36 h 46"/>
                      <a:gd name="T36" fmla="*/ 7 w 41"/>
                      <a:gd name="T37" fmla="*/ 39 h 46"/>
                      <a:gd name="T38" fmla="*/ 10 w 41"/>
                      <a:gd name="T39" fmla="*/ 42 h 46"/>
                      <a:gd name="T40" fmla="*/ 14 w 41"/>
                      <a:gd name="T41" fmla="*/ 44 h 46"/>
                      <a:gd name="T42" fmla="*/ 18 w 41"/>
                      <a:gd name="T43" fmla="*/ 46 h 46"/>
                      <a:gd name="T44" fmla="*/ 23 w 41"/>
                      <a:gd name="T45" fmla="*/ 46 h 46"/>
                      <a:gd name="T46" fmla="*/ 0 w 4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1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41" y="46"/>
                        </a:lnTo>
                        <a:lnTo>
                          <a:pt x="41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7" y="7"/>
                        </a:lnTo>
                        <a:lnTo>
                          <a:pt x="4" y="10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2"/>
                        </a:lnTo>
                        <a:lnTo>
                          <a:pt x="4" y="36"/>
                        </a:lnTo>
                        <a:lnTo>
                          <a:pt x="7" y="39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1" name="Freeform 639"/>
                  <p:cNvSpPr>
                    <a:spLocks noChangeAspect="1"/>
                  </p:cNvSpPr>
                  <p:nvPr/>
                </p:nvSpPr>
                <p:spPr bwMode="auto">
                  <a:xfrm>
                    <a:off x="5234" y="1593"/>
                    <a:ext cx="15" cy="320"/>
                  </a:xfrm>
                  <a:custGeom>
                    <a:avLst/>
                    <a:gdLst>
                      <a:gd name="T0" fmla="*/ 23 w 48"/>
                      <a:gd name="T1" fmla="*/ 1067 h 1067"/>
                      <a:gd name="T2" fmla="*/ 48 w 48"/>
                      <a:gd name="T3" fmla="*/ 1044 h 1067"/>
                      <a:gd name="T4" fmla="*/ 48 w 48"/>
                      <a:gd name="T5" fmla="*/ 0 h 1067"/>
                      <a:gd name="T6" fmla="*/ 0 w 48"/>
                      <a:gd name="T7" fmla="*/ 0 h 1067"/>
                      <a:gd name="T8" fmla="*/ 0 w 48"/>
                      <a:gd name="T9" fmla="*/ 1044 h 1067"/>
                      <a:gd name="T10" fmla="*/ 23 w 48"/>
                      <a:gd name="T11" fmla="*/ 1067 h 1067"/>
                      <a:gd name="T12" fmla="*/ 0 w 48"/>
                      <a:gd name="T13" fmla="*/ 1044 h 1067"/>
                      <a:gd name="T14" fmla="*/ 1 w 48"/>
                      <a:gd name="T15" fmla="*/ 1049 h 1067"/>
                      <a:gd name="T16" fmla="*/ 2 w 48"/>
                      <a:gd name="T17" fmla="*/ 1054 h 1067"/>
                      <a:gd name="T18" fmla="*/ 4 w 48"/>
                      <a:gd name="T19" fmla="*/ 1057 h 1067"/>
                      <a:gd name="T20" fmla="*/ 8 w 48"/>
                      <a:gd name="T21" fmla="*/ 1061 h 1067"/>
                      <a:gd name="T22" fmla="*/ 12 w 48"/>
                      <a:gd name="T23" fmla="*/ 1064 h 1067"/>
                      <a:gd name="T24" fmla="*/ 15 w 48"/>
                      <a:gd name="T25" fmla="*/ 1066 h 1067"/>
                      <a:gd name="T26" fmla="*/ 19 w 48"/>
                      <a:gd name="T27" fmla="*/ 1067 h 1067"/>
                      <a:gd name="T28" fmla="*/ 23 w 48"/>
                      <a:gd name="T29" fmla="*/ 1067 h 1067"/>
                      <a:gd name="T30" fmla="*/ 29 w 48"/>
                      <a:gd name="T31" fmla="*/ 1067 h 1067"/>
                      <a:gd name="T32" fmla="*/ 33 w 48"/>
                      <a:gd name="T33" fmla="*/ 1066 h 1067"/>
                      <a:gd name="T34" fmla="*/ 36 w 48"/>
                      <a:gd name="T35" fmla="*/ 1064 h 1067"/>
                      <a:gd name="T36" fmla="*/ 40 w 48"/>
                      <a:gd name="T37" fmla="*/ 1061 h 1067"/>
                      <a:gd name="T38" fmla="*/ 42 w 48"/>
                      <a:gd name="T39" fmla="*/ 1057 h 1067"/>
                      <a:gd name="T40" fmla="*/ 46 w 48"/>
                      <a:gd name="T41" fmla="*/ 1054 h 1067"/>
                      <a:gd name="T42" fmla="*/ 47 w 48"/>
                      <a:gd name="T43" fmla="*/ 1049 h 1067"/>
                      <a:gd name="T44" fmla="*/ 48 w 48"/>
                      <a:gd name="T45" fmla="*/ 1044 h 1067"/>
                      <a:gd name="T46" fmla="*/ 23 w 48"/>
                      <a:gd name="T47" fmla="*/ 1067 h 10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8" h="1067">
                        <a:moveTo>
                          <a:pt x="23" y="1067"/>
                        </a:moveTo>
                        <a:lnTo>
                          <a:pt x="48" y="1044"/>
                        </a:lnTo>
                        <a:lnTo>
                          <a:pt x="48" y="0"/>
                        </a:lnTo>
                        <a:lnTo>
                          <a:pt x="0" y="0"/>
                        </a:lnTo>
                        <a:lnTo>
                          <a:pt x="0" y="1044"/>
                        </a:lnTo>
                        <a:lnTo>
                          <a:pt x="23" y="1067"/>
                        </a:lnTo>
                        <a:lnTo>
                          <a:pt x="0" y="1044"/>
                        </a:lnTo>
                        <a:lnTo>
                          <a:pt x="1" y="1049"/>
                        </a:lnTo>
                        <a:lnTo>
                          <a:pt x="2" y="1054"/>
                        </a:lnTo>
                        <a:lnTo>
                          <a:pt x="4" y="1057"/>
                        </a:lnTo>
                        <a:lnTo>
                          <a:pt x="8" y="1061"/>
                        </a:lnTo>
                        <a:lnTo>
                          <a:pt x="12" y="1064"/>
                        </a:lnTo>
                        <a:lnTo>
                          <a:pt x="15" y="1066"/>
                        </a:lnTo>
                        <a:lnTo>
                          <a:pt x="19" y="1067"/>
                        </a:lnTo>
                        <a:lnTo>
                          <a:pt x="23" y="1067"/>
                        </a:lnTo>
                        <a:lnTo>
                          <a:pt x="29" y="1067"/>
                        </a:lnTo>
                        <a:lnTo>
                          <a:pt x="33" y="1066"/>
                        </a:lnTo>
                        <a:lnTo>
                          <a:pt x="36" y="1064"/>
                        </a:lnTo>
                        <a:lnTo>
                          <a:pt x="40" y="1061"/>
                        </a:lnTo>
                        <a:lnTo>
                          <a:pt x="42" y="1057"/>
                        </a:lnTo>
                        <a:lnTo>
                          <a:pt x="46" y="1054"/>
                        </a:lnTo>
                        <a:lnTo>
                          <a:pt x="47" y="1049"/>
                        </a:lnTo>
                        <a:lnTo>
                          <a:pt x="48" y="1044"/>
                        </a:lnTo>
                        <a:lnTo>
                          <a:pt x="23" y="106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2" name="Freeform 640"/>
                  <p:cNvSpPr>
                    <a:spLocks noChangeAspect="1"/>
                  </p:cNvSpPr>
                  <p:nvPr/>
                </p:nvSpPr>
                <p:spPr bwMode="auto">
                  <a:xfrm>
                    <a:off x="5241" y="1899"/>
                    <a:ext cx="22" cy="14"/>
                  </a:xfrm>
                  <a:custGeom>
                    <a:avLst/>
                    <a:gdLst>
                      <a:gd name="T0" fmla="*/ 71 w 71"/>
                      <a:gd name="T1" fmla="*/ 24 h 47"/>
                      <a:gd name="T2" fmla="*/ 48 w 71"/>
                      <a:gd name="T3" fmla="*/ 0 h 47"/>
                      <a:gd name="T4" fmla="*/ 0 w 71"/>
                      <a:gd name="T5" fmla="*/ 0 h 47"/>
                      <a:gd name="T6" fmla="*/ 0 w 71"/>
                      <a:gd name="T7" fmla="*/ 47 h 47"/>
                      <a:gd name="T8" fmla="*/ 48 w 71"/>
                      <a:gd name="T9" fmla="*/ 47 h 47"/>
                      <a:gd name="T10" fmla="*/ 71 w 71"/>
                      <a:gd name="T11" fmla="*/ 24 h 47"/>
                      <a:gd name="T12" fmla="*/ 48 w 71"/>
                      <a:gd name="T13" fmla="*/ 47 h 47"/>
                      <a:gd name="T14" fmla="*/ 53 w 71"/>
                      <a:gd name="T15" fmla="*/ 47 h 47"/>
                      <a:gd name="T16" fmla="*/ 57 w 71"/>
                      <a:gd name="T17" fmla="*/ 45 h 47"/>
                      <a:gd name="T18" fmla="*/ 62 w 71"/>
                      <a:gd name="T19" fmla="*/ 42 h 47"/>
                      <a:gd name="T20" fmla="*/ 65 w 71"/>
                      <a:gd name="T21" fmla="*/ 39 h 47"/>
                      <a:gd name="T22" fmla="*/ 68 w 71"/>
                      <a:gd name="T23" fmla="*/ 36 h 47"/>
                      <a:gd name="T24" fmla="*/ 69 w 71"/>
                      <a:gd name="T25" fmla="*/ 32 h 47"/>
                      <a:gd name="T26" fmla="*/ 70 w 71"/>
                      <a:gd name="T27" fmla="*/ 28 h 47"/>
                      <a:gd name="T28" fmla="*/ 71 w 71"/>
                      <a:gd name="T29" fmla="*/ 24 h 47"/>
                      <a:gd name="T30" fmla="*/ 70 w 71"/>
                      <a:gd name="T31" fmla="*/ 19 h 47"/>
                      <a:gd name="T32" fmla="*/ 69 w 71"/>
                      <a:gd name="T33" fmla="*/ 15 h 47"/>
                      <a:gd name="T34" fmla="*/ 68 w 71"/>
                      <a:gd name="T35" fmla="*/ 11 h 47"/>
                      <a:gd name="T36" fmla="*/ 65 w 71"/>
                      <a:gd name="T37" fmla="*/ 8 h 47"/>
                      <a:gd name="T38" fmla="*/ 62 w 71"/>
                      <a:gd name="T39" fmla="*/ 5 h 47"/>
                      <a:gd name="T40" fmla="*/ 57 w 71"/>
                      <a:gd name="T41" fmla="*/ 2 h 47"/>
                      <a:gd name="T42" fmla="*/ 53 w 71"/>
                      <a:gd name="T43" fmla="*/ 0 h 47"/>
                      <a:gd name="T44" fmla="*/ 48 w 71"/>
                      <a:gd name="T45" fmla="*/ 0 h 47"/>
                      <a:gd name="T46" fmla="*/ 71 w 71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1" h="47">
                        <a:moveTo>
                          <a:pt x="71" y="24"/>
                        </a:moveTo>
                        <a:lnTo>
                          <a:pt x="48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48" y="47"/>
                        </a:lnTo>
                        <a:lnTo>
                          <a:pt x="71" y="24"/>
                        </a:lnTo>
                        <a:lnTo>
                          <a:pt x="48" y="47"/>
                        </a:lnTo>
                        <a:lnTo>
                          <a:pt x="53" y="47"/>
                        </a:lnTo>
                        <a:lnTo>
                          <a:pt x="57" y="45"/>
                        </a:lnTo>
                        <a:lnTo>
                          <a:pt x="62" y="42"/>
                        </a:lnTo>
                        <a:lnTo>
                          <a:pt x="65" y="39"/>
                        </a:lnTo>
                        <a:lnTo>
                          <a:pt x="68" y="36"/>
                        </a:lnTo>
                        <a:lnTo>
                          <a:pt x="69" y="32"/>
                        </a:lnTo>
                        <a:lnTo>
                          <a:pt x="70" y="28"/>
                        </a:lnTo>
                        <a:lnTo>
                          <a:pt x="71" y="24"/>
                        </a:lnTo>
                        <a:lnTo>
                          <a:pt x="70" y="19"/>
                        </a:lnTo>
                        <a:lnTo>
                          <a:pt x="69" y="15"/>
                        </a:lnTo>
                        <a:lnTo>
                          <a:pt x="68" y="11"/>
                        </a:lnTo>
                        <a:lnTo>
                          <a:pt x="65" y="8"/>
                        </a:lnTo>
                        <a:lnTo>
                          <a:pt x="62" y="5"/>
                        </a:lnTo>
                        <a:lnTo>
                          <a:pt x="57" y="2"/>
                        </a:lnTo>
                        <a:lnTo>
                          <a:pt x="53" y="0"/>
                        </a:lnTo>
                        <a:lnTo>
                          <a:pt x="48" y="0"/>
                        </a:lnTo>
                        <a:lnTo>
                          <a:pt x="71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3" name="Freeform 641"/>
                  <p:cNvSpPr>
                    <a:spLocks noChangeAspect="1"/>
                  </p:cNvSpPr>
                  <p:nvPr/>
                </p:nvSpPr>
                <p:spPr bwMode="auto">
                  <a:xfrm>
                    <a:off x="5249" y="1906"/>
                    <a:ext cx="14" cy="26"/>
                  </a:xfrm>
                  <a:custGeom>
                    <a:avLst/>
                    <a:gdLst>
                      <a:gd name="T0" fmla="*/ 23 w 46"/>
                      <a:gd name="T1" fmla="*/ 87 h 87"/>
                      <a:gd name="T2" fmla="*/ 46 w 46"/>
                      <a:gd name="T3" fmla="*/ 64 h 87"/>
                      <a:gd name="T4" fmla="*/ 46 w 46"/>
                      <a:gd name="T5" fmla="*/ 0 h 87"/>
                      <a:gd name="T6" fmla="*/ 0 w 46"/>
                      <a:gd name="T7" fmla="*/ 0 h 87"/>
                      <a:gd name="T8" fmla="*/ 0 w 46"/>
                      <a:gd name="T9" fmla="*/ 64 h 87"/>
                      <a:gd name="T10" fmla="*/ 23 w 46"/>
                      <a:gd name="T11" fmla="*/ 87 h 87"/>
                      <a:gd name="T12" fmla="*/ 0 w 46"/>
                      <a:gd name="T13" fmla="*/ 64 h 87"/>
                      <a:gd name="T14" fmla="*/ 0 w 46"/>
                      <a:gd name="T15" fmla="*/ 69 h 87"/>
                      <a:gd name="T16" fmla="*/ 2 w 46"/>
                      <a:gd name="T17" fmla="*/ 73 h 87"/>
                      <a:gd name="T18" fmla="*/ 4 w 46"/>
                      <a:gd name="T19" fmla="*/ 77 h 87"/>
                      <a:gd name="T20" fmla="*/ 7 w 46"/>
                      <a:gd name="T21" fmla="*/ 81 h 87"/>
                      <a:gd name="T22" fmla="*/ 10 w 46"/>
                      <a:gd name="T23" fmla="*/ 84 h 87"/>
                      <a:gd name="T24" fmla="*/ 14 w 46"/>
                      <a:gd name="T25" fmla="*/ 85 h 87"/>
                      <a:gd name="T26" fmla="*/ 19 w 46"/>
                      <a:gd name="T27" fmla="*/ 86 h 87"/>
                      <a:gd name="T28" fmla="*/ 23 w 46"/>
                      <a:gd name="T29" fmla="*/ 87 h 87"/>
                      <a:gd name="T30" fmla="*/ 27 w 46"/>
                      <a:gd name="T31" fmla="*/ 86 h 87"/>
                      <a:gd name="T32" fmla="*/ 31 w 46"/>
                      <a:gd name="T33" fmla="*/ 85 h 87"/>
                      <a:gd name="T34" fmla="*/ 35 w 46"/>
                      <a:gd name="T35" fmla="*/ 84 h 87"/>
                      <a:gd name="T36" fmla="*/ 39 w 46"/>
                      <a:gd name="T37" fmla="*/ 81 h 87"/>
                      <a:gd name="T38" fmla="*/ 42 w 46"/>
                      <a:gd name="T39" fmla="*/ 77 h 87"/>
                      <a:gd name="T40" fmla="*/ 44 w 46"/>
                      <a:gd name="T41" fmla="*/ 73 h 87"/>
                      <a:gd name="T42" fmla="*/ 45 w 46"/>
                      <a:gd name="T43" fmla="*/ 69 h 87"/>
                      <a:gd name="T44" fmla="*/ 46 w 46"/>
                      <a:gd name="T45" fmla="*/ 64 h 87"/>
                      <a:gd name="T46" fmla="*/ 23 w 46"/>
                      <a:gd name="T47" fmla="*/ 8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87">
                        <a:moveTo>
                          <a:pt x="23" y="87"/>
                        </a:moveTo>
                        <a:lnTo>
                          <a:pt x="46" y="64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23" y="87"/>
                        </a:lnTo>
                        <a:lnTo>
                          <a:pt x="0" y="64"/>
                        </a:lnTo>
                        <a:lnTo>
                          <a:pt x="0" y="69"/>
                        </a:lnTo>
                        <a:lnTo>
                          <a:pt x="2" y="73"/>
                        </a:lnTo>
                        <a:lnTo>
                          <a:pt x="4" y="77"/>
                        </a:lnTo>
                        <a:lnTo>
                          <a:pt x="7" y="81"/>
                        </a:lnTo>
                        <a:lnTo>
                          <a:pt x="10" y="84"/>
                        </a:lnTo>
                        <a:lnTo>
                          <a:pt x="14" y="85"/>
                        </a:lnTo>
                        <a:lnTo>
                          <a:pt x="19" y="86"/>
                        </a:lnTo>
                        <a:lnTo>
                          <a:pt x="23" y="87"/>
                        </a:lnTo>
                        <a:lnTo>
                          <a:pt x="27" y="86"/>
                        </a:lnTo>
                        <a:lnTo>
                          <a:pt x="31" y="85"/>
                        </a:lnTo>
                        <a:lnTo>
                          <a:pt x="35" y="84"/>
                        </a:lnTo>
                        <a:lnTo>
                          <a:pt x="39" y="81"/>
                        </a:lnTo>
                        <a:lnTo>
                          <a:pt x="42" y="77"/>
                        </a:lnTo>
                        <a:lnTo>
                          <a:pt x="44" y="73"/>
                        </a:lnTo>
                        <a:lnTo>
                          <a:pt x="45" y="69"/>
                        </a:lnTo>
                        <a:lnTo>
                          <a:pt x="46" y="64"/>
                        </a:lnTo>
                        <a:lnTo>
                          <a:pt x="23" y="8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4" name="Freeform 642"/>
                  <p:cNvSpPr>
                    <a:spLocks noChangeAspect="1"/>
                  </p:cNvSpPr>
                  <p:nvPr/>
                </p:nvSpPr>
                <p:spPr bwMode="auto">
                  <a:xfrm>
                    <a:off x="5236" y="1919"/>
                    <a:ext cx="20" cy="13"/>
                  </a:xfrm>
                  <a:custGeom>
                    <a:avLst/>
                    <a:gdLst>
                      <a:gd name="T0" fmla="*/ 0 w 65"/>
                      <a:gd name="T1" fmla="*/ 23 h 46"/>
                      <a:gd name="T2" fmla="*/ 23 w 65"/>
                      <a:gd name="T3" fmla="*/ 46 h 46"/>
                      <a:gd name="T4" fmla="*/ 65 w 65"/>
                      <a:gd name="T5" fmla="*/ 46 h 46"/>
                      <a:gd name="T6" fmla="*/ 65 w 65"/>
                      <a:gd name="T7" fmla="*/ 0 h 46"/>
                      <a:gd name="T8" fmla="*/ 23 w 65"/>
                      <a:gd name="T9" fmla="*/ 0 h 46"/>
                      <a:gd name="T10" fmla="*/ 0 w 65"/>
                      <a:gd name="T11" fmla="*/ 23 h 46"/>
                      <a:gd name="T12" fmla="*/ 23 w 65"/>
                      <a:gd name="T13" fmla="*/ 0 h 46"/>
                      <a:gd name="T14" fmla="*/ 17 w 65"/>
                      <a:gd name="T15" fmla="*/ 0 h 46"/>
                      <a:gd name="T16" fmla="*/ 13 w 65"/>
                      <a:gd name="T17" fmla="*/ 2 h 46"/>
                      <a:gd name="T18" fmla="*/ 9 w 65"/>
                      <a:gd name="T19" fmla="*/ 4 h 46"/>
                      <a:gd name="T20" fmla="*/ 6 w 65"/>
                      <a:gd name="T21" fmla="*/ 7 h 46"/>
                      <a:gd name="T22" fmla="*/ 3 w 65"/>
                      <a:gd name="T23" fmla="*/ 10 h 46"/>
                      <a:gd name="T24" fmla="*/ 2 w 65"/>
                      <a:gd name="T25" fmla="*/ 14 h 46"/>
                      <a:gd name="T26" fmla="*/ 1 w 65"/>
                      <a:gd name="T27" fmla="*/ 19 h 46"/>
                      <a:gd name="T28" fmla="*/ 0 w 65"/>
                      <a:gd name="T29" fmla="*/ 23 h 46"/>
                      <a:gd name="T30" fmla="*/ 1 w 65"/>
                      <a:gd name="T31" fmla="*/ 27 h 46"/>
                      <a:gd name="T32" fmla="*/ 2 w 65"/>
                      <a:gd name="T33" fmla="*/ 31 h 46"/>
                      <a:gd name="T34" fmla="*/ 3 w 65"/>
                      <a:gd name="T35" fmla="*/ 35 h 46"/>
                      <a:gd name="T36" fmla="*/ 6 w 65"/>
                      <a:gd name="T37" fmla="*/ 39 h 46"/>
                      <a:gd name="T38" fmla="*/ 9 w 65"/>
                      <a:gd name="T39" fmla="*/ 42 h 46"/>
                      <a:gd name="T40" fmla="*/ 13 w 65"/>
                      <a:gd name="T41" fmla="*/ 44 h 46"/>
                      <a:gd name="T42" fmla="*/ 17 w 65"/>
                      <a:gd name="T43" fmla="*/ 45 h 46"/>
                      <a:gd name="T44" fmla="*/ 23 w 65"/>
                      <a:gd name="T45" fmla="*/ 46 h 46"/>
                      <a:gd name="T46" fmla="*/ 0 w 65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5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65" y="46"/>
                        </a:lnTo>
                        <a:lnTo>
                          <a:pt x="65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2" y="14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1"/>
                        </a:lnTo>
                        <a:lnTo>
                          <a:pt x="3" y="35"/>
                        </a:lnTo>
                        <a:lnTo>
                          <a:pt x="6" y="39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7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5" name="Freeform 643"/>
                  <p:cNvSpPr>
                    <a:spLocks noChangeAspect="1"/>
                  </p:cNvSpPr>
                  <p:nvPr/>
                </p:nvSpPr>
                <p:spPr bwMode="auto">
                  <a:xfrm>
                    <a:off x="5236" y="1926"/>
                    <a:ext cx="14" cy="136"/>
                  </a:xfrm>
                  <a:custGeom>
                    <a:avLst/>
                    <a:gdLst>
                      <a:gd name="T0" fmla="*/ 10 w 46"/>
                      <a:gd name="T1" fmla="*/ 450 h 455"/>
                      <a:gd name="T2" fmla="*/ 46 w 46"/>
                      <a:gd name="T3" fmla="*/ 431 h 455"/>
                      <a:gd name="T4" fmla="*/ 46 w 46"/>
                      <a:gd name="T5" fmla="*/ 0 h 455"/>
                      <a:gd name="T6" fmla="*/ 0 w 46"/>
                      <a:gd name="T7" fmla="*/ 0 h 455"/>
                      <a:gd name="T8" fmla="*/ 0 w 46"/>
                      <a:gd name="T9" fmla="*/ 431 h 455"/>
                      <a:gd name="T10" fmla="*/ 10 w 46"/>
                      <a:gd name="T11" fmla="*/ 450 h 455"/>
                      <a:gd name="T12" fmla="*/ 0 w 46"/>
                      <a:gd name="T13" fmla="*/ 431 h 455"/>
                      <a:gd name="T14" fmla="*/ 1 w 46"/>
                      <a:gd name="T15" fmla="*/ 437 h 455"/>
                      <a:gd name="T16" fmla="*/ 2 w 46"/>
                      <a:gd name="T17" fmla="*/ 442 h 455"/>
                      <a:gd name="T18" fmla="*/ 4 w 46"/>
                      <a:gd name="T19" fmla="*/ 445 h 455"/>
                      <a:gd name="T20" fmla="*/ 7 w 46"/>
                      <a:gd name="T21" fmla="*/ 448 h 455"/>
                      <a:gd name="T22" fmla="*/ 11 w 46"/>
                      <a:gd name="T23" fmla="*/ 451 h 455"/>
                      <a:gd name="T24" fmla="*/ 14 w 46"/>
                      <a:gd name="T25" fmla="*/ 454 h 455"/>
                      <a:gd name="T26" fmla="*/ 18 w 46"/>
                      <a:gd name="T27" fmla="*/ 455 h 455"/>
                      <a:gd name="T28" fmla="*/ 23 w 46"/>
                      <a:gd name="T29" fmla="*/ 455 h 455"/>
                      <a:gd name="T30" fmla="*/ 28 w 46"/>
                      <a:gd name="T31" fmla="*/ 455 h 455"/>
                      <a:gd name="T32" fmla="*/ 31 w 46"/>
                      <a:gd name="T33" fmla="*/ 454 h 455"/>
                      <a:gd name="T34" fmla="*/ 35 w 46"/>
                      <a:gd name="T35" fmla="*/ 451 h 455"/>
                      <a:gd name="T36" fmla="*/ 40 w 46"/>
                      <a:gd name="T37" fmla="*/ 448 h 455"/>
                      <a:gd name="T38" fmla="*/ 42 w 46"/>
                      <a:gd name="T39" fmla="*/ 445 h 455"/>
                      <a:gd name="T40" fmla="*/ 45 w 46"/>
                      <a:gd name="T41" fmla="*/ 442 h 455"/>
                      <a:gd name="T42" fmla="*/ 46 w 46"/>
                      <a:gd name="T43" fmla="*/ 437 h 455"/>
                      <a:gd name="T44" fmla="*/ 46 w 46"/>
                      <a:gd name="T45" fmla="*/ 431 h 455"/>
                      <a:gd name="T46" fmla="*/ 10 w 46"/>
                      <a:gd name="T47" fmla="*/ 450 h 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455">
                        <a:moveTo>
                          <a:pt x="10" y="450"/>
                        </a:moveTo>
                        <a:lnTo>
                          <a:pt x="46" y="43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431"/>
                        </a:lnTo>
                        <a:lnTo>
                          <a:pt x="10" y="450"/>
                        </a:lnTo>
                        <a:lnTo>
                          <a:pt x="0" y="431"/>
                        </a:lnTo>
                        <a:lnTo>
                          <a:pt x="1" y="437"/>
                        </a:lnTo>
                        <a:lnTo>
                          <a:pt x="2" y="442"/>
                        </a:lnTo>
                        <a:lnTo>
                          <a:pt x="4" y="445"/>
                        </a:lnTo>
                        <a:lnTo>
                          <a:pt x="7" y="448"/>
                        </a:lnTo>
                        <a:lnTo>
                          <a:pt x="11" y="451"/>
                        </a:lnTo>
                        <a:lnTo>
                          <a:pt x="14" y="454"/>
                        </a:lnTo>
                        <a:lnTo>
                          <a:pt x="18" y="455"/>
                        </a:lnTo>
                        <a:lnTo>
                          <a:pt x="23" y="455"/>
                        </a:lnTo>
                        <a:lnTo>
                          <a:pt x="28" y="455"/>
                        </a:lnTo>
                        <a:lnTo>
                          <a:pt x="31" y="454"/>
                        </a:lnTo>
                        <a:lnTo>
                          <a:pt x="35" y="451"/>
                        </a:lnTo>
                        <a:lnTo>
                          <a:pt x="40" y="448"/>
                        </a:lnTo>
                        <a:lnTo>
                          <a:pt x="42" y="445"/>
                        </a:lnTo>
                        <a:lnTo>
                          <a:pt x="45" y="442"/>
                        </a:lnTo>
                        <a:lnTo>
                          <a:pt x="46" y="437"/>
                        </a:lnTo>
                        <a:lnTo>
                          <a:pt x="46" y="431"/>
                        </a:lnTo>
                        <a:lnTo>
                          <a:pt x="10" y="4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6" name="Freeform 644"/>
                  <p:cNvSpPr>
                    <a:spLocks noChangeAspect="1"/>
                  </p:cNvSpPr>
                  <p:nvPr/>
                </p:nvSpPr>
                <p:spPr bwMode="auto">
                  <a:xfrm>
                    <a:off x="5240" y="2050"/>
                    <a:ext cx="19" cy="19"/>
                  </a:xfrm>
                  <a:custGeom>
                    <a:avLst/>
                    <a:gdLst>
                      <a:gd name="T0" fmla="*/ 67 w 67"/>
                      <a:gd name="T1" fmla="*/ 42 h 66"/>
                      <a:gd name="T2" fmla="*/ 58 w 67"/>
                      <a:gd name="T3" fmla="*/ 23 h 66"/>
                      <a:gd name="T4" fmla="*/ 26 w 67"/>
                      <a:gd name="T5" fmla="*/ 0 h 66"/>
                      <a:gd name="T6" fmla="*/ 0 w 67"/>
                      <a:gd name="T7" fmla="*/ 38 h 66"/>
                      <a:gd name="T8" fmla="*/ 31 w 67"/>
                      <a:gd name="T9" fmla="*/ 60 h 66"/>
                      <a:gd name="T10" fmla="*/ 67 w 67"/>
                      <a:gd name="T11" fmla="*/ 42 h 66"/>
                      <a:gd name="T12" fmla="*/ 31 w 67"/>
                      <a:gd name="T13" fmla="*/ 60 h 66"/>
                      <a:gd name="T14" fmla="*/ 36 w 67"/>
                      <a:gd name="T15" fmla="*/ 64 h 66"/>
                      <a:gd name="T16" fmla="*/ 40 w 67"/>
                      <a:gd name="T17" fmla="*/ 65 h 66"/>
                      <a:gd name="T18" fmla="*/ 44 w 67"/>
                      <a:gd name="T19" fmla="*/ 66 h 66"/>
                      <a:gd name="T20" fmla="*/ 48 w 67"/>
                      <a:gd name="T21" fmla="*/ 65 h 66"/>
                      <a:gd name="T22" fmla="*/ 53 w 67"/>
                      <a:gd name="T23" fmla="*/ 64 h 66"/>
                      <a:gd name="T24" fmla="*/ 57 w 67"/>
                      <a:gd name="T25" fmla="*/ 62 h 66"/>
                      <a:gd name="T26" fmla="*/ 60 w 67"/>
                      <a:gd name="T27" fmla="*/ 58 h 66"/>
                      <a:gd name="T28" fmla="*/ 63 w 67"/>
                      <a:gd name="T29" fmla="*/ 55 h 66"/>
                      <a:gd name="T30" fmla="*/ 65 w 67"/>
                      <a:gd name="T31" fmla="*/ 52 h 66"/>
                      <a:gd name="T32" fmla="*/ 66 w 67"/>
                      <a:gd name="T33" fmla="*/ 48 h 66"/>
                      <a:gd name="T34" fmla="*/ 67 w 67"/>
                      <a:gd name="T35" fmla="*/ 44 h 66"/>
                      <a:gd name="T36" fmla="*/ 67 w 67"/>
                      <a:gd name="T37" fmla="*/ 39 h 66"/>
                      <a:gd name="T38" fmla="*/ 66 w 67"/>
                      <a:gd name="T39" fmla="*/ 35 h 66"/>
                      <a:gd name="T40" fmla="*/ 64 w 67"/>
                      <a:gd name="T41" fmla="*/ 31 h 66"/>
                      <a:gd name="T42" fmla="*/ 62 w 67"/>
                      <a:gd name="T43" fmla="*/ 27 h 66"/>
                      <a:gd name="T44" fmla="*/ 58 w 67"/>
                      <a:gd name="T45" fmla="*/ 23 h 66"/>
                      <a:gd name="T46" fmla="*/ 67 w 67"/>
                      <a:gd name="T47" fmla="*/ 4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7" h="66">
                        <a:moveTo>
                          <a:pt x="67" y="42"/>
                        </a:moveTo>
                        <a:lnTo>
                          <a:pt x="58" y="23"/>
                        </a:lnTo>
                        <a:lnTo>
                          <a:pt x="26" y="0"/>
                        </a:lnTo>
                        <a:lnTo>
                          <a:pt x="0" y="38"/>
                        </a:lnTo>
                        <a:lnTo>
                          <a:pt x="31" y="60"/>
                        </a:lnTo>
                        <a:lnTo>
                          <a:pt x="67" y="42"/>
                        </a:lnTo>
                        <a:lnTo>
                          <a:pt x="31" y="60"/>
                        </a:lnTo>
                        <a:lnTo>
                          <a:pt x="36" y="64"/>
                        </a:lnTo>
                        <a:lnTo>
                          <a:pt x="40" y="65"/>
                        </a:lnTo>
                        <a:lnTo>
                          <a:pt x="44" y="66"/>
                        </a:lnTo>
                        <a:lnTo>
                          <a:pt x="48" y="65"/>
                        </a:lnTo>
                        <a:lnTo>
                          <a:pt x="53" y="64"/>
                        </a:lnTo>
                        <a:lnTo>
                          <a:pt x="57" y="62"/>
                        </a:lnTo>
                        <a:lnTo>
                          <a:pt x="60" y="58"/>
                        </a:lnTo>
                        <a:lnTo>
                          <a:pt x="63" y="55"/>
                        </a:lnTo>
                        <a:lnTo>
                          <a:pt x="65" y="52"/>
                        </a:lnTo>
                        <a:lnTo>
                          <a:pt x="66" y="48"/>
                        </a:lnTo>
                        <a:lnTo>
                          <a:pt x="67" y="44"/>
                        </a:lnTo>
                        <a:lnTo>
                          <a:pt x="67" y="39"/>
                        </a:lnTo>
                        <a:lnTo>
                          <a:pt x="66" y="35"/>
                        </a:lnTo>
                        <a:lnTo>
                          <a:pt x="64" y="31"/>
                        </a:lnTo>
                        <a:lnTo>
                          <a:pt x="62" y="27"/>
                        </a:lnTo>
                        <a:lnTo>
                          <a:pt x="58" y="23"/>
                        </a:lnTo>
                        <a:lnTo>
                          <a:pt x="67" y="4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46" y="2062"/>
                    <a:ext cx="13" cy="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8" name="Freeform 646"/>
                  <p:cNvSpPr>
                    <a:spLocks noChangeAspect="1"/>
                  </p:cNvSpPr>
                  <p:nvPr/>
                </p:nvSpPr>
                <p:spPr bwMode="auto">
                  <a:xfrm>
                    <a:off x="344" y="1556"/>
                    <a:ext cx="10" cy="14"/>
                  </a:xfrm>
                  <a:custGeom>
                    <a:avLst/>
                    <a:gdLst>
                      <a:gd name="T0" fmla="*/ 31 w 31"/>
                      <a:gd name="T1" fmla="*/ 23 h 46"/>
                      <a:gd name="T2" fmla="*/ 8 w 31"/>
                      <a:gd name="T3" fmla="*/ 0 h 46"/>
                      <a:gd name="T4" fmla="*/ 0 w 31"/>
                      <a:gd name="T5" fmla="*/ 0 h 46"/>
                      <a:gd name="T6" fmla="*/ 0 w 31"/>
                      <a:gd name="T7" fmla="*/ 46 h 46"/>
                      <a:gd name="T8" fmla="*/ 8 w 31"/>
                      <a:gd name="T9" fmla="*/ 46 h 46"/>
                      <a:gd name="T10" fmla="*/ 31 w 31"/>
                      <a:gd name="T11" fmla="*/ 23 h 46"/>
                      <a:gd name="T12" fmla="*/ 8 w 31"/>
                      <a:gd name="T13" fmla="*/ 46 h 46"/>
                      <a:gd name="T14" fmla="*/ 13 w 31"/>
                      <a:gd name="T15" fmla="*/ 45 h 46"/>
                      <a:gd name="T16" fmla="*/ 18 w 31"/>
                      <a:gd name="T17" fmla="*/ 44 h 46"/>
                      <a:gd name="T18" fmla="*/ 21 w 31"/>
                      <a:gd name="T19" fmla="*/ 42 h 46"/>
                      <a:gd name="T20" fmla="*/ 26 w 31"/>
                      <a:gd name="T21" fmla="*/ 39 h 46"/>
                      <a:gd name="T22" fmla="*/ 28 w 31"/>
                      <a:gd name="T23" fmla="*/ 36 h 46"/>
                      <a:gd name="T24" fmla="*/ 30 w 31"/>
                      <a:gd name="T25" fmla="*/ 32 h 46"/>
                      <a:gd name="T26" fmla="*/ 31 w 31"/>
                      <a:gd name="T27" fmla="*/ 27 h 46"/>
                      <a:gd name="T28" fmla="*/ 31 w 31"/>
                      <a:gd name="T29" fmla="*/ 23 h 46"/>
                      <a:gd name="T30" fmla="*/ 31 w 31"/>
                      <a:gd name="T31" fmla="*/ 19 h 46"/>
                      <a:gd name="T32" fmla="*/ 30 w 31"/>
                      <a:gd name="T33" fmla="*/ 15 h 46"/>
                      <a:gd name="T34" fmla="*/ 28 w 31"/>
                      <a:gd name="T35" fmla="*/ 10 h 46"/>
                      <a:gd name="T36" fmla="*/ 26 w 31"/>
                      <a:gd name="T37" fmla="*/ 7 h 46"/>
                      <a:gd name="T38" fmla="*/ 21 w 31"/>
                      <a:gd name="T39" fmla="*/ 4 h 46"/>
                      <a:gd name="T40" fmla="*/ 18 w 31"/>
                      <a:gd name="T41" fmla="*/ 2 h 46"/>
                      <a:gd name="T42" fmla="*/ 13 w 31"/>
                      <a:gd name="T43" fmla="*/ 0 h 46"/>
                      <a:gd name="T44" fmla="*/ 8 w 31"/>
                      <a:gd name="T45" fmla="*/ 0 h 46"/>
                      <a:gd name="T46" fmla="*/ 31 w 3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46">
                        <a:moveTo>
                          <a:pt x="31" y="23"/>
                        </a:moveTo>
                        <a:lnTo>
                          <a:pt x="8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8" y="46"/>
                        </a:lnTo>
                        <a:lnTo>
                          <a:pt x="31" y="23"/>
                        </a:lnTo>
                        <a:lnTo>
                          <a:pt x="8" y="46"/>
                        </a:lnTo>
                        <a:lnTo>
                          <a:pt x="13" y="45"/>
                        </a:lnTo>
                        <a:lnTo>
                          <a:pt x="18" y="44"/>
                        </a:lnTo>
                        <a:lnTo>
                          <a:pt x="21" y="42"/>
                        </a:lnTo>
                        <a:lnTo>
                          <a:pt x="26" y="39"/>
                        </a:lnTo>
                        <a:lnTo>
                          <a:pt x="28" y="36"/>
                        </a:lnTo>
                        <a:lnTo>
                          <a:pt x="30" y="32"/>
                        </a:lnTo>
                        <a:lnTo>
                          <a:pt x="31" y="27"/>
                        </a:lnTo>
                        <a:lnTo>
                          <a:pt x="31" y="23"/>
                        </a:lnTo>
                        <a:lnTo>
                          <a:pt x="31" y="19"/>
                        </a:lnTo>
                        <a:lnTo>
                          <a:pt x="30" y="15"/>
                        </a:lnTo>
                        <a:lnTo>
                          <a:pt x="28" y="10"/>
                        </a:lnTo>
                        <a:lnTo>
                          <a:pt x="26" y="7"/>
                        </a:lnTo>
                        <a:lnTo>
                          <a:pt x="21" y="4"/>
                        </a:lnTo>
                        <a:lnTo>
                          <a:pt x="18" y="2"/>
                        </a:lnTo>
                        <a:lnTo>
                          <a:pt x="13" y="0"/>
                        </a:lnTo>
                        <a:lnTo>
                          <a:pt x="8" y="0"/>
                        </a:lnTo>
                        <a:lnTo>
                          <a:pt x="3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599" name="Freeform 647"/>
                  <p:cNvSpPr>
                    <a:spLocks noChangeAspect="1"/>
                  </p:cNvSpPr>
                  <p:nvPr/>
                </p:nvSpPr>
                <p:spPr bwMode="auto">
                  <a:xfrm>
                    <a:off x="340" y="1563"/>
                    <a:ext cx="14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0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0 w 46"/>
                      <a:gd name="T23" fmla="*/ 120 h 123"/>
                      <a:gd name="T24" fmla="*/ 14 w 46"/>
                      <a:gd name="T25" fmla="*/ 122 h 123"/>
                      <a:gd name="T26" fmla="*/ 18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1 w 46"/>
                      <a:gd name="T33" fmla="*/ 122 h 123"/>
                      <a:gd name="T34" fmla="*/ 35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6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0" y="120"/>
                        </a:lnTo>
                        <a:lnTo>
                          <a:pt x="14" y="122"/>
                        </a:lnTo>
                        <a:lnTo>
                          <a:pt x="18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1" y="122"/>
                        </a:lnTo>
                        <a:lnTo>
                          <a:pt x="35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6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0" name="Freeform 648"/>
                  <p:cNvSpPr>
                    <a:spLocks noChangeAspect="1"/>
                  </p:cNvSpPr>
                  <p:nvPr/>
                </p:nvSpPr>
                <p:spPr bwMode="auto">
                  <a:xfrm>
                    <a:off x="335" y="1586"/>
                    <a:ext cx="12" cy="14"/>
                  </a:xfrm>
                  <a:custGeom>
                    <a:avLst/>
                    <a:gdLst>
                      <a:gd name="T0" fmla="*/ 0 w 40"/>
                      <a:gd name="T1" fmla="*/ 23 h 46"/>
                      <a:gd name="T2" fmla="*/ 23 w 40"/>
                      <a:gd name="T3" fmla="*/ 46 h 46"/>
                      <a:gd name="T4" fmla="*/ 40 w 40"/>
                      <a:gd name="T5" fmla="*/ 46 h 46"/>
                      <a:gd name="T6" fmla="*/ 40 w 40"/>
                      <a:gd name="T7" fmla="*/ 0 h 46"/>
                      <a:gd name="T8" fmla="*/ 23 w 40"/>
                      <a:gd name="T9" fmla="*/ 0 h 46"/>
                      <a:gd name="T10" fmla="*/ 0 w 40"/>
                      <a:gd name="T11" fmla="*/ 23 h 46"/>
                      <a:gd name="T12" fmla="*/ 23 w 40"/>
                      <a:gd name="T13" fmla="*/ 0 h 46"/>
                      <a:gd name="T14" fmla="*/ 17 w 40"/>
                      <a:gd name="T15" fmla="*/ 0 h 46"/>
                      <a:gd name="T16" fmla="*/ 12 w 40"/>
                      <a:gd name="T17" fmla="*/ 2 h 46"/>
                      <a:gd name="T18" fmla="*/ 8 w 40"/>
                      <a:gd name="T19" fmla="*/ 4 h 46"/>
                      <a:gd name="T20" fmla="*/ 5 w 40"/>
                      <a:gd name="T21" fmla="*/ 7 h 46"/>
                      <a:gd name="T22" fmla="*/ 3 w 40"/>
                      <a:gd name="T23" fmla="*/ 10 h 46"/>
                      <a:gd name="T24" fmla="*/ 1 w 40"/>
                      <a:gd name="T25" fmla="*/ 15 h 46"/>
                      <a:gd name="T26" fmla="*/ 0 w 40"/>
                      <a:gd name="T27" fmla="*/ 19 h 46"/>
                      <a:gd name="T28" fmla="*/ 0 w 40"/>
                      <a:gd name="T29" fmla="*/ 23 h 46"/>
                      <a:gd name="T30" fmla="*/ 0 w 40"/>
                      <a:gd name="T31" fmla="*/ 27 h 46"/>
                      <a:gd name="T32" fmla="*/ 1 w 40"/>
                      <a:gd name="T33" fmla="*/ 32 h 46"/>
                      <a:gd name="T34" fmla="*/ 3 w 40"/>
                      <a:gd name="T35" fmla="*/ 36 h 46"/>
                      <a:gd name="T36" fmla="*/ 5 w 40"/>
                      <a:gd name="T37" fmla="*/ 39 h 46"/>
                      <a:gd name="T38" fmla="*/ 8 w 40"/>
                      <a:gd name="T39" fmla="*/ 42 h 46"/>
                      <a:gd name="T40" fmla="*/ 12 w 40"/>
                      <a:gd name="T41" fmla="*/ 44 h 46"/>
                      <a:gd name="T42" fmla="*/ 17 w 40"/>
                      <a:gd name="T43" fmla="*/ 46 h 46"/>
                      <a:gd name="T44" fmla="*/ 23 w 40"/>
                      <a:gd name="T45" fmla="*/ 46 h 46"/>
                      <a:gd name="T46" fmla="*/ 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40" y="46"/>
                        </a:lnTo>
                        <a:lnTo>
                          <a:pt x="40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1" name="Rectangle 6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5" y="1593"/>
                    <a:ext cx="14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2" name="Freeform 650"/>
                  <p:cNvSpPr>
                    <a:spLocks noChangeAspect="1"/>
                  </p:cNvSpPr>
                  <p:nvPr/>
                </p:nvSpPr>
                <p:spPr bwMode="auto">
                  <a:xfrm>
                    <a:off x="5192" y="1556"/>
                    <a:ext cx="10" cy="14"/>
                  </a:xfrm>
                  <a:custGeom>
                    <a:avLst/>
                    <a:gdLst>
                      <a:gd name="T0" fmla="*/ 0 w 31"/>
                      <a:gd name="T1" fmla="*/ 23 h 46"/>
                      <a:gd name="T2" fmla="*/ 23 w 31"/>
                      <a:gd name="T3" fmla="*/ 46 h 46"/>
                      <a:gd name="T4" fmla="*/ 31 w 31"/>
                      <a:gd name="T5" fmla="*/ 46 h 46"/>
                      <a:gd name="T6" fmla="*/ 31 w 31"/>
                      <a:gd name="T7" fmla="*/ 0 h 46"/>
                      <a:gd name="T8" fmla="*/ 23 w 31"/>
                      <a:gd name="T9" fmla="*/ 0 h 46"/>
                      <a:gd name="T10" fmla="*/ 0 w 31"/>
                      <a:gd name="T11" fmla="*/ 23 h 46"/>
                      <a:gd name="T12" fmla="*/ 23 w 31"/>
                      <a:gd name="T13" fmla="*/ 0 h 46"/>
                      <a:gd name="T14" fmla="*/ 18 w 31"/>
                      <a:gd name="T15" fmla="*/ 0 h 46"/>
                      <a:gd name="T16" fmla="*/ 13 w 31"/>
                      <a:gd name="T17" fmla="*/ 2 h 46"/>
                      <a:gd name="T18" fmla="*/ 9 w 31"/>
                      <a:gd name="T19" fmla="*/ 4 h 46"/>
                      <a:gd name="T20" fmla="*/ 5 w 31"/>
                      <a:gd name="T21" fmla="*/ 7 h 46"/>
                      <a:gd name="T22" fmla="*/ 3 w 31"/>
                      <a:gd name="T23" fmla="*/ 10 h 46"/>
                      <a:gd name="T24" fmla="*/ 1 w 31"/>
                      <a:gd name="T25" fmla="*/ 15 h 46"/>
                      <a:gd name="T26" fmla="*/ 0 w 31"/>
                      <a:gd name="T27" fmla="*/ 19 h 46"/>
                      <a:gd name="T28" fmla="*/ 0 w 31"/>
                      <a:gd name="T29" fmla="*/ 23 h 46"/>
                      <a:gd name="T30" fmla="*/ 0 w 31"/>
                      <a:gd name="T31" fmla="*/ 27 h 46"/>
                      <a:gd name="T32" fmla="*/ 1 w 31"/>
                      <a:gd name="T33" fmla="*/ 32 h 46"/>
                      <a:gd name="T34" fmla="*/ 3 w 31"/>
                      <a:gd name="T35" fmla="*/ 36 h 46"/>
                      <a:gd name="T36" fmla="*/ 5 w 31"/>
                      <a:gd name="T37" fmla="*/ 39 h 46"/>
                      <a:gd name="T38" fmla="*/ 9 w 31"/>
                      <a:gd name="T39" fmla="*/ 42 h 46"/>
                      <a:gd name="T40" fmla="*/ 13 w 31"/>
                      <a:gd name="T41" fmla="*/ 44 h 46"/>
                      <a:gd name="T42" fmla="*/ 18 w 31"/>
                      <a:gd name="T43" fmla="*/ 45 h 46"/>
                      <a:gd name="T44" fmla="*/ 23 w 31"/>
                      <a:gd name="T45" fmla="*/ 46 h 46"/>
                      <a:gd name="T46" fmla="*/ 0 w 3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31" y="46"/>
                        </a:lnTo>
                        <a:lnTo>
                          <a:pt x="31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3" name="Freeform 651"/>
                  <p:cNvSpPr>
                    <a:spLocks noChangeAspect="1"/>
                  </p:cNvSpPr>
                  <p:nvPr/>
                </p:nvSpPr>
                <p:spPr bwMode="auto">
                  <a:xfrm>
                    <a:off x="5192" y="1563"/>
                    <a:ext cx="14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0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1 w 46"/>
                      <a:gd name="T23" fmla="*/ 120 h 123"/>
                      <a:gd name="T24" fmla="*/ 15 w 46"/>
                      <a:gd name="T25" fmla="*/ 122 h 123"/>
                      <a:gd name="T26" fmla="*/ 19 w 46"/>
                      <a:gd name="T27" fmla="*/ 123 h 123"/>
                      <a:gd name="T28" fmla="*/ 23 w 46"/>
                      <a:gd name="T29" fmla="*/ 123 h 123"/>
                      <a:gd name="T30" fmla="*/ 28 w 46"/>
                      <a:gd name="T31" fmla="*/ 123 h 123"/>
                      <a:gd name="T32" fmla="*/ 32 w 46"/>
                      <a:gd name="T33" fmla="*/ 122 h 123"/>
                      <a:gd name="T34" fmla="*/ 36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5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1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8" y="123"/>
                        </a:lnTo>
                        <a:lnTo>
                          <a:pt x="32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5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4" name="Freeform 652"/>
                  <p:cNvSpPr>
                    <a:spLocks noChangeAspect="1"/>
                  </p:cNvSpPr>
                  <p:nvPr/>
                </p:nvSpPr>
                <p:spPr bwMode="auto">
                  <a:xfrm>
                    <a:off x="5199" y="1586"/>
                    <a:ext cx="12" cy="14"/>
                  </a:xfrm>
                  <a:custGeom>
                    <a:avLst/>
                    <a:gdLst>
                      <a:gd name="T0" fmla="*/ 40 w 40"/>
                      <a:gd name="T1" fmla="*/ 23 h 46"/>
                      <a:gd name="T2" fmla="*/ 17 w 40"/>
                      <a:gd name="T3" fmla="*/ 0 h 46"/>
                      <a:gd name="T4" fmla="*/ 0 w 40"/>
                      <a:gd name="T5" fmla="*/ 0 h 46"/>
                      <a:gd name="T6" fmla="*/ 0 w 40"/>
                      <a:gd name="T7" fmla="*/ 46 h 46"/>
                      <a:gd name="T8" fmla="*/ 17 w 40"/>
                      <a:gd name="T9" fmla="*/ 46 h 46"/>
                      <a:gd name="T10" fmla="*/ 40 w 40"/>
                      <a:gd name="T11" fmla="*/ 23 h 46"/>
                      <a:gd name="T12" fmla="*/ 17 w 40"/>
                      <a:gd name="T13" fmla="*/ 46 h 46"/>
                      <a:gd name="T14" fmla="*/ 23 w 40"/>
                      <a:gd name="T15" fmla="*/ 46 h 46"/>
                      <a:gd name="T16" fmla="*/ 28 w 40"/>
                      <a:gd name="T17" fmla="*/ 44 h 46"/>
                      <a:gd name="T18" fmla="*/ 32 w 40"/>
                      <a:gd name="T19" fmla="*/ 42 h 46"/>
                      <a:gd name="T20" fmla="*/ 35 w 40"/>
                      <a:gd name="T21" fmla="*/ 39 h 46"/>
                      <a:gd name="T22" fmla="*/ 37 w 40"/>
                      <a:gd name="T23" fmla="*/ 36 h 46"/>
                      <a:gd name="T24" fmla="*/ 39 w 40"/>
                      <a:gd name="T25" fmla="*/ 32 h 46"/>
                      <a:gd name="T26" fmla="*/ 40 w 40"/>
                      <a:gd name="T27" fmla="*/ 27 h 46"/>
                      <a:gd name="T28" fmla="*/ 40 w 40"/>
                      <a:gd name="T29" fmla="*/ 23 h 46"/>
                      <a:gd name="T30" fmla="*/ 40 w 40"/>
                      <a:gd name="T31" fmla="*/ 19 h 46"/>
                      <a:gd name="T32" fmla="*/ 39 w 40"/>
                      <a:gd name="T33" fmla="*/ 15 h 46"/>
                      <a:gd name="T34" fmla="*/ 37 w 40"/>
                      <a:gd name="T35" fmla="*/ 10 h 46"/>
                      <a:gd name="T36" fmla="*/ 35 w 40"/>
                      <a:gd name="T37" fmla="*/ 7 h 46"/>
                      <a:gd name="T38" fmla="*/ 32 w 40"/>
                      <a:gd name="T39" fmla="*/ 4 h 46"/>
                      <a:gd name="T40" fmla="*/ 28 w 40"/>
                      <a:gd name="T41" fmla="*/ 2 h 46"/>
                      <a:gd name="T42" fmla="*/ 23 w 40"/>
                      <a:gd name="T43" fmla="*/ 0 h 46"/>
                      <a:gd name="T44" fmla="*/ 17 w 40"/>
                      <a:gd name="T45" fmla="*/ 0 h 46"/>
                      <a:gd name="T46" fmla="*/ 4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40" y="23"/>
                        </a:moveTo>
                        <a:lnTo>
                          <a:pt x="1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7" y="46"/>
                        </a:lnTo>
                        <a:lnTo>
                          <a:pt x="40" y="23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28" y="44"/>
                        </a:lnTo>
                        <a:lnTo>
                          <a:pt x="32" y="42"/>
                        </a:lnTo>
                        <a:lnTo>
                          <a:pt x="35" y="39"/>
                        </a:lnTo>
                        <a:lnTo>
                          <a:pt x="37" y="36"/>
                        </a:lnTo>
                        <a:lnTo>
                          <a:pt x="39" y="32"/>
                        </a:lnTo>
                        <a:lnTo>
                          <a:pt x="40" y="27"/>
                        </a:lnTo>
                        <a:lnTo>
                          <a:pt x="40" y="23"/>
                        </a:lnTo>
                        <a:lnTo>
                          <a:pt x="40" y="19"/>
                        </a:lnTo>
                        <a:lnTo>
                          <a:pt x="39" y="15"/>
                        </a:lnTo>
                        <a:lnTo>
                          <a:pt x="37" y="10"/>
                        </a:lnTo>
                        <a:lnTo>
                          <a:pt x="35" y="7"/>
                        </a:lnTo>
                        <a:lnTo>
                          <a:pt x="32" y="4"/>
                        </a:lnTo>
                        <a:lnTo>
                          <a:pt x="28" y="2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4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5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97" y="1593"/>
                    <a:ext cx="14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6" name="Freeform 654"/>
                  <p:cNvSpPr>
                    <a:spLocks noChangeAspect="1"/>
                  </p:cNvSpPr>
                  <p:nvPr/>
                </p:nvSpPr>
                <p:spPr bwMode="auto">
                  <a:xfrm>
                    <a:off x="478" y="1556"/>
                    <a:ext cx="9" cy="14"/>
                  </a:xfrm>
                  <a:custGeom>
                    <a:avLst/>
                    <a:gdLst>
                      <a:gd name="T0" fmla="*/ 29 w 29"/>
                      <a:gd name="T1" fmla="*/ 23 h 46"/>
                      <a:gd name="T2" fmla="*/ 6 w 29"/>
                      <a:gd name="T3" fmla="*/ 0 h 46"/>
                      <a:gd name="T4" fmla="*/ 0 w 29"/>
                      <a:gd name="T5" fmla="*/ 0 h 46"/>
                      <a:gd name="T6" fmla="*/ 0 w 29"/>
                      <a:gd name="T7" fmla="*/ 46 h 46"/>
                      <a:gd name="T8" fmla="*/ 6 w 29"/>
                      <a:gd name="T9" fmla="*/ 46 h 46"/>
                      <a:gd name="T10" fmla="*/ 29 w 29"/>
                      <a:gd name="T11" fmla="*/ 23 h 46"/>
                      <a:gd name="T12" fmla="*/ 6 w 29"/>
                      <a:gd name="T13" fmla="*/ 46 h 46"/>
                      <a:gd name="T14" fmla="*/ 11 w 29"/>
                      <a:gd name="T15" fmla="*/ 45 h 46"/>
                      <a:gd name="T16" fmla="*/ 17 w 29"/>
                      <a:gd name="T17" fmla="*/ 44 h 46"/>
                      <a:gd name="T18" fmla="*/ 21 w 29"/>
                      <a:gd name="T19" fmla="*/ 42 h 46"/>
                      <a:gd name="T20" fmla="*/ 24 w 29"/>
                      <a:gd name="T21" fmla="*/ 39 h 46"/>
                      <a:gd name="T22" fmla="*/ 26 w 29"/>
                      <a:gd name="T23" fmla="*/ 36 h 46"/>
                      <a:gd name="T24" fmla="*/ 28 w 29"/>
                      <a:gd name="T25" fmla="*/ 32 h 46"/>
                      <a:gd name="T26" fmla="*/ 29 w 29"/>
                      <a:gd name="T27" fmla="*/ 27 h 46"/>
                      <a:gd name="T28" fmla="*/ 29 w 29"/>
                      <a:gd name="T29" fmla="*/ 23 h 46"/>
                      <a:gd name="T30" fmla="*/ 29 w 29"/>
                      <a:gd name="T31" fmla="*/ 19 h 46"/>
                      <a:gd name="T32" fmla="*/ 28 w 29"/>
                      <a:gd name="T33" fmla="*/ 15 h 46"/>
                      <a:gd name="T34" fmla="*/ 26 w 29"/>
                      <a:gd name="T35" fmla="*/ 10 h 46"/>
                      <a:gd name="T36" fmla="*/ 24 w 29"/>
                      <a:gd name="T37" fmla="*/ 7 h 46"/>
                      <a:gd name="T38" fmla="*/ 21 w 29"/>
                      <a:gd name="T39" fmla="*/ 4 h 46"/>
                      <a:gd name="T40" fmla="*/ 17 w 29"/>
                      <a:gd name="T41" fmla="*/ 2 h 46"/>
                      <a:gd name="T42" fmla="*/ 11 w 29"/>
                      <a:gd name="T43" fmla="*/ 0 h 46"/>
                      <a:gd name="T44" fmla="*/ 6 w 29"/>
                      <a:gd name="T45" fmla="*/ 0 h 46"/>
                      <a:gd name="T46" fmla="*/ 29 w 29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" h="46">
                        <a:moveTo>
                          <a:pt x="29" y="2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6" y="46"/>
                        </a:lnTo>
                        <a:lnTo>
                          <a:pt x="29" y="23"/>
                        </a:lnTo>
                        <a:lnTo>
                          <a:pt x="6" y="46"/>
                        </a:lnTo>
                        <a:lnTo>
                          <a:pt x="11" y="45"/>
                        </a:lnTo>
                        <a:lnTo>
                          <a:pt x="17" y="44"/>
                        </a:lnTo>
                        <a:lnTo>
                          <a:pt x="21" y="42"/>
                        </a:lnTo>
                        <a:lnTo>
                          <a:pt x="24" y="39"/>
                        </a:lnTo>
                        <a:lnTo>
                          <a:pt x="26" y="36"/>
                        </a:lnTo>
                        <a:lnTo>
                          <a:pt x="28" y="32"/>
                        </a:lnTo>
                        <a:lnTo>
                          <a:pt x="29" y="27"/>
                        </a:lnTo>
                        <a:lnTo>
                          <a:pt x="29" y="23"/>
                        </a:lnTo>
                        <a:lnTo>
                          <a:pt x="29" y="19"/>
                        </a:lnTo>
                        <a:lnTo>
                          <a:pt x="28" y="15"/>
                        </a:lnTo>
                        <a:lnTo>
                          <a:pt x="26" y="10"/>
                        </a:lnTo>
                        <a:lnTo>
                          <a:pt x="24" y="7"/>
                        </a:lnTo>
                        <a:lnTo>
                          <a:pt x="21" y="4"/>
                        </a:lnTo>
                        <a:lnTo>
                          <a:pt x="17" y="2"/>
                        </a:ln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29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7" name="Freeform 655"/>
                  <p:cNvSpPr>
                    <a:spLocks noChangeAspect="1"/>
                  </p:cNvSpPr>
                  <p:nvPr/>
                </p:nvSpPr>
                <p:spPr bwMode="auto">
                  <a:xfrm>
                    <a:off x="473" y="1563"/>
                    <a:ext cx="14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1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0 w 46"/>
                      <a:gd name="T23" fmla="*/ 120 h 123"/>
                      <a:gd name="T24" fmla="*/ 15 w 46"/>
                      <a:gd name="T25" fmla="*/ 122 h 123"/>
                      <a:gd name="T26" fmla="*/ 19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1 w 46"/>
                      <a:gd name="T33" fmla="*/ 122 h 123"/>
                      <a:gd name="T34" fmla="*/ 36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6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1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0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1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6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8" name="Freeform 656"/>
                  <p:cNvSpPr>
                    <a:spLocks noChangeAspect="1"/>
                  </p:cNvSpPr>
                  <p:nvPr/>
                </p:nvSpPr>
                <p:spPr bwMode="auto">
                  <a:xfrm>
                    <a:off x="468" y="1586"/>
                    <a:ext cx="11" cy="14"/>
                  </a:xfrm>
                  <a:custGeom>
                    <a:avLst/>
                    <a:gdLst>
                      <a:gd name="T0" fmla="*/ 0 w 40"/>
                      <a:gd name="T1" fmla="*/ 23 h 46"/>
                      <a:gd name="T2" fmla="*/ 23 w 40"/>
                      <a:gd name="T3" fmla="*/ 46 h 46"/>
                      <a:gd name="T4" fmla="*/ 40 w 40"/>
                      <a:gd name="T5" fmla="*/ 46 h 46"/>
                      <a:gd name="T6" fmla="*/ 40 w 40"/>
                      <a:gd name="T7" fmla="*/ 0 h 46"/>
                      <a:gd name="T8" fmla="*/ 23 w 40"/>
                      <a:gd name="T9" fmla="*/ 0 h 46"/>
                      <a:gd name="T10" fmla="*/ 0 w 40"/>
                      <a:gd name="T11" fmla="*/ 23 h 46"/>
                      <a:gd name="T12" fmla="*/ 23 w 40"/>
                      <a:gd name="T13" fmla="*/ 0 h 46"/>
                      <a:gd name="T14" fmla="*/ 17 w 40"/>
                      <a:gd name="T15" fmla="*/ 0 h 46"/>
                      <a:gd name="T16" fmla="*/ 13 w 40"/>
                      <a:gd name="T17" fmla="*/ 2 h 46"/>
                      <a:gd name="T18" fmla="*/ 8 w 40"/>
                      <a:gd name="T19" fmla="*/ 4 h 46"/>
                      <a:gd name="T20" fmla="*/ 5 w 40"/>
                      <a:gd name="T21" fmla="*/ 7 h 46"/>
                      <a:gd name="T22" fmla="*/ 3 w 40"/>
                      <a:gd name="T23" fmla="*/ 10 h 46"/>
                      <a:gd name="T24" fmla="*/ 1 w 40"/>
                      <a:gd name="T25" fmla="*/ 15 h 46"/>
                      <a:gd name="T26" fmla="*/ 0 w 40"/>
                      <a:gd name="T27" fmla="*/ 19 h 46"/>
                      <a:gd name="T28" fmla="*/ 0 w 40"/>
                      <a:gd name="T29" fmla="*/ 23 h 46"/>
                      <a:gd name="T30" fmla="*/ 0 w 40"/>
                      <a:gd name="T31" fmla="*/ 27 h 46"/>
                      <a:gd name="T32" fmla="*/ 1 w 40"/>
                      <a:gd name="T33" fmla="*/ 32 h 46"/>
                      <a:gd name="T34" fmla="*/ 3 w 40"/>
                      <a:gd name="T35" fmla="*/ 36 h 46"/>
                      <a:gd name="T36" fmla="*/ 5 w 40"/>
                      <a:gd name="T37" fmla="*/ 39 h 46"/>
                      <a:gd name="T38" fmla="*/ 8 w 40"/>
                      <a:gd name="T39" fmla="*/ 42 h 46"/>
                      <a:gd name="T40" fmla="*/ 13 w 40"/>
                      <a:gd name="T41" fmla="*/ 44 h 46"/>
                      <a:gd name="T42" fmla="*/ 17 w 40"/>
                      <a:gd name="T43" fmla="*/ 46 h 46"/>
                      <a:gd name="T44" fmla="*/ 23 w 40"/>
                      <a:gd name="T45" fmla="*/ 46 h 46"/>
                      <a:gd name="T46" fmla="*/ 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40" y="46"/>
                        </a:lnTo>
                        <a:lnTo>
                          <a:pt x="40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13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3" y="44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09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8" y="1593"/>
                    <a:ext cx="13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0" name="Freeform 658"/>
                  <p:cNvSpPr>
                    <a:spLocks noChangeAspect="1"/>
                  </p:cNvSpPr>
                  <p:nvPr/>
                </p:nvSpPr>
                <p:spPr bwMode="auto">
                  <a:xfrm>
                    <a:off x="5059" y="1556"/>
                    <a:ext cx="9" cy="14"/>
                  </a:xfrm>
                  <a:custGeom>
                    <a:avLst/>
                    <a:gdLst>
                      <a:gd name="T0" fmla="*/ 0 w 29"/>
                      <a:gd name="T1" fmla="*/ 23 h 46"/>
                      <a:gd name="T2" fmla="*/ 23 w 29"/>
                      <a:gd name="T3" fmla="*/ 46 h 46"/>
                      <a:gd name="T4" fmla="*/ 29 w 29"/>
                      <a:gd name="T5" fmla="*/ 46 h 46"/>
                      <a:gd name="T6" fmla="*/ 29 w 29"/>
                      <a:gd name="T7" fmla="*/ 0 h 46"/>
                      <a:gd name="T8" fmla="*/ 23 w 29"/>
                      <a:gd name="T9" fmla="*/ 0 h 46"/>
                      <a:gd name="T10" fmla="*/ 0 w 29"/>
                      <a:gd name="T11" fmla="*/ 23 h 46"/>
                      <a:gd name="T12" fmla="*/ 23 w 29"/>
                      <a:gd name="T13" fmla="*/ 0 h 46"/>
                      <a:gd name="T14" fmla="*/ 18 w 29"/>
                      <a:gd name="T15" fmla="*/ 0 h 46"/>
                      <a:gd name="T16" fmla="*/ 12 w 29"/>
                      <a:gd name="T17" fmla="*/ 2 h 46"/>
                      <a:gd name="T18" fmla="*/ 8 w 29"/>
                      <a:gd name="T19" fmla="*/ 4 h 46"/>
                      <a:gd name="T20" fmla="*/ 5 w 29"/>
                      <a:gd name="T21" fmla="*/ 7 h 46"/>
                      <a:gd name="T22" fmla="*/ 3 w 29"/>
                      <a:gd name="T23" fmla="*/ 10 h 46"/>
                      <a:gd name="T24" fmla="*/ 1 w 29"/>
                      <a:gd name="T25" fmla="*/ 15 h 46"/>
                      <a:gd name="T26" fmla="*/ 0 w 29"/>
                      <a:gd name="T27" fmla="*/ 19 h 46"/>
                      <a:gd name="T28" fmla="*/ 0 w 29"/>
                      <a:gd name="T29" fmla="*/ 23 h 46"/>
                      <a:gd name="T30" fmla="*/ 0 w 29"/>
                      <a:gd name="T31" fmla="*/ 27 h 46"/>
                      <a:gd name="T32" fmla="*/ 1 w 29"/>
                      <a:gd name="T33" fmla="*/ 32 h 46"/>
                      <a:gd name="T34" fmla="*/ 3 w 29"/>
                      <a:gd name="T35" fmla="*/ 36 h 46"/>
                      <a:gd name="T36" fmla="*/ 5 w 29"/>
                      <a:gd name="T37" fmla="*/ 39 h 46"/>
                      <a:gd name="T38" fmla="*/ 8 w 29"/>
                      <a:gd name="T39" fmla="*/ 42 h 46"/>
                      <a:gd name="T40" fmla="*/ 12 w 29"/>
                      <a:gd name="T41" fmla="*/ 44 h 46"/>
                      <a:gd name="T42" fmla="*/ 18 w 29"/>
                      <a:gd name="T43" fmla="*/ 45 h 46"/>
                      <a:gd name="T44" fmla="*/ 23 w 29"/>
                      <a:gd name="T45" fmla="*/ 46 h 46"/>
                      <a:gd name="T46" fmla="*/ 0 w 29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29" y="46"/>
                        </a:lnTo>
                        <a:lnTo>
                          <a:pt x="29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1" name="Freeform 659"/>
                  <p:cNvSpPr>
                    <a:spLocks noChangeAspect="1"/>
                  </p:cNvSpPr>
                  <p:nvPr/>
                </p:nvSpPr>
                <p:spPr bwMode="auto">
                  <a:xfrm>
                    <a:off x="5059" y="1563"/>
                    <a:ext cx="14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0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0 w 46"/>
                      <a:gd name="T23" fmla="*/ 120 h 123"/>
                      <a:gd name="T24" fmla="*/ 15 w 46"/>
                      <a:gd name="T25" fmla="*/ 122 h 123"/>
                      <a:gd name="T26" fmla="*/ 19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1 w 46"/>
                      <a:gd name="T33" fmla="*/ 122 h 123"/>
                      <a:gd name="T34" fmla="*/ 36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5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0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1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5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2" name="Freeform 660"/>
                  <p:cNvSpPr>
                    <a:spLocks noChangeAspect="1"/>
                  </p:cNvSpPr>
                  <p:nvPr/>
                </p:nvSpPr>
                <p:spPr bwMode="auto">
                  <a:xfrm>
                    <a:off x="5067" y="1586"/>
                    <a:ext cx="11" cy="14"/>
                  </a:xfrm>
                  <a:custGeom>
                    <a:avLst/>
                    <a:gdLst>
                      <a:gd name="T0" fmla="*/ 40 w 40"/>
                      <a:gd name="T1" fmla="*/ 23 h 46"/>
                      <a:gd name="T2" fmla="*/ 17 w 40"/>
                      <a:gd name="T3" fmla="*/ 0 h 46"/>
                      <a:gd name="T4" fmla="*/ 0 w 40"/>
                      <a:gd name="T5" fmla="*/ 0 h 46"/>
                      <a:gd name="T6" fmla="*/ 0 w 40"/>
                      <a:gd name="T7" fmla="*/ 46 h 46"/>
                      <a:gd name="T8" fmla="*/ 17 w 40"/>
                      <a:gd name="T9" fmla="*/ 46 h 46"/>
                      <a:gd name="T10" fmla="*/ 40 w 40"/>
                      <a:gd name="T11" fmla="*/ 23 h 46"/>
                      <a:gd name="T12" fmla="*/ 17 w 40"/>
                      <a:gd name="T13" fmla="*/ 46 h 46"/>
                      <a:gd name="T14" fmla="*/ 22 w 40"/>
                      <a:gd name="T15" fmla="*/ 46 h 46"/>
                      <a:gd name="T16" fmla="*/ 27 w 40"/>
                      <a:gd name="T17" fmla="*/ 44 h 46"/>
                      <a:gd name="T18" fmla="*/ 32 w 40"/>
                      <a:gd name="T19" fmla="*/ 42 h 46"/>
                      <a:gd name="T20" fmla="*/ 35 w 40"/>
                      <a:gd name="T21" fmla="*/ 39 h 46"/>
                      <a:gd name="T22" fmla="*/ 37 w 40"/>
                      <a:gd name="T23" fmla="*/ 36 h 46"/>
                      <a:gd name="T24" fmla="*/ 39 w 40"/>
                      <a:gd name="T25" fmla="*/ 32 h 46"/>
                      <a:gd name="T26" fmla="*/ 40 w 40"/>
                      <a:gd name="T27" fmla="*/ 27 h 46"/>
                      <a:gd name="T28" fmla="*/ 40 w 40"/>
                      <a:gd name="T29" fmla="*/ 23 h 46"/>
                      <a:gd name="T30" fmla="*/ 40 w 40"/>
                      <a:gd name="T31" fmla="*/ 19 h 46"/>
                      <a:gd name="T32" fmla="*/ 39 w 40"/>
                      <a:gd name="T33" fmla="*/ 15 h 46"/>
                      <a:gd name="T34" fmla="*/ 37 w 40"/>
                      <a:gd name="T35" fmla="*/ 10 h 46"/>
                      <a:gd name="T36" fmla="*/ 35 w 40"/>
                      <a:gd name="T37" fmla="*/ 7 h 46"/>
                      <a:gd name="T38" fmla="*/ 32 w 40"/>
                      <a:gd name="T39" fmla="*/ 4 h 46"/>
                      <a:gd name="T40" fmla="*/ 27 w 40"/>
                      <a:gd name="T41" fmla="*/ 2 h 46"/>
                      <a:gd name="T42" fmla="*/ 22 w 40"/>
                      <a:gd name="T43" fmla="*/ 0 h 46"/>
                      <a:gd name="T44" fmla="*/ 17 w 40"/>
                      <a:gd name="T45" fmla="*/ 0 h 46"/>
                      <a:gd name="T46" fmla="*/ 4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40" y="23"/>
                        </a:moveTo>
                        <a:lnTo>
                          <a:pt x="1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7" y="46"/>
                        </a:lnTo>
                        <a:lnTo>
                          <a:pt x="40" y="23"/>
                        </a:lnTo>
                        <a:lnTo>
                          <a:pt x="17" y="46"/>
                        </a:lnTo>
                        <a:lnTo>
                          <a:pt x="22" y="46"/>
                        </a:lnTo>
                        <a:lnTo>
                          <a:pt x="27" y="44"/>
                        </a:lnTo>
                        <a:lnTo>
                          <a:pt x="32" y="42"/>
                        </a:lnTo>
                        <a:lnTo>
                          <a:pt x="35" y="39"/>
                        </a:lnTo>
                        <a:lnTo>
                          <a:pt x="37" y="36"/>
                        </a:lnTo>
                        <a:lnTo>
                          <a:pt x="39" y="32"/>
                        </a:lnTo>
                        <a:lnTo>
                          <a:pt x="40" y="27"/>
                        </a:lnTo>
                        <a:lnTo>
                          <a:pt x="40" y="23"/>
                        </a:lnTo>
                        <a:lnTo>
                          <a:pt x="40" y="19"/>
                        </a:lnTo>
                        <a:lnTo>
                          <a:pt x="39" y="15"/>
                        </a:lnTo>
                        <a:lnTo>
                          <a:pt x="37" y="10"/>
                        </a:lnTo>
                        <a:lnTo>
                          <a:pt x="35" y="7"/>
                        </a:lnTo>
                        <a:lnTo>
                          <a:pt x="32" y="4"/>
                        </a:lnTo>
                        <a:lnTo>
                          <a:pt x="27" y="2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4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3" name="Rectangle 6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65" y="1593"/>
                    <a:ext cx="13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4" name="Freeform 662"/>
                  <p:cNvSpPr>
                    <a:spLocks noChangeAspect="1"/>
                  </p:cNvSpPr>
                  <p:nvPr/>
                </p:nvSpPr>
                <p:spPr bwMode="auto">
                  <a:xfrm>
                    <a:off x="611" y="1556"/>
                    <a:ext cx="9" cy="14"/>
                  </a:xfrm>
                  <a:custGeom>
                    <a:avLst/>
                    <a:gdLst>
                      <a:gd name="T0" fmla="*/ 31 w 31"/>
                      <a:gd name="T1" fmla="*/ 23 h 46"/>
                      <a:gd name="T2" fmla="*/ 7 w 31"/>
                      <a:gd name="T3" fmla="*/ 0 h 46"/>
                      <a:gd name="T4" fmla="*/ 0 w 31"/>
                      <a:gd name="T5" fmla="*/ 0 h 46"/>
                      <a:gd name="T6" fmla="*/ 0 w 31"/>
                      <a:gd name="T7" fmla="*/ 46 h 46"/>
                      <a:gd name="T8" fmla="*/ 7 w 31"/>
                      <a:gd name="T9" fmla="*/ 46 h 46"/>
                      <a:gd name="T10" fmla="*/ 31 w 31"/>
                      <a:gd name="T11" fmla="*/ 23 h 46"/>
                      <a:gd name="T12" fmla="*/ 7 w 31"/>
                      <a:gd name="T13" fmla="*/ 46 h 46"/>
                      <a:gd name="T14" fmla="*/ 13 w 31"/>
                      <a:gd name="T15" fmla="*/ 45 h 46"/>
                      <a:gd name="T16" fmla="*/ 17 w 31"/>
                      <a:gd name="T17" fmla="*/ 44 h 46"/>
                      <a:gd name="T18" fmla="*/ 21 w 31"/>
                      <a:gd name="T19" fmla="*/ 42 h 46"/>
                      <a:gd name="T20" fmla="*/ 24 w 31"/>
                      <a:gd name="T21" fmla="*/ 39 h 46"/>
                      <a:gd name="T22" fmla="*/ 28 w 31"/>
                      <a:gd name="T23" fmla="*/ 36 h 46"/>
                      <a:gd name="T24" fmla="*/ 29 w 31"/>
                      <a:gd name="T25" fmla="*/ 32 h 46"/>
                      <a:gd name="T26" fmla="*/ 30 w 31"/>
                      <a:gd name="T27" fmla="*/ 27 h 46"/>
                      <a:gd name="T28" fmla="*/ 31 w 31"/>
                      <a:gd name="T29" fmla="*/ 23 h 46"/>
                      <a:gd name="T30" fmla="*/ 30 w 31"/>
                      <a:gd name="T31" fmla="*/ 19 h 46"/>
                      <a:gd name="T32" fmla="*/ 29 w 31"/>
                      <a:gd name="T33" fmla="*/ 15 h 46"/>
                      <a:gd name="T34" fmla="*/ 28 w 31"/>
                      <a:gd name="T35" fmla="*/ 10 h 46"/>
                      <a:gd name="T36" fmla="*/ 24 w 31"/>
                      <a:gd name="T37" fmla="*/ 7 h 46"/>
                      <a:gd name="T38" fmla="*/ 21 w 31"/>
                      <a:gd name="T39" fmla="*/ 4 h 46"/>
                      <a:gd name="T40" fmla="*/ 17 w 31"/>
                      <a:gd name="T41" fmla="*/ 2 h 46"/>
                      <a:gd name="T42" fmla="*/ 13 w 31"/>
                      <a:gd name="T43" fmla="*/ 0 h 46"/>
                      <a:gd name="T44" fmla="*/ 7 w 31"/>
                      <a:gd name="T45" fmla="*/ 0 h 46"/>
                      <a:gd name="T46" fmla="*/ 31 w 3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46">
                        <a:moveTo>
                          <a:pt x="31" y="2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7" y="46"/>
                        </a:lnTo>
                        <a:lnTo>
                          <a:pt x="31" y="23"/>
                        </a:lnTo>
                        <a:lnTo>
                          <a:pt x="7" y="46"/>
                        </a:lnTo>
                        <a:lnTo>
                          <a:pt x="13" y="45"/>
                        </a:lnTo>
                        <a:lnTo>
                          <a:pt x="17" y="44"/>
                        </a:lnTo>
                        <a:lnTo>
                          <a:pt x="21" y="42"/>
                        </a:lnTo>
                        <a:lnTo>
                          <a:pt x="24" y="39"/>
                        </a:lnTo>
                        <a:lnTo>
                          <a:pt x="28" y="36"/>
                        </a:lnTo>
                        <a:lnTo>
                          <a:pt x="29" y="32"/>
                        </a:lnTo>
                        <a:lnTo>
                          <a:pt x="30" y="27"/>
                        </a:lnTo>
                        <a:lnTo>
                          <a:pt x="31" y="23"/>
                        </a:lnTo>
                        <a:lnTo>
                          <a:pt x="30" y="19"/>
                        </a:lnTo>
                        <a:lnTo>
                          <a:pt x="29" y="15"/>
                        </a:lnTo>
                        <a:lnTo>
                          <a:pt x="28" y="10"/>
                        </a:lnTo>
                        <a:lnTo>
                          <a:pt x="24" y="7"/>
                        </a:lnTo>
                        <a:lnTo>
                          <a:pt x="21" y="4"/>
                        </a:lnTo>
                        <a:lnTo>
                          <a:pt x="17" y="2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3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5" name="Freeform 663"/>
                  <p:cNvSpPr>
                    <a:spLocks noChangeAspect="1"/>
                  </p:cNvSpPr>
                  <p:nvPr/>
                </p:nvSpPr>
                <p:spPr bwMode="auto">
                  <a:xfrm>
                    <a:off x="607" y="1563"/>
                    <a:ext cx="13" cy="37"/>
                  </a:xfrm>
                  <a:custGeom>
                    <a:avLst/>
                    <a:gdLst>
                      <a:gd name="T0" fmla="*/ 23 w 47"/>
                      <a:gd name="T1" fmla="*/ 123 h 123"/>
                      <a:gd name="T2" fmla="*/ 47 w 47"/>
                      <a:gd name="T3" fmla="*/ 100 h 123"/>
                      <a:gd name="T4" fmla="*/ 47 w 47"/>
                      <a:gd name="T5" fmla="*/ 0 h 123"/>
                      <a:gd name="T6" fmla="*/ 0 w 47"/>
                      <a:gd name="T7" fmla="*/ 0 h 123"/>
                      <a:gd name="T8" fmla="*/ 0 w 47"/>
                      <a:gd name="T9" fmla="*/ 100 h 123"/>
                      <a:gd name="T10" fmla="*/ 23 w 47"/>
                      <a:gd name="T11" fmla="*/ 123 h 123"/>
                      <a:gd name="T12" fmla="*/ 0 w 47"/>
                      <a:gd name="T13" fmla="*/ 100 h 123"/>
                      <a:gd name="T14" fmla="*/ 0 w 47"/>
                      <a:gd name="T15" fmla="*/ 105 h 123"/>
                      <a:gd name="T16" fmla="*/ 2 w 47"/>
                      <a:gd name="T17" fmla="*/ 111 h 123"/>
                      <a:gd name="T18" fmla="*/ 5 w 47"/>
                      <a:gd name="T19" fmla="*/ 115 h 123"/>
                      <a:gd name="T20" fmla="*/ 8 w 47"/>
                      <a:gd name="T21" fmla="*/ 118 h 123"/>
                      <a:gd name="T22" fmla="*/ 11 w 47"/>
                      <a:gd name="T23" fmla="*/ 120 h 123"/>
                      <a:gd name="T24" fmla="*/ 15 w 47"/>
                      <a:gd name="T25" fmla="*/ 122 h 123"/>
                      <a:gd name="T26" fmla="*/ 19 w 47"/>
                      <a:gd name="T27" fmla="*/ 123 h 123"/>
                      <a:gd name="T28" fmla="*/ 23 w 47"/>
                      <a:gd name="T29" fmla="*/ 123 h 123"/>
                      <a:gd name="T30" fmla="*/ 28 w 47"/>
                      <a:gd name="T31" fmla="*/ 123 h 123"/>
                      <a:gd name="T32" fmla="*/ 32 w 47"/>
                      <a:gd name="T33" fmla="*/ 122 h 123"/>
                      <a:gd name="T34" fmla="*/ 36 w 47"/>
                      <a:gd name="T35" fmla="*/ 120 h 123"/>
                      <a:gd name="T36" fmla="*/ 39 w 47"/>
                      <a:gd name="T37" fmla="*/ 118 h 123"/>
                      <a:gd name="T38" fmla="*/ 42 w 47"/>
                      <a:gd name="T39" fmla="*/ 115 h 123"/>
                      <a:gd name="T40" fmla="*/ 45 w 47"/>
                      <a:gd name="T41" fmla="*/ 111 h 123"/>
                      <a:gd name="T42" fmla="*/ 46 w 47"/>
                      <a:gd name="T43" fmla="*/ 105 h 123"/>
                      <a:gd name="T44" fmla="*/ 47 w 47"/>
                      <a:gd name="T45" fmla="*/ 100 h 123"/>
                      <a:gd name="T46" fmla="*/ 23 w 47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123">
                        <a:moveTo>
                          <a:pt x="23" y="123"/>
                        </a:moveTo>
                        <a:lnTo>
                          <a:pt x="47" y="10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5" y="115"/>
                        </a:lnTo>
                        <a:lnTo>
                          <a:pt x="8" y="118"/>
                        </a:lnTo>
                        <a:lnTo>
                          <a:pt x="11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8" y="123"/>
                        </a:lnTo>
                        <a:lnTo>
                          <a:pt x="32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5" y="111"/>
                        </a:lnTo>
                        <a:lnTo>
                          <a:pt x="46" y="105"/>
                        </a:lnTo>
                        <a:lnTo>
                          <a:pt x="47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6" name="Freeform 664"/>
                  <p:cNvSpPr>
                    <a:spLocks noChangeAspect="1"/>
                  </p:cNvSpPr>
                  <p:nvPr/>
                </p:nvSpPr>
                <p:spPr bwMode="auto">
                  <a:xfrm>
                    <a:off x="601" y="1586"/>
                    <a:ext cx="12" cy="14"/>
                  </a:xfrm>
                  <a:custGeom>
                    <a:avLst/>
                    <a:gdLst>
                      <a:gd name="T0" fmla="*/ 0 w 41"/>
                      <a:gd name="T1" fmla="*/ 23 h 46"/>
                      <a:gd name="T2" fmla="*/ 24 w 41"/>
                      <a:gd name="T3" fmla="*/ 46 h 46"/>
                      <a:gd name="T4" fmla="*/ 41 w 41"/>
                      <a:gd name="T5" fmla="*/ 46 h 46"/>
                      <a:gd name="T6" fmla="*/ 41 w 41"/>
                      <a:gd name="T7" fmla="*/ 0 h 46"/>
                      <a:gd name="T8" fmla="*/ 24 w 41"/>
                      <a:gd name="T9" fmla="*/ 0 h 46"/>
                      <a:gd name="T10" fmla="*/ 0 w 41"/>
                      <a:gd name="T11" fmla="*/ 23 h 46"/>
                      <a:gd name="T12" fmla="*/ 24 w 41"/>
                      <a:gd name="T13" fmla="*/ 0 h 46"/>
                      <a:gd name="T14" fmla="*/ 18 w 41"/>
                      <a:gd name="T15" fmla="*/ 0 h 46"/>
                      <a:gd name="T16" fmla="*/ 14 w 41"/>
                      <a:gd name="T17" fmla="*/ 2 h 46"/>
                      <a:gd name="T18" fmla="*/ 10 w 41"/>
                      <a:gd name="T19" fmla="*/ 4 h 46"/>
                      <a:gd name="T20" fmla="*/ 7 w 41"/>
                      <a:gd name="T21" fmla="*/ 7 h 46"/>
                      <a:gd name="T22" fmla="*/ 4 w 41"/>
                      <a:gd name="T23" fmla="*/ 10 h 46"/>
                      <a:gd name="T24" fmla="*/ 3 w 41"/>
                      <a:gd name="T25" fmla="*/ 15 h 46"/>
                      <a:gd name="T26" fmla="*/ 1 w 41"/>
                      <a:gd name="T27" fmla="*/ 19 h 46"/>
                      <a:gd name="T28" fmla="*/ 0 w 41"/>
                      <a:gd name="T29" fmla="*/ 23 h 46"/>
                      <a:gd name="T30" fmla="*/ 1 w 41"/>
                      <a:gd name="T31" fmla="*/ 27 h 46"/>
                      <a:gd name="T32" fmla="*/ 3 w 41"/>
                      <a:gd name="T33" fmla="*/ 32 h 46"/>
                      <a:gd name="T34" fmla="*/ 4 w 41"/>
                      <a:gd name="T35" fmla="*/ 36 h 46"/>
                      <a:gd name="T36" fmla="*/ 7 w 41"/>
                      <a:gd name="T37" fmla="*/ 39 h 46"/>
                      <a:gd name="T38" fmla="*/ 10 w 41"/>
                      <a:gd name="T39" fmla="*/ 42 h 46"/>
                      <a:gd name="T40" fmla="*/ 14 w 41"/>
                      <a:gd name="T41" fmla="*/ 44 h 46"/>
                      <a:gd name="T42" fmla="*/ 18 w 41"/>
                      <a:gd name="T43" fmla="*/ 46 h 46"/>
                      <a:gd name="T44" fmla="*/ 24 w 41"/>
                      <a:gd name="T45" fmla="*/ 46 h 46"/>
                      <a:gd name="T46" fmla="*/ 0 w 4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1" h="46">
                        <a:moveTo>
                          <a:pt x="0" y="23"/>
                        </a:moveTo>
                        <a:lnTo>
                          <a:pt x="24" y="46"/>
                        </a:lnTo>
                        <a:lnTo>
                          <a:pt x="41" y="46"/>
                        </a:lnTo>
                        <a:lnTo>
                          <a:pt x="41" y="0"/>
                        </a:lnTo>
                        <a:lnTo>
                          <a:pt x="24" y="0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7" y="7"/>
                        </a:lnTo>
                        <a:lnTo>
                          <a:pt x="4" y="10"/>
                        </a:lnTo>
                        <a:lnTo>
                          <a:pt x="3" y="15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3" y="32"/>
                        </a:lnTo>
                        <a:lnTo>
                          <a:pt x="4" y="36"/>
                        </a:lnTo>
                        <a:lnTo>
                          <a:pt x="7" y="39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6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7" name="Rectangle 6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1" y="1593"/>
                    <a:ext cx="14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8" name="Freeform 666"/>
                  <p:cNvSpPr>
                    <a:spLocks noChangeAspect="1"/>
                  </p:cNvSpPr>
                  <p:nvPr/>
                </p:nvSpPr>
                <p:spPr bwMode="auto">
                  <a:xfrm>
                    <a:off x="4926" y="1556"/>
                    <a:ext cx="9" cy="14"/>
                  </a:xfrm>
                  <a:custGeom>
                    <a:avLst/>
                    <a:gdLst>
                      <a:gd name="T0" fmla="*/ 0 w 31"/>
                      <a:gd name="T1" fmla="*/ 23 h 46"/>
                      <a:gd name="T2" fmla="*/ 24 w 31"/>
                      <a:gd name="T3" fmla="*/ 46 h 46"/>
                      <a:gd name="T4" fmla="*/ 31 w 31"/>
                      <a:gd name="T5" fmla="*/ 46 h 46"/>
                      <a:gd name="T6" fmla="*/ 31 w 31"/>
                      <a:gd name="T7" fmla="*/ 0 h 46"/>
                      <a:gd name="T8" fmla="*/ 24 w 31"/>
                      <a:gd name="T9" fmla="*/ 0 h 46"/>
                      <a:gd name="T10" fmla="*/ 0 w 31"/>
                      <a:gd name="T11" fmla="*/ 23 h 46"/>
                      <a:gd name="T12" fmla="*/ 24 w 31"/>
                      <a:gd name="T13" fmla="*/ 0 h 46"/>
                      <a:gd name="T14" fmla="*/ 18 w 31"/>
                      <a:gd name="T15" fmla="*/ 0 h 46"/>
                      <a:gd name="T16" fmla="*/ 14 w 31"/>
                      <a:gd name="T17" fmla="*/ 2 h 46"/>
                      <a:gd name="T18" fmla="*/ 10 w 31"/>
                      <a:gd name="T19" fmla="*/ 4 h 46"/>
                      <a:gd name="T20" fmla="*/ 7 w 31"/>
                      <a:gd name="T21" fmla="*/ 7 h 46"/>
                      <a:gd name="T22" fmla="*/ 3 w 31"/>
                      <a:gd name="T23" fmla="*/ 10 h 46"/>
                      <a:gd name="T24" fmla="*/ 2 w 31"/>
                      <a:gd name="T25" fmla="*/ 15 h 46"/>
                      <a:gd name="T26" fmla="*/ 1 w 31"/>
                      <a:gd name="T27" fmla="*/ 19 h 46"/>
                      <a:gd name="T28" fmla="*/ 0 w 31"/>
                      <a:gd name="T29" fmla="*/ 23 h 46"/>
                      <a:gd name="T30" fmla="*/ 1 w 31"/>
                      <a:gd name="T31" fmla="*/ 27 h 46"/>
                      <a:gd name="T32" fmla="*/ 2 w 31"/>
                      <a:gd name="T33" fmla="*/ 32 h 46"/>
                      <a:gd name="T34" fmla="*/ 3 w 31"/>
                      <a:gd name="T35" fmla="*/ 36 h 46"/>
                      <a:gd name="T36" fmla="*/ 7 w 31"/>
                      <a:gd name="T37" fmla="*/ 39 h 46"/>
                      <a:gd name="T38" fmla="*/ 10 w 31"/>
                      <a:gd name="T39" fmla="*/ 42 h 46"/>
                      <a:gd name="T40" fmla="*/ 14 w 31"/>
                      <a:gd name="T41" fmla="*/ 44 h 46"/>
                      <a:gd name="T42" fmla="*/ 18 w 31"/>
                      <a:gd name="T43" fmla="*/ 45 h 46"/>
                      <a:gd name="T44" fmla="*/ 24 w 31"/>
                      <a:gd name="T45" fmla="*/ 46 h 46"/>
                      <a:gd name="T46" fmla="*/ 0 w 3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46">
                        <a:moveTo>
                          <a:pt x="0" y="23"/>
                        </a:moveTo>
                        <a:lnTo>
                          <a:pt x="24" y="46"/>
                        </a:lnTo>
                        <a:lnTo>
                          <a:pt x="31" y="46"/>
                        </a:lnTo>
                        <a:lnTo>
                          <a:pt x="31" y="0"/>
                        </a:lnTo>
                        <a:lnTo>
                          <a:pt x="24" y="0"/>
                        </a:lnTo>
                        <a:lnTo>
                          <a:pt x="0" y="23"/>
                        </a:lnTo>
                        <a:lnTo>
                          <a:pt x="24" y="0"/>
                        </a:ln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10" y="4"/>
                        </a:lnTo>
                        <a:lnTo>
                          <a:pt x="7" y="7"/>
                        </a:lnTo>
                        <a:lnTo>
                          <a:pt x="3" y="10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2"/>
                        </a:lnTo>
                        <a:lnTo>
                          <a:pt x="3" y="36"/>
                        </a:lnTo>
                        <a:lnTo>
                          <a:pt x="7" y="39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18" y="45"/>
                        </a:lnTo>
                        <a:lnTo>
                          <a:pt x="24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19" name="Freeform 667"/>
                  <p:cNvSpPr>
                    <a:spLocks noChangeAspect="1"/>
                  </p:cNvSpPr>
                  <p:nvPr/>
                </p:nvSpPr>
                <p:spPr bwMode="auto">
                  <a:xfrm>
                    <a:off x="4926" y="1563"/>
                    <a:ext cx="13" cy="37"/>
                  </a:xfrm>
                  <a:custGeom>
                    <a:avLst/>
                    <a:gdLst>
                      <a:gd name="T0" fmla="*/ 24 w 47"/>
                      <a:gd name="T1" fmla="*/ 123 h 123"/>
                      <a:gd name="T2" fmla="*/ 47 w 47"/>
                      <a:gd name="T3" fmla="*/ 100 h 123"/>
                      <a:gd name="T4" fmla="*/ 47 w 47"/>
                      <a:gd name="T5" fmla="*/ 0 h 123"/>
                      <a:gd name="T6" fmla="*/ 0 w 47"/>
                      <a:gd name="T7" fmla="*/ 0 h 123"/>
                      <a:gd name="T8" fmla="*/ 0 w 47"/>
                      <a:gd name="T9" fmla="*/ 100 h 123"/>
                      <a:gd name="T10" fmla="*/ 24 w 47"/>
                      <a:gd name="T11" fmla="*/ 123 h 123"/>
                      <a:gd name="T12" fmla="*/ 0 w 47"/>
                      <a:gd name="T13" fmla="*/ 100 h 123"/>
                      <a:gd name="T14" fmla="*/ 1 w 47"/>
                      <a:gd name="T15" fmla="*/ 105 h 123"/>
                      <a:gd name="T16" fmla="*/ 2 w 47"/>
                      <a:gd name="T17" fmla="*/ 111 h 123"/>
                      <a:gd name="T18" fmla="*/ 5 w 47"/>
                      <a:gd name="T19" fmla="*/ 115 h 123"/>
                      <a:gd name="T20" fmla="*/ 8 w 47"/>
                      <a:gd name="T21" fmla="*/ 118 h 123"/>
                      <a:gd name="T22" fmla="*/ 11 w 47"/>
                      <a:gd name="T23" fmla="*/ 120 h 123"/>
                      <a:gd name="T24" fmla="*/ 15 w 47"/>
                      <a:gd name="T25" fmla="*/ 122 h 123"/>
                      <a:gd name="T26" fmla="*/ 19 w 47"/>
                      <a:gd name="T27" fmla="*/ 123 h 123"/>
                      <a:gd name="T28" fmla="*/ 24 w 47"/>
                      <a:gd name="T29" fmla="*/ 123 h 123"/>
                      <a:gd name="T30" fmla="*/ 28 w 47"/>
                      <a:gd name="T31" fmla="*/ 123 h 123"/>
                      <a:gd name="T32" fmla="*/ 32 w 47"/>
                      <a:gd name="T33" fmla="*/ 122 h 123"/>
                      <a:gd name="T34" fmla="*/ 36 w 47"/>
                      <a:gd name="T35" fmla="*/ 120 h 123"/>
                      <a:gd name="T36" fmla="*/ 39 w 47"/>
                      <a:gd name="T37" fmla="*/ 118 h 123"/>
                      <a:gd name="T38" fmla="*/ 42 w 47"/>
                      <a:gd name="T39" fmla="*/ 115 h 123"/>
                      <a:gd name="T40" fmla="*/ 45 w 47"/>
                      <a:gd name="T41" fmla="*/ 111 h 123"/>
                      <a:gd name="T42" fmla="*/ 47 w 47"/>
                      <a:gd name="T43" fmla="*/ 105 h 123"/>
                      <a:gd name="T44" fmla="*/ 47 w 47"/>
                      <a:gd name="T45" fmla="*/ 100 h 123"/>
                      <a:gd name="T46" fmla="*/ 24 w 47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123">
                        <a:moveTo>
                          <a:pt x="24" y="123"/>
                        </a:moveTo>
                        <a:lnTo>
                          <a:pt x="47" y="10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4" y="123"/>
                        </a:lnTo>
                        <a:lnTo>
                          <a:pt x="0" y="100"/>
                        </a:lnTo>
                        <a:lnTo>
                          <a:pt x="1" y="105"/>
                        </a:lnTo>
                        <a:lnTo>
                          <a:pt x="2" y="111"/>
                        </a:lnTo>
                        <a:lnTo>
                          <a:pt x="5" y="115"/>
                        </a:lnTo>
                        <a:lnTo>
                          <a:pt x="8" y="118"/>
                        </a:lnTo>
                        <a:lnTo>
                          <a:pt x="11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4" y="123"/>
                        </a:lnTo>
                        <a:lnTo>
                          <a:pt x="28" y="123"/>
                        </a:lnTo>
                        <a:lnTo>
                          <a:pt x="32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5" y="111"/>
                        </a:lnTo>
                        <a:lnTo>
                          <a:pt x="47" y="105"/>
                        </a:lnTo>
                        <a:lnTo>
                          <a:pt x="47" y="100"/>
                        </a:lnTo>
                        <a:lnTo>
                          <a:pt x="24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0" name="Freeform 668"/>
                  <p:cNvSpPr>
                    <a:spLocks noChangeAspect="1"/>
                  </p:cNvSpPr>
                  <p:nvPr/>
                </p:nvSpPr>
                <p:spPr bwMode="auto">
                  <a:xfrm>
                    <a:off x="4933" y="1586"/>
                    <a:ext cx="12" cy="14"/>
                  </a:xfrm>
                  <a:custGeom>
                    <a:avLst/>
                    <a:gdLst>
                      <a:gd name="T0" fmla="*/ 41 w 41"/>
                      <a:gd name="T1" fmla="*/ 23 h 46"/>
                      <a:gd name="T2" fmla="*/ 17 w 41"/>
                      <a:gd name="T3" fmla="*/ 0 h 46"/>
                      <a:gd name="T4" fmla="*/ 0 w 41"/>
                      <a:gd name="T5" fmla="*/ 0 h 46"/>
                      <a:gd name="T6" fmla="*/ 0 w 41"/>
                      <a:gd name="T7" fmla="*/ 46 h 46"/>
                      <a:gd name="T8" fmla="*/ 17 w 41"/>
                      <a:gd name="T9" fmla="*/ 46 h 46"/>
                      <a:gd name="T10" fmla="*/ 41 w 41"/>
                      <a:gd name="T11" fmla="*/ 23 h 46"/>
                      <a:gd name="T12" fmla="*/ 17 w 41"/>
                      <a:gd name="T13" fmla="*/ 46 h 46"/>
                      <a:gd name="T14" fmla="*/ 23 w 41"/>
                      <a:gd name="T15" fmla="*/ 46 h 46"/>
                      <a:gd name="T16" fmla="*/ 27 w 41"/>
                      <a:gd name="T17" fmla="*/ 44 h 46"/>
                      <a:gd name="T18" fmla="*/ 31 w 41"/>
                      <a:gd name="T19" fmla="*/ 42 h 46"/>
                      <a:gd name="T20" fmla="*/ 34 w 41"/>
                      <a:gd name="T21" fmla="*/ 39 h 46"/>
                      <a:gd name="T22" fmla="*/ 37 w 41"/>
                      <a:gd name="T23" fmla="*/ 36 h 46"/>
                      <a:gd name="T24" fmla="*/ 38 w 41"/>
                      <a:gd name="T25" fmla="*/ 32 h 46"/>
                      <a:gd name="T26" fmla="*/ 40 w 41"/>
                      <a:gd name="T27" fmla="*/ 27 h 46"/>
                      <a:gd name="T28" fmla="*/ 41 w 41"/>
                      <a:gd name="T29" fmla="*/ 23 h 46"/>
                      <a:gd name="T30" fmla="*/ 40 w 41"/>
                      <a:gd name="T31" fmla="*/ 19 h 46"/>
                      <a:gd name="T32" fmla="*/ 38 w 41"/>
                      <a:gd name="T33" fmla="*/ 15 h 46"/>
                      <a:gd name="T34" fmla="*/ 37 w 41"/>
                      <a:gd name="T35" fmla="*/ 10 h 46"/>
                      <a:gd name="T36" fmla="*/ 34 w 41"/>
                      <a:gd name="T37" fmla="*/ 7 h 46"/>
                      <a:gd name="T38" fmla="*/ 31 w 41"/>
                      <a:gd name="T39" fmla="*/ 4 h 46"/>
                      <a:gd name="T40" fmla="*/ 27 w 41"/>
                      <a:gd name="T41" fmla="*/ 2 h 46"/>
                      <a:gd name="T42" fmla="*/ 23 w 41"/>
                      <a:gd name="T43" fmla="*/ 0 h 46"/>
                      <a:gd name="T44" fmla="*/ 17 w 41"/>
                      <a:gd name="T45" fmla="*/ 0 h 46"/>
                      <a:gd name="T46" fmla="*/ 41 w 4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1" h="46">
                        <a:moveTo>
                          <a:pt x="41" y="23"/>
                        </a:moveTo>
                        <a:lnTo>
                          <a:pt x="1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7" y="46"/>
                        </a:lnTo>
                        <a:lnTo>
                          <a:pt x="41" y="23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27" y="44"/>
                        </a:lnTo>
                        <a:lnTo>
                          <a:pt x="31" y="42"/>
                        </a:lnTo>
                        <a:lnTo>
                          <a:pt x="34" y="39"/>
                        </a:lnTo>
                        <a:lnTo>
                          <a:pt x="37" y="36"/>
                        </a:lnTo>
                        <a:lnTo>
                          <a:pt x="38" y="32"/>
                        </a:lnTo>
                        <a:lnTo>
                          <a:pt x="40" y="27"/>
                        </a:lnTo>
                        <a:lnTo>
                          <a:pt x="41" y="23"/>
                        </a:lnTo>
                        <a:lnTo>
                          <a:pt x="40" y="19"/>
                        </a:lnTo>
                        <a:lnTo>
                          <a:pt x="38" y="15"/>
                        </a:lnTo>
                        <a:lnTo>
                          <a:pt x="37" y="10"/>
                        </a:lnTo>
                        <a:lnTo>
                          <a:pt x="34" y="7"/>
                        </a:lnTo>
                        <a:lnTo>
                          <a:pt x="31" y="4"/>
                        </a:lnTo>
                        <a:lnTo>
                          <a:pt x="27" y="2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4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1" name="Rectangle 6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1" y="1593"/>
                    <a:ext cx="14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2" name="Freeform 670"/>
                  <p:cNvSpPr>
                    <a:spLocks noChangeAspect="1"/>
                  </p:cNvSpPr>
                  <p:nvPr/>
                </p:nvSpPr>
                <p:spPr bwMode="auto">
                  <a:xfrm>
                    <a:off x="425" y="1556"/>
                    <a:ext cx="9" cy="14"/>
                  </a:xfrm>
                  <a:custGeom>
                    <a:avLst/>
                    <a:gdLst>
                      <a:gd name="T0" fmla="*/ 0 w 29"/>
                      <a:gd name="T1" fmla="*/ 23 h 46"/>
                      <a:gd name="T2" fmla="*/ 23 w 29"/>
                      <a:gd name="T3" fmla="*/ 46 h 46"/>
                      <a:gd name="T4" fmla="*/ 29 w 29"/>
                      <a:gd name="T5" fmla="*/ 46 h 46"/>
                      <a:gd name="T6" fmla="*/ 29 w 29"/>
                      <a:gd name="T7" fmla="*/ 0 h 46"/>
                      <a:gd name="T8" fmla="*/ 23 w 29"/>
                      <a:gd name="T9" fmla="*/ 0 h 46"/>
                      <a:gd name="T10" fmla="*/ 0 w 29"/>
                      <a:gd name="T11" fmla="*/ 23 h 46"/>
                      <a:gd name="T12" fmla="*/ 23 w 29"/>
                      <a:gd name="T13" fmla="*/ 0 h 46"/>
                      <a:gd name="T14" fmla="*/ 18 w 29"/>
                      <a:gd name="T15" fmla="*/ 0 h 46"/>
                      <a:gd name="T16" fmla="*/ 13 w 29"/>
                      <a:gd name="T17" fmla="*/ 2 h 46"/>
                      <a:gd name="T18" fmla="*/ 8 w 29"/>
                      <a:gd name="T19" fmla="*/ 4 h 46"/>
                      <a:gd name="T20" fmla="*/ 5 w 29"/>
                      <a:gd name="T21" fmla="*/ 7 h 46"/>
                      <a:gd name="T22" fmla="*/ 3 w 29"/>
                      <a:gd name="T23" fmla="*/ 10 h 46"/>
                      <a:gd name="T24" fmla="*/ 1 w 29"/>
                      <a:gd name="T25" fmla="*/ 15 h 46"/>
                      <a:gd name="T26" fmla="*/ 0 w 29"/>
                      <a:gd name="T27" fmla="*/ 19 h 46"/>
                      <a:gd name="T28" fmla="*/ 0 w 29"/>
                      <a:gd name="T29" fmla="*/ 23 h 46"/>
                      <a:gd name="T30" fmla="*/ 0 w 29"/>
                      <a:gd name="T31" fmla="*/ 27 h 46"/>
                      <a:gd name="T32" fmla="*/ 1 w 29"/>
                      <a:gd name="T33" fmla="*/ 32 h 46"/>
                      <a:gd name="T34" fmla="*/ 3 w 29"/>
                      <a:gd name="T35" fmla="*/ 36 h 46"/>
                      <a:gd name="T36" fmla="*/ 5 w 29"/>
                      <a:gd name="T37" fmla="*/ 39 h 46"/>
                      <a:gd name="T38" fmla="*/ 8 w 29"/>
                      <a:gd name="T39" fmla="*/ 42 h 46"/>
                      <a:gd name="T40" fmla="*/ 13 w 29"/>
                      <a:gd name="T41" fmla="*/ 44 h 46"/>
                      <a:gd name="T42" fmla="*/ 18 w 29"/>
                      <a:gd name="T43" fmla="*/ 45 h 46"/>
                      <a:gd name="T44" fmla="*/ 23 w 29"/>
                      <a:gd name="T45" fmla="*/ 46 h 46"/>
                      <a:gd name="T46" fmla="*/ 0 w 29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29" y="46"/>
                        </a:lnTo>
                        <a:lnTo>
                          <a:pt x="29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3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3" name="Freeform 671"/>
                  <p:cNvSpPr>
                    <a:spLocks noChangeAspect="1"/>
                  </p:cNvSpPr>
                  <p:nvPr/>
                </p:nvSpPr>
                <p:spPr bwMode="auto">
                  <a:xfrm>
                    <a:off x="425" y="1563"/>
                    <a:ext cx="15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0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0 w 46"/>
                      <a:gd name="T23" fmla="*/ 120 h 123"/>
                      <a:gd name="T24" fmla="*/ 15 w 46"/>
                      <a:gd name="T25" fmla="*/ 122 h 123"/>
                      <a:gd name="T26" fmla="*/ 19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2 w 46"/>
                      <a:gd name="T33" fmla="*/ 122 h 123"/>
                      <a:gd name="T34" fmla="*/ 36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5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0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2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5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4" name="Freeform 672"/>
                  <p:cNvSpPr>
                    <a:spLocks noChangeAspect="1"/>
                  </p:cNvSpPr>
                  <p:nvPr/>
                </p:nvSpPr>
                <p:spPr bwMode="auto">
                  <a:xfrm>
                    <a:off x="433" y="1586"/>
                    <a:ext cx="11" cy="14"/>
                  </a:xfrm>
                  <a:custGeom>
                    <a:avLst/>
                    <a:gdLst>
                      <a:gd name="T0" fmla="*/ 40 w 40"/>
                      <a:gd name="T1" fmla="*/ 23 h 46"/>
                      <a:gd name="T2" fmla="*/ 17 w 40"/>
                      <a:gd name="T3" fmla="*/ 0 h 46"/>
                      <a:gd name="T4" fmla="*/ 0 w 40"/>
                      <a:gd name="T5" fmla="*/ 0 h 46"/>
                      <a:gd name="T6" fmla="*/ 0 w 40"/>
                      <a:gd name="T7" fmla="*/ 46 h 46"/>
                      <a:gd name="T8" fmla="*/ 17 w 40"/>
                      <a:gd name="T9" fmla="*/ 46 h 46"/>
                      <a:gd name="T10" fmla="*/ 40 w 40"/>
                      <a:gd name="T11" fmla="*/ 23 h 46"/>
                      <a:gd name="T12" fmla="*/ 17 w 40"/>
                      <a:gd name="T13" fmla="*/ 46 h 46"/>
                      <a:gd name="T14" fmla="*/ 22 w 40"/>
                      <a:gd name="T15" fmla="*/ 46 h 46"/>
                      <a:gd name="T16" fmla="*/ 28 w 40"/>
                      <a:gd name="T17" fmla="*/ 44 h 46"/>
                      <a:gd name="T18" fmla="*/ 32 w 40"/>
                      <a:gd name="T19" fmla="*/ 42 h 46"/>
                      <a:gd name="T20" fmla="*/ 35 w 40"/>
                      <a:gd name="T21" fmla="*/ 39 h 46"/>
                      <a:gd name="T22" fmla="*/ 37 w 40"/>
                      <a:gd name="T23" fmla="*/ 36 h 46"/>
                      <a:gd name="T24" fmla="*/ 39 w 40"/>
                      <a:gd name="T25" fmla="*/ 32 h 46"/>
                      <a:gd name="T26" fmla="*/ 40 w 40"/>
                      <a:gd name="T27" fmla="*/ 27 h 46"/>
                      <a:gd name="T28" fmla="*/ 40 w 40"/>
                      <a:gd name="T29" fmla="*/ 23 h 46"/>
                      <a:gd name="T30" fmla="*/ 40 w 40"/>
                      <a:gd name="T31" fmla="*/ 19 h 46"/>
                      <a:gd name="T32" fmla="*/ 39 w 40"/>
                      <a:gd name="T33" fmla="*/ 15 h 46"/>
                      <a:gd name="T34" fmla="*/ 37 w 40"/>
                      <a:gd name="T35" fmla="*/ 10 h 46"/>
                      <a:gd name="T36" fmla="*/ 35 w 40"/>
                      <a:gd name="T37" fmla="*/ 7 h 46"/>
                      <a:gd name="T38" fmla="*/ 32 w 40"/>
                      <a:gd name="T39" fmla="*/ 4 h 46"/>
                      <a:gd name="T40" fmla="*/ 28 w 40"/>
                      <a:gd name="T41" fmla="*/ 2 h 46"/>
                      <a:gd name="T42" fmla="*/ 22 w 40"/>
                      <a:gd name="T43" fmla="*/ 0 h 46"/>
                      <a:gd name="T44" fmla="*/ 17 w 40"/>
                      <a:gd name="T45" fmla="*/ 0 h 46"/>
                      <a:gd name="T46" fmla="*/ 4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40" y="23"/>
                        </a:moveTo>
                        <a:lnTo>
                          <a:pt x="1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7" y="46"/>
                        </a:lnTo>
                        <a:lnTo>
                          <a:pt x="40" y="23"/>
                        </a:lnTo>
                        <a:lnTo>
                          <a:pt x="17" y="46"/>
                        </a:lnTo>
                        <a:lnTo>
                          <a:pt x="22" y="46"/>
                        </a:lnTo>
                        <a:lnTo>
                          <a:pt x="28" y="44"/>
                        </a:lnTo>
                        <a:lnTo>
                          <a:pt x="32" y="42"/>
                        </a:lnTo>
                        <a:lnTo>
                          <a:pt x="35" y="39"/>
                        </a:lnTo>
                        <a:lnTo>
                          <a:pt x="37" y="36"/>
                        </a:lnTo>
                        <a:lnTo>
                          <a:pt x="39" y="32"/>
                        </a:lnTo>
                        <a:lnTo>
                          <a:pt x="40" y="27"/>
                        </a:lnTo>
                        <a:lnTo>
                          <a:pt x="40" y="23"/>
                        </a:lnTo>
                        <a:lnTo>
                          <a:pt x="40" y="19"/>
                        </a:lnTo>
                        <a:lnTo>
                          <a:pt x="39" y="15"/>
                        </a:lnTo>
                        <a:lnTo>
                          <a:pt x="37" y="10"/>
                        </a:lnTo>
                        <a:lnTo>
                          <a:pt x="35" y="7"/>
                        </a:lnTo>
                        <a:lnTo>
                          <a:pt x="32" y="4"/>
                        </a:lnTo>
                        <a:lnTo>
                          <a:pt x="28" y="2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4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5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" y="1593"/>
                    <a:ext cx="13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6" name="Freeform 674"/>
                  <p:cNvSpPr>
                    <a:spLocks noChangeAspect="1"/>
                  </p:cNvSpPr>
                  <p:nvPr/>
                </p:nvSpPr>
                <p:spPr bwMode="auto">
                  <a:xfrm>
                    <a:off x="5112" y="1556"/>
                    <a:ext cx="9" cy="14"/>
                  </a:xfrm>
                  <a:custGeom>
                    <a:avLst/>
                    <a:gdLst>
                      <a:gd name="T0" fmla="*/ 29 w 29"/>
                      <a:gd name="T1" fmla="*/ 23 h 46"/>
                      <a:gd name="T2" fmla="*/ 6 w 29"/>
                      <a:gd name="T3" fmla="*/ 0 h 46"/>
                      <a:gd name="T4" fmla="*/ 0 w 29"/>
                      <a:gd name="T5" fmla="*/ 0 h 46"/>
                      <a:gd name="T6" fmla="*/ 0 w 29"/>
                      <a:gd name="T7" fmla="*/ 46 h 46"/>
                      <a:gd name="T8" fmla="*/ 6 w 29"/>
                      <a:gd name="T9" fmla="*/ 46 h 46"/>
                      <a:gd name="T10" fmla="*/ 29 w 29"/>
                      <a:gd name="T11" fmla="*/ 23 h 46"/>
                      <a:gd name="T12" fmla="*/ 6 w 29"/>
                      <a:gd name="T13" fmla="*/ 46 h 46"/>
                      <a:gd name="T14" fmla="*/ 11 w 29"/>
                      <a:gd name="T15" fmla="*/ 45 h 46"/>
                      <a:gd name="T16" fmla="*/ 16 w 29"/>
                      <a:gd name="T17" fmla="*/ 44 h 46"/>
                      <a:gd name="T18" fmla="*/ 21 w 29"/>
                      <a:gd name="T19" fmla="*/ 42 h 46"/>
                      <a:gd name="T20" fmla="*/ 24 w 29"/>
                      <a:gd name="T21" fmla="*/ 39 h 46"/>
                      <a:gd name="T22" fmla="*/ 26 w 29"/>
                      <a:gd name="T23" fmla="*/ 36 h 46"/>
                      <a:gd name="T24" fmla="*/ 28 w 29"/>
                      <a:gd name="T25" fmla="*/ 32 h 46"/>
                      <a:gd name="T26" fmla="*/ 29 w 29"/>
                      <a:gd name="T27" fmla="*/ 27 h 46"/>
                      <a:gd name="T28" fmla="*/ 29 w 29"/>
                      <a:gd name="T29" fmla="*/ 23 h 46"/>
                      <a:gd name="T30" fmla="*/ 29 w 29"/>
                      <a:gd name="T31" fmla="*/ 19 h 46"/>
                      <a:gd name="T32" fmla="*/ 28 w 29"/>
                      <a:gd name="T33" fmla="*/ 15 h 46"/>
                      <a:gd name="T34" fmla="*/ 26 w 29"/>
                      <a:gd name="T35" fmla="*/ 10 h 46"/>
                      <a:gd name="T36" fmla="*/ 24 w 29"/>
                      <a:gd name="T37" fmla="*/ 7 h 46"/>
                      <a:gd name="T38" fmla="*/ 21 w 29"/>
                      <a:gd name="T39" fmla="*/ 4 h 46"/>
                      <a:gd name="T40" fmla="*/ 16 w 29"/>
                      <a:gd name="T41" fmla="*/ 2 h 46"/>
                      <a:gd name="T42" fmla="*/ 11 w 29"/>
                      <a:gd name="T43" fmla="*/ 0 h 46"/>
                      <a:gd name="T44" fmla="*/ 6 w 29"/>
                      <a:gd name="T45" fmla="*/ 0 h 46"/>
                      <a:gd name="T46" fmla="*/ 29 w 29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" h="46">
                        <a:moveTo>
                          <a:pt x="29" y="2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6" y="46"/>
                        </a:lnTo>
                        <a:lnTo>
                          <a:pt x="29" y="23"/>
                        </a:lnTo>
                        <a:lnTo>
                          <a:pt x="6" y="46"/>
                        </a:lnTo>
                        <a:lnTo>
                          <a:pt x="11" y="45"/>
                        </a:lnTo>
                        <a:lnTo>
                          <a:pt x="16" y="44"/>
                        </a:lnTo>
                        <a:lnTo>
                          <a:pt x="21" y="42"/>
                        </a:lnTo>
                        <a:lnTo>
                          <a:pt x="24" y="39"/>
                        </a:lnTo>
                        <a:lnTo>
                          <a:pt x="26" y="36"/>
                        </a:lnTo>
                        <a:lnTo>
                          <a:pt x="28" y="32"/>
                        </a:lnTo>
                        <a:lnTo>
                          <a:pt x="29" y="27"/>
                        </a:lnTo>
                        <a:lnTo>
                          <a:pt x="29" y="23"/>
                        </a:lnTo>
                        <a:lnTo>
                          <a:pt x="29" y="19"/>
                        </a:lnTo>
                        <a:lnTo>
                          <a:pt x="28" y="15"/>
                        </a:lnTo>
                        <a:lnTo>
                          <a:pt x="26" y="10"/>
                        </a:lnTo>
                        <a:lnTo>
                          <a:pt x="24" y="7"/>
                        </a:lnTo>
                        <a:lnTo>
                          <a:pt x="21" y="4"/>
                        </a:lnTo>
                        <a:lnTo>
                          <a:pt x="16" y="2"/>
                        </a:ln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29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7" name="Freeform 675"/>
                  <p:cNvSpPr>
                    <a:spLocks noChangeAspect="1"/>
                  </p:cNvSpPr>
                  <p:nvPr/>
                </p:nvSpPr>
                <p:spPr bwMode="auto">
                  <a:xfrm>
                    <a:off x="5106" y="1563"/>
                    <a:ext cx="15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1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0 w 46"/>
                      <a:gd name="T23" fmla="*/ 120 h 123"/>
                      <a:gd name="T24" fmla="*/ 14 w 46"/>
                      <a:gd name="T25" fmla="*/ 122 h 123"/>
                      <a:gd name="T26" fmla="*/ 19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1 w 46"/>
                      <a:gd name="T33" fmla="*/ 122 h 123"/>
                      <a:gd name="T34" fmla="*/ 36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6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1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0" y="120"/>
                        </a:lnTo>
                        <a:lnTo>
                          <a:pt x="14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1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6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8" name="Freeform 676"/>
                  <p:cNvSpPr>
                    <a:spLocks noChangeAspect="1"/>
                  </p:cNvSpPr>
                  <p:nvPr/>
                </p:nvSpPr>
                <p:spPr bwMode="auto">
                  <a:xfrm>
                    <a:off x="5102" y="1586"/>
                    <a:ext cx="11" cy="14"/>
                  </a:xfrm>
                  <a:custGeom>
                    <a:avLst/>
                    <a:gdLst>
                      <a:gd name="T0" fmla="*/ 0 w 40"/>
                      <a:gd name="T1" fmla="*/ 23 h 46"/>
                      <a:gd name="T2" fmla="*/ 23 w 40"/>
                      <a:gd name="T3" fmla="*/ 46 h 46"/>
                      <a:gd name="T4" fmla="*/ 40 w 40"/>
                      <a:gd name="T5" fmla="*/ 46 h 46"/>
                      <a:gd name="T6" fmla="*/ 40 w 40"/>
                      <a:gd name="T7" fmla="*/ 0 h 46"/>
                      <a:gd name="T8" fmla="*/ 23 w 40"/>
                      <a:gd name="T9" fmla="*/ 0 h 46"/>
                      <a:gd name="T10" fmla="*/ 0 w 40"/>
                      <a:gd name="T11" fmla="*/ 23 h 46"/>
                      <a:gd name="T12" fmla="*/ 23 w 40"/>
                      <a:gd name="T13" fmla="*/ 0 h 46"/>
                      <a:gd name="T14" fmla="*/ 18 w 40"/>
                      <a:gd name="T15" fmla="*/ 0 h 46"/>
                      <a:gd name="T16" fmla="*/ 12 w 40"/>
                      <a:gd name="T17" fmla="*/ 2 h 46"/>
                      <a:gd name="T18" fmla="*/ 8 w 40"/>
                      <a:gd name="T19" fmla="*/ 4 h 46"/>
                      <a:gd name="T20" fmla="*/ 5 w 40"/>
                      <a:gd name="T21" fmla="*/ 7 h 46"/>
                      <a:gd name="T22" fmla="*/ 3 w 40"/>
                      <a:gd name="T23" fmla="*/ 10 h 46"/>
                      <a:gd name="T24" fmla="*/ 1 w 40"/>
                      <a:gd name="T25" fmla="*/ 15 h 46"/>
                      <a:gd name="T26" fmla="*/ 0 w 40"/>
                      <a:gd name="T27" fmla="*/ 19 h 46"/>
                      <a:gd name="T28" fmla="*/ 0 w 40"/>
                      <a:gd name="T29" fmla="*/ 23 h 46"/>
                      <a:gd name="T30" fmla="*/ 0 w 40"/>
                      <a:gd name="T31" fmla="*/ 27 h 46"/>
                      <a:gd name="T32" fmla="*/ 1 w 40"/>
                      <a:gd name="T33" fmla="*/ 32 h 46"/>
                      <a:gd name="T34" fmla="*/ 3 w 40"/>
                      <a:gd name="T35" fmla="*/ 36 h 46"/>
                      <a:gd name="T36" fmla="*/ 5 w 40"/>
                      <a:gd name="T37" fmla="*/ 39 h 46"/>
                      <a:gd name="T38" fmla="*/ 8 w 40"/>
                      <a:gd name="T39" fmla="*/ 42 h 46"/>
                      <a:gd name="T40" fmla="*/ 12 w 40"/>
                      <a:gd name="T41" fmla="*/ 44 h 46"/>
                      <a:gd name="T42" fmla="*/ 18 w 40"/>
                      <a:gd name="T43" fmla="*/ 46 h 46"/>
                      <a:gd name="T44" fmla="*/ 23 w 40"/>
                      <a:gd name="T45" fmla="*/ 46 h 46"/>
                      <a:gd name="T46" fmla="*/ 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40" y="46"/>
                        </a:lnTo>
                        <a:lnTo>
                          <a:pt x="40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29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02" y="1593"/>
                    <a:ext cx="13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0" name="Freeform 678"/>
                  <p:cNvSpPr>
                    <a:spLocks noChangeAspect="1"/>
                  </p:cNvSpPr>
                  <p:nvPr/>
                </p:nvSpPr>
                <p:spPr bwMode="auto">
                  <a:xfrm>
                    <a:off x="559" y="1556"/>
                    <a:ext cx="9" cy="14"/>
                  </a:xfrm>
                  <a:custGeom>
                    <a:avLst/>
                    <a:gdLst>
                      <a:gd name="T0" fmla="*/ 0 w 32"/>
                      <a:gd name="T1" fmla="*/ 23 h 46"/>
                      <a:gd name="T2" fmla="*/ 23 w 32"/>
                      <a:gd name="T3" fmla="*/ 46 h 46"/>
                      <a:gd name="T4" fmla="*/ 32 w 32"/>
                      <a:gd name="T5" fmla="*/ 46 h 46"/>
                      <a:gd name="T6" fmla="*/ 32 w 32"/>
                      <a:gd name="T7" fmla="*/ 0 h 46"/>
                      <a:gd name="T8" fmla="*/ 23 w 32"/>
                      <a:gd name="T9" fmla="*/ 0 h 46"/>
                      <a:gd name="T10" fmla="*/ 0 w 32"/>
                      <a:gd name="T11" fmla="*/ 23 h 46"/>
                      <a:gd name="T12" fmla="*/ 23 w 32"/>
                      <a:gd name="T13" fmla="*/ 0 h 46"/>
                      <a:gd name="T14" fmla="*/ 18 w 32"/>
                      <a:gd name="T15" fmla="*/ 0 h 46"/>
                      <a:gd name="T16" fmla="*/ 13 w 32"/>
                      <a:gd name="T17" fmla="*/ 2 h 46"/>
                      <a:gd name="T18" fmla="*/ 9 w 32"/>
                      <a:gd name="T19" fmla="*/ 4 h 46"/>
                      <a:gd name="T20" fmla="*/ 6 w 32"/>
                      <a:gd name="T21" fmla="*/ 7 h 46"/>
                      <a:gd name="T22" fmla="*/ 3 w 32"/>
                      <a:gd name="T23" fmla="*/ 10 h 46"/>
                      <a:gd name="T24" fmla="*/ 1 w 32"/>
                      <a:gd name="T25" fmla="*/ 15 h 46"/>
                      <a:gd name="T26" fmla="*/ 0 w 32"/>
                      <a:gd name="T27" fmla="*/ 19 h 46"/>
                      <a:gd name="T28" fmla="*/ 0 w 32"/>
                      <a:gd name="T29" fmla="*/ 23 h 46"/>
                      <a:gd name="T30" fmla="*/ 0 w 32"/>
                      <a:gd name="T31" fmla="*/ 27 h 46"/>
                      <a:gd name="T32" fmla="*/ 1 w 32"/>
                      <a:gd name="T33" fmla="*/ 32 h 46"/>
                      <a:gd name="T34" fmla="*/ 3 w 32"/>
                      <a:gd name="T35" fmla="*/ 36 h 46"/>
                      <a:gd name="T36" fmla="*/ 6 w 32"/>
                      <a:gd name="T37" fmla="*/ 39 h 46"/>
                      <a:gd name="T38" fmla="*/ 9 w 32"/>
                      <a:gd name="T39" fmla="*/ 42 h 46"/>
                      <a:gd name="T40" fmla="*/ 13 w 32"/>
                      <a:gd name="T41" fmla="*/ 44 h 46"/>
                      <a:gd name="T42" fmla="*/ 18 w 32"/>
                      <a:gd name="T43" fmla="*/ 45 h 46"/>
                      <a:gd name="T44" fmla="*/ 23 w 32"/>
                      <a:gd name="T45" fmla="*/ 46 h 46"/>
                      <a:gd name="T46" fmla="*/ 0 w 32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2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32" y="46"/>
                        </a:lnTo>
                        <a:lnTo>
                          <a:pt x="32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1" name="Freeform 679"/>
                  <p:cNvSpPr>
                    <a:spLocks noChangeAspect="1"/>
                  </p:cNvSpPr>
                  <p:nvPr/>
                </p:nvSpPr>
                <p:spPr bwMode="auto">
                  <a:xfrm>
                    <a:off x="559" y="1563"/>
                    <a:ext cx="13" cy="37"/>
                  </a:xfrm>
                  <a:custGeom>
                    <a:avLst/>
                    <a:gdLst>
                      <a:gd name="T0" fmla="*/ 23 w 47"/>
                      <a:gd name="T1" fmla="*/ 123 h 123"/>
                      <a:gd name="T2" fmla="*/ 47 w 47"/>
                      <a:gd name="T3" fmla="*/ 100 h 123"/>
                      <a:gd name="T4" fmla="*/ 47 w 47"/>
                      <a:gd name="T5" fmla="*/ 0 h 123"/>
                      <a:gd name="T6" fmla="*/ 0 w 47"/>
                      <a:gd name="T7" fmla="*/ 0 h 123"/>
                      <a:gd name="T8" fmla="*/ 0 w 47"/>
                      <a:gd name="T9" fmla="*/ 100 h 123"/>
                      <a:gd name="T10" fmla="*/ 23 w 47"/>
                      <a:gd name="T11" fmla="*/ 123 h 123"/>
                      <a:gd name="T12" fmla="*/ 0 w 47"/>
                      <a:gd name="T13" fmla="*/ 100 h 123"/>
                      <a:gd name="T14" fmla="*/ 0 w 47"/>
                      <a:gd name="T15" fmla="*/ 105 h 123"/>
                      <a:gd name="T16" fmla="*/ 2 w 47"/>
                      <a:gd name="T17" fmla="*/ 111 h 123"/>
                      <a:gd name="T18" fmla="*/ 5 w 47"/>
                      <a:gd name="T19" fmla="*/ 115 h 123"/>
                      <a:gd name="T20" fmla="*/ 8 w 47"/>
                      <a:gd name="T21" fmla="*/ 118 h 123"/>
                      <a:gd name="T22" fmla="*/ 11 w 47"/>
                      <a:gd name="T23" fmla="*/ 120 h 123"/>
                      <a:gd name="T24" fmla="*/ 15 w 47"/>
                      <a:gd name="T25" fmla="*/ 122 h 123"/>
                      <a:gd name="T26" fmla="*/ 19 w 47"/>
                      <a:gd name="T27" fmla="*/ 123 h 123"/>
                      <a:gd name="T28" fmla="*/ 23 w 47"/>
                      <a:gd name="T29" fmla="*/ 123 h 123"/>
                      <a:gd name="T30" fmla="*/ 28 w 47"/>
                      <a:gd name="T31" fmla="*/ 123 h 123"/>
                      <a:gd name="T32" fmla="*/ 32 w 47"/>
                      <a:gd name="T33" fmla="*/ 122 h 123"/>
                      <a:gd name="T34" fmla="*/ 36 w 47"/>
                      <a:gd name="T35" fmla="*/ 120 h 123"/>
                      <a:gd name="T36" fmla="*/ 39 w 47"/>
                      <a:gd name="T37" fmla="*/ 118 h 123"/>
                      <a:gd name="T38" fmla="*/ 42 w 47"/>
                      <a:gd name="T39" fmla="*/ 115 h 123"/>
                      <a:gd name="T40" fmla="*/ 45 w 47"/>
                      <a:gd name="T41" fmla="*/ 111 h 123"/>
                      <a:gd name="T42" fmla="*/ 46 w 47"/>
                      <a:gd name="T43" fmla="*/ 105 h 123"/>
                      <a:gd name="T44" fmla="*/ 47 w 47"/>
                      <a:gd name="T45" fmla="*/ 100 h 123"/>
                      <a:gd name="T46" fmla="*/ 23 w 47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123">
                        <a:moveTo>
                          <a:pt x="23" y="123"/>
                        </a:moveTo>
                        <a:lnTo>
                          <a:pt x="47" y="10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5" y="115"/>
                        </a:lnTo>
                        <a:lnTo>
                          <a:pt x="8" y="118"/>
                        </a:lnTo>
                        <a:lnTo>
                          <a:pt x="11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8" y="123"/>
                        </a:lnTo>
                        <a:lnTo>
                          <a:pt x="32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5" y="111"/>
                        </a:lnTo>
                        <a:lnTo>
                          <a:pt x="46" y="105"/>
                        </a:lnTo>
                        <a:lnTo>
                          <a:pt x="47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2" name="Freeform 680"/>
                  <p:cNvSpPr>
                    <a:spLocks noChangeAspect="1"/>
                  </p:cNvSpPr>
                  <p:nvPr/>
                </p:nvSpPr>
                <p:spPr bwMode="auto">
                  <a:xfrm>
                    <a:off x="565" y="1586"/>
                    <a:ext cx="13" cy="14"/>
                  </a:xfrm>
                  <a:custGeom>
                    <a:avLst/>
                    <a:gdLst>
                      <a:gd name="T0" fmla="*/ 40 w 40"/>
                      <a:gd name="T1" fmla="*/ 23 h 46"/>
                      <a:gd name="T2" fmla="*/ 17 w 40"/>
                      <a:gd name="T3" fmla="*/ 0 h 46"/>
                      <a:gd name="T4" fmla="*/ 0 w 40"/>
                      <a:gd name="T5" fmla="*/ 0 h 46"/>
                      <a:gd name="T6" fmla="*/ 0 w 40"/>
                      <a:gd name="T7" fmla="*/ 46 h 46"/>
                      <a:gd name="T8" fmla="*/ 17 w 40"/>
                      <a:gd name="T9" fmla="*/ 46 h 46"/>
                      <a:gd name="T10" fmla="*/ 40 w 40"/>
                      <a:gd name="T11" fmla="*/ 23 h 46"/>
                      <a:gd name="T12" fmla="*/ 17 w 40"/>
                      <a:gd name="T13" fmla="*/ 46 h 46"/>
                      <a:gd name="T14" fmla="*/ 23 w 40"/>
                      <a:gd name="T15" fmla="*/ 46 h 46"/>
                      <a:gd name="T16" fmla="*/ 28 w 40"/>
                      <a:gd name="T17" fmla="*/ 44 h 46"/>
                      <a:gd name="T18" fmla="*/ 32 w 40"/>
                      <a:gd name="T19" fmla="*/ 42 h 46"/>
                      <a:gd name="T20" fmla="*/ 35 w 40"/>
                      <a:gd name="T21" fmla="*/ 39 h 46"/>
                      <a:gd name="T22" fmla="*/ 37 w 40"/>
                      <a:gd name="T23" fmla="*/ 36 h 46"/>
                      <a:gd name="T24" fmla="*/ 39 w 40"/>
                      <a:gd name="T25" fmla="*/ 32 h 46"/>
                      <a:gd name="T26" fmla="*/ 40 w 40"/>
                      <a:gd name="T27" fmla="*/ 27 h 46"/>
                      <a:gd name="T28" fmla="*/ 40 w 40"/>
                      <a:gd name="T29" fmla="*/ 23 h 46"/>
                      <a:gd name="T30" fmla="*/ 40 w 40"/>
                      <a:gd name="T31" fmla="*/ 19 h 46"/>
                      <a:gd name="T32" fmla="*/ 39 w 40"/>
                      <a:gd name="T33" fmla="*/ 15 h 46"/>
                      <a:gd name="T34" fmla="*/ 37 w 40"/>
                      <a:gd name="T35" fmla="*/ 10 h 46"/>
                      <a:gd name="T36" fmla="*/ 35 w 40"/>
                      <a:gd name="T37" fmla="*/ 7 h 46"/>
                      <a:gd name="T38" fmla="*/ 32 w 40"/>
                      <a:gd name="T39" fmla="*/ 4 h 46"/>
                      <a:gd name="T40" fmla="*/ 28 w 40"/>
                      <a:gd name="T41" fmla="*/ 2 h 46"/>
                      <a:gd name="T42" fmla="*/ 23 w 40"/>
                      <a:gd name="T43" fmla="*/ 0 h 46"/>
                      <a:gd name="T44" fmla="*/ 17 w 40"/>
                      <a:gd name="T45" fmla="*/ 0 h 46"/>
                      <a:gd name="T46" fmla="*/ 4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40" y="23"/>
                        </a:moveTo>
                        <a:lnTo>
                          <a:pt x="1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7" y="46"/>
                        </a:lnTo>
                        <a:lnTo>
                          <a:pt x="40" y="23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28" y="44"/>
                        </a:lnTo>
                        <a:lnTo>
                          <a:pt x="32" y="42"/>
                        </a:lnTo>
                        <a:lnTo>
                          <a:pt x="35" y="39"/>
                        </a:lnTo>
                        <a:lnTo>
                          <a:pt x="37" y="36"/>
                        </a:lnTo>
                        <a:lnTo>
                          <a:pt x="39" y="32"/>
                        </a:lnTo>
                        <a:lnTo>
                          <a:pt x="40" y="27"/>
                        </a:lnTo>
                        <a:lnTo>
                          <a:pt x="40" y="23"/>
                        </a:lnTo>
                        <a:lnTo>
                          <a:pt x="40" y="19"/>
                        </a:lnTo>
                        <a:lnTo>
                          <a:pt x="39" y="15"/>
                        </a:lnTo>
                        <a:lnTo>
                          <a:pt x="37" y="10"/>
                        </a:lnTo>
                        <a:lnTo>
                          <a:pt x="35" y="7"/>
                        </a:lnTo>
                        <a:lnTo>
                          <a:pt x="32" y="4"/>
                        </a:lnTo>
                        <a:lnTo>
                          <a:pt x="28" y="2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4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3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3" y="1593"/>
                    <a:ext cx="15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4" name="Freeform 682"/>
                  <p:cNvSpPr>
                    <a:spLocks noChangeAspect="1"/>
                  </p:cNvSpPr>
                  <p:nvPr/>
                </p:nvSpPr>
                <p:spPr bwMode="auto">
                  <a:xfrm>
                    <a:off x="4978" y="1556"/>
                    <a:ext cx="9" cy="14"/>
                  </a:xfrm>
                  <a:custGeom>
                    <a:avLst/>
                    <a:gdLst>
                      <a:gd name="T0" fmla="*/ 32 w 32"/>
                      <a:gd name="T1" fmla="*/ 23 h 46"/>
                      <a:gd name="T2" fmla="*/ 9 w 32"/>
                      <a:gd name="T3" fmla="*/ 0 h 46"/>
                      <a:gd name="T4" fmla="*/ 0 w 32"/>
                      <a:gd name="T5" fmla="*/ 0 h 46"/>
                      <a:gd name="T6" fmla="*/ 0 w 32"/>
                      <a:gd name="T7" fmla="*/ 46 h 46"/>
                      <a:gd name="T8" fmla="*/ 9 w 32"/>
                      <a:gd name="T9" fmla="*/ 46 h 46"/>
                      <a:gd name="T10" fmla="*/ 32 w 32"/>
                      <a:gd name="T11" fmla="*/ 23 h 46"/>
                      <a:gd name="T12" fmla="*/ 9 w 32"/>
                      <a:gd name="T13" fmla="*/ 46 h 46"/>
                      <a:gd name="T14" fmla="*/ 14 w 32"/>
                      <a:gd name="T15" fmla="*/ 45 h 46"/>
                      <a:gd name="T16" fmla="*/ 19 w 32"/>
                      <a:gd name="T17" fmla="*/ 44 h 46"/>
                      <a:gd name="T18" fmla="*/ 23 w 32"/>
                      <a:gd name="T19" fmla="*/ 42 h 46"/>
                      <a:gd name="T20" fmla="*/ 26 w 32"/>
                      <a:gd name="T21" fmla="*/ 39 h 46"/>
                      <a:gd name="T22" fmla="*/ 29 w 32"/>
                      <a:gd name="T23" fmla="*/ 36 h 46"/>
                      <a:gd name="T24" fmla="*/ 31 w 32"/>
                      <a:gd name="T25" fmla="*/ 32 h 46"/>
                      <a:gd name="T26" fmla="*/ 32 w 32"/>
                      <a:gd name="T27" fmla="*/ 27 h 46"/>
                      <a:gd name="T28" fmla="*/ 32 w 32"/>
                      <a:gd name="T29" fmla="*/ 23 h 46"/>
                      <a:gd name="T30" fmla="*/ 32 w 32"/>
                      <a:gd name="T31" fmla="*/ 19 h 46"/>
                      <a:gd name="T32" fmla="*/ 31 w 32"/>
                      <a:gd name="T33" fmla="*/ 15 h 46"/>
                      <a:gd name="T34" fmla="*/ 29 w 32"/>
                      <a:gd name="T35" fmla="*/ 10 h 46"/>
                      <a:gd name="T36" fmla="*/ 26 w 32"/>
                      <a:gd name="T37" fmla="*/ 7 h 46"/>
                      <a:gd name="T38" fmla="*/ 23 w 32"/>
                      <a:gd name="T39" fmla="*/ 4 h 46"/>
                      <a:gd name="T40" fmla="*/ 19 w 32"/>
                      <a:gd name="T41" fmla="*/ 2 h 46"/>
                      <a:gd name="T42" fmla="*/ 14 w 32"/>
                      <a:gd name="T43" fmla="*/ 0 h 46"/>
                      <a:gd name="T44" fmla="*/ 9 w 32"/>
                      <a:gd name="T45" fmla="*/ 0 h 46"/>
                      <a:gd name="T46" fmla="*/ 32 w 32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2" h="46">
                        <a:moveTo>
                          <a:pt x="32" y="23"/>
                        </a:move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9" y="46"/>
                        </a:lnTo>
                        <a:lnTo>
                          <a:pt x="32" y="23"/>
                        </a:lnTo>
                        <a:lnTo>
                          <a:pt x="9" y="46"/>
                        </a:lnTo>
                        <a:lnTo>
                          <a:pt x="14" y="45"/>
                        </a:lnTo>
                        <a:lnTo>
                          <a:pt x="19" y="44"/>
                        </a:lnTo>
                        <a:lnTo>
                          <a:pt x="23" y="42"/>
                        </a:lnTo>
                        <a:lnTo>
                          <a:pt x="26" y="39"/>
                        </a:lnTo>
                        <a:lnTo>
                          <a:pt x="29" y="36"/>
                        </a:lnTo>
                        <a:lnTo>
                          <a:pt x="31" y="32"/>
                        </a:lnTo>
                        <a:lnTo>
                          <a:pt x="32" y="27"/>
                        </a:lnTo>
                        <a:lnTo>
                          <a:pt x="32" y="23"/>
                        </a:lnTo>
                        <a:lnTo>
                          <a:pt x="32" y="19"/>
                        </a:lnTo>
                        <a:lnTo>
                          <a:pt x="31" y="15"/>
                        </a:lnTo>
                        <a:lnTo>
                          <a:pt x="29" y="10"/>
                        </a:lnTo>
                        <a:lnTo>
                          <a:pt x="26" y="7"/>
                        </a:lnTo>
                        <a:lnTo>
                          <a:pt x="23" y="4"/>
                        </a:lnTo>
                        <a:lnTo>
                          <a:pt x="19" y="2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32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5" name="Freeform 683"/>
                  <p:cNvSpPr>
                    <a:spLocks noChangeAspect="1"/>
                  </p:cNvSpPr>
                  <p:nvPr/>
                </p:nvSpPr>
                <p:spPr bwMode="auto">
                  <a:xfrm>
                    <a:off x="4974" y="1563"/>
                    <a:ext cx="13" cy="37"/>
                  </a:xfrm>
                  <a:custGeom>
                    <a:avLst/>
                    <a:gdLst>
                      <a:gd name="T0" fmla="*/ 24 w 47"/>
                      <a:gd name="T1" fmla="*/ 123 h 123"/>
                      <a:gd name="T2" fmla="*/ 47 w 47"/>
                      <a:gd name="T3" fmla="*/ 100 h 123"/>
                      <a:gd name="T4" fmla="*/ 47 w 47"/>
                      <a:gd name="T5" fmla="*/ 0 h 123"/>
                      <a:gd name="T6" fmla="*/ 0 w 47"/>
                      <a:gd name="T7" fmla="*/ 0 h 123"/>
                      <a:gd name="T8" fmla="*/ 0 w 47"/>
                      <a:gd name="T9" fmla="*/ 100 h 123"/>
                      <a:gd name="T10" fmla="*/ 24 w 47"/>
                      <a:gd name="T11" fmla="*/ 123 h 123"/>
                      <a:gd name="T12" fmla="*/ 0 w 47"/>
                      <a:gd name="T13" fmla="*/ 100 h 123"/>
                      <a:gd name="T14" fmla="*/ 1 w 47"/>
                      <a:gd name="T15" fmla="*/ 105 h 123"/>
                      <a:gd name="T16" fmla="*/ 2 w 47"/>
                      <a:gd name="T17" fmla="*/ 111 h 123"/>
                      <a:gd name="T18" fmla="*/ 5 w 47"/>
                      <a:gd name="T19" fmla="*/ 115 h 123"/>
                      <a:gd name="T20" fmla="*/ 8 w 47"/>
                      <a:gd name="T21" fmla="*/ 118 h 123"/>
                      <a:gd name="T22" fmla="*/ 11 w 47"/>
                      <a:gd name="T23" fmla="*/ 120 h 123"/>
                      <a:gd name="T24" fmla="*/ 15 w 47"/>
                      <a:gd name="T25" fmla="*/ 122 h 123"/>
                      <a:gd name="T26" fmla="*/ 19 w 47"/>
                      <a:gd name="T27" fmla="*/ 123 h 123"/>
                      <a:gd name="T28" fmla="*/ 24 w 47"/>
                      <a:gd name="T29" fmla="*/ 123 h 123"/>
                      <a:gd name="T30" fmla="*/ 28 w 47"/>
                      <a:gd name="T31" fmla="*/ 123 h 123"/>
                      <a:gd name="T32" fmla="*/ 32 w 47"/>
                      <a:gd name="T33" fmla="*/ 122 h 123"/>
                      <a:gd name="T34" fmla="*/ 36 w 47"/>
                      <a:gd name="T35" fmla="*/ 120 h 123"/>
                      <a:gd name="T36" fmla="*/ 39 w 47"/>
                      <a:gd name="T37" fmla="*/ 118 h 123"/>
                      <a:gd name="T38" fmla="*/ 42 w 47"/>
                      <a:gd name="T39" fmla="*/ 115 h 123"/>
                      <a:gd name="T40" fmla="*/ 45 w 47"/>
                      <a:gd name="T41" fmla="*/ 111 h 123"/>
                      <a:gd name="T42" fmla="*/ 47 w 47"/>
                      <a:gd name="T43" fmla="*/ 105 h 123"/>
                      <a:gd name="T44" fmla="*/ 47 w 47"/>
                      <a:gd name="T45" fmla="*/ 100 h 123"/>
                      <a:gd name="T46" fmla="*/ 24 w 47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123">
                        <a:moveTo>
                          <a:pt x="24" y="123"/>
                        </a:moveTo>
                        <a:lnTo>
                          <a:pt x="47" y="10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4" y="123"/>
                        </a:lnTo>
                        <a:lnTo>
                          <a:pt x="0" y="100"/>
                        </a:lnTo>
                        <a:lnTo>
                          <a:pt x="1" y="105"/>
                        </a:lnTo>
                        <a:lnTo>
                          <a:pt x="2" y="111"/>
                        </a:lnTo>
                        <a:lnTo>
                          <a:pt x="5" y="115"/>
                        </a:lnTo>
                        <a:lnTo>
                          <a:pt x="8" y="118"/>
                        </a:lnTo>
                        <a:lnTo>
                          <a:pt x="11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4" y="123"/>
                        </a:lnTo>
                        <a:lnTo>
                          <a:pt x="28" y="123"/>
                        </a:lnTo>
                        <a:lnTo>
                          <a:pt x="32" y="122"/>
                        </a:lnTo>
                        <a:lnTo>
                          <a:pt x="36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5" y="111"/>
                        </a:lnTo>
                        <a:lnTo>
                          <a:pt x="47" y="105"/>
                        </a:lnTo>
                        <a:lnTo>
                          <a:pt x="47" y="100"/>
                        </a:lnTo>
                        <a:lnTo>
                          <a:pt x="24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6" name="Freeform 684"/>
                  <p:cNvSpPr>
                    <a:spLocks noChangeAspect="1"/>
                  </p:cNvSpPr>
                  <p:nvPr/>
                </p:nvSpPr>
                <p:spPr bwMode="auto">
                  <a:xfrm>
                    <a:off x="4968" y="1586"/>
                    <a:ext cx="13" cy="14"/>
                  </a:xfrm>
                  <a:custGeom>
                    <a:avLst/>
                    <a:gdLst>
                      <a:gd name="T0" fmla="*/ 0 w 40"/>
                      <a:gd name="T1" fmla="*/ 23 h 46"/>
                      <a:gd name="T2" fmla="*/ 23 w 40"/>
                      <a:gd name="T3" fmla="*/ 46 h 46"/>
                      <a:gd name="T4" fmla="*/ 40 w 40"/>
                      <a:gd name="T5" fmla="*/ 46 h 46"/>
                      <a:gd name="T6" fmla="*/ 40 w 40"/>
                      <a:gd name="T7" fmla="*/ 0 h 46"/>
                      <a:gd name="T8" fmla="*/ 23 w 40"/>
                      <a:gd name="T9" fmla="*/ 0 h 46"/>
                      <a:gd name="T10" fmla="*/ 0 w 40"/>
                      <a:gd name="T11" fmla="*/ 23 h 46"/>
                      <a:gd name="T12" fmla="*/ 23 w 40"/>
                      <a:gd name="T13" fmla="*/ 0 h 46"/>
                      <a:gd name="T14" fmla="*/ 17 w 40"/>
                      <a:gd name="T15" fmla="*/ 0 h 46"/>
                      <a:gd name="T16" fmla="*/ 12 w 40"/>
                      <a:gd name="T17" fmla="*/ 2 h 46"/>
                      <a:gd name="T18" fmla="*/ 8 w 40"/>
                      <a:gd name="T19" fmla="*/ 4 h 46"/>
                      <a:gd name="T20" fmla="*/ 5 w 40"/>
                      <a:gd name="T21" fmla="*/ 7 h 46"/>
                      <a:gd name="T22" fmla="*/ 3 w 40"/>
                      <a:gd name="T23" fmla="*/ 10 h 46"/>
                      <a:gd name="T24" fmla="*/ 1 w 40"/>
                      <a:gd name="T25" fmla="*/ 15 h 46"/>
                      <a:gd name="T26" fmla="*/ 0 w 40"/>
                      <a:gd name="T27" fmla="*/ 19 h 46"/>
                      <a:gd name="T28" fmla="*/ 0 w 40"/>
                      <a:gd name="T29" fmla="*/ 23 h 46"/>
                      <a:gd name="T30" fmla="*/ 0 w 40"/>
                      <a:gd name="T31" fmla="*/ 27 h 46"/>
                      <a:gd name="T32" fmla="*/ 1 w 40"/>
                      <a:gd name="T33" fmla="*/ 32 h 46"/>
                      <a:gd name="T34" fmla="*/ 3 w 40"/>
                      <a:gd name="T35" fmla="*/ 36 h 46"/>
                      <a:gd name="T36" fmla="*/ 5 w 40"/>
                      <a:gd name="T37" fmla="*/ 39 h 46"/>
                      <a:gd name="T38" fmla="*/ 8 w 40"/>
                      <a:gd name="T39" fmla="*/ 42 h 46"/>
                      <a:gd name="T40" fmla="*/ 12 w 40"/>
                      <a:gd name="T41" fmla="*/ 44 h 46"/>
                      <a:gd name="T42" fmla="*/ 17 w 40"/>
                      <a:gd name="T43" fmla="*/ 46 h 46"/>
                      <a:gd name="T44" fmla="*/ 23 w 40"/>
                      <a:gd name="T45" fmla="*/ 46 h 46"/>
                      <a:gd name="T46" fmla="*/ 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40" y="46"/>
                        </a:lnTo>
                        <a:lnTo>
                          <a:pt x="40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7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68" y="1593"/>
                    <a:ext cx="15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8" name="Freeform 686"/>
                  <p:cNvSpPr>
                    <a:spLocks noChangeAspect="1"/>
                  </p:cNvSpPr>
                  <p:nvPr/>
                </p:nvSpPr>
                <p:spPr bwMode="auto">
                  <a:xfrm>
                    <a:off x="692" y="1556"/>
                    <a:ext cx="9" cy="14"/>
                  </a:xfrm>
                  <a:custGeom>
                    <a:avLst/>
                    <a:gdLst>
                      <a:gd name="T0" fmla="*/ 0 w 30"/>
                      <a:gd name="T1" fmla="*/ 23 h 46"/>
                      <a:gd name="T2" fmla="*/ 23 w 30"/>
                      <a:gd name="T3" fmla="*/ 46 h 46"/>
                      <a:gd name="T4" fmla="*/ 30 w 30"/>
                      <a:gd name="T5" fmla="*/ 46 h 46"/>
                      <a:gd name="T6" fmla="*/ 30 w 30"/>
                      <a:gd name="T7" fmla="*/ 0 h 46"/>
                      <a:gd name="T8" fmla="*/ 23 w 30"/>
                      <a:gd name="T9" fmla="*/ 0 h 46"/>
                      <a:gd name="T10" fmla="*/ 0 w 30"/>
                      <a:gd name="T11" fmla="*/ 23 h 46"/>
                      <a:gd name="T12" fmla="*/ 23 w 30"/>
                      <a:gd name="T13" fmla="*/ 0 h 46"/>
                      <a:gd name="T14" fmla="*/ 18 w 30"/>
                      <a:gd name="T15" fmla="*/ 0 h 46"/>
                      <a:gd name="T16" fmla="*/ 13 w 30"/>
                      <a:gd name="T17" fmla="*/ 2 h 46"/>
                      <a:gd name="T18" fmla="*/ 9 w 30"/>
                      <a:gd name="T19" fmla="*/ 4 h 46"/>
                      <a:gd name="T20" fmla="*/ 6 w 30"/>
                      <a:gd name="T21" fmla="*/ 7 h 46"/>
                      <a:gd name="T22" fmla="*/ 3 w 30"/>
                      <a:gd name="T23" fmla="*/ 10 h 46"/>
                      <a:gd name="T24" fmla="*/ 2 w 30"/>
                      <a:gd name="T25" fmla="*/ 15 h 46"/>
                      <a:gd name="T26" fmla="*/ 1 w 30"/>
                      <a:gd name="T27" fmla="*/ 19 h 46"/>
                      <a:gd name="T28" fmla="*/ 0 w 30"/>
                      <a:gd name="T29" fmla="*/ 23 h 46"/>
                      <a:gd name="T30" fmla="*/ 1 w 30"/>
                      <a:gd name="T31" fmla="*/ 27 h 46"/>
                      <a:gd name="T32" fmla="*/ 2 w 30"/>
                      <a:gd name="T33" fmla="*/ 32 h 46"/>
                      <a:gd name="T34" fmla="*/ 3 w 30"/>
                      <a:gd name="T35" fmla="*/ 36 h 46"/>
                      <a:gd name="T36" fmla="*/ 6 w 30"/>
                      <a:gd name="T37" fmla="*/ 39 h 46"/>
                      <a:gd name="T38" fmla="*/ 9 w 30"/>
                      <a:gd name="T39" fmla="*/ 42 h 46"/>
                      <a:gd name="T40" fmla="*/ 13 w 30"/>
                      <a:gd name="T41" fmla="*/ 44 h 46"/>
                      <a:gd name="T42" fmla="*/ 18 w 30"/>
                      <a:gd name="T43" fmla="*/ 45 h 46"/>
                      <a:gd name="T44" fmla="*/ 23 w 30"/>
                      <a:gd name="T45" fmla="*/ 46 h 46"/>
                      <a:gd name="T46" fmla="*/ 0 w 3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0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30" y="46"/>
                        </a:lnTo>
                        <a:lnTo>
                          <a:pt x="30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7"/>
                        </a:lnTo>
                        <a:lnTo>
                          <a:pt x="2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39" name="Freeform 687"/>
                  <p:cNvSpPr>
                    <a:spLocks noChangeAspect="1"/>
                  </p:cNvSpPr>
                  <p:nvPr/>
                </p:nvSpPr>
                <p:spPr bwMode="auto">
                  <a:xfrm>
                    <a:off x="692" y="1563"/>
                    <a:ext cx="14" cy="37"/>
                  </a:xfrm>
                  <a:custGeom>
                    <a:avLst/>
                    <a:gdLst>
                      <a:gd name="T0" fmla="*/ 23 w 47"/>
                      <a:gd name="T1" fmla="*/ 123 h 123"/>
                      <a:gd name="T2" fmla="*/ 47 w 47"/>
                      <a:gd name="T3" fmla="*/ 100 h 123"/>
                      <a:gd name="T4" fmla="*/ 47 w 47"/>
                      <a:gd name="T5" fmla="*/ 0 h 123"/>
                      <a:gd name="T6" fmla="*/ 0 w 47"/>
                      <a:gd name="T7" fmla="*/ 0 h 123"/>
                      <a:gd name="T8" fmla="*/ 0 w 47"/>
                      <a:gd name="T9" fmla="*/ 100 h 123"/>
                      <a:gd name="T10" fmla="*/ 23 w 47"/>
                      <a:gd name="T11" fmla="*/ 123 h 123"/>
                      <a:gd name="T12" fmla="*/ 0 w 47"/>
                      <a:gd name="T13" fmla="*/ 100 h 123"/>
                      <a:gd name="T14" fmla="*/ 1 w 47"/>
                      <a:gd name="T15" fmla="*/ 105 h 123"/>
                      <a:gd name="T16" fmla="*/ 2 w 47"/>
                      <a:gd name="T17" fmla="*/ 111 h 123"/>
                      <a:gd name="T18" fmla="*/ 4 w 47"/>
                      <a:gd name="T19" fmla="*/ 115 h 123"/>
                      <a:gd name="T20" fmla="*/ 7 w 47"/>
                      <a:gd name="T21" fmla="*/ 118 h 123"/>
                      <a:gd name="T22" fmla="*/ 11 w 47"/>
                      <a:gd name="T23" fmla="*/ 120 h 123"/>
                      <a:gd name="T24" fmla="*/ 14 w 47"/>
                      <a:gd name="T25" fmla="*/ 122 h 123"/>
                      <a:gd name="T26" fmla="*/ 19 w 47"/>
                      <a:gd name="T27" fmla="*/ 123 h 123"/>
                      <a:gd name="T28" fmla="*/ 23 w 47"/>
                      <a:gd name="T29" fmla="*/ 123 h 123"/>
                      <a:gd name="T30" fmla="*/ 28 w 47"/>
                      <a:gd name="T31" fmla="*/ 123 h 123"/>
                      <a:gd name="T32" fmla="*/ 32 w 47"/>
                      <a:gd name="T33" fmla="*/ 122 h 123"/>
                      <a:gd name="T34" fmla="*/ 35 w 47"/>
                      <a:gd name="T35" fmla="*/ 120 h 123"/>
                      <a:gd name="T36" fmla="*/ 40 w 47"/>
                      <a:gd name="T37" fmla="*/ 118 h 123"/>
                      <a:gd name="T38" fmla="*/ 42 w 47"/>
                      <a:gd name="T39" fmla="*/ 115 h 123"/>
                      <a:gd name="T40" fmla="*/ 45 w 47"/>
                      <a:gd name="T41" fmla="*/ 111 h 123"/>
                      <a:gd name="T42" fmla="*/ 46 w 47"/>
                      <a:gd name="T43" fmla="*/ 105 h 123"/>
                      <a:gd name="T44" fmla="*/ 47 w 47"/>
                      <a:gd name="T45" fmla="*/ 100 h 123"/>
                      <a:gd name="T46" fmla="*/ 23 w 47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123">
                        <a:moveTo>
                          <a:pt x="23" y="123"/>
                        </a:moveTo>
                        <a:lnTo>
                          <a:pt x="47" y="10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1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1" y="120"/>
                        </a:lnTo>
                        <a:lnTo>
                          <a:pt x="14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8" y="123"/>
                        </a:lnTo>
                        <a:lnTo>
                          <a:pt x="32" y="122"/>
                        </a:lnTo>
                        <a:lnTo>
                          <a:pt x="35" y="120"/>
                        </a:lnTo>
                        <a:lnTo>
                          <a:pt x="40" y="118"/>
                        </a:lnTo>
                        <a:lnTo>
                          <a:pt x="42" y="115"/>
                        </a:lnTo>
                        <a:lnTo>
                          <a:pt x="45" y="111"/>
                        </a:lnTo>
                        <a:lnTo>
                          <a:pt x="46" y="105"/>
                        </a:lnTo>
                        <a:lnTo>
                          <a:pt x="47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0" name="Freeform 688"/>
                  <p:cNvSpPr>
                    <a:spLocks noChangeAspect="1"/>
                  </p:cNvSpPr>
                  <p:nvPr/>
                </p:nvSpPr>
                <p:spPr bwMode="auto">
                  <a:xfrm>
                    <a:off x="699" y="1586"/>
                    <a:ext cx="12" cy="14"/>
                  </a:xfrm>
                  <a:custGeom>
                    <a:avLst/>
                    <a:gdLst>
                      <a:gd name="T0" fmla="*/ 41 w 41"/>
                      <a:gd name="T1" fmla="*/ 23 h 46"/>
                      <a:gd name="T2" fmla="*/ 18 w 41"/>
                      <a:gd name="T3" fmla="*/ 0 h 46"/>
                      <a:gd name="T4" fmla="*/ 0 w 41"/>
                      <a:gd name="T5" fmla="*/ 0 h 46"/>
                      <a:gd name="T6" fmla="*/ 0 w 41"/>
                      <a:gd name="T7" fmla="*/ 46 h 46"/>
                      <a:gd name="T8" fmla="*/ 18 w 41"/>
                      <a:gd name="T9" fmla="*/ 46 h 46"/>
                      <a:gd name="T10" fmla="*/ 41 w 41"/>
                      <a:gd name="T11" fmla="*/ 23 h 46"/>
                      <a:gd name="T12" fmla="*/ 18 w 41"/>
                      <a:gd name="T13" fmla="*/ 46 h 46"/>
                      <a:gd name="T14" fmla="*/ 23 w 41"/>
                      <a:gd name="T15" fmla="*/ 46 h 46"/>
                      <a:gd name="T16" fmla="*/ 27 w 41"/>
                      <a:gd name="T17" fmla="*/ 44 h 46"/>
                      <a:gd name="T18" fmla="*/ 31 w 41"/>
                      <a:gd name="T19" fmla="*/ 42 h 46"/>
                      <a:gd name="T20" fmla="*/ 35 w 41"/>
                      <a:gd name="T21" fmla="*/ 39 h 46"/>
                      <a:gd name="T22" fmla="*/ 38 w 41"/>
                      <a:gd name="T23" fmla="*/ 36 h 46"/>
                      <a:gd name="T24" fmla="*/ 40 w 41"/>
                      <a:gd name="T25" fmla="*/ 32 h 46"/>
                      <a:gd name="T26" fmla="*/ 41 w 41"/>
                      <a:gd name="T27" fmla="*/ 27 h 46"/>
                      <a:gd name="T28" fmla="*/ 41 w 41"/>
                      <a:gd name="T29" fmla="*/ 23 h 46"/>
                      <a:gd name="T30" fmla="*/ 41 w 41"/>
                      <a:gd name="T31" fmla="*/ 19 h 46"/>
                      <a:gd name="T32" fmla="*/ 40 w 41"/>
                      <a:gd name="T33" fmla="*/ 15 h 46"/>
                      <a:gd name="T34" fmla="*/ 38 w 41"/>
                      <a:gd name="T35" fmla="*/ 10 h 46"/>
                      <a:gd name="T36" fmla="*/ 35 w 41"/>
                      <a:gd name="T37" fmla="*/ 7 h 46"/>
                      <a:gd name="T38" fmla="*/ 31 w 41"/>
                      <a:gd name="T39" fmla="*/ 4 h 46"/>
                      <a:gd name="T40" fmla="*/ 27 w 41"/>
                      <a:gd name="T41" fmla="*/ 2 h 46"/>
                      <a:gd name="T42" fmla="*/ 23 w 41"/>
                      <a:gd name="T43" fmla="*/ 0 h 46"/>
                      <a:gd name="T44" fmla="*/ 18 w 41"/>
                      <a:gd name="T45" fmla="*/ 0 h 46"/>
                      <a:gd name="T46" fmla="*/ 41 w 4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1" h="46">
                        <a:moveTo>
                          <a:pt x="41" y="23"/>
                        </a:move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8" y="46"/>
                        </a:lnTo>
                        <a:lnTo>
                          <a:pt x="41" y="23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7" y="44"/>
                        </a:lnTo>
                        <a:lnTo>
                          <a:pt x="31" y="42"/>
                        </a:lnTo>
                        <a:lnTo>
                          <a:pt x="35" y="39"/>
                        </a:lnTo>
                        <a:lnTo>
                          <a:pt x="38" y="36"/>
                        </a:lnTo>
                        <a:lnTo>
                          <a:pt x="40" y="32"/>
                        </a:lnTo>
                        <a:lnTo>
                          <a:pt x="41" y="27"/>
                        </a:lnTo>
                        <a:lnTo>
                          <a:pt x="41" y="23"/>
                        </a:lnTo>
                        <a:lnTo>
                          <a:pt x="41" y="19"/>
                        </a:lnTo>
                        <a:lnTo>
                          <a:pt x="40" y="15"/>
                        </a:lnTo>
                        <a:lnTo>
                          <a:pt x="38" y="10"/>
                        </a:lnTo>
                        <a:lnTo>
                          <a:pt x="35" y="7"/>
                        </a:lnTo>
                        <a:lnTo>
                          <a:pt x="31" y="4"/>
                        </a:lnTo>
                        <a:lnTo>
                          <a:pt x="27" y="2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4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1593"/>
                    <a:ext cx="13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2" name="Freeform 690"/>
                  <p:cNvSpPr>
                    <a:spLocks noChangeAspect="1"/>
                  </p:cNvSpPr>
                  <p:nvPr/>
                </p:nvSpPr>
                <p:spPr bwMode="auto">
                  <a:xfrm>
                    <a:off x="4845" y="1556"/>
                    <a:ext cx="9" cy="14"/>
                  </a:xfrm>
                  <a:custGeom>
                    <a:avLst/>
                    <a:gdLst>
                      <a:gd name="T0" fmla="*/ 30 w 30"/>
                      <a:gd name="T1" fmla="*/ 23 h 46"/>
                      <a:gd name="T2" fmla="*/ 7 w 30"/>
                      <a:gd name="T3" fmla="*/ 0 h 46"/>
                      <a:gd name="T4" fmla="*/ 0 w 30"/>
                      <a:gd name="T5" fmla="*/ 0 h 46"/>
                      <a:gd name="T6" fmla="*/ 0 w 30"/>
                      <a:gd name="T7" fmla="*/ 46 h 46"/>
                      <a:gd name="T8" fmla="*/ 7 w 30"/>
                      <a:gd name="T9" fmla="*/ 46 h 46"/>
                      <a:gd name="T10" fmla="*/ 30 w 30"/>
                      <a:gd name="T11" fmla="*/ 23 h 46"/>
                      <a:gd name="T12" fmla="*/ 7 w 30"/>
                      <a:gd name="T13" fmla="*/ 46 h 46"/>
                      <a:gd name="T14" fmla="*/ 12 w 30"/>
                      <a:gd name="T15" fmla="*/ 45 h 46"/>
                      <a:gd name="T16" fmla="*/ 17 w 30"/>
                      <a:gd name="T17" fmla="*/ 44 h 46"/>
                      <a:gd name="T18" fmla="*/ 21 w 30"/>
                      <a:gd name="T19" fmla="*/ 42 h 46"/>
                      <a:gd name="T20" fmla="*/ 24 w 30"/>
                      <a:gd name="T21" fmla="*/ 39 h 46"/>
                      <a:gd name="T22" fmla="*/ 26 w 30"/>
                      <a:gd name="T23" fmla="*/ 36 h 46"/>
                      <a:gd name="T24" fmla="*/ 28 w 30"/>
                      <a:gd name="T25" fmla="*/ 32 h 46"/>
                      <a:gd name="T26" fmla="*/ 29 w 30"/>
                      <a:gd name="T27" fmla="*/ 27 h 46"/>
                      <a:gd name="T28" fmla="*/ 30 w 30"/>
                      <a:gd name="T29" fmla="*/ 23 h 46"/>
                      <a:gd name="T30" fmla="*/ 29 w 30"/>
                      <a:gd name="T31" fmla="*/ 19 h 46"/>
                      <a:gd name="T32" fmla="*/ 28 w 30"/>
                      <a:gd name="T33" fmla="*/ 15 h 46"/>
                      <a:gd name="T34" fmla="*/ 26 w 30"/>
                      <a:gd name="T35" fmla="*/ 10 h 46"/>
                      <a:gd name="T36" fmla="*/ 24 w 30"/>
                      <a:gd name="T37" fmla="*/ 7 h 46"/>
                      <a:gd name="T38" fmla="*/ 21 w 30"/>
                      <a:gd name="T39" fmla="*/ 4 h 46"/>
                      <a:gd name="T40" fmla="*/ 17 w 30"/>
                      <a:gd name="T41" fmla="*/ 2 h 46"/>
                      <a:gd name="T42" fmla="*/ 12 w 30"/>
                      <a:gd name="T43" fmla="*/ 0 h 46"/>
                      <a:gd name="T44" fmla="*/ 7 w 30"/>
                      <a:gd name="T45" fmla="*/ 0 h 46"/>
                      <a:gd name="T46" fmla="*/ 30 w 3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0" h="46">
                        <a:moveTo>
                          <a:pt x="30" y="2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7" y="46"/>
                        </a:lnTo>
                        <a:lnTo>
                          <a:pt x="30" y="23"/>
                        </a:lnTo>
                        <a:lnTo>
                          <a:pt x="7" y="46"/>
                        </a:lnTo>
                        <a:lnTo>
                          <a:pt x="12" y="45"/>
                        </a:lnTo>
                        <a:lnTo>
                          <a:pt x="17" y="44"/>
                        </a:lnTo>
                        <a:lnTo>
                          <a:pt x="21" y="42"/>
                        </a:lnTo>
                        <a:lnTo>
                          <a:pt x="24" y="39"/>
                        </a:lnTo>
                        <a:lnTo>
                          <a:pt x="26" y="36"/>
                        </a:lnTo>
                        <a:lnTo>
                          <a:pt x="28" y="32"/>
                        </a:lnTo>
                        <a:lnTo>
                          <a:pt x="29" y="27"/>
                        </a:lnTo>
                        <a:lnTo>
                          <a:pt x="30" y="23"/>
                        </a:lnTo>
                        <a:lnTo>
                          <a:pt x="29" y="19"/>
                        </a:lnTo>
                        <a:lnTo>
                          <a:pt x="28" y="15"/>
                        </a:lnTo>
                        <a:lnTo>
                          <a:pt x="26" y="10"/>
                        </a:lnTo>
                        <a:lnTo>
                          <a:pt x="24" y="7"/>
                        </a:lnTo>
                        <a:lnTo>
                          <a:pt x="21" y="4"/>
                        </a:lnTo>
                        <a:lnTo>
                          <a:pt x="17" y="2"/>
                        </a:lnTo>
                        <a:lnTo>
                          <a:pt x="12" y="0"/>
                        </a:lnTo>
                        <a:lnTo>
                          <a:pt x="7" y="0"/>
                        </a:lnTo>
                        <a:lnTo>
                          <a:pt x="3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3" name="Freeform 691"/>
                  <p:cNvSpPr>
                    <a:spLocks noChangeAspect="1"/>
                  </p:cNvSpPr>
                  <p:nvPr/>
                </p:nvSpPr>
                <p:spPr bwMode="auto">
                  <a:xfrm>
                    <a:off x="4840" y="1563"/>
                    <a:ext cx="14" cy="37"/>
                  </a:xfrm>
                  <a:custGeom>
                    <a:avLst/>
                    <a:gdLst>
                      <a:gd name="T0" fmla="*/ 24 w 47"/>
                      <a:gd name="T1" fmla="*/ 123 h 123"/>
                      <a:gd name="T2" fmla="*/ 47 w 47"/>
                      <a:gd name="T3" fmla="*/ 100 h 123"/>
                      <a:gd name="T4" fmla="*/ 47 w 47"/>
                      <a:gd name="T5" fmla="*/ 0 h 123"/>
                      <a:gd name="T6" fmla="*/ 0 w 47"/>
                      <a:gd name="T7" fmla="*/ 0 h 123"/>
                      <a:gd name="T8" fmla="*/ 0 w 47"/>
                      <a:gd name="T9" fmla="*/ 100 h 123"/>
                      <a:gd name="T10" fmla="*/ 24 w 47"/>
                      <a:gd name="T11" fmla="*/ 123 h 123"/>
                      <a:gd name="T12" fmla="*/ 0 w 47"/>
                      <a:gd name="T13" fmla="*/ 100 h 123"/>
                      <a:gd name="T14" fmla="*/ 1 w 47"/>
                      <a:gd name="T15" fmla="*/ 105 h 123"/>
                      <a:gd name="T16" fmla="*/ 2 w 47"/>
                      <a:gd name="T17" fmla="*/ 111 h 123"/>
                      <a:gd name="T18" fmla="*/ 5 w 47"/>
                      <a:gd name="T19" fmla="*/ 115 h 123"/>
                      <a:gd name="T20" fmla="*/ 7 w 47"/>
                      <a:gd name="T21" fmla="*/ 118 h 123"/>
                      <a:gd name="T22" fmla="*/ 12 w 47"/>
                      <a:gd name="T23" fmla="*/ 120 h 123"/>
                      <a:gd name="T24" fmla="*/ 15 w 47"/>
                      <a:gd name="T25" fmla="*/ 122 h 123"/>
                      <a:gd name="T26" fmla="*/ 19 w 47"/>
                      <a:gd name="T27" fmla="*/ 123 h 123"/>
                      <a:gd name="T28" fmla="*/ 24 w 47"/>
                      <a:gd name="T29" fmla="*/ 123 h 123"/>
                      <a:gd name="T30" fmla="*/ 28 w 47"/>
                      <a:gd name="T31" fmla="*/ 123 h 123"/>
                      <a:gd name="T32" fmla="*/ 33 w 47"/>
                      <a:gd name="T33" fmla="*/ 122 h 123"/>
                      <a:gd name="T34" fmla="*/ 36 w 47"/>
                      <a:gd name="T35" fmla="*/ 120 h 123"/>
                      <a:gd name="T36" fmla="*/ 40 w 47"/>
                      <a:gd name="T37" fmla="*/ 118 h 123"/>
                      <a:gd name="T38" fmla="*/ 43 w 47"/>
                      <a:gd name="T39" fmla="*/ 115 h 123"/>
                      <a:gd name="T40" fmla="*/ 45 w 47"/>
                      <a:gd name="T41" fmla="*/ 111 h 123"/>
                      <a:gd name="T42" fmla="*/ 46 w 47"/>
                      <a:gd name="T43" fmla="*/ 105 h 123"/>
                      <a:gd name="T44" fmla="*/ 47 w 47"/>
                      <a:gd name="T45" fmla="*/ 100 h 123"/>
                      <a:gd name="T46" fmla="*/ 24 w 47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123">
                        <a:moveTo>
                          <a:pt x="24" y="123"/>
                        </a:moveTo>
                        <a:lnTo>
                          <a:pt x="47" y="100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4" y="123"/>
                        </a:lnTo>
                        <a:lnTo>
                          <a:pt x="0" y="100"/>
                        </a:lnTo>
                        <a:lnTo>
                          <a:pt x="1" y="105"/>
                        </a:lnTo>
                        <a:lnTo>
                          <a:pt x="2" y="111"/>
                        </a:lnTo>
                        <a:lnTo>
                          <a:pt x="5" y="115"/>
                        </a:lnTo>
                        <a:lnTo>
                          <a:pt x="7" y="118"/>
                        </a:lnTo>
                        <a:lnTo>
                          <a:pt x="12" y="120"/>
                        </a:lnTo>
                        <a:lnTo>
                          <a:pt x="15" y="122"/>
                        </a:lnTo>
                        <a:lnTo>
                          <a:pt x="19" y="123"/>
                        </a:lnTo>
                        <a:lnTo>
                          <a:pt x="24" y="123"/>
                        </a:lnTo>
                        <a:lnTo>
                          <a:pt x="28" y="123"/>
                        </a:lnTo>
                        <a:lnTo>
                          <a:pt x="33" y="122"/>
                        </a:lnTo>
                        <a:lnTo>
                          <a:pt x="36" y="120"/>
                        </a:lnTo>
                        <a:lnTo>
                          <a:pt x="40" y="118"/>
                        </a:lnTo>
                        <a:lnTo>
                          <a:pt x="43" y="115"/>
                        </a:lnTo>
                        <a:lnTo>
                          <a:pt x="45" y="111"/>
                        </a:lnTo>
                        <a:lnTo>
                          <a:pt x="46" y="105"/>
                        </a:lnTo>
                        <a:lnTo>
                          <a:pt x="47" y="100"/>
                        </a:lnTo>
                        <a:lnTo>
                          <a:pt x="24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4" name="Freeform 692"/>
                  <p:cNvSpPr>
                    <a:spLocks noChangeAspect="1"/>
                  </p:cNvSpPr>
                  <p:nvPr/>
                </p:nvSpPr>
                <p:spPr bwMode="auto">
                  <a:xfrm>
                    <a:off x="4835" y="1586"/>
                    <a:ext cx="12" cy="14"/>
                  </a:xfrm>
                  <a:custGeom>
                    <a:avLst/>
                    <a:gdLst>
                      <a:gd name="T0" fmla="*/ 0 w 41"/>
                      <a:gd name="T1" fmla="*/ 23 h 46"/>
                      <a:gd name="T2" fmla="*/ 23 w 41"/>
                      <a:gd name="T3" fmla="*/ 46 h 46"/>
                      <a:gd name="T4" fmla="*/ 41 w 41"/>
                      <a:gd name="T5" fmla="*/ 46 h 46"/>
                      <a:gd name="T6" fmla="*/ 41 w 41"/>
                      <a:gd name="T7" fmla="*/ 0 h 46"/>
                      <a:gd name="T8" fmla="*/ 23 w 41"/>
                      <a:gd name="T9" fmla="*/ 0 h 46"/>
                      <a:gd name="T10" fmla="*/ 0 w 41"/>
                      <a:gd name="T11" fmla="*/ 23 h 46"/>
                      <a:gd name="T12" fmla="*/ 23 w 41"/>
                      <a:gd name="T13" fmla="*/ 0 h 46"/>
                      <a:gd name="T14" fmla="*/ 18 w 41"/>
                      <a:gd name="T15" fmla="*/ 0 h 46"/>
                      <a:gd name="T16" fmla="*/ 13 w 41"/>
                      <a:gd name="T17" fmla="*/ 2 h 46"/>
                      <a:gd name="T18" fmla="*/ 10 w 41"/>
                      <a:gd name="T19" fmla="*/ 4 h 46"/>
                      <a:gd name="T20" fmla="*/ 6 w 41"/>
                      <a:gd name="T21" fmla="*/ 7 h 46"/>
                      <a:gd name="T22" fmla="*/ 3 w 41"/>
                      <a:gd name="T23" fmla="*/ 10 h 46"/>
                      <a:gd name="T24" fmla="*/ 1 w 41"/>
                      <a:gd name="T25" fmla="*/ 15 h 46"/>
                      <a:gd name="T26" fmla="*/ 0 w 41"/>
                      <a:gd name="T27" fmla="*/ 19 h 46"/>
                      <a:gd name="T28" fmla="*/ 0 w 41"/>
                      <a:gd name="T29" fmla="*/ 23 h 46"/>
                      <a:gd name="T30" fmla="*/ 0 w 41"/>
                      <a:gd name="T31" fmla="*/ 27 h 46"/>
                      <a:gd name="T32" fmla="*/ 1 w 41"/>
                      <a:gd name="T33" fmla="*/ 32 h 46"/>
                      <a:gd name="T34" fmla="*/ 3 w 41"/>
                      <a:gd name="T35" fmla="*/ 36 h 46"/>
                      <a:gd name="T36" fmla="*/ 6 w 41"/>
                      <a:gd name="T37" fmla="*/ 39 h 46"/>
                      <a:gd name="T38" fmla="*/ 10 w 41"/>
                      <a:gd name="T39" fmla="*/ 42 h 46"/>
                      <a:gd name="T40" fmla="*/ 13 w 41"/>
                      <a:gd name="T41" fmla="*/ 44 h 46"/>
                      <a:gd name="T42" fmla="*/ 18 w 41"/>
                      <a:gd name="T43" fmla="*/ 46 h 46"/>
                      <a:gd name="T44" fmla="*/ 23 w 41"/>
                      <a:gd name="T45" fmla="*/ 46 h 46"/>
                      <a:gd name="T46" fmla="*/ 0 w 4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1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41" y="46"/>
                        </a:lnTo>
                        <a:lnTo>
                          <a:pt x="41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10" y="4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10" y="42"/>
                        </a:lnTo>
                        <a:lnTo>
                          <a:pt x="13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5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5" y="1593"/>
                    <a:ext cx="13" cy="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6" name="Freeform 694"/>
                  <p:cNvSpPr>
                    <a:spLocks noChangeAspect="1"/>
                  </p:cNvSpPr>
                  <p:nvPr/>
                </p:nvSpPr>
                <p:spPr bwMode="auto">
                  <a:xfrm>
                    <a:off x="744" y="1556"/>
                    <a:ext cx="10" cy="14"/>
                  </a:xfrm>
                  <a:custGeom>
                    <a:avLst/>
                    <a:gdLst>
                      <a:gd name="T0" fmla="*/ 31 w 31"/>
                      <a:gd name="T1" fmla="*/ 23 h 46"/>
                      <a:gd name="T2" fmla="*/ 8 w 31"/>
                      <a:gd name="T3" fmla="*/ 0 h 46"/>
                      <a:gd name="T4" fmla="*/ 0 w 31"/>
                      <a:gd name="T5" fmla="*/ 0 h 46"/>
                      <a:gd name="T6" fmla="*/ 0 w 31"/>
                      <a:gd name="T7" fmla="*/ 46 h 46"/>
                      <a:gd name="T8" fmla="*/ 8 w 31"/>
                      <a:gd name="T9" fmla="*/ 46 h 46"/>
                      <a:gd name="T10" fmla="*/ 31 w 31"/>
                      <a:gd name="T11" fmla="*/ 23 h 46"/>
                      <a:gd name="T12" fmla="*/ 8 w 31"/>
                      <a:gd name="T13" fmla="*/ 46 h 46"/>
                      <a:gd name="T14" fmla="*/ 13 w 31"/>
                      <a:gd name="T15" fmla="*/ 45 h 46"/>
                      <a:gd name="T16" fmla="*/ 17 w 31"/>
                      <a:gd name="T17" fmla="*/ 44 h 46"/>
                      <a:gd name="T18" fmla="*/ 22 w 31"/>
                      <a:gd name="T19" fmla="*/ 42 h 46"/>
                      <a:gd name="T20" fmla="*/ 25 w 31"/>
                      <a:gd name="T21" fmla="*/ 39 h 46"/>
                      <a:gd name="T22" fmla="*/ 28 w 31"/>
                      <a:gd name="T23" fmla="*/ 36 h 46"/>
                      <a:gd name="T24" fmla="*/ 29 w 31"/>
                      <a:gd name="T25" fmla="*/ 32 h 46"/>
                      <a:gd name="T26" fmla="*/ 30 w 31"/>
                      <a:gd name="T27" fmla="*/ 27 h 46"/>
                      <a:gd name="T28" fmla="*/ 31 w 31"/>
                      <a:gd name="T29" fmla="*/ 23 h 46"/>
                      <a:gd name="T30" fmla="*/ 30 w 31"/>
                      <a:gd name="T31" fmla="*/ 19 h 46"/>
                      <a:gd name="T32" fmla="*/ 29 w 31"/>
                      <a:gd name="T33" fmla="*/ 15 h 46"/>
                      <a:gd name="T34" fmla="*/ 28 w 31"/>
                      <a:gd name="T35" fmla="*/ 10 h 46"/>
                      <a:gd name="T36" fmla="*/ 25 w 31"/>
                      <a:gd name="T37" fmla="*/ 7 h 46"/>
                      <a:gd name="T38" fmla="*/ 22 w 31"/>
                      <a:gd name="T39" fmla="*/ 4 h 46"/>
                      <a:gd name="T40" fmla="*/ 17 w 31"/>
                      <a:gd name="T41" fmla="*/ 2 h 46"/>
                      <a:gd name="T42" fmla="*/ 13 w 31"/>
                      <a:gd name="T43" fmla="*/ 0 h 46"/>
                      <a:gd name="T44" fmla="*/ 8 w 31"/>
                      <a:gd name="T45" fmla="*/ 0 h 46"/>
                      <a:gd name="T46" fmla="*/ 31 w 31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46">
                        <a:moveTo>
                          <a:pt x="31" y="23"/>
                        </a:moveTo>
                        <a:lnTo>
                          <a:pt x="8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8" y="46"/>
                        </a:lnTo>
                        <a:lnTo>
                          <a:pt x="31" y="23"/>
                        </a:lnTo>
                        <a:lnTo>
                          <a:pt x="8" y="46"/>
                        </a:lnTo>
                        <a:lnTo>
                          <a:pt x="13" y="45"/>
                        </a:lnTo>
                        <a:lnTo>
                          <a:pt x="17" y="44"/>
                        </a:lnTo>
                        <a:lnTo>
                          <a:pt x="22" y="42"/>
                        </a:lnTo>
                        <a:lnTo>
                          <a:pt x="25" y="39"/>
                        </a:lnTo>
                        <a:lnTo>
                          <a:pt x="28" y="36"/>
                        </a:lnTo>
                        <a:lnTo>
                          <a:pt x="29" y="32"/>
                        </a:lnTo>
                        <a:lnTo>
                          <a:pt x="30" y="27"/>
                        </a:lnTo>
                        <a:lnTo>
                          <a:pt x="31" y="23"/>
                        </a:lnTo>
                        <a:lnTo>
                          <a:pt x="30" y="19"/>
                        </a:lnTo>
                        <a:lnTo>
                          <a:pt x="29" y="15"/>
                        </a:lnTo>
                        <a:lnTo>
                          <a:pt x="28" y="10"/>
                        </a:lnTo>
                        <a:lnTo>
                          <a:pt x="25" y="7"/>
                        </a:lnTo>
                        <a:lnTo>
                          <a:pt x="22" y="4"/>
                        </a:lnTo>
                        <a:lnTo>
                          <a:pt x="17" y="2"/>
                        </a:lnTo>
                        <a:lnTo>
                          <a:pt x="13" y="0"/>
                        </a:lnTo>
                        <a:lnTo>
                          <a:pt x="8" y="0"/>
                        </a:lnTo>
                        <a:lnTo>
                          <a:pt x="3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7" name="Freeform 695"/>
                  <p:cNvSpPr>
                    <a:spLocks noChangeAspect="1"/>
                  </p:cNvSpPr>
                  <p:nvPr/>
                </p:nvSpPr>
                <p:spPr bwMode="auto">
                  <a:xfrm>
                    <a:off x="739" y="1563"/>
                    <a:ext cx="15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0 w 46"/>
                      <a:gd name="T15" fmla="*/ 105 h 123"/>
                      <a:gd name="T16" fmla="*/ 2 w 46"/>
                      <a:gd name="T17" fmla="*/ 111 h 123"/>
                      <a:gd name="T18" fmla="*/ 4 w 46"/>
                      <a:gd name="T19" fmla="*/ 115 h 123"/>
                      <a:gd name="T20" fmla="*/ 7 w 46"/>
                      <a:gd name="T21" fmla="*/ 118 h 123"/>
                      <a:gd name="T22" fmla="*/ 10 w 46"/>
                      <a:gd name="T23" fmla="*/ 120 h 123"/>
                      <a:gd name="T24" fmla="*/ 14 w 46"/>
                      <a:gd name="T25" fmla="*/ 122 h 123"/>
                      <a:gd name="T26" fmla="*/ 19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1 w 46"/>
                      <a:gd name="T33" fmla="*/ 122 h 123"/>
                      <a:gd name="T34" fmla="*/ 35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5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2" y="111"/>
                        </a:lnTo>
                        <a:lnTo>
                          <a:pt x="4" y="115"/>
                        </a:lnTo>
                        <a:lnTo>
                          <a:pt x="7" y="118"/>
                        </a:lnTo>
                        <a:lnTo>
                          <a:pt x="10" y="120"/>
                        </a:lnTo>
                        <a:lnTo>
                          <a:pt x="14" y="122"/>
                        </a:lnTo>
                        <a:lnTo>
                          <a:pt x="19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1" y="122"/>
                        </a:lnTo>
                        <a:lnTo>
                          <a:pt x="35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5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8" name="Freeform 696"/>
                  <p:cNvSpPr>
                    <a:spLocks noChangeAspect="1"/>
                  </p:cNvSpPr>
                  <p:nvPr/>
                </p:nvSpPr>
                <p:spPr bwMode="auto">
                  <a:xfrm>
                    <a:off x="735" y="1586"/>
                    <a:ext cx="11" cy="14"/>
                  </a:xfrm>
                  <a:custGeom>
                    <a:avLst/>
                    <a:gdLst>
                      <a:gd name="T0" fmla="*/ 0 w 39"/>
                      <a:gd name="T1" fmla="*/ 23 h 46"/>
                      <a:gd name="T2" fmla="*/ 23 w 39"/>
                      <a:gd name="T3" fmla="*/ 46 h 46"/>
                      <a:gd name="T4" fmla="*/ 39 w 39"/>
                      <a:gd name="T5" fmla="*/ 46 h 46"/>
                      <a:gd name="T6" fmla="*/ 39 w 39"/>
                      <a:gd name="T7" fmla="*/ 0 h 46"/>
                      <a:gd name="T8" fmla="*/ 23 w 39"/>
                      <a:gd name="T9" fmla="*/ 0 h 46"/>
                      <a:gd name="T10" fmla="*/ 0 w 39"/>
                      <a:gd name="T11" fmla="*/ 23 h 46"/>
                      <a:gd name="T12" fmla="*/ 23 w 39"/>
                      <a:gd name="T13" fmla="*/ 0 h 46"/>
                      <a:gd name="T14" fmla="*/ 18 w 39"/>
                      <a:gd name="T15" fmla="*/ 0 h 46"/>
                      <a:gd name="T16" fmla="*/ 13 w 39"/>
                      <a:gd name="T17" fmla="*/ 2 h 46"/>
                      <a:gd name="T18" fmla="*/ 9 w 39"/>
                      <a:gd name="T19" fmla="*/ 4 h 46"/>
                      <a:gd name="T20" fmla="*/ 5 w 39"/>
                      <a:gd name="T21" fmla="*/ 7 h 46"/>
                      <a:gd name="T22" fmla="*/ 3 w 39"/>
                      <a:gd name="T23" fmla="*/ 10 h 46"/>
                      <a:gd name="T24" fmla="*/ 1 w 39"/>
                      <a:gd name="T25" fmla="*/ 15 h 46"/>
                      <a:gd name="T26" fmla="*/ 0 w 39"/>
                      <a:gd name="T27" fmla="*/ 19 h 46"/>
                      <a:gd name="T28" fmla="*/ 0 w 39"/>
                      <a:gd name="T29" fmla="*/ 23 h 46"/>
                      <a:gd name="T30" fmla="*/ 0 w 39"/>
                      <a:gd name="T31" fmla="*/ 27 h 46"/>
                      <a:gd name="T32" fmla="*/ 1 w 39"/>
                      <a:gd name="T33" fmla="*/ 32 h 46"/>
                      <a:gd name="T34" fmla="*/ 3 w 39"/>
                      <a:gd name="T35" fmla="*/ 36 h 46"/>
                      <a:gd name="T36" fmla="*/ 5 w 39"/>
                      <a:gd name="T37" fmla="*/ 39 h 46"/>
                      <a:gd name="T38" fmla="*/ 9 w 39"/>
                      <a:gd name="T39" fmla="*/ 42 h 46"/>
                      <a:gd name="T40" fmla="*/ 13 w 39"/>
                      <a:gd name="T41" fmla="*/ 44 h 46"/>
                      <a:gd name="T42" fmla="*/ 18 w 39"/>
                      <a:gd name="T43" fmla="*/ 46 h 46"/>
                      <a:gd name="T44" fmla="*/ 23 w 39"/>
                      <a:gd name="T45" fmla="*/ 46 h 46"/>
                      <a:gd name="T46" fmla="*/ 0 w 39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39" y="46"/>
                        </a:lnTo>
                        <a:lnTo>
                          <a:pt x="39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49" name="Freeform 697"/>
                  <p:cNvSpPr>
                    <a:spLocks noChangeAspect="1"/>
                  </p:cNvSpPr>
                  <p:nvPr/>
                </p:nvSpPr>
                <p:spPr bwMode="auto">
                  <a:xfrm>
                    <a:off x="735" y="1593"/>
                    <a:ext cx="13" cy="320"/>
                  </a:xfrm>
                  <a:custGeom>
                    <a:avLst/>
                    <a:gdLst>
                      <a:gd name="T0" fmla="*/ 23 w 46"/>
                      <a:gd name="T1" fmla="*/ 1067 h 1067"/>
                      <a:gd name="T2" fmla="*/ 46 w 46"/>
                      <a:gd name="T3" fmla="*/ 1044 h 1067"/>
                      <a:gd name="T4" fmla="*/ 46 w 46"/>
                      <a:gd name="T5" fmla="*/ 0 h 1067"/>
                      <a:gd name="T6" fmla="*/ 0 w 46"/>
                      <a:gd name="T7" fmla="*/ 0 h 1067"/>
                      <a:gd name="T8" fmla="*/ 0 w 46"/>
                      <a:gd name="T9" fmla="*/ 1044 h 1067"/>
                      <a:gd name="T10" fmla="*/ 23 w 46"/>
                      <a:gd name="T11" fmla="*/ 1067 h 1067"/>
                      <a:gd name="T12" fmla="*/ 0 w 46"/>
                      <a:gd name="T13" fmla="*/ 1044 h 1067"/>
                      <a:gd name="T14" fmla="*/ 0 w 46"/>
                      <a:gd name="T15" fmla="*/ 1049 h 1067"/>
                      <a:gd name="T16" fmla="*/ 2 w 46"/>
                      <a:gd name="T17" fmla="*/ 1054 h 1067"/>
                      <a:gd name="T18" fmla="*/ 4 w 46"/>
                      <a:gd name="T19" fmla="*/ 1057 h 1067"/>
                      <a:gd name="T20" fmla="*/ 7 w 46"/>
                      <a:gd name="T21" fmla="*/ 1061 h 1067"/>
                      <a:gd name="T22" fmla="*/ 10 w 46"/>
                      <a:gd name="T23" fmla="*/ 1064 h 1067"/>
                      <a:gd name="T24" fmla="*/ 15 w 46"/>
                      <a:gd name="T25" fmla="*/ 1066 h 1067"/>
                      <a:gd name="T26" fmla="*/ 19 w 46"/>
                      <a:gd name="T27" fmla="*/ 1067 h 1067"/>
                      <a:gd name="T28" fmla="*/ 23 w 46"/>
                      <a:gd name="T29" fmla="*/ 1067 h 1067"/>
                      <a:gd name="T30" fmla="*/ 27 w 46"/>
                      <a:gd name="T31" fmla="*/ 1067 h 1067"/>
                      <a:gd name="T32" fmla="*/ 31 w 46"/>
                      <a:gd name="T33" fmla="*/ 1066 h 1067"/>
                      <a:gd name="T34" fmla="*/ 36 w 46"/>
                      <a:gd name="T35" fmla="*/ 1064 h 1067"/>
                      <a:gd name="T36" fmla="*/ 39 w 46"/>
                      <a:gd name="T37" fmla="*/ 1061 h 1067"/>
                      <a:gd name="T38" fmla="*/ 42 w 46"/>
                      <a:gd name="T39" fmla="*/ 1057 h 1067"/>
                      <a:gd name="T40" fmla="*/ 44 w 46"/>
                      <a:gd name="T41" fmla="*/ 1054 h 1067"/>
                      <a:gd name="T42" fmla="*/ 46 w 46"/>
                      <a:gd name="T43" fmla="*/ 1049 h 1067"/>
                      <a:gd name="T44" fmla="*/ 46 w 46"/>
                      <a:gd name="T45" fmla="*/ 1044 h 1067"/>
                      <a:gd name="T46" fmla="*/ 23 w 46"/>
                      <a:gd name="T47" fmla="*/ 1067 h 10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067">
                        <a:moveTo>
                          <a:pt x="23" y="1067"/>
                        </a:moveTo>
                        <a:lnTo>
                          <a:pt x="46" y="1044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44"/>
                        </a:lnTo>
                        <a:lnTo>
                          <a:pt x="23" y="1067"/>
                        </a:lnTo>
                        <a:lnTo>
                          <a:pt x="0" y="1044"/>
                        </a:lnTo>
                        <a:lnTo>
                          <a:pt x="0" y="1049"/>
                        </a:lnTo>
                        <a:lnTo>
                          <a:pt x="2" y="1054"/>
                        </a:lnTo>
                        <a:lnTo>
                          <a:pt x="4" y="1057"/>
                        </a:lnTo>
                        <a:lnTo>
                          <a:pt x="7" y="1061"/>
                        </a:lnTo>
                        <a:lnTo>
                          <a:pt x="10" y="1064"/>
                        </a:lnTo>
                        <a:lnTo>
                          <a:pt x="15" y="1066"/>
                        </a:lnTo>
                        <a:lnTo>
                          <a:pt x="19" y="1067"/>
                        </a:lnTo>
                        <a:lnTo>
                          <a:pt x="23" y="1067"/>
                        </a:lnTo>
                        <a:lnTo>
                          <a:pt x="27" y="1067"/>
                        </a:lnTo>
                        <a:lnTo>
                          <a:pt x="31" y="1066"/>
                        </a:lnTo>
                        <a:lnTo>
                          <a:pt x="36" y="1064"/>
                        </a:lnTo>
                        <a:lnTo>
                          <a:pt x="39" y="1061"/>
                        </a:lnTo>
                        <a:lnTo>
                          <a:pt x="42" y="1057"/>
                        </a:lnTo>
                        <a:lnTo>
                          <a:pt x="44" y="1054"/>
                        </a:lnTo>
                        <a:lnTo>
                          <a:pt x="46" y="1049"/>
                        </a:lnTo>
                        <a:lnTo>
                          <a:pt x="46" y="1044"/>
                        </a:lnTo>
                        <a:lnTo>
                          <a:pt x="23" y="106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0" name="Freeform 698"/>
                  <p:cNvSpPr>
                    <a:spLocks noChangeAspect="1"/>
                  </p:cNvSpPr>
                  <p:nvPr/>
                </p:nvSpPr>
                <p:spPr bwMode="auto">
                  <a:xfrm>
                    <a:off x="742" y="1899"/>
                    <a:ext cx="20" cy="14"/>
                  </a:xfrm>
                  <a:custGeom>
                    <a:avLst/>
                    <a:gdLst>
                      <a:gd name="T0" fmla="*/ 68 w 68"/>
                      <a:gd name="T1" fmla="*/ 24 h 47"/>
                      <a:gd name="T2" fmla="*/ 45 w 68"/>
                      <a:gd name="T3" fmla="*/ 0 h 47"/>
                      <a:gd name="T4" fmla="*/ 0 w 68"/>
                      <a:gd name="T5" fmla="*/ 0 h 47"/>
                      <a:gd name="T6" fmla="*/ 0 w 68"/>
                      <a:gd name="T7" fmla="*/ 47 h 47"/>
                      <a:gd name="T8" fmla="*/ 45 w 68"/>
                      <a:gd name="T9" fmla="*/ 47 h 47"/>
                      <a:gd name="T10" fmla="*/ 68 w 68"/>
                      <a:gd name="T11" fmla="*/ 24 h 47"/>
                      <a:gd name="T12" fmla="*/ 45 w 68"/>
                      <a:gd name="T13" fmla="*/ 47 h 47"/>
                      <a:gd name="T14" fmla="*/ 51 w 68"/>
                      <a:gd name="T15" fmla="*/ 47 h 47"/>
                      <a:gd name="T16" fmla="*/ 55 w 68"/>
                      <a:gd name="T17" fmla="*/ 45 h 47"/>
                      <a:gd name="T18" fmla="*/ 59 w 68"/>
                      <a:gd name="T19" fmla="*/ 42 h 47"/>
                      <a:gd name="T20" fmla="*/ 62 w 68"/>
                      <a:gd name="T21" fmla="*/ 39 h 47"/>
                      <a:gd name="T22" fmla="*/ 65 w 68"/>
                      <a:gd name="T23" fmla="*/ 36 h 47"/>
                      <a:gd name="T24" fmla="*/ 66 w 68"/>
                      <a:gd name="T25" fmla="*/ 32 h 47"/>
                      <a:gd name="T26" fmla="*/ 67 w 68"/>
                      <a:gd name="T27" fmla="*/ 28 h 47"/>
                      <a:gd name="T28" fmla="*/ 68 w 68"/>
                      <a:gd name="T29" fmla="*/ 24 h 47"/>
                      <a:gd name="T30" fmla="*/ 67 w 68"/>
                      <a:gd name="T31" fmla="*/ 19 h 47"/>
                      <a:gd name="T32" fmla="*/ 66 w 68"/>
                      <a:gd name="T33" fmla="*/ 15 h 47"/>
                      <a:gd name="T34" fmla="*/ 65 w 68"/>
                      <a:gd name="T35" fmla="*/ 11 h 47"/>
                      <a:gd name="T36" fmla="*/ 62 w 68"/>
                      <a:gd name="T37" fmla="*/ 8 h 47"/>
                      <a:gd name="T38" fmla="*/ 59 w 68"/>
                      <a:gd name="T39" fmla="*/ 5 h 47"/>
                      <a:gd name="T40" fmla="*/ 55 w 68"/>
                      <a:gd name="T41" fmla="*/ 2 h 47"/>
                      <a:gd name="T42" fmla="*/ 51 w 68"/>
                      <a:gd name="T43" fmla="*/ 0 h 47"/>
                      <a:gd name="T44" fmla="*/ 45 w 68"/>
                      <a:gd name="T45" fmla="*/ 0 h 47"/>
                      <a:gd name="T46" fmla="*/ 68 w 68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8" h="47">
                        <a:moveTo>
                          <a:pt x="68" y="24"/>
                        </a:move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45" y="47"/>
                        </a:lnTo>
                        <a:lnTo>
                          <a:pt x="68" y="24"/>
                        </a:lnTo>
                        <a:lnTo>
                          <a:pt x="45" y="47"/>
                        </a:lnTo>
                        <a:lnTo>
                          <a:pt x="51" y="47"/>
                        </a:lnTo>
                        <a:lnTo>
                          <a:pt x="55" y="45"/>
                        </a:lnTo>
                        <a:lnTo>
                          <a:pt x="59" y="42"/>
                        </a:lnTo>
                        <a:lnTo>
                          <a:pt x="62" y="39"/>
                        </a:lnTo>
                        <a:lnTo>
                          <a:pt x="65" y="36"/>
                        </a:lnTo>
                        <a:lnTo>
                          <a:pt x="66" y="32"/>
                        </a:lnTo>
                        <a:lnTo>
                          <a:pt x="67" y="28"/>
                        </a:lnTo>
                        <a:lnTo>
                          <a:pt x="68" y="24"/>
                        </a:lnTo>
                        <a:lnTo>
                          <a:pt x="67" y="19"/>
                        </a:lnTo>
                        <a:lnTo>
                          <a:pt x="66" y="15"/>
                        </a:lnTo>
                        <a:lnTo>
                          <a:pt x="65" y="11"/>
                        </a:lnTo>
                        <a:lnTo>
                          <a:pt x="62" y="8"/>
                        </a:lnTo>
                        <a:lnTo>
                          <a:pt x="59" y="5"/>
                        </a:lnTo>
                        <a:lnTo>
                          <a:pt x="55" y="2"/>
                        </a:lnTo>
                        <a:lnTo>
                          <a:pt x="51" y="0"/>
                        </a:lnTo>
                        <a:lnTo>
                          <a:pt x="45" y="0"/>
                        </a:lnTo>
                        <a:lnTo>
                          <a:pt x="68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1" name="Freeform 699"/>
                  <p:cNvSpPr>
                    <a:spLocks noChangeAspect="1"/>
                  </p:cNvSpPr>
                  <p:nvPr/>
                </p:nvSpPr>
                <p:spPr bwMode="auto">
                  <a:xfrm>
                    <a:off x="748" y="1906"/>
                    <a:ext cx="14" cy="26"/>
                  </a:xfrm>
                  <a:custGeom>
                    <a:avLst/>
                    <a:gdLst>
                      <a:gd name="T0" fmla="*/ 23 w 46"/>
                      <a:gd name="T1" fmla="*/ 87 h 87"/>
                      <a:gd name="T2" fmla="*/ 46 w 46"/>
                      <a:gd name="T3" fmla="*/ 64 h 87"/>
                      <a:gd name="T4" fmla="*/ 46 w 46"/>
                      <a:gd name="T5" fmla="*/ 0 h 87"/>
                      <a:gd name="T6" fmla="*/ 0 w 46"/>
                      <a:gd name="T7" fmla="*/ 0 h 87"/>
                      <a:gd name="T8" fmla="*/ 0 w 46"/>
                      <a:gd name="T9" fmla="*/ 64 h 87"/>
                      <a:gd name="T10" fmla="*/ 23 w 46"/>
                      <a:gd name="T11" fmla="*/ 87 h 87"/>
                      <a:gd name="T12" fmla="*/ 0 w 46"/>
                      <a:gd name="T13" fmla="*/ 64 h 87"/>
                      <a:gd name="T14" fmla="*/ 0 w 46"/>
                      <a:gd name="T15" fmla="*/ 69 h 87"/>
                      <a:gd name="T16" fmla="*/ 1 w 46"/>
                      <a:gd name="T17" fmla="*/ 73 h 87"/>
                      <a:gd name="T18" fmla="*/ 4 w 46"/>
                      <a:gd name="T19" fmla="*/ 77 h 87"/>
                      <a:gd name="T20" fmla="*/ 6 w 46"/>
                      <a:gd name="T21" fmla="*/ 81 h 87"/>
                      <a:gd name="T22" fmla="*/ 11 w 46"/>
                      <a:gd name="T23" fmla="*/ 84 h 87"/>
                      <a:gd name="T24" fmla="*/ 15 w 46"/>
                      <a:gd name="T25" fmla="*/ 85 h 87"/>
                      <a:gd name="T26" fmla="*/ 19 w 46"/>
                      <a:gd name="T27" fmla="*/ 86 h 87"/>
                      <a:gd name="T28" fmla="*/ 23 w 46"/>
                      <a:gd name="T29" fmla="*/ 87 h 87"/>
                      <a:gd name="T30" fmla="*/ 28 w 46"/>
                      <a:gd name="T31" fmla="*/ 86 h 87"/>
                      <a:gd name="T32" fmla="*/ 32 w 46"/>
                      <a:gd name="T33" fmla="*/ 85 h 87"/>
                      <a:gd name="T34" fmla="*/ 35 w 46"/>
                      <a:gd name="T35" fmla="*/ 84 h 87"/>
                      <a:gd name="T36" fmla="*/ 39 w 46"/>
                      <a:gd name="T37" fmla="*/ 81 h 87"/>
                      <a:gd name="T38" fmla="*/ 42 w 46"/>
                      <a:gd name="T39" fmla="*/ 77 h 87"/>
                      <a:gd name="T40" fmla="*/ 44 w 46"/>
                      <a:gd name="T41" fmla="*/ 73 h 87"/>
                      <a:gd name="T42" fmla="*/ 45 w 46"/>
                      <a:gd name="T43" fmla="*/ 69 h 87"/>
                      <a:gd name="T44" fmla="*/ 46 w 46"/>
                      <a:gd name="T45" fmla="*/ 64 h 87"/>
                      <a:gd name="T46" fmla="*/ 23 w 46"/>
                      <a:gd name="T47" fmla="*/ 8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87">
                        <a:moveTo>
                          <a:pt x="23" y="87"/>
                        </a:moveTo>
                        <a:lnTo>
                          <a:pt x="46" y="64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23" y="87"/>
                        </a:lnTo>
                        <a:lnTo>
                          <a:pt x="0" y="64"/>
                        </a:lnTo>
                        <a:lnTo>
                          <a:pt x="0" y="69"/>
                        </a:lnTo>
                        <a:lnTo>
                          <a:pt x="1" y="73"/>
                        </a:lnTo>
                        <a:lnTo>
                          <a:pt x="4" y="77"/>
                        </a:lnTo>
                        <a:lnTo>
                          <a:pt x="6" y="81"/>
                        </a:lnTo>
                        <a:lnTo>
                          <a:pt x="11" y="84"/>
                        </a:lnTo>
                        <a:lnTo>
                          <a:pt x="15" y="85"/>
                        </a:lnTo>
                        <a:lnTo>
                          <a:pt x="19" y="86"/>
                        </a:lnTo>
                        <a:lnTo>
                          <a:pt x="23" y="87"/>
                        </a:lnTo>
                        <a:lnTo>
                          <a:pt x="28" y="86"/>
                        </a:lnTo>
                        <a:lnTo>
                          <a:pt x="32" y="85"/>
                        </a:lnTo>
                        <a:lnTo>
                          <a:pt x="35" y="84"/>
                        </a:lnTo>
                        <a:lnTo>
                          <a:pt x="39" y="81"/>
                        </a:lnTo>
                        <a:lnTo>
                          <a:pt x="42" y="77"/>
                        </a:lnTo>
                        <a:lnTo>
                          <a:pt x="44" y="73"/>
                        </a:lnTo>
                        <a:lnTo>
                          <a:pt x="45" y="69"/>
                        </a:lnTo>
                        <a:lnTo>
                          <a:pt x="46" y="64"/>
                        </a:lnTo>
                        <a:lnTo>
                          <a:pt x="23" y="8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2" name="Freeform 700"/>
                  <p:cNvSpPr>
                    <a:spLocks noChangeAspect="1"/>
                  </p:cNvSpPr>
                  <p:nvPr/>
                </p:nvSpPr>
                <p:spPr bwMode="auto">
                  <a:xfrm>
                    <a:off x="736" y="1919"/>
                    <a:ext cx="19" cy="13"/>
                  </a:xfrm>
                  <a:custGeom>
                    <a:avLst/>
                    <a:gdLst>
                      <a:gd name="T0" fmla="*/ 0 w 63"/>
                      <a:gd name="T1" fmla="*/ 23 h 46"/>
                      <a:gd name="T2" fmla="*/ 23 w 63"/>
                      <a:gd name="T3" fmla="*/ 46 h 46"/>
                      <a:gd name="T4" fmla="*/ 63 w 63"/>
                      <a:gd name="T5" fmla="*/ 46 h 46"/>
                      <a:gd name="T6" fmla="*/ 63 w 63"/>
                      <a:gd name="T7" fmla="*/ 0 h 46"/>
                      <a:gd name="T8" fmla="*/ 23 w 63"/>
                      <a:gd name="T9" fmla="*/ 0 h 46"/>
                      <a:gd name="T10" fmla="*/ 0 w 63"/>
                      <a:gd name="T11" fmla="*/ 23 h 46"/>
                      <a:gd name="T12" fmla="*/ 23 w 63"/>
                      <a:gd name="T13" fmla="*/ 0 h 46"/>
                      <a:gd name="T14" fmla="*/ 18 w 63"/>
                      <a:gd name="T15" fmla="*/ 0 h 46"/>
                      <a:gd name="T16" fmla="*/ 13 w 63"/>
                      <a:gd name="T17" fmla="*/ 2 h 46"/>
                      <a:gd name="T18" fmla="*/ 9 w 63"/>
                      <a:gd name="T19" fmla="*/ 4 h 46"/>
                      <a:gd name="T20" fmla="*/ 5 w 63"/>
                      <a:gd name="T21" fmla="*/ 7 h 46"/>
                      <a:gd name="T22" fmla="*/ 3 w 63"/>
                      <a:gd name="T23" fmla="*/ 10 h 46"/>
                      <a:gd name="T24" fmla="*/ 1 w 63"/>
                      <a:gd name="T25" fmla="*/ 14 h 46"/>
                      <a:gd name="T26" fmla="*/ 0 w 63"/>
                      <a:gd name="T27" fmla="*/ 19 h 46"/>
                      <a:gd name="T28" fmla="*/ 0 w 63"/>
                      <a:gd name="T29" fmla="*/ 23 h 46"/>
                      <a:gd name="T30" fmla="*/ 0 w 63"/>
                      <a:gd name="T31" fmla="*/ 27 h 46"/>
                      <a:gd name="T32" fmla="*/ 1 w 63"/>
                      <a:gd name="T33" fmla="*/ 31 h 46"/>
                      <a:gd name="T34" fmla="*/ 3 w 63"/>
                      <a:gd name="T35" fmla="*/ 35 h 46"/>
                      <a:gd name="T36" fmla="*/ 5 w 63"/>
                      <a:gd name="T37" fmla="*/ 39 h 46"/>
                      <a:gd name="T38" fmla="*/ 9 w 63"/>
                      <a:gd name="T39" fmla="*/ 42 h 46"/>
                      <a:gd name="T40" fmla="*/ 13 w 63"/>
                      <a:gd name="T41" fmla="*/ 44 h 46"/>
                      <a:gd name="T42" fmla="*/ 18 w 63"/>
                      <a:gd name="T43" fmla="*/ 45 h 46"/>
                      <a:gd name="T44" fmla="*/ 23 w 63"/>
                      <a:gd name="T45" fmla="*/ 46 h 46"/>
                      <a:gd name="T46" fmla="*/ 0 w 63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3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63" y="46"/>
                        </a:lnTo>
                        <a:lnTo>
                          <a:pt x="63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1"/>
                        </a:lnTo>
                        <a:lnTo>
                          <a:pt x="3" y="35"/>
                        </a:lnTo>
                        <a:lnTo>
                          <a:pt x="5" y="39"/>
                        </a:lnTo>
                        <a:lnTo>
                          <a:pt x="9" y="42"/>
                        </a:lnTo>
                        <a:lnTo>
                          <a:pt x="13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3" name="Freeform 701"/>
                  <p:cNvSpPr>
                    <a:spLocks noChangeAspect="1"/>
                  </p:cNvSpPr>
                  <p:nvPr/>
                </p:nvSpPr>
                <p:spPr bwMode="auto">
                  <a:xfrm>
                    <a:off x="736" y="1926"/>
                    <a:ext cx="14" cy="136"/>
                  </a:xfrm>
                  <a:custGeom>
                    <a:avLst/>
                    <a:gdLst>
                      <a:gd name="T0" fmla="*/ 10 w 46"/>
                      <a:gd name="T1" fmla="*/ 450 h 455"/>
                      <a:gd name="T2" fmla="*/ 46 w 46"/>
                      <a:gd name="T3" fmla="*/ 431 h 455"/>
                      <a:gd name="T4" fmla="*/ 46 w 46"/>
                      <a:gd name="T5" fmla="*/ 0 h 455"/>
                      <a:gd name="T6" fmla="*/ 0 w 46"/>
                      <a:gd name="T7" fmla="*/ 0 h 455"/>
                      <a:gd name="T8" fmla="*/ 0 w 46"/>
                      <a:gd name="T9" fmla="*/ 431 h 455"/>
                      <a:gd name="T10" fmla="*/ 10 w 46"/>
                      <a:gd name="T11" fmla="*/ 450 h 455"/>
                      <a:gd name="T12" fmla="*/ 0 w 46"/>
                      <a:gd name="T13" fmla="*/ 431 h 455"/>
                      <a:gd name="T14" fmla="*/ 0 w 46"/>
                      <a:gd name="T15" fmla="*/ 437 h 455"/>
                      <a:gd name="T16" fmla="*/ 2 w 46"/>
                      <a:gd name="T17" fmla="*/ 442 h 455"/>
                      <a:gd name="T18" fmla="*/ 4 w 46"/>
                      <a:gd name="T19" fmla="*/ 445 h 455"/>
                      <a:gd name="T20" fmla="*/ 8 w 46"/>
                      <a:gd name="T21" fmla="*/ 448 h 455"/>
                      <a:gd name="T22" fmla="*/ 11 w 46"/>
                      <a:gd name="T23" fmla="*/ 451 h 455"/>
                      <a:gd name="T24" fmla="*/ 15 w 46"/>
                      <a:gd name="T25" fmla="*/ 454 h 455"/>
                      <a:gd name="T26" fmla="*/ 19 w 46"/>
                      <a:gd name="T27" fmla="*/ 455 h 455"/>
                      <a:gd name="T28" fmla="*/ 23 w 46"/>
                      <a:gd name="T29" fmla="*/ 455 h 455"/>
                      <a:gd name="T30" fmla="*/ 28 w 46"/>
                      <a:gd name="T31" fmla="*/ 455 h 455"/>
                      <a:gd name="T32" fmla="*/ 32 w 46"/>
                      <a:gd name="T33" fmla="*/ 454 h 455"/>
                      <a:gd name="T34" fmla="*/ 36 w 46"/>
                      <a:gd name="T35" fmla="*/ 451 h 455"/>
                      <a:gd name="T36" fmla="*/ 39 w 46"/>
                      <a:gd name="T37" fmla="*/ 448 h 455"/>
                      <a:gd name="T38" fmla="*/ 42 w 46"/>
                      <a:gd name="T39" fmla="*/ 445 h 455"/>
                      <a:gd name="T40" fmla="*/ 44 w 46"/>
                      <a:gd name="T41" fmla="*/ 442 h 455"/>
                      <a:gd name="T42" fmla="*/ 45 w 46"/>
                      <a:gd name="T43" fmla="*/ 437 h 455"/>
                      <a:gd name="T44" fmla="*/ 46 w 46"/>
                      <a:gd name="T45" fmla="*/ 431 h 455"/>
                      <a:gd name="T46" fmla="*/ 10 w 46"/>
                      <a:gd name="T47" fmla="*/ 450 h 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455">
                        <a:moveTo>
                          <a:pt x="10" y="450"/>
                        </a:moveTo>
                        <a:lnTo>
                          <a:pt x="46" y="43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431"/>
                        </a:lnTo>
                        <a:lnTo>
                          <a:pt x="10" y="450"/>
                        </a:lnTo>
                        <a:lnTo>
                          <a:pt x="0" y="431"/>
                        </a:lnTo>
                        <a:lnTo>
                          <a:pt x="0" y="437"/>
                        </a:lnTo>
                        <a:lnTo>
                          <a:pt x="2" y="442"/>
                        </a:lnTo>
                        <a:lnTo>
                          <a:pt x="4" y="445"/>
                        </a:lnTo>
                        <a:lnTo>
                          <a:pt x="8" y="448"/>
                        </a:lnTo>
                        <a:lnTo>
                          <a:pt x="11" y="451"/>
                        </a:lnTo>
                        <a:lnTo>
                          <a:pt x="15" y="454"/>
                        </a:lnTo>
                        <a:lnTo>
                          <a:pt x="19" y="455"/>
                        </a:lnTo>
                        <a:lnTo>
                          <a:pt x="23" y="455"/>
                        </a:lnTo>
                        <a:lnTo>
                          <a:pt x="28" y="455"/>
                        </a:lnTo>
                        <a:lnTo>
                          <a:pt x="32" y="454"/>
                        </a:lnTo>
                        <a:lnTo>
                          <a:pt x="36" y="451"/>
                        </a:lnTo>
                        <a:lnTo>
                          <a:pt x="39" y="448"/>
                        </a:lnTo>
                        <a:lnTo>
                          <a:pt x="42" y="445"/>
                        </a:lnTo>
                        <a:lnTo>
                          <a:pt x="44" y="442"/>
                        </a:lnTo>
                        <a:lnTo>
                          <a:pt x="45" y="437"/>
                        </a:lnTo>
                        <a:lnTo>
                          <a:pt x="46" y="431"/>
                        </a:lnTo>
                        <a:lnTo>
                          <a:pt x="10" y="4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4" name="Freeform 702"/>
                  <p:cNvSpPr>
                    <a:spLocks noChangeAspect="1"/>
                  </p:cNvSpPr>
                  <p:nvPr/>
                </p:nvSpPr>
                <p:spPr bwMode="auto">
                  <a:xfrm>
                    <a:off x="739" y="2050"/>
                    <a:ext cx="21" cy="19"/>
                  </a:xfrm>
                  <a:custGeom>
                    <a:avLst/>
                    <a:gdLst>
                      <a:gd name="T0" fmla="*/ 67 w 68"/>
                      <a:gd name="T1" fmla="*/ 42 h 66"/>
                      <a:gd name="T2" fmla="*/ 58 w 68"/>
                      <a:gd name="T3" fmla="*/ 23 h 66"/>
                      <a:gd name="T4" fmla="*/ 27 w 68"/>
                      <a:gd name="T5" fmla="*/ 0 h 66"/>
                      <a:gd name="T6" fmla="*/ 0 w 68"/>
                      <a:gd name="T7" fmla="*/ 38 h 66"/>
                      <a:gd name="T8" fmla="*/ 31 w 68"/>
                      <a:gd name="T9" fmla="*/ 60 h 66"/>
                      <a:gd name="T10" fmla="*/ 67 w 68"/>
                      <a:gd name="T11" fmla="*/ 42 h 66"/>
                      <a:gd name="T12" fmla="*/ 31 w 68"/>
                      <a:gd name="T13" fmla="*/ 60 h 66"/>
                      <a:gd name="T14" fmla="*/ 35 w 68"/>
                      <a:gd name="T15" fmla="*/ 64 h 66"/>
                      <a:gd name="T16" fmla="*/ 40 w 68"/>
                      <a:gd name="T17" fmla="*/ 65 h 66"/>
                      <a:gd name="T18" fmla="*/ 45 w 68"/>
                      <a:gd name="T19" fmla="*/ 66 h 66"/>
                      <a:gd name="T20" fmla="*/ 49 w 68"/>
                      <a:gd name="T21" fmla="*/ 65 h 66"/>
                      <a:gd name="T22" fmla="*/ 53 w 68"/>
                      <a:gd name="T23" fmla="*/ 64 h 66"/>
                      <a:gd name="T24" fmla="*/ 56 w 68"/>
                      <a:gd name="T25" fmla="*/ 62 h 66"/>
                      <a:gd name="T26" fmla="*/ 61 w 68"/>
                      <a:gd name="T27" fmla="*/ 58 h 66"/>
                      <a:gd name="T28" fmla="*/ 63 w 68"/>
                      <a:gd name="T29" fmla="*/ 55 h 66"/>
                      <a:gd name="T30" fmla="*/ 65 w 68"/>
                      <a:gd name="T31" fmla="*/ 52 h 66"/>
                      <a:gd name="T32" fmla="*/ 67 w 68"/>
                      <a:gd name="T33" fmla="*/ 48 h 66"/>
                      <a:gd name="T34" fmla="*/ 68 w 68"/>
                      <a:gd name="T35" fmla="*/ 44 h 66"/>
                      <a:gd name="T36" fmla="*/ 68 w 68"/>
                      <a:gd name="T37" fmla="*/ 39 h 66"/>
                      <a:gd name="T38" fmla="*/ 67 w 68"/>
                      <a:gd name="T39" fmla="*/ 35 h 66"/>
                      <a:gd name="T40" fmla="*/ 65 w 68"/>
                      <a:gd name="T41" fmla="*/ 31 h 66"/>
                      <a:gd name="T42" fmla="*/ 62 w 68"/>
                      <a:gd name="T43" fmla="*/ 27 h 66"/>
                      <a:gd name="T44" fmla="*/ 58 w 68"/>
                      <a:gd name="T45" fmla="*/ 23 h 66"/>
                      <a:gd name="T46" fmla="*/ 67 w 68"/>
                      <a:gd name="T47" fmla="*/ 4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8" h="66">
                        <a:moveTo>
                          <a:pt x="67" y="42"/>
                        </a:moveTo>
                        <a:lnTo>
                          <a:pt x="58" y="23"/>
                        </a:lnTo>
                        <a:lnTo>
                          <a:pt x="27" y="0"/>
                        </a:lnTo>
                        <a:lnTo>
                          <a:pt x="0" y="38"/>
                        </a:lnTo>
                        <a:lnTo>
                          <a:pt x="31" y="60"/>
                        </a:lnTo>
                        <a:lnTo>
                          <a:pt x="67" y="42"/>
                        </a:lnTo>
                        <a:lnTo>
                          <a:pt x="31" y="60"/>
                        </a:lnTo>
                        <a:lnTo>
                          <a:pt x="35" y="64"/>
                        </a:lnTo>
                        <a:lnTo>
                          <a:pt x="40" y="65"/>
                        </a:lnTo>
                        <a:lnTo>
                          <a:pt x="45" y="66"/>
                        </a:lnTo>
                        <a:lnTo>
                          <a:pt x="49" y="65"/>
                        </a:lnTo>
                        <a:lnTo>
                          <a:pt x="53" y="64"/>
                        </a:lnTo>
                        <a:lnTo>
                          <a:pt x="56" y="62"/>
                        </a:lnTo>
                        <a:lnTo>
                          <a:pt x="61" y="58"/>
                        </a:lnTo>
                        <a:lnTo>
                          <a:pt x="63" y="55"/>
                        </a:lnTo>
                        <a:lnTo>
                          <a:pt x="65" y="52"/>
                        </a:lnTo>
                        <a:lnTo>
                          <a:pt x="67" y="48"/>
                        </a:lnTo>
                        <a:lnTo>
                          <a:pt x="68" y="44"/>
                        </a:lnTo>
                        <a:lnTo>
                          <a:pt x="68" y="39"/>
                        </a:lnTo>
                        <a:lnTo>
                          <a:pt x="67" y="35"/>
                        </a:lnTo>
                        <a:lnTo>
                          <a:pt x="65" y="31"/>
                        </a:lnTo>
                        <a:lnTo>
                          <a:pt x="62" y="27"/>
                        </a:lnTo>
                        <a:lnTo>
                          <a:pt x="58" y="23"/>
                        </a:lnTo>
                        <a:lnTo>
                          <a:pt x="67" y="4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5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5" y="2062"/>
                    <a:ext cx="14" cy="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6" name="Freeform 704"/>
                  <p:cNvSpPr>
                    <a:spLocks noChangeAspect="1"/>
                  </p:cNvSpPr>
                  <p:nvPr/>
                </p:nvSpPr>
                <p:spPr bwMode="auto">
                  <a:xfrm>
                    <a:off x="4792" y="1556"/>
                    <a:ext cx="10" cy="14"/>
                  </a:xfrm>
                  <a:custGeom>
                    <a:avLst/>
                    <a:gdLst>
                      <a:gd name="T0" fmla="*/ 0 w 32"/>
                      <a:gd name="T1" fmla="*/ 23 h 46"/>
                      <a:gd name="T2" fmla="*/ 23 w 32"/>
                      <a:gd name="T3" fmla="*/ 46 h 46"/>
                      <a:gd name="T4" fmla="*/ 32 w 32"/>
                      <a:gd name="T5" fmla="*/ 46 h 46"/>
                      <a:gd name="T6" fmla="*/ 32 w 32"/>
                      <a:gd name="T7" fmla="*/ 0 h 46"/>
                      <a:gd name="T8" fmla="*/ 23 w 32"/>
                      <a:gd name="T9" fmla="*/ 0 h 46"/>
                      <a:gd name="T10" fmla="*/ 0 w 32"/>
                      <a:gd name="T11" fmla="*/ 23 h 46"/>
                      <a:gd name="T12" fmla="*/ 23 w 32"/>
                      <a:gd name="T13" fmla="*/ 0 h 46"/>
                      <a:gd name="T14" fmla="*/ 17 w 32"/>
                      <a:gd name="T15" fmla="*/ 0 h 46"/>
                      <a:gd name="T16" fmla="*/ 13 w 32"/>
                      <a:gd name="T17" fmla="*/ 2 h 46"/>
                      <a:gd name="T18" fmla="*/ 8 w 32"/>
                      <a:gd name="T19" fmla="*/ 4 h 46"/>
                      <a:gd name="T20" fmla="*/ 5 w 32"/>
                      <a:gd name="T21" fmla="*/ 7 h 46"/>
                      <a:gd name="T22" fmla="*/ 3 w 32"/>
                      <a:gd name="T23" fmla="*/ 10 h 46"/>
                      <a:gd name="T24" fmla="*/ 1 w 32"/>
                      <a:gd name="T25" fmla="*/ 15 h 46"/>
                      <a:gd name="T26" fmla="*/ 0 w 32"/>
                      <a:gd name="T27" fmla="*/ 19 h 46"/>
                      <a:gd name="T28" fmla="*/ 0 w 32"/>
                      <a:gd name="T29" fmla="*/ 23 h 46"/>
                      <a:gd name="T30" fmla="*/ 0 w 32"/>
                      <a:gd name="T31" fmla="*/ 27 h 46"/>
                      <a:gd name="T32" fmla="*/ 1 w 32"/>
                      <a:gd name="T33" fmla="*/ 32 h 46"/>
                      <a:gd name="T34" fmla="*/ 3 w 32"/>
                      <a:gd name="T35" fmla="*/ 36 h 46"/>
                      <a:gd name="T36" fmla="*/ 5 w 32"/>
                      <a:gd name="T37" fmla="*/ 39 h 46"/>
                      <a:gd name="T38" fmla="*/ 8 w 32"/>
                      <a:gd name="T39" fmla="*/ 42 h 46"/>
                      <a:gd name="T40" fmla="*/ 13 w 32"/>
                      <a:gd name="T41" fmla="*/ 44 h 46"/>
                      <a:gd name="T42" fmla="*/ 17 w 32"/>
                      <a:gd name="T43" fmla="*/ 45 h 46"/>
                      <a:gd name="T44" fmla="*/ 23 w 32"/>
                      <a:gd name="T45" fmla="*/ 46 h 46"/>
                      <a:gd name="T46" fmla="*/ 0 w 32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2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32" y="46"/>
                        </a:lnTo>
                        <a:lnTo>
                          <a:pt x="32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13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3" y="44"/>
                        </a:lnTo>
                        <a:lnTo>
                          <a:pt x="17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7" name="Freeform 705"/>
                  <p:cNvSpPr>
                    <a:spLocks noChangeAspect="1"/>
                  </p:cNvSpPr>
                  <p:nvPr/>
                </p:nvSpPr>
                <p:spPr bwMode="auto">
                  <a:xfrm>
                    <a:off x="4792" y="1563"/>
                    <a:ext cx="14" cy="37"/>
                  </a:xfrm>
                  <a:custGeom>
                    <a:avLst/>
                    <a:gdLst>
                      <a:gd name="T0" fmla="*/ 23 w 46"/>
                      <a:gd name="T1" fmla="*/ 123 h 123"/>
                      <a:gd name="T2" fmla="*/ 46 w 46"/>
                      <a:gd name="T3" fmla="*/ 100 h 123"/>
                      <a:gd name="T4" fmla="*/ 46 w 46"/>
                      <a:gd name="T5" fmla="*/ 0 h 123"/>
                      <a:gd name="T6" fmla="*/ 0 w 46"/>
                      <a:gd name="T7" fmla="*/ 0 h 123"/>
                      <a:gd name="T8" fmla="*/ 0 w 46"/>
                      <a:gd name="T9" fmla="*/ 100 h 123"/>
                      <a:gd name="T10" fmla="*/ 23 w 46"/>
                      <a:gd name="T11" fmla="*/ 123 h 123"/>
                      <a:gd name="T12" fmla="*/ 0 w 46"/>
                      <a:gd name="T13" fmla="*/ 100 h 123"/>
                      <a:gd name="T14" fmla="*/ 0 w 46"/>
                      <a:gd name="T15" fmla="*/ 105 h 123"/>
                      <a:gd name="T16" fmla="*/ 1 w 46"/>
                      <a:gd name="T17" fmla="*/ 111 h 123"/>
                      <a:gd name="T18" fmla="*/ 4 w 46"/>
                      <a:gd name="T19" fmla="*/ 115 h 123"/>
                      <a:gd name="T20" fmla="*/ 6 w 46"/>
                      <a:gd name="T21" fmla="*/ 118 h 123"/>
                      <a:gd name="T22" fmla="*/ 10 w 46"/>
                      <a:gd name="T23" fmla="*/ 120 h 123"/>
                      <a:gd name="T24" fmla="*/ 14 w 46"/>
                      <a:gd name="T25" fmla="*/ 122 h 123"/>
                      <a:gd name="T26" fmla="*/ 18 w 46"/>
                      <a:gd name="T27" fmla="*/ 123 h 123"/>
                      <a:gd name="T28" fmla="*/ 23 w 46"/>
                      <a:gd name="T29" fmla="*/ 123 h 123"/>
                      <a:gd name="T30" fmla="*/ 27 w 46"/>
                      <a:gd name="T31" fmla="*/ 123 h 123"/>
                      <a:gd name="T32" fmla="*/ 32 w 46"/>
                      <a:gd name="T33" fmla="*/ 122 h 123"/>
                      <a:gd name="T34" fmla="*/ 35 w 46"/>
                      <a:gd name="T35" fmla="*/ 120 h 123"/>
                      <a:gd name="T36" fmla="*/ 39 w 46"/>
                      <a:gd name="T37" fmla="*/ 118 h 123"/>
                      <a:gd name="T38" fmla="*/ 42 w 46"/>
                      <a:gd name="T39" fmla="*/ 115 h 123"/>
                      <a:gd name="T40" fmla="*/ 44 w 46"/>
                      <a:gd name="T41" fmla="*/ 111 h 123"/>
                      <a:gd name="T42" fmla="*/ 45 w 46"/>
                      <a:gd name="T43" fmla="*/ 105 h 123"/>
                      <a:gd name="T44" fmla="*/ 46 w 46"/>
                      <a:gd name="T45" fmla="*/ 100 h 123"/>
                      <a:gd name="T46" fmla="*/ 23 w 46"/>
                      <a:gd name="T47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23">
                        <a:moveTo>
                          <a:pt x="23" y="123"/>
                        </a:move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23" y="123"/>
                        </a:lnTo>
                        <a:lnTo>
                          <a:pt x="0" y="100"/>
                        </a:lnTo>
                        <a:lnTo>
                          <a:pt x="0" y="105"/>
                        </a:lnTo>
                        <a:lnTo>
                          <a:pt x="1" y="111"/>
                        </a:lnTo>
                        <a:lnTo>
                          <a:pt x="4" y="115"/>
                        </a:lnTo>
                        <a:lnTo>
                          <a:pt x="6" y="118"/>
                        </a:lnTo>
                        <a:lnTo>
                          <a:pt x="10" y="120"/>
                        </a:lnTo>
                        <a:lnTo>
                          <a:pt x="14" y="122"/>
                        </a:lnTo>
                        <a:lnTo>
                          <a:pt x="18" y="123"/>
                        </a:lnTo>
                        <a:lnTo>
                          <a:pt x="23" y="123"/>
                        </a:lnTo>
                        <a:lnTo>
                          <a:pt x="27" y="123"/>
                        </a:lnTo>
                        <a:lnTo>
                          <a:pt x="32" y="122"/>
                        </a:lnTo>
                        <a:lnTo>
                          <a:pt x="35" y="120"/>
                        </a:lnTo>
                        <a:lnTo>
                          <a:pt x="39" y="118"/>
                        </a:lnTo>
                        <a:lnTo>
                          <a:pt x="42" y="115"/>
                        </a:lnTo>
                        <a:lnTo>
                          <a:pt x="44" y="111"/>
                        </a:lnTo>
                        <a:lnTo>
                          <a:pt x="45" y="105"/>
                        </a:lnTo>
                        <a:lnTo>
                          <a:pt x="46" y="100"/>
                        </a:lnTo>
                        <a:lnTo>
                          <a:pt x="23" y="1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8" name="Freeform 706"/>
                  <p:cNvSpPr>
                    <a:spLocks noChangeAspect="1"/>
                  </p:cNvSpPr>
                  <p:nvPr/>
                </p:nvSpPr>
                <p:spPr bwMode="auto">
                  <a:xfrm>
                    <a:off x="4800" y="1586"/>
                    <a:ext cx="11" cy="14"/>
                  </a:xfrm>
                  <a:custGeom>
                    <a:avLst/>
                    <a:gdLst>
                      <a:gd name="T0" fmla="*/ 40 w 40"/>
                      <a:gd name="T1" fmla="*/ 23 h 46"/>
                      <a:gd name="T2" fmla="*/ 17 w 40"/>
                      <a:gd name="T3" fmla="*/ 0 h 46"/>
                      <a:gd name="T4" fmla="*/ 0 w 40"/>
                      <a:gd name="T5" fmla="*/ 0 h 46"/>
                      <a:gd name="T6" fmla="*/ 0 w 40"/>
                      <a:gd name="T7" fmla="*/ 46 h 46"/>
                      <a:gd name="T8" fmla="*/ 17 w 40"/>
                      <a:gd name="T9" fmla="*/ 46 h 46"/>
                      <a:gd name="T10" fmla="*/ 40 w 40"/>
                      <a:gd name="T11" fmla="*/ 23 h 46"/>
                      <a:gd name="T12" fmla="*/ 17 w 40"/>
                      <a:gd name="T13" fmla="*/ 46 h 46"/>
                      <a:gd name="T14" fmla="*/ 22 w 40"/>
                      <a:gd name="T15" fmla="*/ 46 h 46"/>
                      <a:gd name="T16" fmla="*/ 27 w 40"/>
                      <a:gd name="T17" fmla="*/ 44 h 46"/>
                      <a:gd name="T18" fmla="*/ 31 w 40"/>
                      <a:gd name="T19" fmla="*/ 42 h 46"/>
                      <a:gd name="T20" fmla="*/ 35 w 40"/>
                      <a:gd name="T21" fmla="*/ 39 h 46"/>
                      <a:gd name="T22" fmla="*/ 37 w 40"/>
                      <a:gd name="T23" fmla="*/ 36 h 46"/>
                      <a:gd name="T24" fmla="*/ 39 w 40"/>
                      <a:gd name="T25" fmla="*/ 32 h 46"/>
                      <a:gd name="T26" fmla="*/ 40 w 40"/>
                      <a:gd name="T27" fmla="*/ 27 h 46"/>
                      <a:gd name="T28" fmla="*/ 40 w 40"/>
                      <a:gd name="T29" fmla="*/ 23 h 46"/>
                      <a:gd name="T30" fmla="*/ 40 w 40"/>
                      <a:gd name="T31" fmla="*/ 19 h 46"/>
                      <a:gd name="T32" fmla="*/ 39 w 40"/>
                      <a:gd name="T33" fmla="*/ 15 h 46"/>
                      <a:gd name="T34" fmla="*/ 37 w 40"/>
                      <a:gd name="T35" fmla="*/ 10 h 46"/>
                      <a:gd name="T36" fmla="*/ 35 w 40"/>
                      <a:gd name="T37" fmla="*/ 7 h 46"/>
                      <a:gd name="T38" fmla="*/ 31 w 40"/>
                      <a:gd name="T39" fmla="*/ 4 h 46"/>
                      <a:gd name="T40" fmla="*/ 27 w 40"/>
                      <a:gd name="T41" fmla="*/ 2 h 46"/>
                      <a:gd name="T42" fmla="*/ 22 w 40"/>
                      <a:gd name="T43" fmla="*/ 0 h 46"/>
                      <a:gd name="T44" fmla="*/ 17 w 40"/>
                      <a:gd name="T45" fmla="*/ 0 h 46"/>
                      <a:gd name="T46" fmla="*/ 40 w 40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0" h="46">
                        <a:moveTo>
                          <a:pt x="40" y="23"/>
                        </a:moveTo>
                        <a:lnTo>
                          <a:pt x="17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17" y="46"/>
                        </a:lnTo>
                        <a:lnTo>
                          <a:pt x="40" y="23"/>
                        </a:lnTo>
                        <a:lnTo>
                          <a:pt x="17" y="46"/>
                        </a:lnTo>
                        <a:lnTo>
                          <a:pt x="22" y="46"/>
                        </a:lnTo>
                        <a:lnTo>
                          <a:pt x="27" y="44"/>
                        </a:lnTo>
                        <a:lnTo>
                          <a:pt x="31" y="42"/>
                        </a:lnTo>
                        <a:lnTo>
                          <a:pt x="35" y="39"/>
                        </a:lnTo>
                        <a:lnTo>
                          <a:pt x="37" y="36"/>
                        </a:lnTo>
                        <a:lnTo>
                          <a:pt x="39" y="32"/>
                        </a:lnTo>
                        <a:lnTo>
                          <a:pt x="40" y="27"/>
                        </a:lnTo>
                        <a:lnTo>
                          <a:pt x="40" y="23"/>
                        </a:lnTo>
                        <a:lnTo>
                          <a:pt x="40" y="19"/>
                        </a:lnTo>
                        <a:lnTo>
                          <a:pt x="39" y="15"/>
                        </a:lnTo>
                        <a:lnTo>
                          <a:pt x="37" y="10"/>
                        </a:lnTo>
                        <a:lnTo>
                          <a:pt x="35" y="7"/>
                        </a:lnTo>
                        <a:lnTo>
                          <a:pt x="31" y="4"/>
                        </a:lnTo>
                        <a:lnTo>
                          <a:pt x="27" y="2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4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59" name="Freeform 707"/>
                  <p:cNvSpPr>
                    <a:spLocks noChangeAspect="1"/>
                  </p:cNvSpPr>
                  <p:nvPr/>
                </p:nvSpPr>
                <p:spPr bwMode="auto">
                  <a:xfrm>
                    <a:off x="4798" y="1593"/>
                    <a:ext cx="13" cy="320"/>
                  </a:xfrm>
                  <a:custGeom>
                    <a:avLst/>
                    <a:gdLst>
                      <a:gd name="T0" fmla="*/ 23 w 46"/>
                      <a:gd name="T1" fmla="*/ 1067 h 1067"/>
                      <a:gd name="T2" fmla="*/ 46 w 46"/>
                      <a:gd name="T3" fmla="*/ 1044 h 1067"/>
                      <a:gd name="T4" fmla="*/ 46 w 46"/>
                      <a:gd name="T5" fmla="*/ 0 h 1067"/>
                      <a:gd name="T6" fmla="*/ 0 w 46"/>
                      <a:gd name="T7" fmla="*/ 0 h 1067"/>
                      <a:gd name="T8" fmla="*/ 0 w 46"/>
                      <a:gd name="T9" fmla="*/ 1044 h 1067"/>
                      <a:gd name="T10" fmla="*/ 23 w 46"/>
                      <a:gd name="T11" fmla="*/ 1067 h 1067"/>
                      <a:gd name="T12" fmla="*/ 0 w 46"/>
                      <a:gd name="T13" fmla="*/ 1044 h 1067"/>
                      <a:gd name="T14" fmla="*/ 0 w 46"/>
                      <a:gd name="T15" fmla="*/ 1049 h 1067"/>
                      <a:gd name="T16" fmla="*/ 2 w 46"/>
                      <a:gd name="T17" fmla="*/ 1054 h 1067"/>
                      <a:gd name="T18" fmla="*/ 4 w 46"/>
                      <a:gd name="T19" fmla="*/ 1057 h 1067"/>
                      <a:gd name="T20" fmla="*/ 7 w 46"/>
                      <a:gd name="T21" fmla="*/ 1061 h 1067"/>
                      <a:gd name="T22" fmla="*/ 10 w 46"/>
                      <a:gd name="T23" fmla="*/ 1064 h 1067"/>
                      <a:gd name="T24" fmla="*/ 15 w 46"/>
                      <a:gd name="T25" fmla="*/ 1066 h 1067"/>
                      <a:gd name="T26" fmla="*/ 19 w 46"/>
                      <a:gd name="T27" fmla="*/ 1067 h 1067"/>
                      <a:gd name="T28" fmla="*/ 23 w 46"/>
                      <a:gd name="T29" fmla="*/ 1067 h 1067"/>
                      <a:gd name="T30" fmla="*/ 27 w 46"/>
                      <a:gd name="T31" fmla="*/ 1067 h 1067"/>
                      <a:gd name="T32" fmla="*/ 31 w 46"/>
                      <a:gd name="T33" fmla="*/ 1066 h 1067"/>
                      <a:gd name="T34" fmla="*/ 36 w 46"/>
                      <a:gd name="T35" fmla="*/ 1064 h 1067"/>
                      <a:gd name="T36" fmla="*/ 39 w 46"/>
                      <a:gd name="T37" fmla="*/ 1061 h 1067"/>
                      <a:gd name="T38" fmla="*/ 42 w 46"/>
                      <a:gd name="T39" fmla="*/ 1057 h 1067"/>
                      <a:gd name="T40" fmla="*/ 44 w 46"/>
                      <a:gd name="T41" fmla="*/ 1054 h 1067"/>
                      <a:gd name="T42" fmla="*/ 46 w 46"/>
                      <a:gd name="T43" fmla="*/ 1049 h 1067"/>
                      <a:gd name="T44" fmla="*/ 46 w 46"/>
                      <a:gd name="T45" fmla="*/ 1044 h 1067"/>
                      <a:gd name="T46" fmla="*/ 23 w 46"/>
                      <a:gd name="T47" fmla="*/ 1067 h 10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067">
                        <a:moveTo>
                          <a:pt x="23" y="1067"/>
                        </a:moveTo>
                        <a:lnTo>
                          <a:pt x="46" y="1044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44"/>
                        </a:lnTo>
                        <a:lnTo>
                          <a:pt x="23" y="1067"/>
                        </a:lnTo>
                        <a:lnTo>
                          <a:pt x="0" y="1044"/>
                        </a:lnTo>
                        <a:lnTo>
                          <a:pt x="0" y="1049"/>
                        </a:lnTo>
                        <a:lnTo>
                          <a:pt x="2" y="1054"/>
                        </a:lnTo>
                        <a:lnTo>
                          <a:pt x="4" y="1057"/>
                        </a:lnTo>
                        <a:lnTo>
                          <a:pt x="7" y="1061"/>
                        </a:lnTo>
                        <a:lnTo>
                          <a:pt x="10" y="1064"/>
                        </a:lnTo>
                        <a:lnTo>
                          <a:pt x="15" y="1066"/>
                        </a:lnTo>
                        <a:lnTo>
                          <a:pt x="19" y="1067"/>
                        </a:lnTo>
                        <a:lnTo>
                          <a:pt x="23" y="1067"/>
                        </a:lnTo>
                        <a:lnTo>
                          <a:pt x="27" y="1067"/>
                        </a:lnTo>
                        <a:lnTo>
                          <a:pt x="31" y="1066"/>
                        </a:lnTo>
                        <a:lnTo>
                          <a:pt x="36" y="1064"/>
                        </a:lnTo>
                        <a:lnTo>
                          <a:pt x="39" y="1061"/>
                        </a:lnTo>
                        <a:lnTo>
                          <a:pt x="42" y="1057"/>
                        </a:lnTo>
                        <a:lnTo>
                          <a:pt x="44" y="1054"/>
                        </a:lnTo>
                        <a:lnTo>
                          <a:pt x="46" y="1049"/>
                        </a:lnTo>
                        <a:lnTo>
                          <a:pt x="46" y="1044"/>
                        </a:lnTo>
                        <a:lnTo>
                          <a:pt x="23" y="106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0" name="Freeform 708"/>
                  <p:cNvSpPr>
                    <a:spLocks noChangeAspect="1"/>
                  </p:cNvSpPr>
                  <p:nvPr/>
                </p:nvSpPr>
                <p:spPr bwMode="auto">
                  <a:xfrm>
                    <a:off x="4783" y="1899"/>
                    <a:ext cx="21" cy="14"/>
                  </a:xfrm>
                  <a:custGeom>
                    <a:avLst/>
                    <a:gdLst>
                      <a:gd name="T0" fmla="*/ 0 w 70"/>
                      <a:gd name="T1" fmla="*/ 24 h 47"/>
                      <a:gd name="T2" fmla="*/ 24 w 70"/>
                      <a:gd name="T3" fmla="*/ 47 h 47"/>
                      <a:gd name="T4" fmla="*/ 70 w 70"/>
                      <a:gd name="T5" fmla="*/ 47 h 47"/>
                      <a:gd name="T6" fmla="*/ 70 w 70"/>
                      <a:gd name="T7" fmla="*/ 0 h 47"/>
                      <a:gd name="T8" fmla="*/ 24 w 70"/>
                      <a:gd name="T9" fmla="*/ 0 h 47"/>
                      <a:gd name="T10" fmla="*/ 0 w 70"/>
                      <a:gd name="T11" fmla="*/ 24 h 47"/>
                      <a:gd name="T12" fmla="*/ 24 w 70"/>
                      <a:gd name="T13" fmla="*/ 0 h 47"/>
                      <a:gd name="T14" fmla="*/ 18 w 70"/>
                      <a:gd name="T15" fmla="*/ 0 h 47"/>
                      <a:gd name="T16" fmla="*/ 13 w 70"/>
                      <a:gd name="T17" fmla="*/ 2 h 47"/>
                      <a:gd name="T18" fmla="*/ 9 w 70"/>
                      <a:gd name="T19" fmla="*/ 5 h 47"/>
                      <a:gd name="T20" fmla="*/ 6 w 70"/>
                      <a:gd name="T21" fmla="*/ 8 h 47"/>
                      <a:gd name="T22" fmla="*/ 4 w 70"/>
                      <a:gd name="T23" fmla="*/ 11 h 47"/>
                      <a:gd name="T24" fmla="*/ 2 w 70"/>
                      <a:gd name="T25" fmla="*/ 15 h 47"/>
                      <a:gd name="T26" fmla="*/ 0 w 70"/>
                      <a:gd name="T27" fmla="*/ 19 h 47"/>
                      <a:gd name="T28" fmla="*/ 0 w 70"/>
                      <a:gd name="T29" fmla="*/ 24 h 47"/>
                      <a:gd name="T30" fmla="*/ 0 w 70"/>
                      <a:gd name="T31" fmla="*/ 28 h 47"/>
                      <a:gd name="T32" fmla="*/ 2 w 70"/>
                      <a:gd name="T33" fmla="*/ 32 h 47"/>
                      <a:gd name="T34" fmla="*/ 4 w 70"/>
                      <a:gd name="T35" fmla="*/ 36 h 47"/>
                      <a:gd name="T36" fmla="*/ 6 w 70"/>
                      <a:gd name="T37" fmla="*/ 39 h 47"/>
                      <a:gd name="T38" fmla="*/ 9 w 70"/>
                      <a:gd name="T39" fmla="*/ 42 h 47"/>
                      <a:gd name="T40" fmla="*/ 13 w 70"/>
                      <a:gd name="T41" fmla="*/ 45 h 47"/>
                      <a:gd name="T42" fmla="*/ 18 w 70"/>
                      <a:gd name="T43" fmla="*/ 47 h 47"/>
                      <a:gd name="T44" fmla="*/ 24 w 70"/>
                      <a:gd name="T45" fmla="*/ 47 h 47"/>
                      <a:gd name="T46" fmla="*/ 0 w 70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0" h="47">
                        <a:moveTo>
                          <a:pt x="0" y="24"/>
                        </a:moveTo>
                        <a:lnTo>
                          <a:pt x="24" y="47"/>
                        </a:lnTo>
                        <a:lnTo>
                          <a:pt x="70" y="47"/>
                        </a:lnTo>
                        <a:lnTo>
                          <a:pt x="70" y="0"/>
                        </a:lnTo>
                        <a:lnTo>
                          <a:pt x="24" y="0"/>
                        </a:lnTo>
                        <a:lnTo>
                          <a:pt x="0" y="24"/>
                        </a:lnTo>
                        <a:lnTo>
                          <a:pt x="24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5"/>
                        </a:lnTo>
                        <a:lnTo>
                          <a:pt x="6" y="8"/>
                        </a:lnTo>
                        <a:lnTo>
                          <a:pt x="4" y="11"/>
                        </a:lnTo>
                        <a:lnTo>
                          <a:pt x="2" y="15"/>
                        </a:lnTo>
                        <a:lnTo>
                          <a:pt x="0" y="19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2" y="32"/>
                        </a:lnTo>
                        <a:lnTo>
                          <a:pt x="4" y="36"/>
                        </a:lnTo>
                        <a:lnTo>
                          <a:pt x="6" y="39"/>
                        </a:lnTo>
                        <a:lnTo>
                          <a:pt x="9" y="42"/>
                        </a:lnTo>
                        <a:lnTo>
                          <a:pt x="13" y="45"/>
                        </a:lnTo>
                        <a:lnTo>
                          <a:pt x="18" y="47"/>
                        </a:lnTo>
                        <a:lnTo>
                          <a:pt x="24" y="47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1" name="Freeform 709"/>
                  <p:cNvSpPr>
                    <a:spLocks noChangeAspect="1"/>
                  </p:cNvSpPr>
                  <p:nvPr/>
                </p:nvSpPr>
                <p:spPr bwMode="auto">
                  <a:xfrm>
                    <a:off x="4783" y="1906"/>
                    <a:ext cx="15" cy="26"/>
                  </a:xfrm>
                  <a:custGeom>
                    <a:avLst/>
                    <a:gdLst>
                      <a:gd name="T0" fmla="*/ 24 w 47"/>
                      <a:gd name="T1" fmla="*/ 87 h 87"/>
                      <a:gd name="T2" fmla="*/ 47 w 47"/>
                      <a:gd name="T3" fmla="*/ 64 h 87"/>
                      <a:gd name="T4" fmla="*/ 47 w 47"/>
                      <a:gd name="T5" fmla="*/ 0 h 87"/>
                      <a:gd name="T6" fmla="*/ 0 w 47"/>
                      <a:gd name="T7" fmla="*/ 0 h 87"/>
                      <a:gd name="T8" fmla="*/ 0 w 47"/>
                      <a:gd name="T9" fmla="*/ 64 h 87"/>
                      <a:gd name="T10" fmla="*/ 24 w 47"/>
                      <a:gd name="T11" fmla="*/ 87 h 87"/>
                      <a:gd name="T12" fmla="*/ 0 w 47"/>
                      <a:gd name="T13" fmla="*/ 64 h 87"/>
                      <a:gd name="T14" fmla="*/ 0 w 47"/>
                      <a:gd name="T15" fmla="*/ 69 h 87"/>
                      <a:gd name="T16" fmla="*/ 3 w 47"/>
                      <a:gd name="T17" fmla="*/ 73 h 87"/>
                      <a:gd name="T18" fmla="*/ 5 w 47"/>
                      <a:gd name="T19" fmla="*/ 77 h 87"/>
                      <a:gd name="T20" fmla="*/ 8 w 47"/>
                      <a:gd name="T21" fmla="*/ 81 h 87"/>
                      <a:gd name="T22" fmla="*/ 11 w 47"/>
                      <a:gd name="T23" fmla="*/ 84 h 87"/>
                      <a:gd name="T24" fmla="*/ 15 w 47"/>
                      <a:gd name="T25" fmla="*/ 85 h 87"/>
                      <a:gd name="T26" fmla="*/ 19 w 47"/>
                      <a:gd name="T27" fmla="*/ 86 h 87"/>
                      <a:gd name="T28" fmla="*/ 24 w 47"/>
                      <a:gd name="T29" fmla="*/ 87 h 87"/>
                      <a:gd name="T30" fmla="*/ 28 w 47"/>
                      <a:gd name="T31" fmla="*/ 86 h 87"/>
                      <a:gd name="T32" fmla="*/ 32 w 47"/>
                      <a:gd name="T33" fmla="*/ 85 h 87"/>
                      <a:gd name="T34" fmla="*/ 36 w 47"/>
                      <a:gd name="T35" fmla="*/ 84 h 87"/>
                      <a:gd name="T36" fmla="*/ 39 w 47"/>
                      <a:gd name="T37" fmla="*/ 81 h 87"/>
                      <a:gd name="T38" fmla="*/ 43 w 47"/>
                      <a:gd name="T39" fmla="*/ 77 h 87"/>
                      <a:gd name="T40" fmla="*/ 45 w 47"/>
                      <a:gd name="T41" fmla="*/ 73 h 87"/>
                      <a:gd name="T42" fmla="*/ 46 w 47"/>
                      <a:gd name="T43" fmla="*/ 69 h 87"/>
                      <a:gd name="T44" fmla="*/ 47 w 47"/>
                      <a:gd name="T45" fmla="*/ 64 h 87"/>
                      <a:gd name="T46" fmla="*/ 24 w 47"/>
                      <a:gd name="T47" fmla="*/ 8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87">
                        <a:moveTo>
                          <a:pt x="24" y="87"/>
                        </a:moveTo>
                        <a:lnTo>
                          <a:pt x="47" y="64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24" y="87"/>
                        </a:lnTo>
                        <a:lnTo>
                          <a:pt x="0" y="64"/>
                        </a:lnTo>
                        <a:lnTo>
                          <a:pt x="0" y="69"/>
                        </a:lnTo>
                        <a:lnTo>
                          <a:pt x="3" y="73"/>
                        </a:lnTo>
                        <a:lnTo>
                          <a:pt x="5" y="77"/>
                        </a:lnTo>
                        <a:lnTo>
                          <a:pt x="8" y="81"/>
                        </a:lnTo>
                        <a:lnTo>
                          <a:pt x="11" y="84"/>
                        </a:lnTo>
                        <a:lnTo>
                          <a:pt x="15" y="85"/>
                        </a:lnTo>
                        <a:lnTo>
                          <a:pt x="19" y="86"/>
                        </a:lnTo>
                        <a:lnTo>
                          <a:pt x="24" y="87"/>
                        </a:lnTo>
                        <a:lnTo>
                          <a:pt x="28" y="86"/>
                        </a:lnTo>
                        <a:lnTo>
                          <a:pt x="32" y="85"/>
                        </a:lnTo>
                        <a:lnTo>
                          <a:pt x="36" y="84"/>
                        </a:lnTo>
                        <a:lnTo>
                          <a:pt x="39" y="81"/>
                        </a:lnTo>
                        <a:lnTo>
                          <a:pt x="43" y="77"/>
                        </a:lnTo>
                        <a:lnTo>
                          <a:pt x="45" y="73"/>
                        </a:lnTo>
                        <a:lnTo>
                          <a:pt x="46" y="69"/>
                        </a:lnTo>
                        <a:lnTo>
                          <a:pt x="47" y="64"/>
                        </a:lnTo>
                        <a:lnTo>
                          <a:pt x="24" y="8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2" name="Freeform 710"/>
                  <p:cNvSpPr>
                    <a:spLocks noChangeAspect="1"/>
                  </p:cNvSpPr>
                  <p:nvPr/>
                </p:nvSpPr>
                <p:spPr bwMode="auto">
                  <a:xfrm>
                    <a:off x="4791" y="1919"/>
                    <a:ext cx="19" cy="13"/>
                  </a:xfrm>
                  <a:custGeom>
                    <a:avLst/>
                    <a:gdLst>
                      <a:gd name="T0" fmla="*/ 64 w 64"/>
                      <a:gd name="T1" fmla="*/ 23 h 46"/>
                      <a:gd name="T2" fmla="*/ 41 w 64"/>
                      <a:gd name="T3" fmla="*/ 0 h 46"/>
                      <a:gd name="T4" fmla="*/ 0 w 64"/>
                      <a:gd name="T5" fmla="*/ 0 h 46"/>
                      <a:gd name="T6" fmla="*/ 0 w 64"/>
                      <a:gd name="T7" fmla="*/ 46 h 46"/>
                      <a:gd name="T8" fmla="*/ 41 w 64"/>
                      <a:gd name="T9" fmla="*/ 46 h 46"/>
                      <a:gd name="T10" fmla="*/ 64 w 64"/>
                      <a:gd name="T11" fmla="*/ 23 h 46"/>
                      <a:gd name="T12" fmla="*/ 41 w 64"/>
                      <a:gd name="T13" fmla="*/ 46 h 46"/>
                      <a:gd name="T14" fmla="*/ 46 w 64"/>
                      <a:gd name="T15" fmla="*/ 45 h 46"/>
                      <a:gd name="T16" fmla="*/ 51 w 64"/>
                      <a:gd name="T17" fmla="*/ 44 h 46"/>
                      <a:gd name="T18" fmla="*/ 55 w 64"/>
                      <a:gd name="T19" fmla="*/ 42 h 46"/>
                      <a:gd name="T20" fmla="*/ 59 w 64"/>
                      <a:gd name="T21" fmla="*/ 39 h 46"/>
                      <a:gd name="T22" fmla="*/ 61 w 64"/>
                      <a:gd name="T23" fmla="*/ 35 h 46"/>
                      <a:gd name="T24" fmla="*/ 63 w 64"/>
                      <a:gd name="T25" fmla="*/ 31 h 46"/>
                      <a:gd name="T26" fmla="*/ 64 w 64"/>
                      <a:gd name="T27" fmla="*/ 27 h 46"/>
                      <a:gd name="T28" fmla="*/ 64 w 64"/>
                      <a:gd name="T29" fmla="*/ 23 h 46"/>
                      <a:gd name="T30" fmla="*/ 64 w 64"/>
                      <a:gd name="T31" fmla="*/ 19 h 46"/>
                      <a:gd name="T32" fmla="*/ 63 w 64"/>
                      <a:gd name="T33" fmla="*/ 14 h 46"/>
                      <a:gd name="T34" fmla="*/ 61 w 64"/>
                      <a:gd name="T35" fmla="*/ 10 h 46"/>
                      <a:gd name="T36" fmla="*/ 59 w 64"/>
                      <a:gd name="T37" fmla="*/ 7 h 46"/>
                      <a:gd name="T38" fmla="*/ 55 w 64"/>
                      <a:gd name="T39" fmla="*/ 4 h 46"/>
                      <a:gd name="T40" fmla="*/ 51 w 64"/>
                      <a:gd name="T41" fmla="*/ 2 h 46"/>
                      <a:gd name="T42" fmla="*/ 46 w 64"/>
                      <a:gd name="T43" fmla="*/ 0 h 46"/>
                      <a:gd name="T44" fmla="*/ 41 w 64"/>
                      <a:gd name="T45" fmla="*/ 0 h 46"/>
                      <a:gd name="T46" fmla="*/ 64 w 64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4" h="46">
                        <a:moveTo>
                          <a:pt x="64" y="23"/>
                        </a:moveTo>
                        <a:lnTo>
                          <a:pt x="41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41" y="46"/>
                        </a:lnTo>
                        <a:lnTo>
                          <a:pt x="64" y="23"/>
                        </a:lnTo>
                        <a:lnTo>
                          <a:pt x="41" y="46"/>
                        </a:lnTo>
                        <a:lnTo>
                          <a:pt x="46" y="45"/>
                        </a:lnTo>
                        <a:lnTo>
                          <a:pt x="51" y="44"/>
                        </a:lnTo>
                        <a:lnTo>
                          <a:pt x="55" y="42"/>
                        </a:lnTo>
                        <a:lnTo>
                          <a:pt x="59" y="39"/>
                        </a:lnTo>
                        <a:lnTo>
                          <a:pt x="61" y="35"/>
                        </a:lnTo>
                        <a:lnTo>
                          <a:pt x="63" y="31"/>
                        </a:lnTo>
                        <a:lnTo>
                          <a:pt x="64" y="27"/>
                        </a:lnTo>
                        <a:lnTo>
                          <a:pt x="64" y="23"/>
                        </a:lnTo>
                        <a:lnTo>
                          <a:pt x="64" y="19"/>
                        </a:lnTo>
                        <a:lnTo>
                          <a:pt x="63" y="14"/>
                        </a:lnTo>
                        <a:lnTo>
                          <a:pt x="61" y="10"/>
                        </a:lnTo>
                        <a:lnTo>
                          <a:pt x="59" y="7"/>
                        </a:lnTo>
                        <a:lnTo>
                          <a:pt x="55" y="4"/>
                        </a:lnTo>
                        <a:lnTo>
                          <a:pt x="51" y="2"/>
                        </a:lnTo>
                        <a:lnTo>
                          <a:pt x="46" y="0"/>
                        </a:lnTo>
                        <a:lnTo>
                          <a:pt x="41" y="0"/>
                        </a:lnTo>
                        <a:lnTo>
                          <a:pt x="64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3" name="Freeform 711"/>
                  <p:cNvSpPr>
                    <a:spLocks noChangeAspect="1"/>
                  </p:cNvSpPr>
                  <p:nvPr/>
                </p:nvSpPr>
                <p:spPr bwMode="auto">
                  <a:xfrm>
                    <a:off x="4796" y="1926"/>
                    <a:ext cx="14" cy="136"/>
                  </a:xfrm>
                  <a:custGeom>
                    <a:avLst/>
                    <a:gdLst>
                      <a:gd name="T0" fmla="*/ 36 w 46"/>
                      <a:gd name="T1" fmla="*/ 450 h 455"/>
                      <a:gd name="T2" fmla="*/ 46 w 46"/>
                      <a:gd name="T3" fmla="*/ 431 h 455"/>
                      <a:gd name="T4" fmla="*/ 46 w 46"/>
                      <a:gd name="T5" fmla="*/ 0 h 455"/>
                      <a:gd name="T6" fmla="*/ 0 w 46"/>
                      <a:gd name="T7" fmla="*/ 0 h 455"/>
                      <a:gd name="T8" fmla="*/ 0 w 46"/>
                      <a:gd name="T9" fmla="*/ 431 h 455"/>
                      <a:gd name="T10" fmla="*/ 36 w 46"/>
                      <a:gd name="T11" fmla="*/ 450 h 455"/>
                      <a:gd name="T12" fmla="*/ 0 w 46"/>
                      <a:gd name="T13" fmla="*/ 431 h 455"/>
                      <a:gd name="T14" fmla="*/ 1 w 46"/>
                      <a:gd name="T15" fmla="*/ 437 h 455"/>
                      <a:gd name="T16" fmla="*/ 2 w 46"/>
                      <a:gd name="T17" fmla="*/ 442 h 455"/>
                      <a:gd name="T18" fmla="*/ 4 w 46"/>
                      <a:gd name="T19" fmla="*/ 445 h 455"/>
                      <a:gd name="T20" fmla="*/ 7 w 46"/>
                      <a:gd name="T21" fmla="*/ 448 h 455"/>
                      <a:gd name="T22" fmla="*/ 10 w 46"/>
                      <a:gd name="T23" fmla="*/ 451 h 455"/>
                      <a:gd name="T24" fmla="*/ 14 w 46"/>
                      <a:gd name="T25" fmla="*/ 454 h 455"/>
                      <a:gd name="T26" fmla="*/ 18 w 46"/>
                      <a:gd name="T27" fmla="*/ 455 h 455"/>
                      <a:gd name="T28" fmla="*/ 23 w 46"/>
                      <a:gd name="T29" fmla="*/ 455 h 455"/>
                      <a:gd name="T30" fmla="*/ 27 w 46"/>
                      <a:gd name="T31" fmla="*/ 455 h 455"/>
                      <a:gd name="T32" fmla="*/ 31 w 46"/>
                      <a:gd name="T33" fmla="*/ 454 h 455"/>
                      <a:gd name="T34" fmla="*/ 35 w 46"/>
                      <a:gd name="T35" fmla="*/ 451 h 455"/>
                      <a:gd name="T36" fmla="*/ 38 w 46"/>
                      <a:gd name="T37" fmla="*/ 448 h 455"/>
                      <a:gd name="T38" fmla="*/ 42 w 46"/>
                      <a:gd name="T39" fmla="*/ 445 h 455"/>
                      <a:gd name="T40" fmla="*/ 44 w 46"/>
                      <a:gd name="T41" fmla="*/ 442 h 455"/>
                      <a:gd name="T42" fmla="*/ 46 w 46"/>
                      <a:gd name="T43" fmla="*/ 437 h 455"/>
                      <a:gd name="T44" fmla="*/ 46 w 46"/>
                      <a:gd name="T45" fmla="*/ 431 h 455"/>
                      <a:gd name="T46" fmla="*/ 36 w 46"/>
                      <a:gd name="T47" fmla="*/ 450 h 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455">
                        <a:moveTo>
                          <a:pt x="36" y="450"/>
                        </a:moveTo>
                        <a:lnTo>
                          <a:pt x="46" y="43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431"/>
                        </a:lnTo>
                        <a:lnTo>
                          <a:pt x="36" y="450"/>
                        </a:lnTo>
                        <a:lnTo>
                          <a:pt x="0" y="431"/>
                        </a:lnTo>
                        <a:lnTo>
                          <a:pt x="1" y="437"/>
                        </a:lnTo>
                        <a:lnTo>
                          <a:pt x="2" y="442"/>
                        </a:lnTo>
                        <a:lnTo>
                          <a:pt x="4" y="445"/>
                        </a:lnTo>
                        <a:lnTo>
                          <a:pt x="7" y="448"/>
                        </a:lnTo>
                        <a:lnTo>
                          <a:pt x="10" y="451"/>
                        </a:lnTo>
                        <a:lnTo>
                          <a:pt x="14" y="454"/>
                        </a:lnTo>
                        <a:lnTo>
                          <a:pt x="18" y="455"/>
                        </a:lnTo>
                        <a:lnTo>
                          <a:pt x="23" y="455"/>
                        </a:lnTo>
                        <a:lnTo>
                          <a:pt x="27" y="455"/>
                        </a:lnTo>
                        <a:lnTo>
                          <a:pt x="31" y="454"/>
                        </a:lnTo>
                        <a:lnTo>
                          <a:pt x="35" y="451"/>
                        </a:lnTo>
                        <a:lnTo>
                          <a:pt x="38" y="448"/>
                        </a:lnTo>
                        <a:lnTo>
                          <a:pt x="42" y="445"/>
                        </a:lnTo>
                        <a:lnTo>
                          <a:pt x="44" y="442"/>
                        </a:lnTo>
                        <a:lnTo>
                          <a:pt x="46" y="437"/>
                        </a:lnTo>
                        <a:lnTo>
                          <a:pt x="46" y="431"/>
                        </a:lnTo>
                        <a:lnTo>
                          <a:pt x="36" y="4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4" name="Freeform 712"/>
                  <p:cNvSpPr>
                    <a:spLocks noChangeAspect="1"/>
                  </p:cNvSpPr>
                  <p:nvPr/>
                </p:nvSpPr>
                <p:spPr bwMode="auto">
                  <a:xfrm>
                    <a:off x="4786" y="2050"/>
                    <a:ext cx="21" cy="19"/>
                  </a:xfrm>
                  <a:custGeom>
                    <a:avLst/>
                    <a:gdLst>
                      <a:gd name="T0" fmla="*/ 1 w 68"/>
                      <a:gd name="T1" fmla="*/ 42 h 66"/>
                      <a:gd name="T2" fmla="*/ 37 w 68"/>
                      <a:gd name="T3" fmla="*/ 60 h 66"/>
                      <a:gd name="T4" fmla="*/ 68 w 68"/>
                      <a:gd name="T5" fmla="*/ 38 h 66"/>
                      <a:gd name="T6" fmla="*/ 41 w 68"/>
                      <a:gd name="T7" fmla="*/ 0 h 66"/>
                      <a:gd name="T8" fmla="*/ 10 w 68"/>
                      <a:gd name="T9" fmla="*/ 23 h 66"/>
                      <a:gd name="T10" fmla="*/ 1 w 68"/>
                      <a:gd name="T11" fmla="*/ 42 h 66"/>
                      <a:gd name="T12" fmla="*/ 10 w 68"/>
                      <a:gd name="T13" fmla="*/ 23 h 66"/>
                      <a:gd name="T14" fmla="*/ 6 w 68"/>
                      <a:gd name="T15" fmla="*/ 27 h 66"/>
                      <a:gd name="T16" fmla="*/ 3 w 68"/>
                      <a:gd name="T17" fmla="*/ 31 h 66"/>
                      <a:gd name="T18" fmla="*/ 1 w 68"/>
                      <a:gd name="T19" fmla="*/ 35 h 66"/>
                      <a:gd name="T20" fmla="*/ 0 w 68"/>
                      <a:gd name="T21" fmla="*/ 39 h 66"/>
                      <a:gd name="T22" fmla="*/ 0 w 68"/>
                      <a:gd name="T23" fmla="*/ 44 h 66"/>
                      <a:gd name="T24" fmla="*/ 1 w 68"/>
                      <a:gd name="T25" fmla="*/ 48 h 66"/>
                      <a:gd name="T26" fmla="*/ 3 w 68"/>
                      <a:gd name="T27" fmla="*/ 52 h 66"/>
                      <a:gd name="T28" fmla="*/ 5 w 68"/>
                      <a:gd name="T29" fmla="*/ 55 h 66"/>
                      <a:gd name="T30" fmla="*/ 7 w 68"/>
                      <a:gd name="T31" fmla="*/ 58 h 66"/>
                      <a:gd name="T32" fmla="*/ 12 w 68"/>
                      <a:gd name="T33" fmla="*/ 62 h 66"/>
                      <a:gd name="T34" fmla="*/ 15 w 68"/>
                      <a:gd name="T35" fmla="*/ 64 h 66"/>
                      <a:gd name="T36" fmla="*/ 19 w 68"/>
                      <a:gd name="T37" fmla="*/ 65 h 66"/>
                      <a:gd name="T38" fmla="*/ 23 w 68"/>
                      <a:gd name="T39" fmla="*/ 66 h 66"/>
                      <a:gd name="T40" fmla="*/ 27 w 68"/>
                      <a:gd name="T41" fmla="*/ 65 h 66"/>
                      <a:gd name="T42" fmla="*/ 33 w 68"/>
                      <a:gd name="T43" fmla="*/ 64 h 66"/>
                      <a:gd name="T44" fmla="*/ 37 w 68"/>
                      <a:gd name="T45" fmla="*/ 60 h 66"/>
                      <a:gd name="T46" fmla="*/ 1 w 68"/>
                      <a:gd name="T47" fmla="*/ 4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8" h="66">
                        <a:moveTo>
                          <a:pt x="1" y="42"/>
                        </a:moveTo>
                        <a:lnTo>
                          <a:pt x="37" y="60"/>
                        </a:lnTo>
                        <a:lnTo>
                          <a:pt x="68" y="38"/>
                        </a:lnTo>
                        <a:lnTo>
                          <a:pt x="41" y="0"/>
                        </a:lnTo>
                        <a:lnTo>
                          <a:pt x="10" y="23"/>
                        </a:lnTo>
                        <a:lnTo>
                          <a:pt x="1" y="42"/>
                        </a:lnTo>
                        <a:lnTo>
                          <a:pt x="10" y="23"/>
                        </a:lnTo>
                        <a:lnTo>
                          <a:pt x="6" y="27"/>
                        </a:lnTo>
                        <a:lnTo>
                          <a:pt x="3" y="31"/>
                        </a:lnTo>
                        <a:lnTo>
                          <a:pt x="1" y="35"/>
                        </a:lnTo>
                        <a:lnTo>
                          <a:pt x="0" y="39"/>
                        </a:lnTo>
                        <a:lnTo>
                          <a:pt x="0" y="44"/>
                        </a:lnTo>
                        <a:lnTo>
                          <a:pt x="1" y="48"/>
                        </a:lnTo>
                        <a:lnTo>
                          <a:pt x="3" y="52"/>
                        </a:lnTo>
                        <a:lnTo>
                          <a:pt x="5" y="55"/>
                        </a:lnTo>
                        <a:lnTo>
                          <a:pt x="7" y="58"/>
                        </a:lnTo>
                        <a:lnTo>
                          <a:pt x="12" y="62"/>
                        </a:lnTo>
                        <a:lnTo>
                          <a:pt x="15" y="64"/>
                        </a:lnTo>
                        <a:lnTo>
                          <a:pt x="19" y="65"/>
                        </a:lnTo>
                        <a:lnTo>
                          <a:pt x="23" y="66"/>
                        </a:lnTo>
                        <a:lnTo>
                          <a:pt x="27" y="65"/>
                        </a:lnTo>
                        <a:lnTo>
                          <a:pt x="33" y="64"/>
                        </a:lnTo>
                        <a:lnTo>
                          <a:pt x="37" y="60"/>
                        </a:lnTo>
                        <a:lnTo>
                          <a:pt x="1" y="4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5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87" y="2062"/>
                    <a:ext cx="14" cy="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6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6" y="1495"/>
                    <a:ext cx="14" cy="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7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9" y="1495"/>
                    <a:ext cx="14" cy="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8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84" y="1495"/>
                    <a:ext cx="14" cy="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69" name="Freeform 717"/>
                  <p:cNvSpPr>
                    <a:spLocks noChangeAspect="1"/>
                  </p:cNvSpPr>
                  <p:nvPr/>
                </p:nvSpPr>
                <p:spPr bwMode="auto">
                  <a:xfrm>
                    <a:off x="2114" y="1410"/>
                    <a:ext cx="14" cy="94"/>
                  </a:xfrm>
                  <a:custGeom>
                    <a:avLst/>
                    <a:gdLst>
                      <a:gd name="T0" fmla="*/ 46 w 46"/>
                      <a:gd name="T1" fmla="*/ 24 h 315"/>
                      <a:gd name="T2" fmla="*/ 0 w 46"/>
                      <a:gd name="T3" fmla="*/ 24 h 315"/>
                      <a:gd name="T4" fmla="*/ 0 w 46"/>
                      <a:gd name="T5" fmla="*/ 315 h 315"/>
                      <a:gd name="T6" fmla="*/ 46 w 46"/>
                      <a:gd name="T7" fmla="*/ 315 h 315"/>
                      <a:gd name="T8" fmla="*/ 46 w 46"/>
                      <a:gd name="T9" fmla="*/ 24 h 315"/>
                      <a:gd name="T10" fmla="*/ 46 w 46"/>
                      <a:gd name="T11" fmla="*/ 24 h 315"/>
                      <a:gd name="T12" fmla="*/ 46 w 46"/>
                      <a:gd name="T13" fmla="*/ 24 h 315"/>
                      <a:gd name="T14" fmla="*/ 46 w 46"/>
                      <a:gd name="T15" fmla="*/ 18 h 315"/>
                      <a:gd name="T16" fmla="*/ 44 w 46"/>
                      <a:gd name="T17" fmla="*/ 14 h 315"/>
                      <a:gd name="T18" fmla="*/ 42 w 46"/>
                      <a:gd name="T19" fmla="*/ 10 h 315"/>
                      <a:gd name="T20" fmla="*/ 39 w 46"/>
                      <a:gd name="T21" fmla="*/ 7 h 315"/>
                      <a:gd name="T22" fmla="*/ 36 w 46"/>
                      <a:gd name="T23" fmla="*/ 4 h 315"/>
                      <a:gd name="T24" fmla="*/ 31 w 46"/>
                      <a:gd name="T25" fmla="*/ 3 h 315"/>
                      <a:gd name="T26" fmla="*/ 27 w 46"/>
                      <a:gd name="T27" fmla="*/ 1 h 315"/>
                      <a:gd name="T28" fmla="*/ 23 w 46"/>
                      <a:gd name="T29" fmla="*/ 0 h 315"/>
                      <a:gd name="T30" fmla="*/ 19 w 46"/>
                      <a:gd name="T31" fmla="*/ 1 h 315"/>
                      <a:gd name="T32" fmla="*/ 14 w 46"/>
                      <a:gd name="T33" fmla="*/ 3 h 315"/>
                      <a:gd name="T34" fmla="*/ 10 w 46"/>
                      <a:gd name="T35" fmla="*/ 4 h 315"/>
                      <a:gd name="T36" fmla="*/ 7 w 46"/>
                      <a:gd name="T37" fmla="*/ 7 h 315"/>
                      <a:gd name="T38" fmla="*/ 4 w 46"/>
                      <a:gd name="T39" fmla="*/ 10 h 315"/>
                      <a:gd name="T40" fmla="*/ 2 w 46"/>
                      <a:gd name="T41" fmla="*/ 14 h 315"/>
                      <a:gd name="T42" fmla="*/ 1 w 46"/>
                      <a:gd name="T43" fmla="*/ 18 h 315"/>
                      <a:gd name="T44" fmla="*/ 0 w 46"/>
                      <a:gd name="T45" fmla="*/ 24 h 315"/>
                      <a:gd name="T46" fmla="*/ 46 w 46"/>
                      <a:gd name="T47" fmla="*/ 24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315">
                        <a:moveTo>
                          <a:pt x="46" y="24"/>
                        </a:moveTo>
                        <a:lnTo>
                          <a:pt x="0" y="24"/>
                        </a:lnTo>
                        <a:lnTo>
                          <a:pt x="0" y="315"/>
                        </a:lnTo>
                        <a:lnTo>
                          <a:pt x="46" y="315"/>
                        </a:lnTo>
                        <a:lnTo>
                          <a:pt x="46" y="24"/>
                        </a:lnTo>
                        <a:lnTo>
                          <a:pt x="46" y="24"/>
                        </a:lnTo>
                        <a:lnTo>
                          <a:pt x="46" y="24"/>
                        </a:lnTo>
                        <a:lnTo>
                          <a:pt x="46" y="18"/>
                        </a:lnTo>
                        <a:lnTo>
                          <a:pt x="44" y="14"/>
                        </a:lnTo>
                        <a:lnTo>
                          <a:pt x="42" y="10"/>
                        </a:lnTo>
                        <a:lnTo>
                          <a:pt x="39" y="7"/>
                        </a:lnTo>
                        <a:lnTo>
                          <a:pt x="36" y="4"/>
                        </a:lnTo>
                        <a:lnTo>
                          <a:pt x="31" y="3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3"/>
                        </a:lnTo>
                        <a:lnTo>
                          <a:pt x="10" y="4"/>
                        </a:lnTo>
                        <a:lnTo>
                          <a:pt x="7" y="7"/>
                        </a:lnTo>
                        <a:lnTo>
                          <a:pt x="4" y="10"/>
                        </a:lnTo>
                        <a:lnTo>
                          <a:pt x="2" y="14"/>
                        </a:lnTo>
                        <a:lnTo>
                          <a:pt x="1" y="18"/>
                        </a:lnTo>
                        <a:lnTo>
                          <a:pt x="0" y="24"/>
                        </a:lnTo>
                        <a:lnTo>
                          <a:pt x="46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0" name="Freeform 718"/>
                  <p:cNvSpPr>
                    <a:spLocks noChangeAspect="1"/>
                  </p:cNvSpPr>
                  <p:nvPr/>
                </p:nvSpPr>
                <p:spPr bwMode="auto">
                  <a:xfrm>
                    <a:off x="2091" y="1359"/>
                    <a:ext cx="37" cy="58"/>
                  </a:xfrm>
                  <a:custGeom>
                    <a:avLst/>
                    <a:gdLst>
                      <a:gd name="T0" fmla="*/ 40 w 122"/>
                      <a:gd name="T1" fmla="*/ 40 h 191"/>
                      <a:gd name="T2" fmla="*/ 7 w 122"/>
                      <a:gd name="T3" fmla="*/ 41 h 191"/>
                      <a:gd name="T4" fmla="*/ 18 w 122"/>
                      <a:gd name="T5" fmla="*/ 51 h 191"/>
                      <a:gd name="T6" fmla="*/ 27 w 122"/>
                      <a:gd name="T7" fmla="*/ 60 h 191"/>
                      <a:gd name="T8" fmla="*/ 35 w 122"/>
                      <a:gd name="T9" fmla="*/ 70 h 191"/>
                      <a:gd name="T10" fmla="*/ 42 w 122"/>
                      <a:gd name="T11" fmla="*/ 79 h 191"/>
                      <a:gd name="T12" fmla="*/ 48 w 122"/>
                      <a:gd name="T13" fmla="*/ 89 h 191"/>
                      <a:gd name="T14" fmla="*/ 54 w 122"/>
                      <a:gd name="T15" fmla="*/ 97 h 191"/>
                      <a:gd name="T16" fmla="*/ 59 w 122"/>
                      <a:gd name="T17" fmla="*/ 106 h 191"/>
                      <a:gd name="T18" fmla="*/ 62 w 122"/>
                      <a:gd name="T19" fmla="*/ 116 h 191"/>
                      <a:gd name="T20" fmla="*/ 65 w 122"/>
                      <a:gd name="T21" fmla="*/ 124 h 191"/>
                      <a:gd name="T22" fmla="*/ 68 w 122"/>
                      <a:gd name="T23" fmla="*/ 134 h 191"/>
                      <a:gd name="T24" fmla="*/ 70 w 122"/>
                      <a:gd name="T25" fmla="*/ 143 h 191"/>
                      <a:gd name="T26" fmla="*/ 73 w 122"/>
                      <a:gd name="T27" fmla="*/ 152 h 191"/>
                      <a:gd name="T28" fmla="*/ 75 w 122"/>
                      <a:gd name="T29" fmla="*/ 172 h 191"/>
                      <a:gd name="T30" fmla="*/ 76 w 122"/>
                      <a:gd name="T31" fmla="*/ 191 h 191"/>
                      <a:gd name="T32" fmla="*/ 122 w 122"/>
                      <a:gd name="T33" fmla="*/ 190 h 191"/>
                      <a:gd name="T34" fmla="*/ 121 w 122"/>
                      <a:gd name="T35" fmla="*/ 167 h 191"/>
                      <a:gd name="T36" fmla="*/ 118 w 122"/>
                      <a:gd name="T37" fmla="*/ 145 h 191"/>
                      <a:gd name="T38" fmla="*/ 116 w 122"/>
                      <a:gd name="T39" fmla="*/ 133 h 191"/>
                      <a:gd name="T40" fmla="*/ 113 w 122"/>
                      <a:gd name="T41" fmla="*/ 121 h 191"/>
                      <a:gd name="T42" fmla="*/ 109 w 122"/>
                      <a:gd name="T43" fmla="*/ 110 h 191"/>
                      <a:gd name="T44" fmla="*/ 105 w 122"/>
                      <a:gd name="T45" fmla="*/ 98 h 191"/>
                      <a:gd name="T46" fmla="*/ 100 w 122"/>
                      <a:gd name="T47" fmla="*/ 86 h 191"/>
                      <a:gd name="T48" fmla="*/ 95 w 122"/>
                      <a:gd name="T49" fmla="*/ 75 h 191"/>
                      <a:gd name="T50" fmla="*/ 87 w 122"/>
                      <a:gd name="T51" fmla="*/ 63 h 191"/>
                      <a:gd name="T52" fmla="*/ 80 w 122"/>
                      <a:gd name="T53" fmla="*/ 52 h 191"/>
                      <a:gd name="T54" fmla="*/ 71 w 122"/>
                      <a:gd name="T55" fmla="*/ 40 h 191"/>
                      <a:gd name="T56" fmla="*/ 61 w 122"/>
                      <a:gd name="T57" fmla="*/ 30 h 191"/>
                      <a:gd name="T58" fmla="*/ 50 w 122"/>
                      <a:gd name="T59" fmla="*/ 18 h 191"/>
                      <a:gd name="T60" fmla="*/ 39 w 122"/>
                      <a:gd name="T61" fmla="*/ 6 h 191"/>
                      <a:gd name="T62" fmla="*/ 7 w 122"/>
                      <a:gd name="T63" fmla="*/ 7 h 191"/>
                      <a:gd name="T64" fmla="*/ 39 w 122"/>
                      <a:gd name="T65" fmla="*/ 6 h 191"/>
                      <a:gd name="T66" fmla="*/ 35 w 122"/>
                      <a:gd name="T67" fmla="*/ 3 h 191"/>
                      <a:gd name="T68" fmla="*/ 29 w 122"/>
                      <a:gd name="T69" fmla="*/ 1 h 191"/>
                      <a:gd name="T70" fmla="*/ 25 w 122"/>
                      <a:gd name="T71" fmla="*/ 0 h 191"/>
                      <a:gd name="T72" fmla="*/ 21 w 122"/>
                      <a:gd name="T73" fmla="*/ 0 h 191"/>
                      <a:gd name="T74" fmla="*/ 17 w 122"/>
                      <a:gd name="T75" fmla="*/ 1 h 191"/>
                      <a:gd name="T76" fmla="*/ 13 w 122"/>
                      <a:gd name="T77" fmla="*/ 3 h 191"/>
                      <a:gd name="T78" fmla="*/ 9 w 122"/>
                      <a:gd name="T79" fmla="*/ 5 h 191"/>
                      <a:gd name="T80" fmla="*/ 6 w 122"/>
                      <a:gd name="T81" fmla="*/ 9 h 191"/>
                      <a:gd name="T82" fmla="*/ 3 w 122"/>
                      <a:gd name="T83" fmla="*/ 12 h 191"/>
                      <a:gd name="T84" fmla="*/ 1 w 122"/>
                      <a:gd name="T85" fmla="*/ 16 h 191"/>
                      <a:gd name="T86" fmla="*/ 0 w 122"/>
                      <a:gd name="T87" fmla="*/ 20 h 191"/>
                      <a:gd name="T88" fmla="*/ 0 w 122"/>
                      <a:gd name="T89" fmla="*/ 24 h 191"/>
                      <a:gd name="T90" fmla="*/ 0 w 122"/>
                      <a:gd name="T91" fmla="*/ 29 h 191"/>
                      <a:gd name="T92" fmla="*/ 2 w 122"/>
                      <a:gd name="T93" fmla="*/ 33 h 191"/>
                      <a:gd name="T94" fmla="*/ 4 w 122"/>
                      <a:gd name="T95" fmla="*/ 37 h 191"/>
                      <a:gd name="T96" fmla="*/ 7 w 122"/>
                      <a:gd name="T97" fmla="*/ 41 h 191"/>
                      <a:gd name="T98" fmla="*/ 40 w 122"/>
                      <a:gd name="T99" fmla="*/ 40 h 1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22" h="191">
                        <a:moveTo>
                          <a:pt x="40" y="40"/>
                        </a:moveTo>
                        <a:lnTo>
                          <a:pt x="7" y="41"/>
                        </a:lnTo>
                        <a:lnTo>
                          <a:pt x="18" y="51"/>
                        </a:lnTo>
                        <a:lnTo>
                          <a:pt x="27" y="60"/>
                        </a:lnTo>
                        <a:lnTo>
                          <a:pt x="35" y="70"/>
                        </a:lnTo>
                        <a:lnTo>
                          <a:pt x="42" y="79"/>
                        </a:lnTo>
                        <a:lnTo>
                          <a:pt x="48" y="89"/>
                        </a:lnTo>
                        <a:lnTo>
                          <a:pt x="54" y="97"/>
                        </a:lnTo>
                        <a:lnTo>
                          <a:pt x="59" y="106"/>
                        </a:lnTo>
                        <a:lnTo>
                          <a:pt x="62" y="116"/>
                        </a:lnTo>
                        <a:lnTo>
                          <a:pt x="65" y="124"/>
                        </a:lnTo>
                        <a:lnTo>
                          <a:pt x="68" y="134"/>
                        </a:lnTo>
                        <a:lnTo>
                          <a:pt x="70" y="143"/>
                        </a:lnTo>
                        <a:lnTo>
                          <a:pt x="73" y="152"/>
                        </a:lnTo>
                        <a:lnTo>
                          <a:pt x="75" y="172"/>
                        </a:lnTo>
                        <a:lnTo>
                          <a:pt x="76" y="191"/>
                        </a:lnTo>
                        <a:lnTo>
                          <a:pt x="122" y="190"/>
                        </a:lnTo>
                        <a:lnTo>
                          <a:pt x="121" y="167"/>
                        </a:lnTo>
                        <a:lnTo>
                          <a:pt x="118" y="145"/>
                        </a:lnTo>
                        <a:lnTo>
                          <a:pt x="116" y="133"/>
                        </a:lnTo>
                        <a:lnTo>
                          <a:pt x="113" y="121"/>
                        </a:lnTo>
                        <a:lnTo>
                          <a:pt x="109" y="110"/>
                        </a:lnTo>
                        <a:lnTo>
                          <a:pt x="105" y="98"/>
                        </a:lnTo>
                        <a:lnTo>
                          <a:pt x="100" y="86"/>
                        </a:lnTo>
                        <a:lnTo>
                          <a:pt x="95" y="75"/>
                        </a:lnTo>
                        <a:lnTo>
                          <a:pt x="87" y="63"/>
                        </a:lnTo>
                        <a:lnTo>
                          <a:pt x="80" y="52"/>
                        </a:lnTo>
                        <a:lnTo>
                          <a:pt x="71" y="40"/>
                        </a:lnTo>
                        <a:lnTo>
                          <a:pt x="61" y="30"/>
                        </a:lnTo>
                        <a:lnTo>
                          <a:pt x="50" y="18"/>
                        </a:lnTo>
                        <a:lnTo>
                          <a:pt x="39" y="6"/>
                        </a:lnTo>
                        <a:lnTo>
                          <a:pt x="7" y="7"/>
                        </a:lnTo>
                        <a:lnTo>
                          <a:pt x="39" y="6"/>
                        </a:lnTo>
                        <a:lnTo>
                          <a:pt x="35" y="3"/>
                        </a:lnTo>
                        <a:lnTo>
                          <a:pt x="29" y="1"/>
                        </a:lnTo>
                        <a:lnTo>
                          <a:pt x="25" y="0"/>
                        </a:lnTo>
                        <a:lnTo>
                          <a:pt x="21" y="0"/>
                        </a:lnTo>
                        <a:lnTo>
                          <a:pt x="17" y="1"/>
                        </a:lnTo>
                        <a:lnTo>
                          <a:pt x="13" y="3"/>
                        </a:lnTo>
                        <a:lnTo>
                          <a:pt x="9" y="5"/>
                        </a:lnTo>
                        <a:lnTo>
                          <a:pt x="6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2" y="33"/>
                        </a:lnTo>
                        <a:lnTo>
                          <a:pt x="4" y="37"/>
                        </a:lnTo>
                        <a:lnTo>
                          <a:pt x="7" y="41"/>
                        </a:lnTo>
                        <a:lnTo>
                          <a:pt x="40" y="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1" name="Freeform 719"/>
                  <p:cNvSpPr>
                    <a:spLocks noChangeAspect="1"/>
                  </p:cNvSpPr>
                  <p:nvPr/>
                </p:nvSpPr>
                <p:spPr bwMode="auto">
                  <a:xfrm>
                    <a:off x="2069" y="1362"/>
                    <a:ext cx="34" cy="61"/>
                  </a:xfrm>
                  <a:custGeom>
                    <a:avLst/>
                    <a:gdLst>
                      <a:gd name="T0" fmla="*/ 47 w 115"/>
                      <a:gd name="T1" fmla="*/ 183 h 206"/>
                      <a:gd name="T2" fmla="*/ 47 w 115"/>
                      <a:gd name="T3" fmla="*/ 183 h 206"/>
                      <a:gd name="T4" fmla="*/ 47 w 115"/>
                      <a:gd name="T5" fmla="*/ 165 h 206"/>
                      <a:gd name="T6" fmla="*/ 51 w 115"/>
                      <a:gd name="T7" fmla="*/ 145 h 206"/>
                      <a:gd name="T8" fmla="*/ 53 w 115"/>
                      <a:gd name="T9" fmla="*/ 136 h 206"/>
                      <a:gd name="T10" fmla="*/ 55 w 115"/>
                      <a:gd name="T11" fmla="*/ 128 h 206"/>
                      <a:gd name="T12" fmla="*/ 58 w 115"/>
                      <a:gd name="T13" fmla="*/ 118 h 206"/>
                      <a:gd name="T14" fmla="*/ 61 w 115"/>
                      <a:gd name="T15" fmla="*/ 109 h 206"/>
                      <a:gd name="T16" fmla="*/ 65 w 115"/>
                      <a:gd name="T17" fmla="*/ 99 h 206"/>
                      <a:gd name="T18" fmla="*/ 71 w 115"/>
                      <a:gd name="T19" fmla="*/ 90 h 206"/>
                      <a:gd name="T20" fmla="*/ 76 w 115"/>
                      <a:gd name="T21" fmla="*/ 82 h 206"/>
                      <a:gd name="T22" fmla="*/ 82 w 115"/>
                      <a:gd name="T23" fmla="*/ 72 h 206"/>
                      <a:gd name="T24" fmla="*/ 90 w 115"/>
                      <a:gd name="T25" fmla="*/ 63 h 206"/>
                      <a:gd name="T26" fmla="*/ 97 w 115"/>
                      <a:gd name="T27" fmla="*/ 53 h 206"/>
                      <a:gd name="T28" fmla="*/ 105 w 115"/>
                      <a:gd name="T29" fmla="*/ 43 h 206"/>
                      <a:gd name="T30" fmla="*/ 115 w 115"/>
                      <a:gd name="T31" fmla="*/ 33 h 206"/>
                      <a:gd name="T32" fmla="*/ 82 w 115"/>
                      <a:gd name="T33" fmla="*/ 0 h 206"/>
                      <a:gd name="T34" fmla="*/ 71 w 115"/>
                      <a:gd name="T35" fmla="*/ 12 h 206"/>
                      <a:gd name="T36" fmla="*/ 61 w 115"/>
                      <a:gd name="T37" fmla="*/ 23 h 206"/>
                      <a:gd name="T38" fmla="*/ 53 w 115"/>
                      <a:gd name="T39" fmla="*/ 34 h 206"/>
                      <a:gd name="T40" fmla="*/ 44 w 115"/>
                      <a:gd name="T41" fmla="*/ 46 h 206"/>
                      <a:gd name="T42" fmla="*/ 37 w 115"/>
                      <a:gd name="T43" fmla="*/ 56 h 206"/>
                      <a:gd name="T44" fmla="*/ 30 w 115"/>
                      <a:gd name="T45" fmla="*/ 68 h 206"/>
                      <a:gd name="T46" fmla="*/ 24 w 115"/>
                      <a:gd name="T47" fmla="*/ 79 h 206"/>
                      <a:gd name="T48" fmla="*/ 19 w 115"/>
                      <a:gd name="T49" fmla="*/ 91 h 206"/>
                      <a:gd name="T50" fmla="*/ 15 w 115"/>
                      <a:gd name="T51" fmla="*/ 103 h 206"/>
                      <a:gd name="T52" fmla="*/ 11 w 115"/>
                      <a:gd name="T53" fmla="*/ 114 h 206"/>
                      <a:gd name="T54" fmla="*/ 7 w 115"/>
                      <a:gd name="T55" fmla="*/ 126 h 206"/>
                      <a:gd name="T56" fmla="*/ 4 w 115"/>
                      <a:gd name="T57" fmla="*/ 137 h 206"/>
                      <a:gd name="T58" fmla="*/ 2 w 115"/>
                      <a:gd name="T59" fmla="*/ 160 h 206"/>
                      <a:gd name="T60" fmla="*/ 0 w 115"/>
                      <a:gd name="T61" fmla="*/ 183 h 206"/>
                      <a:gd name="T62" fmla="*/ 0 w 115"/>
                      <a:gd name="T63" fmla="*/ 183 h 206"/>
                      <a:gd name="T64" fmla="*/ 0 w 115"/>
                      <a:gd name="T65" fmla="*/ 183 h 206"/>
                      <a:gd name="T66" fmla="*/ 1 w 115"/>
                      <a:gd name="T67" fmla="*/ 188 h 206"/>
                      <a:gd name="T68" fmla="*/ 2 w 115"/>
                      <a:gd name="T69" fmla="*/ 193 h 206"/>
                      <a:gd name="T70" fmla="*/ 5 w 115"/>
                      <a:gd name="T71" fmla="*/ 197 h 206"/>
                      <a:gd name="T72" fmla="*/ 7 w 115"/>
                      <a:gd name="T73" fmla="*/ 201 h 206"/>
                      <a:gd name="T74" fmla="*/ 12 w 115"/>
                      <a:gd name="T75" fmla="*/ 203 h 206"/>
                      <a:gd name="T76" fmla="*/ 15 w 115"/>
                      <a:gd name="T77" fmla="*/ 205 h 206"/>
                      <a:gd name="T78" fmla="*/ 19 w 115"/>
                      <a:gd name="T79" fmla="*/ 206 h 206"/>
                      <a:gd name="T80" fmla="*/ 24 w 115"/>
                      <a:gd name="T81" fmla="*/ 206 h 206"/>
                      <a:gd name="T82" fmla="*/ 29 w 115"/>
                      <a:gd name="T83" fmla="*/ 206 h 206"/>
                      <a:gd name="T84" fmla="*/ 33 w 115"/>
                      <a:gd name="T85" fmla="*/ 205 h 206"/>
                      <a:gd name="T86" fmla="*/ 36 w 115"/>
                      <a:gd name="T87" fmla="*/ 203 h 206"/>
                      <a:gd name="T88" fmla="*/ 40 w 115"/>
                      <a:gd name="T89" fmla="*/ 201 h 206"/>
                      <a:gd name="T90" fmla="*/ 43 w 115"/>
                      <a:gd name="T91" fmla="*/ 197 h 206"/>
                      <a:gd name="T92" fmla="*/ 45 w 115"/>
                      <a:gd name="T93" fmla="*/ 193 h 206"/>
                      <a:gd name="T94" fmla="*/ 46 w 115"/>
                      <a:gd name="T95" fmla="*/ 188 h 206"/>
                      <a:gd name="T96" fmla="*/ 47 w 115"/>
                      <a:gd name="T97" fmla="*/ 183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15" h="206">
                        <a:moveTo>
                          <a:pt x="47" y="183"/>
                        </a:moveTo>
                        <a:lnTo>
                          <a:pt x="47" y="183"/>
                        </a:lnTo>
                        <a:lnTo>
                          <a:pt x="47" y="165"/>
                        </a:lnTo>
                        <a:lnTo>
                          <a:pt x="51" y="145"/>
                        </a:lnTo>
                        <a:lnTo>
                          <a:pt x="53" y="136"/>
                        </a:lnTo>
                        <a:lnTo>
                          <a:pt x="55" y="128"/>
                        </a:lnTo>
                        <a:lnTo>
                          <a:pt x="58" y="118"/>
                        </a:lnTo>
                        <a:lnTo>
                          <a:pt x="61" y="109"/>
                        </a:lnTo>
                        <a:lnTo>
                          <a:pt x="65" y="99"/>
                        </a:lnTo>
                        <a:lnTo>
                          <a:pt x="71" y="90"/>
                        </a:lnTo>
                        <a:lnTo>
                          <a:pt x="76" y="82"/>
                        </a:lnTo>
                        <a:lnTo>
                          <a:pt x="82" y="72"/>
                        </a:lnTo>
                        <a:lnTo>
                          <a:pt x="90" y="63"/>
                        </a:lnTo>
                        <a:lnTo>
                          <a:pt x="97" y="53"/>
                        </a:lnTo>
                        <a:lnTo>
                          <a:pt x="105" y="43"/>
                        </a:lnTo>
                        <a:lnTo>
                          <a:pt x="115" y="33"/>
                        </a:lnTo>
                        <a:lnTo>
                          <a:pt x="82" y="0"/>
                        </a:lnTo>
                        <a:lnTo>
                          <a:pt x="71" y="12"/>
                        </a:lnTo>
                        <a:lnTo>
                          <a:pt x="61" y="23"/>
                        </a:lnTo>
                        <a:lnTo>
                          <a:pt x="53" y="34"/>
                        </a:lnTo>
                        <a:lnTo>
                          <a:pt x="44" y="46"/>
                        </a:lnTo>
                        <a:lnTo>
                          <a:pt x="37" y="56"/>
                        </a:lnTo>
                        <a:lnTo>
                          <a:pt x="30" y="68"/>
                        </a:lnTo>
                        <a:lnTo>
                          <a:pt x="24" y="79"/>
                        </a:lnTo>
                        <a:lnTo>
                          <a:pt x="19" y="91"/>
                        </a:lnTo>
                        <a:lnTo>
                          <a:pt x="15" y="103"/>
                        </a:lnTo>
                        <a:lnTo>
                          <a:pt x="11" y="114"/>
                        </a:lnTo>
                        <a:lnTo>
                          <a:pt x="7" y="126"/>
                        </a:lnTo>
                        <a:lnTo>
                          <a:pt x="4" y="137"/>
                        </a:lnTo>
                        <a:lnTo>
                          <a:pt x="2" y="160"/>
                        </a:lnTo>
                        <a:lnTo>
                          <a:pt x="0" y="183"/>
                        </a:lnTo>
                        <a:lnTo>
                          <a:pt x="0" y="183"/>
                        </a:lnTo>
                        <a:lnTo>
                          <a:pt x="0" y="183"/>
                        </a:lnTo>
                        <a:lnTo>
                          <a:pt x="1" y="188"/>
                        </a:lnTo>
                        <a:lnTo>
                          <a:pt x="2" y="193"/>
                        </a:lnTo>
                        <a:lnTo>
                          <a:pt x="5" y="197"/>
                        </a:lnTo>
                        <a:lnTo>
                          <a:pt x="7" y="201"/>
                        </a:lnTo>
                        <a:lnTo>
                          <a:pt x="12" y="203"/>
                        </a:lnTo>
                        <a:lnTo>
                          <a:pt x="15" y="205"/>
                        </a:lnTo>
                        <a:lnTo>
                          <a:pt x="19" y="206"/>
                        </a:lnTo>
                        <a:lnTo>
                          <a:pt x="24" y="206"/>
                        </a:lnTo>
                        <a:lnTo>
                          <a:pt x="29" y="206"/>
                        </a:lnTo>
                        <a:lnTo>
                          <a:pt x="33" y="205"/>
                        </a:lnTo>
                        <a:lnTo>
                          <a:pt x="36" y="203"/>
                        </a:lnTo>
                        <a:lnTo>
                          <a:pt x="40" y="201"/>
                        </a:lnTo>
                        <a:lnTo>
                          <a:pt x="43" y="197"/>
                        </a:lnTo>
                        <a:lnTo>
                          <a:pt x="45" y="193"/>
                        </a:lnTo>
                        <a:lnTo>
                          <a:pt x="46" y="188"/>
                        </a:lnTo>
                        <a:lnTo>
                          <a:pt x="47" y="18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2" name="Freeform 720"/>
                  <p:cNvSpPr>
                    <a:spLocks noChangeAspect="1"/>
                  </p:cNvSpPr>
                  <p:nvPr/>
                </p:nvSpPr>
                <p:spPr bwMode="auto">
                  <a:xfrm>
                    <a:off x="2069" y="1417"/>
                    <a:ext cx="14" cy="94"/>
                  </a:xfrm>
                  <a:custGeom>
                    <a:avLst/>
                    <a:gdLst>
                      <a:gd name="T0" fmla="*/ 29 w 47"/>
                      <a:gd name="T1" fmla="*/ 314 h 315"/>
                      <a:gd name="T2" fmla="*/ 47 w 47"/>
                      <a:gd name="T3" fmla="*/ 291 h 315"/>
                      <a:gd name="T4" fmla="*/ 47 w 47"/>
                      <a:gd name="T5" fmla="*/ 0 h 315"/>
                      <a:gd name="T6" fmla="*/ 0 w 47"/>
                      <a:gd name="T7" fmla="*/ 0 h 315"/>
                      <a:gd name="T8" fmla="*/ 0 w 47"/>
                      <a:gd name="T9" fmla="*/ 291 h 315"/>
                      <a:gd name="T10" fmla="*/ 29 w 47"/>
                      <a:gd name="T11" fmla="*/ 314 h 315"/>
                      <a:gd name="T12" fmla="*/ 0 w 47"/>
                      <a:gd name="T13" fmla="*/ 291 h 315"/>
                      <a:gd name="T14" fmla="*/ 1 w 47"/>
                      <a:gd name="T15" fmla="*/ 298 h 315"/>
                      <a:gd name="T16" fmla="*/ 2 w 47"/>
                      <a:gd name="T17" fmla="*/ 302 h 315"/>
                      <a:gd name="T18" fmla="*/ 5 w 47"/>
                      <a:gd name="T19" fmla="*/ 306 h 315"/>
                      <a:gd name="T20" fmla="*/ 7 w 47"/>
                      <a:gd name="T21" fmla="*/ 309 h 315"/>
                      <a:gd name="T22" fmla="*/ 12 w 47"/>
                      <a:gd name="T23" fmla="*/ 311 h 315"/>
                      <a:gd name="T24" fmla="*/ 15 w 47"/>
                      <a:gd name="T25" fmla="*/ 313 h 315"/>
                      <a:gd name="T26" fmla="*/ 19 w 47"/>
                      <a:gd name="T27" fmla="*/ 314 h 315"/>
                      <a:gd name="T28" fmla="*/ 24 w 47"/>
                      <a:gd name="T29" fmla="*/ 315 h 315"/>
                      <a:gd name="T30" fmla="*/ 29 w 47"/>
                      <a:gd name="T31" fmla="*/ 314 h 315"/>
                      <a:gd name="T32" fmla="*/ 33 w 47"/>
                      <a:gd name="T33" fmla="*/ 313 h 315"/>
                      <a:gd name="T34" fmla="*/ 36 w 47"/>
                      <a:gd name="T35" fmla="*/ 311 h 315"/>
                      <a:gd name="T36" fmla="*/ 40 w 47"/>
                      <a:gd name="T37" fmla="*/ 309 h 315"/>
                      <a:gd name="T38" fmla="*/ 43 w 47"/>
                      <a:gd name="T39" fmla="*/ 306 h 315"/>
                      <a:gd name="T40" fmla="*/ 45 w 47"/>
                      <a:gd name="T41" fmla="*/ 302 h 315"/>
                      <a:gd name="T42" fmla="*/ 46 w 47"/>
                      <a:gd name="T43" fmla="*/ 298 h 315"/>
                      <a:gd name="T44" fmla="*/ 47 w 47"/>
                      <a:gd name="T45" fmla="*/ 291 h 315"/>
                      <a:gd name="T46" fmla="*/ 29 w 47"/>
                      <a:gd name="T47" fmla="*/ 314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315">
                        <a:moveTo>
                          <a:pt x="29" y="314"/>
                        </a:moveTo>
                        <a:lnTo>
                          <a:pt x="47" y="291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29" y="314"/>
                        </a:lnTo>
                        <a:lnTo>
                          <a:pt x="0" y="291"/>
                        </a:lnTo>
                        <a:lnTo>
                          <a:pt x="1" y="298"/>
                        </a:lnTo>
                        <a:lnTo>
                          <a:pt x="2" y="302"/>
                        </a:lnTo>
                        <a:lnTo>
                          <a:pt x="5" y="306"/>
                        </a:lnTo>
                        <a:lnTo>
                          <a:pt x="7" y="309"/>
                        </a:lnTo>
                        <a:lnTo>
                          <a:pt x="12" y="311"/>
                        </a:lnTo>
                        <a:lnTo>
                          <a:pt x="15" y="313"/>
                        </a:lnTo>
                        <a:lnTo>
                          <a:pt x="19" y="314"/>
                        </a:lnTo>
                        <a:lnTo>
                          <a:pt x="24" y="315"/>
                        </a:lnTo>
                        <a:lnTo>
                          <a:pt x="29" y="314"/>
                        </a:lnTo>
                        <a:lnTo>
                          <a:pt x="33" y="313"/>
                        </a:lnTo>
                        <a:lnTo>
                          <a:pt x="36" y="311"/>
                        </a:lnTo>
                        <a:lnTo>
                          <a:pt x="40" y="309"/>
                        </a:lnTo>
                        <a:lnTo>
                          <a:pt x="43" y="306"/>
                        </a:lnTo>
                        <a:lnTo>
                          <a:pt x="45" y="302"/>
                        </a:lnTo>
                        <a:lnTo>
                          <a:pt x="46" y="298"/>
                        </a:lnTo>
                        <a:lnTo>
                          <a:pt x="47" y="291"/>
                        </a:lnTo>
                        <a:lnTo>
                          <a:pt x="29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3" name="Freeform 721"/>
                  <p:cNvSpPr>
                    <a:spLocks noChangeAspect="1"/>
                  </p:cNvSpPr>
                  <p:nvPr/>
                </p:nvSpPr>
                <p:spPr bwMode="auto">
                  <a:xfrm>
                    <a:off x="2042" y="1497"/>
                    <a:ext cx="36" cy="20"/>
                  </a:xfrm>
                  <a:custGeom>
                    <a:avLst/>
                    <a:gdLst>
                      <a:gd name="T0" fmla="*/ 0 w 119"/>
                      <a:gd name="T1" fmla="*/ 43 h 66"/>
                      <a:gd name="T2" fmla="*/ 27 w 119"/>
                      <a:gd name="T3" fmla="*/ 66 h 66"/>
                      <a:gd name="T4" fmla="*/ 119 w 119"/>
                      <a:gd name="T5" fmla="*/ 45 h 66"/>
                      <a:gd name="T6" fmla="*/ 109 w 119"/>
                      <a:gd name="T7" fmla="*/ 0 h 66"/>
                      <a:gd name="T8" fmla="*/ 17 w 119"/>
                      <a:gd name="T9" fmla="*/ 21 h 66"/>
                      <a:gd name="T10" fmla="*/ 0 w 119"/>
                      <a:gd name="T11" fmla="*/ 43 h 66"/>
                      <a:gd name="T12" fmla="*/ 17 w 119"/>
                      <a:gd name="T13" fmla="*/ 21 h 66"/>
                      <a:gd name="T14" fmla="*/ 12 w 119"/>
                      <a:gd name="T15" fmla="*/ 22 h 66"/>
                      <a:gd name="T16" fmla="*/ 8 w 119"/>
                      <a:gd name="T17" fmla="*/ 25 h 66"/>
                      <a:gd name="T18" fmla="*/ 5 w 119"/>
                      <a:gd name="T19" fmla="*/ 29 h 66"/>
                      <a:gd name="T20" fmla="*/ 2 w 119"/>
                      <a:gd name="T21" fmla="*/ 32 h 66"/>
                      <a:gd name="T22" fmla="*/ 1 w 119"/>
                      <a:gd name="T23" fmla="*/ 36 h 66"/>
                      <a:gd name="T24" fmla="*/ 0 w 119"/>
                      <a:gd name="T25" fmla="*/ 40 h 66"/>
                      <a:gd name="T26" fmla="*/ 0 w 119"/>
                      <a:gd name="T27" fmla="*/ 44 h 66"/>
                      <a:gd name="T28" fmla="*/ 0 w 119"/>
                      <a:gd name="T29" fmla="*/ 49 h 66"/>
                      <a:gd name="T30" fmla="*/ 1 w 119"/>
                      <a:gd name="T31" fmla="*/ 53 h 66"/>
                      <a:gd name="T32" fmla="*/ 3 w 119"/>
                      <a:gd name="T33" fmla="*/ 57 h 66"/>
                      <a:gd name="T34" fmla="*/ 6 w 119"/>
                      <a:gd name="T35" fmla="*/ 60 h 66"/>
                      <a:gd name="T36" fmla="*/ 9 w 119"/>
                      <a:gd name="T37" fmla="*/ 63 h 66"/>
                      <a:gd name="T38" fmla="*/ 12 w 119"/>
                      <a:gd name="T39" fmla="*/ 65 h 66"/>
                      <a:gd name="T40" fmla="*/ 17 w 119"/>
                      <a:gd name="T41" fmla="*/ 66 h 66"/>
                      <a:gd name="T42" fmla="*/ 22 w 119"/>
                      <a:gd name="T43" fmla="*/ 66 h 66"/>
                      <a:gd name="T44" fmla="*/ 27 w 119"/>
                      <a:gd name="T45" fmla="*/ 66 h 66"/>
                      <a:gd name="T46" fmla="*/ 0 w 119"/>
                      <a:gd name="T47" fmla="*/ 43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19" h="66">
                        <a:moveTo>
                          <a:pt x="0" y="43"/>
                        </a:moveTo>
                        <a:lnTo>
                          <a:pt x="27" y="66"/>
                        </a:lnTo>
                        <a:lnTo>
                          <a:pt x="119" y="45"/>
                        </a:lnTo>
                        <a:lnTo>
                          <a:pt x="109" y="0"/>
                        </a:lnTo>
                        <a:lnTo>
                          <a:pt x="17" y="21"/>
                        </a:lnTo>
                        <a:lnTo>
                          <a:pt x="0" y="43"/>
                        </a:lnTo>
                        <a:lnTo>
                          <a:pt x="17" y="21"/>
                        </a:lnTo>
                        <a:lnTo>
                          <a:pt x="12" y="22"/>
                        </a:lnTo>
                        <a:lnTo>
                          <a:pt x="8" y="25"/>
                        </a:lnTo>
                        <a:lnTo>
                          <a:pt x="5" y="29"/>
                        </a:lnTo>
                        <a:lnTo>
                          <a:pt x="2" y="32"/>
                        </a:lnTo>
                        <a:lnTo>
                          <a:pt x="1" y="36"/>
                        </a:lnTo>
                        <a:lnTo>
                          <a:pt x="0" y="40"/>
                        </a:lnTo>
                        <a:lnTo>
                          <a:pt x="0" y="44"/>
                        </a:lnTo>
                        <a:lnTo>
                          <a:pt x="0" y="49"/>
                        </a:lnTo>
                        <a:lnTo>
                          <a:pt x="1" y="53"/>
                        </a:lnTo>
                        <a:lnTo>
                          <a:pt x="3" y="57"/>
                        </a:lnTo>
                        <a:lnTo>
                          <a:pt x="6" y="60"/>
                        </a:lnTo>
                        <a:lnTo>
                          <a:pt x="9" y="63"/>
                        </a:lnTo>
                        <a:lnTo>
                          <a:pt x="12" y="65"/>
                        </a:lnTo>
                        <a:lnTo>
                          <a:pt x="17" y="66"/>
                        </a:lnTo>
                        <a:lnTo>
                          <a:pt x="22" y="66"/>
                        </a:lnTo>
                        <a:lnTo>
                          <a:pt x="27" y="66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4" name="Freeform 722"/>
                  <p:cNvSpPr>
                    <a:spLocks noChangeAspect="1"/>
                  </p:cNvSpPr>
                  <p:nvPr/>
                </p:nvSpPr>
                <p:spPr bwMode="auto">
                  <a:xfrm>
                    <a:off x="2042" y="1511"/>
                    <a:ext cx="13" cy="33"/>
                  </a:xfrm>
                  <a:custGeom>
                    <a:avLst/>
                    <a:gdLst>
                      <a:gd name="T0" fmla="*/ 23 w 46"/>
                      <a:gd name="T1" fmla="*/ 112 h 112"/>
                      <a:gd name="T2" fmla="*/ 46 w 46"/>
                      <a:gd name="T3" fmla="*/ 89 h 112"/>
                      <a:gd name="T4" fmla="*/ 46 w 46"/>
                      <a:gd name="T5" fmla="*/ 0 h 112"/>
                      <a:gd name="T6" fmla="*/ 0 w 46"/>
                      <a:gd name="T7" fmla="*/ 0 h 112"/>
                      <a:gd name="T8" fmla="*/ 0 w 46"/>
                      <a:gd name="T9" fmla="*/ 89 h 112"/>
                      <a:gd name="T10" fmla="*/ 23 w 46"/>
                      <a:gd name="T11" fmla="*/ 112 h 112"/>
                      <a:gd name="T12" fmla="*/ 0 w 46"/>
                      <a:gd name="T13" fmla="*/ 89 h 112"/>
                      <a:gd name="T14" fmla="*/ 0 w 46"/>
                      <a:gd name="T15" fmla="*/ 94 h 112"/>
                      <a:gd name="T16" fmla="*/ 1 w 46"/>
                      <a:gd name="T17" fmla="*/ 99 h 112"/>
                      <a:gd name="T18" fmla="*/ 4 w 46"/>
                      <a:gd name="T19" fmla="*/ 102 h 112"/>
                      <a:gd name="T20" fmla="*/ 6 w 46"/>
                      <a:gd name="T21" fmla="*/ 106 h 112"/>
                      <a:gd name="T22" fmla="*/ 10 w 46"/>
                      <a:gd name="T23" fmla="*/ 109 h 112"/>
                      <a:gd name="T24" fmla="*/ 13 w 46"/>
                      <a:gd name="T25" fmla="*/ 111 h 112"/>
                      <a:gd name="T26" fmla="*/ 17 w 46"/>
                      <a:gd name="T27" fmla="*/ 112 h 112"/>
                      <a:gd name="T28" fmla="*/ 23 w 46"/>
                      <a:gd name="T29" fmla="*/ 112 h 112"/>
                      <a:gd name="T30" fmla="*/ 27 w 46"/>
                      <a:gd name="T31" fmla="*/ 112 h 112"/>
                      <a:gd name="T32" fmla="*/ 31 w 46"/>
                      <a:gd name="T33" fmla="*/ 111 h 112"/>
                      <a:gd name="T34" fmla="*/ 34 w 46"/>
                      <a:gd name="T35" fmla="*/ 109 h 112"/>
                      <a:gd name="T36" fmla="*/ 38 w 46"/>
                      <a:gd name="T37" fmla="*/ 106 h 112"/>
                      <a:gd name="T38" fmla="*/ 42 w 46"/>
                      <a:gd name="T39" fmla="*/ 102 h 112"/>
                      <a:gd name="T40" fmla="*/ 44 w 46"/>
                      <a:gd name="T41" fmla="*/ 99 h 112"/>
                      <a:gd name="T42" fmla="*/ 45 w 46"/>
                      <a:gd name="T43" fmla="*/ 94 h 112"/>
                      <a:gd name="T44" fmla="*/ 46 w 46"/>
                      <a:gd name="T45" fmla="*/ 89 h 112"/>
                      <a:gd name="T46" fmla="*/ 23 w 46"/>
                      <a:gd name="T47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2">
                        <a:moveTo>
                          <a:pt x="23" y="112"/>
                        </a:moveTo>
                        <a:lnTo>
                          <a:pt x="46" y="89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23" y="112"/>
                        </a:lnTo>
                        <a:lnTo>
                          <a:pt x="0" y="89"/>
                        </a:lnTo>
                        <a:lnTo>
                          <a:pt x="0" y="94"/>
                        </a:lnTo>
                        <a:lnTo>
                          <a:pt x="1" y="99"/>
                        </a:lnTo>
                        <a:lnTo>
                          <a:pt x="4" y="102"/>
                        </a:lnTo>
                        <a:lnTo>
                          <a:pt x="6" y="106"/>
                        </a:lnTo>
                        <a:lnTo>
                          <a:pt x="10" y="109"/>
                        </a:lnTo>
                        <a:lnTo>
                          <a:pt x="13" y="111"/>
                        </a:lnTo>
                        <a:lnTo>
                          <a:pt x="17" y="112"/>
                        </a:lnTo>
                        <a:lnTo>
                          <a:pt x="23" y="112"/>
                        </a:lnTo>
                        <a:lnTo>
                          <a:pt x="27" y="112"/>
                        </a:lnTo>
                        <a:lnTo>
                          <a:pt x="31" y="111"/>
                        </a:lnTo>
                        <a:lnTo>
                          <a:pt x="34" y="109"/>
                        </a:lnTo>
                        <a:lnTo>
                          <a:pt x="38" y="106"/>
                        </a:lnTo>
                        <a:lnTo>
                          <a:pt x="42" y="102"/>
                        </a:lnTo>
                        <a:lnTo>
                          <a:pt x="44" y="99"/>
                        </a:lnTo>
                        <a:lnTo>
                          <a:pt x="45" y="94"/>
                        </a:lnTo>
                        <a:lnTo>
                          <a:pt x="46" y="89"/>
                        </a:lnTo>
                        <a:lnTo>
                          <a:pt x="23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5" name="Freeform 723"/>
                  <p:cNvSpPr>
                    <a:spLocks noChangeAspect="1"/>
                  </p:cNvSpPr>
                  <p:nvPr/>
                </p:nvSpPr>
                <p:spPr bwMode="auto">
                  <a:xfrm>
                    <a:off x="2049" y="1530"/>
                    <a:ext cx="30" cy="14"/>
                  </a:xfrm>
                  <a:custGeom>
                    <a:avLst/>
                    <a:gdLst>
                      <a:gd name="T0" fmla="*/ 102 w 102"/>
                      <a:gd name="T1" fmla="*/ 23 h 46"/>
                      <a:gd name="T2" fmla="*/ 79 w 102"/>
                      <a:gd name="T3" fmla="*/ 0 h 46"/>
                      <a:gd name="T4" fmla="*/ 0 w 102"/>
                      <a:gd name="T5" fmla="*/ 0 h 46"/>
                      <a:gd name="T6" fmla="*/ 0 w 102"/>
                      <a:gd name="T7" fmla="*/ 46 h 46"/>
                      <a:gd name="T8" fmla="*/ 79 w 102"/>
                      <a:gd name="T9" fmla="*/ 46 h 46"/>
                      <a:gd name="T10" fmla="*/ 102 w 102"/>
                      <a:gd name="T11" fmla="*/ 23 h 46"/>
                      <a:gd name="T12" fmla="*/ 79 w 102"/>
                      <a:gd name="T13" fmla="*/ 46 h 46"/>
                      <a:gd name="T14" fmla="*/ 84 w 102"/>
                      <a:gd name="T15" fmla="*/ 45 h 46"/>
                      <a:gd name="T16" fmla="*/ 89 w 102"/>
                      <a:gd name="T17" fmla="*/ 44 h 46"/>
                      <a:gd name="T18" fmla="*/ 92 w 102"/>
                      <a:gd name="T19" fmla="*/ 42 h 46"/>
                      <a:gd name="T20" fmla="*/ 97 w 102"/>
                      <a:gd name="T21" fmla="*/ 39 h 46"/>
                      <a:gd name="T22" fmla="*/ 99 w 102"/>
                      <a:gd name="T23" fmla="*/ 35 h 46"/>
                      <a:gd name="T24" fmla="*/ 101 w 102"/>
                      <a:gd name="T25" fmla="*/ 31 h 46"/>
                      <a:gd name="T26" fmla="*/ 102 w 102"/>
                      <a:gd name="T27" fmla="*/ 27 h 46"/>
                      <a:gd name="T28" fmla="*/ 102 w 102"/>
                      <a:gd name="T29" fmla="*/ 23 h 46"/>
                      <a:gd name="T30" fmla="*/ 102 w 102"/>
                      <a:gd name="T31" fmla="*/ 19 h 46"/>
                      <a:gd name="T32" fmla="*/ 101 w 102"/>
                      <a:gd name="T33" fmla="*/ 14 h 46"/>
                      <a:gd name="T34" fmla="*/ 99 w 102"/>
                      <a:gd name="T35" fmla="*/ 10 h 46"/>
                      <a:gd name="T36" fmla="*/ 97 w 102"/>
                      <a:gd name="T37" fmla="*/ 7 h 46"/>
                      <a:gd name="T38" fmla="*/ 92 w 102"/>
                      <a:gd name="T39" fmla="*/ 4 h 46"/>
                      <a:gd name="T40" fmla="*/ 89 w 102"/>
                      <a:gd name="T41" fmla="*/ 2 h 46"/>
                      <a:gd name="T42" fmla="*/ 84 w 102"/>
                      <a:gd name="T43" fmla="*/ 0 h 46"/>
                      <a:gd name="T44" fmla="*/ 79 w 102"/>
                      <a:gd name="T45" fmla="*/ 0 h 46"/>
                      <a:gd name="T46" fmla="*/ 102 w 102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02" h="46">
                        <a:moveTo>
                          <a:pt x="102" y="23"/>
                        </a:moveTo>
                        <a:lnTo>
                          <a:pt x="79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79" y="46"/>
                        </a:lnTo>
                        <a:lnTo>
                          <a:pt x="102" y="23"/>
                        </a:lnTo>
                        <a:lnTo>
                          <a:pt x="79" y="46"/>
                        </a:lnTo>
                        <a:lnTo>
                          <a:pt x="84" y="45"/>
                        </a:lnTo>
                        <a:lnTo>
                          <a:pt x="89" y="44"/>
                        </a:lnTo>
                        <a:lnTo>
                          <a:pt x="92" y="42"/>
                        </a:lnTo>
                        <a:lnTo>
                          <a:pt x="97" y="39"/>
                        </a:lnTo>
                        <a:lnTo>
                          <a:pt x="99" y="35"/>
                        </a:lnTo>
                        <a:lnTo>
                          <a:pt x="101" y="31"/>
                        </a:lnTo>
                        <a:lnTo>
                          <a:pt x="102" y="27"/>
                        </a:lnTo>
                        <a:lnTo>
                          <a:pt x="102" y="23"/>
                        </a:lnTo>
                        <a:lnTo>
                          <a:pt x="102" y="19"/>
                        </a:lnTo>
                        <a:lnTo>
                          <a:pt x="101" y="14"/>
                        </a:lnTo>
                        <a:lnTo>
                          <a:pt x="99" y="10"/>
                        </a:lnTo>
                        <a:lnTo>
                          <a:pt x="97" y="7"/>
                        </a:lnTo>
                        <a:lnTo>
                          <a:pt x="92" y="4"/>
                        </a:lnTo>
                        <a:lnTo>
                          <a:pt x="89" y="2"/>
                        </a:lnTo>
                        <a:lnTo>
                          <a:pt x="84" y="0"/>
                        </a:lnTo>
                        <a:lnTo>
                          <a:pt x="79" y="0"/>
                        </a:lnTo>
                        <a:lnTo>
                          <a:pt x="102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6" name="Freeform 724"/>
                  <p:cNvSpPr>
                    <a:spLocks noChangeAspect="1"/>
                  </p:cNvSpPr>
                  <p:nvPr/>
                </p:nvSpPr>
                <p:spPr bwMode="auto">
                  <a:xfrm>
                    <a:off x="2065" y="1537"/>
                    <a:ext cx="14" cy="335"/>
                  </a:xfrm>
                  <a:custGeom>
                    <a:avLst/>
                    <a:gdLst>
                      <a:gd name="T0" fmla="*/ 23 w 46"/>
                      <a:gd name="T1" fmla="*/ 1116 h 1116"/>
                      <a:gd name="T2" fmla="*/ 46 w 46"/>
                      <a:gd name="T3" fmla="*/ 1093 h 1116"/>
                      <a:gd name="T4" fmla="*/ 46 w 46"/>
                      <a:gd name="T5" fmla="*/ 0 h 1116"/>
                      <a:gd name="T6" fmla="*/ 0 w 46"/>
                      <a:gd name="T7" fmla="*/ 0 h 1116"/>
                      <a:gd name="T8" fmla="*/ 0 w 46"/>
                      <a:gd name="T9" fmla="*/ 1093 h 1116"/>
                      <a:gd name="T10" fmla="*/ 23 w 46"/>
                      <a:gd name="T11" fmla="*/ 1116 h 1116"/>
                      <a:gd name="T12" fmla="*/ 0 w 46"/>
                      <a:gd name="T13" fmla="*/ 1093 h 1116"/>
                      <a:gd name="T14" fmla="*/ 1 w 46"/>
                      <a:gd name="T15" fmla="*/ 1099 h 1116"/>
                      <a:gd name="T16" fmla="*/ 2 w 46"/>
                      <a:gd name="T17" fmla="*/ 1103 h 1116"/>
                      <a:gd name="T18" fmla="*/ 4 w 46"/>
                      <a:gd name="T19" fmla="*/ 1107 h 1116"/>
                      <a:gd name="T20" fmla="*/ 7 w 46"/>
                      <a:gd name="T21" fmla="*/ 1111 h 1116"/>
                      <a:gd name="T22" fmla="*/ 10 w 46"/>
                      <a:gd name="T23" fmla="*/ 1113 h 1116"/>
                      <a:gd name="T24" fmla="*/ 14 w 46"/>
                      <a:gd name="T25" fmla="*/ 1115 h 1116"/>
                      <a:gd name="T26" fmla="*/ 18 w 46"/>
                      <a:gd name="T27" fmla="*/ 1116 h 1116"/>
                      <a:gd name="T28" fmla="*/ 23 w 46"/>
                      <a:gd name="T29" fmla="*/ 1116 h 1116"/>
                      <a:gd name="T30" fmla="*/ 27 w 46"/>
                      <a:gd name="T31" fmla="*/ 1116 h 1116"/>
                      <a:gd name="T32" fmla="*/ 31 w 46"/>
                      <a:gd name="T33" fmla="*/ 1115 h 1116"/>
                      <a:gd name="T34" fmla="*/ 35 w 46"/>
                      <a:gd name="T35" fmla="*/ 1113 h 1116"/>
                      <a:gd name="T36" fmla="*/ 38 w 46"/>
                      <a:gd name="T37" fmla="*/ 1111 h 1116"/>
                      <a:gd name="T38" fmla="*/ 42 w 46"/>
                      <a:gd name="T39" fmla="*/ 1107 h 1116"/>
                      <a:gd name="T40" fmla="*/ 44 w 46"/>
                      <a:gd name="T41" fmla="*/ 1103 h 1116"/>
                      <a:gd name="T42" fmla="*/ 46 w 46"/>
                      <a:gd name="T43" fmla="*/ 1099 h 1116"/>
                      <a:gd name="T44" fmla="*/ 46 w 46"/>
                      <a:gd name="T45" fmla="*/ 1093 h 1116"/>
                      <a:gd name="T46" fmla="*/ 23 w 46"/>
                      <a:gd name="T47" fmla="*/ 1116 h 1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16">
                        <a:moveTo>
                          <a:pt x="23" y="1116"/>
                        </a:moveTo>
                        <a:lnTo>
                          <a:pt x="46" y="1093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93"/>
                        </a:lnTo>
                        <a:lnTo>
                          <a:pt x="23" y="1116"/>
                        </a:lnTo>
                        <a:lnTo>
                          <a:pt x="0" y="1093"/>
                        </a:lnTo>
                        <a:lnTo>
                          <a:pt x="1" y="1099"/>
                        </a:lnTo>
                        <a:lnTo>
                          <a:pt x="2" y="1103"/>
                        </a:lnTo>
                        <a:lnTo>
                          <a:pt x="4" y="1107"/>
                        </a:lnTo>
                        <a:lnTo>
                          <a:pt x="7" y="1111"/>
                        </a:lnTo>
                        <a:lnTo>
                          <a:pt x="10" y="1113"/>
                        </a:lnTo>
                        <a:lnTo>
                          <a:pt x="14" y="1115"/>
                        </a:lnTo>
                        <a:lnTo>
                          <a:pt x="18" y="1116"/>
                        </a:lnTo>
                        <a:lnTo>
                          <a:pt x="23" y="1116"/>
                        </a:lnTo>
                        <a:lnTo>
                          <a:pt x="27" y="1116"/>
                        </a:lnTo>
                        <a:lnTo>
                          <a:pt x="31" y="1115"/>
                        </a:lnTo>
                        <a:lnTo>
                          <a:pt x="35" y="1113"/>
                        </a:lnTo>
                        <a:lnTo>
                          <a:pt x="38" y="1111"/>
                        </a:lnTo>
                        <a:lnTo>
                          <a:pt x="42" y="1107"/>
                        </a:lnTo>
                        <a:lnTo>
                          <a:pt x="44" y="1103"/>
                        </a:lnTo>
                        <a:lnTo>
                          <a:pt x="46" y="1099"/>
                        </a:lnTo>
                        <a:lnTo>
                          <a:pt x="46" y="1093"/>
                        </a:lnTo>
                        <a:lnTo>
                          <a:pt x="23" y="111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7" name="Freeform 725"/>
                  <p:cNvSpPr>
                    <a:spLocks noChangeAspect="1"/>
                  </p:cNvSpPr>
                  <p:nvPr/>
                </p:nvSpPr>
                <p:spPr bwMode="auto">
                  <a:xfrm>
                    <a:off x="2055" y="1858"/>
                    <a:ext cx="17" cy="14"/>
                  </a:xfrm>
                  <a:custGeom>
                    <a:avLst/>
                    <a:gdLst>
                      <a:gd name="T0" fmla="*/ 0 w 56"/>
                      <a:gd name="T1" fmla="*/ 24 h 47"/>
                      <a:gd name="T2" fmla="*/ 23 w 56"/>
                      <a:gd name="T3" fmla="*/ 47 h 47"/>
                      <a:gd name="T4" fmla="*/ 56 w 56"/>
                      <a:gd name="T5" fmla="*/ 47 h 47"/>
                      <a:gd name="T6" fmla="*/ 56 w 56"/>
                      <a:gd name="T7" fmla="*/ 0 h 47"/>
                      <a:gd name="T8" fmla="*/ 23 w 56"/>
                      <a:gd name="T9" fmla="*/ 0 h 47"/>
                      <a:gd name="T10" fmla="*/ 0 w 56"/>
                      <a:gd name="T11" fmla="*/ 24 h 47"/>
                      <a:gd name="T12" fmla="*/ 23 w 56"/>
                      <a:gd name="T13" fmla="*/ 0 h 47"/>
                      <a:gd name="T14" fmla="*/ 18 w 56"/>
                      <a:gd name="T15" fmla="*/ 2 h 47"/>
                      <a:gd name="T16" fmla="*/ 13 w 56"/>
                      <a:gd name="T17" fmla="*/ 3 h 47"/>
                      <a:gd name="T18" fmla="*/ 8 w 56"/>
                      <a:gd name="T19" fmla="*/ 5 h 47"/>
                      <a:gd name="T20" fmla="*/ 5 w 56"/>
                      <a:gd name="T21" fmla="*/ 8 h 47"/>
                      <a:gd name="T22" fmla="*/ 3 w 56"/>
                      <a:gd name="T23" fmla="*/ 12 h 47"/>
                      <a:gd name="T24" fmla="*/ 1 w 56"/>
                      <a:gd name="T25" fmla="*/ 15 h 47"/>
                      <a:gd name="T26" fmla="*/ 0 w 56"/>
                      <a:gd name="T27" fmla="*/ 19 h 47"/>
                      <a:gd name="T28" fmla="*/ 0 w 56"/>
                      <a:gd name="T29" fmla="*/ 24 h 47"/>
                      <a:gd name="T30" fmla="*/ 0 w 56"/>
                      <a:gd name="T31" fmla="*/ 29 h 47"/>
                      <a:gd name="T32" fmla="*/ 1 w 56"/>
                      <a:gd name="T33" fmla="*/ 33 h 47"/>
                      <a:gd name="T34" fmla="*/ 3 w 56"/>
                      <a:gd name="T35" fmla="*/ 36 h 47"/>
                      <a:gd name="T36" fmla="*/ 5 w 56"/>
                      <a:gd name="T37" fmla="*/ 40 h 47"/>
                      <a:gd name="T38" fmla="*/ 8 w 56"/>
                      <a:gd name="T39" fmla="*/ 43 h 47"/>
                      <a:gd name="T40" fmla="*/ 13 w 56"/>
                      <a:gd name="T41" fmla="*/ 46 h 47"/>
                      <a:gd name="T42" fmla="*/ 18 w 56"/>
                      <a:gd name="T43" fmla="*/ 47 h 47"/>
                      <a:gd name="T44" fmla="*/ 23 w 56"/>
                      <a:gd name="T45" fmla="*/ 47 h 47"/>
                      <a:gd name="T46" fmla="*/ 0 w 56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6" h="47">
                        <a:moveTo>
                          <a:pt x="0" y="24"/>
                        </a:moveTo>
                        <a:lnTo>
                          <a:pt x="23" y="47"/>
                        </a:lnTo>
                        <a:lnTo>
                          <a:pt x="56" y="47"/>
                        </a:lnTo>
                        <a:lnTo>
                          <a:pt x="56" y="0"/>
                        </a:lnTo>
                        <a:lnTo>
                          <a:pt x="23" y="0"/>
                        </a:lnTo>
                        <a:lnTo>
                          <a:pt x="0" y="24"/>
                        </a:lnTo>
                        <a:lnTo>
                          <a:pt x="23" y="0"/>
                        </a:lnTo>
                        <a:lnTo>
                          <a:pt x="18" y="2"/>
                        </a:lnTo>
                        <a:lnTo>
                          <a:pt x="13" y="3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3" y="12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3"/>
                        </a:lnTo>
                        <a:lnTo>
                          <a:pt x="3" y="36"/>
                        </a:lnTo>
                        <a:lnTo>
                          <a:pt x="5" y="40"/>
                        </a:lnTo>
                        <a:lnTo>
                          <a:pt x="8" y="43"/>
                        </a:lnTo>
                        <a:lnTo>
                          <a:pt x="13" y="46"/>
                        </a:lnTo>
                        <a:lnTo>
                          <a:pt x="18" y="47"/>
                        </a:lnTo>
                        <a:lnTo>
                          <a:pt x="23" y="47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8" name="Freeform 726"/>
                  <p:cNvSpPr>
                    <a:spLocks noChangeAspect="1"/>
                  </p:cNvSpPr>
                  <p:nvPr/>
                </p:nvSpPr>
                <p:spPr bwMode="auto">
                  <a:xfrm>
                    <a:off x="2055" y="1866"/>
                    <a:ext cx="14" cy="65"/>
                  </a:xfrm>
                  <a:custGeom>
                    <a:avLst/>
                    <a:gdLst>
                      <a:gd name="T0" fmla="*/ 23 w 46"/>
                      <a:gd name="T1" fmla="*/ 221 h 221"/>
                      <a:gd name="T2" fmla="*/ 46 w 46"/>
                      <a:gd name="T3" fmla="*/ 197 h 221"/>
                      <a:gd name="T4" fmla="*/ 46 w 46"/>
                      <a:gd name="T5" fmla="*/ 0 h 221"/>
                      <a:gd name="T6" fmla="*/ 0 w 46"/>
                      <a:gd name="T7" fmla="*/ 0 h 221"/>
                      <a:gd name="T8" fmla="*/ 0 w 46"/>
                      <a:gd name="T9" fmla="*/ 197 h 221"/>
                      <a:gd name="T10" fmla="*/ 23 w 46"/>
                      <a:gd name="T11" fmla="*/ 221 h 221"/>
                      <a:gd name="T12" fmla="*/ 0 w 46"/>
                      <a:gd name="T13" fmla="*/ 197 h 221"/>
                      <a:gd name="T14" fmla="*/ 0 w 46"/>
                      <a:gd name="T15" fmla="*/ 203 h 221"/>
                      <a:gd name="T16" fmla="*/ 2 w 46"/>
                      <a:gd name="T17" fmla="*/ 207 h 221"/>
                      <a:gd name="T18" fmla="*/ 4 w 46"/>
                      <a:gd name="T19" fmla="*/ 211 h 221"/>
                      <a:gd name="T20" fmla="*/ 7 w 46"/>
                      <a:gd name="T21" fmla="*/ 214 h 221"/>
                      <a:gd name="T22" fmla="*/ 10 w 46"/>
                      <a:gd name="T23" fmla="*/ 217 h 221"/>
                      <a:gd name="T24" fmla="*/ 15 w 46"/>
                      <a:gd name="T25" fmla="*/ 219 h 221"/>
                      <a:gd name="T26" fmla="*/ 19 w 46"/>
                      <a:gd name="T27" fmla="*/ 220 h 221"/>
                      <a:gd name="T28" fmla="*/ 23 w 46"/>
                      <a:gd name="T29" fmla="*/ 221 h 221"/>
                      <a:gd name="T30" fmla="*/ 27 w 46"/>
                      <a:gd name="T31" fmla="*/ 220 h 221"/>
                      <a:gd name="T32" fmla="*/ 31 w 46"/>
                      <a:gd name="T33" fmla="*/ 219 h 221"/>
                      <a:gd name="T34" fmla="*/ 36 w 46"/>
                      <a:gd name="T35" fmla="*/ 217 h 221"/>
                      <a:gd name="T36" fmla="*/ 39 w 46"/>
                      <a:gd name="T37" fmla="*/ 214 h 221"/>
                      <a:gd name="T38" fmla="*/ 42 w 46"/>
                      <a:gd name="T39" fmla="*/ 211 h 221"/>
                      <a:gd name="T40" fmla="*/ 44 w 46"/>
                      <a:gd name="T41" fmla="*/ 207 h 221"/>
                      <a:gd name="T42" fmla="*/ 45 w 46"/>
                      <a:gd name="T43" fmla="*/ 203 h 221"/>
                      <a:gd name="T44" fmla="*/ 46 w 46"/>
                      <a:gd name="T45" fmla="*/ 197 h 221"/>
                      <a:gd name="T46" fmla="*/ 23 w 46"/>
                      <a:gd name="T47" fmla="*/ 221 h 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221">
                        <a:moveTo>
                          <a:pt x="23" y="221"/>
                        </a:moveTo>
                        <a:lnTo>
                          <a:pt x="46" y="197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97"/>
                        </a:lnTo>
                        <a:lnTo>
                          <a:pt x="23" y="221"/>
                        </a:lnTo>
                        <a:lnTo>
                          <a:pt x="0" y="197"/>
                        </a:lnTo>
                        <a:lnTo>
                          <a:pt x="0" y="203"/>
                        </a:lnTo>
                        <a:lnTo>
                          <a:pt x="2" y="207"/>
                        </a:lnTo>
                        <a:lnTo>
                          <a:pt x="4" y="211"/>
                        </a:lnTo>
                        <a:lnTo>
                          <a:pt x="7" y="214"/>
                        </a:lnTo>
                        <a:lnTo>
                          <a:pt x="10" y="217"/>
                        </a:lnTo>
                        <a:lnTo>
                          <a:pt x="15" y="219"/>
                        </a:lnTo>
                        <a:lnTo>
                          <a:pt x="19" y="220"/>
                        </a:lnTo>
                        <a:lnTo>
                          <a:pt x="23" y="221"/>
                        </a:lnTo>
                        <a:lnTo>
                          <a:pt x="27" y="220"/>
                        </a:lnTo>
                        <a:lnTo>
                          <a:pt x="31" y="219"/>
                        </a:lnTo>
                        <a:lnTo>
                          <a:pt x="36" y="217"/>
                        </a:lnTo>
                        <a:lnTo>
                          <a:pt x="39" y="214"/>
                        </a:lnTo>
                        <a:lnTo>
                          <a:pt x="42" y="211"/>
                        </a:lnTo>
                        <a:lnTo>
                          <a:pt x="44" y="207"/>
                        </a:lnTo>
                        <a:lnTo>
                          <a:pt x="45" y="203"/>
                        </a:lnTo>
                        <a:lnTo>
                          <a:pt x="46" y="197"/>
                        </a:lnTo>
                        <a:lnTo>
                          <a:pt x="23" y="2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79" name="Freeform 727"/>
                  <p:cNvSpPr>
                    <a:spLocks noChangeAspect="1"/>
                  </p:cNvSpPr>
                  <p:nvPr/>
                </p:nvSpPr>
                <p:spPr bwMode="auto">
                  <a:xfrm>
                    <a:off x="2062" y="1917"/>
                    <a:ext cx="14" cy="14"/>
                  </a:xfrm>
                  <a:custGeom>
                    <a:avLst/>
                    <a:gdLst>
                      <a:gd name="T0" fmla="*/ 44 w 44"/>
                      <a:gd name="T1" fmla="*/ 24 h 48"/>
                      <a:gd name="T2" fmla="*/ 21 w 44"/>
                      <a:gd name="T3" fmla="*/ 0 h 48"/>
                      <a:gd name="T4" fmla="*/ 0 w 44"/>
                      <a:gd name="T5" fmla="*/ 0 h 48"/>
                      <a:gd name="T6" fmla="*/ 0 w 44"/>
                      <a:gd name="T7" fmla="*/ 48 h 48"/>
                      <a:gd name="T8" fmla="*/ 21 w 44"/>
                      <a:gd name="T9" fmla="*/ 48 h 48"/>
                      <a:gd name="T10" fmla="*/ 44 w 44"/>
                      <a:gd name="T11" fmla="*/ 24 h 48"/>
                      <a:gd name="T12" fmla="*/ 21 w 44"/>
                      <a:gd name="T13" fmla="*/ 48 h 48"/>
                      <a:gd name="T14" fmla="*/ 26 w 44"/>
                      <a:gd name="T15" fmla="*/ 47 h 48"/>
                      <a:gd name="T16" fmla="*/ 31 w 44"/>
                      <a:gd name="T17" fmla="*/ 46 h 48"/>
                      <a:gd name="T18" fmla="*/ 35 w 44"/>
                      <a:gd name="T19" fmla="*/ 42 h 48"/>
                      <a:gd name="T20" fmla="*/ 38 w 44"/>
                      <a:gd name="T21" fmla="*/ 40 h 48"/>
                      <a:gd name="T22" fmla="*/ 41 w 44"/>
                      <a:gd name="T23" fmla="*/ 36 h 48"/>
                      <a:gd name="T24" fmla="*/ 42 w 44"/>
                      <a:gd name="T25" fmla="*/ 33 h 48"/>
                      <a:gd name="T26" fmla="*/ 43 w 44"/>
                      <a:gd name="T27" fmla="*/ 29 h 48"/>
                      <a:gd name="T28" fmla="*/ 44 w 44"/>
                      <a:gd name="T29" fmla="*/ 24 h 48"/>
                      <a:gd name="T30" fmla="*/ 43 w 44"/>
                      <a:gd name="T31" fmla="*/ 19 h 48"/>
                      <a:gd name="T32" fmla="*/ 42 w 44"/>
                      <a:gd name="T33" fmla="*/ 15 h 48"/>
                      <a:gd name="T34" fmla="*/ 41 w 44"/>
                      <a:gd name="T35" fmla="*/ 12 h 48"/>
                      <a:gd name="T36" fmla="*/ 38 w 44"/>
                      <a:gd name="T37" fmla="*/ 8 h 48"/>
                      <a:gd name="T38" fmla="*/ 35 w 44"/>
                      <a:gd name="T39" fmla="*/ 5 h 48"/>
                      <a:gd name="T40" fmla="*/ 31 w 44"/>
                      <a:gd name="T41" fmla="*/ 2 h 48"/>
                      <a:gd name="T42" fmla="*/ 26 w 44"/>
                      <a:gd name="T43" fmla="*/ 1 h 48"/>
                      <a:gd name="T44" fmla="*/ 21 w 44"/>
                      <a:gd name="T45" fmla="*/ 0 h 48"/>
                      <a:gd name="T46" fmla="*/ 44 w 44"/>
                      <a:gd name="T47" fmla="*/ 24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4" h="48">
                        <a:moveTo>
                          <a:pt x="44" y="24"/>
                        </a:move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48"/>
                        </a:lnTo>
                        <a:lnTo>
                          <a:pt x="21" y="48"/>
                        </a:lnTo>
                        <a:lnTo>
                          <a:pt x="44" y="24"/>
                        </a:lnTo>
                        <a:lnTo>
                          <a:pt x="21" y="48"/>
                        </a:lnTo>
                        <a:lnTo>
                          <a:pt x="26" y="47"/>
                        </a:lnTo>
                        <a:lnTo>
                          <a:pt x="31" y="46"/>
                        </a:lnTo>
                        <a:lnTo>
                          <a:pt x="35" y="42"/>
                        </a:lnTo>
                        <a:lnTo>
                          <a:pt x="38" y="40"/>
                        </a:lnTo>
                        <a:lnTo>
                          <a:pt x="41" y="36"/>
                        </a:lnTo>
                        <a:lnTo>
                          <a:pt x="42" y="33"/>
                        </a:lnTo>
                        <a:lnTo>
                          <a:pt x="43" y="29"/>
                        </a:lnTo>
                        <a:lnTo>
                          <a:pt x="44" y="24"/>
                        </a:lnTo>
                        <a:lnTo>
                          <a:pt x="43" y="19"/>
                        </a:lnTo>
                        <a:lnTo>
                          <a:pt x="42" y="15"/>
                        </a:lnTo>
                        <a:lnTo>
                          <a:pt x="41" y="12"/>
                        </a:lnTo>
                        <a:lnTo>
                          <a:pt x="38" y="8"/>
                        </a:lnTo>
                        <a:lnTo>
                          <a:pt x="35" y="5"/>
                        </a:lnTo>
                        <a:lnTo>
                          <a:pt x="31" y="2"/>
                        </a:lnTo>
                        <a:lnTo>
                          <a:pt x="26" y="1"/>
                        </a:lnTo>
                        <a:lnTo>
                          <a:pt x="21" y="0"/>
                        </a:lnTo>
                        <a:lnTo>
                          <a:pt x="44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0" name="Freeform 728"/>
                  <p:cNvSpPr>
                    <a:spLocks noChangeAspect="1"/>
                  </p:cNvSpPr>
                  <p:nvPr/>
                </p:nvSpPr>
                <p:spPr bwMode="auto">
                  <a:xfrm>
                    <a:off x="2061" y="1924"/>
                    <a:ext cx="15" cy="134"/>
                  </a:xfrm>
                  <a:custGeom>
                    <a:avLst/>
                    <a:gdLst>
                      <a:gd name="T0" fmla="*/ 41 w 46"/>
                      <a:gd name="T1" fmla="*/ 431 h 442"/>
                      <a:gd name="T2" fmla="*/ 46 w 46"/>
                      <a:gd name="T3" fmla="*/ 418 h 442"/>
                      <a:gd name="T4" fmla="*/ 46 w 46"/>
                      <a:gd name="T5" fmla="*/ 0 h 442"/>
                      <a:gd name="T6" fmla="*/ 0 w 46"/>
                      <a:gd name="T7" fmla="*/ 0 h 442"/>
                      <a:gd name="T8" fmla="*/ 0 w 46"/>
                      <a:gd name="T9" fmla="*/ 418 h 442"/>
                      <a:gd name="T10" fmla="*/ 41 w 46"/>
                      <a:gd name="T11" fmla="*/ 431 h 442"/>
                      <a:gd name="T12" fmla="*/ 0 w 46"/>
                      <a:gd name="T13" fmla="*/ 418 h 442"/>
                      <a:gd name="T14" fmla="*/ 0 w 46"/>
                      <a:gd name="T15" fmla="*/ 424 h 442"/>
                      <a:gd name="T16" fmla="*/ 1 w 46"/>
                      <a:gd name="T17" fmla="*/ 428 h 442"/>
                      <a:gd name="T18" fmla="*/ 4 w 46"/>
                      <a:gd name="T19" fmla="*/ 432 h 442"/>
                      <a:gd name="T20" fmla="*/ 6 w 46"/>
                      <a:gd name="T21" fmla="*/ 435 h 442"/>
                      <a:gd name="T22" fmla="*/ 10 w 46"/>
                      <a:gd name="T23" fmla="*/ 438 h 442"/>
                      <a:gd name="T24" fmla="*/ 14 w 46"/>
                      <a:gd name="T25" fmla="*/ 440 h 442"/>
                      <a:gd name="T26" fmla="*/ 18 w 46"/>
                      <a:gd name="T27" fmla="*/ 441 h 442"/>
                      <a:gd name="T28" fmla="*/ 23 w 46"/>
                      <a:gd name="T29" fmla="*/ 442 h 442"/>
                      <a:gd name="T30" fmla="*/ 27 w 46"/>
                      <a:gd name="T31" fmla="*/ 441 h 442"/>
                      <a:gd name="T32" fmla="*/ 32 w 46"/>
                      <a:gd name="T33" fmla="*/ 440 h 442"/>
                      <a:gd name="T34" fmla="*/ 35 w 46"/>
                      <a:gd name="T35" fmla="*/ 438 h 442"/>
                      <a:gd name="T36" fmla="*/ 39 w 46"/>
                      <a:gd name="T37" fmla="*/ 435 h 442"/>
                      <a:gd name="T38" fmla="*/ 42 w 46"/>
                      <a:gd name="T39" fmla="*/ 432 h 442"/>
                      <a:gd name="T40" fmla="*/ 44 w 46"/>
                      <a:gd name="T41" fmla="*/ 428 h 442"/>
                      <a:gd name="T42" fmla="*/ 45 w 46"/>
                      <a:gd name="T43" fmla="*/ 424 h 442"/>
                      <a:gd name="T44" fmla="*/ 46 w 46"/>
                      <a:gd name="T45" fmla="*/ 418 h 442"/>
                      <a:gd name="T46" fmla="*/ 41 w 46"/>
                      <a:gd name="T47" fmla="*/ 431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442">
                        <a:moveTo>
                          <a:pt x="41" y="431"/>
                        </a:moveTo>
                        <a:lnTo>
                          <a:pt x="46" y="418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418"/>
                        </a:lnTo>
                        <a:lnTo>
                          <a:pt x="41" y="431"/>
                        </a:lnTo>
                        <a:lnTo>
                          <a:pt x="0" y="418"/>
                        </a:lnTo>
                        <a:lnTo>
                          <a:pt x="0" y="424"/>
                        </a:lnTo>
                        <a:lnTo>
                          <a:pt x="1" y="428"/>
                        </a:lnTo>
                        <a:lnTo>
                          <a:pt x="4" y="432"/>
                        </a:lnTo>
                        <a:lnTo>
                          <a:pt x="6" y="435"/>
                        </a:lnTo>
                        <a:lnTo>
                          <a:pt x="10" y="438"/>
                        </a:lnTo>
                        <a:lnTo>
                          <a:pt x="14" y="440"/>
                        </a:lnTo>
                        <a:lnTo>
                          <a:pt x="18" y="441"/>
                        </a:lnTo>
                        <a:lnTo>
                          <a:pt x="23" y="442"/>
                        </a:lnTo>
                        <a:lnTo>
                          <a:pt x="27" y="441"/>
                        </a:lnTo>
                        <a:lnTo>
                          <a:pt x="32" y="440"/>
                        </a:lnTo>
                        <a:lnTo>
                          <a:pt x="35" y="438"/>
                        </a:lnTo>
                        <a:lnTo>
                          <a:pt x="39" y="435"/>
                        </a:lnTo>
                        <a:lnTo>
                          <a:pt x="42" y="432"/>
                        </a:lnTo>
                        <a:lnTo>
                          <a:pt x="44" y="428"/>
                        </a:lnTo>
                        <a:lnTo>
                          <a:pt x="45" y="424"/>
                        </a:lnTo>
                        <a:lnTo>
                          <a:pt x="46" y="418"/>
                        </a:lnTo>
                        <a:lnTo>
                          <a:pt x="41" y="43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1" name="Freeform 729"/>
                  <p:cNvSpPr>
                    <a:spLocks noChangeAspect="1"/>
                  </p:cNvSpPr>
                  <p:nvPr/>
                </p:nvSpPr>
                <p:spPr bwMode="auto">
                  <a:xfrm>
                    <a:off x="2053" y="2046"/>
                    <a:ext cx="21" cy="22"/>
                  </a:xfrm>
                  <a:custGeom>
                    <a:avLst/>
                    <a:gdLst>
                      <a:gd name="T0" fmla="*/ 0 w 70"/>
                      <a:gd name="T1" fmla="*/ 51 h 75"/>
                      <a:gd name="T2" fmla="*/ 43 w 70"/>
                      <a:gd name="T3" fmla="*/ 65 h 75"/>
                      <a:gd name="T4" fmla="*/ 70 w 70"/>
                      <a:gd name="T5" fmla="*/ 26 h 75"/>
                      <a:gd name="T6" fmla="*/ 33 w 70"/>
                      <a:gd name="T7" fmla="*/ 0 h 75"/>
                      <a:gd name="T8" fmla="*/ 5 w 70"/>
                      <a:gd name="T9" fmla="*/ 38 h 75"/>
                      <a:gd name="T10" fmla="*/ 0 w 70"/>
                      <a:gd name="T11" fmla="*/ 51 h 75"/>
                      <a:gd name="T12" fmla="*/ 5 w 70"/>
                      <a:gd name="T13" fmla="*/ 38 h 75"/>
                      <a:gd name="T14" fmla="*/ 3 w 70"/>
                      <a:gd name="T15" fmla="*/ 42 h 75"/>
                      <a:gd name="T16" fmla="*/ 0 w 70"/>
                      <a:gd name="T17" fmla="*/ 47 h 75"/>
                      <a:gd name="T18" fmla="*/ 0 w 70"/>
                      <a:gd name="T19" fmla="*/ 51 h 75"/>
                      <a:gd name="T20" fmla="*/ 0 w 70"/>
                      <a:gd name="T21" fmla="*/ 56 h 75"/>
                      <a:gd name="T22" fmla="*/ 3 w 70"/>
                      <a:gd name="T23" fmla="*/ 60 h 75"/>
                      <a:gd name="T24" fmla="*/ 5 w 70"/>
                      <a:gd name="T25" fmla="*/ 64 h 75"/>
                      <a:gd name="T26" fmla="*/ 7 w 70"/>
                      <a:gd name="T27" fmla="*/ 67 h 75"/>
                      <a:gd name="T28" fmla="*/ 10 w 70"/>
                      <a:gd name="T29" fmla="*/ 69 h 75"/>
                      <a:gd name="T30" fmla="*/ 14 w 70"/>
                      <a:gd name="T31" fmla="*/ 73 h 75"/>
                      <a:gd name="T32" fmla="*/ 18 w 70"/>
                      <a:gd name="T33" fmla="*/ 74 h 75"/>
                      <a:gd name="T34" fmla="*/ 23 w 70"/>
                      <a:gd name="T35" fmla="*/ 75 h 75"/>
                      <a:gd name="T36" fmla="*/ 27 w 70"/>
                      <a:gd name="T37" fmla="*/ 75 h 75"/>
                      <a:gd name="T38" fmla="*/ 31 w 70"/>
                      <a:gd name="T39" fmla="*/ 74 h 75"/>
                      <a:gd name="T40" fmla="*/ 35 w 70"/>
                      <a:gd name="T41" fmla="*/ 71 h 75"/>
                      <a:gd name="T42" fmla="*/ 39 w 70"/>
                      <a:gd name="T43" fmla="*/ 68 h 75"/>
                      <a:gd name="T44" fmla="*/ 43 w 70"/>
                      <a:gd name="T45" fmla="*/ 65 h 75"/>
                      <a:gd name="T46" fmla="*/ 0 w 70"/>
                      <a:gd name="T47" fmla="*/ 5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0" h="75">
                        <a:moveTo>
                          <a:pt x="0" y="51"/>
                        </a:moveTo>
                        <a:lnTo>
                          <a:pt x="43" y="65"/>
                        </a:lnTo>
                        <a:lnTo>
                          <a:pt x="70" y="26"/>
                        </a:lnTo>
                        <a:lnTo>
                          <a:pt x="33" y="0"/>
                        </a:lnTo>
                        <a:lnTo>
                          <a:pt x="5" y="38"/>
                        </a:lnTo>
                        <a:lnTo>
                          <a:pt x="0" y="51"/>
                        </a:lnTo>
                        <a:lnTo>
                          <a:pt x="5" y="38"/>
                        </a:lnTo>
                        <a:lnTo>
                          <a:pt x="3" y="42"/>
                        </a:lnTo>
                        <a:lnTo>
                          <a:pt x="0" y="47"/>
                        </a:lnTo>
                        <a:lnTo>
                          <a:pt x="0" y="51"/>
                        </a:lnTo>
                        <a:lnTo>
                          <a:pt x="0" y="56"/>
                        </a:lnTo>
                        <a:lnTo>
                          <a:pt x="3" y="60"/>
                        </a:lnTo>
                        <a:lnTo>
                          <a:pt x="5" y="64"/>
                        </a:lnTo>
                        <a:lnTo>
                          <a:pt x="7" y="67"/>
                        </a:lnTo>
                        <a:lnTo>
                          <a:pt x="10" y="69"/>
                        </a:lnTo>
                        <a:lnTo>
                          <a:pt x="14" y="73"/>
                        </a:lnTo>
                        <a:lnTo>
                          <a:pt x="18" y="74"/>
                        </a:lnTo>
                        <a:lnTo>
                          <a:pt x="23" y="75"/>
                        </a:lnTo>
                        <a:lnTo>
                          <a:pt x="27" y="75"/>
                        </a:lnTo>
                        <a:lnTo>
                          <a:pt x="31" y="74"/>
                        </a:lnTo>
                        <a:lnTo>
                          <a:pt x="35" y="71"/>
                        </a:lnTo>
                        <a:lnTo>
                          <a:pt x="39" y="68"/>
                        </a:lnTo>
                        <a:lnTo>
                          <a:pt x="43" y="65"/>
                        </a:lnTo>
                        <a:lnTo>
                          <a:pt x="0" y="5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2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3" y="2061"/>
                    <a:ext cx="14" cy="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3" name="Freeform 731"/>
                  <p:cNvSpPr>
                    <a:spLocks noChangeAspect="1"/>
                  </p:cNvSpPr>
                  <p:nvPr/>
                </p:nvSpPr>
                <p:spPr bwMode="auto">
                  <a:xfrm>
                    <a:off x="3276" y="1409"/>
                    <a:ext cx="15" cy="95"/>
                  </a:xfrm>
                  <a:custGeom>
                    <a:avLst/>
                    <a:gdLst>
                      <a:gd name="T0" fmla="*/ 47 w 47"/>
                      <a:gd name="T1" fmla="*/ 21 h 316"/>
                      <a:gd name="T2" fmla="*/ 0 w 47"/>
                      <a:gd name="T3" fmla="*/ 24 h 316"/>
                      <a:gd name="T4" fmla="*/ 0 w 47"/>
                      <a:gd name="T5" fmla="*/ 316 h 316"/>
                      <a:gd name="T6" fmla="*/ 47 w 47"/>
                      <a:gd name="T7" fmla="*/ 316 h 316"/>
                      <a:gd name="T8" fmla="*/ 47 w 47"/>
                      <a:gd name="T9" fmla="*/ 24 h 316"/>
                      <a:gd name="T10" fmla="*/ 47 w 47"/>
                      <a:gd name="T11" fmla="*/ 21 h 316"/>
                      <a:gd name="T12" fmla="*/ 47 w 47"/>
                      <a:gd name="T13" fmla="*/ 24 h 316"/>
                      <a:gd name="T14" fmla="*/ 47 w 47"/>
                      <a:gd name="T15" fmla="*/ 17 h 316"/>
                      <a:gd name="T16" fmla="*/ 45 w 47"/>
                      <a:gd name="T17" fmla="*/ 13 h 316"/>
                      <a:gd name="T18" fmla="*/ 42 w 47"/>
                      <a:gd name="T19" fmla="*/ 9 h 316"/>
                      <a:gd name="T20" fmla="*/ 40 w 47"/>
                      <a:gd name="T21" fmla="*/ 6 h 316"/>
                      <a:gd name="T22" fmla="*/ 36 w 47"/>
                      <a:gd name="T23" fmla="*/ 4 h 316"/>
                      <a:gd name="T24" fmla="*/ 33 w 47"/>
                      <a:gd name="T25" fmla="*/ 1 h 316"/>
                      <a:gd name="T26" fmla="*/ 29 w 47"/>
                      <a:gd name="T27" fmla="*/ 0 h 316"/>
                      <a:gd name="T28" fmla="*/ 23 w 47"/>
                      <a:gd name="T29" fmla="*/ 0 h 316"/>
                      <a:gd name="T30" fmla="*/ 19 w 47"/>
                      <a:gd name="T31" fmla="*/ 0 h 316"/>
                      <a:gd name="T32" fmla="*/ 15 w 47"/>
                      <a:gd name="T33" fmla="*/ 1 h 316"/>
                      <a:gd name="T34" fmla="*/ 12 w 47"/>
                      <a:gd name="T35" fmla="*/ 4 h 316"/>
                      <a:gd name="T36" fmla="*/ 8 w 47"/>
                      <a:gd name="T37" fmla="*/ 6 h 316"/>
                      <a:gd name="T38" fmla="*/ 4 w 47"/>
                      <a:gd name="T39" fmla="*/ 9 h 316"/>
                      <a:gd name="T40" fmla="*/ 2 w 47"/>
                      <a:gd name="T41" fmla="*/ 13 h 316"/>
                      <a:gd name="T42" fmla="*/ 1 w 47"/>
                      <a:gd name="T43" fmla="*/ 17 h 316"/>
                      <a:gd name="T44" fmla="*/ 0 w 47"/>
                      <a:gd name="T45" fmla="*/ 24 h 316"/>
                      <a:gd name="T46" fmla="*/ 47 w 47"/>
                      <a:gd name="T47" fmla="*/ 21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316">
                        <a:moveTo>
                          <a:pt x="47" y="21"/>
                        </a:moveTo>
                        <a:lnTo>
                          <a:pt x="0" y="24"/>
                        </a:lnTo>
                        <a:lnTo>
                          <a:pt x="0" y="316"/>
                        </a:lnTo>
                        <a:lnTo>
                          <a:pt x="47" y="316"/>
                        </a:lnTo>
                        <a:lnTo>
                          <a:pt x="47" y="24"/>
                        </a:lnTo>
                        <a:lnTo>
                          <a:pt x="47" y="21"/>
                        </a:lnTo>
                        <a:lnTo>
                          <a:pt x="47" y="24"/>
                        </a:lnTo>
                        <a:lnTo>
                          <a:pt x="47" y="17"/>
                        </a:lnTo>
                        <a:lnTo>
                          <a:pt x="45" y="13"/>
                        </a:lnTo>
                        <a:lnTo>
                          <a:pt x="42" y="9"/>
                        </a:lnTo>
                        <a:lnTo>
                          <a:pt x="40" y="6"/>
                        </a:lnTo>
                        <a:lnTo>
                          <a:pt x="36" y="4"/>
                        </a:lnTo>
                        <a:lnTo>
                          <a:pt x="33" y="1"/>
                        </a:lnTo>
                        <a:lnTo>
                          <a:pt x="29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2" y="4"/>
                        </a:lnTo>
                        <a:lnTo>
                          <a:pt x="8" y="6"/>
                        </a:lnTo>
                        <a:lnTo>
                          <a:pt x="4" y="9"/>
                        </a:lnTo>
                        <a:lnTo>
                          <a:pt x="2" y="13"/>
                        </a:lnTo>
                        <a:lnTo>
                          <a:pt x="1" y="17"/>
                        </a:lnTo>
                        <a:lnTo>
                          <a:pt x="0" y="24"/>
                        </a:lnTo>
                        <a:lnTo>
                          <a:pt x="47" y="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4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3254" y="1359"/>
                    <a:ext cx="37" cy="58"/>
                  </a:xfrm>
                  <a:custGeom>
                    <a:avLst/>
                    <a:gdLst>
                      <a:gd name="T0" fmla="*/ 40 w 123"/>
                      <a:gd name="T1" fmla="*/ 40 h 191"/>
                      <a:gd name="T2" fmla="*/ 9 w 123"/>
                      <a:gd name="T3" fmla="*/ 41 h 191"/>
                      <a:gd name="T4" fmla="*/ 18 w 123"/>
                      <a:gd name="T5" fmla="*/ 51 h 191"/>
                      <a:gd name="T6" fmla="*/ 28 w 123"/>
                      <a:gd name="T7" fmla="*/ 59 h 191"/>
                      <a:gd name="T8" fmla="*/ 35 w 123"/>
                      <a:gd name="T9" fmla="*/ 68 h 191"/>
                      <a:gd name="T10" fmla="*/ 42 w 123"/>
                      <a:gd name="T11" fmla="*/ 78 h 191"/>
                      <a:gd name="T12" fmla="*/ 49 w 123"/>
                      <a:gd name="T13" fmla="*/ 87 h 191"/>
                      <a:gd name="T14" fmla="*/ 54 w 123"/>
                      <a:gd name="T15" fmla="*/ 97 h 191"/>
                      <a:gd name="T16" fmla="*/ 58 w 123"/>
                      <a:gd name="T17" fmla="*/ 105 h 191"/>
                      <a:gd name="T18" fmla="*/ 62 w 123"/>
                      <a:gd name="T19" fmla="*/ 115 h 191"/>
                      <a:gd name="T20" fmla="*/ 66 w 123"/>
                      <a:gd name="T21" fmla="*/ 123 h 191"/>
                      <a:gd name="T22" fmla="*/ 68 w 123"/>
                      <a:gd name="T23" fmla="*/ 133 h 191"/>
                      <a:gd name="T24" fmla="*/ 71 w 123"/>
                      <a:gd name="T25" fmla="*/ 142 h 191"/>
                      <a:gd name="T26" fmla="*/ 72 w 123"/>
                      <a:gd name="T27" fmla="*/ 152 h 191"/>
                      <a:gd name="T28" fmla="*/ 75 w 123"/>
                      <a:gd name="T29" fmla="*/ 171 h 191"/>
                      <a:gd name="T30" fmla="*/ 76 w 123"/>
                      <a:gd name="T31" fmla="*/ 191 h 191"/>
                      <a:gd name="T32" fmla="*/ 123 w 123"/>
                      <a:gd name="T33" fmla="*/ 187 h 191"/>
                      <a:gd name="T34" fmla="*/ 121 w 123"/>
                      <a:gd name="T35" fmla="*/ 165 h 191"/>
                      <a:gd name="T36" fmla="*/ 118 w 123"/>
                      <a:gd name="T37" fmla="*/ 144 h 191"/>
                      <a:gd name="T38" fmla="*/ 116 w 123"/>
                      <a:gd name="T39" fmla="*/ 133 h 191"/>
                      <a:gd name="T40" fmla="*/ 113 w 123"/>
                      <a:gd name="T41" fmla="*/ 121 h 191"/>
                      <a:gd name="T42" fmla="*/ 110 w 123"/>
                      <a:gd name="T43" fmla="*/ 110 h 191"/>
                      <a:gd name="T44" fmla="*/ 106 w 123"/>
                      <a:gd name="T45" fmla="*/ 98 h 191"/>
                      <a:gd name="T46" fmla="*/ 100 w 123"/>
                      <a:gd name="T47" fmla="*/ 86 h 191"/>
                      <a:gd name="T48" fmla="*/ 95 w 123"/>
                      <a:gd name="T49" fmla="*/ 75 h 191"/>
                      <a:gd name="T50" fmla="*/ 88 w 123"/>
                      <a:gd name="T51" fmla="*/ 63 h 191"/>
                      <a:gd name="T52" fmla="*/ 80 w 123"/>
                      <a:gd name="T53" fmla="*/ 52 h 191"/>
                      <a:gd name="T54" fmla="*/ 72 w 123"/>
                      <a:gd name="T55" fmla="*/ 40 h 191"/>
                      <a:gd name="T56" fmla="*/ 61 w 123"/>
                      <a:gd name="T57" fmla="*/ 28 h 191"/>
                      <a:gd name="T58" fmla="*/ 51 w 123"/>
                      <a:gd name="T59" fmla="*/ 17 h 191"/>
                      <a:gd name="T60" fmla="*/ 39 w 123"/>
                      <a:gd name="T61" fmla="*/ 6 h 191"/>
                      <a:gd name="T62" fmla="*/ 8 w 123"/>
                      <a:gd name="T63" fmla="*/ 6 h 191"/>
                      <a:gd name="T64" fmla="*/ 39 w 123"/>
                      <a:gd name="T65" fmla="*/ 6 h 191"/>
                      <a:gd name="T66" fmla="*/ 35 w 123"/>
                      <a:gd name="T67" fmla="*/ 3 h 191"/>
                      <a:gd name="T68" fmla="*/ 30 w 123"/>
                      <a:gd name="T69" fmla="*/ 1 h 191"/>
                      <a:gd name="T70" fmla="*/ 26 w 123"/>
                      <a:gd name="T71" fmla="*/ 0 h 191"/>
                      <a:gd name="T72" fmla="*/ 21 w 123"/>
                      <a:gd name="T73" fmla="*/ 0 h 191"/>
                      <a:gd name="T74" fmla="*/ 17 w 123"/>
                      <a:gd name="T75" fmla="*/ 1 h 191"/>
                      <a:gd name="T76" fmla="*/ 13 w 123"/>
                      <a:gd name="T77" fmla="*/ 2 h 191"/>
                      <a:gd name="T78" fmla="*/ 10 w 123"/>
                      <a:gd name="T79" fmla="*/ 5 h 191"/>
                      <a:gd name="T80" fmla="*/ 7 w 123"/>
                      <a:gd name="T81" fmla="*/ 7 h 191"/>
                      <a:gd name="T82" fmla="*/ 4 w 123"/>
                      <a:gd name="T83" fmla="*/ 12 h 191"/>
                      <a:gd name="T84" fmla="*/ 1 w 123"/>
                      <a:gd name="T85" fmla="*/ 15 h 191"/>
                      <a:gd name="T86" fmla="*/ 0 w 123"/>
                      <a:gd name="T87" fmla="*/ 19 h 191"/>
                      <a:gd name="T88" fmla="*/ 0 w 123"/>
                      <a:gd name="T89" fmla="*/ 23 h 191"/>
                      <a:gd name="T90" fmla="*/ 0 w 123"/>
                      <a:gd name="T91" fmla="*/ 28 h 191"/>
                      <a:gd name="T92" fmla="*/ 2 w 123"/>
                      <a:gd name="T93" fmla="*/ 33 h 191"/>
                      <a:gd name="T94" fmla="*/ 5 w 123"/>
                      <a:gd name="T95" fmla="*/ 37 h 191"/>
                      <a:gd name="T96" fmla="*/ 9 w 123"/>
                      <a:gd name="T97" fmla="*/ 41 h 191"/>
                      <a:gd name="T98" fmla="*/ 40 w 123"/>
                      <a:gd name="T99" fmla="*/ 40 h 1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23" h="191">
                        <a:moveTo>
                          <a:pt x="40" y="40"/>
                        </a:moveTo>
                        <a:lnTo>
                          <a:pt x="9" y="41"/>
                        </a:lnTo>
                        <a:lnTo>
                          <a:pt x="18" y="51"/>
                        </a:lnTo>
                        <a:lnTo>
                          <a:pt x="28" y="59"/>
                        </a:lnTo>
                        <a:lnTo>
                          <a:pt x="35" y="68"/>
                        </a:lnTo>
                        <a:lnTo>
                          <a:pt x="42" y="78"/>
                        </a:lnTo>
                        <a:lnTo>
                          <a:pt x="49" y="87"/>
                        </a:lnTo>
                        <a:lnTo>
                          <a:pt x="54" y="97"/>
                        </a:lnTo>
                        <a:lnTo>
                          <a:pt x="58" y="105"/>
                        </a:lnTo>
                        <a:lnTo>
                          <a:pt x="62" y="115"/>
                        </a:lnTo>
                        <a:lnTo>
                          <a:pt x="66" y="123"/>
                        </a:lnTo>
                        <a:lnTo>
                          <a:pt x="68" y="133"/>
                        </a:lnTo>
                        <a:lnTo>
                          <a:pt x="71" y="142"/>
                        </a:lnTo>
                        <a:lnTo>
                          <a:pt x="72" y="152"/>
                        </a:lnTo>
                        <a:lnTo>
                          <a:pt x="75" y="171"/>
                        </a:lnTo>
                        <a:lnTo>
                          <a:pt x="76" y="191"/>
                        </a:lnTo>
                        <a:lnTo>
                          <a:pt x="123" y="187"/>
                        </a:lnTo>
                        <a:lnTo>
                          <a:pt x="121" y="165"/>
                        </a:lnTo>
                        <a:lnTo>
                          <a:pt x="118" y="144"/>
                        </a:lnTo>
                        <a:lnTo>
                          <a:pt x="116" y="133"/>
                        </a:lnTo>
                        <a:lnTo>
                          <a:pt x="113" y="121"/>
                        </a:lnTo>
                        <a:lnTo>
                          <a:pt x="110" y="110"/>
                        </a:lnTo>
                        <a:lnTo>
                          <a:pt x="106" y="98"/>
                        </a:lnTo>
                        <a:lnTo>
                          <a:pt x="100" y="86"/>
                        </a:lnTo>
                        <a:lnTo>
                          <a:pt x="95" y="75"/>
                        </a:lnTo>
                        <a:lnTo>
                          <a:pt x="88" y="63"/>
                        </a:lnTo>
                        <a:lnTo>
                          <a:pt x="80" y="52"/>
                        </a:lnTo>
                        <a:lnTo>
                          <a:pt x="72" y="40"/>
                        </a:lnTo>
                        <a:lnTo>
                          <a:pt x="61" y="28"/>
                        </a:lnTo>
                        <a:lnTo>
                          <a:pt x="51" y="17"/>
                        </a:lnTo>
                        <a:lnTo>
                          <a:pt x="39" y="6"/>
                        </a:lnTo>
                        <a:lnTo>
                          <a:pt x="8" y="6"/>
                        </a:lnTo>
                        <a:lnTo>
                          <a:pt x="39" y="6"/>
                        </a:lnTo>
                        <a:lnTo>
                          <a:pt x="35" y="3"/>
                        </a:lnTo>
                        <a:lnTo>
                          <a:pt x="30" y="1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1"/>
                        </a:lnTo>
                        <a:lnTo>
                          <a:pt x="13" y="2"/>
                        </a:lnTo>
                        <a:lnTo>
                          <a:pt x="10" y="5"/>
                        </a:lnTo>
                        <a:lnTo>
                          <a:pt x="7" y="7"/>
                        </a:lnTo>
                        <a:lnTo>
                          <a:pt x="4" y="12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2" y="33"/>
                        </a:lnTo>
                        <a:lnTo>
                          <a:pt x="5" y="37"/>
                        </a:lnTo>
                        <a:lnTo>
                          <a:pt x="9" y="41"/>
                        </a:lnTo>
                        <a:lnTo>
                          <a:pt x="40" y="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5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3232" y="1361"/>
                    <a:ext cx="34" cy="62"/>
                  </a:xfrm>
                  <a:custGeom>
                    <a:avLst/>
                    <a:gdLst>
                      <a:gd name="T0" fmla="*/ 46 w 113"/>
                      <a:gd name="T1" fmla="*/ 184 h 207"/>
                      <a:gd name="T2" fmla="*/ 46 w 113"/>
                      <a:gd name="T3" fmla="*/ 184 h 207"/>
                      <a:gd name="T4" fmla="*/ 46 w 113"/>
                      <a:gd name="T5" fmla="*/ 165 h 207"/>
                      <a:gd name="T6" fmla="*/ 49 w 113"/>
                      <a:gd name="T7" fmla="*/ 146 h 207"/>
                      <a:gd name="T8" fmla="*/ 51 w 113"/>
                      <a:gd name="T9" fmla="*/ 137 h 207"/>
                      <a:gd name="T10" fmla="*/ 53 w 113"/>
                      <a:gd name="T11" fmla="*/ 128 h 207"/>
                      <a:gd name="T12" fmla="*/ 56 w 113"/>
                      <a:gd name="T13" fmla="*/ 118 h 207"/>
                      <a:gd name="T14" fmla="*/ 61 w 113"/>
                      <a:gd name="T15" fmla="*/ 109 h 207"/>
                      <a:gd name="T16" fmla="*/ 65 w 113"/>
                      <a:gd name="T17" fmla="*/ 100 h 207"/>
                      <a:gd name="T18" fmla="*/ 69 w 113"/>
                      <a:gd name="T19" fmla="*/ 91 h 207"/>
                      <a:gd name="T20" fmla="*/ 74 w 113"/>
                      <a:gd name="T21" fmla="*/ 81 h 207"/>
                      <a:gd name="T22" fmla="*/ 81 w 113"/>
                      <a:gd name="T23" fmla="*/ 72 h 207"/>
                      <a:gd name="T24" fmla="*/ 88 w 113"/>
                      <a:gd name="T25" fmla="*/ 62 h 207"/>
                      <a:gd name="T26" fmla="*/ 95 w 113"/>
                      <a:gd name="T27" fmla="*/ 53 h 207"/>
                      <a:gd name="T28" fmla="*/ 104 w 113"/>
                      <a:gd name="T29" fmla="*/ 44 h 207"/>
                      <a:gd name="T30" fmla="*/ 113 w 113"/>
                      <a:gd name="T31" fmla="*/ 34 h 207"/>
                      <a:gd name="T32" fmla="*/ 81 w 113"/>
                      <a:gd name="T33" fmla="*/ 0 h 207"/>
                      <a:gd name="T34" fmla="*/ 70 w 113"/>
                      <a:gd name="T35" fmla="*/ 12 h 207"/>
                      <a:gd name="T36" fmla="*/ 60 w 113"/>
                      <a:gd name="T37" fmla="*/ 24 h 207"/>
                      <a:gd name="T38" fmla="*/ 51 w 113"/>
                      <a:gd name="T39" fmla="*/ 34 h 207"/>
                      <a:gd name="T40" fmla="*/ 43 w 113"/>
                      <a:gd name="T41" fmla="*/ 46 h 207"/>
                      <a:gd name="T42" fmla="*/ 35 w 113"/>
                      <a:gd name="T43" fmla="*/ 57 h 207"/>
                      <a:gd name="T44" fmla="*/ 29 w 113"/>
                      <a:gd name="T45" fmla="*/ 69 h 207"/>
                      <a:gd name="T46" fmla="*/ 23 w 113"/>
                      <a:gd name="T47" fmla="*/ 79 h 207"/>
                      <a:gd name="T48" fmla="*/ 18 w 113"/>
                      <a:gd name="T49" fmla="*/ 91 h 207"/>
                      <a:gd name="T50" fmla="*/ 13 w 113"/>
                      <a:gd name="T51" fmla="*/ 102 h 207"/>
                      <a:gd name="T52" fmla="*/ 9 w 113"/>
                      <a:gd name="T53" fmla="*/ 114 h 207"/>
                      <a:gd name="T54" fmla="*/ 6 w 113"/>
                      <a:gd name="T55" fmla="*/ 126 h 207"/>
                      <a:gd name="T56" fmla="*/ 4 w 113"/>
                      <a:gd name="T57" fmla="*/ 138 h 207"/>
                      <a:gd name="T58" fmla="*/ 1 w 113"/>
                      <a:gd name="T59" fmla="*/ 160 h 207"/>
                      <a:gd name="T60" fmla="*/ 0 w 113"/>
                      <a:gd name="T61" fmla="*/ 184 h 207"/>
                      <a:gd name="T62" fmla="*/ 0 w 113"/>
                      <a:gd name="T63" fmla="*/ 184 h 207"/>
                      <a:gd name="T64" fmla="*/ 0 w 113"/>
                      <a:gd name="T65" fmla="*/ 184 h 207"/>
                      <a:gd name="T66" fmla="*/ 0 w 113"/>
                      <a:gd name="T67" fmla="*/ 189 h 207"/>
                      <a:gd name="T68" fmla="*/ 2 w 113"/>
                      <a:gd name="T69" fmla="*/ 193 h 207"/>
                      <a:gd name="T70" fmla="*/ 4 w 113"/>
                      <a:gd name="T71" fmla="*/ 197 h 207"/>
                      <a:gd name="T72" fmla="*/ 7 w 113"/>
                      <a:gd name="T73" fmla="*/ 200 h 207"/>
                      <a:gd name="T74" fmla="*/ 10 w 113"/>
                      <a:gd name="T75" fmla="*/ 204 h 207"/>
                      <a:gd name="T76" fmla="*/ 14 w 113"/>
                      <a:gd name="T77" fmla="*/ 205 h 207"/>
                      <a:gd name="T78" fmla="*/ 19 w 113"/>
                      <a:gd name="T79" fmla="*/ 206 h 207"/>
                      <a:gd name="T80" fmla="*/ 23 w 113"/>
                      <a:gd name="T81" fmla="*/ 207 h 207"/>
                      <a:gd name="T82" fmla="*/ 27 w 113"/>
                      <a:gd name="T83" fmla="*/ 206 h 207"/>
                      <a:gd name="T84" fmla="*/ 31 w 113"/>
                      <a:gd name="T85" fmla="*/ 205 h 207"/>
                      <a:gd name="T86" fmla="*/ 35 w 113"/>
                      <a:gd name="T87" fmla="*/ 204 h 207"/>
                      <a:gd name="T88" fmla="*/ 39 w 113"/>
                      <a:gd name="T89" fmla="*/ 200 h 207"/>
                      <a:gd name="T90" fmla="*/ 42 w 113"/>
                      <a:gd name="T91" fmla="*/ 197 h 207"/>
                      <a:gd name="T92" fmla="*/ 44 w 113"/>
                      <a:gd name="T93" fmla="*/ 193 h 207"/>
                      <a:gd name="T94" fmla="*/ 45 w 113"/>
                      <a:gd name="T95" fmla="*/ 189 h 207"/>
                      <a:gd name="T96" fmla="*/ 46 w 113"/>
                      <a:gd name="T97" fmla="*/ 184 h 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13" h="207">
                        <a:moveTo>
                          <a:pt x="46" y="184"/>
                        </a:moveTo>
                        <a:lnTo>
                          <a:pt x="46" y="184"/>
                        </a:lnTo>
                        <a:lnTo>
                          <a:pt x="46" y="165"/>
                        </a:lnTo>
                        <a:lnTo>
                          <a:pt x="49" y="146"/>
                        </a:lnTo>
                        <a:lnTo>
                          <a:pt x="51" y="137"/>
                        </a:lnTo>
                        <a:lnTo>
                          <a:pt x="53" y="128"/>
                        </a:lnTo>
                        <a:lnTo>
                          <a:pt x="56" y="118"/>
                        </a:lnTo>
                        <a:lnTo>
                          <a:pt x="61" y="109"/>
                        </a:lnTo>
                        <a:lnTo>
                          <a:pt x="65" y="100"/>
                        </a:lnTo>
                        <a:lnTo>
                          <a:pt x="69" y="91"/>
                        </a:lnTo>
                        <a:lnTo>
                          <a:pt x="74" y="81"/>
                        </a:lnTo>
                        <a:lnTo>
                          <a:pt x="81" y="72"/>
                        </a:lnTo>
                        <a:lnTo>
                          <a:pt x="88" y="62"/>
                        </a:lnTo>
                        <a:lnTo>
                          <a:pt x="95" y="53"/>
                        </a:lnTo>
                        <a:lnTo>
                          <a:pt x="104" y="44"/>
                        </a:lnTo>
                        <a:lnTo>
                          <a:pt x="113" y="34"/>
                        </a:lnTo>
                        <a:lnTo>
                          <a:pt x="81" y="0"/>
                        </a:lnTo>
                        <a:lnTo>
                          <a:pt x="70" y="12"/>
                        </a:lnTo>
                        <a:lnTo>
                          <a:pt x="60" y="24"/>
                        </a:lnTo>
                        <a:lnTo>
                          <a:pt x="51" y="34"/>
                        </a:lnTo>
                        <a:lnTo>
                          <a:pt x="43" y="46"/>
                        </a:lnTo>
                        <a:lnTo>
                          <a:pt x="35" y="57"/>
                        </a:lnTo>
                        <a:lnTo>
                          <a:pt x="29" y="69"/>
                        </a:lnTo>
                        <a:lnTo>
                          <a:pt x="23" y="79"/>
                        </a:lnTo>
                        <a:lnTo>
                          <a:pt x="18" y="91"/>
                        </a:lnTo>
                        <a:lnTo>
                          <a:pt x="13" y="102"/>
                        </a:lnTo>
                        <a:lnTo>
                          <a:pt x="9" y="114"/>
                        </a:lnTo>
                        <a:lnTo>
                          <a:pt x="6" y="126"/>
                        </a:lnTo>
                        <a:lnTo>
                          <a:pt x="4" y="138"/>
                        </a:lnTo>
                        <a:lnTo>
                          <a:pt x="1" y="160"/>
                        </a:lnTo>
                        <a:lnTo>
                          <a:pt x="0" y="184"/>
                        </a:lnTo>
                        <a:lnTo>
                          <a:pt x="0" y="184"/>
                        </a:lnTo>
                        <a:lnTo>
                          <a:pt x="0" y="184"/>
                        </a:lnTo>
                        <a:lnTo>
                          <a:pt x="0" y="189"/>
                        </a:lnTo>
                        <a:lnTo>
                          <a:pt x="2" y="193"/>
                        </a:lnTo>
                        <a:lnTo>
                          <a:pt x="4" y="197"/>
                        </a:lnTo>
                        <a:lnTo>
                          <a:pt x="7" y="200"/>
                        </a:lnTo>
                        <a:lnTo>
                          <a:pt x="10" y="204"/>
                        </a:lnTo>
                        <a:lnTo>
                          <a:pt x="14" y="205"/>
                        </a:lnTo>
                        <a:lnTo>
                          <a:pt x="19" y="206"/>
                        </a:lnTo>
                        <a:lnTo>
                          <a:pt x="23" y="207"/>
                        </a:lnTo>
                        <a:lnTo>
                          <a:pt x="27" y="206"/>
                        </a:lnTo>
                        <a:lnTo>
                          <a:pt x="31" y="205"/>
                        </a:lnTo>
                        <a:lnTo>
                          <a:pt x="35" y="204"/>
                        </a:lnTo>
                        <a:lnTo>
                          <a:pt x="39" y="200"/>
                        </a:lnTo>
                        <a:lnTo>
                          <a:pt x="42" y="197"/>
                        </a:lnTo>
                        <a:lnTo>
                          <a:pt x="44" y="193"/>
                        </a:lnTo>
                        <a:lnTo>
                          <a:pt x="45" y="189"/>
                        </a:lnTo>
                        <a:lnTo>
                          <a:pt x="46" y="1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6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3232" y="1416"/>
                    <a:ext cx="14" cy="95"/>
                  </a:xfrm>
                  <a:custGeom>
                    <a:avLst/>
                    <a:gdLst>
                      <a:gd name="T0" fmla="*/ 27 w 46"/>
                      <a:gd name="T1" fmla="*/ 315 h 316"/>
                      <a:gd name="T2" fmla="*/ 46 w 46"/>
                      <a:gd name="T3" fmla="*/ 292 h 316"/>
                      <a:gd name="T4" fmla="*/ 46 w 46"/>
                      <a:gd name="T5" fmla="*/ 0 h 316"/>
                      <a:gd name="T6" fmla="*/ 0 w 46"/>
                      <a:gd name="T7" fmla="*/ 0 h 316"/>
                      <a:gd name="T8" fmla="*/ 0 w 46"/>
                      <a:gd name="T9" fmla="*/ 292 h 316"/>
                      <a:gd name="T10" fmla="*/ 27 w 46"/>
                      <a:gd name="T11" fmla="*/ 315 h 316"/>
                      <a:gd name="T12" fmla="*/ 0 w 46"/>
                      <a:gd name="T13" fmla="*/ 292 h 316"/>
                      <a:gd name="T14" fmla="*/ 0 w 46"/>
                      <a:gd name="T15" fmla="*/ 299 h 316"/>
                      <a:gd name="T16" fmla="*/ 2 w 46"/>
                      <a:gd name="T17" fmla="*/ 303 h 316"/>
                      <a:gd name="T18" fmla="*/ 4 w 46"/>
                      <a:gd name="T19" fmla="*/ 307 h 316"/>
                      <a:gd name="T20" fmla="*/ 7 w 46"/>
                      <a:gd name="T21" fmla="*/ 310 h 316"/>
                      <a:gd name="T22" fmla="*/ 10 w 46"/>
                      <a:gd name="T23" fmla="*/ 312 h 316"/>
                      <a:gd name="T24" fmla="*/ 14 w 46"/>
                      <a:gd name="T25" fmla="*/ 314 h 316"/>
                      <a:gd name="T26" fmla="*/ 19 w 46"/>
                      <a:gd name="T27" fmla="*/ 315 h 316"/>
                      <a:gd name="T28" fmla="*/ 23 w 46"/>
                      <a:gd name="T29" fmla="*/ 316 h 316"/>
                      <a:gd name="T30" fmla="*/ 27 w 46"/>
                      <a:gd name="T31" fmla="*/ 315 h 316"/>
                      <a:gd name="T32" fmla="*/ 31 w 46"/>
                      <a:gd name="T33" fmla="*/ 314 h 316"/>
                      <a:gd name="T34" fmla="*/ 35 w 46"/>
                      <a:gd name="T35" fmla="*/ 312 h 316"/>
                      <a:gd name="T36" fmla="*/ 39 w 46"/>
                      <a:gd name="T37" fmla="*/ 310 h 316"/>
                      <a:gd name="T38" fmla="*/ 42 w 46"/>
                      <a:gd name="T39" fmla="*/ 307 h 316"/>
                      <a:gd name="T40" fmla="*/ 44 w 46"/>
                      <a:gd name="T41" fmla="*/ 303 h 316"/>
                      <a:gd name="T42" fmla="*/ 45 w 46"/>
                      <a:gd name="T43" fmla="*/ 299 h 316"/>
                      <a:gd name="T44" fmla="*/ 46 w 46"/>
                      <a:gd name="T45" fmla="*/ 292 h 316"/>
                      <a:gd name="T46" fmla="*/ 27 w 46"/>
                      <a:gd name="T47" fmla="*/ 315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316">
                        <a:moveTo>
                          <a:pt x="27" y="315"/>
                        </a:moveTo>
                        <a:lnTo>
                          <a:pt x="46" y="292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2"/>
                        </a:lnTo>
                        <a:lnTo>
                          <a:pt x="27" y="315"/>
                        </a:lnTo>
                        <a:lnTo>
                          <a:pt x="0" y="292"/>
                        </a:lnTo>
                        <a:lnTo>
                          <a:pt x="0" y="299"/>
                        </a:lnTo>
                        <a:lnTo>
                          <a:pt x="2" y="303"/>
                        </a:lnTo>
                        <a:lnTo>
                          <a:pt x="4" y="307"/>
                        </a:lnTo>
                        <a:lnTo>
                          <a:pt x="7" y="310"/>
                        </a:lnTo>
                        <a:lnTo>
                          <a:pt x="10" y="312"/>
                        </a:lnTo>
                        <a:lnTo>
                          <a:pt x="14" y="314"/>
                        </a:lnTo>
                        <a:lnTo>
                          <a:pt x="19" y="315"/>
                        </a:lnTo>
                        <a:lnTo>
                          <a:pt x="23" y="316"/>
                        </a:lnTo>
                        <a:lnTo>
                          <a:pt x="27" y="315"/>
                        </a:lnTo>
                        <a:lnTo>
                          <a:pt x="31" y="314"/>
                        </a:lnTo>
                        <a:lnTo>
                          <a:pt x="35" y="312"/>
                        </a:lnTo>
                        <a:lnTo>
                          <a:pt x="39" y="310"/>
                        </a:lnTo>
                        <a:lnTo>
                          <a:pt x="42" y="307"/>
                        </a:lnTo>
                        <a:lnTo>
                          <a:pt x="44" y="303"/>
                        </a:lnTo>
                        <a:lnTo>
                          <a:pt x="45" y="299"/>
                        </a:lnTo>
                        <a:lnTo>
                          <a:pt x="46" y="292"/>
                        </a:lnTo>
                        <a:lnTo>
                          <a:pt x="27" y="31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7" name="Freeform 735"/>
                  <p:cNvSpPr>
                    <a:spLocks noChangeAspect="1"/>
                  </p:cNvSpPr>
                  <p:nvPr/>
                </p:nvSpPr>
                <p:spPr bwMode="auto">
                  <a:xfrm>
                    <a:off x="3204" y="1497"/>
                    <a:ext cx="36" cy="20"/>
                  </a:xfrm>
                  <a:custGeom>
                    <a:avLst/>
                    <a:gdLst>
                      <a:gd name="T0" fmla="*/ 0 w 119"/>
                      <a:gd name="T1" fmla="*/ 42 h 65"/>
                      <a:gd name="T2" fmla="*/ 27 w 119"/>
                      <a:gd name="T3" fmla="*/ 64 h 65"/>
                      <a:gd name="T4" fmla="*/ 119 w 119"/>
                      <a:gd name="T5" fmla="*/ 45 h 65"/>
                      <a:gd name="T6" fmla="*/ 110 w 119"/>
                      <a:gd name="T7" fmla="*/ 0 h 65"/>
                      <a:gd name="T8" fmla="*/ 18 w 119"/>
                      <a:gd name="T9" fmla="*/ 19 h 65"/>
                      <a:gd name="T10" fmla="*/ 0 w 119"/>
                      <a:gd name="T11" fmla="*/ 42 h 65"/>
                      <a:gd name="T12" fmla="*/ 18 w 119"/>
                      <a:gd name="T13" fmla="*/ 19 h 65"/>
                      <a:gd name="T14" fmla="*/ 13 w 119"/>
                      <a:gd name="T15" fmla="*/ 21 h 65"/>
                      <a:gd name="T16" fmla="*/ 8 w 119"/>
                      <a:gd name="T17" fmla="*/ 23 h 65"/>
                      <a:gd name="T18" fmla="*/ 5 w 119"/>
                      <a:gd name="T19" fmla="*/ 26 h 65"/>
                      <a:gd name="T20" fmla="*/ 2 w 119"/>
                      <a:gd name="T21" fmla="*/ 30 h 65"/>
                      <a:gd name="T22" fmla="*/ 1 w 119"/>
                      <a:gd name="T23" fmla="*/ 34 h 65"/>
                      <a:gd name="T24" fmla="*/ 0 w 119"/>
                      <a:gd name="T25" fmla="*/ 38 h 65"/>
                      <a:gd name="T26" fmla="*/ 0 w 119"/>
                      <a:gd name="T27" fmla="*/ 42 h 65"/>
                      <a:gd name="T28" fmla="*/ 0 w 119"/>
                      <a:gd name="T29" fmla="*/ 46 h 65"/>
                      <a:gd name="T30" fmla="*/ 1 w 119"/>
                      <a:gd name="T31" fmla="*/ 51 h 65"/>
                      <a:gd name="T32" fmla="*/ 3 w 119"/>
                      <a:gd name="T33" fmla="*/ 55 h 65"/>
                      <a:gd name="T34" fmla="*/ 6 w 119"/>
                      <a:gd name="T35" fmla="*/ 58 h 65"/>
                      <a:gd name="T36" fmla="*/ 9 w 119"/>
                      <a:gd name="T37" fmla="*/ 61 h 65"/>
                      <a:gd name="T38" fmla="*/ 13 w 119"/>
                      <a:gd name="T39" fmla="*/ 63 h 65"/>
                      <a:gd name="T40" fmla="*/ 17 w 119"/>
                      <a:gd name="T41" fmla="*/ 64 h 65"/>
                      <a:gd name="T42" fmla="*/ 22 w 119"/>
                      <a:gd name="T43" fmla="*/ 65 h 65"/>
                      <a:gd name="T44" fmla="*/ 27 w 119"/>
                      <a:gd name="T45" fmla="*/ 64 h 65"/>
                      <a:gd name="T46" fmla="*/ 0 w 119"/>
                      <a:gd name="T47" fmla="*/ 4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19" h="65">
                        <a:moveTo>
                          <a:pt x="0" y="42"/>
                        </a:moveTo>
                        <a:lnTo>
                          <a:pt x="27" y="64"/>
                        </a:lnTo>
                        <a:lnTo>
                          <a:pt x="119" y="45"/>
                        </a:lnTo>
                        <a:lnTo>
                          <a:pt x="110" y="0"/>
                        </a:lnTo>
                        <a:lnTo>
                          <a:pt x="18" y="19"/>
                        </a:lnTo>
                        <a:lnTo>
                          <a:pt x="0" y="42"/>
                        </a:lnTo>
                        <a:lnTo>
                          <a:pt x="18" y="19"/>
                        </a:lnTo>
                        <a:lnTo>
                          <a:pt x="13" y="21"/>
                        </a:lnTo>
                        <a:lnTo>
                          <a:pt x="8" y="23"/>
                        </a:lnTo>
                        <a:lnTo>
                          <a:pt x="5" y="26"/>
                        </a:lnTo>
                        <a:lnTo>
                          <a:pt x="2" y="30"/>
                        </a:lnTo>
                        <a:lnTo>
                          <a:pt x="1" y="34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3" y="55"/>
                        </a:lnTo>
                        <a:lnTo>
                          <a:pt x="6" y="58"/>
                        </a:lnTo>
                        <a:lnTo>
                          <a:pt x="9" y="61"/>
                        </a:lnTo>
                        <a:lnTo>
                          <a:pt x="13" y="63"/>
                        </a:lnTo>
                        <a:lnTo>
                          <a:pt x="17" y="64"/>
                        </a:lnTo>
                        <a:lnTo>
                          <a:pt x="22" y="65"/>
                        </a:lnTo>
                        <a:lnTo>
                          <a:pt x="27" y="64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8" name="Freeform 736"/>
                  <p:cNvSpPr>
                    <a:spLocks noChangeAspect="1"/>
                  </p:cNvSpPr>
                  <p:nvPr/>
                </p:nvSpPr>
                <p:spPr bwMode="auto">
                  <a:xfrm>
                    <a:off x="3204" y="1510"/>
                    <a:ext cx="14" cy="34"/>
                  </a:xfrm>
                  <a:custGeom>
                    <a:avLst/>
                    <a:gdLst>
                      <a:gd name="T0" fmla="*/ 23 w 46"/>
                      <a:gd name="T1" fmla="*/ 113 h 113"/>
                      <a:gd name="T2" fmla="*/ 46 w 46"/>
                      <a:gd name="T3" fmla="*/ 90 h 113"/>
                      <a:gd name="T4" fmla="*/ 46 w 46"/>
                      <a:gd name="T5" fmla="*/ 0 h 113"/>
                      <a:gd name="T6" fmla="*/ 0 w 46"/>
                      <a:gd name="T7" fmla="*/ 0 h 113"/>
                      <a:gd name="T8" fmla="*/ 0 w 46"/>
                      <a:gd name="T9" fmla="*/ 90 h 113"/>
                      <a:gd name="T10" fmla="*/ 23 w 46"/>
                      <a:gd name="T11" fmla="*/ 113 h 113"/>
                      <a:gd name="T12" fmla="*/ 0 w 46"/>
                      <a:gd name="T13" fmla="*/ 90 h 113"/>
                      <a:gd name="T14" fmla="*/ 0 w 46"/>
                      <a:gd name="T15" fmla="*/ 95 h 113"/>
                      <a:gd name="T16" fmla="*/ 2 w 46"/>
                      <a:gd name="T17" fmla="*/ 100 h 113"/>
                      <a:gd name="T18" fmla="*/ 4 w 46"/>
                      <a:gd name="T19" fmla="*/ 103 h 113"/>
                      <a:gd name="T20" fmla="*/ 7 w 46"/>
                      <a:gd name="T21" fmla="*/ 107 h 113"/>
                      <a:gd name="T22" fmla="*/ 11 w 46"/>
                      <a:gd name="T23" fmla="*/ 110 h 113"/>
                      <a:gd name="T24" fmla="*/ 15 w 46"/>
                      <a:gd name="T25" fmla="*/ 112 h 113"/>
                      <a:gd name="T26" fmla="*/ 19 w 46"/>
                      <a:gd name="T27" fmla="*/ 113 h 113"/>
                      <a:gd name="T28" fmla="*/ 23 w 46"/>
                      <a:gd name="T29" fmla="*/ 113 h 113"/>
                      <a:gd name="T30" fmla="*/ 27 w 46"/>
                      <a:gd name="T31" fmla="*/ 113 h 113"/>
                      <a:gd name="T32" fmla="*/ 32 w 46"/>
                      <a:gd name="T33" fmla="*/ 112 h 113"/>
                      <a:gd name="T34" fmla="*/ 36 w 46"/>
                      <a:gd name="T35" fmla="*/ 110 h 113"/>
                      <a:gd name="T36" fmla="*/ 39 w 46"/>
                      <a:gd name="T37" fmla="*/ 107 h 113"/>
                      <a:gd name="T38" fmla="*/ 42 w 46"/>
                      <a:gd name="T39" fmla="*/ 103 h 113"/>
                      <a:gd name="T40" fmla="*/ 44 w 46"/>
                      <a:gd name="T41" fmla="*/ 100 h 113"/>
                      <a:gd name="T42" fmla="*/ 45 w 46"/>
                      <a:gd name="T43" fmla="*/ 95 h 113"/>
                      <a:gd name="T44" fmla="*/ 46 w 46"/>
                      <a:gd name="T45" fmla="*/ 90 h 113"/>
                      <a:gd name="T46" fmla="*/ 23 w 46"/>
                      <a:gd name="T47" fmla="*/ 113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3">
                        <a:moveTo>
                          <a:pt x="23" y="113"/>
                        </a:moveTo>
                        <a:lnTo>
                          <a:pt x="46" y="9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90"/>
                        </a:lnTo>
                        <a:lnTo>
                          <a:pt x="23" y="113"/>
                        </a:lnTo>
                        <a:lnTo>
                          <a:pt x="0" y="90"/>
                        </a:lnTo>
                        <a:lnTo>
                          <a:pt x="0" y="95"/>
                        </a:lnTo>
                        <a:lnTo>
                          <a:pt x="2" y="100"/>
                        </a:lnTo>
                        <a:lnTo>
                          <a:pt x="4" y="103"/>
                        </a:lnTo>
                        <a:lnTo>
                          <a:pt x="7" y="107"/>
                        </a:lnTo>
                        <a:lnTo>
                          <a:pt x="11" y="110"/>
                        </a:lnTo>
                        <a:lnTo>
                          <a:pt x="15" y="112"/>
                        </a:lnTo>
                        <a:lnTo>
                          <a:pt x="19" y="113"/>
                        </a:lnTo>
                        <a:lnTo>
                          <a:pt x="23" y="113"/>
                        </a:lnTo>
                        <a:lnTo>
                          <a:pt x="27" y="113"/>
                        </a:lnTo>
                        <a:lnTo>
                          <a:pt x="32" y="112"/>
                        </a:lnTo>
                        <a:lnTo>
                          <a:pt x="36" y="110"/>
                        </a:lnTo>
                        <a:lnTo>
                          <a:pt x="39" y="107"/>
                        </a:lnTo>
                        <a:lnTo>
                          <a:pt x="42" y="103"/>
                        </a:lnTo>
                        <a:lnTo>
                          <a:pt x="44" y="100"/>
                        </a:lnTo>
                        <a:lnTo>
                          <a:pt x="45" y="95"/>
                        </a:lnTo>
                        <a:lnTo>
                          <a:pt x="46" y="90"/>
                        </a:lnTo>
                        <a:lnTo>
                          <a:pt x="23" y="11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89" name="Freeform 737"/>
                  <p:cNvSpPr>
                    <a:spLocks noChangeAspect="1"/>
                  </p:cNvSpPr>
                  <p:nvPr/>
                </p:nvSpPr>
                <p:spPr bwMode="auto">
                  <a:xfrm>
                    <a:off x="3212" y="1530"/>
                    <a:ext cx="30" cy="14"/>
                  </a:xfrm>
                  <a:custGeom>
                    <a:avLst/>
                    <a:gdLst>
                      <a:gd name="T0" fmla="*/ 102 w 102"/>
                      <a:gd name="T1" fmla="*/ 23 h 46"/>
                      <a:gd name="T2" fmla="*/ 79 w 102"/>
                      <a:gd name="T3" fmla="*/ 0 h 46"/>
                      <a:gd name="T4" fmla="*/ 0 w 102"/>
                      <a:gd name="T5" fmla="*/ 0 h 46"/>
                      <a:gd name="T6" fmla="*/ 0 w 102"/>
                      <a:gd name="T7" fmla="*/ 46 h 46"/>
                      <a:gd name="T8" fmla="*/ 79 w 102"/>
                      <a:gd name="T9" fmla="*/ 46 h 46"/>
                      <a:gd name="T10" fmla="*/ 102 w 102"/>
                      <a:gd name="T11" fmla="*/ 23 h 46"/>
                      <a:gd name="T12" fmla="*/ 79 w 102"/>
                      <a:gd name="T13" fmla="*/ 46 h 46"/>
                      <a:gd name="T14" fmla="*/ 84 w 102"/>
                      <a:gd name="T15" fmla="*/ 45 h 46"/>
                      <a:gd name="T16" fmla="*/ 90 w 102"/>
                      <a:gd name="T17" fmla="*/ 44 h 46"/>
                      <a:gd name="T18" fmla="*/ 94 w 102"/>
                      <a:gd name="T19" fmla="*/ 42 h 46"/>
                      <a:gd name="T20" fmla="*/ 97 w 102"/>
                      <a:gd name="T21" fmla="*/ 39 h 46"/>
                      <a:gd name="T22" fmla="*/ 99 w 102"/>
                      <a:gd name="T23" fmla="*/ 35 h 46"/>
                      <a:gd name="T24" fmla="*/ 101 w 102"/>
                      <a:gd name="T25" fmla="*/ 31 h 46"/>
                      <a:gd name="T26" fmla="*/ 102 w 102"/>
                      <a:gd name="T27" fmla="*/ 27 h 46"/>
                      <a:gd name="T28" fmla="*/ 102 w 102"/>
                      <a:gd name="T29" fmla="*/ 23 h 46"/>
                      <a:gd name="T30" fmla="*/ 102 w 102"/>
                      <a:gd name="T31" fmla="*/ 19 h 46"/>
                      <a:gd name="T32" fmla="*/ 101 w 102"/>
                      <a:gd name="T33" fmla="*/ 14 h 46"/>
                      <a:gd name="T34" fmla="*/ 99 w 102"/>
                      <a:gd name="T35" fmla="*/ 10 h 46"/>
                      <a:gd name="T36" fmla="*/ 97 w 102"/>
                      <a:gd name="T37" fmla="*/ 7 h 46"/>
                      <a:gd name="T38" fmla="*/ 94 w 102"/>
                      <a:gd name="T39" fmla="*/ 4 h 46"/>
                      <a:gd name="T40" fmla="*/ 90 w 102"/>
                      <a:gd name="T41" fmla="*/ 2 h 46"/>
                      <a:gd name="T42" fmla="*/ 84 w 102"/>
                      <a:gd name="T43" fmla="*/ 0 h 46"/>
                      <a:gd name="T44" fmla="*/ 79 w 102"/>
                      <a:gd name="T45" fmla="*/ 0 h 46"/>
                      <a:gd name="T46" fmla="*/ 102 w 102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02" h="46">
                        <a:moveTo>
                          <a:pt x="102" y="23"/>
                        </a:moveTo>
                        <a:lnTo>
                          <a:pt x="79" y="0"/>
                        </a:lnTo>
                        <a:lnTo>
                          <a:pt x="0" y="0"/>
                        </a:lnTo>
                        <a:lnTo>
                          <a:pt x="0" y="46"/>
                        </a:lnTo>
                        <a:lnTo>
                          <a:pt x="79" y="46"/>
                        </a:lnTo>
                        <a:lnTo>
                          <a:pt x="102" y="23"/>
                        </a:lnTo>
                        <a:lnTo>
                          <a:pt x="79" y="46"/>
                        </a:lnTo>
                        <a:lnTo>
                          <a:pt x="84" y="45"/>
                        </a:lnTo>
                        <a:lnTo>
                          <a:pt x="90" y="44"/>
                        </a:lnTo>
                        <a:lnTo>
                          <a:pt x="94" y="42"/>
                        </a:lnTo>
                        <a:lnTo>
                          <a:pt x="97" y="39"/>
                        </a:lnTo>
                        <a:lnTo>
                          <a:pt x="99" y="35"/>
                        </a:lnTo>
                        <a:lnTo>
                          <a:pt x="101" y="31"/>
                        </a:lnTo>
                        <a:lnTo>
                          <a:pt x="102" y="27"/>
                        </a:lnTo>
                        <a:lnTo>
                          <a:pt x="102" y="23"/>
                        </a:lnTo>
                        <a:lnTo>
                          <a:pt x="102" y="19"/>
                        </a:lnTo>
                        <a:lnTo>
                          <a:pt x="101" y="14"/>
                        </a:lnTo>
                        <a:lnTo>
                          <a:pt x="99" y="10"/>
                        </a:lnTo>
                        <a:lnTo>
                          <a:pt x="97" y="7"/>
                        </a:lnTo>
                        <a:lnTo>
                          <a:pt x="94" y="4"/>
                        </a:lnTo>
                        <a:lnTo>
                          <a:pt x="90" y="2"/>
                        </a:lnTo>
                        <a:lnTo>
                          <a:pt x="84" y="0"/>
                        </a:lnTo>
                        <a:lnTo>
                          <a:pt x="79" y="0"/>
                        </a:lnTo>
                        <a:lnTo>
                          <a:pt x="102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0" name="Freeform 738"/>
                  <p:cNvSpPr>
                    <a:spLocks noChangeAspect="1"/>
                  </p:cNvSpPr>
                  <p:nvPr/>
                </p:nvSpPr>
                <p:spPr bwMode="auto">
                  <a:xfrm>
                    <a:off x="3228" y="1537"/>
                    <a:ext cx="14" cy="335"/>
                  </a:xfrm>
                  <a:custGeom>
                    <a:avLst/>
                    <a:gdLst>
                      <a:gd name="T0" fmla="*/ 23 w 46"/>
                      <a:gd name="T1" fmla="*/ 1115 h 1115"/>
                      <a:gd name="T2" fmla="*/ 46 w 46"/>
                      <a:gd name="T3" fmla="*/ 1092 h 1115"/>
                      <a:gd name="T4" fmla="*/ 46 w 46"/>
                      <a:gd name="T5" fmla="*/ 0 h 1115"/>
                      <a:gd name="T6" fmla="*/ 0 w 46"/>
                      <a:gd name="T7" fmla="*/ 0 h 1115"/>
                      <a:gd name="T8" fmla="*/ 0 w 46"/>
                      <a:gd name="T9" fmla="*/ 1092 h 1115"/>
                      <a:gd name="T10" fmla="*/ 23 w 46"/>
                      <a:gd name="T11" fmla="*/ 1115 h 1115"/>
                      <a:gd name="T12" fmla="*/ 0 w 46"/>
                      <a:gd name="T13" fmla="*/ 1092 h 1115"/>
                      <a:gd name="T14" fmla="*/ 1 w 46"/>
                      <a:gd name="T15" fmla="*/ 1097 h 1115"/>
                      <a:gd name="T16" fmla="*/ 2 w 46"/>
                      <a:gd name="T17" fmla="*/ 1101 h 1115"/>
                      <a:gd name="T18" fmla="*/ 4 w 46"/>
                      <a:gd name="T19" fmla="*/ 1105 h 1115"/>
                      <a:gd name="T20" fmla="*/ 7 w 46"/>
                      <a:gd name="T21" fmla="*/ 1108 h 1115"/>
                      <a:gd name="T22" fmla="*/ 11 w 46"/>
                      <a:gd name="T23" fmla="*/ 1112 h 1115"/>
                      <a:gd name="T24" fmla="*/ 15 w 46"/>
                      <a:gd name="T25" fmla="*/ 1113 h 1115"/>
                      <a:gd name="T26" fmla="*/ 19 w 46"/>
                      <a:gd name="T27" fmla="*/ 1114 h 1115"/>
                      <a:gd name="T28" fmla="*/ 23 w 46"/>
                      <a:gd name="T29" fmla="*/ 1115 h 1115"/>
                      <a:gd name="T30" fmla="*/ 27 w 46"/>
                      <a:gd name="T31" fmla="*/ 1114 h 1115"/>
                      <a:gd name="T32" fmla="*/ 32 w 46"/>
                      <a:gd name="T33" fmla="*/ 1113 h 1115"/>
                      <a:gd name="T34" fmla="*/ 36 w 46"/>
                      <a:gd name="T35" fmla="*/ 1112 h 1115"/>
                      <a:gd name="T36" fmla="*/ 39 w 46"/>
                      <a:gd name="T37" fmla="*/ 1108 h 1115"/>
                      <a:gd name="T38" fmla="*/ 42 w 46"/>
                      <a:gd name="T39" fmla="*/ 1105 h 1115"/>
                      <a:gd name="T40" fmla="*/ 44 w 46"/>
                      <a:gd name="T41" fmla="*/ 1101 h 1115"/>
                      <a:gd name="T42" fmla="*/ 46 w 46"/>
                      <a:gd name="T43" fmla="*/ 1097 h 1115"/>
                      <a:gd name="T44" fmla="*/ 46 w 46"/>
                      <a:gd name="T45" fmla="*/ 1092 h 1115"/>
                      <a:gd name="T46" fmla="*/ 23 w 46"/>
                      <a:gd name="T47" fmla="*/ 1115 h 1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15">
                        <a:moveTo>
                          <a:pt x="23" y="1115"/>
                        </a:moveTo>
                        <a:lnTo>
                          <a:pt x="46" y="1092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92"/>
                        </a:lnTo>
                        <a:lnTo>
                          <a:pt x="23" y="1115"/>
                        </a:lnTo>
                        <a:lnTo>
                          <a:pt x="0" y="1092"/>
                        </a:lnTo>
                        <a:lnTo>
                          <a:pt x="1" y="1097"/>
                        </a:lnTo>
                        <a:lnTo>
                          <a:pt x="2" y="1101"/>
                        </a:lnTo>
                        <a:lnTo>
                          <a:pt x="4" y="1105"/>
                        </a:lnTo>
                        <a:lnTo>
                          <a:pt x="7" y="1108"/>
                        </a:lnTo>
                        <a:lnTo>
                          <a:pt x="11" y="1112"/>
                        </a:lnTo>
                        <a:lnTo>
                          <a:pt x="15" y="1113"/>
                        </a:lnTo>
                        <a:lnTo>
                          <a:pt x="19" y="1114"/>
                        </a:lnTo>
                        <a:lnTo>
                          <a:pt x="23" y="1115"/>
                        </a:lnTo>
                        <a:lnTo>
                          <a:pt x="27" y="1114"/>
                        </a:lnTo>
                        <a:lnTo>
                          <a:pt x="32" y="1113"/>
                        </a:lnTo>
                        <a:lnTo>
                          <a:pt x="36" y="1112"/>
                        </a:lnTo>
                        <a:lnTo>
                          <a:pt x="39" y="1108"/>
                        </a:lnTo>
                        <a:lnTo>
                          <a:pt x="42" y="1105"/>
                        </a:lnTo>
                        <a:lnTo>
                          <a:pt x="44" y="1101"/>
                        </a:lnTo>
                        <a:lnTo>
                          <a:pt x="46" y="1097"/>
                        </a:lnTo>
                        <a:lnTo>
                          <a:pt x="46" y="1092"/>
                        </a:lnTo>
                        <a:lnTo>
                          <a:pt x="23" y="111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1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3218" y="1858"/>
                    <a:ext cx="17" cy="14"/>
                  </a:xfrm>
                  <a:custGeom>
                    <a:avLst/>
                    <a:gdLst>
                      <a:gd name="T0" fmla="*/ 0 w 56"/>
                      <a:gd name="T1" fmla="*/ 24 h 47"/>
                      <a:gd name="T2" fmla="*/ 24 w 56"/>
                      <a:gd name="T3" fmla="*/ 47 h 47"/>
                      <a:gd name="T4" fmla="*/ 56 w 56"/>
                      <a:gd name="T5" fmla="*/ 47 h 47"/>
                      <a:gd name="T6" fmla="*/ 56 w 56"/>
                      <a:gd name="T7" fmla="*/ 0 h 47"/>
                      <a:gd name="T8" fmla="*/ 24 w 56"/>
                      <a:gd name="T9" fmla="*/ 0 h 47"/>
                      <a:gd name="T10" fmla="*/ 0 w 56"/>
                      <a:gd name="T11" fmla="*/ 24 h 47"/>
                      <a:gd name="T12" fmla="*/ 24 w 56"/>
                      <a:gd name="T13" fmla="*/ 0 h 47"/>
                      <a:gd name="T14" fmla="*/ 18 w 56"/>
                      <a:gd name="T15" fmla="*/ 0 h 47"/>
                      <a:gd name="T16" fmla="*/ 13 w 56"/>
                      <a:gd name="T17" fmla="*/ 3 h 47"/>
                      <a:gd name="T18" fmla="*/ 10 w 56"/>
                      <a:gd name="T19" fmla="*/ 5 h 47"/>
                      <a:gd name="T20" fmla="*/ 6 w 56"/>
                      <a:gd name="T21" fmla="*/ 8 h 47"/>
                      <a:gd name="T22" fmla="*/ 3 w 56"/>
                      <a:gd name="T23" fmla="*/ 11 h 47"/>
                      <a:gd name="T24" fmla="*/ 1 w 56"/>
                      <a:gd name="T25" fmla="*/ 15 h 47"/>
                      <a:gd name="T26" fmla="*/ 0 w 56"/>
                      <a:gd name="T27" fmla="*/ 19 h 47"/>
                      <a:gd name="T28" fmla="*/ 0 w 56"/>
                      <a:gd name="T29" fmla="*/ 24 h 47"/>
                      <a:gd name="T30" fmla="*/ 0 w 56"/>
                      <a:gd name="T31" fmla="*/ 28 h 47"/>
                      <a:gd name="T32" fmla="*/ 1 w 56"/>
                      <a:gd name="T33" fmla="*/ 32 h 47"/>
                      <a:gd name="T34" fmla="*/ 3 w 56"/>
                      <a:gd name="T35" fmla="*/ 36 h 47"/>
                      <a:gd name="T36" fmla="*/ 6 w 56"/>
                      <a:gd name="T37" fmla="*/ 39 h 47"/>
                      <a:gd name="T38" fmla="*/ 10 w 56"/>
                      <a:gd name="T39" fmla="*/ 43 h 47"/>
                      <a:gd name="T40" fmla="*/ 13 w 56"/>
                      <a:gd name="T41" fmla="*/ 45 h 47"/>
                      <a:gd name="T42" fmla="*/ 18 w 56"/>
                      <a:gd name="T43" fmla="*/ 46 h 47"/>
                      <a:gd name="T44" fmla="*/ 24 w 56"/>
                      <a:gd name="T45" fmla="*/ 47 h 47"/>
                      <a:gd name="T46" fmla="*/ 0 w 56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6" h="47">
                        <a:moveTo>
                          <a:pt x="0" y="24"/>
                        </a:moveTo>
                        <a:lnTo>
                          <a:pt x="24" y="47"/>
                        </a:lnTo>
                        <a:lnTo>
                          <a:pt x="56" y="47"/>
                        </a:lnTo>
                        <a:lnTo>
                          <a:pt x="56" y="0"/>
                        </a:lnTo>
                        <a:lnTo>
                          <a:pt x="24" y="0"/>
                        </a:lnTo>
                        <a:lnTo>
                          <a:pt x="0" y="24"/>
                        </a:lnTo>
                        <a:lnTo>
                          <a:pt x="24" y="0"/>
                        </a:lnTo>
                        <a:lnTo>
                          <a:pt x="18" y="0"/>
                        </a:lnTo>
                        <a:lnTo>
                          <a:pt x="13" y="3"/>
                        </a:lnTo>
                        <a:lnTo>
                          <a:pt x="10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6" y="39"/>
                        </a:lnTo>
                        <a:lnTo>
                          <a:pt x="10" y="43"/>
                        </a:lnTo>
                        <a:lnTo>
                          <a:pt x="13" y="45"/>
                        </a:lnTo>
                        <a:lnTo>
                          <a:pt x="18" y="46"/>
                        </a:lnTo>
                        <a:lnTo>
                          <a:pt x="24" y="47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2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3218" y="1865"/>
                    <a:ext cx="14" cy="66"/>
                  </a:xfrm>
                  <a:custGeom>
                    <a:avLst/>
                    <a:gdLst>
                      <a:gd name="T0" fmla="*/ 24 w 47"/>
                      <a:gd name="T1" fmla="*/ 220 h 220"/>
                      <a:gd name="T2" fmla="*/ 47 w 47"/>
                      <a:gd name="T3" fmla="*/ 196 h 220"/>
                      <a:gd name="T4" fmla="*/ 47 w 47"/>
                      <a:gd name="T5" fmla="*/ 0 h 220"/>
                      <a:gd name="T6" fmla="*/ 0 w 47"/>
                      <a:gd name="T7" fmla="*/ 0 h 220"/>
                      <a:gd name="T8" fmla="*/ 0 w 47"/>
                      <a:gd name="T9" fmla="*/ 196 h 220"/>
                      <a:gd name="T10" fmla="*/ 24 w 47"/>
                      <a:gd name="T11" fmla="*/ 220 h 220"/>
                      <a:gd name="T12" fmla="*/ 0 w 47"/>
                      <a:gd name="T13" fmla="*/ 196 h 220"/>
                      <a:gd name="T14" fmla="*/ 0 w 47"/>
                      <a:gd name="T15" fmla="*/ 202 h 220"/>
                      <a:gd name="T16" fmla="*/ 2 w 47"/>
                      <a:gd name="T17" fmla="*/ 206 h 220"/>
                      <a:gd name="T18" fmla="*/ 5 w 47"/>
                      <a:gd name="T19" fmla="*/ 210 h 220"/>
                      <a:gd name="T20" fmla="*/ 8 w 47"/>
                      <a:gd name="T21" fmla="*/ 213 h 220"/>
                      <a:gd name="T22" fmla="*/ 11 w 47"/>
                      <a:gd name="T23" fmla="*/ 216 h 220"/>
                      <a:gd name="T24" fmla="*/ 15 w 47"/>
                      <a:gd name="T25" fmla="*/ 218 h 220"/>
                      <a:gd name="T26" fmla="*/ 19 w 47"/>
                      <a:gd name="T27" fmla="*/ 220 h 220"/>
                      <a:gd name="T28" fmla="*/ 24 w 47"/>
                      <a:gd name="T29" fmla="*/ 220 h 220"/>
                      <a:gd name="T30" fmla="*/ 28 w 47"/>
                      <a:gd name="T31" fmla="*/ 220 h 220"/>
                      <a:gd name="T32" fmla="*/ 32 w 47"/>
                      <a:gd name="T33" fmla="*/ 218 h 220"/>
                      <a:gd name="T34" fmla="*/ 36 w 47"/>
                      <a:gd name="T35" fmla="*/ 216 h 220"/>
                      <a:gd name="T36" fmla="*/ 39 w 47"/>
                      <a:gd name="T37" fmla="*/ 213 h 220"/>
                      <a:gd name="T38" fmla="*/ 42 w 47"/>
                      <a:gd name="T39" fmla="*/ 210 h 220"/>
                      <a:gd name="T40" fmla="*/ 45 w 47"/>
                      <a:gd name="T41" fmla="*/ 206 h 220"/>
                      <a:gd name="T42" fmla="*/ 47 w 47"/>
                      <a:gd name="T43" fmla="*/ 202 h 220"/>
                      <a:gd name="T44" fmla="*/ 47 w 47"/>
                      <a:gd name="T45" fmla="*/ 196 h 220"/>
                      <a:gd name="T46" fmla="*/ 24 w 47"/>
                      <a:gd name="T47" fmla="*/ 220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220">
                        <a:moveTo>
                          <a:pt x="24" y="220"/>
                        </a:moveTo>
                        <a:lnTo>
                          <a:pt x="47" y="196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96"/>
                        </a:lnTo>
                        <a:lnTo>
                          <a:pt x="24" y="220"/>
                        </a:lnTo>
                        <a:lnTo>
                          <a:pt x="0" y="196"/>
                        </a:lnTo>
                        <a:lnTo>
                          <a:pt x="0" y="202"/>
                        </a:lnTo>
                        <a:lnTo>
                          <a:pt x="2" y="206"/>
                        </a:lnTo>
                        <a:lnTo>
                          <a:pt x="5" y="210"/>
                        </a:lnTo>
                        <a:lnTo>
                          <a:pt x="8" y="213"/>
                        </a:lnTo>
                        <a:lnTo>
                          <a:pt x="11" y="216"/>
                        </a:lnTo>
                        <a:lnTo>
                          <a:pt x="15" y="218"/>
                        </a:lnTo>
                        <a:lnTo>
                          <a:pt x="19" y="220"/>
                        </a:lnTo>
                        <a:lnTo>
                          <a:pt x="24" y="220"/>
                        </a:lnTo>
                        <a:lnTo>
                          <a:pt x="28" y="220"/>
                        </a:lnTo>
                        <a:lnTo>
                          <a:pt x="32" y="218"/>
                        </a:lnTo>
                        <a:lnTo>
                          <a:pt x="36" y="216"/>
                        </a:lnTo>
                        <a:lnTo>
                          <a:pt x="39" y="213"/>
                        </a:lnTo>
                        <a:lnTo>
                          <a:pt x="42" y="210"/>
                        </a:lnTo>
                        <a:lnTo>
                          <a:pt x="45" y="206"/>
                        </a:lnTo>
                        <a:lnTo>
                          <a:pt x="47" y="202"/>
                        </a:lnTo>
                        <a:lnTo>
                          <a:pt x="47" y="196"/>
                        </a:lnTo>
                        <a:lnTo>
                          <a:pt x="24" y="2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3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3225" y="1917"/>
                    <a:ext cx="14" cy="14"/>
                  </a:xfrm>
                  <a:custGeom>
                    <a:avLst/>
                    <a:gdLst>
                      <a:gd name="T0" fmla="*/ 44 w 44"/>
                      <a:gd name="T1" fmla="*/ 23 h 47"/>
                      <a:gd name="T2" fmla="*/ 21 w 44"/>
                      <a:gd name="T3" fmla="*/ 0 h 47"/>
                      <a:gd name="T4" fmla="*/ 0 w 44"/>
                      <a:gd name="T5" fmla="*/ 0 h 47"/>
                      <a:gd name="T6" fmla="*/ 0 w 44"/>
                      <a:gd name="T7" fmla="*/ 47 h 47"/>
                      <a:gd name="T8" fmla="*/ 21 w 44"/>
                      <a:gd name="T9" fmla="*/ 47 h 47"/>
                      <a:gd name="T10" fmla="*/ 44 w 44"/>
                      <a:gd name="T11" fmla="*/ 23 h 47"/>
                      <a:gd name="T12" fmla="*/ 21 w 44"/>
                      <a:gd name="T13" fmla="*/ 47 h 47"/>
                      <a:gd name="T14" fmla="*/ 26 w 44"/>
                      <a:gd name="T15" fmla="*/ 46 h 47"/>
                      <a:gd name="T16" fmla="*/ 30 w 44"/>
                      <a:gd name="T17" fmla="*/ 45 h 47"/>
                      <a:gd name="T18" fmla="*/ 34 w 44"/>
                      <a:gd name="T19" fmla="*/ 42 h 47"/>
                      <a:gd name="T20" fmla="*/ 37 w 44"/>
                      <a:gd name="T21" fmla="*/ 39 h 47"/>
                      <a:gd name="T22" fmla="*/ 41 w 44"/>
                      <a:gd name="T23" fmla="*/ 36 h 47"/>
                      <a:gd name="T24" fmla="*/ 42 w 44"/>
                      <a:gd name="T25" fmla="*/ 32 h 47"/>
                      <a:gd name="T26" fmla="*/ 43 w 44"/>
                      <a:gd name="T27" fmla="*/ 28 h 47"/>
                      <a:gd name="T28" fmla="*/ 44 w 44"/>
                      <a:gd name="T29" fmla="*/ 23 h 47"/>
                      <a:gd name="T30" fmla="*/ 43 w 44"/>
                      <a:gd name="T31" fmla="*/ 19 h 47"/>
                      <a:gd name="T32" fmla="*/ 42 w 44"/>
                      <a:gd name="T33" fmla="*/ 15 h 47"/>
                      <a:gd name="T34" fmla="*/ 41 w 44"/>
                      <a:gd name="T35" fmla="*/ 11 h 47"/>
                      <a:gd name="T36" fmla="*/ 37 w 44"/>
                      <a:gd name="T37" fmla="*/ 8 h 47"/>
                      <a:gd name="T38" fmla="*/ 34 w 44"/>
                      <a:gd name="T39" fmla="*/ 5 h 47"/>
                      <a:gd name="T40" fmla="*/ 30 w 44"/>
                      <a:gd name="T41" fmla="*/ 2 h 47"/>
                      <a:gd name="T42" fmla="*/ 26 w 44"/>
                      <a:gd name="T43" fmla="*/ 0 h 47"/>
                      <a:gd name="T44" fmla="*/ 21 w 44"/>
                      <a:gd name="T45" fmla="*/ 0 h 47"/>
                      <a:gd name="T46" fmla="*/ 44 w 44"/>
                      <a:gd name="T47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4" h="47">
                        <a:moveTo>
                          <a:pt x="44" y="23"/>
                        </a:move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21" y="47"/>
                        </a:lnTo>
                        <a:lnTo>
                          <a:pt x="44" y="23"/>
                        </a:lnTo>
                        <a:lnTo>
                          <a:pt x="21" y="47"/>
                        </a:lnTo>
                        <a:lnTo>
                          <a:pt x="26" y="46"/>
                        </a:lnTo>
                        <a:lnTo>
                          <a:pt x="30" y="45"/>
                        </a:lnTo>
                        <a:lnTo>
                          <a:pt x="34" y="42"/>
                        </a:lnTo>
                        <a:lnTo>
                          <a:pt x="37" y="39"/>
                        </a:lnTo>
                        <a:lnTo>
                          <a:pt x="41" y="36"/>
                        </a:lnTo>
                        <a:lnTo>
                          <a:pt x="42" y="32"/>
                        </a:lnTo>
                        <a:lnTo>
                          <a:pt x="43" y="28"/>
                        </a:lnTo>
                        <a:lnTo>
                          <a:pt x="44" y="23"/>
                        </a:lnTo>
                        <a:lnTo>
                          <a:pt x="43" y="19"/>
                        </a:lnTo>
                        <a:lnTo>
                          <a:pt x="42" y="15"/>
                        </a:lnTo>
                        <a:lnTo>
                          <a:pt x="41" y="11"/>
                        </a:lnTo>
                        <a:lnTo>
                          <a:pt x="37" y="8"/>
                        </a:lnTo>
                        <a:lnTo>
                          <a:pt x="34" y="5"/>
                        </a:lnTo>
                        <a:lnTo>
                          <a:pt x="30" y="2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44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4" name="Freeform 742"/>
                  <p:cNvSpPr>
                    <a:spLocks noChangeAspect="1"/>
                  </p:cNvSpPr>
                  <p:nvPr/>
                </p:nvSpPr>
                <p:spPr bwMode="auto">
                  <a:xfrm>
                    <a:off x="3224" y="1924"/>
                    <a:ext cx="15" cy="133"/>
                  </a:xfrm>
                  <a:custGeom>
                    <a:avLst/>
                    <a:gdLst>
                      <a:gd name="T0" fmla="*/ 43 w 47"/>
                      <a:gd name="T1" fmla="*/ 432 h 442"/>
                      <a:gd name="T2" fmla="*/ 47 w 47"/>
                      <a:gd name="T3" fmla="*/ 418 h 442"/>
                      <a:gd name="T4" fmla="*/ 47 w 47"/>
                      <a:gd name="T5" fmla="*/ 0 h 442"/>
                      <a:gd name="T6" fmla="*/ 0 w 47"/>
                      <a:gd name="T7" fmla="*/ 0 h 442"/>
                      <a:gd name="T8" fmla="*/ 0 w 47"/>
                      <a:gd name="T9" fmla="*/ 418 h 442"/>
                      <a:gd name="T10" fmla="*/ 43 w 47"/>
                      <a:gd name="T11" fmla="*/ 432 h 442"/>
                      <a:gd name="T12" fmla="*/ 0 w 47"/>
                      <a:gd name="T13" fmla="*/ 418 h 442"/>
                      <a:gd name="T14" fmla="*/ 0 w 47"/>
                      <a:gd name="T15" fmla="*/ 424 h 442"/>
                      <a:gd name="T16" fmla="*/ 3 w 47"/>
                      <a:gd name="T17" fmla="*/ 429 h 442"/>
                      <a:gd name="T18" fmla="*/ 5 w 47"/>
                      <a:gd name="T19" fmla="*/ 432 h 442"/>
                      <a:gd name="T20" fmla="*/ 8 w 47"/>
                      <a:gd name="T21" fmla="*/ 435 h 442"/>
                      <a:gd name="T22" fmla="*/ 11 w 47"/>
                      <a:gd name="T23" fmla="*/ 438 h 442"/>
                      <a:gd name="T24" fmla="*/ 15 w 47"/>
                      <a:gd name="T25" fmla="*/ 441 h 442"/>
                      <a:gd name="T26" fmla="*/ 19 w 47"/>
                      <a:gd name="T27" fmla="*/ 442 h 442"/>
                      <a:gd name="T28" fmla="*/ 24 w 47"/>
                      <a:gd name="T29" fmla="*/ 442 h 442"/>
                      <a:gd name="T30" fmla="*/ 28 w 47"/>
                      <a:gd name="T31" fmla="*/ 442 h 442"/>
                      <a:gd name="T32" fmla="*/ 32 w 47"/>
                      <a:gd name="T33" fmla="*/ 441 h 442"/>
                      <a:gd name="T34" fmla="*/ 36 w 47"/>
                      <a:gd name="T35" fmla="*/ 438 h 442"/>
                      <a:gd name="T36" fmla="*/ 39 w 47"/>
                      <a:gd name="T37" fmla="*/ 435 h 442"/>
                      <a:gd name="T38" fmla="*/ 43 w 47"/>
                      <a:gd name="T39" fmla="*/ 432 h 442"/>
                      <a:gd name="T40" fmla="*/ 45 w 47"/>
                      <a:gd name="T41" fmla="*/ 429 h 442"/>
                      <a:gd name="T42" fmla="*/ 46 w 47"/>
                      <a:gd name="T43" fmla="*/ 424 h 442"/>
                      <a:gd name="T44" fmla="*/ 47 w 47"/>
                      <a:gd name="T45" fmla="*/ 418 h 442"/>
                      <a:gd name="T46" fmla="*/ 43 w 47"/>
                      <a:gd name="T47" fmla="*/ 432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442">
                        <a:moveTo>
                          <a:pt x="43" y="432"/>
                        </a:moveTo>
                        <a:lnTo>
                          <a:pt x="47" y="418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418"/>
                        </a:lnTo>
                        <a:lnTo>
                          <a:pt x="43" y="432"/>
                        </a:lnTo>
                        <a:lnTo>
                          <a:pt x="0" y="418"/>
                        </a:lnTo>
                        <a:lnTo>
                          <a:pt x="0" y="424"/>
                        </a:lnTo>
                        <a:lnTo>
                          <a:pt x="3" y="429"/>
                        </a:lnTo>
                        <a:lnTo>
                          <a:pt x="5" y="432"/>
                        </a:lnTo>
                        <a:lnTo>
                          <a:pt x="8" y="435"/>
                        </a:lnTo>
                        <a:lnTo>
                          <a:pt x="11" y="438"/>
                        </a:lnTo>
                        <a:lnTo>
                          <a:pt x="15" y="441"/>
                        </a:lnTo>
                        <a:lnTo>
                          <a:pt x="19" y="442"/>
                        </a:lnTo>
                        <a:lnTo>
                          <a:pt x="24" y="442"/>
                        </a:lnTo>
                        <a:lnTo>
                          <a:pt x="28" y="442"/>
                        </a:lnTo>
                        <a:lnTo>
                          <a:pt x="32" y="441"/>
                        </a:lnTo>
                        <a:lnTo>
                          <a:pt x="36" y="438"/>
                        </a:lnTo>
                        <a:lnTo>
                          <a:pt x="39" y="435"/>
                        </a:lnTo>
                        <a:lnTo>
                          <a:pt x="43" y="432"/>
                        </a:lnTo>
                        <a:lnTo>
                          <a:pt x="45" y="429"/>
                        </a:lnTo>
                        <a:lnTo>
                          <a:pt x="46" y="424"/>
                        </a:lnTo>
                        <a:lnTo>
                          <a:pt x="47" y="418"/>
                        </a:lnTo>
                        <a:lnTo>
                          <a:pt x="43" y="43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5" name="Freeform 743"/>
                  <p:cNvSpPr>
                    <a:spLocks noChangeAspect="1"/>
                  </p:cNvSpPr>
                  <p:nvPr/>
                </p:nvSpPr>
                <p:spPr bwMode="auto">
                  <a:xfrm>
                    <a:off x="3216" y="2046"/>
                    <a:ext cx="22" cy="22"/>
                  </a:xfrm>
                  <a:custGeom>
                    <a:avLst/>
                    <a:gdLst>
                      <a:gd name="T0" fmla="*/ 0 w 71"/>
                      <a:gd name="T1" fmla="*/ 51 h 75"/>
                      <a:gd name="T2" fmla="*/ 42 w 71"/>
                      <a:gd name="T3" fmla="*/ 65 h 75"/>
                      <a:gd name="T4" fmla="*/ 71 w 71"/>
                      <a:gd name="T5" fmla="*/ 27 h 75"/>
                      <a:gd name="T6" fmla="*/ 33 w 71"/>
                      <a:gd name="T7" fmla="*/ 0 h 75"/>
                      <a:gd name="T8" fmla="*/ 5 w 71"/>
                      <a:gd name="T9" fmla="*/ 38 h 75"/>
                      <a:gd name="T10" fmla="*/ 0 w 71"/>
                      <a:gd name="T11" fmla="*/ 51 h 75"/>
                      <a:gd name="T12" fmla="*/ 5 w 71"/>
                      <a:gd name="T13" fmla="*/ 38 h 75"/>
                      <a:gd name="T14" fmla="*/ 2 w 71"/>
                      <a:gd name="T15" fmla="*/ 43 h 75"/>
                      <a:gd name="T16" fmla="*/ 1 w 71"/>
                      <a:gd name="T17" fmla="*/ 47 h 75"/>
                      <a:gd name="T18" fmla="*/ 0 w 71"/>
                      <a:gd name="T19" fmla="*/ 51 h 75"/>
                      <a:gd name="T20" fmla="*/ 1 w 71"/>
                      <a:gd name="T21" fmla="*/ 56 h 75"/>
                      <a:gd name="T22" fmla="*/ 2 w 71"/>
                      <a:gd name="T23" fmla="*/ 60 h 75"/>
                      <a:gd name="T24" fmla="*/ 4 w 71"/>
                      <a:gd name="T25" fmla="*/ 64 h 75"/>
                      <a:gd name="T26" fmla="*/ 6 w 71"/>
                      <a:gd name="T27" fmla="*/ 67 h 75"/>
                      <a:gd name="T28" fmla="*/ 10 w 71"/>
                      <a:gd name="T29" fmla="*/ 70 h 75"/>
                      <a:gd name="T30" fmla="*/ 14 w 71"/>
                      <a:gd name="T31" fmla="*/ 72 h 75"/>
                      <a:gd name="T32" fmla="*/ 18 w 71"/>
                      <a:gd name="T33" fmla="*/ 73 h 75"/>
                      <a:gd name="T34" fmla="*/ 22 w 71"/>
                      <a:gd name="T35" fmla="*/ 75 h 75"/>
                      <a:gd name="T36" fmla="*/ 26 w 71"/>
                      <a:gd name="T37" fmla="*/ 75 h 75"/>
                      <a:gd name="T38" fmla="*/ 31 w 71"/>
                      <a:gd name="T39" fmla="*/ 73 h 75"/>
                      <a:gd name="T40" fmla="*/ 35 w 71"/>
                      <a:gd name="T41" fmla="*/ 72 h 75"/>
                      <a:gd name="T42" fmla="*/ 39 w 71"/>
                      <a:gd name="T43" fmla="*/ 69 h 75"/>
                      <a:gd name="T44" fmla="*/ 42 w 71"/>
                      <a:gd name="T45" fmla="*/ 65 h 75"/>
                      <a:gd name="T46" fmla="*/ 0 w 71"/>
                      <a:gd name="T47" fmla="*/ 5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1" h="75">
                        <a:moveTo>
                          <a:pt x="0" y="51"/>
                        </a:moveTo>
                        <a:lnTo>
                          <a:pt x="42" y="65"/>
                        </a:lnTo>
                        <a:lnTo>
                          <a:pt x="71" y="27"/>
                        </a:lnTo>
                        <a:lnTo>
                          <a:pt x="33" y="0"/>
                        </a:lnTo>
                        <a:lnTo>
                          <a:pt x="5" y="38"/>
                        </a:lnTo>
                        <a:lnTo>
                          <a:pt x="0" y="51"/>
                        </a:lnTo>
                        <a:lnTo>
                          <a:pt x="5" y="38"/>
                        </a:lnTo>
                        <a:lnTo>
                          <a:pt x="2" y="43"/>
                        </a:lnTo>
                        <a:lnTo>
                          <a:pt x="1" y="47"/>
                        </a:lnTo>
                        <a:lnTo>
                          <a:pt x="0" y="51"/>
                        </a:lnTo>
                        <a:lnTo>
                          <a:pt x="1" y="56"/>
                        </a:lnTo>
                        <a:lnTo>
                          <a:pt x="2" y="60"/>
                        </a:lnTo>
                        <a:lnTo>
                          <a:pt x="4" y="64"/>
                        </a:lnTo>
                        <a:lnTo>
                          <a:pt x="6" y="67"/>
                        </a:lnTo>
                        <a:lnTo>
                          <a:pt x="10" y="70"/>
                        </a:lnTo>
                        <a:lnTo>
                          <a:pt x="14" y="72"/>
                        </a:lnTo>
                        <a:lnTo>
                          <a:pt x="18" y="73"/>
                        </a:lnTo>
                        <a:lnTo>
                          <a:pt x="22" y="75"/>
                        </a:lnTo>
                        <a:lnTo>
                          <a:pt x="26" y="75"/>
                        </a:lnTo>
                        <a:lnTo>
                          <a:pt x="31" y="73"/>
                        </a:lnTo>
                        <a:lnTo>
                          <a:pt x="35" y="72"/>
                        </a:lnTo>
                        <a:lnTo>
                          <a:pt x="39" y="69"/>
                        </a:lnTo>
                        <a:lnTo>
                          <a:pt x="42" y="65"/>
                        </a:lnTo>
                        <a:lnTo>
                          <a:pt x="0" y="5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6" name="Rectangle 7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16" y="2061"/>
                    <a:ext cx="14" cy="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7" name="Freeform 745"/>
                  <p:cNvSpPr>
                    <a:spLocks noChangeAspect="1"/>
                  </p:cNvSpPr>
                  <p:nvPr/>
                </p:nvSpPr>
                <p:spPr bwMode="auto">
                  <a:xfrm>
                    <a:off x="2255" y="1410"/>
                    <a:ext cx="15" cy="94"/>
                  </a:xfrm>
                  <a:custGeom>
                    <a:avLst/>
                    <a:gdLst>
                      <a:gd name="T0" fmla="*/ 0 w 47"/>
                      <a:gd name="T1" fmla="*/ 23 h 315"/>
                      <a:gd name="T2" fmla="*/ 0 w 47"/>
                      <a:gd name="T3" fmla="*/ 24 h 315"/>
                      <a:gd name="T4" fmla="*/ 0 w 47"/>
                      <a:gd name="T5" fmla="*/ 315 h 315"/>
                      <a:gd name="T6" fmla="*/ 47 w 47"/>
                      <a:gd name="T7" fmla="*/ 315 h 315"/>
                      <a:gd name="T8" fmla="*/ 47 w 47"/>
                      <a:gd name="T9" fmla="*/ 24 h 315"/>
                      <a:gd name="T10" fmla="*/ 0 w 47"/>
                      <a:gd name="T11" fmla="*/ 23 h 315"/>
                      <a:gd name="T12" fmla="*/ 47 w 47"/>
                      <a:gd name="T13" fmla="*/ 24 h 315"/>
                      <a:gd name="T14" fmla="*/ 46 w 47"/>
                      <a:gd name="T15" fmla="*/ 18 h 315"/>
                      <a:gd name="T16" fmla="*/ 45 w 47"/>
                      <a:gd name="T17" fmla="*/ 14 h 315"/>
                      <a:gd name="T18" fmla="*/ 43 w 47"/>
                      <a:gd name="T19" fmla="*/ 10 h 315"/>
                      <a:gd name="T20" fmla="*/ 39 w 47"/>
                      <a:gd name="T21" fmla="*/ 7 h 315"/>
                      <a:gd name="T22" fmla="*/ 35 w 47"/>
                      <a:gd name="T23" fmla="*/ 4 h 315"/>
                      <a:gd name="T24" fmla="*/ 32 w 47"/>
                      <a:gd name="T25" fmla="*/ 3 h 315"/>
                      <a:gd name="T26" fmla="*/ 28 w 47"/>
                      <a:gd name="T27" fmla="*/ 1 h 315"/>
                      <a:gd name="T28" fmla="*/ 24 w 47"/>
                      <a:gd name="T29" fmla="*/ 0 h 315"/>
                      <a:gd name="T30" fmla="*/ 18 w 47"/>
                      <a:gd name="T31" fmla="*/ 1 h 315"/>
                      <a:gd name="T32" fmla="*/ 14 w 47"/>
                      <a:gd name="T33" fmla="*/ 3 h 315"/>
                      <a:gd name="T34" fmla="*/ 11 w 47"/>
                      <a:gd name="T35" fmla="*/ 4 h 315"/>
                      <a:gd name="T36" fmla="*/ 7 w 47"/>
                      <a:gd name="T37" fmla="*/ 7 h 315"/>
                      <a:gd name="T38" fmla="*/ 5 w 47"/>
                      <a:gd name="T39" fmla="*/ 10 h 315"/>
                      <a:gd name="T40" fmla="*/ 2 w 47"/>
                      <a:gd name="T41" fmla="*/ 14 h 315"/>
                      <a:gd name="T42" fmla="*/ 0 w 47"/>
                      <a:gd name="T43" fmla="*/ 18 h 315"/>
                      <a:gd name="T44" fmla="*/ 0 w 47"/>
                      <a:gd name="T45" fmla="*/ 24 h 315"/>
                      <a:gd name="T46" fmla="*/ 0 w 47"/>
                      <a:gd name="T47" fmla="*/ 23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315">
                        <a:moveTo>
                          <a:pt x="0" y="23"/>
                        </a:moveTo>
                        <a:lnTo>
                          <a:pt x="0" y="24"/>
                        </a:lnTo>
                        <a:lnTo>
                          <a:pt x="0" y="315"/>
                        </a:lnTo>
                        <a:lnTo>
                          <a:pt x="47" y="315"/>
                        </a:lnTo>
                        <a:lnTo>
                          <a:pt x="47" y="24"/>
                        </a:lnTo>
                        <a:lnTo>
                          <a:pt x="0" y="23"/>
                        </a:lnTo>
                        <a:lnTo>
                          <a:pt x="47" y="24"/>
                        </a:lnTo>
                        <a:lnTo>
                          <a:pt x="46" y="18"/>
                        </a:lnTo>
                        <a:lnTo>
                          <a:pt x="45" y="14"/>
                        </a:lnTo>
                        <a:lnTo>
                          <a:pt x="43" y="10"/>
                        </a:lnTo>
                        <a:lnTo>
                          <a:pt x="39" y="7"/>
                        </a:lnTo>
                        <a:lnTo>
                          <a:pt x="35" y="4"/>
                        </a:lnTo>
                        <a:lnTo>
                          <a:pt x="32" y="3"/>
                        </a:lnTo>
                        <a:lnTo>
                          <a:pt x="28" y="1"/>
                        </a:lnTo>
                        <a:lnTo>
                          <a:pt x="24" y="0"/>
                        </a:lnTo>
                        <a:lnTo>
                          <a:pt x="18" y="1"/>
                        </a:lnTo>
                        <a:lnTo>
                          <a:pt x="14" y="3"/>
                        </a:lnTo>
                        <a:lnTo>
                          <a:pt x="11" y="4"/>
                        </a:lnTo>
                        <a:lnTo>
                          <a:pt x="7" y="7"/>
                        </a:lnTo>
                        <a:lnTo>
                          <a:pt x="5" y="10"/>
                        </a:lnTo>
                        <a:lnTo>
                          <a:pt x="2" y="14"/>
                        </a:lnTo>
                        <a:lnTo>
                          <a:pt x="0" y="18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8" name="Freeform 746"/>
                  <p:cNvSpPr>
                    <a:spLocks noChangeAspect="1"/>
                  </p:cNvSpPr>
                  <p:nvPr/>
                </p:nvSpPr>
                <p:spPr bwMode="auto">
                  <a:xfrm>
                    <a:off x="2255" y="1359"/>
                    <a:ext cx="37" cy="58"/>
                  </a:xfrm>
                  <a:custGeom>
                    <a:avLst/>
                    <a:gdLst>
                      <a:gd name="T0" fmla="*/ 115 w 123"/>
                      <a:gd name="T1" fmla="*/ 7 h 192"/>
                      <a:gd name="T2" fmla="*/ 84 w 123"/>
                      <a:gd name="T3" fmla="*/ 6 h 192"/>
                      <a:gd name="T4" fmla="*/ 72 w 123"/>
                      <a:gd name="T5" fmla="*/ 18 h 192"/>
                      <a:gd name="T6" fmla="*/ 62 w 123"/>
                      <a:gd name="T7" fmla="*/ 30 h 192"/>
                      <a:gd name="T8" fmla="*/ 51 w 123"/>
                      <a:gd name="T9" fmla="*/ 40 h 192"/>
                      <a:gd name="T10" fmla="*/ 43 w 123"/>
                      <a:gd name="T11" fmla="*/ 52 h 192"/>
                      <a:gd name="T12" fmla="*/ 35 w 123"/>
                      <a:gd name="T13" fmla="*/ 63 h 192"/>
                      <a:gd name="T14" fmla="*/ 28 w 123"/>
                      <a:gd name="T15" fmla="*/ 75 h 192"/>
                      <a:gd name="T16" fmla="*/ 23 w 123"/>
                      <a:gd name="T17" fmla="*/ 86 h 192"/>
                      <a:gd name="T18" fmla="*/ 17 w 123"/>
                      <a:gd name="T19" fmla="*/ 98 h 192"/>
                      <a:gd name="T20" fmla="*/ 13 w 123"/>
                      <a:gd name="T21" fmla="*/ 110 h 192"/>
                      <a:gd name="T22" fmla="*/ 10 w 123"/>
                      <a:gd name="T23" fmla="*/ 121 h 192"/>
                      <a:gd name="T24" fmla="*/ 7 w 123"/>
                      <a:gd name="T25" fmla="*/ 133 h 192"/>
                      <a:gd name="T26" fmla="*/ 5 w 123"/>
                      <a:gd name="T27" fmla="*/ 144 h 192"/>
                      <a:gd name="T28" fmla="*/ 2 w 123"/>
                      <a:gd name="T29" fmla="*/ 166 h 192"/>
                      <a:gd name="T30" fmla="*/ 0 w 123"/>
                      <a:gd name="T31" fmla="*/ 189 h 192"/>
                      <a:gd name="T32" fmla="*/ 47 w 123"/>
                      <a:gd name="T33" fmla="*/ 192 h 192"/>
                      <a:gd name="T34" fmla="*/ 48 w 123"/>
                      <a:gd name="T35" fmla="*/ 172 h 192"/>
                      <a:gd name="T36" fmla="*/ 51 w 123"/>
                      <a:gd name="T37" fmla="*/ 152 h 192"/>
                      <a:gd name="T38" fmla="*/ 52 w 123"/>
                      <a:gd name="T39" fmla="*/ 143 h 192"/>
                      <a:gd name="T40" fmla="*/ 55 w 123"/>
                      <a:gd name="T41" fmla="*/ 134 h 192"/>
                      <a:gd name="T42" fmla="*/ 57 w 123"/>
                      <a:gd name="T43" fmla="*/ 124 h 192"/>
                      <a:gd name="T44" fmla="*/ 61 w 123"/>
                      <a:gd name="T45" fmla="*/ 115 h 192"/>
                      <a:gd name="T46" fmla="*/ 65 w 123"/>
                      <a:gd name="T47" fmla="*/ 106 h 192"/>
                      <a:gd name="T48" fmla="*/ 69 w 123"/>
                      <a:gd name="T49" fmla="*/ 97 h 192"/>
                      <a:gd name="T50" fmla="*/ 74 w 123"/>
                      <a:gd name="T51" fmla="*/ 87 h 192"/>
                      <a:gd name="T52" fmla="*/ 81 w 123"/>
                      <a:gd name="T53" fmla="*/ 79 h 192"/>
                      <a:gd name="T54" fmla="*/ 88 w 123"/>
                      <a:gd name="T55" fmla="*/ 70 h 192"/>
                      <a:gd name="T56" fmla="*/ 95 w 123"/>
                      <a:gd name="T57" fmla="*/ 60 h 192"/>
                      <a:gd name="T58" fmla="*/ 105 w 123"/>
                      <a:gd name="T59" fmla="*/ 51 h 192"/>
                      <a:gd name="T60" fmla="*/ 114 w 123"/>
                      <a:gd name="T61" fmla="*/ 41 h 192"/>
                      <a:gd name="T62" fmla="*/ 83 w 123"/>
                      <a:gd name="T63" fmla="*/ 40 h 192"/>
                      <a:gd name="T64" fmla="*/ 114 w 123"/>
                      <a:gd name="T65" fmla="*/ 41 h 192"/>
                      <a:gd name="T66" fmla="*/ 118 w 123"/>
                      <a:gd name="T67" fmla="*/ 37 h 192"/>
                      <a:gd name="T68" fmla="*/ 121 w 123"/>
                      <a:gd name="T69" fmla="*/ 33 h 192"/>
                      <a:gd name="T70" fmla="*/ 123 w 123"/>
                      <a:gd name="T71" fmla="*/ 29 h 192"/>
                      <a:gd name="T72" fmla="*/ 123 w 123"/>
                      <a:gd name="T73" fmla="*/ 24 h 192"/>
                      <a:gd name="T74" fmla="*/ 123 w 123"/>
                      <a:gd name="T75" fmla="*/ 20 h 192"/>
                      <a:gd name="T76" fmla="*/ 122 w 123"/>
                      <a:gd name="T77" fmla="*/ 16 h 192"/>
                      <a:gd name="T78" fmla="*/ 119 w 123"/>
                      <a:gd name="T79" fmla="*/ 12 h 192"/>
                      <a:gd name="T80" fmla="*/ 116 w 123"/>
                      <a:gd name="T81" fmla="*/ 9 h 192"/>
                      <a:gd name="T82" fmla="*/ 113 w 123"/>
                      <a:gd name="T83" fmla="*/ 5 h 192"/>
                      <a:gd name="T84" fmla="*/ 110 w 123"/>
                      <a:gd name="T85" fmla="*/ 3 h 192"/>
                      <a:gd name="T86" fmla="*/ 106 w 123"/>
                      <a:gd name="T87" fmla="*/ 1 h 192"/>
                      <a:gd name="T88" fmla="*/ 102 w 123"/>
                      <a:gd name="T89" fmla="*/ 0 h 192"/>
                      <a:gd name="T90" fmla="*/ 97 w 123"/>
                      <a:gd name="T91" fmla="*/ 0 h 192"/>
                      <a:gd name="T92" fmla="*/ 93 w 123"/>
                      <a:gd name="T93" fmla="*/ 1 h 192"/>
                      <a:gd name="T94" fmla="*/ 88 w 123"/>
                      <a:gd name="T95" fmla="*/ 3 h 192"/>
                      <a:gd name="T96" fmla="*/ 84 w 123"/>
                      <a:gd name="T97" fmla="*/ 6 h 192"/>
                      <a:gd name="T98" fmla="*/ 115 w 123"/>
                      <a:gd name="T99" fmla="*/ 7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23" h="192">
                        <a:moveTo>
                          <a:pt x="115" y="7"/>
                        </a:moveTo>
                        <a:lnTo>
                          <a:pt x="84" y="6"/>
                        </a:lnTo>
                        <a:lnTo>
                          <a:pt x="72" y="18"/>
                        </a:lnTo>
                        <a:lnTo>
                          <a:pt x="62" y="30"/>
                        </a:lnTo>
                        <a:lnTo>
                          <a:pt x="51" y="40"/>
                        </a:lnTo>
                        <a:lnTo>
                          <a:pt x="43" y="52"/>
                        </a:lnTo>
                        <a:lnTo>
                          <a:pt x="35" y="63"/>
                        </a:lnTo>
                        <a:lnTo>
                          <a:pt x="28" y="75"/>
                        </a:lnTo>
                        <a:lnTo>
                          <a:pt x="23" y="86"/>
                        </a:lnTo>
                        <a:lnTo>
                          <a:pt x="17" y="98"/>
                        </a:lnTo>
                        <a:lnTo>
                          <a:pt x="13" y="110"/>
                        </a:lnTo>
                        <a:lnTo>
                          <a:pt x="10" y="121"/>
                        </a:lnTo>
                        <a:lnTo>
                          <a:pt x="7" y="133"/>
                        </a:lnTo>
                        <a:lnTo>
                          <a:pt x="5" y="144"/>
                        </a:lnTo>
                        <a:lnTo>
                          <a:pt x="2" y="166"/>
                        </a:lnTo>
                        <a:lnTo>
                          <a:pt x="0" y="189"/>
                        </a:lnTo>
                        <a:lnTo>
                          <a:pt x="47" y="192"/>
                        </a:lnTo>
                        <a:lnTo>
                          <a:pt x="48" y="172"/>
                        </a:lnTo>
                        <a:lnTo>
                          <a:pt x="51" y="152"/>
                        </a:lnTo>
                        <a:lnTo>
                          <a:pt x="52" y="143"/>
                        </a:lnTo>
                        <a:lnTo>
                          <a:pt x="55" y="134"/>
                        </a:lnTo>
                        <a:lnTo>
                          <a:pt x="57" y="124"/>
                        </a:lnTo>
                        <a:lnTo>
                          <a:pt x="61" y="115"/>
                        </a:lnTo>
                        <a:lnTo>
                          <a:pt x="65" y="106"/>
                        </a:lnTo>
                        <a:lnTo>
                          <a:pt x="69" y="97"/>
                        </a:lnTo>
                        <a:lnTo>
                          <a:pt x="74" y="87"/>
                        </a:lnTo>
                        <a:lnTo>
                          <a:pt x="81" y="79"/>
                        </a:lnTo>
                        <a:lnTo>
                          <a:pt x="88" y="70"/>
                        </a:lnTo>
                        <a:lnTo>
                          <a:pt x="95" y="60"/>
                        </a:lnTo>
                        <a:lnTo>
                          <a:pt x="105" y="51"/>
                        </a:lnTo>
                        <a:lnTo>
                          <a:pt x="114" y="41"/>
                        </a:lnTo>
                        <a:lnTo>
                          <a:pt x="83" y="40"/>
                        </a:lnTo>
                        <a:lnTo>
                          <a:pt x="114" y="41"/>
                        </a:lnTo>
                        <a:lnTo>
                          <a:pt x="118" y="37"/>
                        </a:lnTo>
                        <a:lnTo>
                          <a:pt x="121" y="33"/>
                        </a:lnTo>
                        <a:lnTo>
                          <a:pt x="123" y="29"/>
                        </a:lnTo>
                        <a:lnTo>
                          <a:pt x="123" y="24"/>
                        </a:lnTo>
                        <a:lnTo>
                          <a:pt x="123" y="20"/>
                        </a:lnTo>
                        <a:lnTo>
                          <a:pt x="122" y="16"/>
                        </a:lnTo>
                        <a:lnTo>
                          <a:pt x="119" y="12"/>
                        </a:lnTo>
                        <a:lnTo>
                          <a:pt x="116" y="9"/>
                        </a:lnTo>
                        <a:lnTo>
                          <a:pt x="113" y="5"/>
                        </a:lnTo>
                        <a:lnTo>
                          <a:pt x="110" y="3"/>
                        </a:lnTo>
                        <a:lnTo>
                          <a:pt x="106" y="1"/>
                        </a:lnTo>
                        <a:lnTo>
                          <a:pt x="102" y="0"/>
                        </a:lnTo>
                        <a:lnTo>
                          <a:pt x="97" y="0"/>
                        </a:lnTo>
                        <a:lnTo>
                          <a:pt x="93" y="1"/>
                        </a:lnTo>
                        <a:lnTo>
                          <a:pt x="88" y="3"/>
                        </a:lnTo>
                        <a:lnTo>
                          <a:pt x="84" y="6"/>
                        </a:lnTo>
                        <a:lnTo>
                          <a:pt x="115" y="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699" name="Freeform 747"/>
                  <p:cNvSpPr>
                    <a:spLocks noChangeAspect="1"/>
                  </p:cNvSpPr>
                  <p:nvPr/>
                </p:nvSpPr>
                <p:spPr bwMode="auto">
                  <a:xfrm>
                    <a:off x="2280" y="1362"/>
                    <a:ext cx="34" cy="61"/>
                  </a:xfrm>
                  <a:custGeom>
                    <a:avLst/>
                    <a:gdLst>
                      <a:gd name="T0" fmla="*/ 113 w 113"/>
                      <a:gd name="T1" fmla="*/ 183 h 206"/>
                      <a:gd name="T2" fmla="*/ 113 w 113"/>
                      <a:gd name="T3" fmla="*/ 183 h 206"/>
                      <a:gd name="T4" fmla="*/ 112 w 113"/>
                      <a:gd name="T5" fmla="*/ 160 h 206"/>
                      <a:gd name="T6" fmla="*/ 109 w 113"/>
                      <a:gd name="T7" fmla="*/ 137 h 206"/>
                      <a:gd name="T8" fmla="*/ 107 w 113"/>
                      <a:gd name="T9" fmla="*/ 126 h 206"/>
                      <a:gd name="T10" fmla="*/ 104 w 113"/>
                      <a:gd name="T11" fmla="*/ 114 h 206"/>
                      <a:gd name="T12" fmla="*/ 100 w 113"/>
                      <a:gd name="T13" fmla="*/ 103 h 206"/>
                      <a:gd name="T14" fmla="*/ 95 w 113"/>
                      <a:gd name="T15" fmla="*/ 91 h 206"/>
                      <a:gd name="T16" fmla="*/ 90 w 113"/>
                      <a:gd name="T17" fmla="*/ 79 h 206"/>
                      <a:gd name="T18" fmla="*/ 84 w 113"/>
                      <a:gd name="T19" fmla="*/ 68 h 206"/>
                      <a:gd name="T20" fmla="*/ 78 w 113"/>
                      <a:gd name="T21" fmla="*/ 56 h 206"/>
                      <a:gd name="T22" fmla="*/ 70 w 113"/>
                      <a:gd name="T23" fmla="*/ 46 h 206"/>
                      <a:gd name="T24" fmla="*/ 62 w 113"/>
                      <a:gd name="T25" fmla="*/ 34 h 206"/>
                      <a:gd name="T26" fmla="*/ 53 w 113"/>
                      <a:gd name="T27" fmla="*/ 23 h 206"/>
                      <a:gd name="T28" fmla="*/ 43 w 113"/>
                      <a:gd name="T29" fmla="*/ 12 h 206"/>
                      <a:gd name="T30" fmla="*/ 32 w 113"/>
                      <a:gd name="T31" fmla="*/ 0 h 206"/>
                      <a:gd name="T32" fmla="*/ 0 w 113"/>
                      <a:gd name="T33" fmla="*/ 33 h 206"/>
                      <a:gd name="T34" fmla="*/ 9 w 113"/>
                      <a:gd name="T35" fmla="*/ 43 h 206"/>
                      <a:gd name="T36" fmla="*/ 18 w 113"/>
                      <a:gd name="T37" fmla="*/ 53 h 206"/>
                      <a:gd name="T38" fmla="*/ 25 w 113"/>
                      <a:gd name="T39" fmla="*/ 63 h 206"/>
                      <a:gd name="T40" fmla="*/ 32 w 113"/>
                      <a:gd name="T41" fmla="*/ 72 h 206"/>
                      <a:gd name="T42" fmla="*/ 39 w 113"/>
                      <a:gd name="T43" fmla="*/ 80 h 206"/>
                      <a:gd name="T44" fmla="*/ 44 w 113"/>
                      <a:gd name="T45" fmla="*/ 90 h 206"/>
                      <a:gd name="T46" fmla="*/ 48 w 113"/>
                      <a:gd name="T47" fmla="*/ 99 h 206"/>
                      <a:gd name="T48" fmla="*/ 52 w 113"/>
                      <a:gd name="T49" fmla="*/ 109 h 206"/>
                      <a:gd name="T50" fmla="*/ 57 w 113"/>
                      <a:gd name="T51" fmla="*/ 118 h 206"/>
                      <a:gd name="T52" fmla="*/ 60 w 113"/>
                      <a:gd name="T53" fmla="*/ 127 h 206"/>
                      <a:gd name="T54" fmla="*/ 62 w 113"/>
                      <a:gd name="T55" fmla="*/ 136 h 206"/>
                      <a:gd name="T56" fmla="*/ 64 w 113"/>
                      <a:gd name="T57" fmla="*/ 145 h 206"/>
                      <a:gd name="T58" fmla="*/ 67 w 113"/>
                      <a:gd name="T59" fmla="*/ 165 h 206"/>
                      <a:gd name="T60" fmla="*/ 67 w 113"/>
                      <a:gd name="T61" fmla="*/ 183 h 206"/>
                      <a:gd name="T62" fmla="*/ 67 w 113"/>
                      <a:gd name="T63" fmla="*/ 183 h 206"/>
                      <a:gd name="T64" fmla="*/ 67 w 113"/>
                      <a:gd name="T65" fmla="*/ 183 h 206"/>
                      <a:gd name="T66" fmla="*/ 68 w 113"/>
                      <a:gd name="T67" fmla="*/ 188 h 206"/>
                      <a:gd name="T68" fmla="*/ 69 w 113"/>
                      <a:gd name="T69" fmla="*/ 193 h 206"/>
                      <a:gd name="T70" fmla="*/ 71 w 113"/>
                      <a:gd name="T71" fmla="*/ 197 h 206"/>
                      <a:gd name="T72" fmla="*/ 74 w 113"/>
                      <a:gd name="T73" fmla="*/ 201 h 206"/>
                      <a:gd name="T74" fmla="*/ 78 w 113"/>
                      <a:gd name="T75" fmla="*/ 203 h 206"/>
                      <a:gd name="T76" fmla="*/ 82 w 113"/>
                      <a:gd name="T77" fmla="*/ 205 h 206"/>
                      <a:gd name="T78" fmla="*/ 86 w 113"/>
                      <a:gd name="T79" fmla="*/ 206 h 206"/>
                      <a:gd name="T80" fmla="*/ 90 w 113"/>
                      <a:gd name="T81" fmla="*/ 206 h 206"/>
                      <a:gd name="T82" fmla="*/ 94 w 113"/>
                      <a:gd name="T83" fmla="*/ 206 h 206"/>
                      <a:gd name="T84" fmla="*/ 99 w 113"/>
                      <a:gd name="T85" fmla="*/ 205 h 206"/>
                      <a:gd name="T86" fmla="*/ 103 w 113"/>
                      <a:gd name="T87" fmla="*/ 203 h 206"/>
                      <a:gd name="T88" fmla="*/ 106 w 113"/>
                      <a:gd name="T89" fmla="*/ 201 h 206"/>
                      <a:gd name="T90" fmla="*/ 109 w 113"/>
                      <a:gd name="T91" fmla="*/ 197 h 206"/>
                      <a:gd name="T92" fmla="*/ 111 w 113"/>
                      <a:gd name="T93" fmla="*/ 193 h 206"/>
                      <a:gd name="T94" fmla="*/ 113 w 113"/>
                      <a:gd name="T95" fmla="*/ 188 h 206"/>
                      <a:gd name="T96" fmla="*/ 113 w 113"/>
                      <a:gd name="T97" fmla="*/ 183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13" h="206">
                        <a:moveTo>
                          <a:pt x="113" y="183"/>
                        </a:moveTo>
                        <a:lnTo>
                          <a:pt x="113" y="183"/>
                        </a:lnTo>
                        <a:lnTo>
                          <a:pt x="112" y="160"/>
                        </a:lnTo>
                        <a:lnTo>
                          <a:pt x="109" y="137"/>
                        </a:lnTo>
                        <a:lnTo>
                          <a:pt x="107" y="126"/>
                        </a:lnTo>
                        <a:lnTo>
                          <a:pt x="104" y="114"/>
                        </a:lnTo>
                        <a:lnTo>
                          <a:pt x="100" y="103"/>
                        </a:lnTo>
                        <a:lnTo>
                          <a:pt x="95" y="91"/>
                        </a:lnTo>
                        <a:lnTo>
                          <a:pt x="90" y="79"/>
                        </a:lnTo>
                        <a:lnTo>
                          <a:pt x="84" y="68"/>
                        </a:lnTo>
                        <a:lnTo>
                          <a:pt x="78" y="56"/>
                        </a:lnTo>
                        <a:lnTo>
                          <a:pt x="70" y="46"/>
                        </a:lnTo>
                        <a:lnTo>
                          <a:pt x="62" y="34"/>
                        </a:lnTo>
                        <a:lnTo>
                          <a:pt x="53" y="23"/>
                        </a:lnTo>
                        <a:lnTo>
                          <a:pt x="43" y="12"/>
                        </a:lnTo>
                        <a:lnTo>
                          <a:pt x="32" y="0"/>
                        </a:lnTo>
                        <a:lnTo>
                          <a:pt x="0" y="33"/>
                        </a:lnTo>
                        <a:lnTo>
                          <a:pt x="9" y="43"/>
                        </a:lnTo>
                        <a:lnTo>
                          <a:pt x="18" y="53"/>
                        </a:lnTo>
                        <a:lnTo>
                          <a:pt x="25" y="63"/>
                        </a:lnTo>
                        <a:lnTo>
                          <a:pt x="32" y="72"/>
                        </a:lnTo>
                        <a:lnTo>
                          <a:pt x="39" y="80"/>
                        </a:lnTo>
                        <a:lnTo>
                          <a:pt x="44" y="90"/>
                        </a:lnTo>
                        <a:lnTo>
                          <a:pt x="48" y="99"/>
                        </a:lnTo>
                        <a:lnTo>
                          <a:pt x="52" y="109"/>
                        </a:lnTo>
                        <a:lnTo>
                          <a:pt x="57" y="118"/>
                        </a:lnTo>
                        <a:lnTo>
                          <a:pt x="60" y="127"/>
                        </a:lnTo>
                        <a:lnTo>
                          <a:pt x="62" y="136"/>
                        </a:lnTo>
                        <a:lnTo>
                          <a:pt x="64" y="145"/>
                        </a:lnTo>
                        <a:lnTo>
                          <a:pt x="67" y="165"/>
                        </a:lnTo>
                        <a:lnTo>
                          <a:pt x="67" y="183"/>
                        </a:lnTo>
                        <a:lnTo>
                          <a:pt x="67" y="183"/>
                        </a:lnTo>
                        <a:lnTo>
                          <a:pt x="67" y="183"/>
                        </a:lnTo>
                        <a:lnTo>
                          <a:pt x="68" y="188"/>
                        </a:lnTo>
                        <a:lnTo>
                          <a:pt x="69" y="193"/>
                        </a:lnTo>
                        <a:lnTo>
                          <a:pt x="71" y="197"/>
                        </a:lnTo>
                        <a:lnTo>
                          <a:pt x="74" y="201"/>
                        </a:lnTo>
                        <a:lnTo>
                          <a:pt x="78" y="203"/>
                        </a:lnTo>
                        <a:lnTo>
                          <a:pt x="82" y="205"/>
                        </a:lnTo>
                        <a:lnTo>
                          <a:pt x="86" y="206"/>
                        </a:lnTo>
                        <a:lnTo>
                          <a:pt x="90" y="206"/>
                        </a:lnTo>
                        <a:lnTo>
                          <a:pt x="94" y="206"/>
                        </a:lnTo>
                        <a:lnTo>
                          <a:pt x="99" y="205"/>
                        </a:lnTo>
                        <a:lnTo>
                          <a:pt x="103" y="203"/>
                        </a:lnTo>
                        <a:lnTo>
                          <a:pt x="106" y="201"/>
                        </a:lnTo>
                        <a:lnTo>
                          <a:pt x="109" y="197"/>
                        </a:lnTo>
                        <a:lnTo>
                          <a:pt x="111" y="193"/>
                        </a:lnTo>
                        <a:lnTo>
                          <a:pt x="113" y="188"/>
                        </a:lnTo>
                        <a:lnTo>
                          <a:pt x="113" y="18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0" name="Freeform 748"/>
                  <p:cNvSpPr>
                    <a:spLocks noChangeAspect="1"/>
                  </p:cNvSpPr>
                  <p:nvPr/>
                </p:nvSpPr>
                <p:spPr bwMode="auto">
                  <a:xfrm>
                    <a:off x="2300" y="1417"/>
                    <a:ext cx="14" cy="94"/>
                  </a:xfrm>
                  <a:custGeom>
                    <a:avLst/>
                    <a:gdLst>
                      <a:gd name="T0" fmla="*/ 18 w 46"/>
                      <a:gd name="T1" fmla="*/ 314 h 315"/>
                      <a:gd name="T2" fmla="*/ 46 w 46"/>
                      <a:gd name="T3" fmla="*/ 291 h 315"/>
                      <a:gd name="T4" fmla="*/ 46 w 46"/>
                      <a:gd name="T5" fmla="*/ 0 h 315"/>
                      <a:gd name="T6" fmla="*/ 0 w 46"/>
                      <a:gd name="T7" fmla="*/ 0 h 315"/>
                      <a:gd name="T8" fmla="*/ 0 w 46"/>
                      <a:gd name="T9" fmla="*/ 291 h 315"/>
                      <a:gd name="T10" fmla="*/ 18 w 46"/>
                      <a:gd name="T11" fmla="*/ 314 h 315"/>
                      <a:gd name="T12" fmla="*/ 0 w 46"/>
                      <a:gd name="T13" fmla="*/ 291 h 315"/>
                      <a:gd name="T14" fmla="*/ 1 w 46"/>
                      <a:gd name="T15" fmla="*/ 298 h 315"/>
                      <a:gd name="T16" fmla="*/ 2 w 46"/>
                      <a:gd name="T17" fmla="*/ 302 h 315"/>
                      <a:gd name="T18" fmla="*/ 4 w 46"/>
                      <a:gd name="T19" fmla="*/ 306 h 315"/>
                      <a:gd name="T20" fmla="*/ 7 w 46"/>
                      <a:gd name="T21" fmla="*/ 309 h 315"/>
                      <a:gd name="T22" fmla="*/ 11 w 46"/>
                      <a:gd name="T23" fmla="*/ 311 h 315"/>
                      <a:gd name="T24" fmla="*/ 15 w 46"/>
                      <a:gd name="T25" fmla="*/ 313 h 315"/>
                      <a:gd name="T26" fmla="*/ 19 w 46"/>
                      <a:gd name="T27" fmla="*/ 314 h 315"/>
                      <a:gd name="T28" fmla="*/ 23 w 46"/>
                      <a:gd name="T29" fmla="*/ 315 h 315"/>
                      <a:gd name="T30" fmla="*/ 27 w 46"/>
                      <a:gd name="T31" fmla="*/ 314 h 315"/>
                      <a:gd name="T32" fmla="*/ 32 w 46"/>
                      <a:gd name="T33" fmla="*/ 313 h 315"/>
                      <a:gd name="T34" fmla="*/ 36 w 46"/>
                      <a:gd name="T35" fmla="*/ 311 h 315"/>
                      <a:gd name="T36" fmla="*/ 39 w 46"/>
                      <a:gd name="T37" fmla="*/ 309 h 315"/>
                      <a:gd name="T38" fmla="*/ 42 w 46"/>
                      <a:gd name="T39" fmla="*/ 306 h 315"/>
                      <a:gd name="T40" fmla="*/ 44 w 46"/>
                      <a:gd name="T41" fmla="*/ 302 h 315"/>
                      <a:gd name="T42" fmla="*/ 46 w 46"/>
                      <a:gd name="T43" fmla="*/ 298 h 315"/>
                      <a:gd name="T44" fmla="*/ 46 w 46"/>
                      <a:gd name="T45" fmla="*/ 291 h 315"/>
                      <a:gd name="T46" fmla="*/ 18 w 46"/>
                      <a:gd name="T47" fmla="*/ 314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315">
                        <a:moveTo>
                          <a:pt x="18" y="314"/>
                        </a:moveTo>
                        <a:lnTo>
                          <a:pt x="46" y="29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291"/>
                        </a:lnTo>
                        <a:lnTo>
                          <a:pt x="18" y="314"/>
                        </a:lnTo>
                        <a:lnTo>
                          <a:pt x="0" y="291"/>
                        </a:lnTo>
                        <a:lnTo>
                          <a:pt x="1" y="298"/>
                        </a:lnTo>
                        <a:lnTo>
                          <a:pt x="2" y="302"/>
                        </a:lnTo>
                        <a:lnTo>
                          <a:pt x="4" y="306"/>
                        </a:lnTo>
                        <a:lnTo>
                          <a:pt x="7" y="309"/>
                        </a:lnTo>
                        <a:lnTo>
                          <a:pt x="11" y="311"/>
                        </a:lnTo>
                        <a:lnTo>
                          <a:pt x="15" y="313"/>
                        </a:lnTo>
                        <a:lnTo>
                          <a:pt x="19" y="314"/>
                        </a:lnTo>
                        <a:lnTo>
                          <a:pt x="23" y="315"/>
                        </a:lnTo>
                        <a:lnTo>
                          <a:pt x="27" y="314"/>
                        </a:lnTo>
                        <a:lnTo>
                          <a:pt x="32" y="313"/>
                        </a:lnTo>
                        <a:lnTo>
                          <a:pt x="36" y="311"/>
                        </a:lnTo>
                        <a:lnTo>
                          <a:pt x="39" y="309"/>
                        </a:lnTo>
                        <a:lnTo>
                          <a:pt x="42" y="306"/>
                        </a:lnTo>
                        <a:lnTo>
                          <a:pt x="44" y="302"/>
                        </a:lnTo>
                        <a:lnTo>
                          <a:pt x="46" y="298"/>
                        </a:lnTo>
                        <a:lnTo>
                          <a:pt x="46" y="291"/>
                        </a:lnTo>
                        <a:lnTo>
                          <a:pt x="18" y="3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1" name="Freeform 749"/>
                  <p:cNvSpPr>
                    <a:spLocks noChangeAspect="1"/>
                  </p:cNvSpPr>
                  <p:nvPr/>
                </p:nvSpPr>
                <p:spPr bwMode="auto">
                  <a:xfrm>
                    <a:off x="2306" y="1497"/>
                    <a:ext cx="36" cy="20"/>
                  </a:xfrm>
                  <a:custGeom>
                    <a:avLst/>
                    <a:gdLst>
                      <a:gd name="T0" fmla="*/ 120 w 120"/>
                      <a:gd name="T1" fmla="*/ 43 h 66"/>
                      <a:gd name="T2" fmla="*/ 102 w 120"/>
                      <a:gd name="T3" fmla="*/ 21 h 66"/>
                      <a:gd name="T4" fmla="*/ 10 w 120"/>
                      <a:gd name="T5" fmla="*/ 0 h 66"/>
                      <a:gd name="T6" fmla="*/ 0 w 120"/>
                      <a:gd name="T7" fmla="*/ 45 h 66"/>
                      <a:gd name="T8" fmla="*/ 92 w 120"/>
                      <a:gd name="T9" fmla="*/ 66 h 66"/>
                      <a:gd name="T10" fmla="*/ 120 w 120"/>
                      <a:gd name="T11" fmla="*/ 43 h 66"/>
                      <a:gd name="T12" fmla="*/ 92 w 120"/>
                      <a:gd name="T13" fmla="*/ 66 h 66"/>
                      <a:gd name="T14" fmla="*/ 98 w 120"/>
                      <a:gd name="T15" fmla="*/ 66 h 66"/>
                      <a:gd name="T16" fmla="*/ 102 w 120"/>
                      <a:gd name="T17" fmla="*/ 66 h 66"/>
                      <a:gd name="T18" fmla="*/ 106 w 120"/>
                      <a:gd name="T19" fmla="*/ 65 h 66"/>
                      <a:gd name="T20" fmla="*/ 111 w 120"/>
                      <a:gd name="T21" fmla="*/ 63 h 66"/>
                      <a:gd name="T22" fmla="*/ 114 w 120"/>
                      <a:gd name="T23" fmla="*/ 60 h 66"/>
                      <a:gd name="T24" fmla="*/ 117 w 120"/>
                      <a:gd name="T25" fmla="*/ 57 h 66"/>
                      <a:gd name="T26" fmla="*/ 118 w 120"/>
                      <a:gd name="T27" fmla="*/ 53 h 66"/>
                      <a:gd name="T28" fmla="*/ 120 w 120"/>
                      <a:gd name="T29" fmla="*/ 49 h 66"/>
                      <a:gd name="T30" fmla="*/ 120 w 120"/>
                      <a:gd name="T31" fmla="*/ 44 h 66"/>
                      <a:gd name="T32" fmla="*/ 120 w 120"/>
                      <a:gd name="T33" fmla="*/ 40 h 66"/>
                      <a:gd name="T34" fmla="*/ 119 w 120"/>
                      <a:gd name="T35" fmla="*/ 36 h 66"/>
                      <a:gd name="T36" fmla="*/ 118 w 120"/>
                      <a:gd name="T37" fmla="*/ 32 h 66"/>
                      <a:gd name="T38" fmla="*/ 115 w 120"/>
                      <a:gd name="T39" fmla="*/ 29 h 66"/>
                      <a:gd name="T40" fmla="*/ 112 w 120"/>
                      <a:gd name="T41" fmla="*/ 25 h 66"/>
                      <a:gd name="T42" fmla="*/ 107 w 120"/>
                      <a:gd name="T43" fmla="*/ 22 h 66"/>
                      <a:gd name="T44" fmla="*/ 102 w 120"/>
                      <a:gd name="T45" fmla="*/ 21 h 66"/>
                      <a:gd name="T46" fmla="*/ 120 w 120"/>
                      <a:gd name="T47" fmla="*/ 43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20" h="66">
                        <a:moveTo>
                          <a:pt x="120" y="43"/>
                        </a:moveTo>
                        <a:lnTo>
                          <a:pt x="102" y="21"/>
                        </a:lnTo>
                        <a:lnTo>
                          <a:pt x="10" y="0"/>
                        </a:lnTo>
                        <a:lnTo>
                          <a:pt x="0" y="45"/>
                        </a:lnTo>
                        <a:lnTo>
                          <a:pt x="92" y="66"/>
                        </a:lnTo>
                        <a:lnTo>
                          <a:pt x="120" y="43"/>
                        </a:lnTo>
                        <a:lnTo>
                          <a:pt x="92" y="66"/>
                        </a:lnTo>
                        <a:lnTo>
                          <a:pt x="98" y="66"/>
                        </a:lnTo>
                        <a:lnTo>
                          <a:pt x="102" y="66"/>
                        </a:lnTo>
                        <a:lnTo>
                          <a:pt x="106" y="65"/>
                        </a:lnTo>
                        <a:lnTo>
                          <a:pt x="111" y="63"/>
                        </a:lnTo>
                        <a:lnTo>
                          <a:pt x="114" y="60"/>
                        </a:lnTo>
                        <a:lnTo>
                          <a:pt x="117" y="57"/>
                        </a:lnTo>
                        <a:lnTo>
                          <a:pt x="118" y="53"/>
                        </a:lnTo>
                        <a:lnTo>
                          <a:pt x="120" y="49"/>
                        </a:lnTo>
                        <a:lnTo>
                          <a:pt x="120" y="44"/>
                        </a:lnTo>
                        <a:lnTo>
                          <a:pt x="120" y="40"/>
                        </a:lnTo>
                        <a:lnTo>
                          <a:pt x="119" y="36"/>
                        </a:lnTo>
                        <a:lnTo>
                          <a:pt x="118" y="32"/>
                        </a:lnTo>
                        <a:lnTo>
                          <a:pt x="115" y="29"/>
                        </a:lnTo>
                        <a:lnTo>
                          <a:pt x="112" y="25"/>
                        </a:lnTo>
                        <a:lnTo>
                          <a:pt x="107" y="22"/>
                        </a:lnTo>
                        <a:lnTo>
                          <a:pt x="102" y="21"/>
                        </a:lnTo>
                        <a:lnTo>
                          <a:pt x="120" y="4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2" name="Freeform 750"/>
                  <p:cNvSpPr>
                    <a:spLocks noChangeAspect="1"/>
                  </p:cNvSpPr>
                  <p:nvPr/>
                </p:nvSpPr>
                <p:spPr bwMode="auto">
                  <a:xfrm>
                    <a:off x="2328" y="1511"/>
                    <a:ext cx="14" cy="33"/>
                  </a:xfrm>
                  <a:custGeom>
                    <a:avLst/>
                    <a:gdLst>
                      <a:gd name="T0" fmla="*/ 23 w 46"/>
                      <a:gd name="T1" fmla="*/ 112 h 112"/>
                      <a:gd name="T2" fmla="*/ 46 w 46"/>
                      <a:gd name="T3" fmla="*/ 89 h 112"/>
                      <a:gd name="T4" fmla="*/ 46 w 46"/>
                      <a:gd name="T5" fmla="*/ 0 h 112"/>
                      <a:gd name="T6" fmla="*/ 0 w 46"/>
                      <a:gd name="T7" fmla="*/ 0 h 112"/>
                      <a:gd name="T8" fmla="*/ 0 w 46"/>
                      <a:gd name="T9" fmla="*/ 89 h 112"/>
                      <a:gd name="T10" fmla="*/ 23 w 46"/>
                      <a:gd name="T11" fmla="*/ 112 h 112"/>
                      <a:gd name="T12" fmla="*/ 0 w 46"/>
                      <a:gd name="T13" fmla="*/ 89 h 112"/>
                      <a:gd name="T14" fmla="*/ 1 w 46"/>
                      <a:gd name="T15" fmla="*/ 94 h 112"/>
                      <a:gd name="T16" fmla="*/ 2 w 46"/>
                      <a:gd name="T17" fmla="*/ 99 h 112"/>
                      <a:gd name="T18" fmla="*/ 4 w 46"/>
                      <a:gd name="T19" fmla="*/ 102 h 112"/>
                      <a:gd name="T20" fmla="*/ 7 w 46"/>
                      <a:gd name="T21" fmla="*/ 106 h 112"/>
                      <a:gd name="T22" fmla="*/ 10 w 46"/>
                      <a:gd name="T23" fmla="*/ 109 h 112"/>
                      <a:gd name="T24" fmla="*/ 14 w 46"/>
                      <a:gd name="T25" fmla="*/ 111 h 112"/>
                      <a:gd name="T26" fmla="*/ 19 w 46"/>
                      <a:gd name="T27" fmla="*/ 112 h 112"/>
                      <a:gd name="T28" fmla="*/ 23 w 46"/>
                      <a:gd name="T29" fmla="*/ 112 h 112"/>
                      <a:gd name="T30" fmla="*/ 27 w 46"/>
                      <a:gd name="T31" fmla="*/ 112 h 112"/>
                      <a:gd name="T32" fmla="*/ 31 w 46"/>
                      <a:gd name="T33" fmla="*/ 111 h 112"/>
                      <a:gd name="T34" fmla="*/ 35 w 46"/>
                      <a:gd name="T35" fmla="*/ 109 h 112"/>
                      <a:gd name="T36" fmla="*/ 39 w 46"/>
                      <a:gd name="T37" fmla="*/ 106 h 112"/>
                      <a:gd name="T38" fmla="*/ 42 w 46"/>
                      <a:gd name="T39" fmla="*/ 102 h 112"/>
                      <a:gd name="T40" fmla="*/ 44 w 46"/>
                      <a:gd name="T41" fmla="*/ 99 h 112"/>
                      <a:gd name="T42" fmla="*/ 46 w 46"/>
                      <a:gd name="T43" fmla="*/ 94 h 112"/>
                      <a:gd name="T44" fmla="*/ 46 w 46"/>
                      <a:gd name="T45" fmla="*/ 89 h 112"/>
                      <a:gd name="T46" fmla="*/ 23 w 46"/>
                      <a:gd name="T47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2">
                        <a:moveTo>
                          <a:pt x="23" y="112"/>
                        </a:moveTo>
                        <a:lnTo>
                          <a:pt x="46" y="89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23" y="112"/>
                        </a:lnTo>
                        <a:lnTo>
                          <a:pt x="0" y="89"/>
                        </a:lnTo>
                        <a:lnTo>
                          <a:pt x="1" y="94"/>
                        </a:lnTo>
                        <a:lnTo>
                          <a:pt x="2" y="99"/>
                        </a:lnTo>
                        <a:lnTo>
                          <a:pt x="4" y="102"/>
                        </a:lnTo>
                        <a:lnTo>
                          <a:pt x="7" y="106"/>
                        </a:lnTo>
                        <a:lnTo>
                          <a:pt x="10" y="109"/>
                        </a:lnTo>
                        <a:lnTo>
                          <a:pt x="14" y="111"/>
                        </a:lnTo>
                        <a:lnTo>
                          <a:pt x="19" y="112"/>
                        </a:lnTo>
                        <a:lnTo>
                          <a:pt x="23" y="112"/>
                        </a:lnTo>
                        <a:lnTo>
                          <a:pt x="27" y="112"/>
                        </a:lnTo>
                        <a:lnTo>
                          <a:pt x="31" y="111"/>
                        </a:lnTo>
                        <a:lnTo>
                          <a:pt x="35" y="109"/>
                        </a:lnTo>
                        <a:lnTo>
                          <a:pt x="39" y="106"/>
                        </a:lnTo>
                        <a:lnTo>
                          <a:pt x="42" y="102"/>
                        </a:lnTo>
                        <a:lnTo>
                          <a:pt x="44" y="99"/>
                        </a:lnTo>
                        <a:lnTo>
                          <a:pt x="46" y="94"/>
                        </a:lnTo>
                        <a:lnTo>
                          <a:pt x="46" y="89"/>
                        </a:lnTo>
                        <a:lnTo>
                          <a:pt x="23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3" name="Freeform 751"/>
                  <p:cNvSpPr>
                    <a:spLocks noChangeAspect="1"/>
                  </p:cNvSpPr>
                  <p:nvPr/>
                </p:nvSpPr>
                <p:spPr bwMode="auto">
                  <a:xfrm>
                    <a:off x="2304" y="1530"/>
                    <a:ext cx="30" cy="14"/>
                  </a:xfrm>
                  <a:custGeom>
                    <a:avLst/>
                    <a:gdLst>
                      <a:gd name="T0" fmla="*/ 0 w 102"/>
                      <a:gd name="T1" fmla="*/ 23 h 46"/>
                      <a:gd name="T2" fmla="*/ 23 w 102"/>
                      <a:gd name="T3" fmla="*/ 46 h 46"/>
                      <a:gd name="T4" fmla="*/ 102 w 102"/>
                      <a:gd name="T5" fmla="*/ 46 h 46"/>
                      <a:gd name="T6" fmla="*/ 102 w 102"/>
                      <a:gd name="T7" fmla="*/ 0 h 46"/>
                      <a:gd name="T8" fmla="*/ 23 w 102"/>
                      <a:gd name="T9" fmla="*/ 0 h 46"/>
                      <a:gd name="T10" fmla="*/ 0 w 102"/>
                      <a:gd name="T11" fmla="*/ 23 h 46"/>
                      <a:gd name="T12" fmla="*/ 23 w 102"/>
                      <a:gd name="T13" fmla="*/ 0 h 46"/>
                      <a:gd name="T14" fmla="*/ 18 w 102"/>
                      <a:gd name="T15" fmla="*/ 0 h 46"/>
                      <a:gd name="T16" fmla="*/ 12 w 102"/>
                      <a:gd name="T17" fmla="*/ 2 h 46"/>
                      <a:gd name="T18" fmla="*/ 8 w 102"/>
                      <a:gd name="T19" fmla="*/ 4 h 46"/>
                      <a:gd name="T20" fmla="*/ 5 w 102"/>
                      <a:gd name="T21" fmla="*/ 7 h 46"/>
                      <a:gd name="T22" fmla="*/ 3 w 102"/>
                      <a:gd name="T23" fmla="*/ 10 h 46"/>
                      <a:gd name="T24" fmla="*/ 1 w 102"/>
                      <a:gd name="T25" fmla="*/ 14 h 46"/>
                      <a:gd name="T26" fmla="*/ 0 w 102"/>
                      <a:gd name="T27" fmla="*/ 19 h 46"/>
                      <a:gd name="T28" fmla="*/ 0 w 102"/>
                      <a:gd name="T29" fmla="*/ 23 h 46"/>
                      <a:gd name="T30" fmla="*/ 0 w 102"/>
                      <a:gd name="T31" fmla="*/ 27 h 46"/>
                      <a:gd name="T32" fmla="*/ 1 w 102"/>
                      <a:gd name="T33" fmla="*/ 31 h 46"/>
                      <a:gd name="T34" fmla="*/ 3 w 102"/>
                      <a:gd name="T35" fmla="*/ 35 h 46"/>
                      <a:gd name="T36" fmla="*/ 5 w 102"/>
                      <a:gd name="T37" fmla="*/ 39 h 46"/>
                      <a:gd name="T38" fmla="*/ 8 w 102"/>
                      <a:gd name="T39" fmla="*/ 42 h 46"/>
                      <a:gd name="T40" fmla="*/ 12 w 102"/>
                      <a:gd name="T41" fmla="*/ 44 h 46"/>
                      <a:gd name="T42" fmla="*/ 18 w 102"/>
                      <a:gd name="T43" fmla="*/ 45 h 46"/>
                      <a:gd name="T44" fmla="*/ 23 w 102"/>
                      <a:gd name="T45" fmla="*/ 46 h 46"/>
                      <a:gd name="T46" fmla="*/ 0 w 102"/>
                      <a:gd name="T47" fmla="*/ 23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02" h="46">
                        <a:moveTo>
                          <a:pt x="0" y="23"/>
                        </a:moveTo>
                        <a:lnTo>
                          <a:pt x="23" y="46"/>
                        </a:lnTo>
                        <a:lnTo>
                          <a:pt x="102" y="46"/>
                        </a:lnTo>
                        <a:lnTo>
                          <a:pt x="102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8" y="4"/>
                        </a:lnTo>
                        <a:lnTo>
                          <a:pt x="5" y="7"/>
                        </a:lnTo>
                        <a:lnTo>
                          <a:pt x="3" y="10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1" y="31"/>
                        </a:lnTo>
                        <a:lnTo>
                          <a:pt x="3" y="35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4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4" name="Freeform 752"/>
                  <p:cNvSpPr>
                    <a:spLocks noChangeAspect="1"/>
                  </p:cNvSpPr>
                  <p:nvPr/>
                </p:nvSpPr>
                <p:spPr bwMode="auto">
                  <a:xfrm>
                    <a:off x="2304" y="1537"/>
                    <a:ext cx="14" cy="335"/>
                  </a:xfrm>
                  <a:custGeom>
                    <a:avLst/>
                    <a:gdLst>
                      <a:gd name="T0" fmla="*/ 23 w 46"/>
                      <a:gd name="T1" fmla="*/ 1116 h 1116"/>
                      <a:gd name="T2" fmla="*/ 46 w 46"/>
                      <a:gd name="T3" fmla="*/ 1093 h 1116"/>
                      <a:gd name="T4" fmla="*/ 46 w 46"/>
                      <a:gd name="T5" fmla="*/ 0 h 1116"/>
                      <a:gd name="T6" fmla="*/ 0 w 46"/>
                      <a:gd name="T7" fmla="*/ 0 h 1116"/>
                      <a:gd name="T8" fmla="*/ 0 w 46"/>
                      <a:gd name="T9" fmla="*/ 1093 h 1116"/>
                      <a:gd name="T10" fmla="*/ 23 w 46"/>
                      <a:gd name="T11" fmla="*/ 1116 h 1116"/>
                      <a:gd name="T12" fmla="*/ 0 w 46"/>
                      <a:gd name="T13" fmla="*/ 1093 h 1116"/>
                      <a:gd name="T14" fmla="*/ 0 w 46"/>
                      <a:gd name="T15" fmla="*/ 1099 h 1116"/>
                      <a:gd name="T16" fmla="*/ 2 w 46"/>
                      <a:gd name="T17" fmla="*/ 1103 h 1116"/>
                      <a:gd name="T18" fmla="*/ 4 w 46"/>
                      <a:gd name="T19" fmla="*/ 1107 h 1116"/>
                      <a:gd name="T20" fmla="*/ 7 w 46"/>
                      <a:gd name="T21" fmla="*/ 1111 h 1116"/>
                      <a:gd name="T22" fmla="*/ 10 w 46"/>
                      <a:gd name="T23" fmla="*/ 1113 h 1116"/>
                      <a:gd name="T24" fmla="*/ 14 w 46"/>
                      <a:gd name="T25" fmla="*/ 1115 h 1116"/>
                      <a:gd name="T26" fmla="*/ 19 w 46"/>
                      <a:gd name="T27" fmla="*/ 1116 h 1116"/>
                      <a:gd name="T28" fmla="*/ 23 w 46"/>
                      <a:gd name="T29" fmla="*/ 1116 h 1116"/>
                      <a:gd name="T30" fmla="*/ 27 w 46"/>
                      <a:gd name="T31" fmla="*/ 1116 h 1116"/>
                      <a:gd name="T32" fmla="*/ 31 w 46"/>
                      <a:gd name="T33" fmla="*/ 1115 h 1116"/>
                      <a:gd name="T34" fmla="*/ 35 w 46"/>
                      <a:gd name="T35" fmla="*/ 1113 h 1116"/>
                      <a:gd name="T36" fmla="*/ 39 w 46"/>
                      <a:gd name="T37" fmla="*/ 1111 h 1116"/>
                      <a:gd name="T38" fmla="*/ 42 w 46"/>
                      <a:gd name="T39" fmla="*/ 1107 h 1116"/>
                      <a:gd name="T40" fmla="*/ 44 w 46"/>
                      <a:gd name="T41" fmla="*/ 1103 h 1116"/>
                      <a:gd name="T42" fmla="*/ 45 w 46"/>
                      <a:gd name="T43" fmla="*/ 1099 h 1116"/>
                      <a:gd name="T44" fmla="*/ 46 w 46"/>
                      <a:gd name="T45" fmla="*/ 1093 h 1116"/>
                      <a:gd name="T46" fmla="*/ 23 w 46"/>
                      <a:gd name="T47" fmla="*/ 1116 h 1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16">
                        <a:moveTo>
                          <a:pt x="23" y="1116"/>
                        </a:moveTo>
                        <a:lnTo>
                          <a:pt x="46" y="1093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93"/>
                        </a:lnTo>
                        <a:lnTo>
                          <a:pt x="23" y="1116"/>
                        </a:lnTo>
                        <a:lnTo>
                          <a:pt x="0" y="1093"/>
                        </a:lnTo>
                        <a:lnTo>
                          <a:pt x="0" y="1099"/>
                        </a:lnTo>
                        <a:lnTo>
                          <a:pt x="2" y="1103"/>
                        </a:lnTo>
                        <a:lnTo>
                          <a:pt x="4" y="1107"/>
                        </a:lnTo>
                        <a:lnTo>
                          <a:pt x="7" y="1111"/>
                        </a:lnTo>
                        <a:lnTo>
                          <a:pt x="10" y="1113"/>
                        </a:lnTo>
                        <a:lnTo>
                          <a:pt x="14" y="1115"/>
                        </a:lnTo>
                        <a:lnTo>
                          <a:pt x="19" y="1116"/>
                        </a:lnTo>
                        <a:lnTo>
                          <a:pt x="23" y="1116"/>
                        </a:lnTo>
                        <a:lnTo>
                          <a:pt x="27" y="1116"/>
                        </a:lnTo>
                        <a:lnTo>
                          <a:pt x="31" y="1115"/>
                        </a:lnTo>
                        <a:lnTo>
                          <a:pt x="35" y="1113"/>
                        </a:lnTo>
                        <a:lnTo>
                          <a:pt x="39" y="1111"/>
                        </a:lnTo>
                        <a:lnTo>
                          <a:pt x="42" y="1107"/>
                        </a:lnTo>
                        <a:lnTo>
                          <a:pt x="44" y="1103"/>
                        </a:lnTo>
                        <a:lnTo>
                          <a:pt x="45" y="1099"/>
                        </a:lnTo>
                        <a:lnTo>
                          <a:pt x="46" y="1093"/>
                        </a:lnTo>
                        <a:lnTo>
                          <a:pt x="23" y="111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5" name="Freeform 753"/>
                  <p:cNvSpPr>
                    <a:spLocks noChangeAspect="1"/>
                  </p:cNvSpPr>
                  <p:nvPr/>
                </p:nvSpPr>
                <p:spPr bwMode="auto">
                  <a:xfrm>
                    <a:off x="2311" y="1858"/>
                    <a:ext cx="17" cy="14"/>
                  </a:xfrm>
                  <a:custGeom>
                    <a:avLst/>
                    <a:gdLst>
                      <a:gd name="T0" fmla="*/ 56 w 56"/>
                      <a:gd name="T1" fmla="*/ 24 h 47"/>
                      <a:gd name="T2" fmla="*/ 32 w 56"/>
                      <a:gd name="T3" fmla="*/ 0 h 47"/>
                      <a:gd name="T4" fmla="*/ 0 w 56"/>
                      <a:gd name="T5" fmla="*/ 0 h 47"/>
                      <a:gd name="T6" fmla="*/ 0 w 56"/>
                      <a:gd name="T7" fmla="*/ 47 h 47"/>
                      <a:gd name="T8" fmla="*/ 32 w 56"/>
                      <a:gd name="T9" fmla="*/ 47 h 47"/>
                      <a:gd name="T10" fmla="*/ 56 w 56"/>
                      <a:gd name="T11" fmla="*/ 24 h 47"/>
                      <a:gd name="T12" fmla="*/ 32 w 56"/>
                      <a:gd name="T13" fmla="*/ 47 h 47"/>
                      <a:gd name="T14" fmla="*/ 38 w 56"/>
                      <a:gd name="T15" fmla="*/ 47 h 47"/>
                      <a:gd name="T16" fmla="*/ 43 w 56"/>
                      <a:gd name="T17" fmla="*/ 46 h 47"/>
                      <a:gd name="T18" fmla="*/ 46 w 56"/>
                      <a:gd name="T19" fmla="*/ 43 h 47"/>
                      <a:gd name="T20" fmla="*/ 49 w 56"/>
                      <a:gd name="T21" fmla="*/ 40 h 47"/>
                      <a:gd name="T22" fmla="*/ 53 w 56"/>
                      <a:gd name="T23" fmla="*/ 36 h 47"/>
                      <a:gd name="T24" fmla="*/ 55 w 56"/>
                      <a:gd name="T25" fmla="*/ 33 h 47"/>
                      <a:gd name="T26" fmla="*/ 56 w 56"/>
                      <a:gd name="T27" fmla="*/ 29 h 47"/>
                      <a:gd name="T28" fmla="*/ 56 w 56"/>
                      <a:gd name="T29" fmla="*/ 24 h 47"/>
                      <a:gd name="T30" fmla="*/ 56 w 56"/>
                      <a:gd name="T31" fmla="*/ 19 h 47"/>
                      <a:gd name="T32" fmla="*/ 55 w 56"/>
                      <a:gd name="T33" fmla="*/ 15 h 47"/>
                      <a:gd name="T34" fmla="*/ 53 w 56"/>
                      <a:gd name="T35" fmla="*/ 12 h 47"/>
                      <a:gd name="T36" fmla="*/ 49 w 56"/>
                      <a:gd name="T37" fmla="*/ 8 h 47"/>
                      <a:gd name="T38" fmla="*/ 46 w 56"/>
                      <a:gd name="T39" fmla="*/ 5 h 47"/>
                      <a:gd name="T40" fmla="*/ 43 w 56"/>
                      <a:gd name="T41" fmla="*/ 3 h 47"/>
                      <a:gd name="T42" fmla="*/ 38 w 56"/>
                      <a:gd name="T43" fmla="*/ 2 h 47"/>
                      <a:gd name="T44" fmla="*/ 32 w 56"/>
                      <a:gd name="T45" fmla="*/ 0 h 47"/>
                      <a:gd name="T46" fmla="*/ 56 w 56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6" h="47">
                        <a:moveTo>
                          <a:pt x="56" y="24"/>
                        </a:moveTo>
                        <a:lnTo>
                          <a:pt x="32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32" y="47"/>
                        </a:lnTo>
                        <a:lnTo>
                          <a:pt x="56" y="24"/>
                        </a:lnTo>
                        <a:lnTo>
                          <a:pt x="32" y="47"/>
                        </a:lnTo>
                        <a:lnTo>
                          <a:pt x="38" y="47"/>
                        </a:lnTo>
                        <a:lnTo>
                          <a:pt x="43" y="46"/>
                        </a:lnTo>
                        <a:lnTo>
                          <a:pt x="46" y="43"/>
                        </a:lnTo>
                        <a:lnTo>
                          <a:pt x="49" y="40"/>
                        </a:lnTo>
                        <a:lnTo>
                          <a:pt x="53" y="36"/>
                        </a:lnTo>
                        <a:lnTo>
                          <a:pt x="55" y="33"/>
                        </a:lnTo>
                        <a:lnTo>
                          <a:pt x="56" y="29"/>
                        </a:lnTo>
                        <a:lnTo>
                          <a:pt x="56" y="24"/>
                        </a:lnTo>
                        <a:lnTo>
                          <a:pt x="56" y="19"/>
                        </a:lnTo>
                        <a:lnTo>
                          <a:pt x="55" y="15"/>
                        </a:lnTo>
                        <a:lnTo>
                          <a:pt x="53" y="12"/>
                        </a:lnTo>
                        <a:lnTo>
                          <a:pt x="49" y="8"/>
                        </a:lnTo>
                        <a:lnTo>
                          <a:pt x="46" y="5"/>
                        </a:lnTo>
                        <a:lnTo>
                          <a:pt x="43" y="3"/>
                        </a:lnTo>
                        <a:lnTo>
                          <a:pt x="38" y="2"/>
                        </a:lnTo>
                        <a:lnTo>
                          <a:pt x="32" y="0"/>
                        </a:lnTo>
                        <a:lnTo>
                          <a:pt x="56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6" name="Freeform 754"/>
                  <p:cNvSpPr>
                    <a:spLocks noChangeAspect="1"/>
                  </p:cNvSpPr>
                  <p:nvPr/>
                </p:nvSpPr>
                <p:spPr bwMode="auto">
                  <a:xfrm>
                    <a:off x="2314" y="1866"/>
                    <a:ext cx="14" cy="65"/>
                  </a:xfrm>
                  <a:custGeom>
                    <a:avLst/>
                    <a:gdLst>
                      <a:gd name="T0" fmla="*/ 23 w 47"/>
                      <a:gd name="T1" fmla="*/ 221 h 221"/>
                      <a:gd name="T2" fmla="*/ 47 w 47"/>
                      <a:gd name="T3" fmla="*/ 197 h 221"/>
                      <a:gd name="T4" fmla="*/ 47 w 47"/>
                      <a:gd name="T5" fmla="*/ 0 h 221"/>
                      <a:gd name="T6" fmla="*/ 0 w 47"/>
                      <a:gd name="T7" fmla="*/ 0 h 221"/>
                      <a:gd name="T8" fmla="*/ 0 w 47"/>
                      <a:gd name="T9" fmla="*/ 197 h 221"/>
                      <a:gd name="T10" fmla="*/ 23 w 47"/>
                      <a:gd name="T11" fmla="*/ 221 h 221"/>
                      <a:gd name="T12" fmla="*/ 0 w 47"/>
                      <a:gd name="T13" fmla="*/ 197 h 221"/>
                      <a:gd name="T14" fmla="*/ 0 w 47"/>
                      <a:gd name="T15" fmla="*/ 203 h 221"/>
                      <a:gd name="T16" fmla="*/ 2 w 47"/>
                      <a:gd name="T17" fmla="*/ 207 h 221"/>
                      <a:gd name="T18" fmla="*/ 5 w 47"/>
                      <a:gd name="T19" fmla="*/ 211 h 221"/>
                      <a:gd name="T20" fmla="*/ 8 w 47"/>
                      <a:gd name="T21" fmla="*/ 214 h 221"/>
                      <a:gd name="T22" fmla="*/ 11 w 47"/>
                      <a:gd name="T23" fmla="*/ 217 h 221"/>
                      <a:gd name="T24" fmla="*/ 15 w 47"/>
                      <a:gd name="T25" fmla="*/ 219 h 221"/>
                      <a:gd name="T26" fmla="*/ 19 w 47"/>
                      <a:gd name="T27" fmla="*/ 220 h 221"/>
                      <a:gd name="T28" fmla="*/ 23 w 47"/>
                      <a:gd name="T29" fmla="*/ 221 h 221"/>
                      <a:gd name="T30" fmla="*/ 28 w 47"/>
                      <a:gd name="T31" fmla="*/ 220 h 221"/>
                      <a:gd name="T32" fmla="*/ 32 w 47"/>
                      <a:gd name="T33" fmla="*/ 219 h 221"/>
                      <a:gd name="T34" fmla="*/ 36 w 47"/>
                      <a:gd name="T35" fmla="*/ 217 h 221"/>
                      <a:gd name="T36" fmla="*/ 39 w 47"/>
                      <a:gd name="T37" fmla="*/ 214 h 221"/>
                      <a:gd name="T38" fmla="*/ 42 w 47"/>
                      <a:gd name="T39" fmla="*/ 211 h 221"/>
                      <a:gd name="T40" fmla="*/ 45 w 47"/>
                      <a:gd name="T41" fmla="*/ 207 h 221"/>
                      <a:gd name="T42" fmla="*/ 47 w 47"/>
                      <a:gd name="T43" fmla="*/ 203 h 221"/>
                      <a:gd name="T44" fmla="*/ 47 w 47"/>
                      <a:gd name="T45" fmla="*/ 197 h 221"/>
                      <a:gd name="T46" fmla="*/ 23 w 47"/>
                      <a:gd name="T47" fmla="*/ 221 h 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221">
                        <a:moveTo>
                          <a:pt x="23" y="221"/>
                        </a:moveTo>
                        <a:lnTo>
                          <a:pt x="47" y="197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97"/>
                        </a:lnTo>
                        <a:lnTo>
                          <a:pt x="23" y="221"/>
                        </a:lnTo>
                        <a:lnTo>
                          <a:pt x="0" y="197"/>
                        </a:lnTo>
                        <a:lnTo>
                          <a:pt x="0" y="203"/>
                        </a:lnTo>
                        <a:lnTo>
                          <a:pt x="2" y="207"/>
                        </a:lnTo>
                        <a:lnTo>
                          <a:pt x="5" y="211"/>
                        </a:lnTo>
                        <a:lnTo>
                          <a:pt x="8" y="214"/>
                        </a:lnTo>
                        <a:lnTo>
                          <a:pt x="11" y="217"/>
                        </a:lnTo>
                        <a:lnTo>
                          <a:pt x="15" y="219"/>
                        </a:lnTo>
                        <a:lnTo>
                          <a:pt x="19" y="220"/>
                        </a:lnTo>
                        <a:lnTo>
                          <a:pt x="23" y="221"/>
                        </a:lnTo>
                        <a:lnTo>
                          <a:pt x="28" y="220"/>
                        </a:lnTo>
                        <a:lnTo>
                          <a:pt x="32" y="219"/>
                        </a:lnTo>
                        <a:lnTo>
                          <a:pt x="36" y="217"/>
                        </a:lnTo>
                        <a:lnTo>
                          <a:pt x="39" y="214"/>
                        </a:lnTo>
                        <a:lnTo>
                          <a:pt x="42" y="211"/>
                        </a:lnTo>
                        <a:lnTo>
                          <a:pt x="45" y="207"/>
                        </a:lnTo>
                        <a:lnTo>
                          <a:pt x="47" y="203"/>
                        </a:lnTo>
                        <a:lnTo>
                          <a:pt x="47" y="197"/>
                        </a:lnTo>
                        <a:lnTo>
                          <a:pt x="23" y="22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7" name="Freeform 755"/>
                  <p:cNvSpPr>
                    <a:spLocks noChangeAspect="1"/>
                  </p:cNvSpPr>
                  <p:nvPr/>
                </p:nvSpPr>
                <p:spPr bwMode="auto">
                  <a:xfrm>
                    <a:off x="2307" y="1917"/>
                    <a:ext cx="14" cy="14"/>
                  </a:xfrm>
                  <a:custGeom>
                    <a:avLst/>
                    <a:gdLst>
                      <a:gd name="T0" fmla="*/ 0 w 44"/>
                      <a:gd name="T1" fmla="*/ 24 h 48"/>
                      <a:gd name="T2" fmla="*/ 23 w 44"/>
                      <a:gd name="T3" fmla="*/ 48 h 48"/>
                      <a:gd name="T4" fmla="*/ 44 w 44"/>
                      <a:gd name="T5" fmla="*/ 48 h 48"/>
                      <a:gd name="T6" fmla="*/ 44 w 44"/>
                      <a:gd name="T7" fmla="*/ 0 h 48"/>
                      <a:gd name="T8" fmla="*/ 23 w 44"/>
                      <a:gd name="T9" fmla="*/ 0 h 48"/>
                      <a:gd name="T10" fmla="*/ 0 w 44"/>
                      <a:gd name="T11" fmla="*/ 24 h 48"/>
                      <a:gd name="T12" fmla="*/ 23 w 44"/>
                      <a:gd name="T13" fmla="*/ 0 h 48"/>
                      <a:gd name="T14" fmla="*/ 18 w 44"/>
                      <a:gd name="T15" fmla="*/ 1 h 48"/>
                      <a:gd name="T16" fmla="*/ 14 w 44"/>
                      <a:gd name="T17" fmla="*/ 2 h 48"/>
                      <a:gd name="T18" fmla="*/ 10 w 44"/>
                      <a:gd name="T19" fmla="*/ 5 h 48"/>
                      <a:gd name="T20" fmla="*/ 7 w 44"/>
                      <a:gd name="T21" fmla="*/ 8 h 48"/>
                      <a:gd name="T22" fmla="*/ 3 w 44"/>
                      <a:gd name="T23" fmla="*/ 12 h 48"/>
                      <a:gd name="T24" fmla="*/ 2 w 44"/>
                      <a:gd name="T25" fmla="*/ 15 h 48"/>
                      <a:gd name="T26" fmla="*/ 1 w 44"/>
                      <a:gd name="T27" fmla="*/ 19 h 48"/>
                      <a:gd name="T28" fmla="*/ 0 w 44"/>
                      <a:gd name="T29" fmla="*/ 24 h 48"/>
                      <a:gd name="T30" fmla="*/ 1 w 44"/>
                      <a:gd name="T31" fmla="*/ 29 h 48"/>
                      <a:gd name="T32" fmla="*/ 2 w 44"/>
                      <a:gd name="T33" fmla="*/ 33 h 48"/>
                      <a:gd name="T34" fmla="*/ 3 w 44"/>
                      <a:gd name="T35" fmla="*/ 36 h 48"/>
                      <a:gd name="T36" fmla="*/ 7 w 44"/>
                      <a:gd name="T37" fmla="*/ 40 h 48"/>
                      <a:gd name="T38" fmla="*/ 10 w 44"/>
                      <a:gd name="T39" fmla="*/ 42 h 48"/>
                      <a:gd name="T40" fmla="*/ 14 w 44"/>
                      <a:gd name="T41" fmla="*/ 46 h 48"/>
                      <a:gd name="T42" fmla="*/ 18 w 44"/>
                      <a:gd name="T43" fmla="*/ 47 h 48"/>
                      <a:gd name="T44" fmla="*/ 23 w 44"/>
                      <a:gd name="T45" fmla="*/ 48 h 48"/>
                      <a:gd name="T46" fmla="*/ 0 w 44"/>
                      <a:gd name="T47" fmla="*/ 24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4" h="48">
                        <a:moveTo>
                          <a:pt x="0" y="24"/>
                        </a:moveTo>
                        <a:lnTo>
                          <a:pt x="23" y="48"/>
                        </a:lnTo>
                        <a:lnTo>
                          <a:pt x="44" y="48"/>
                        </a:lnTo>
                        <a:lnTo>
                          <a:pt x="44" y="0"/>
                        </a:lnTo>
                        <a:lnTo>
                          <a:pt x="23" y="0"/>
                        </a:lnTo>
                        <a:lnTo>
                          <a:pt x="0" y="24"/>
                        </a:lnTo>
                        <a:lnTo>
                          <a:pt x="23" y="0"/>
                        </a:ln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5"/>
                        </a:lnTo>
                        <a:lnTo>
                          <a:pt x="7" y="8"/>
                        </a:lnTo>
                        <a:lnTo>
                          <a:pt x="3" y="12"/>
                        </a:lnTo>
                        <a:lnTo>
                          <a:pt x="2" y="15"/>
                        </a:lnTo>
                        <a:lnTo>
                          <a:pt x="1" y="19"/>
                        </a:lnTo>
                        <a:lnTo>
                          <a:pt x="0" y="24"/>
                        </a:lnTo>
                        <a:lnTo>
                          <a:pt x="1" y="29"/>
                        </a:lnTo>
                        <a:lnTo>
                          <a:pt x="2" y="33"/>
                        </a:lnTo>
                        <a:lnTo>
                          <a:pt x="3" y="36"/>
                        </a:lnTo>
                        <a:lnTo>
                          <a:pt x="7" y="40"/>
                        </a:lnTo>
                        <a:lnTo>
                          <a:pt x="10" y="42"/>
                        </a:lnTo>
                        <a:lnTo>
                          <a:pt x="14" y="46"/>
                        </a:lnTo>
                        <a:lnTo>
                          <a:pt x="18" y="47"/>
                        </a:lnTo>
                        <a:lnTo>
                          <a:pt x="23" y="48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8" name="Freeform 756"/>
                  <p:cNvSpPr>
                    <a:spLocks noChangeAspect="1"/>
                  </p:cNvSpPr>
                  <p:nvPr/>
                </p:nvSpPr>
                <p:spPr bwMode="auto">
                  <a:xfrm>
                    <a:off x="2307" y="1924"/>
                    <a:ext cx="15" cy="134"/>
                  </a:xfrm>
                  <a:custGeom>
                    <a:avLst/>
                    <a:gdLst>
                      <a:gd name="T0" fmla="*/ 4 w 47"/>
                      <a:gd name="T1" fmla="*/ 431 h 442"/>
                      <a:gd name="T2" fmla="*/ 47 w 47"/>
                      <a:gd name="T3" fmla="*/ 418 h 442"/>
                      <a:gd name="T4" fmla="*/ 47 w 47"/>
                      <a:gd name="T5" fmla="*/ 0 h 442"/>
                      <a:gd name="T6" fmla="*/ 0 w 47"/>
                      <a:gd name="T7" fmla="*/ 0 h 442"/>
                      <a:gd name="T8" fmla="*/ 0 w 47"/>
                      <a:gd name="T9" fmla="*/ 418 h 442"/>
                      <a:gd name="T10" fmla="*/ 4 w 47"/>
                      <a:gd name="T11" fmla="*/ 431 h 442"/>
                      <a:gd name="T12" fmla="*/ 0 w 47"/>
                      <a:gd name="T13" fmla="*/ 418 h 442"/>
                      <a:gd name="T14" fmla="*/ 1 w 47"/>
                      <a:gd name="T15" fmla="*/ 424 h 442"/>
                      <a:gd name="T16" fmla="*/ 2 w 47"/>
                      <a:gd name="T17" fmla="*/ 428 h 442"/>
                      <a:gd name="T18" fmla="*/ 4 w 47"/>
                      <a:gd name="T19" fmla="*/ 432 h 442"/>
                      <a:gd name="T20" fmla="*/ 8 w 47"/>
                      <a:gd name="T21" fmla="*/ 435 h 442"/>
                      <a:gd name="T22" fmla="*/ 11 w 47"/>
                      <a:gd name="T23" fmla="*/ 438 h 442"/>
                      <a:gd name="T24" fmla="*/ 15 w 47"/>
                      <a:gd name="T25" fmla="*/ 440 h 442"/>
                      <a:gd name="T26" fmla="*/ 19 w 47"/>
                      <a:gd name="T27" fmla="*/ 441 h 442"/>
                      <a:gd name="T28" fmla="*/ 23 w 47"/>
                      <a:gd name="T29" fmla="*/ 442 h 442"/>
                      <a:gd name="T30" fmla="*/ 28 w 47"/>
                      <a:gd name="T31" fmla="*/ 441 h 442"/>
                      <a:gd name="T32" fmla="*/ 32 w 47"/>
                      <a:gd name="T33" fmla="*/ 440 h 442"/>
                      <a:gd name="T34" fmla="*/ 36 w 47"/>
                      <a:gd name="T35" fmla="*/ 438 h 442"/>
                      <a:gd name="T36" fmla="*/ 39 w 47"/>
                      <a:gd name="T37" fmla="*/ 435 h 442"/>
                      <a:gd name="T38" fmla="*/ 42 w 47"/>
                      <a:gd name="T39" fmla="*/ 432 h 442"/>
                      <a:gd name="T40" fmla="*/ 44 w 47"/>
                      <a:gd name="T41" fmla="*/ 428 h 442"/>
                      <a:gd name="T42" fmla="*/ 47 w 47"/>
                      <a:gd name="T43" fmla="*/ 424 h 442"/>
                      <a:gd name="T44" fmla="*/ 47 w 47"/>
                      <a:gd name="T45" fmla="*/ 418 h 442"/>
                      <a:gd name="T46" fmla="*/ 4 w 47"/>
                      <a:gd name="T47" fmla="*/ 431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442">
                        <a:moveTo>
                          <a:pt x="4" y="431"/>
                        </a:moveTo>
                        <a:lnTo>
                          <a:pt x="47" y="418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418"/>
                        </a:lnTo>
                        <a:lnTo>
                          <a:pt x="4" y="431"/>
                        </a:lnTo>
                        <a:lnTo>
                          <a:pt x="0" y="418"/>
                        </a:lnTo>
                        <a:lnTo>
                          <a:pt x="1" y="424"/>
                        </a:lnTo>
                        <a:lnTo>
                          <a:pt x="2" y="428"/>
                        </a:lnTo>
                        <a:lnTo>
                          <a:pt x="4" y="432"/>
                        </a:lnTo>
                        <a:lnTo>
                          <a:pt x="8" y="435"/>
                        </a:lnTo>
                        <a:lnTo>
                          <a:pt x="11" y="438"/>
                        </a:lnTo>
                        <a:lnTo>
                          <a:pt x="15" y="440"/>
                        </a:lnTo>
                        <a:lnTo>
                          <a:pt x="19" y="441"/>
                        </a:lnTo>
                        <a:lnTo>
                          <a:pt x="23" y="442"/>
                        </a:lnTo>
                        <a:lnTo>
                          <a:pt x="28" y="441"/>
                        </a:lnTo>
                        <a:lnTo>
                          <a:pt x="32" y="440"/>
                        </a:lnTo>
                        <a:lnTo>
                          <a:pt x="36" y="438"/>
                        </a:lnTo>
                        <a:lnTo>
                          <a:pt x="39" y="435"/>
                        </a:lnTo>
                        <a:lnTo>
                          <a:pt x="42" y="432"/>
                        </a:lnTo>
                        <a:lnTo>
                          <a:pt x="44" y="428"/>
                        </a:lnTo>
                        <a:lnTo>
                          <a:pt x="47" y="424"/>
                        </a:lnTo>
                        <a:lnTo>
                          <a:pt x="47" y="418"/>
                        </a:lnTo>
                        <a:lnTo>
                          <a:pt x="4" y="43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09" name="Freeform 757"/>
                  <p:cNvSpPr>
                    <a:spLocks noChangeAspect="1"/>
                  </p:cNvSpPr>
                  <p:nvPr/>
                </p:nvSpPr>
                <p:spPr bwMode="auto">
                  <a:xfrm>
                    <a:off x="2308" y="2046"/>
                    <a:ext cx="22" cy="22"/>
                  </a:xfrm>
                  <a:custGeom>
                    <a:avLst/>
                    <a:gdLst>
                      <a:gd name="T0" fmla="*/ 71 w 71"/>
                      <a:gd name="T1" fmla="*/ 51 h 75"/>
                      <a:gd name="T2" fmla="*/ 66 w 71"/>
                      <a:gd name="T3" fmla="*/ 38 h 75"/>
                      <a:gd name="T4" fmla="*/ 38 w 71"/>
                      <a:gd name="T5" fmla="*/ 0 h 75"/>
                      <a:gd name="T6" fmla="*/ 0 w 71"/>
                      <a:gd name="T7" fmla="*/ 26 h 75"/>
                      <a:gd name="T8" fmla="*/ 29 w 71"/>
                      <a:gd name="T9" fmla="*/ 65 h 75"/>
                      <a:gd name="T10" fmla="*/ 71 w 71"/>
                      <a:gd name="T11" fmla="*/ 51 h 75"/>
                      <a:gd name="T12" fmla="*/ 29 w 71"/>
                      <a:gd name="T13" fmla="*/ 65 h 75"/>
                      <a:gd name="T14" fmla="*/ 32 w 71"/>
                      <a:gd name="T15" fmla="*/ 68 h 75"/>
                      <a:gd name="T16" fmla="*/ 36 w 71"/>
                      <a:gd name="T17" fmla="*/ 71 h 75"/>
                      <a:gd name="T18" fmla="*/ 40 w 71"/>
                      <a:gd name="T19" fmla="*/ 74 h 75"/>
                      <a:gd name="T20" fmla="*/ 45 w 71"/>
                      <a:gd name="T21" fmla="*/ 75 h 75"/>
                      <a:gd name="T22" fmla="*/ 49 w 71"/>
                      <a:gd name="T23" fmla="*/ 75 h 75"/>
                      <a:gd name="T24" fmla="*/ 53 w 71"/>
                      <a:gd name="T25" fmla="*/ 74 h 75"/>
                      <a:gd name="T26" fmla="*/ 57 w 71"/>
                      <a:gd name="T27" fmla="*/ 73 h 75"/>
                      <a:gd name="T28" fmla="*/ 61 w 71"/>
                      <a:gd name="T29" fmla="*/ 69 h 75"/>
                      <a:gd name="T30" fmla="*/ 65 w 71"/>
                      <a:gd name="T31" fmla="*/ 67 h 75"/>
                      <a:gd name="T32" fmla="*/ 67 w 71"/>
                      <a:gd name="T33" fmla="*/ 64 h 75"/>
                      <a:gd name="T34" fmla="*/ 69 w 71"/>
                      <a:gd name="T35" fmla="*/ 60 h 75"/>
                      <a:gd name="T36" fmla="*/ 70 w 71"/>
                      <a:gd name="T37" fmla="*/ 56 h 75"/>
                      <a:gd name="T38" fmla="*/ 71 w 71"/>
                      <a:gd name="T39" fmla="*/ 51 h 75"/>
                      <a:gd name="T40" fmla="*/ 70 w 71"/>
                      <a:gd name="T41" fmla="*/ 47 h 75"/>
                      <a:gd name="T42" fmla="*/ 69 w 71"/>
                      <a:gd name="T43" fmla="*/ 42 h 75"/>
                      <a:gd name="T44" fmla="*/ 66 w 71"/>
                      <a:gd name="T45" fmla="*/ 38 h 75"/>
                      <a:gd name="T46" fmla="*/ 71 w 71"/>
                      <a:gd name="T47" fmla="*/ 5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1" h="75">
                        <a:moveTo>
                          <a:pt x="71" y="51"/>
                        </a:moveTo>
                        <a:lnTo>
                          <a:pt x="66" y="38"/>
                        </a:lnTo>
                        <a:lnTo>
                          <a:pt x="38" y="0"/>
                        </a:lnTo>
                        <a:lnTo>
                          <a:pt x="0" y="26"/>
                        </a:lnTo>
                        <a:lnTo>
                          <a:pt x="29" y="65"/>
                        </a:lnTo>
                        <a:lnTo>
                          <a:pt x="71" y="51"/>
                        </a:lnTo>
                        <a:lnTo>
                          <a:pt x="29" y="65"/>
                        </a:lnTo>
                        <a:lnTo>
                          <a:pt x="32" y="68"/>
                        </a:lnTo>
                        <a:lnTo>
                          <a:pt x="36" y="71"/>
                        </a:lnTo>
                        <a:lnTo>
                          <a:pt x="40" y="74"/>
                        </a:lnTo>
                        <a:lnTo>
                          <a:pt x="45" y="75"/>
                        </a:lnTo>
                        <a:lnTo>
                          <a:pt x="49" y="75"/>
                        </a:lnTo>
                        <a:lnTo>
                          <a:pt x="53" y="74"/>
                        </a:lnTo>
                        <a:lnTo>
                          <a:pt x="57" y="73"/>
                        </a:lnTo>
                        <a:lnTo>
                          <a:pt x="61" y="69"/>
                        </a:lnTo>
                        <a:lnTo>
                          <a:pt x="65" y="67"/>
                        </a:lnTo>
                        <a:lnTo>
                          <a:pt x="67" y="64"/>
                        </a:lnTo>
                        <a:lnTo>
                          <a:pt x="69" y="60"/>
                        </a:lnTo>
                        <a:lnTo>
                          <a:pt x="70" y="56"/>
                        </a:lnTo>
                        <a:lnTo>
                          <a:pt x="71" y="51"/>
                        </a:lnTo>
                        <a:lnTo>
                          <a:pt x="70" y="47"/>
                        </a:lnTo>
                        <a:lnTo>
                          <a:pt x="69" y="42"/>
                        </a:lnTo>
                        <a:lnTo>
                          <a:pt x="66" y="38"/>
                        </a:lnTo>
                        <a:lnTo>
                          <a:pt x="71" y="5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0" name="Rectangle 7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6" y="2061"/>
                    <a:ext cx="14" cy="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1" name="Freeform 759"/>
                  <p:cNvSpPr>
                    <a:spLocks noChangeAspect="1"/>
                  </p:cNvSpPr>
                  <p:nvPr/>
                </p:nvSpPr>
                <p:spPr bwMode="auto">
                  <a:xfrm>
                    <a:off x="3418" y="1409"/>
                    <a:ext cx="14" cy="94"/>
                  </a:xfrm>
                  <a:custGeom>
                    <a:avLst/>
                    <a:gdLst>
                      <a:gd name="T0" fmla="*/ 0 w 46"/>
                      <a:gd name="T1" fmla="*/ 23 h 315"/>
                      <a:gd name="T2" fmla="*/ 0 w 46"/>
                      <a:gd name="T3" fmla="*/ 24 h 315"/>
                      <a:gd name="T4" fmla="*/ 0 w 46"/>
                      <a:gd name="T5" fmla="*/ 315 h 315"/>
                      <a:gd name="T6" fmla="*/ 46 w 46"/>
                      <a:gd name="T7" fmla="*/ 315 h 315"/>
                      <a:gd name="T8" fmla="*/ 46 w 46"/>
                      <a:gd name="T9" fmla="*/ 24 h 315"/>
                      <a:gd name="T10" fmla="*/ 0 w 46"/>
                      <a:gd name="T11" fmla="*/ 23 h 315"/>
                      <a:gd name="T12" fmla="*/ 46 w 46"/>
                      <a:gd name="T13" fmla="*/ 24 h 315"/>
                      <a:gd name="T14" fmla="*/ 45 w 46"/>
                      <a:gd name="T15" fmla="*/ 17 h 315"/>
                      <a:gd name="T16" fmla="*/ 44 w 46"/>
                      <a:gd name="T17" fmla="*/ 13 h 315"/>
                      <a:gd name="T18" fmla="*/ 42 w 46"/>
                      <a:gd name="T19" fmla="*/ 9 h 315"/>
                      <a:gd name="T20" fmla="*/ 39 w 46"/>
                      <a:gd name="T21" fmla="*/ 6 h 315"/>
                      <a:gd name="T22" fmla="*/ 36 w 46"/>
                      <a:gd name="T23" fmla="*/ 4 h 315"/>
                      <a:gd name="T24" fmla="*/ 32 w 46"/>
                      <a:gd name="T25" fmla="*/ 1 h 315"/>
                      <a:gd name="T26" fmla="*/ 27 w 46"/>
                      <a:gd name="T27" fmla="*/ 0 h 315"/>
                      <a:gd name="T28" fmla="*/ 23 w 46"/>
                      <a:gd name="T29" fmla="*/ 0 h 315"/>
                      <a:gd name="T30" fmla="*/ 19 w 46"/>
                      <a:gd name="T31" fmla="*/ 0 h 315"/>
                      <a:gd name="T32" fmla="*/ 15 w 46"/>
                      <a:gd name="T33" fmla="*/ 1 h 315"/>
                      <a:gd name="T34" fmla="*/ 10 w 46"/>
                      <a:gd name="T35" fmla="*/ 4 h 315"/>
                      <a:gd name="T36" fmla="*/ 7 w 46"/>
                      <a:gd name="T37" fmla="*/ 6 h 315"/>
                      <a:gd name="T38" fmla="*/ 4 w 46"/>
                      <a:gd name="T39" fmla="*/ 9 h 315"/>
                      <a:gd name="T40" fmla="*/ 2 w 46"/>
                      <a:gd name="T41" fmla="*/ 13 h 315"/>
                      <a:gd name="T42" fmla="*/ 0 w 46"/>
                      <a:gd name="T43" fmla="*/ 17 h 315"/>
                      <a:gd name="T44" fmla="*/ 0 w 46"/>
                      <a:gd name="T45" fmla="*/ 24 h 315"/>
                      <a:gd name="T46" fmla="*/ 0 w 46"/>
                      <a:gd name="T47" fmla="*/ 23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315">
                        <a:moveTo>
                          <a:pt x="0" y="23"/>
                        </a:moveTo>
                        <a:lnTo>
                          <a:pt x="0" y="24"/>
                        </a:lnTo>
                        <a:lnTo>
                          <a:pt x="0" y="315"/>
                        </a:lnTo>
                        <a:lnTo>
                          <a:pt x="46" y="315"/>
                        </a:lnTo>
                        <a:lnTo>
                          <a:pt x="46" y="24"/>
                        </a:lnTo>
                        <a:lnTo>
                          <a:pt x="0" y="23"/>
                        </a:lnTo>
                        <a:lnTo>
                          <a:pt x="46" y="24"/>
                        </a:lnTo>
                        <a:lnTo>
                          <a:pt x="45" y="17"/>
                        </a:lnTo>
                        <a:lnTo>
                          <a:pt x="44" y="13"/>
                        </a:lnTo>
                        <a:lnTo>
                          <a:pt x="42" y="9"/>
                        </a:lnTo>
                        <a:lnTo>
                          <a:pt x="39" y="6"/>
                        </a:lnTo>
                        <a:lnTo>
                          <a:pt x="36" y="4"/>
                        </a:lnTo>
                        <a:lnTo>
                          <a:pt x="32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0" y="4"/>
                        </a:lnTo>
                        <a:lnTo>
                          <a:pt x="7" y="6"/>
                        </a:lnTo>
                        <a:lnTo>
                          <a:pt x="4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2" name="Freeform 760"/>
                  <p:cNvSpPr>
                    <a:spLocks noChangeAspect="1"/>
                  </p:cNvSpPr>
                  <p:nvPr/>
                </p:nvSpPr>
                <p:spPr bwMode="auto">
                  <a:xfrm>
                    <a:off x="3418" y="1359"/>
                    <a:ext cx="37" cy="57"/>
                  </a:xfrm>
                  <a:custGeom>
                    <a:avLst/>
                    <a:gdLst>
                      <a:gd name="T0" fmla="*/ 114 w 121"/>
                      <a:gd name="T1" fmla="*/ 6 h 190"/>
                      <a:gd name="T2" fmla="*/ 82 w 121"/>
                      <a:gd name="T3" fmla="*/ 6 h 190"/>
                      <a:gd name="T4" fmla="*/ 69 w 121"/>
                      <a:gd name="T5" fmla="*/ 17 h 190"/>
                      <a:gd name="T6" fmla="*/ 59 w 121"/>
                      <a:gd name="T7" fmla="*/ 28 h 190"/>
                      <a:gd name="T8" fmla="*/ 49 w 121"/>
                      <a:gd name="T9" fmla="*/ 40 h 190"/>
                      <a:gd name="T10" fmla="*/ 41 w 121"/>
                      <a:gd name="T11" fmla="*/ 52 h 190"/>
                      <a:gd name="T12" fmla="*/ 33 w 121"/>
                      <a:gd name="T13" fmla="*/ 63 h 190"/>
                      <a:gd name="T14" fmla="*/ 26 w 121"/>
                      <a:gd name="T15" fmla="*/ 75 h 190"/>
                      <a:gd name="T16" fmla="*/ 20 w 121"/>
                      <a:gd name="T17" fmla="*/ 86 h 190"/>
                      <a:gd name="T18" fmla="*/ 16 w 121"/>
                      <a:gd name="T19" fmla="*/ 98 h 190"/>
                      <a:gd name="T20" fmla="*/ 12 w 121"/>
                      <a:gd name="T21" fmla="*/ 110 h 190"/>
                      <a:gd name="T22" fmla="*/ 8 w 121"/>
                      <a:gd name="T23" fmla="*/ 121 h 190"/>
                      <a:gd name="T24" fmla="*/ 5 w 121"/>
                      <a:gd name="T25" fmla="*/ 133 h 190"/>
                      <a:gd name="T26" fmla="*/ 3 w 121"/>
                      <a:gd name="T27" fmla="*/ 144 h 190"/>
                      <a:gd name="T28" fmla="*/ 1 w 121"/>
                      <a:gd name="T29" fmla="*/ 166 h 190"/>
                      <a:gd name="T30" fmla="*/ 0 w 121"/>
                      <a:gd name="T31" fmla="*/ 189 h 190"/>
                      <a:gd name="T32" fmla="*/ 46 w 121"/>
                      <a:gd name="T33" fmla="*/ 190 h 190"/>
                      <a:gd name="T34" fmla="*/ 47 w 121"/>
                      <a:gd name="T35" fmla="*/ 171 h 190"/>
                      <a:gd name="T36" fmla="*/ 49 w 121"/>
                      <a:gd name="T37" fmla="*/ 151 h 190"/>
                      <a:gd name="T38" fmla="*/ 51 w 121"/>
                      <a:gd name="T39" fmla="*/ 142 h 190"/>
                      <a:gd name="T40" fmla="*/ 53 w 121"/>
                      <a:gd name="T41" fmla="*/ 133 h 190"/>
                      <a:gd name="T42" fmla="*/ 56 w 121"/>
                      <a:gd name="T43" fmla="*/ 123 h 190"/>
                      <a:gd name="T44" fmla="*/ 59 w 121"/>
                      <a:gd name="T45" fmla="*/ 115 h 190"/>
                      <a:gd name="T46" fmla="*/ 63 w 121"/>
                      <a:gd name="T47" fmla="*/ 105 h 190"/>
                      <a:gd name="T48" fmla="*/ 67 w 121"/>
                      <a:gd name="T49" fmla="*/ 96 h 190"/>
                      <a:gd name="T50" fmla="*/ 73 w 121"/>
                      <a:gd name="T51" fmla="*/ 87 h 190"/>
                      <a:gd name="T52" fmla="*/ 79 w 121"/>
                      <a:gd name="T53" fmla="*/ 78 h 190"/>
                      <a:gd name="T54" fmla="*/ 85 w 121"/>
                      <a:gd name="T55" fmla="*/ 68 h 190"/>
                      <a:gd name="T56" fmla="*/ 94 w 121"/>
                      <a:gd name="T57" fmla="*/ 59 h 190"/>
                      <a:gd name="T58" fmla="*/ 102 w 121"/>
                      <a:gd name="T59" fmla="*/ 51 h 190"/>
                      <a:gd name="T60" fmla="*/ 113 w 121"/>
                      <a:gd name="T61" fmla="*/ 41 h 190"/>
                      <a:gd name="T62" fmla="*/ 81 w 121"/>
                      <a:gd name="T63" fmla="*/ 40 h 190"/>
                      <a:gd name="T64" fmla="*/ 113 w 121"/>
                      <a:gd name="T65" fmla="*/ 41 h 190"/>
                      <a:gd name="T66" fmla="*/ 116 w 121"/>
                      <a:gd name="T67" fmla="*/ 37 h 190"/>
                      <a:gd name="T68" fmla="*/ 119 w 121"/>
                      <a:gd name="T69" fmla="*/ 33 h 190"/>
                      <a:gd name="T70" fmla="*/ 120 w 121"/>
                      <a:gd name="T71" fmla="*/ 28 h 190"/>
                      <a:gd name="T72" fmla="*/ 121 w 121"/>
                      <a:gd name="T73" fmla="*/ 23 h 190"/>
                      <a:gd name="T74" fmla="*/ 120 w 121"/>
                      <a:gd name="T75" fmla="*/ 19 h 190"/>
                      <a:gd name="T76" fmla="*/ 119 w 121"/>
                      <a:gd name="T77" fmla="*/ 15 h 190"/>
                      <a:gd name="T78" fmla="*/ 117 w 121"/>
                      <a:gd name="T79" fmla="*/ 12 h 190"/>
                      <a:gd name="T80" fmla="*/ 115 w 121"/>
                      <a:gd name="T81" fmla="*/ 7 h 190"/>
                      <a:gd name="T82" fmla="*/ 112 w 121"/>
                      <a:gd name="T83" fmla="*/ 5 h 190"/>
                      <a:gd name="T84" fmla="*/ 107 w 121"/>
                      <a:gd name="T85" fmla="*/ 2 h 190"/>
                      <a:gd name="T86" fmla="*/ 104 w 121"/>
                      <a:gd name="T87" fmla="*/ 1 h 190"/>
                      <a:gd name="T88" fmla="*/ 100 w 121"/>
                      <a:gd name="T89" fmla="*/ 0 h 190"/>
                      <a:gd name="T90" fmla="*/ 95 w 121"/>
                      <a:gd name="T91" fmla="*/ 0 h 190"/>
                      <a:gd name="T92" fmla="*/ 91 w 121"/>
                      <a:gd name="T93" fmla="*/ 1 h 190"/>
                      <a:gd name="T94" fmla="*/ 86 w 121"/>
                      <a:gd name="T95" fmla="*/ 3 h 190"/>
                      <a:gd name="T96" fmla="*/ 82 w 121"/>
                      <a:gd name="T97" fmla="*/ 6 h 190"/>
                      <a:gd name="T98" fmla="*/ 114 w 121"/>
                      <a:gd name="T99" fmla="*/ 6 h 1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21" h="190">
                        <a:moveTo>
                          <a:pt x="114" y="6"/>
                        </a:moveTo>
                        <a:lnTo>
                          <a:pt x="82" y="6"/>
                        </a:lnTo>
                        <a:lnTo>
                          <a:pt x="69" y="17"/>
                        </a:lnTo>
                        <a:lnTo>
                          <a:pt x="59" y="28"/>
                        </a:lnTo>
                        <a:lnTo>
                          <a:pt x="49" y="40"/>
                        </a:lnTo>
                        <a:lnTo>
                          <a:pt x="41" y="52"/>
                        </a:lnTo>
                        <a:lnTo>
                          <a:pt x="33" y="63"/>
                        </a:lnTo>
                        <a:lnTo>
                          <a:pt x="26" y="75"/>
                        </a:lnTo>
                        <a:lnTo>
                          <a:pt x="20" y="86"/>
                        </a:lnTo>
                        <a:lnTo>
                          <a:pt x="16" y="98"/>
                        </a:lnTo>
                        <a:lnTo>
                          <a:pt x="12" y="110"/>
                        </a:lnTo>
                        <a:lnTo>
                          <a:pt x="8" y="121"/>
                        </a:lnTo>
                        <a:lnTo>
                          <a:pt x="5" y="133"/>
                        </a:lnTo>
                        <a:lnTo>
                          <a:pt x="3" y="144"/>
                        </a:lnTo>
                        <a:lnTo>
                          <a:pt x="1" y="166"/>
                        </a:lnTo>
                        <a:lnTo>
                          <a:pt x="0" y="189"/>
                        </a:lnTo>
                        <a:lnTo>
                          <a:pt x="46" y="190"/>
                        </a:lnTo>
                        <a:lnTo>
                          <a:pt x="47" y="171"/>
                        </a:lnTo>
                        <a:lnTo>
                          <a:pt x="49" y="151"/>
                        </a:lnTo>
                        <a:lnTo>
                          <a:pt x="51" y="142"/>
                        </a:lnTo>
                        <a:lnTo>
                          <a:pt x="53" y="133"/>
                        </a:lnTo>
                        <a:lnTo>
                          <a:pt x="56" y="123"/>
                        </a:lnTo>
                        <a:lnTo>
                          <a:pt x="59" y="115"/>
                        </a:lnTo>
                        <a:lnTo>
                          <a:pt x="63" y="105"/>
                        </a:lnTo>
                        <a:lnTo>
                          <a:pt x="67" y="96"/>
                        </a:lnTo>
                        <a:lnTo>
                          <a:pt x="73" y="87"/>
                        </a:lnTo>
                        <a:lnTo>
                          <a:pt x="79" y="78"/>
                        </a:lnTo>
                        <a:lnTo>
                          <a:pt x="85" y="68"/>
                        </a:lnTo>
                        <a:lnTo>
                          <a:pt x="94" y="59"/>
                        </a:lnTo>
                        <a:lnTo>
                          <a:pt x="102" y="51"/>
                        </a:lnTo>
                        <a:lnTo>
                          <a:pt x="113" y="41"/>
                        </a:lnTo>
                        <a:lnTo>
                          <a:pt x="81" y="40"/>
                        </a:lnTo>
                        <a:lnTo>
                          <a:pt x="113" y="41"/>
                        </a:lnTo>
                        <a:lnTo>
                          <a:pt x="116" y="37"/>
                        </a:lnTo>
                        <a:lnTo>
                          <a:pt x="119" y="33"/>
                        </a:lnTo>
                        <a:lnTo>
                          <a:pt x="120" y="28"/>
                        </a:lnTo>
                        <a:lnTo>
                          <a:pt x="121" y="23"/>
                        </a:lnTo>
                        <a:lnTo>
                          <a:pt x="120" y="19"/>
                        </a:lnTo>
                        <a:lnTo>
                          <a:pt x="119" y="15"/>
                        </a:lnTo>
                        <a:lnTo>
                          <a:pt x="117" y="12"/>
                        </a:lnTo>
                        <a:lnTo>
                          <a:pt x="115" y="7"/>
                        </a:lnTo>
                        <a:lnTo>
                          <a:pt x="112" y="5"/>
                        </a:lnTo>
                        <a:lnTo>
                          <a:pt x="107" y="2"/>
                        </a:lnTo>
                        <a:lnTo>
                          <a:pt x="104" y="1"/>
                        </a:lnTo>
                        <a:lnTo>
                          <a:pt x="100" y="0"/>
                        </a:lnTo>
                        <a:lnTo>
                          <a:pt x="95" y="0"/>
                        </a:lnTo>
                        <a:lnTo>
                          <a:pt x="91" y="1"/>
                        </a:lnTo>
                        <a:lnTo>
                          <a:pt x="86" y="3"/>
                        </a:lnTo>
                        <a:lnTo>
                          <a:pt x="82" y="6"/>
                        </a:lnTo>
                        <a:lnTo>
                          <a:pt x="114" y="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3" name="Freeform 761"/>
                  <p:cNvSpPr>
                    <a:spLocks noChangeAspect="1"/>
                  </p:cNvSpPr>
                  <p:nvPr/>
                </p:nvSpPr>
                <p:spPr bwMode="auto">
                  <a:xfrm>
                    <a:off x="3442" y="1361"/>
                    <a:ext cx="35" cy="62"/>
                  </a:xfrm>
                  <a:custGeom>
                    <a:avLst/>
                    <a:gdLst>
                      <a:gd name="T0" fmla="*/ 114 w 114"/>
                      <a:gd name="T1" fmla="*/ 184 h 207"/>
                      <a:gd name="T2" fmla="*/ 114 w 114"/>
                      <a:gd name="T3" fmla="*/ 184 h 207"/>
                      <a:gd name="T4" fmla="*/ 113 w 114"/>
                      <a:gd name="T5" fmla="*/ 160 h 207"/>
                      <a:gd name="T6" fmla="*/ 110 w 114"/>
                      <a:gd name="T7" fmla="*/ 138 h 207"/>
                      <a:gd name="T8" fmla="*/ 107 w 114"/>
                      <a:gd name="T9" fmla="*/ 126 h 207"/>
                      <a:gd name="T10" fmla="*/ 104 w 114"/>
                      <a:gd name="T11" fmla="*/ 114 h 207"/>
                      <a:gd name="T12" fmla="*/ 100 w 114"/>
                      <a:gd name="T13" fmla="*/ 102 h 207"/>
                      <a:gd name="T14" fmla="*/ 96 w 114"/>
                      <a:gd name="T15" fmla="*/ 91 h 207"/>
                      <a:gd name="T16" fmla="*/ 91 w 114"/>
                      <a:gd name="T17" fmla="*/ 79 h 207"/>
                      <a:gd name="T18" fmla="*/ 85 w 114"/>
                      <a:gd name="T19" fmla="*/ 69 h 207"/>
                      <a:gd name="T20" fmla="*/ 78 w 114"/>
                      <a:gd name="T21" fmla="*/ 57 h 207"/>
                      <a:gd name="T22" fmla="*/ 71 w 114"/>
                      <a:gd name="T23" fmla="*/ 46 h 207"/>
                      <a:gd name="T24" fmla="*/ 62 w 114"/>
                      <a:gd name="T25" fmla="*/ 34 h 207"/>
                      <a:gd name="T26" fmla="*/ 54 w 114"/>
                      <a:gd name="T27" fmla="*/ 22 h 207"/>
                      <a:gd name="T28" fmla="*/ 43 w 114"/>
                      <a:gd name="T29" fmla="*/ 12 h 207"/>
                      <a:gd name="T30" fmla="*/ 33 w 114"/>
                      <a:gd name="T31" fmla="*/ 0 h 207"/>
                      <a:gd name="T32" fmla="*/ 0 w 114"/>
                      <a:gd name="T33" fmla="*/ 34 h 207"/>
                      <a:gd name="T34" fmla="*/ 10 w 114"/>
                      <a:gd name="T35" fmla="*/ 44 h 207"/>
                      <a:gd name="T36" fmla="*/ 18 w 114"/>
                      <a:gd name="T37" fmla="*/ 53 h 207"/>
                      <a:gd name="T38" fmla="*/ 25 w 114"/>
                      <a:gd name="T39" fmla="*/ 62 h 207"/>
                      <a:gd name="T40" fmla="*/ 33 w 114"/>
                      <a:gd name="T41" fmla="*/ 72 h 207"/>
                      <a:gd name="T42" fmla="*/ 39 w 114"/>
                      <a:gd name="T43" fmla="*/ 81 h 207"/>
                      <a:gd name="T44" fmla="*/ 44 w 114"/>
                      <a:gd name="T45" fmla="*/ 91 h 207"/>
                      <a:gd name="T46" fmla="*/ 50 w 114"/>
                      <a:gd name="T47" fmla="*/ 99 h 207"/>
                      <a:gd name="T48" fmla="*/ 53 w 114"/>
                      <a:gd name="T49" fmla="*/ 109 h 207"/>
                      <a:gd name="T50" fmla="*/ 57 w 114"/>
                      <a:gd name="T51" fmla="*/ 118 h 207"/>
                      <a:gd name="T52" fmla="*/ 60 w 114"/>
                      <a:gd name="T53" fmla="*/ 128 h 207"/>
                      <a:gd name="T54" fmla="*/ 62 w 114"/>
                      <a:gd name="T55" fmla="*/ 136 h 207"/>
                      <a:gd name="T56" fmla="*/ 64 w 114"/>
                      <a:gd name="T57" fmla="*/ 146 h 207"/>
                      <a:gd name="T58" fmla="*/ 66 w 114"/>
                      <a:gd name="T59" fmla="*/ 165 h 207"/>
                      <a:gd name="T60" fmla="*/ 67 w 114"/>
                      <a:gd name="T61" fmla="*/ 184 h 207"/>
                      <a:gd name="T62" fmla="*/ 67 w 114"/>
                      <a:gd name="T63" fmla="*/ 184 h 207"/>
                      <a:gd name="T64" fmla="*/ 67 w 114"/>
                      <a:gd name="T65" fmla="*/ 184 h 207"/>
                      <a:gd name="T66" fmla="*/ 67 w 114"/>
                      <a:gd name="T67" fmla="*/ 189 h 207"/>
                      <a:gd name="T68" fmla="*/ 70 w 114"/>
                      <a:gd name="T69" fmla="*/ 193 h 207"/>
                      <a:gd name="T70" fmla="*/ 72 w 114"/>
                      <a:gd name="T71" fmla="*/ 197 h 207"/>
                      <a:gd name="T72" fmla="*/ 75 w 114"/>
                      <a:gd name="T73" fmla="*/ 200 h 207"/>
                      <a:gd name="T74" fmla="*/ 78 w 114"/>
                      <a:gd name="T75" fmla="*/ 204 h 207"/>
                      <a:gd name="T76" fmla="*/ 82 w 114"/>
                      <a:gd name="T77" fmla="*/ 205 h 207"/>
                      <a:gd name="T78" fmla="*/ 86 w 114"/>
                      <a:gd name="T79" fmla="*/ 206 h 207"/>
                      <a:gd name="T80" fmla="*/ 91 w 114"/>
                      <a:gd name="T81" fmla="*/ 207 h 207"/>
                      <a:gd name="T82" fmla="*/ 95 w 114"/>
                      <a:gd name="T83" fmla="*/ 206 h 207"/>
                      <a:gd name="T84" fmla="*/ 99 w 114"/>
                      <a:gd name="T85" fmla="*/ 205 h 207"/>
                      <a:gd name="T86" fmla="*/ 103 w 114"/>
                      <a:gd name="T87" fmla="*/ 204 h 207"/>
                      <a:gd name="T88" fmla="*/ 106 w 114"/>
                      <a:gd name="T89" fmla="*/ 200 h 207"/>
                      <a:gd name="T90" fmla="*/ 110 w 114"/>
                      <a:gd name="T91" fmla="*/ 197 h 207"/>
                      <a:gd name="T92" fmla="*/ 112 w 114"/>
                      <a:gd name="T93" fmla="*/ 193 h 207"/>
                      <a:gd name="T94" fmla="*/ 113 w 114"/>
                      <a:gd name="T95" fmla="*/ 189 h 207"/>
                      <a:gd name="T96" fmla="*/ 114 w 114"/>
                      <a:gd name="T97" fmla="*/ 184 h 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14" h="207">
                        <a:moveTo>
                          <a:pt x="114" y="184"/>
                        </a:moveTo>
                        <a:lnTo>
                          <a:pt x="114" y="184"/>
                        </a:lnTo>
                        <a:lnTo>
                          <a:pt x="113" y="160"/>
                        </a:lnTo>
                        <a:lnTo>
                          <a:pt x="110" y="138"/>
                        </a:lnTo>
                        <a:lnTo>
                          <a:pt x="107" y="126"/>
                        </a:lnTo>
                        <a:lnTo>
                          <a:pt x="104" y="114"/>
                        </a:lnTo>
                        <a:lnTo>
                          <a:pt x="100" y="102"/>
                        </a:lnTo>
                        <a:lnTo>
                          <a:pt x="96" y="91"/>
                        </a:lnTo>
                        <a:lnTo>
                          <a:pt x="91" y="79"/>
                        </a:lnTo>
                        <a:lnTo>
                          <a:pt x="85" y="69"/>
                        </a:lnTo>
                        <a:lnTo>
                          <a:pt x="78" y="57"/>
                        </a:lnTo>
                        <a:lnTo>
                          <a:pt x="71" y="46"/>
                        </a:lnTo>
                        <a:lnTo>
                          <a:pt x="62" y="34"/>
                        </a:lnTo>
                        <a:lnTo>
                          <a:pt x="54" y="22"/>
                        </a:lnTo>
                        <a:lnTo>
                          <a:pt x="43" y="12"/>
                        </a:lnTo>
                        <a:lnTo>
                          <a:pt x="33" y="0"/>
                        </a:lnTo>
                        <a:lnTo>
                          <a:pt x="0" y="34"/>
                        </a:lnTo>
                        <a:lnTo>
                          <a:pt x="10" y="44"/>
                        </a:lnTo>
                        <a:lnTo>
                          <a:pt x="18" y="53"/>
                        </a:lnTo>
                        <a:lnTo>
                          <a:pt x="25" y="62"/>
                        </a:lnTo>
                        <a:lnTo>
                          <a:pt x="33" y="72"/>
                        </a:lnTo>
                        <a:lnTo>
                          <a:pt x="39" y="81"/>
                        </a:lnTo>
                        <a:lnTo>
                          <a:pt x="44" y="91"/>
                        </a:lnTo>
                        <a:lnTo>
                          <a:pt x="50" y="99"/>
                        </a:lnTo>
                        <a:lnTo>
                          <a:pt x="53" y="109"/>
                        </a:lnTo>
                        <a:lnTo>
                          <a:pt x="57" y="118"/>
                        </a:lnTo>
                        <a:lnTo>
                          <a:pt x="60" y="128"/>
                        </a:lnTo>
                        <a:lnTo>
                          <a:pt x="62" y="136"/>
                        </a:lnTo>
                        <a:lnTo>
                          <a:pt x="64" y="146"/>
                        </a:lnTo>
                        <a:lnTo>
                          <a:pt x="66" y="165"/>
                        </a:lnTo>
                        <a:lnTo>
                          <a:pt x="67" y="184"/>
                        </a:lnTo>
                        <a:lnTo>
                          <a:pt x="67" y="184"/>
                        </a:lnTo>
                        <a:lnTo>
                          <a:pt x="67" y="184"/>
                        </a:lnTo>
                        <a:lnTo>
                          <a:pt x="67" y="189"/>
                        </a:lnTo>
                        <a:lnTo>
                          <a:pt x="70" y="193"/>
                        </a:lnTo>
                        <a:lnTo>
                          <a:pt x="72" y="197"/>
                        </a:lnTo>
                        <a:lnTo>
                          <a:pt x="75" y="200"/>
                        </a:lnTo>
                        <a:lnTo>
                          <a:pt x="78" y="204"/>
                        </a:lnTo>
                        <a:lnTo>
                          <a:pt x="82" y="205"/>
                        </a:lnTo>
                        <a:lnTo>
                          <a:pt x="86" y="206"/>
                        </a:lnTo>
                        <a:lnTo>
                          <a:pt x="91" y="207"/>
                        </a:lnTo>
                        <a:lnTo>
                          <a:pt x="95" y="206"/>
                        </a:lnTo>
                        <a:lnTo>
                          <a:pt x="99" y="205"/>
                        </a:lnTo>
                        <a:lnTo>
                          <a:pt x="103" y="204"/>
                        </a:lnTo>
                        <a:lnTo>
                          <a:pt x="106" y="200"/>
                        </a:lnTo>
                        <a:lnTo>
                          <a:pt x="110" y="197"/>
                        </a:lnTo>
                        <a:lnTo>
                          <a:pt x="112" y="193"/>
                        </a:lnTo>
                        <a:lnTo>
                          <a:pt x="113" y="189"/>
                        </a:lnTo>
                        <a:lnTo>
                          <a:pt x="114" y="18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4" name="Freeform 762"/>
                  <p:cNvSpPr>
                    <a:spLocks noChangeAspect="1"/>
                  </p:cNvSpPr>
                  <p:nvPr/>
                </p:nvSpPr>
                <p:spPr bwMode="auto">
                  <a:xfrm>
                    <a:off x="3463" y="1416"/>
                    <a:ext cx="14" cy="95"/>
                  </a:xfrm>
                  <a:custGeom>
                    <a:avLst/>
                    <a:gdLst>
                      <a:gd name="T0" fmla="*/ 18 w 47"/>
                      <a:gd name="T1" fmla="*/ 315 h 316"/>
                      <a:gd name="T2" fmla="*/ 47 w 47"/>
                      <a:gd name="T3" fmla="*/ 292 h 316"/>
                      <a:gd name="T4" fmla="*/ 47 w 47"/>
                      <a:gd name="T5" fmla="*/ 0 h 316"/>
                      <a:gd name="T6" fmla="*/ 0 w 47"/>
                      <a:gd name="T7" fmla="*/ 0 h 316"/>
                      <a:gd name="T8" fmla="*/ 0 w 47"/>
                      <a:gd name="T9" fmla="*/ 292 h 316"/>
                      <a:gd name="T10" fmla="*/ 18 w 47"/>
                      <a:gd name="T11" fmla="*/ 315 h 316"/>
                      <a:gd name="T12" fmla="*/ 0 w 47"/>
                      <a:gd name="T13" fmla="*/ 292 h 316"/>
                      <a:gd name="T14" fmla="*/ 0 w 47"/>
                      <a:gd name="T15" fmla="*/ 299 h 316"/>
                      <a:gd name="T16" fmla="*/ 3 w 47"/>
                      <a:gd name="T17" fmla="*/ 303 h 316"/>
                      <a:gd name="T18" fmla="*/ 5 w 47"/>
                      <a:gd name="T19" fmla="*/ 307 h 316"/>
                      <a:gd name="T20" fmla="*/ 8 w 47"/>
                      <a:gd name="T21" fmla="*/ 310 h 316"/>
                      <a:gd name="T22" fmla="*/ 11 w 47"/>
                      <a:gd name="T23" fmla="*/ 312 h 316"/>
                      <a:gd name="T24" fmla="*/ 15 w 47"/>
                      <a:gd name="T25" fmla="*/ 314 h 316"/>
                      <a:gd name="T26" fmla="*/ 19 w 47"/>
                      <a:gd name="T27" fmla="*/ 315 h 316"/>
                      <a:gd name="T28" fmla="*/ 24 w 47"/>
                      <a:gd name="T29" fmla="*/ 316 h 316"/>
                      <a:gd name="T30" fmla="*/ 28 w 47"/>
                      <a:gd name="T31" fmla="*/ 315 h 316"/>
                      <a:gd name="T32" fmla="*/ 32 w 47"/>
                      <a:gd name="T33" fmla="*/ 314 h 316"/>
                      <a:gd name="T34" fmla="*/ 36 w 47"/>
                      <a:gd name="T35" fmla="*/ 312 h 316"/>
                      <a:gd name="T36" fmla="*/ 39 w 47"/>
                      <a:gd name="T37" fmla="*/ 310 h 316"/>
                      <a:gd name="T38" fmla="*/ 43 w 47"/>
                      <a:gd name="T39" fmla="*/ 307 h 316"/>
                      <a:gd name="T40" fmla="*/ 45 w 47"/>
                      <a:gd name="T41" fmla="*/ 303 h 316"/>
                      <a:gd name="T42" fmla="*/ 46 w 47"/>
                      <a:gd name="T43" fmla="*/ 299 h 316"/>
                      <a:gd name="T44" fmla="*/ 47 w 47"/>
                      <a:gd name="T45" fmla="*/ 292 h 316"/>
                      <a:gd name="T46" fmla="*/ 18 w 47"/>
                      <a:gd name="T47" fmla="*/ 315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316">
                        <a:moveTo>
                          <a:pt x="18" y="315"/>
                        </a:moveTo>
                        <a:lnTo>
                          <a:pt x="47" y="292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292"/>
                        </a:lnTo>
                        <a:lnTo>
                          <a:pt x="18" y="315"/>
                        </a:lnTo>
                        <a:lnTo>
                          <a:pt x="0" y="292"/>
                        </a:lnTo>
                        <a:lnTo>
                          <a:pt x="0" y="299"/>
                        </a:lnTo>
                        <a:lnTo>
                          <a:pt x="3" y="303"/>
                        </a:lnTo>
                        <a:lnTo>
                          <a:pt x="5" y="307"/>
                        </a:lnTo>
                        <a:lnTo>
                          <a:pt x="8" y="310"/>
                        </a:lnTo>
                        <a:lnTo>
                          <a:pt x="11" y="312"/>
                        </a:lnTo>
                        <a:lnTo>
                          <a:pt x="15" y="314"/>
                        </a:lnTo>
                        <a:lnTo>
                          <a:pt x="19" y="315"/>
                        </a:lnTo>
                        <a:lnTo>
                          <a:pt x="24" y="316"/>
                        </a:lnTo>
                        <a:lnTo>
                          <a:pt x="28" y="315"/>
                        </a:lnTo>
                        <a:lnTo>
                          <a:pt x="32" y="314"/>
                        </a:lnTo>
                        <a:lnTo>
                          <a:pt x="36" y="312"/>
                        </a:lnTo>
                        <a:lnTo>
                          <a:pt x="39" y="310"/>
                        </a:lnTo>
                        <a:lnTo>
                          <a:pt x="43" y="307"/>
                        </a:lnTo>
                        <a:lnTo>
                          <a:pt x="45" y="303"/>
                        </a:lnTo>
                        <a:lnTo>
                          <a:pt x="46" y="299"/>
                        </a:lnTo>
                        <a:lnTo>
                          <a:pt x="47" y="292"/>
                        </a:lnTo>
                        <a:lnTo>
                          <a:pt x="18" y="31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5" name="Freeform 763"/>
                  <p:cNvSpPr>
                    <a:spLocks noChangeAspect="1"/>
                  </p:cNvSpPr>
                  <p:nvPr/>
                </p:nvSpPr>
                <p:spPr bwMode="auto">
                  <a:xfrm>
                    <a:off x="3468" y="1497"/>
                    <a:ext cx="36" cy="20"/>
                  </a:xfrm>
                  <a:custGeom>
                    <a:avLst/>
                    <a:gdLst>
                      <a:gd name="T0" fmla="*/ 121 w 121"/>
                      <a:gd name="T1" fmla="*/ 43 h 66"/>
                      <a:gd name="T2" fmla="*/ 104 w 121"/>
                      <a:gd name="T3" fmla="*/ 21 h 66"/>
                      <a:gd name="T4" fmla="*/ 11 w 121"/>
                      <a:gd name="T5" fmla="*/ 0 h 66"/>
                      <a:gd name="T6" fmla="*/ 0 w 121"/>
                      <a:gd name="T7" fmla="*/ 45 h 66"/>
                      <a:gd name="T8" fmla="*/ 94 w 121"/>
                      <a:gd name="T9" fmla="*/ 66 h 66"/>
                      <a:gd name="T10" fmla="*/ 121 w 121"/>
                      <a:gd name="T11" fmla="*/ 43 h 66"/>
                      <a:gd name="T12" fmla="*/ 94 w 121"/>
                      <a:gd name="T13" fmla="*/ 66 h 66"/>
                      <a:gd name="T14" fmla="*/ 99 w 121"/>
                      <a:gd name="T15" fmla="*/ 66 h 66"/>
                      <a:gd name="T16" fmla="*/ 104 w 121"/>
                      <a:gd name="T17" fmla="*/ 66 h 66"/>
                      <a:gd name="T18" fmla="*/ 109 w 121"/>
                      <a:gd name="T19" fmla="*/ 65 h 66"/>
                      <a:gd name="T20" fmla="*/ 112 w 121"/>
                      <a:gd name="T21" fmla="*/ 62 h 66"/>
                      <a:gd name="T22" fmla="*/ 115 w 121"/>
                      <a:gd name="T23" fmla="*/ 60 h 66"/>
                      <a:gd name="T24" fmla="*/ 118 w 121"/>
                      <a:gd name="T25" fmla="*/ 57 h 66"/>
                      <a:gd name="T26" fmla="*/ 120 w 121"/>
                      <a:gd name="T27" fmla="*/ 53 h 66"/>
                      <a:gd name="T28" fmla="*/ 121 w 121"/>
                      <a:gd name="T29" fmla="*/ 49 h 66"/>
                      <a:gd name="T30" fmla="*/ 121 w 121"/>
                      <a:gd name="T31" fmla="*/ 44 h 66"/>
                      <a:gd name="T32" fmla="*/ 121 w 121"/>
                      <a:gd name="T33" fmla="*/ 40 h 66"/>
                      <a:gd name="T34" fmla="*/ 120 w 121"/>
                      <a:gd name="T35" fmla="*/ 36 h 66"/>
                      <a:gd name="T36" fmla="*/ 119 w 121"/>
                      <a:gd name="T37" fmla="*/ 32 h 66"/>
                      <a:gd name="T38" fmla="*/ 116 w 121"/>
                      <a:gd name="T39" fmla="*/ 29 h 66"/>
                      <a:gd name="T40" fmla="*/ 113 w 121"/>
                      <a:gd name="T41" fmla="*/ 25 h 66"/>
                      <a:gd name="T42" fmla="*/ 109 w 121"/>
                      <a:gd name="T43" fmla="*/ 22 h 66"/>
                      <a:gd name="T44" fmla="*/ 104 w 121"/>
                      <a:gd name="T45" fmla="*/ 21 h 66"/>
                      <a:gd name="T46" fmla="*/ 121 w 121"/>
                      <a:gd name="T47" fmla="*/ 43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21" h="66">
                        <a:moveTo>
                          <a:pt x="121" y="43"/>
                        </a:moveTo>
                        <a:lnTo>
                          <a:pt x="104" y="21"/>
                        </a:lnTo>
                        <a:lnTo>
                          <a:pt x="11" y="0"/>
                        </a:lnTo>
                        <a:lnTo>
                          <a:pt x="0" y="45"/>
                        </a:lnTo>
                        <a:lnTo>
                          <a:pt x="94" y="66"/>
                        </a:lnTo>
                        <a:lnTo>
                          <a:pt x="121" y="43"/>
                        </a:lnTo>
                        <a:lnTo>
                          <a:pt x="94" y="66"/>
                        </a:lnTo>
                        <a:lnTo>
                          <a:pt x="99" y="66"/>
                        </a:lnTo>
                        <a:lnTo>
                          <a:pt x="104" y="66"/>
                        </a:lnTo>
                        <a:lnTo>
                          <a:pt x="109" y="65"/>
                        </a:lnTo>
                        <a:lnTo>
                          <a:pt x="112" y="62"/>
                        </a:lnTo>
                        <a:lnTo>
                          <a:pt x="115" y="60"/>
                        </a:lnTo>
                        <a:lnTo>
                          <a:pt x="118" y="57"/>
                        </a:lnTo>
                        <a:lnTo>
                          <a:pt x="120" y="53"/>
                        </a:lnTo>
                        <a:lnTo>
                          <a:pt x="121" y="49"/>
                        </a:lnTo>
                        <a:lnTo>
                          <a:pt x="121" y="44"/>
                        </a:lnTo>
                        <a:lnTo>
                          <a:pt x="121" y="40"/>
                        </a:lnTo>
                        <a:lnTo>
                          <a:pt x="120" y="36"/>
                        </a:lnTo>
                        <a:lnTo>
                          <a:pt x="119" y="32"/>
                        </a:lnTo>
                        <a:lnTo>
                          <a:pt x="116" y="29"/>
                        </a:lnTo>
                        <a:lnTo>
                          <a:pt x="113" y="25"/>
                        </a:lnTo>
                        <a:lnTo>
                          <a:pt x="109" y="22"/>
                        </a:lnTo>
                        <a:lnTo>
                          <a:pt x="104" y="21"/>
                        </a:lnTo>
                        <a:lnTo>
                          <a:pt x="121" y="4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6" name="Freeform 764"/>
                  <p:cNvSpPr>
                    <a:spLocks noChangeAspect="1"/>
                  </p:cNvSpPr>
                  <p:nvPr/>
                </p:nvSpPr>
                <p:spPr bwMode="auto">
                  <a:xfrm>
                    <a:off x="3491" y="1511"/>
                    <a:ext cx="13" cy="32"/>
                  </a:xfrm>
                  <a:custGeom>
                    <a:avLst/>
                    <a:gdLst>
                      <a:gd name="T0" fmla="*/ 23 w 46"/>
                      <a:gd name="T1" fmla="*/ 110 h 110"/>
                      <a:gd name="T2" fmla="*/ 46 w 46"/>
                      <a:gd name="T3" fmla="*/ 87 h 110"/>
                      <a:gd name="T4" fmla="*/ 46 w 46"/>
                      <a:gd name="T5" fmla="*/ 0 h 110"/>
                      <a:gd name="T6" fmla="*/ 0 w 46"/>
                      <a:gd name="T7" fmla="*/ 0 h 110"/>
                      <a:gd name="T8" fmla="*/ 0 w 46"/>
                      <a:gd name="T9" fmla="*/ 87 h 110"/>
                      <a:gd name="T10" fmla="*/ 23 w 46"/>
                      <a:gd name="T11" fmla="*/ 110 h 110"/>
                      <a:gd name="T12" fmla="*/ 0 w 46"/>
                      <a:gd name="T13" fmla="*/ 87 h 110"/>
                      <a:gd name="T14" fmla="*/ 1 w 46"/>
                      <a:gd name="T15" fmla="*/ 92 h 110"/>
                      <a:gd name="T16" fmla="*/ 2 w 46"/>
                      <a:gd name="T17" fmla="*/ 97 h 110"/>
                      <a:gd name="T18" fmla="*/ 4 w 46"/>
                      <a:gd name="T19" fmla="*/ 101 h 110"/>
                      <a:gd name="T20" fmla="*/ 8 w 46"/>
                      <a:gd name="T21" fmla="*/ 105 h 110"/>
                      <a:gd name="T22" fmla="*/ 12 w 46"/>
                      <a:gd name="T23" fmla="*/ 107 h 110"/>
                      <a:gd name="T24" fmla="*/ 15 w 46"/>
                      <a:gd name="T25" fmla="*/ 109 h 110"/>
                      <a:gd name="T26" fmla="*/ 19 w 46"/>
                      <a:gd name="T27" fmla="*/ 110 h 110"/>
                      <a:gd name="T28" fmla="*/ 23 w 46"/>
                      <a:gd name="T29" fmla="*/ 110 h 110"/>
                      <a:gd name="T30" fmla="*/ 29 w 46"/>
                      <a:gd name="T31" fmla="*/ 110 h 110"/>
                      <a:gd name="T32" fmla="*/ 32 w 46"/>
                      <a:gd name="T33" fmla="*/ 109 h 110"/>
                      <a:gd name="T34" fmla="*/ 36 w 46"/>
                      <a:gd name="T35" fmla="*/ 107 h 110"/>
                      <a:gd name="T36" fmla="*/ 40 w 46"/>
                      <a:gd name="T37" fmla="*/ 105 h 110"/>
                      <a:gd name="T38" fmla="*/ 42 w 46"/>
                      <a:gd name="T39" fmla="*/ 101 h 110"/>
                      <a:gd name="T40" fmla="*/ 45 w 46"/>
                      <a:gd name="T41" fmla="*/ 97 h 110"/>
                      <a:gd name="T42" fmla="*/ 46 w 46"/>
                      <a:gd name="T43" fmla="*/ 92 h 110"/>
                      <a:gd name="T44" fmla="*/ 46 w 46"/>
                      <a:gd name="T45" fmla="*/ 87 h 110"/>
                      <a:gd name="T46" fmla="*/ 23 w 46"/>
                      <a:gd name="T47" fmla="*/ 110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0">
                        <a:moveTo>
                          <a:pt x="23" y="110"/>
                        </a:moveTo>
                        <a:lnTo>
                          <a:pt x="46" y="87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87"/>
                        </a:lnTo>
                        <a:lnTo>
                          <a:pt x="23" y="110"/>
                        </a:lnTo>
                        <a:lnTo>
                          <a:pt x="0" y="87"/>
                        </a:lnTo>
                        <a:lnTo>
                          <a:pt x="1" y="92"/>
                        </a:lnTo>
                        <a:lnTo>
                          <a:pt x="2" y="97"/>
                        </a:lnTo>
                        <a:lnTo>
                          <a:pt x="4" y="101"/>
                        </a:lnTo>
                        <a:lnTo>
                          <a:pt x="8" y="105"/>
                        </a:lnTo>
                        <a:lnTo>
                          <a:pt x="12" y="107"/>
                        </a:lnTo>
                        <a:lnTo>
                          <a:pt x="15" y="109"/>
                        </a:lnTo>
                        <a:lnTo>
                          <a:pt x="19" y="110"/>
                        </a:lnTo>
                        <a:lnTo>
                          <a:pt x="23" y="110"/>
                        </a:lnTo>
                        <a:lnTo>
                          <a:pt x="29" y="110"/>
                        </a:lnTo>
                        <a:lnTo>
                          <a:pt x="32" y="109"/>
                        </a:lnTo>
                        <a:lnTo>
                          <a:pt x="36" y="107"/>
                        </a:lnTo>
                        <a:lnTo>
                          <a:pt x="40" y="105"/>
                        </a:lnTo>
                        <a:lnTo>
                          <a:pt x="42" y="101"/>
                        </a:lnTo>
                        <a:lnTo>
                          <a:pt x="45" y="97"/>
                        </a:lnTo>
                        <a:lnTo>
                          <a:pt x="46" y="92"/>
                        </a:lnTo>
                        <a:lnTo>
                          <a:pt x="46" y="87"/>
                        </a:lnTo>
                        <a:lnTo>
                          <a:pt x="23" y="11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7" name="Freeform 765"/>
                  <p:cNvSpPr>
                    <a:spLocks noChangeAspect="1"/>
                  </p:cNvSpPr>
                  <p:nvPr/>
                </p:nvSpPr>
                <p:spPr bwMode="auto">
                  <a:xfrm>
                    <a:off x="3467" y="1529"/>
                    <a:ext cx="30" cy="14"/>
                  </a:xfrm>
                  <a:custGeom>
                    <a:avLst/>
                    <a:gdLst>
                      <a:gd name="T0" fmla="*/ 0 w 102"/>
                      <a:gd name="T1" fmla="*/ 24 h 47"/>
                      <a:gd name="T2" fmla="*/ 23 w 102"/>
                      <a:gd name="T3" fmla="*/ 47 h 47"/>
                      <a:gd name="T4" fmla="*/ 102 w 102"/>
                      <a:gd name="T5" fmla="*/ 47 h 47"/>
                      <a:gd name="T6" fmla="*/ 102 w 102"/>
                      <a:gd name="T7" fmla="*/ 0 h 47"/>
                      <a:gd name="T8" fmla="*/ 23 w 102"/>
                      <a:gd name="T9" fmla="*/ 0 h 47"/>
                      <a:gd name="T10" fmla="*/ 0 w 102"/>
                      <a:gd name="T11" fmla="*/ 24 h 47"/>
                      <a:gd name="T12" fmla="*/ 23 w 102"/>
                      <a:gd name="T13" fmla="*/ 0 h 47"/>
                      <a:gd name="T14" fmla="*/ 18 w 102"/>
                      <a:gd name="T15" fmla="*/ 2 h 47"/>
                      <a:gd name="T16" fmla="*/ 13 w 102"/>
                      <a:gd name="T17" fmla="*/ 3 h 47"/>
                      <a:gd name="T18" fmla="*/ 9 w 102"/>
                      <a:gd name="T19" fmla="*/ 5 h 47"/>
                      <a:gd name="T20" fmla="*/ 5 w 102"/>
                      <a:gd name="T21" fmla="*/ 8 h 47"/>
                      <a:gd name="T22" fmla="*/ 3 w 102"/>
                      <a:gd name="T23" fmla="*/ 11 h 47"/>
                      <a:gd name="T24" fmla="*/ 1 w 102"/>
                      <a:gd name="T25" fmla="*/ 15 h 47"/>
                      <a:gd name="T26" fmla="*/ 0 w 102"/>
                      <a:gd name="T27" fmla="*/ 19 h 47"/>
                      <a:gd name="T28" fmla="*/ 0 w 102"/>
                      <a:gd name="T29" fmla="*/ 24 h 47"/>
                      <a:gd name="T30" fmla="*/ 0 w 102"/>
                      <a:gd name="T31" fmla="*/ 28 h 47"/>
                      <a:gd name="T32" fmla="*/ 1 w 102"/>
                      <a:gd name="T33" fmla="*/ 32 h 47"/>
                      <a:gd name="T34" fmla="*/ 3 w 102"/>
                      <a:gd name="T35" fmla="*/ 36 h 47"/>
                      <a:gd name="T36" fmla="*/ 5 w 102"/>
                      <a:gd name="T37" fmla="*/ 39 h 47"/>
                      <a:gd name="T38" fmla="*/ 9 w 102"/>
                      <a:gd name="T39" fmla="*/ 43 h 47"/>
                      <a:gd name="T40" fmla="*/ 13 w 102"/>
                      <a:gd name="T41" fmla="*/ 45 h 47"/>
                      <a:gd name="T42" fmla="*/ 18 w 102"/>
                      <a:gd name="T43" fmla="*/ 47 h 47"/>
                      <a:gd name="T44" fmla="*/ 23 w 102"/>
                      <a:gd name="T45" fmla="*/ 47 h 47"/>
                      <a:gd name="T46" fmla="*/ 0 w 102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02" h="47">
                        <a:moveTo>
                          <a:pt x="0" y="24"/>
                        </a:moveTo>
                        <a:lnTo>
                          <a:pt x="23" y="47"/>
                        </a:lnTo>
                        <a:lnTo>
                          <a:pt x="102" y="47"/>
                        </a:lnTo>
                        <a:lnTo>
                          <a:pt x="102" y="0"/>
                        </a:lnTo>
                        <a:lnTo>
                          <a:pt x="23" y="0"/>
                        </a:lnTo>
                        <a:lnTo>
                          <a:pt x="0" y="24"/>
                        </a:lnTo>
                        <a:lnTo>
                          <a:pt x="23" y="0"/>
                        </a:lnTo>
                        <a:lnTo>
                          <a:pt x="18" y="2"/>
                        </a:lnTo>
                        <a:lnTo>
                          <a:pt x="13" y="3"/>
                        </a:lnTo>
                        <a:lnTo>
                          <a:pt x="9" y="5"/>
                        </a:lnTo>
                        <a:lnTo>
                          <a:pt x="5" y="8"/>
                        </a:lnTo>
                        <a:lnTo>
                          <a:pt x="3" y="11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9" y="43"/>
                        </a:lnTo>
                        <a:lnTo>
                          <a:pt x="13" y="45"/>
                        </a:lnTo>
                        <a:lnTo>
                          <a:pt x="18" y="47"/>
                        </a:lnTo>
                        <a:lnTo>
                          <a:pt x="23" y="47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8" name="Freeform 766"/>
                  <p:cNvSpPr>
                    <a:spLocks noChangeAspect="1"/>
                  </p:cNvSpPr>
                  <p:nvPr/>
                </p:nvSpPr>
                <p:spPr bwMode="auto">
                  <a:xfrm>
                    <a:off x="3467" y="1537"/>
                    <a:ext cx="14" cy="335"/>
                  </a:xfrm>
                  <a:custGeom>
                    <a:avLst/>
                    <a:gdLst>
                      <a:gd name="T0" fmla="*/ 23 w 46"/>
                      <a:gd name="T1" fmla="*/ 1117 h 1117"/>
                      <a:gd name="T2" fmla="*/ 46 w 46"/>
                      <a:gd name="T3" fmla="*/ 1094 h 1117"/>
                      <a:gd name="T4" fmla="*/ 46 w 46"/>
                      <a:gd name="T5" fmla="*/ 0 h 1117"/>
                      <a:gd name="T6" fmla="*/ 0 w 46"/>
                      <a:gd name="T7" fmla="*/ 0 h 1117"/>
                      <a:gd name="T8" fmla="*/ 0 w 46"/>
                      <a:gd name="T9" fmla="*/ 1094 h 1117"/>
                      <a:gd name="T10" fmla="*/ 23 w 46"/>
                      <a:gd name="T11" fmla="*/ 1117 h 1117"/>
                      <a:gd name="T12" fmla="*/ 0 w 46"/>
                      <a:gd name="T13" fmla="*/ 1094 h 1117"/>
                      <a:gd name="T14" fmla="*/ 0 w 46"/>
                      <a:gd name="T15" fmla="*/ 1099 h 1117"/>
                      <a:gd name="T16" fmla="*/ 2 w 46"/>
                      <a:gd name="T17" fmla="*/ 1103 h 1117"/>
                      <a:gd name="T18" fmla="*/ 4 w 46"/>
                      <a:gd name="T19" fmla="*/ 1107 h 1117"/>
                      <a:gd name="T20" fmla="*/ 8 w 46"/>
                      <a:gd name="T21" fmla="*/ 1110 h 1117"/>
                      <a:gd name="T22" fmla="*/ 11 w 46"/>
                      <a:gd name="T23" fmla="*/ 1114 h 1117"/>
                      <a:gd name="T24" fmla="*/ 15 w 46"/>
                      <a:gd name="T25" fmla="*/ 1115 h 1117"/>
                      <a:gd name="T26" fmla="*/ 19 w 46"/>
                      <a:gd name="T27" fmla="*/ 1116 h 1117"/>
                      <a:gd name="T28" fmla="*/ 23 w 46"/>
                      <a:gd name="T29" fmla="*/ 1117 h 1117"/>
                      <a:gd name="T30" fmla="*/ 28 w 46"/>
                      <a:gd name="T31" fmla="*/ 1116 h 1117"/>
                      <a:gd name="T32" fmla="*/ 32 w 46"/>
                      <a:gd name="T33" fmla="*/ 1115 h 1117"/>
                      <a:gd name="T34" fmla="*/ 36 w 46"/>
                      <a:gd name="T35" fmla="*/ 1114 h 1117"/>
                      <a:gd name="T36" fmla="*/ 39 w 46"/>
                      <a:gd name="T37" fmla="*/ 1110 h 1117"/>
                      <a:gd name="T38" fmla="*/ 42 w 46"/>
                      <a:gd name="T39" fmla="*/ 1107 h 1117"/>
                      <a:gd name="T40" fmla="*/ 44 w 46"/>
                      <a:gd name="T41" fmla="*/ 1103 h 1117"/>
                      <a:gd name="T42" fmla="*/ 45 w 46"/>
                      <a:gd name="T43" fmla="*/ 1099 h 1117"/>
                      <a:gd name="T44" fmla="*/ 46 w 46"/>
                      <a:gd name="T45" fmla="*/ 1094 h 1117"/>
                      <a:gd name="T46" fmla="*/ 23 w 46"/>
                      <a:gd name="T47" fmla="*/ 1117 h 1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1117">
                        <a:moveTo>
                          <a:pt x="23" y="1117"/>
                        </a:moveTo>
                        <a:lnTo>
                          <a:pt x="46" y="1094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1094"/>
                        </a:lnTo>
                        <a:lnTo>
                          <a:pt x="23" y="1117"/>
                        </a:lnTo>
                        <a:lnTo>
                          <a:pt x="0" y="1094"/>
                        </a:lnTo>
                        <a:lnTo>
                          <a:pt x="0" y="1099"/>
                        </a:lnTo>
                        <a:lnTo>
                          <a:pt x="2" y="1103"/>
                        </a:lnTo>
                        <a:lnTo>
                          <a:pt x="4" y="1107"/>
                        </a:lnTo>
                        <a:lnTo>
                          <a:pt x="8" y="1110"/>
                        </a:lnTo>
                        <a:lnTo>
                          <a:pt x="11" y="1114"/>
                        </a:lnTo>
                        <a:lnTo>
                          <a:pt x="15" y="1115"/>
                        </a:lnTo>
                        <a:lnTo>
                          <a:pt x="19" y="1116"/>
                        </a:lnTo>
                        <a:lnTo>
                          <a:pt x="23" y="1117"/>
                        </a:lnTo>
                        <a:lnTo>
                          <a:pt x="28" y="1116"/>
                        </a:lnTo>
                        <a:lnTo>
                          <a:pt x="32" y="1115"/>
                        </a:lnTo>
                        <a:lnTo>
                          <a:pt x="36" y="1114"/>
                        </a:lnTo>
                        <a:lnTo>
                          <a:pt x="39" y="1110"/>
                        </a:lnTo>
                        <a:lnTo>
                          <a:pt x="42" y="1107"/>
                        </a:lnTo>
                        <a:lnTo>
                          <a:pt x="44" y="1103"/>
                        </a:lnTo>
                        <a:lnTo>
                          <a:pt x="45" y="1099"/>
                        </a:lnTo>
                        <a:lnTo>
                          <a:pt x="46" y="1094"/>
                        </a:lnTo>
                        <a:lnTo>
                          <a:pt x="23" y="111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19" name="Freeform 767"/>
                  <p:cNvSpPr>
                    <a:spLocks noChangeAspect="1"/>
                  </p:cNvSpPr>
                  <p:nvPr/>
                </p:nvSpPr>
                <p:spPr bwMode="auto">
                  <a:xfrm>
                    <a:off x="3474" y="1858"/>
                    <a:ext cx="16" cy="14"/>
                  </a:xfrm>
                  <a:custGeom>
                    <a:avLst/>
                    <a:gdLst>
                      <a:gd name="T0" fmla="*/ 55 w 55"/>
                      <a:gd name="T1" fmla="*/ 24 h 47"/>
                      <a:gd name="T2" fmla="*/ 31 w 55"/>
                      <a:gd name="T3" fmla="*/ 0 h 47"/>
                      <a:gd name="T4" fmla="*/ 0 w 55"/>
                      <a:gd name="T5" fmla="*/ 0 h 47"/>
                      <a:gd name="T6" fmla="*/ 0 w 55"/>
                      <a:gd name="T7" fmla="*/ 47 h 47"/>
                      <a:gd name="T8" fmla="*/ 31 w 55"/>
                      <a:gd name="T9" fmla="*/ 47 h 47"/>
                      <a:gd name="T10" fmla="*/ 55 w 55"/>
                      <a:gd name="T11" fmla="*/ 24 h 47"/>
                      <a:gd name="T12" fmla="*/ 31 w 55"/>
                      <a:gd name="T13" fmla="*/ 47 h 47"/>
                      <a:gd name="T14" fmla="*/ 37 w 55"/>
                      <a:gd name="T15" fmla="*/ 46 h 47"/>
                      <a:gd name="T16" fmla="*/ 41 w 55"/>
                      <a:gd name="T17" fmla="*/ 45 h 47"/>
                      <a:gd name="T18" fmla="*/ 46 w 55"/>
                      <a:gd name="T19" fmla="*/ 43 h 47"/>
                      <a:gd name="T20" fmla="*/ 49 w 55"/>
                      <a:gd name="T21" fmla="*/ 39 h 47"/>
                      <a:gd name="T22" fmla="*/ 51 w 55"/>
                      <a:gd name="T23" fmla="*/ 36 h 47"/>
                      <a:gd name="T24" fmla="*/ 53 w 55"/>
                      <a:gd name="T25" fmla="*/ 32 h 47"/>
                      <a:gd name="T26" fmla="*/ 54 w 55"/>
                      <a:gd name="T27" fmla="*/ 28 h 47"/>
                      <a:gd name="T28" fmla="*/ 55 w 55"/>
                      <a:gd name="T29" fmla="*/ 24 h 47"/>
                      <a:gd name="T30" fmla="*/ 54 w 55"/>
                      <a:gd name="T31" fmla="*/ 19 h 47"/>
                      <a:gd name="T32" fmla="*/ 53 w 55"/>
                      <a:gd name="T33" fmla="*/ 15 h 47"/>
                      <a:gd name="T34" fmla="*/ 51 w 55"/>
                      <a:gd name="T35" fmla="*/ 11 h 47"/>
                      <a:gd name="T36" fmla="*/ 49 w 55"/>
                      <a:gd name="T37" fmla="*/ 8 h 47"/>
                      <a:gd name="T38" fmla="*/ 46 w 55"/>
                      <a:gd name="T39" fmla="*/ 5 h 47"/>
                      <a:gd name="T40" fmla="*/ 41 w 55"/>
                      <a:gd name="T41" fmla="*/ 3 h 47"/>
                      <a:gd name="T42" fmla="*/ 37 w 55"/>
                      <a:gd name="T43" fmla="*/ 0 h 47"/>
                      <a:gd name="T44" fmla="*/ 31 w 55"/>
                      <a:gd name="T45" fmla="*/ 0 h 47"/>
                      <a:gd name="T46" fmla="*/ 55 w 55"/>
                      <a:gd name="T47" fmla="*/ 24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5" h="47">
                        <a:moveTo>
                          <a:pt x="55" y="24"/>
                        </a:moveTo>
                        <a:lnTo>
                          <a:pt x="31" y="0"/>
                        </a:lnTo>
                        <a:lnTo>
                          <a:pt x="0" y="0"/>
                        </a:lnTo>
                        <a:lnTo>
                          <a:pt x="0" y="47"/>
                        </a:lnTo>
                        <a:lnTo>
                          <a:pt x="31" y="47"/>
                        </a:lnTo>
                        <a:lnTo>
                          <a:pt x="55" y="24"/>
                        </a:lnTo>
                        <a:lnTo>
                          <a:pt x="31" y="47"/>
                        </a:lnTo>
                        <a:lnTo>
                          <a:pt x="37" y="46"/>
                        </a:lnTo>
                        <a:lnTo>
                          <a:pt x="41" y="45"/>
                        </a:lnTo>
                        <a:lnTo>
                          <a:pt x="46" y="43"/>
                        </a:lnTo>
                        <a:lnTo>
                          <a:pt x="49" y="39"/>
                        </a:lnTo>
                        <a:lnTo>
                          <a:pt x="51" y="36"/>
                        </a:lnTo>
                        <a:lnTo>
                          <a:pt x="53" y="32"/>
                        </a:lnTo>
                        <a:lnTo>
                          <a:pt x="54" y="28"/>
                        </a:lnTo>
                        <a:lnTo>
                          <a:pt x="55" y="24"/>
                        </a:lnTo>
                        <a:lnTo>
                          <a:pt x="54" y="19"/>
                        </a:lnTo>
                        <a:lnTo>
                          <a:pt x="53" y="15"/>
                        </a:lnTo>
                        <a:lnTo>
                          <a:pt x="51" y="11"/>
                        </a:lnTo>
                        <a:lnTo>
                          <a:pt x="49" y="8"/>
                        </a:lnTo>
                        <a:lnTo>
                          <a:pt x="46" y="5"/>
                        </a:lnTo>
                        <a:lnTo>
                          <a:pt x="41" y="3"/>
                        </a:lnTo>
                        <a:lnTo>
                          <a:pt x="37" y="0"/>
                        </a:lnTo>
                        <a:lnTo>
                          <a:pt x="31" y="0"/>
                        </a:lnTo>
                        <a:lnTo>
                          <a:pt x="55" y="2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0" name="Freeform 768"/>
                  <p:cNvSpPr>
                    <a:spLocks noChangeAspect="1"/>
                  </p:cNvSpPr>
                  <p:nvPr/>
                </p:nvSpPr>
                <p:spPr bwMode="auto">
                  <a:xfrm>
                    <a:off x="3477" y="1865"/>
                    <a:ext cx="13" cy="66"/>
                  </a:xfrm>
                  <a:custGeom>
                    <a:avLst/>
                    <a:gdLst>
                      <a:gd name="T0" fmla="*/ 23 w 47"/>
                      <a:gd name="T1" fmla="*/ 220 h 220"/>
                      <a:gd name="T2" fmla="*/ 47 w 47"/>
                      <a:gd name="T3" fmla="*/ 196 h 220"/>
                      <a:gd name="T4" fmla="*/ 47 w 47"/>
                      <a:gd name="T5" fmla="*/ 0 h 220"/>
                      <a:gd name="T6" fmla="*/ 0 w 47"/>
                      <a:gd name="T7" fmla="*/ 0 h 220"/>
                      <a:gd name="T8" fmla="*/ 0 w 47"/>
                      <a:gd name="T9" fmla="*/ 196 h 220"/>
                      <a:gd name="T10" fmla="*/ 23 w 47"/>
                      <a:gd name="T11" fmla="*/ 220 h 220"/>
                      <a:gd name="T12" fmla="*/ 0 w 47"/>
                      <a:gd name="T13" fmla="*/ 196 h 220"/>
                      <a:gd name="T14" fmla="*/ 1 w 47"/>
                      <a:gd name="T15" fmla="*/ 202 h 220"/>
                      <a:gd name="T16" fmla="*/ 2 w 47"/>
                      <a:gd name="T17" fmla="*/ 206 h 220"/>
                      <a:gd name="T18" fmla="*/ 4 w 47"/>
                      <a:gd name="T19" fmla="*/ 210 h 220"/>
                      <a:gd name="T20" fmla="*/ 7 w 47"/>
                      <a:gd name="T21" fmla="*/ 213 h 220"/>
                      <a:gd name="T22" fmla="*/ 11 w 47"/>
                      <a:gd name="T23" fmla="*/ 216 h 220"/>
                      <a:gd name="T24" fmla="*/ 14 w 47"/>
                      <a:gd name="T25" fmla="*/ 218 h 220"/>
                      <a:gd name="T26" fmla="*/ 19 w 47"/>
                      <a:gd name="T27" fmla="*/ 220 h 220"/>
                      <a:gd name="T28" fmla="*/ 23 w 47"/>
                      <a:gd name="T29" fmla="*/ 220 h 220"/>
                      <a:gd name="T30" fmla="*/ 28 w 47"/>
                      <a:gd name="T31" fmla="*/ 220 h 220"/>
                      <a:gd name="T32" fmla="*/ 32 w 47"/>
                      <a:gd name="T33" fmla="*/ 218 h 220"/>
                      <a:gd name="T34" fmla="*/ 35 w 47"/>
                      <a:gd name="T35" fmla="*/ 216 h 220"/>
                      <a:gd name="T36" fmla="*/ 40 w 47"/>
                      <a:gd name="T37" fmla="*/ 213 h 220"/>
                      <a:gd name="T38" fmla="*/ 42 w 47"/>
                      <a:gd name="T39" fmla="*/ 210 h 220"/>
                      <a:gd name="T40" fmla="*/ 45 w 47"/>
                      <a:gd name="T41" fmla="*/ 206 h 220"/>
                      <a:gd name="T42" fmla="*/ 46 w 47"/>
                      <a:gd name="T43" fmla="*/ 202 h 220"/>
                      <a:gd name="T44" fmla="*/ 47 w 47"/>
                      <a:gd name="T45" fmla="*/ 196 h 220"/>
                      <a:gd name="T46" fmla="*/ 23 w 47"/>
                      <a:gd name="T47" fmla="*/ 220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7" h="220">
                        <a:moveTo>
                          <a:pt x="23" y="220"/>
                        </a:moveTo>
                        <a:lnTo>
                          <a:pt x="47" y="196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lnTo>
                          <a:pt x="0" y="196"/>
                        </a:lnTo>
                        <a:lnTo>
                          <a:pt x="23" y="220"/>
                        </a:lnTo>
                        <a:lnTo>
                          <a:pt x="0" y="196"/>
                        </a:lnTo>
                        <a:lnTo>
                          <a:pt x="1" y="202"/>
                        </a:lnTo>
                        <a:lnTo>
                          <a:pt x="2" y="206"/>
                        </a:lnTo>
                        <a:lnTo>
                          <a:pt x="4" y="210"/>
                        </a:lnTo>
                        <a:lnTo>
                          <a:pt x="7" y="213"/>
                        </a:lnTo>
                        <a:lnTo>
                          <a:pt x="11" y="216"/>
                        </a:lnTo>
                        <a:lnTo>
                          <a:pt x="14" y="218"/>
                        </a:lnTo>
                        <a:lnTo>
                          <a:pt x="19" y="220"/>
                        </a:lnTo>
                        <a:lnTo>
                          <a:pt x="23" y="220"/>
                        </a:lnTo>
                        <a:lnTo>
                          <a:pt x="28" y="220"/>
                        </a:lnTo>
                        <a:lnTo>
                          <a:pt x="32" y="218"/>
                        </a:lnTo>
                        <a:lnTo>
                          <a:pt x="35" y="216"/>
                        </a:lnTo>
                        <a:lnTo>
                          <a:pt x="40" y="213"/>
                        </a:lnTo>
                        <a:lnTo>
                          <a:pt x="42" y="210"/>
                        </a:lnTo>
                        <a:lnTo>
                          <a:pt x="45" y="206"/>
                        </a:lnTo>
                        <a:lnTo>
                          <a:pt x="46" y="202"/>
                        </a:lnTo>
                        <a:lnTo>
                          <a:pt x="47" y="196"/>
                        </a:lnTo>
                        <a:lnTo>
                          <a:pt x="23" y="2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1" name="Freeform 769"/>
                  <p:cNvSpPr>
                    <a:spLocks noChangeAspect="1"/>
                  </p:cNvSpPr>
                  <p:nvPr/>
                </p:nvSpPr>
                <p:spPr bwMode="auto">
                  <a:xfrm>
                    <a:off x="3470" y="1917"/>
                    <a:ext cx="13" cy="14"/>
                  </a:xfrm>
                  <a:custGeom>
                    <a:avLst/>
                    <a:gdLst>
                      <a:gd name="T0" fmla="*/ 0 w 43"/>
                      <a:gd name="T1" fmla="*/ 23 h 47"/>
                      <a:gd name="T2" fmla="*/ 23 w 43"/>
                      <a:gd name="T3" fmla="*/ 47 h 47"/>
                      <a:gd name="T4" fmla="*/ 43 w 43"/>
                      <a:gd name="T5" fmla="*/ 47 h 47"/>
                      <a:gd name="T6" fmla="*/ 43 w 43"/>
                      <a:gd name="T7" fmla="*/ 0 h 47"/>
                      <a:gd name="T8" fmla="*/ 23 w 43"/>
                      <a:gd name="T9" fmla="*/ 0 h 47"/>
                      <a:gd name="T10" fmla="*/ 0 w 43"/>
                      <a:gd name="T11" fmla="*/ 23 h 47"/>
                      <a:gd name="T12" fmla="*/ 23 w 43"/>
                      <a:gd name="T13" fmla="*/ 0 h 47"/>
                      <a:gd name="T14" fmla="*/ 18 w 43"/>
                      <a:gd name="T15" fmla="*/ 0 h 47"/>
                      <a:gd name="T16" fmla="*/ 12 w 43"/>
                      <a:gd name="T17" fmla="*/ 2 h 47"/>
                      <a:gd name="T18" fmla="*/ 8 w 43"/>
                      <a:gd name="T19" fmla="*/ 5 h 47"/>
                      <a:gd name="T20" fmla="*/ 5 w 43"/>
                      <a:gd name="T21" fmla="*/ 8 h 47"/>
                      <a:gd name="T22" fmla="*/ 3 w 43"/>
                      <a:gd name="T23" fmla="*/ 11 h 47"/>
                      <a:gd name="T24" fmla="*/ 1 w 43"/>
                      <a:gd name="T25" fmla="*/ 15 h 47"/>
                      <a:gd name="T26" fmla="*/ 0 w 43"/>
                      <a:gd name="T27" fmla="*/ 19 h 47"/>
                      <a:gd name="T28" fmla="*/ 0 w 43"/>
                      <a:gd name="T29" fmla="*/ 23 h 47"/>
                      <a:gd name="T30" fmla="*/ 0 w 43"/>
                      <a:gd name="T31" fmla="*/ 28 h 47"/>
                      <a:gd name="T32" fmla="*/ 1 w 43"/>
                      <a:gd name="T33" fmla="*/ 32 h 47"/>
                      <a:gd name="T34" fmla="*/ 3 w 43"/>
                      <a:gd name="T35" fmla="*/ 36 h 47"/>
                      <a:gd name="T36" fmla="*/ 5 w 43"/>
                      <a:gd name="T37" fmla="*/ 39 h 47"/>
                      <a:gd name="T38" fmla="*/ 8 w 43"/>
                      <a:gd name="T39" fmla="*/ 42 h 47"/>
                      <a:gd name="T40" fmla="*/ 12 w 43"/>
                      <a:gd name="T41" fmla="*/ 45 h 47"/>
                      <a:gd name="T42" fmla="*/ 18 w 43"/>
                      <a:gd name="T43" fmla="*/ 46 h 47"/>
                      <a:gd name="T44" fmla="*/ 23 w 43"/>
                      <a:gd name="T45" fmla="*/ 47 h 47"/>
                      <a:gd name="T46" fmla="*/ 0 w 43"/>
                      <a:gd name="T47" fmla="*/ 23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3" h="47">
                        <a:moveTo>
                          <a:pt x="0" y="23"/>
                        </a:moveTo>
                        <a:lnTo>
                          <a:pt x="23" y="47"/>
                        </a:lnTo>
                        <a:lnTo>
                          <a:pt x="43" y="47"/>
                        </a:lnTo>
                        <a:lnTo>
                          <a:pt x="43" y="0"/>
                        </a:lnTo>
                        <a:lnTo>
                          <a:pt x="23" y="0"/>
                        </a:lnTo>
                        <a:lnTo>
                          <a:pt x="0" y="23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3" y="11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6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2" y="45"/>
                        </a:lnTo>
                        <a:lnTo>
                          <a:pt x="18" y="46"/>
                        </a:lnTo>
                        <a:lnTo>
                          <a:pt x="23" y="47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2" name="Freeform 770"/>
                  <p:cNvSpPr>
                    <a:spLocks noChangeAspect="1"/>
                  </p:cNvSpPr>
                  <p:nvPr/>
                </p:nvSpPr>
                <p:spPr bwMode="auto">
                  <a:xfrm>
                    <a:off x="3470" y="1924"/>
                    <a:ext cx="14" cy="133"/>
                  </a:xfrm>
                  <a:custGeom>
                    <a:avLst/>
                    <a:gdLst>
                      <a:gd name="T0" fmla="*/ 4 w 46"/>
                      <a:gd name="T1" fmla="*/ 432 h 442"/>
                      <a:gd name="T2" fmla="*/ 46 w 46"/>
                      <a:gd name="T3" fmla="*/ 418 h 442"/>
                      <a:gd name="T4" fmla="*/ 46 w 46"/>
                      <a:gd name="T5" fmla="*/ 0 h 442"/>
                      <a:gd name="T6" fmla="*/ 0 w 46"/>
                      <a:gd name="T7" fmla="*/ 0 h 442"/>
                      <a:gd name="T8" fmla="*/ 0 w 46"/>
                      <a:gd name="T9" fmla="*/ 418 h 442"/>
                      <a:gd name="T10" fmla="*/ 4 w 46"/>
                      <a:gd name="T11" fmla="*/ 432 h 442"/>
                      <a:gd name="T12" fmla="*/ 0 w 46"/>
                      <a:gd name="T13" fmla="*/ 418 h 442"/>
                      <a:gd name="T14" fmla="*/ 0 w 46"/>
                      <a:gd name="T15" fmla="*/ 424 h 442"/>
                      <a:gd name="T16" fmla="*/ 2 w 46"/>
                      <a:gd name="T17" fmla="*/ 429 h 442"/>
                      <a:gd name="T18" fmla="*/ 4 w 46"/>
                      <a:gd name="T19" fmla="*/ 432 h 442"/>
                      <a:gd name="T20" fmla="*/ 7 w 46"/>
                      <a:gd name="T21" fmla="*/ 435 h 442"/>
                      <a:gd name="T22" fmla="*/ 10 w 46"/>
                      <a:gd name="T23" fmla="*/ 438 h 442"/>
                      <a:gd name="T24" fmla="*/ 14 w 46"/>
                      <a:gd name="T25" fmla="*/ 441 h 442"/>
                      <a:gd name="T26" fmla="*/ 19 w 46"/>
                      <a:gd name="T27" fmla="*/ 442 h 442"/>
                      <a:gd name="T28" fmla="*/ 23 w 46"/>
                      <a:gd name="T29" fmla="*/ 442 h 442"/>
                      <a:gd name="T30" fmla="*/ 27 w 46"/>
                      <a:gd name="T31" fmla="*/ 442 h 442"/>
                      <a:gd name="T32" fmla="*/ 31 w 46"/>
                      <a:gd name="T33" fmla="*/ 441 h 442"/>
                      <a:gd name="T34" fmla="*/ 35 w 46"/>
                      <a:gd name="T35" fmla="*/ 438 h 442"/>
                      <a:gd name="T36" fmla="*/ 39 w 46"/>
                      <a:gd name="T37" fmla="*/ 435 h 442"/>
                      <a:gd name="T38" fmla="*/ 42 w 46"/>
                      <a:gd name="T39" fmla="*/ 432 h 442"/>
                      <a:gd name="T40" fmla="*/ 44 w 46"/>
                      <a:gd name="T41" fmla="*/ 429 h 442"/>
                      <a:gd name="T42" fmla="*/ 45 w 46"/>
                      <a:gd name="T43" fmla="*/ 424 h 442"/>
                      <a:gd name="T44" fmla="*/ 46 w 46"/>
                      <a:gd name="T45" fmla="*/ 418 h 442"/>
                      <a:gd name="T46" fmla="*/ 4 w 46"/>
                      <a:gd name="T47" fmla="*/ 432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" h="442">
                        <a:moveTo>
                          <a:pt x="4" y="432"/>
                        </a:moveTo>
                        <a:lnTo>
                          <a:pt x="46" y="418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418"/>
                        </a:lnTo>
                        <a:lnTo>
                          <a:pt x="4" y="432"/>
                        </a:lnTo>
                        <a:lnTo>
                          <a:pt x="0" y="418"/>
                        </a:lnTo>
                        <a:lnTo>
                          <a:pt x="0" y="424"/>
                        </a:lnTo>
                        <a:lnTo>
                          <a:pt x="2" y="429"/>
                        </a:lnTo>
                        <a:lnTo>
                          <a:pt x="4" y="432"/>
                        </a:lnTo>
                        <a:lnTo>
                          <a:pt x="7" y="435"/>
                        </a:lnTo>
                        <a:lnTo>
                          <a:pt x="10" y="438"/>
                        </a:lnTo>
                        <a:lnTo>
                          <a:pt x="14" y="441"/>
                        </a:lnTo>
                        <a:lnTo>
                          <a:pt x="19" y="442"/>
                        </a:lnTo>
                        <a:lnTo>
                          <a:pt x="23" y="442"/>
                        </a:lnTo>
                        <a:lnTo>
                          <a:pt x="27" y="442"/>
                        </a:lnTo>
                        <a:lnTo>
                          <a:pt x="31" y="441"/>
                        </a:lnTo>
                        <a:lnTo>
                          <a:pt x="35" y="438"/>
                        </a:lnTo>
                        <a:lnTo>
                          <a:pt x="39" y="435"/>
                        </a:lnTo>
                        <a:lnTo>
                          <a:pt x="42" y="432"/>
                        </a:lnTo>
                        <a:lnTo>
                          <a:pt x="44" y="429"/>
                        </a:lnTo>
                        <a:lnTo>
                          <a:pt x="45" y="424"/>
                        </a:lnTo>
                        <a:lnTo>
                          <a:pt x="46" y="418"/>
                        </a:lnTo>
                        <a:lnTo>
                          <a:pt x="4" y="43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3" name="Freeform 771"/>
                  <p:cNvSpPr>
                    <a:spLocks noChangeAspect="1"/>
                  </p:cNvSpPr>
                  <p:nvPr/>
                </p:nvSpPr>
                <p:spPr bwMode="auto">
                  <a:xfrm>
                    <a:off x="3471" y="2045"/>
                    <a:ext cx="22" cy="23"/>
                  </a:xfrm>
                  <a:custGeom>
                    <a:avLst/>
                    <a:gdLst>
                      <a:gd name="T0" fmla="*/ 72 w 72"/>
                      <a:gd name="T1" fmla="*/ 52 h 76"/>
                      <a:gd name="T2" fmla="*/ 66 w 72"/>
                      <a:gd name="T3" fmla="*/ 39 h 76"/>
                      <a:gd name="T4" fmla="*/ 37 w 72"/>
                      <a:gd name="T5" fmla="*/ 0 h 76"/>
                      <a:gd name="T6" fmla="*/ 0 w 72"/>
                      <a:gd name="T7" fmla="*/ 28 h 76"/>
                      <a:gd name="T8" fmla="*/ 29 w 72"/>
                      <a:gd name="T9" fmla="*/ 66 h 76"/>
                      <a:gd name="T10" fmla="*/ 72 w 72"/>
                      <a:gd name="T11" fmla="*/ 52 h 76"/>
                      <a:gd name="T12" fmla="*/ 29 w 72"/>
                      <a:gd name="T13" fmla="*/ 66 h 76"/>
                      <a:gd name="T14" fmla="*/ 34 w 72"/>
                      <a:gd name="T15" fmla="*/ 70 h 76"/>
                      <a:gd name="T16" fmla="*/ 38 w 72"/>
                      <a:gd name="T17" fmla="*/ 73 h 76"/>
                      <a:gd name="T18" fmla="*/ 42 w 72"/>
                      <a:gd name="T19" fmla="*/ 76 h 76"/>
                      <a:gd name="T20" fmla="*/ 46 w 72"/>
                      <a:gd name="T21" fmla="*/ 76 h 76"/>
                      <a:gd name="T22" fmla="*/ 50 w 72"/>
                      <a:gd name="T23" fmla="*/ 76 h 76"/>
                      <a:gd name="T24" fmla="*/ 55 w 72"/>
                      <a:gd name="T25" fmla="*/ 74 h 76"/>
                      <a:gd name="T26" fmla="*/ 59 w 72"/>
                      <a:gd name="T27" fmla="*/ 73 h 76"/>
                      <a:gd name="T28" fmla="*/ 62 w 72"/>
                      <a:gd name="T29" fmla="*/ 70 h 76"/>
                      <a:gd name="T30" fmla="*/ 65 w 72"/>
                      <a:gd name="T31" fmla="*/ 68 h 76"/>
                      <a:gd name="T32" fmla="*/ 68 w 72"/>
                      <a:gd name="T33" fmla="*/ 64 h 76"/>
                      <a:gd name="T34" fmla="*/ 70 w 72"/>
                      <a:gd name="T35" fmla="*/ 61 h 76"/>
                      <a:gd name="T36" fmla="*/ 72 w 72"/>
                      <a:gd name="T37" fmla="*/ 57 h 76"/>
                      <a:gd name="T38" fmla="*/ 72 w 72"/>
                      <a:gd name="T39" fmla="*/ 52 h 76"/>
                      <a:gd name="T40" fmla="*/ 70 w 72"/>
                      <a:gd name="T41" fmla="*/ 47 h 76"/>
                      <a:gd name="T42" fmla="*/ 69 w 72"/>
                      <a:gd name="T43" fmla="*/ 43 h 76"/>
                      <a:gd name="T44" fmla="*/ 66 w 72"/>
                      <a:gd name="T45" fmla="*/ 39 h 76"/>
                      <a:gd name="T46" fmla="*/ 72 w 72"/>
                      <a:gd name="T47" fmla="*/ 52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2" h="76">
                        <a:moveTo>
                          <a:pt x="72" y="52"/>
                        </a:moveTo>
                        <a:lnTo>
                          <a:pt x="66" y="39"/>
                        </a:lnTo>
                        <a:lnTo>
                          <a:pt x="37" y="0"/>
                        </a:lnTo>
                        <a:lnTo>
                          <a:pt x="0" y="28"/>
                        </a:lnTo>
                        <a:lnTo>
                          <a:pt x="29" y="66"/>
                        </a:lnTo>
                        <a:lnTo>
                          <a:pt x="72" y="52"/>
                        </a:lnTo>
                        <a:lnTo>
                          <a:pt x="29" y="66"/>
                        </a:lnTo>
                        <a:lnTo>
                          <a:pt x="34" y="70"/>
                        </a:lnTo>
                        <a:lnTo>
                          <a:pt x="38" y="73"/>
                        </a:lnTo>
                        <a:lnTo>
                          <a:pt x="42" y="76"/>
                        </a:lnTo>
                        <a:lnTo>
                          <a:pt x="46" y="76"/>
                        </a:lnTo>
                        <a:lnTo>
                          <a:pt x="50" y="76"/>
                        </a:lnTo>
                        <a:lnTo>
                          <a:pt x="55" y="74"/>
                        </a:lnTo>
                        <a:lnTo>
                          <a:pt x="59" y="73"/>
                        </a:lnTo>
                        <a:lnTo>
                          <a:pt x="62" y="70"/>
                        </a:lnTo>
                        <a:lnTo>
                          <a:pt x="65" y="68"/>
                        </a:lnTo>
                        <a:lnTo>
                          <a:pt x="68" y="64"/>
                        </a:lnTo>
                        <a:lnTo>
                          <a:pt x="70" y="61"/>
                        </a:lnTo>
                        <a:lnTo>
                          <a:pt x="72" y="57"/>
                        </a:lnTo>
                        <a:lnTo>
                          <a:pt x="72" y="52"/>
                        </a:lnTo>
                        <a:lnTo>
                          <a:pt x="70" y="47"/>
                        </a:lnTo>
                        <a:lnTo>
                          <a:pt x="69" y="43"/>
                        </a:lnTo>
                        <a:lnTo>
                          <a:pt x="66" y="39"/>
                        </a:lnTo>
                        <a:lnTo>
                          <a:pt x="72" y="5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4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79" y="2061"/>
                    <a:ext cx="14" cy="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5" name="Freeform 773"/>
                  <p:cNvSpPr>
                    <a:spLocks noChangeAspect="1"/>
                  </p:cNvSpPr>
                  <p:nvPr/>
                </p:nvSpPr>
                <p:spPr bwMode="auto">
                  <a:xfrm>
                    <a:off x="2333" y="1638"/>
                    <a:ext cx="46" cy="268"/>
                  </a:xfrm>
                  <a:custGeom>
                    <a:avLst/>
                    <a:gdLst>
                      <a:gd name="T0" fmla="*/ 0 w 151"/>
                      <a:gd name="T1" fmla="*/ 792 h 896"/>
                      <a:gd name="T2" fmla="*/ 0 w 151"/>
                      <a:gd name="T3" fmla="*/ 896 h 896"/>
                      <a:gd name="T4" fmla="*/ 151 w 151"/>
                      <a:gd name="T5" fmla="*/ 896 h 896"/>
                      <a:gd name="T6" fmla="*/ 151 w 151"/>
                      <a:gd name="T7" fmla="*/ 792 h 896"/>
                      <a:gd name="T8" fmla="*/ 129 w 151"/>
                      <a:gd name="T9" fmla="*/ 734 h 896"/>
                      <a:gd name="T10" fmla="*/ 124 w 151"/>
                      <a:gd name="T11" fmla="*/ 0 h 896"/>
                      <a:gd name="T12" fmla="*/ 29 w 151"/>
                      <a:gd name="T13" fmla="*/ 0 h 896"/>
                      <a:gd name="T14" fmla="*/ 24 w 151"/>
                      <a:gd name="T15" fmla="*/ 737 h 896"/>
                      <a:gd name="T16" fmla="*/ 0 w 151"/>
                      <a:gd name="T17" fmla="*/ 792 h 8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" h="896">
                        <a:moveTo>
                          <a:pt x="0" y="792"/>
                        </a:moveTo>
                        <a:lnTo>
                          <a:pt x="0" y="896"/>
                        </a:lnTo>
                        <a:lnTo>
                          <a:pt x="151" y="896"/>
                        </a:lnTo>
                        <a:lnTo>
                          <a:pt x="151" y="792"/>
                        </a:lnTo>
                        <a:lnTo>
                          <a:pt x="129" y="734"/>
                        </a:lnTo>
                        <a:lnTo>
                          <a:pt x="124" y="0"/>
                        </a:lnTo>
                        <a:lnTo>
                          <a:pt x="29" y="0"/>
                        </a:lnTo>
                        <a:lnTo>
                          <a:pt x="24" y="737"/>
                        </a:lnTo>
                        <a:lnTo>
                          <a:pt x="0" y="7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6" name="Freeform 774"/>
                  <p:cNvSpPr>
                    <a:spLocks noChangeAspect="1"/>
                  </p:cNvSpPr>
                  <p:nvPr/>
                </p:nvSpPr>
                <p:spPr bwMode="auto">
                  <a:xfrm>
                    <a:off x="2500" y="1638"/>
                    <a:ext cx="45" cy="268"/>
                  </a:xfrm>
                  <a:custGeom>
                    <a:avLst/>
                    <a:gdLst>
                      <a:gd name="T0" fmla="*/ 0 w 151"/>
                      <a:gd name="T1" fmla="*/ 792 h 896"/>
                      <a:gd name="T2" fmla="*/ 0 w 151"/>
                      <a:gd name="T3" fmla="*/ 896 h 896"/>
                      <a:gd name="T4" fmla="*/ 151 w 151"/>
                      <a:gd name="T5" fmla="*/ 896 h 896"/>
                      <a:gd name="T6" fmla="*/ 151 w 151"/>
                      <a:gd name="T7" fmla="*/ 792 h 896"/>
                      <a:gd name="T8" fmla="*/ 129 w 151"/>
                      <a:gd name="T9" fmla="*/ 734 h 896"/>
                      <a:gd name="T10" fmla="*/ 124 w 151"/>
                      <a:gd name="T11" fmla="*/ 0 h 896"/>
                      <a:gd name="T12" fmla="*/ 27 w 151"/>
                      <a:gd name="T13" fmla="*/ 0 h 896"/>
                      <a:gd name="T14" fmla="*/ 24 w 151"/>
                      <a:gd name="T15" fmla="*/ 737 h 896"/>
                      <a:gd name="T16" fmla="*/ 0 w 151"/>
                      <a:gd name="T17" fmla="*/ 792 h 8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" h="896">
                        <a:moveTo>
                          <a:pt x="0" y="792"/>
                        </a:moveTo>
                        <a:lnTo>
                          <a:pt x="0" y="896"/>
                        </a:lnTo>
                        <a:lnTo>
                          <a:pt x="151" y="896"/>
                        </a:lnTo>
                        <a:lnTo>
                          <a:pt x="151" y="792"/>
                        </a:lnTo>
                        <a:lnTo>
                          <a:pt x="129" y="734"/>
                        </a:lnTo>
                        <a:lnTo>
                          <a:pt x="124" y="0"/>
                        </a:lnTo>
                        <a:lnTo>
                          <a:pt x="27" y="0"/>
                        </a:lnTo>
                        <a:lnTo>
                          <a:pt x="24" y="737"/>
                        </a:lnTo>
                        <a:lnTo>
                          <a:pt x="0" y="7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7" name="Freeform 775"/>
                  <p:cNvSpPr>
                    <a:spLocks noChangeAspect="1"/>
                  </p:cNvSpPr>
                  <p:nvPr/>
                </p:nvSpPr>
                <p:spPr bwMode="auto">
                  <a:xfrm>
                    <a:off x="2667" y="1638"/>
                    <a:ext cx="45" cy="268"/>
                  </a:xfrm>
                  <a:custGeom>
                    <a:avLst/>
                    <a:gdLst>
                      <a:gd name="T0" fmla="*/ 0 w 151"/>
                      <a:gd name="T1" fmla="*/ 792 h 896"/>
                      <a:gd name="T2" fmla="*/ 0 w 151"/>
                      <a:gd name="T3" fmla="*/ 896 h 896"/>
                      <a:gd name="T4" fmla="*/ 151 w 151"/>
                      <a:gd name="T5" fmla="*/ 896 h 896"/>
                      <a:gd name="T6" fmla="*/ 151 w 151"/>
                      <a:gd name="T7" fmla="*/ 792 h 896"/>
                      <a:gd name="T8" fmla="*/ 129 w 151"/>
                      <a:gd name="T9" fmla="*/ 734 h 896"/>
                      <a:gd name="T10" fmla="*/ 124 w 151"/>
                      <a:gd name="T11" fmla="*/ 0 h 896"/>
                      <a:gd name="T12" fmla="*/ 29 w 151"/>
                      <a:gd name="T13" fmla="*/ 0 h 896"/>
                      <a:gd name="T14" fmla="*/ 24 w 151"/>
                      <a:gd name="T15" fmla="*/ 737 h 896"/>
                      <a:gd name="T16" fmla="*/ 0 w 151"/>
                      <a:gd name="T17" fmla="*/ 792 h 8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" h="896">
                        <a:moveTo>
                          <a:pt x="0" y="792"/>
                        </a:moveTo>
                        <a:lnTo>
                          <a:pt x="0" y="896"/>
                        </a:lnTo>
                        <a:lnTo>
                          <a:pt x="151" y="896"/>
                        </a:lnTo>
                        <a:lnTo>
                          <a:pt x="151" y="792"/>
                        </a:lnTo>
                        <a:lnTo>
                          <a:pt x="129" y="734"/>
                        </a:lnTo>
                        <a:lnTo>
                          <a:pt x="124" y="0"/>
                        </a:lnTo>
                        <a:lnTo>
                          <a:pt x="29" y="0"/>
                        </a:lnTo>
                        <a:lnTo>
                          <a:pt x="24" y="737"/>
                        </a:lnTo>
                        <a:lnTo>
                          <a:pt x="0" y="7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8" name="Freeform 776"/>
                  <p:cNvSpPr>
                    <a:spLocks noChangeAspect="1"/>
                  </p:cNvSpPr>
                  <p:nvPr/>
                </p:nvSpPr>
                <p:spPr bwMode="auto">
                  <a:xfrm>
                    <a:off x="2834" y="1638"/>
                    <a:ext cx="45" cy="268"/>
                  </a:xfrm>
                  <a:custGeom>
                    <a:avLst/>
                    <a:gdLst>
                      <a:gd name="T0" fmla="*/ 0 w 151"/>
                      <a:gd name="T1" fmla="*/ 792 h 896"/>
                      <a:gd name="T2" fmla="*/ 0 w 151"/>
                      <a:gd name="T3" fmla="*/ 896 h 896"/>
                      <a:gd name="T4" fmla="*/ 151 w 151"/>
                      <a:gd name="T5" fmla="*/ 896 h 896"/>
                      <a:gd name="T6" fmla="*/ 151 w 151"/>
                      <a:gd name="T7" fmla="*/ 792 h 896"/>
                      <a:gd name="T8" fmla="*/ 129 w 151"/>
                      <a:gd name="T9" fmla="*/ 734 h 896"/>
                      <a:gd name="T10" fmla="*/ 126 w 151"/>
                      <a:gd name="T11" fmla="*/ 0 h 896"/>
                      <a:gd name="T12" fmla="*/ 29 w 151"/>
                      <a:gd name="T13" fmla="*/ 0 h 896"/>
                      <a:gd name="T14" fmla="*/ 24 w 151"/>
                      <a:gd name="T15" fmla="*/ 737 h 896"/>
                      <a:gd name="T16" fmla="*/ 0 w 151"/>
                      <a:gd name="T17" fmla="*/ 792 h 8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" h="896">
                        <a:moveTo>
                          <a:pt x="0" y="792"/>
                        </a:moveTo>
                        <a:lnTo>
                          <a:pt x="0" y="896"/>
                        </a:lnTo>
                        <a:lnTo>
                          <a:pt x="151" y="896"/>
                        </a:lnTo>
                        <a:lnTo>
                          <a:pt x="151" y="792"/>
                        </a:lnTo>
                        <a:lnTo>
                          <a:pt x="129" y="734"/>
                        </a:lnTo>
                        <a:lnTo>
                          <a:pt x="126" y="0"/>
                        </a:lnTo>
                        <a:lnTo>
                          <a:pt x="29" y="0"/>
                        </a:lnTo>
                        <a:lnTo>
                          <a:pt x="24" y="737"/>
                        </a:lnTo>
                        <a:lnTo>
                          <a:pt x="0" y="7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29" name="Freeform 777"/>
                  <p:cNvSpPr>
                    <a:spLocks noChangeAspect="1"/>
                  </p:cNvSpPr>
                  <p:nvPr/>
                </p:nvSpPr>
                <p:spPr bwMode="auto">
                  <a:xfrm>
                    <a:off x="3001" y="1638"/>
                    <a:ext cx="46" cy="268"/>
                  </a:xfrm>
                  <a:custGeom>
                    <a:avLst/>
                    <a:gdLst>
                      <a:gd name="T0" fmla="*/ 0 w 153"/>
                      <a:gd name="T1" fmla="*/ 792 h 896"/>
                      <a:gd name="T2" fmla="*/ 0 w 153"/>
                      <a:gd name="T3" fmla="*/ 896 h 896"/>
                      <a:gd name="T4" fmla="*/ 153 w 153"/>
                      <a:gd name="T5" fmla="*/ 896 h 896"/>
                      <a:gd name="T6" fmla="*/ 153 w 153"/>
                      <a:gd name="T7" fmla="*/ 792 h 896"/>
                      <a:gd name="T8" fmla="*/ 129 w 153"/>
                      <a:gd name="T9" fmla="*/ 734 h 896"/>
                      <a:gd name="T10" fmla="*/ 124 w 153"/>
                      <a:gd name="T11" fmla="*/ 0 h 896"/>
                      <a:gd name="T12" fmla="*/ 29 w 153"/>
                      <a:gd name="T13" fmla="*/ 0 h 896"/>
                      <a:gd name="T14" fmla="*/ 24 w 153"/>
                      <a:gd name="T15" fmla="*/ 737 h 896"/>
                      <a:gd name="T16" fmla="*/ 0 w 153"/>
                      <a:gd name="T17" fmla="*/ 792 h 8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3" h="896">
                        <a:moveTo>
                          <a:pt x="0" y="792"/>
                        </a:moveTo>
                        <a:lnTo>
                          <a:pt x="0" y="896"/>
                        </a:lnTo>
                        <a:lnTo>
                          <a:pt x="153" y="896"/>
                        </a:lnTo>
                        <a:lnTo>
                          <a:pt x="153" y="792"/>
                        </a:lnTo>
                        <a:lnTo>
                          <a:pt x="129" y="734"/>
                        </a:lnTo>
                        <a:lnTo>
                          <a:pt x="124" y="0"/>
                        </a:lnTo>
                        <a:lnTo>
                          <a:pt x="29" y="0"/>
                        </a:lnTo>
                        <a:lnTo>
                          <a:pt x="24" y="737"/>
                        </a:lnTo>
                        <a:lnTo>
                          <a:pt x="0" y="7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0" name="Freeform 778"/>
                  <p:cNvSpPr>
                    <a:spLocks noChangeAspect="1"/>
                  </p:cNvSpPr>
                  <p:nvPr/>
                </p:nvSpPr>
                <p:spPr bwMode="auto">
                  <a:xfrm>
                    <a:off x="3167" y="1638"/>
                    <a:ext cx="46" cy="268"/>
                  </a:xfrm>
                  <a:custGeom>
                    <a:avLst/>
                    <a:gdLst>
                      <a:gd name="T0" fmla="*/ 0 w 151"/>
                      <a:gd name="T1" fmla="*/ 792 h 896"/>
                      <a:gd name="T2" fmla="*/ 0 w 151"/>
                      <a:gd name="T3" fmla="*/ 896 h 896"/>
                      <a:gd name="T4" fmla="*/ 151 w 151"/>
                      <a:gd name="T5" fmla="*/ 896 h 896"/>
                      <a:gd name="T6" fmla="*/ 151 w 151"/>
                      <a:gd name="T7" fmla="*/ 792 h 896"/>
                      <a:gd name="T8" fmla="*/ 129 w 151"/>
                      <a:gd name="T9" fmla="*/ 734 h 896"/>
                      <a:gd name="T10" fmla="*/ 124 w 151"/>
                      <a:gd name="T11" fmla="*/ 0 h 896"/>
                      <a:gd name="T12" fmla="*/ 29 w 151"/>
                      <a:gd name="T13" fmla="*/ 0 h 896"/>
                      <a:gd name="T14" fmla="*/ 24 w 151"/>
                      <a:gd name="T15" fmla="*/ 737 h 896"/>
                      <a:gd name="T16" fmla="*/ 0 w 151"/>
                      <a:gd name="T17" fmla="*/ 792 h 8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" h="896">
                        <a:moveTo>
                          <a:pt x="0" y="792"/>
                        </a:moveTo>
                        <a:lnTo>
                          <a:pt x="0" y="896"/>
                        </a:lnTo>
                        <a:lnTo>
                          <a:pt x="151" y="896"/>
                        </a:lnTo>
                        <a:lnTo>
                          <a:pt x="151" y="792"/>
                        </a:lnTo>
                        <a:lnTo>
                          <a:pt x="129" y="734"/>
                        </a:lnTo>
                        <a:lnTo>
                          <a:pt x="124" y="0"/>
                        </a:lnTo>
                        <a:lnTo>
                          <a:pt x="29" y="0"/>
                        </a:lnTo>
                        <a:lnTo>
                          <a:pt x="24" y="737"/>
                        </a:lnTo>
                        <a:lnTo>
                          <a:pt x="0" y="7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1" name="Freeform 779"/>
                  <p:cNvSpPr>
                    <a:spLocks noChangeAspect="1"/>
                  </p:cNvSpPr>
                  <p:nvPr/>
                </p:nvSpPr>
                <p:spPr bwMode="auto">
                  <a:xfrm>
                    <a:off x="339" y="1241"/>
                    <a:ext cx="379" cy="254"/>
                  </a:xfrm>
                  <a:custGeom>
                    <a:avLst/>
                    <a:gdLst>
                      <a:gd name="T0" fmla="*/ 1141 w 1264"/>
                      <a:gd name="T1" fmla="*/ 603 h 847"/>
                      <a:gd name="T2" fmla="*/ 841 w 1264"/>
                      <a:gd name="T3" fmla="*/ 60 h 847"/>
                      <a:gd name="T4" fmla="*/ 808 w 1264"/>
                      <a:gd name="T5" fmla="*/ 6 h 847"/>
                      <a:gd name="T6" fmla="*/ 801 w 1264"/>
                      <a:gd name="T7" fmla="*/ 0 h 847"/>
                      <a:gd name="T8" fmla="*/ 794 w 1264"/>
                      <a:gd name="T9" fmla="*/ 6 h 847"/>
                      <a:gd name="T10" fmla="*/ 763 w 1264"/>
                      <a:gd name="T11" fmla="*/ 54 h 847"/>
                      <a:gd name="T12" fmla="*/ 452 w 1264"/>
                      <a:gd name="T13" fmla="*/ 26 h 847"/>
                      <a:gd name="T14" fmla="*/ 428 w 1264"/>
                      <a:gd name="T15" fmla="*/ 3 h 847"/>
                      <a:gd name="T16" fmla="*/ 418 w 1264"/>
                      <a:gd name="T17" fmla="*/ 3 h 847"/>
                      <a:gd name="T18" fmla="*/ 393 w 1264"/>
                      <a:gd name="T19" fmla="*/ 28 h 847"/>
                      <a:gd name="T20" fmla="*/ 385 w 1264"/>
                      <a:gd name="T21" fmla="*/ 192 h 847"/>
                      <a:gd name="T22" fmla="*/ 0 w 1264"/>
                      <a:gd name="T23" fmla="*/ 718 h 847"/>
                      <a:gd name="T24" fmla="*/ 19 w 1264"/>
                      <a:gd name="T25" fmla="*/ 783 h 847"/>
                      <a:gd name="T26" fmla="*/ 318 w 1264"/>
                      <a:gd name="T27" fmla="*/ 847 h 847"/>
                      <a:gd name="T28" fmla="*/ 337 w 1264"/>
                      <a:gd name="T29" fmla="*/ 774 h 847"/>
                      <a:gd name="T30" fmla="*/ 338 w 1264"/>
                      <a:gd name="T31" fmla="*/ 666 h 847"/>
                      <a:gd name="T32" fmla="*/ 343 w 1264"/>
                      <a:gd name="T33" fmla="*/ 645 h 847"/>
                      <a:gd name="T34" fmla="*/ 348 w 1264"/>
                      <a:gd name="T35" fmla="*/ 629 h 847"/>
                      <a:gd name="T36" fmla="*/ 355 w 1264"/>
                      <a:gd name="T37" fmla="*/ 617 h 847"/>
                      <a:gd name="T38" fmla="*/ 364 w 1264"/>
                      <a:gd name="T39" fmla="*/ 609 h 847"/>
                      <a:gd name="T40" fmla="*/ 372 w 1264"/>
                      <a:gd name="T41" fmla="*/ 605 h 847"/>
                      <a:gd name="T42" fmla="*/ 384 w 1264"/>
                      <a:gd name="T43" fmla="*/ 602 h 847"/>
                      <a:gd name="T44" fmla="*/ 395 w 1264"/>
                      <a:gd name="T45" fmla="*/ 602 h 847"/>
                      <a:gd name="T46" fmla="*/ 407 w 1264"/>
                      <a:gd name="T47" fmla="*/ 604 h 847"/>
                      <a:gd name="T48" fmla="*/ 415 w 1264"/>
                      <a:gd name="T49" fmla="*/ 609 h 847"/>
                      <a:gd name="T50" fmla="*/ 424 w 1264"/>
                      <a:gd name="T51" fmla="*/ 617 h 847"/>
                      <a:gd name="T52" fmla="*/ 432 w 1264"/>
                      <a:gd name="T53" fmla="*/ 629 h 847"/>
                      <a:gd name="T54" fmla="*/ 439 w 1264"/>
                      <a:gd name="T55" fmla="*/ 646 h 847"/>
                      <a:gd name="T56" fmla="*/ 442 w 1264"/>
                      <a:gd name="T57" fmla="*/ 667 h 847"/>
                      <a:gd name="T58" fmla="*/ 443 w 1264"/>
                      <a:gd name="T59" fmla="*/ 774 h 847"/>
                      <a:gd name="T60" fmla="*/ 463 w 1264"/>
                      <a:gd name="T61" fmla="*/ 847 h 847"/>
                      <a:gd name="T62" fmla="*/ 761 w 1264"/>
                      <a:gd name="T63" fmla="*/ 780 h 847"/>
                      <a:gd name="T64" fmla="*/ 780 w 1264"/>
                      <a:gd name="T65" fmla="*/ 678 h 847"/>
                      <a:gd name="T66" fmla="*/ 783 w 1264"/>
                      <a:gd name="T67" fmla="*/ 655 h 847"/>
                      <a:gd name="T68" fmla="*/ 787 w 1264"/>
                      <a:gd name="T69" fmla="*/ 636 h 847"/>
                      <a:gd name="T70" fmla="*/ 794 w 1264"/>
                      <a:gd name="T71" fmla="*/ 623 h 847"/>
                      <a:gd name="T72" fmla="*/ 803 w 1264"/>
                      <a:gd name="T73" fmla="*/ 613 h 847"/>
                      <a:gd name="T74" fmla="*/ 811 w 1264"/>
                      <a:gd name="T75" fmla="*/ 607 h 847"/>
                      <a:gd name="T76" fmla="*/ 820 w 1264"/>
                      <a:gd name="T77" fmla="*/ 603 h 847"/>
                      <a:gd name="T78" fmla="*/ 833 w 1264"/>
                      <a:gd name="T79" fmla="*/ 602 h 847"/>
                      <a:gd name="T80" fmla="*/ 847 w 1264"/>
                      <a:gd name="T81" fmla="*/ 603 h 847"/>
                      <a:gd name="T82" fmla="*/ 856 w 1264"/>
                      <a:gd name="T83" fmla="*/ 607 h 847"/>
                      <a:gd name="T84" fmla="*/ 864 w 1264"/>
                      <a:gd name="T85" fmla="*/ 613 h 847"/>
                      <a:gd name="T86" fmla="*/ 872 w 1264"/>
                      <a:gd name="T87" fmla="*/ 623 h 847"/>
                      <a:gd name="T88" fmla="*/ 880 w 1264"/>
                      <a:gd name="T89" fmla="*/ 636 h 847"/>
                      <a:gd name="T90" fmla="*/ 885 w 1264"/>
                      <a:gd name="T91" fmla="*/ 655 h 847"/>
                      <a:gd name="T92" fmla="*/ 887 w 1264"/>
                      <a:gd name="T93" fmla="*/ 678 h 847"/>
                      <a:gd name="T94" fmla="*/ 906 w 1264"/>
                      <a:gd name="T95" fmla="*/ 783 h 847"/>
                      <a:gd name="T96" fmla="*/ 1205 w 1264"/>
                      <a:gd name="T97" fmla="*/ 847 h 847"/>
                      <a:gd name="T98" fmla="*/ 1224 w 1264"/>
                      <a:gd name="T99" fmla="*/ 774 h 847"/>
                      <a:gd name="T100" fmla="*/ 1224 w 1264"/>
                      <a:gd name="T101" fmla="*/ 678 h 847"/>
                      <a:gd name="T102" fmla="*/ 1225 w 1264"/>
                      <a:gd name="T103" fmla="*/ 659 h 847"/>
                      <a:gd name="T104" fmla="*/ 1232 w 1264"/>
                      <a:gd name="T105" fmla="*/ 637 h 847"/>
                      <a:gd name="T106" fmla="*/ 1236 w 1264"/>
                      <a:gd name="T107" fmla="*/ 626 h 847"/>
                      <a:gd name="T108" fmla="*/ 1243 w 1264"/>
                      <a:gd name="T109" fmla="*/ 616 h 847"/>
                      <a:gd name="T110" fmla="*/ 1253 w 1264"/>
                      <a:gd name="T111" fmla="*/ 608 h 847"/>
                      <a:gd name="T112" fmla="*/ 1264 w 1264"/>
                      <a:gd name="T113" fmla="*/ 603 h 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264" h="847">
                        <a:moveTo>
                          <a:pt x="1264" y="603"/>
                        </a:moveTo>
                        <a:lnTo>
                          <a:pt x="1141" y="603"/>
                        </a:lnTo>
                        <a:lnTo>
                          <a:pt x="841" y="192"/>
                        </a:lnTo>
                        <a:lnTo>
                          <a:pt x="841" y="60"/>
                        </a:lnTo>
                        <a:lnTo>
                          <a:pt x="832" y="28"/>
                        </a:lnTo>
                        <a:lnTo>
                          <a:pt x="808" y="6"/>
                        </a:lnTo>
                        <a:lnTo>
                          <a:pt x="806" y="3"/>
                        </a:lnTo>
                        <a:lnTo>
                          <a:pt x="801" y="0"/>
                        </a:lnTo>
                        <a:lnTo>
                          <a:pt x="798" y="3"/>
                        </a:lnTo>
                        <a:lnTo>
                          <a:pt x="794" y="6"/>
                        </a:lnTo>
                        <a:lnTo>
                          <a:pt x="773" y="26"/>
                        </a:lnTo>
                        <a:lnTo>
                          <a:pt x="763" y="54"/>
                        </a:lnTo>
                        <a:lnTo>
                          <a:pt x="463" y="54"/>
                        </a:lnTo>
                        <a:lnTo>
                          <a:pt x="452" y="26"/>
                        </a:lnTo>
                        <a:lnTo>
                          <a:pt x="429" y="6"/>
                        </a:lnTo>
                        <a:lnTo>
                          <a:pt x="428" y="3"/>
                        </a:lnTo>
                        <a:lnTo>
                          <a:pt x="423" y="0"/>
                        </a:lnTo>
                        <a:lnTo>
                          <a:pt x="418" y="3"/>
                        </a:lnTo>
                        <a:lnTo>
                          <a:pt x="417" y="6"/>
                        </a:lnTo>
                        <a:lnTo>
                          <a:pt x="393" y="28"/>
                        </a:lnTo>
                        <a:lnTo>
                          <a:pt x="385" y="60"/>
                        </a:lnTo>
                        <a:lnTo>
                          <a:pt x="385" y="192"/>
                        </a:lnTo>
                        <a:lnTo>
                          <a:pt x="383" y="192"/>
                        </a:lnTo>
                        <a:lnTo>
                          <a:pt x="0" y="718"/>
                        </a:lnTo>
                        <a:lnTo>
                          <a:pt x="0" y="774"/>
                        </a:lnTo>
                        <a:lnTo>
                          <a:pt x="19" y="783"/>
                        </a:lnTo>
                        <a:lnTo>
                          <a:pt x="19" y="847"/>
                        </a:lnTo>
                        <a:lnTo>
                          <a:pt x="318" y="847"/>
                        </a:lnTo>
                        <a:lnTo>
                          <a:pt x="318" y="780"/>
                        </a:lnTo>
                        <a:lnTo>
                          <a:pt x="337" y="774"/>
                        </a:lnTo>
                        <a:lnTo>
                          <a:pt x="337" y="678"/>
                        </a:lnTo>
                        <a:lnTo>
                          <a:pt x="338" y="666"/>
                        </a:lnTo>
                        <a:lnTo>
                          <a:pt x="340" y="655"/>
                        </a:lnTo>
                        <a:lnTo>
                          <a:pt x="343" y="645"/>
                        </a:lnTo>
                        <a:lnTo>
                          <a:pt x="345" y="636"/>
                        </a:lnTo>
                        <a:lnTo>
                          <a:pt x="348" y="629"/>
                        </a:lnTo>
                        <a:lnTo>
                          <a:pt x="352" y="623"/>
                        </a:lnTo>
                        <a:lnTo>
                          <a:pt x="355" y="617"/>
                        </a:lnTo>
                        <a:lnTo>
                          <a:pt x="360" y="613"/>
                        </a:lnTo>
                        <a:lnTo>
                          <a:pt x="364" y="609"/>
                        </a:lnTo>
                        <a:lnTo>
                          <a:pt x="368" y="607"/>
                        </a:lnTo>
                        <a:lnTo>
                          <a:pt x="372" y="605"/>
                        </a:lnTo>
                        <a:lnTo>
                          <a:pt x="376" y="603"/>
                        </a:lnTo>
                        <a:lnTo>
                          <a:pt x="384" y="602"/>
                        </a:lnTo>
                        <a:lnTo>
                          <a:pt x="390" y="602"/>
                        </a:lnTo>
                        <a:lnTo>
                          <a:pt x="395" y="602"/>
                        </a:lnTo>
                        <a:lnTo>
                          <a:pt x="403" y="603"/>
                        </a:lnTo>
                        <a:lnTo>
                          <a:pt x="407" y="604"/>
                        </a:lnTo>
                        <a:lnTo>
                          <a:pt x="411" y="607"/>
                        </a:lnTo>
                        <a:lnTo>
                          <a:pt x="415" y="609"/>
                        </a:lnTo>
                        <a:lnTo>
                          <a:pt x="420" y="613"/>
                        </a:lnTo>
                        <a:lnTo>
                          <a:pt x="424" y="617"/>
                        </a:lnTo>
                        <a:lnTo>
                          <a:pt x="428" y="623"/>
                        </a:lnTo>
                        <a:lnTo>
                          <a:pt x="432" y="629"/>
                        </a:lnTo>
                        <a:lnTo>
                          <a:pt x="435" y="636"/>
                        </a:lnTo>
                        <a:lnTo>
                          <a:pt x="439" y="646"/>
                        </a:lnTo>
                        <a:lnTo>
                          <a:pt x="441" y="655"/>
                        </a:lnTo>
                        <a:lnTo>
                          <a:pt x="442" y="667"/>
                        </a:lnTo>
                        <a:lnTo>
                          <a:pt x="443" y="678"/>
                        </a:lnTo>
                        <a:lnTo>
                          <a:pt x="443" y="774"/>
                        </a:lnTo>
                        <a:lnTo>
                          <a:pt x="463" y="783"/>
                        </a:lnTo>
                        <a:lnTo>
                          <a:pt x="463" y="847"/>
                        </a:lnTo>
                        <a:lnTo>
                          <a:pt x="761" y="847"/>
                        </a:lnTo>
                        <a:lnTo>
                          <a:pt x="761" y="780"/>
                        </a:lnTo>
                        <a:lnTo>
                          <a:pt x="780" y="774"/>
                        </a:lnTo>
                        <a:lnTo>
                          <a:pt x="780" y="678"/>
                        </a:lnTo>
                        <a:lnTo>
                          <a:pt x="781" y="667"/>
                        </a:lnTo>
                        <a:lnTo>
                          <a:pt x="783" y="655"/>
                        </a:lnTo>
                        <a:lnTo>
                          <a:pt x="785" y="646"/>
                        </a:lnTo>
                        <a:lnTo>
                          <a:pt x="787" y="636"/>
                        </a:lnTo>
                        <a:lnTo>
                          <a:pt x="790" y="629"/>
                        </a:lnTo>
                        <a:lnTo>
                          <a:pt x="794" y="623"/>
                        </a:lnTo>
                        <a:lnTo>
                          <a:pt x="799" y="617"/>
                        </a:lnTo>
                        <a:lnTo>
                          <a:pt x="803" y="613"/>
                        </a:lnTo>
                        <a:lnTo>
                          <a:pt x="807" y="609"/>
                        </a:lnTo>
                        <a:lnTo>
                          <a:pt x="811" y="607"/>
                        </a:lnTo>
                        <a:lnTo>
                          <a:pt x="816" y="604"/>
                        </a:lnTo>
                        <a:lnTo>
                          <a:pt x="820" y="603"/>
                        </a:lnTo>
                        <a:lnTo>
                          <a:pt x="827" y="602"/>
                        </a:lnTo>
                        <a:lnTo>
                          <a:pt x="833" y="602"/>
                        </a:lnTo>
                        <a:lnTo>
                          <a:pt x="840" y="602"/>
                        </a:lnTo>
                        <a:lnTo>
                          <a:pt x="847" y="603"/>
                        </a:lnTo>
                        <a:lnTo>
                          <a:pt x="851" y="604"/>
                        </a:lnTo>
                        <a:lnTo>
                          <a:pt x="856" y="607"/>
                        </a:lnTo>
                        <a:lnTo>
                          <a:pt x="860" y="609"/>
                        </a:lnTo>
                        <a:lnTo>
                          <a:pt x="864" y="613"/>
                        </a:lnTo>
                        <a:lnTo>
                          <a:pt x="868" y="617"/>
                        </a:lnTo>
                        <a:lnTo>
                          <a:pt x="872" y="623"/>
                        </a:lnTo>
                        <a:lnTo>
                          <a:pt x="877" y="629"/>
                        </a:lnTo>
                        <a:lnTo>
                          <a:pt x="880" y="636"/>
                        </a:lnTo>
                        <a:lnTo>
                          <a:pt x="883" y="646"/>
                        </a:lnTo>
                        <a:lnTo>
                          <a:pt x="885" y="655"/>
                        </a:lnTo>
                        <a:lnTo>
                          <a:pt x="886" y="667"/>
                        </a:lnTo>
                        <a:lnTo>
                          <a:pt x="887" y="678"/>
                        </a:lnTo>
                        <a:lnTo>
                          <a:pt x="887" y="774"/>
                        </a:lnTo>
                        <a:lnTo>
                          <a:pt x="906" y="783"/>
                        </a:lnTo>
                        <a:lnTo>
                          <a:pt x="906" y="847"/>
                        </a:lnTo>
                        <a:lnTo>
                          <a:pt x="1205" y="847"/>
                        </a:lnTo>
                        <a:lnTo>
                          <a:pt x="1205" y="780"/>
                        </a:lnTo>
                        <a:lnTo>
                          <a:pt x="1224" y="774"/>
                        </a:lnTo>
                        <a:lnTo>
                          <a:pt x="1224" y="727"/>
                        </a:lnTo>
                        <a:lnTo>
                          <a:pt x="1224" y="678"/>
                        </a:lnTo>
                        <a:lnTo>
                          <a:pt x="1224" y="670"/>
                        </a:lnTo>
                        <a:lnTo>
                          <a:pt x="1225" y="659"/>
                        </a:lnTo>
                        <a:lnTo>
                          <a:pt x="1227" y="649"/>
                        </a:lnTo>
                        <a:lnTo>
                          <a:pt x="1232" y="637"/>
                        </a:lnTo>
                        <a:lnTo>
                          <a:pt x="1234" y="631"/>
                        </a:lnTo>
                        <a:lnTo>
                          <a:pt x="1236" y="626"/>
                        </a:lnTo>
                        <a:lnTo>
                          <a:pt x="1239" y="620"/>
                        </a:lnTo>
                        <a:lnTo>
                          <a:pt x="1243" y="616"/>
                        </a:lnTo>
                        <a:lnTo>
                          <a:pt x="1247" y="612"/>
                        </a:lnTo>
                        <a:lnTo>
                          <a:pt x="1253" y="608"/>
                        </a:lnTo>
                        <a:lnTo>
                          <a:pt x="1258" y="605"/>
                        </a:lnTo>
                        <a:lnTo>
                          <a:pt x="1264" y="60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2" name="Freeform 780"/>
                  <p:cNvSpPr>
                    <a:spLocks noChangeAspect="1"/>
                  </p:cNvSpPr>
                  <p:nvPr/>
                </p:nvSpPr>
                <p:spPr bwMode="auto">
                  <a:xfrm>
                    <a:off x="4828" y="1241"/>
                    <a:ext cx="379" cy="254"/>
                  </a:xfrm>
                  <a:custGeom>
                    <a:avLst/>
                    <a:gdLst>
                      <a:gd name="T0" fmla="*/ 123 w 1264"/>
                      <a:gd name="T1" fmla="*/ 603 h 847"/>
                      <a:gd name="T2" fmla="*/ 423 w 1264"/>
                      <a:gd name="T3" fmla="*/ 60 h 847"/>
                      <a:gd name="T4" fmla="*/ 456 w 1264"/>
                      <a:gd name="T5" fmla="*/ 6 h 847"/>
                      <a:gd name="T6" fmla="*/ 463 w 1264"/>
                      <a:gd name="T7" fmla="*/ 0 h 847"/>
                      <a:gd name="T8" fmla="*/ 468 w 1264"/>
                      <a:gd name="T9" fmla="*/ 6 h 847"/>
                      <a:gd name="T10" fmla="*/ 501 w 1264"/>
                      <a:gd name="T11" fmla="*/ 54 h 847"/>
                      <a:gd name="T12" fmla="*/ 812 w 1264"/>
                      <a:gd name="T13" fmla="*/ 26 h 847"/>
                      <a:gd name="T14" fmla="*/ 836 w 1264"/>
                      <a:gd name="T15" fmla="*/ 3 h 847"/>
                      <a:gd name="T16" fmla="*/ 846 w 1264"/>
                      <a:gd name="T17" fmla="*/ 3 h 847"/>
                      <a:gd name="T18" fmla="*/ 871 w 1264"/>
                      <a:gd name="T19" fmla="*/ 28 h 847"/>
                      <a:gd name="T20" fmla="*/ 879 w 1264"/>
                      <a:gd name="T21" fmla="*/ 192 h 847"/>
                      <a:gd name="T22" fmla="*/ 1264 w 1264"/>
                      <a:gd name="T23" fmla="*/ 718 h 847"/>
                      <a:gd name="T24" fmla="*/ 1245 w 1264"/>
                      <a:gd name="T25" fmla="*/ 783 h 847"/>
                      <a:gd name="T26" fmla="*/ 946 w 1264"/>
                      <a:gd name="T27" fmla="*/ 847 h 847"/>
                      <a:gd name="T28" fmla="*/ 927 w 1264"/>
                      <a:gd name="T29" fmla="*/ 774 h 847"/>
                      <a:gd name="T30" fmla="*/ 926 w 1264"/>
                      <a:gd name="T31" fmla="*/ 666 h 847"/>
                      <a:gd name="T32" fmla="*/ 921 w 1264"/>
                      <a:gd name="T33" fmla="*/ 645 h 847"/>
                      <a:gd name="T34" fmla="*/ 916 w 1264"/>
                      <a:gd name="T35" fmla="*/ 629 h 847"/>
                      <a:gd name="T36" fmla="*/ 909 w 1264"/>
                      <a:gd name="T37" fmla="*/ 617 h 847"/>
                      <a:gd name="T38" fmla="*/ 900 w 1264"/>
                      <a:gd name="T39" fmla="*/ 609 h 847"/>
                      <a:gd name="T40" fmla="*/ 892 w 1264"/>
                      <a:gd name="T41" fmla="*/ 605 h 847"/>
                      <a:gd name="T42" fmla="*/ 880 w 1264"/>
                      <a:gd name="T43" fmla="*/ 602 h 847"/>
                      <a:gd name="T44" fmla="*/ 869 w 1264"/>
                      <a:gd name="T45" fmla="*/ 602 h 847"/>
                      <a:gd name="T46" fmla="*/ 857 w 1264"/>
                      <a:gd name="T47" fmla="*/ 604 h 847"/>
                      <a:gd name="T48" fmla="*/ 849 w 1264"/>
                      <a:gd name="T49" fmla="*/ 609 h 847"/>
                      <a:gd name="T50" fmla="*/ 840 w 1264"/>
                      <a:gd name="T51" fmla="*/ 617 h 847"/>
                      <a:gd name="T52" fmla="*/ 832 w 1264"/>
                      <a:gd name="T53" fmla="*/ 629 h 847"/>
                      <a:gd name="T54" fmla="*/ 825 w 1264"/>
                      <a:gd name="T55" fmla="*/ 646 h 847"/>
                      <a:gd name="T56" fmla="*/ 822 w 1264"/>
                      <a:gd name="T57" fmla="*/ 667 h 847"/>
                      <a:gd name="T58" fmla="*/ 821 w 1264"/>
                      <a:gd name="T59" fmla="*/ 774 h 847"/>
                      <a:gd name="T60" fmla="*/ 801 w 1264"/>
                      <a:gd name="T61" fmla="*/ 847 h 847"/>
                      <a:gd name="T62" fmla="*/ 501 w 1264"/>
                      <a:gd name="T63" fmla="*/ 780 h 847"/>
                      <a:gd name="T64" fmla="*/ 484 w 1264"/>
                      <a:gd name="T65" fmla="*/ 678 h 847"/>
                      <a:gd name="T66" fmla="*/ 481 w 1264"/>
                      <a:gd name="T67" fmla="*/ 655 h 847"/>
                      <a:gd name="T68" fmla="*/ 477 w 1264"/>
                      <a:gd name="T69" fmla="*/ 636 h 847"/>
                      <a:gd name="T70" fmla="*/ 470 w 1264"/>
                      <a:gd name="T71" fmla="*/ 623 h 847"/>
                      <a:gd name="T72" fmla="*/ 461 w 1264"/>
                      <a:gd name="T73" fmla="*/ 613 h 847"/>
                      <a:gd name="T74" fmla="*/ 453 w 1264"/>
                      <a:gd name="T75" fmla="*/ 607 h 847"/>
                      <a:gd name="T76" fmla="*/ 444 w 1264"/>
                      <a:gd name="T77" fmla="*/ 603 h 847"/>
                      <a:gd name="T78" fmla="*/ 431 w 1264"/>
                      <a:gd name="T79" fmla="*/ 602 h 847"/>
                      <a:gd name="T80" fmla="*/ 417 w 1264"/>
                      <a:gd name="T81" fmla="*/ 603 h 847"/>
                      <a:gd name="T82" fmla="*/ 408 w 1264"/>
                      <a:gd name="T83" fmla="*/ 607 h 847"/>
                      <a:gd name="T84" fmla="*/ 400 w 1264"/>
                      <a:gd name="T85" fmla="*/ 613 h 847"/>
                      <a:gd name="T86" fmla="*/ 392 w 1264"/>
                      <a:gd name="T87" fmla="*/ 623 h 847"/>
                      <a:gd name="T88" fmla="*/ 384 w 1264"/>
                      <a:gd name="T89" fmla="*/ 636 h 847"/>
                      <a:gd name="T90" fmla="*/ 379 w 1264"/>
                      <a:gd name="T91" fmla="*/ 655 h 847"/>
                      <a:gd name="T92" fmla="*/ 377 w 1264"/>
                      <a:gd name="T93" fmla="*/ 678 h 847"/>
                      <a:gd name="T94" fmla="*/ 358 w 1264"/>
                      <a:gd name="T95" fmla="*/ 783 h 847"/>
                      <a:gd name="T96" fmla="*/ 59 w 1264"/>
                      <a:gd name="T97" fmla="*/ 847 h 847"/>
                      <a:gd name="T98" fmla="*/ 40 w 1264"/>
                      <a:gd name="T99" fmla="*/ 774 h 847"/>
                      <a:gd name="T100" fmla="*/ 40 w 1264"/>
                      <a:gd name="T101" fmla="*/ 678 h 847"/>
                      <a:gd name="T102" fmla="*/ 39 w 1264"/>
                      <a:gd name="T103" fmla="*/ 659 h 847"/>
                      <a:gd name="T104" fmla="*/ 32 w 1264"/>
                      <a:gd name="T105" fmla="*/ 637 h 847"/>
                      <a:gd name="T106" fmla="*/ 28 w 1264"/>
                      <a:gd name="T107" fmla="*/ 626 h 847"/>
                      <a:gd name="T108" fmla="*/ 21 w 1264"/>
                      <a:gd name="T109" fmla="*/ 616 h 847"/>
                      <a:gd name="T110" fmla="*/ 11 w 1264"/>
                      <a:gd name="T111" fmla="*/ 608 h 847"/>
                      <a:gd name="T112" fmla="*/ 0 w 1264"/>
                      <a:gd name="T113" fmla="*/ 603 h 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264" h="847">
                        <a:moveTo>
                          <a:pt x="0" y="603"/>
                        </a:moveTo>
                        <a:lnTo>
                          <a:pt x="123" y="603"/>
                        </a:lnTo>
                        <a:lnTo>
                          <a:pt x="423" y="192"/>
                        </a:lnTo>
                        <a:lnTo>
                          <a:pt x="423" y="60"/>
                        </a:lnTo>
                        <a:lnTo>
                          <a:pt x="432" y="28"/>
                        </a:lnTo>
                        <a:lnTo>
                          <a:pt x="456" y="6"/>
                        </a:lnTo>
                        <a:lnTo>
                          <a:pt x="458" y="3"/>
                        </a:lnTo>
                        <a:lnTo>
                          <a:pt x="463" y="0"/>
                        </a:lnTo>
                        <a:lnTo>
                          <a:pt x="466" y="3"/>
                        </a:lnTo>
                        <a:lnTo>
                          <a:pt x="468" y="6"/>
                        </a:lnTo>
                        <a:lnTo>
                          <a:pt x="491" y="26"/>
                        </a:lnTo>
                        <a:lnTo>
                          <a:pt x="501" y="54"/>
                        </a:lnTo>
                        <a:lnTo>
                          <a:pt x="801" y="54"/>
                        </a:lnTo>
                        <a:lnTo>
                          <a:pt x="812" y="26"/>
                        </a:lnTo>
                        <a:lnTo>
                          <a:pt x="835" y="6"/>
                        </a:lnTo>
                        <a:lnTo>
                          <a:pt x="836" y="3"/>
                        </a:lnTo>
                        <a:lnTo>
                          <a:pt x="840" y="0"/>
                        </a:lnTo>
                        <a:lnTo>
                          <a:pt x="846" y="3"/>
                        </a:lnTo>
                        <a:lnTo>
                          <a:pt x="847" y="6"/>
                        </a:lnTo>
                        <a:lnTo>
                          <a:pt x="871" y="28"/>
                        </a:lnTo>
                        <a:lnTo>
                          <a:pt x="879" y="60"/>
                        </a:lnTo>
                        <a:lnTo>
                          <a:pt x="879" y="192"/>
                        </a:lnTo>
                        <a:lnTo>
                          <a:pt x="881" y="192"/>
                        </a:lnTo>
                        <a:lnTo>
                          <a:pt x="1264" y="718"/>
                        </a:lnTo>
                        <a:lnTo>
                          <a:pt x="1264" y="774"/>
                        </a:lnTo>
                        <a:lnTo>
                          <a:pt x="1245" y="783"/>
                        </a:lnTo>
                        <a:lnTo>
                          <a:pt x="1245" y="847"/>
                        </a:lnTo>
                        <a:lnTo>
                          <a:pt x="946" y="847"/>
                        </a:lnTo>
                        <a:lnTo>
                          <a:pt x="946" y="780"/>
                        </a:lnTo>
                        <a:lnTo>
                          <a:pt x="927" y="774"/>
                        </a:lnTo>
                        <a:lnTo>
                          <a:pt x="927" y="678"/>
                        </a:lnTo>
                        <a:lnTo>
                          <a:pt x="926" y="666"/>
                        </a:lnTo>
                        <a:lnTo>
                          <a:pt x="923" y="655"/>
                        </a:lnTo>
                        <a:lnTo>
                          <a:pt x="921" y="645"/>
                        </a:lnTo>
                        <a:lnTo>
                          <a:pt x="919" y="636"/>
                        </a:lnTo>
                        <a:lnTo>
                          <a:pt x="916" y="629"/>
                        </a:lnTo>
                        <a:lnTo>
                          <a:pt x="912" y="623"/>
                        </a:lnTo>
                        <a:lnTo>
                          <a:pt x="909" y="617"/>
                        </a:lnTo>
                        <a:lnTo>
                          <a:pt x="904" y="613"/>
                        </a:lnTo>
                        <a:lnTo>
                          <a:pt x="900" y="609"/>
                        </a:lnTo>
                        <a:lnTo>
                          <a:pt x="896" y="607"/>
                        </a:lnTo>
                        <a:lnTo>
                          <a:pt x="892" y="605"/>
                        </a:lnTo>
                        <a:lnTo>
                          <a:pt x="888" y="603"/>
                        </a:lnTo>
                        <a:lnTo>
                          <a:pt x="880" y="602"/>
                        </a:lnTo>
                        <a:lnTo>
                          <a:pt x="874" y="602"/>
                        </a:lnTo>
                        <a:lnTo>
                          <a:pt x="869" y="602"/>
                        </a:lnTo>
                        <a:lnTo>
                          <a:pt x="861" y="603"/>
                        </a:lnTo>
                        <a:lnTo>
                          <a:pt x="857" y="604"/>
                        </a:lnTo>
                        <a:lnTo>
                          <a:pt x="853" y="607"/>
                        </a:lnTo>
                        <a:lnTo>
                          <a:pt x="849" y="609"/>
                        </a:lnTo>
                        <a:lnTo>
                          <a:pt x="844" y="613"/>
                        </a:lnTo>
                        <a:lnTo>
                          <a:pt x="840" y="617"/>
                        </a:lnTo>
                        <a:lnTo>
                          <a:pt x="836" y="623"/>
                        </a:lnTo>
                        <a:lnTo>
                          <a:pt x="832" y="629"/>
                        </a:lnTo>
                        <a:lnTo>
                          <a:pt x="829" y="636"/>
                        </a:lnTo>
                        <a:lnTo>
                          <a:pt x="825" y="646"/>
                        </a:lnTo>
                        <a:lnTo>
                          <a:pt x="823" y="655"/>
                        </a:lnTo>
                        <a:lnTo>
                          <a:pt x="822" y="667"/>
                        </a:lnTo>
                        <a:lnTo>
                          <a:pt x="821" y="678"/>
                        </a:lnTo>
                        <a:lnTo>
                          <a:pt x="821" y="774"/>
                        </a:lnTo>
                        <a:lnTo>
                          <a:pt x="801" y="783"/>
                        </a:lnTo>
                        <a:lnTo>
                          <a:pt x="801" y="847"/>
                        </a:lnTo>
                        <a:lnTo>
                          <a:pt x="503" y="847"/>
                        </a:lnTo>
                        <a:lnTo>
                          <a:pt x="501" y="780"/>
                        </a:lnTo>
                        <a:lnTo>
                          <a:pt x="482" y="774"/>
                        </a:lnTo>
                        <a:lnTo>
                          <a:pt x="484" y="678"/>
                        </a:lnTo>
                        <a:lnTo>
                          <a:pt x="483" y="667"/>
                        </a:lnTo>
                        <a:lnTo>
                          <a:pt x="481" y="655"/>
                        </a:lnTo>
                        <a:lnTo>
                          <a:pt x="479" y="646"/>
                        </a:lnTo>
                        <a:lnTo>
                          <a:pt x="477" y="636"/>
                        </a:lnTo>
                        <a:lnTo>
                          <a:pt x="474" y="629"/>
                        </a:lnTo>
                        <a:lnTo>
                          <a:pt x="470" y="623"/>
                        </a:lnTo>
                        <a:lnTo>
                          <a:pt x="465" y="617"/>
                        </a:lnTo>
                        <a:lnTo>
                          <a:pt x="461" y="613"/>
                        </a:lnTo>
                        <a:lnTo>
                          <a:pt x="457" y="609"/>
                        </a:lnTo>
                        <a:lnTo>
                          <a:pt x="453" y="607"/>
                        </a:lnTo>
                        <a:lnTo>
                          <a:pt x="448" y="604"/>
                        </a:lnTo>
                        <a:lnTo>
                          <a:pt x="444" y="603"/>
                        </a:lnTo>
                        <a:lnTo>
                          <a:pt x="437" y="602"/>
                        </a:lnTo>
                        <a:lnTo>
                          <a:pt x="431" y="602"/>
                        </a:lnTo>
                        <a:lnTo>
                          <a:pt x="424" y="602"/>
                        </a:lnTo>
                        <a:lnTo>
                          <a:pt x="417" y="603"/>
                        </a:lnTo>
                        <a:lnTo>
                          <a:pt x="413" y="604"/>
                        </a:lnTo>
                        <a:lnTo>
                          <a:pt x="408" y="607"/>
                        </a:lnTo>
                        <a:lnTo>
                          <a:pt x="404" y="609"/>
                        </a:lnTo>
                        <a:lnTo>
                          <a:pt x="400" y="613"/>
                        </a:lnTo>
                        <a:lnTo>
                          <a:pt x="396" y="617"/>
                        </a:lnTo>
                        <a:lnTo>
                          <a:pt x="392" y="623"/>
                        </a:lnTo>
                        <a:lnTo>
                          <a:pt x="387" y="629"/>
                        </a:lnTo>
                        <a:lnTo>
                          <a:pt x="384" y="636"/>
                        </a:lnTo>
                        <a:lnTo>
                          <a:pt x="381" y="646"/>
                        </a:lnTo>
                        <a:lnTo>
                          <a:pt x="379" y="655"/>
                        </a:lnTo>
                        <a:lnTo>
                          <a:pt x="378" y="667"/>
                        </a:lnTo>
                        <a:lnTo>
                          <a:pt x="377" y="678"/>
                        </a:lnTo>
                        <a:lnTo>
                          <a:pt x="377" y="774"/>
                        </a:lnTo>
                        <a:lnTo>
                          <a:pt x="358" y="783"/>
                        </a:lnTo>
                        <a:lnTo>
                          <a:pt x="358" y="847"/>
                        </a:lnTo>
                        <a:lnTo>
                          <a:pt x="59" y="847"/>
                        </a:lnTo>
                        <a:lnTo>
                          <a:pt x="59" y="780"/>
                        </a:lnTo>
                        <a:lnTo>
                          <a:pt x="40" y="774"/>
                        </a:lnTo>
                        <a:lnTo>
                          <a:pt x="40" y="727"/>
                        </a:lnTo>
                        <a:lnTo>
                          <a:pt x="40" y="678"/>
                        </a:lnTo>
                        <a:lnTo>
                          <a:pt x="40" y="670"/>
                        </a:lnTo>
                        <a:lnTo>
                          <a:pt x="39" y="659"/>
                        </a:lnTo>
                        <a:lnTo>
                          <a:pt x="37" y="649"/>
                        </a:lnTo>
                        <a:lnTo>
                          <a:pt x="32" y="637"/>
                        </a:lnTo>
                        <a:lnTo>
                          <a:pt x="30" y="631"/>
                        </a:lnTo>
                        <a:lnTo>
                          <a:pt x="28" y="626"/>
                        </a:lnTo>
                        <a:lnTo>
                          <a:pt x="24" y="620"/>
                        </a:lnTo>
                        <a:lnTo>
                          <a:pt x="21" y="616"/>
                        </a:lnTo>
                        <a:lnTo>
                          <a:pt x="17" y="612"/>
                        </a:lnTo>
                        <a:lnTo>
                          <a:pt x="11" y="608"/>
                        </a:lnTo>
                        <a:lnTo>
                          <a:pt x="6" y="605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3" name="Freeform 781"/>
                  <p:cNvSpPr>
                    <a:spLocks noChangeAspect="1"/>
                  </p:cNvSpPr>
                  <p:nvPr/>
                </p:nvSpPr>
                <p:spPr bwMode="auto">
                  <a:xfrm>
                    <a:off x="3008" y="1981"/>
                    <a:ext cx="29" cy="13"/>
                  </a:xfrm>
                  <a:custGeom>
                    <a:avLst/>
                    <a:gdLst>
                      <a:gd name="T0" fmla="*/ 0 w 97"/>
                      <a:gd name="T1" fmla="*/ 22 h 40"/>
                      <a:gd name="T2" fmla="*/ 23 w 97"/>
                      <a:gd name="T3" fmla="*/ 40 h 40"/>
                      <a:gd name="T4" fmla="*/ 97 w 97"/>
                      <a:gd name="T5" fmla="*/ 40 h 40"/>
                      <a:gd name="T6" fmla="*/ 97 w 97"/>
                      <a:gd name="T7" fmla="*/ 0 h 40"/>
                      <a:gd name="T8" fmla="*/ 23 w 97"/>
                      <a:gd name="T9" fmla="*/ 0 h 40"/>
                      <a:gd name="T10" fmla="*/ 0 w 97"/>
                      <a:gd name="T11" fmla="*/ 22 h 40"/>
                      <a:gd name="T12" fmla="*/ 0 w 97"/>
                      <a:gd name="T13" fmla="*/ 22 h 40"/>
                      <a:gd name="T14" fmla="*/ 2 w 97"/>
                      <a:gd name="T15" fmla="*/ 40 h 40"/>
                      <a:gd name="T16" fmla="*/ 23 w 97"/>
                      <a:gd name="T17" fmla="*/ 40 h 40"/>
                      <a:gd name="T18" fmla="*/ 0 w 97"/>
                      <a:gd name="T19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7" h="40">
                        <a:moveTo>
                          <a:pt x="0" y="22"/>
                        </a:moveTo>
                        <a:lnTo>
                          <a:pt x="23" y="40"/>
                        </a:lnTo>
                        <a:lnTo>
                          <a:pt x="97" y="40"/>
                        </a:lnTo>
                        <a:lnTo>
                          <a:pt x="97" y="0"/>
                        </a:lnTo>
                        <a:lnTo>
                          <a:pt x="23" y="0"/>
                        </a:lnTo>
                        <a:lnTo>
                          <a:pt x="0" y="22"/>
                        </a:lnTo>
                        <a:lnTo>
                          <a:pt x="0" y="22"/>
                        </a:lnTo>
                        <a:lnTo>
                          <a:pt x="2" y="40"/>
                        </a:lnTo>
                        <a:lnTo>
                          <a:pt x="23" y="40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4" name="Freeform 782"/>
                  <p:cNvSpPr>
                    <a:spLocks noChangeAspect="1"/>
                  </p:cNvSpPr>
                  <p:nvPr/>
                </p:nvSpPr>
                <p:spPr bwMode="auto">
                  <a:xfrm>
                    <a:off x="2940" y="1915"/>
                    <a:ext cx="81" cy="73"/>
                  </a:xfrm>
                  <a:custGeom>
                    <a:avLst/>
                    <a:gdLst>
                      <a:gd name="T0" fmla="*/ 0 w 271"/>
                      <a:gd name="T1" fmla="*/ 40 h 243"/>
                      <a:gd name="T2" fmla="*/ 0 w 271"/>
                      <a:gd name="T3" fmla="*/ 40 h 243"/>
                      <a:gd name="T4" fmla="*/ 10 w 271"/>
                      <a:gd name="T5" fmla="*/ 41 h 243"/>
                      <a:gd name="T6" fmla="*/ 21 w 271"/>
                      <a:gd name="T7" fmla="*/ 41 h 243"/>
                      <a:gd name="T8" fmla="*/ 31 w 271"/>
                      <a:gd name="T9" fmla="*/ 42 h 243"/>
                      <a:gd name="T10" fmla="*/ 41 w 271"/>
                      <a:gd name="T11" fmla="*/ 44 h 243"/>
                      <a:gd name="T12" fmla="*/ 62 w 271"/>
                      <a:gd name="T13" fmla="*/ 49 h 243"/>
                      <a:gd name="T14" fmla="*/ 81 w 271"/>
                      <a:gd name="T15" fmla="*/ 56 h 243"/>
                      <a:gd name="T16" fmla="*/ 100 w 271"/>
                      <a:gd name="T17" fmla="*/ 64 h 243"/>
                      <a:gd name="T18" fmla="*/ 117 w 271"/>
                      <a:gd name="T19" fmla="*/ 74 h 243"/>
                      <a:gd name="T20" fmla="*/ 134 w 271"/>
                      <a:gd name="T21" fmla="*/ 85 h 243"/>
                      <a:gd name="T22" fmla="*/ 150 w 271"/>
                      <a:gd name="T23" fmla="*/ 98 h 243"/>
                      <a:gd name="T24" fmla="*/ 165 w 271"/>
                      <a:gd name="T25" fmla="*/ 113 h 243"/>
                      <a:gd name="T26" fmla="*/ 179 w 271"/>
                      <a:gd name="T27" fmla="*/ 128 h 243"/>
                      <a:gd name="T28" fmla="*/ 190 w 271"/>
                      <a:gd name="T29" fmla="*/ 145 h 243"/>
                      <a:gd name="T30" fmla="*/ 201 w 271"/>
                      <a:gd name="T31" fmla="*/ 163 h 243"/>
                      <a:gd name="T32" fmla="*/ 209 w 271"/>
                      <a:gd name="T33" fmla="*/ 181 h 243"/>
                      <a:gd name="T34" fmla="*/ 216 w 271"/>
                      <a:gd name="T35" fmla="*/ 202 h 243"/>
                      <a:gd name="T36" fmla="*/ 220 w 271"/>
                      <a:gd name="T37" fmla="*/ 212 h 243"/>
                      <a:gd name="T38" fmla="*/ 222 w 271"/>
                      <a:gd name="T39" fmla="*/ 222 h 243"/>
                      <a:gd name="T40" fmla="*/ 224 w 271"/>
                      <a:gd name="T41" fmla="*/ 233 h 243"/>
                      <a:gd name="T42" fmla="*/ 225 w 271"/>
                      <a:gd name="T43" fmla="*/ 243 h 243"/>
                      <a:gd name="T44" fmla="*/ 271 w 271"/>
                      <a:gd name="T45" fmla="*/ 239 h 243"/>
                      <a:gd name="T46" fmla="*/ 269 w 271"/>
                      <a:gd name="T47" fmla="*/ 226 h 243"/>
                      <a:gd name="T48" fmla="*/ 267 w 271"/>
                      <a:gd name="T49" fmla="*/ 215 h 243"/>
                      <a:gd name="T50" fmla="*/ 264 w 271"/>
                      <a:gd name="T51" fmla="*/ 202 h 243"/>
                      <a:gd name="T52" fmla="*/ 261 w 271"/>
                      <a:gd name="T53" fmla="*/ 189 h 243"/>
                      <a:gd name="T54" fmla="*/ 252 w 271"/>
                      <a:gd name="T55" fmla="*/ 167 h 243"/>
                      <a:gd name="T56" fmla="*/ 242 w 271"/>
                      <a:gd name="T57" fmla="*/ 145 h 243"/>
                      <a:gd name="T58" fmla="*/ 230 w 271"/>
                      <a:gd name="T59" fmla="*/ 124 h 243"/>
                      <a:gd name="T60" fmla="*/ 215 w 271"/>
                      <a:gd name="T61" fmla="*/ 105 h 243"/>
                      <a:gd name="T62" fmla="*/ 200 w 271"/>
                      <a:gd name="T63" fmla="*/ 86 h 243"/>
                      <a:gd name="T64" fmla="*/ 183 w 271"/>
                      <a:gd name="T65" fmla="*/ 69 h 243"/>
                      <a:gd name="T66" fmla="*/ 164 w 271"/>
                      <a:gd name="T67" fmla="*/ 54 h 243"/>
                      <a:gd name="T68" fmla="*/ 144 w 271"/>
                      <a:gd name="T69" fmla="*/ 40 h 243"/>
                      <a:gd name="T70" fmla="*/ 122 w 271"/>
                      <a:gd name="T71" fmla="*/ 28 h 243"/>
                      <a:gd name="T72" fmla="*/ 100 w 271"/>
                      <a:gd name="T73" fmla="*/ 18 h 243"/>
                      <a:gd name="T74" fmla="*/ 75 w 271"/>
                      <a:gd name="T75" fmla="*/ 10 h 243"/>
                      <a:gd name="T76" fmla="*/ 51 w 271"/>
                      <a:gd name="T77" fmla="*/ 4 h 243"/>
                      <a:gd name="T78" fmla="*/ 38 w 271"/>
                      <a:gd name="T79" fmla="*/ 2 h 243"/>
                      <a:gd name="T80" fmla="*/ 25 w 271"/>
                      <a:gd name="T81" fmla="*/ 1 h 243"/>
                      <a:gd name="T82" fmla="*/ 12 w 271"/>
                      <a:gd name="T83" fmla="*/ 0 h 243"/>
                      <a:gd name="T84" fmla="*/ 0 w 271"/>
                      <a:gd name="T85" fmla="*/ 0 h 243"/>
                      <a:gd name="T86" fmla="*/ 0 w 271"/>
                      <a:gd name="T87" fmla="*/ 0 h 243"/>
                      <a:gd name="T88" fmla="*/ 0 w 271"/>
                      <a:gd name="T89" fmla="*/ 40 h 243"/>
                      <a:gd name="T90" fmla="*/ 0 w 271"/>
                      <a:gd name="T91" fmla="*/ 40 h 243"/>
                      <a:gd name="T92" fmla="*/ 0 w 271"/>
                      <a:gd name="T93" fmla="*/ 40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71" h="243">
                        <a:moveTo>
                          <a:pt x="0" y="40"/>
                        </a:moveTo>
                        <a:lnTo>
                          <a:pt x="0" y="40"/>
                        </a:lnTo>
                        <a:lnTo>
                          <a:pt x="10" y="41"/>
                        </a:lnTo>
                        <a:lnTo>
                          <a:pt x="21" y="41"/>
                        </a:lnTo>
                        <a:lnTo>
                          <a:pt x="31" y="42"/>
                        </a:lnTo>
                        <a:lnTo>
                          <a:pt x="41" y="44"/>
                        </a:lnTo>
                        <a:lnTo>
                          <a:pt x="62" y="49"/>
                        </a:lnTo>
                        <a:lnTo>
                          <a:pt x="81" y="56"/>
                        </a:lnTo>
                        <a:lnTo>
                          <a:pt x="100" y="64"/>
                        </a:lnTo>
                        <a:lnTo>
                          <a:pt x="117" y="74"/>
                        </a:lnTo>
                        <a:lnTo>
                          <a:pt x="134" y="85"/>
                        </a:lnTo>
                        <a:lnTo>
                          <a:pt x="150" y="98"/>
                        </a:lnTo>
                        <a:lnTo>
                          <a:pt x="165" y="113"/>
                        </a:lnTo>
                        <a:lnTo>
                          <a:pt x="179" y="128"/>
                        </a:lnTo>
                        <a:lnTo>
                          <a:pt x="190" y="145"/>
                        </a:lnTo>
                        <a:lnTo>
                          <a:pt x="201" y="163"/>
                        </a:lnTo>
                        <a:lnTo>
                          <a:pt x="209" y="181"/>
                        </a:lnTo>
                        <a:lnTo>
                          <a:pt x="216" y="202"/>
                        </a:lnTo>
                        <a:lnTo>
                          <a:pt x="220" y="212"/>
                        </a:lnTo>
                        <a:lnTo>
                          <a:pt x="222" y="222"/>
                        </a:lnTo>
                        <a:lnTo>
                          <a:pt x="224" y="233"/>
                        </a:lnTo>
                        <a:lnTo>
                          <a:pt x="225" y="243"/>
                        </a:lnTo>
                        <a:lnTo>
                          <a:pt x="271" y="239"/>
                        </a:lnTo>
                        <a:lnTo>
                          <a:pt x="269" y="226"/>
                        </a:lnTo>
                        <a:lnTo>
                          <a:pt x="267" y="215"/>
                        </a:lnTo>
                        <a:lnTo>
                          <a:pt x="264" y="202"/>
                        </a:lnTo>
                        <a:lnTo>
                          <a:pt x="261" y="189"/>
                        </a:lnTo>
                        <a:lnTo>
                          <a:pt x="252" y="167"/>
                        </a:lnTo>
                        <a:lnTo>
                          <a:pt x="242" y="145"/>
                        </a:lnTo>
                        <a:lnTo>
                          <a:pt x="230" y="124"/>
                        </a:lnTo>
                        <a:lnTo>
                          <a:pt x="215" y="105"/>
                        </a:lnTo>
                        <a:lnTo>
                          <a:pt x="200" y="86"/>
                        </a:lnTo>
                        <a:lnTo>
                          <a:pt x="183" y="69"/>
                        </a:lnTo>
                        <a:lnTo>
                          <a:pt x="164" y="54"/>
                        </a:lnTo>
                        <a:lnTo>
                          <a:pt x="144" y="40"/>
                        </a:lnTo>
                        <a:lnTo>
                          <a:pt x="122" y="28"/>
                        </a:lnTo>
                        <a:lnTo>
                          <a:pt x="100" y="18"/>
                        </a:lnTo>
                        <a:lnTo>
                          <a:pt x="75" y="10"/>
                        </a:lnTo>
                        <a:lnTo>
                          <a:pt x="51" y="4"/>
                        </a:lnTo>
                        <a:lnTo>
                          <a:pt x="38" y="2"/>
                        </a:lnTo>
                        <a:lnTo>
                          <a:pt x="25" y="1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5" name="Freeform 783"/>
                  <p:cNvSpPr>
                    <a:spLocks noChangeAspect="1"/>
                  </p:cNvSpPr>
                  <p:nvPr/>
                </p:nvSpPr>
                <p:spPr bwMode="auto">
                  <a:xfrm>
                    <a:off x="2858" y="1915"/>
                    <a:ext cx="82" cy="79"/>
                  </a:xfrm>
                  <a:custGeom>
                    <a:avLst/>
                    <a:gdLst>
                      <a:gd name="T0" fmla="*/ 23 w 271"/>
                      <a:gd name="T1" fmla="*/ 261 h 261"/>
                      <a:gd name="T2" fmla="*/ 46 w 271"/>
                      <a:gd name="T3" fmla="*/ 243 h 261"/>
                      <a:gd name="T4" fmla="*/ 47 w 271"/>
                      <a:gd name="T5" fmla="*/ 233 h 261"/>
                      <a:gd name="T6" fmla="*/ 49 w 271"/>
                      <a:gd name="T7" fmla="*/ 222 h 261"/>
                      <a:gd name="T8" fmla="*/ 51 w 271"/>
                      <a:gd name="T9" fmla="*/ 212 h 261"/>
                      <a:gd name="T10" fmla="*/ 55 w 271"/>
                      <a:gd name="T11" fmla="*/ 202 h 261"/>
                      <a:gd name="T12" fmla="*/ 62 w 271"/>
                      <a:gd name="T13" fmla="*/ 181 h 261"/>
                      <a:gd name="T14" fmla="*/ 70 w 271"/>
                      <a:gd name="T15" fmla="*/ 163 h 261"/>
                      <a:gd name="T16" fmla="*/ 81 w 271"/>
                      <a:gd name="T17" fmla="*/ 145 h 261"/>
                      <a:gd name="T18" fmla="*/ 93 w 271"/>
                      <a:gd name="T19" fmla="*/ 128 h 261"/>
                      <a:gd name="T20" fmla="*/ 106 w 271"/>
                      <a:gd name="T21" fmla="*/ 113 h 261"/>
                      <a:gd name="T22" fmla="*/ 121 w 271"/>
                      <a:gd name="T23" fmla="*/ 98 h 261"/>
                      <a:gd name="T24" fmla="*/ 137 w 271"/>
                      <a:gd name="T25" fmla="*/ 85 h 261"/>
                      <a:gd name="T26" fmla="*/ 154 w 271"/>
                      <a:gd name="T27" fmla="*/ 74 h 261"/>
                      <a:gd name="T28" fmla="*/ 170 w 271"/>
                      <a:gd name="T29" fmla="*/ 64 h 261"/>
                      <a:gd name="T30" fmla="*/ 189 w 271"/>
                      <a:gd name="T31" fmla="*/ 56 h 261"/>
                      <a:gd name="T32" fmla="*/ 208 w 271"/>
                      <a:gd name="T33" fmla="*/ 49 h 261"/>
                      <a:gd name="T34" fmla="*/ 229 w 271"/>
                      <a:gd name="T35" fmla="*/ 44 h 261"/>
                      <a:gd name="T36" fmla="*/ 239 w 271"/>
                      <a:gd name="T37" fmla="*/ 42 h 261"/>
                      <a:gd name="T38" fmla="*/ 249 w 271"/>
                      <a:gd name="T39" fmla="*/ 41 h 261"/>
                      <a:gd name="T40" fmla="*/ 260 w 271"/>
                      <a:gd name="T41" fmla="*/ 41 h 261"/>
                      <a:gd name="T42" fmla="*/ 271 w 271"/>
                      <a:gd name="T43" fmla="*/ 40 h 261"/>
                      <a:gd name="T44" fmla="*/ 271 w 271"/>
                      <a:gd name="T45" fmla="*/ 0 h 261"/>
                      <a:gd name="T46" fmla="*/ 257 w 271"/>
                      <a:gd name="T47" fmla="*/ 0 h 261"/>
                      <a:gd name="T48" fmla="*/ 244 w 271"/>
                      <a:gd name="T49" fmla="*/ 1 h 261"/>
                      <a:gd name="T50" fmla="*/ 232 w 271"/>
                      <a:gd name="T51" fmla="*/ 2 h 261"/>
                      <a:gd name="T52" fmla="*/ 219 w 271"/>
                      <a:gd name="T53" fmla="*/ 4 h 261"/>
                      <a:gd name="T54" fmla="*/ 195 w 271"/>
                      <a:gd name="T55" fmla="*/ 10 h 261"/>
                      <a:gd name="T56" fmla="*/ 172 w 271"/>
                      <a:gd name="T57" fmla="*/ 18 h 261"/>
                      <a:gd name="T58" fmla="*/ 148 w 271"/>
                      <a:gd name="T59" fmla="*/ 28 h 261"/>
                      <a:gd name="T60" fmla="*/ 127 w 271"/>
                      <a:gd name="T61" fmla="*/ 40 h 261"/>
                      <a:gd name="T62" fmla="*/ 107 w 271"/>
                      <a:gd name="T63" fmla="*/ 54 h 261"/>
                      <a:gd name="T64" fmla="*/ 88 w 271"/>
                      <a:gd name="T65" fmla="*/ 69 h 261"/>
                      <a:gd name="T66" fmla="*/ 71 w 271"/>
                      <a:gd name="T67" fmla="*/ 86 h 261"/>
                      <a:gd name="T68" fmla="*/ 56 w 271"/>
                      <a:gd name="T69" fmla="*/ 105 h 261"/>
                      <a:gd name="T70" fmla="*/ 41 w 271"/>
                      <a:gd name="T71" fmla="*/ 124 h 261"/>
                      <a:gd name="T72" fmla="*/ 29 w 271"/>
                      <a:gd name="T73" fmla="*/ 145 h 261"/>
                      <a:gd name="T74" fmla="*/ 19 w 271"/>
                      <a:gd name="T75" fmla="*/ 167 h 261"/>
                      <a:gd name="T76" fmla="*/ 10 w 271"/>
                      <a:gd name="T77" fmla="*/ 189 h 261"/>
                      <a:gd name="T78" fmla="*/ 7 w 271"/>
                      <a:gd name="T79" fmla="*/ 202 h 261"/>
                      <a:gd name="T80" fmla="*/ 4 w 271"/>
                      <a:gd name="T81" fmla="*/ 215 h 261"/>
                      <a:gd name="T82" fmla="*/ 2 w 271"/>
                      <a:gd name="T83" fmla="*/ 226 h 261"/>
                      <a:gd name="T84" fmla="*/ 0 w 271"/>
                      <a:gd name="T85" fmla="*/ 239 h 261"/>
                      <a:gd name="T86" fmla="*/ 23 w 271"/>
                      <a:gd name="T87" fmla="*/ 221 h 261"/>
                      <a:gd name="T88" fmla="*/ 23 w 271"/>
                      <a:gd name="T89" fmla="*/ 261 h 261"/>
                      <a:gd name="T90" fmla="*/ 44 w 271"/>
                      <a:gd name="T91" fmla="*/ 261 h 261"/>
                      <a:gd name="T92" fmla="*/ 46 w 271"/>
                      <a:gd name="T93" fmla="*/ 243 h 261"/>
                      <a:gd name="T94" fmla="*/ 23 w 271"/>
                      <a:gd name="T95" fmla="*/ 261 h 2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71" h="261">
                        <a:moveTo>
                          <a:pt x="23" y="261"/>
                        </a:moveTo>
                        <a:lnTo>
                          <a:pt x="46" y="243"/>
                        </a:lnTo>
                        <a:lnTo>
                          <a:pt x="47" y="233"/>
                        </a:lnTo>
                        <a:lnTo>
                          <a:pt x="49" y="222"/>
                        </a:lnTo>
                        <a:lnTo>
                          <a:pt x="51" y="212"/>
                        </a:lnTo>
                        <a:lnTo>
                          <a:pt x="55" y="202"/>
                        </a:lnTo>
                        <a:lnTo>
                          <a:pt x="62" y="181"/>
                        </a:lnTo>
                        <a:lnTo>
                          <a:pt x="70" y="163"/>
                        </a:lnTo>
                        <a:lnTo>
                          <a:pt x="81" y="145"/>
                        </a:lnTo>
                        <a:lnTo>
                          <a:pt x="93" y="128"/>
                        </a:lnTo>
                        <a:lnTo>
                          <a:pt x="106" y="113"/>
                        </a:lnTo>
                        <a:lnTo>
                          <a:pt x="121" y="98"/>
                        </a:lnTo>
                        <a:lnTo>
                          <a:pt x="137" y="85"/>
                        </a:lnTo>
                        <a:lnTo>
                          <a:pt x="154" y="74"/>
                        </a:lnTo>
                        <a:lnTo>
                          <a:pt x="170" y="64"/>
                        </a:lnTo>
                        <a:lnTo>
                          <a:pt x="189" y="56"/>
                        </a:lnTo>
                        <a:lnTo>
                          <a:pt x="208" y="49"/>
                        </a:lnTo>
                        <a:lnTo>
                          <a:pt x="229" y="44"/>
                        </a:lnTo>
                        <a:lnTo>
                          <a:pt x="239" y="42"/>
                        </a:lnTo>
                        <a:lnTo>
                          <a:pt x="249" y="41"/>
                        </a:lnTo>
                        <a:lnTo>
                          <a:pt x="260" y="41"/>
                        </a:lnTo>
                        <a:lnTo>
                          <a:pt x="271" y="40"/>
                        </a:lnTo>
                        <a:lnTo>
                          <a:pt x="271" y="0"/>
                        </a:lnTo>
                        <a:lnTo>
                          <a:pt x="257" y="0"/>
                        </a:lnTo>
                        <a:lnTo>
                          <a:pt x="244" y="1"/>
                        </a:lnTo>
                        <a:lnTo>
                          <a:pt x="232" y="2"/>
                        </a:lnTo>
                        <a:lnTo>
                          <a:pt x="219" y="4"/>
                        </a:lnTo>
                        <a:lnTo>
                          <a:pt x="195" y="10"/>
                        </a:lnTo>
                        <a:lnTo>
                          <a:pt x="172" y="18"/>
                        </a:lnTo>
                        <a:lnTo>
                          <a:pt x="148" y="28"/>
                        </a:lnTo>
                        <a:lnTo>
                          <a:pt x="127" y="40"/>
                        </a:lnTo>
                        <a:lnTo>
                          <a:pt x="107" y="54"/>
                        </a:lnTo>
                        <a:lnTo>
                          <a:pt x="88" y="69"/>
                        </a:lnTo>
                        <a:lnTo>
                          <a:pt x="71" y="86"/>
                        </a:lnTo>
                        <a:lnTo>
                          <a:pt x="56" y="105"/>
                        </a:lnTo>
                        <a:lnTo>
                          <a:pt x="41" y="124"/>
                        </a:lnTo>
                        <a:lnTo>
                          <a:pt x="29" y="145"/>
                        </a:lnTo>
                        <a:lnTo>
                          <a:pt x="19" y="167"/>
                        </a:lnTo>
                        <a:lnTo>
                          <a:pt x="10" y="189"/>
                        </a:lnTo>
                        <a:lnTo>
                          <a:pt x="7" y="202"/>
                        </a:lnTo>
                        <a:lnTo>
                          <a:pt x="4" y="215"/>
                        </a:lnTo>
                        <a:lnTo>
                          <a:pt x="2" y="226"/>
                        </a:lnTo>
                        <a:lnTo>
                          <a:pt x="0" y="239"/>
                        </a:lnTo>
                        <a:lnTo>
                          <a:pt x="23" y="221"/>
                        </a:lnTo>
                        <a:lnTo>
                          <a:pt x="23" y="261"/>
                        </a:lnTo>
                        <a:lnTo>
                          <a:pt x="44" y="261"/>
                        </a:lnTo>
                        <a:lnTo>
                          <a:pt x="46" y="243"/>
                        </a:lnTo>
                        <a:lnTo>
                          <a:pt x="23" y="26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6" name="Freeform 784"/>
                  <p:cNvSpPr>
                    <a:spLocks noChangeAspect="1"/>
                  </p:cNvSpPr>
                  <p:nvPr/>
                </p:nvSpPr>
                <p:spPr bwMode="auto">
                  <a:xfrm>
                    <a:off x="2840" y="1981"/>
                    <a:ext cx="25" cy="13"/>
                  </a:xfrm>
                  <a:custGeom>
                    <a:avLst/>
                    <a:gdLst>
                      <a:gd name="T0" fmla="*/ 0 w 83"/>
                      <a:gd name="T1" fmla="*/ 22 h 40"/>
                      <a:gd name="T2" fmla="*/ 23 w 83"/>
                      <a:gd name="T3" fmla="*/ 40 h 40"/>
                      <a:gd name="T4" fmla="*/ 83 w 83"/>
                      <a:gd name="T5" fmla="*/ 40 h 40"/>
                      <a:gd name="T6" fmla="*/ 83 w 83"/>
                      <a:gd name="T7" fmla="*/ 0 h 40"/>
                      <a:gd name="T8" fmla="*/ 23 w 83"/>
                      <a:gd name="T9" fmla="*/ 0 h 40"/>
                      <a:gd name="T10" fmla="*/ 0 w 83"/>
                      <a:gd name="T11" fmla="*/ 22 h 40"/>
                      <a:gd name="T12" fmla="*/ 0 w 83"/>
                      <a:gd name="T13" fmla="*/ 22 h 40"/>
                      <a:gd name="T14" fmla="*/ 2 w 83"/>
                      <a:gd name="T15" fmla="*/ 40 h 40"/>
                      <a:gd name="T16" fmla="*/ 23 w 83"/>
                      <a:gd name="T17" fmla="*/ 40 h 40"/>
                      <a:gd name="T18" fmla="*/ 0 w 83"/>
                      <a:gd name="T19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3" h="40">
                        <a:moveTo>
                          <a:pt x="0" y="22"/>
                        </a:moveTo>
                        <a:lnTo>
                          <a:pt x="23" y="40"/>
                        </a:lnTo>
                        <a:lnTo>
                          <a:pt x="83" y="40"/>
                        </a:lnTo>
                        <a:lnTo>
                          <a:pt x="83" y="0"/>
                        </a:lnTo>
                        <a:lnTo>
                          <a:pt x="23" y="0"/>
                        </a:lnTo>
                        <a:lnTo>
                          <a:pt x="0" y="22"/>
                        </a:lnTo>
                        <a:lnTo>
                          <a:pt x="0" y="22"/>
                        </a:lnTo>
                        <a:lnTo>
                          <a:pt x="2" y="40"/>
                        </a:lnTo>
                        <a:lnTo>
                          <a:pt x="23" y="40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7" name="Freeform 785"/>
                  <p:cNvSpPr>
                    <a:spLocks noChangeAspect="1"/>
                  </p:cNvSpPr>
                  <p:nvPr/>
                </p:nvSpPr>
                <p:spPr bwMode="auto">
                  <a:xfrm>
                    <a:off x="2773" y="1915"/>
                    <a:ext cx="81" cy="73"/>
                  </a:xfrm>
                  <a:custGeom>
                    <a:avLst/>
                    <a:gdLst>
                      <a:gd name="T0" fmla="*/ 0 w 269"/>
                      <a:gd name="T1" fmla="*/ 40 h 243"/>
                      <a:gd name="T2" fmla="*/ 0 w 269"/>
                      <a:gd name="T3" fmla="*/ 40 h 243"/>
                      <a:gd name="T4" fmla="*/ 10 w 269"/>
                      <a:gd name="T5" fmla="*/ 41 h 243"/>
                      <a:gd name="T6" fmla="*/ 21 w 269"/>
                      <a:gd name="T7" fmla="*/ 41 h 243"/>
                      <a:gd name="T8" fmla="*/ 31 w 269"/>
                      <a:gd name="T9" fmla="*/ 42 h 243"/>
                      <a:gd name="T10" fmla="*/ 41 w 269"/>
                      <a:gd name="T11" fmla="*/ 44 h 243"/>
                      <a:gd name="T12" fmla="*/ 61 w 269"/>
                      <a:gd name="T13" fmla="*/ 49 h 243"/>
                      <a:gd name="T14" fmla="*/ 81 w 269"/>
                      <a:gd name="T15" fmla="*/ 56 h 243"/>
                      <a:gd name="T16" fmla="*/ 98 w 269"/>
                      <a:gd name="T17" fmla="*/ 64 h 243"/>
                      <a:gd name="T18" fmla="*/ 116 w 269"/>
                      <a:gd name="T19" fmla="*/ 74 h 243"/>
                      <a:gd name="T20" fmla="*/ 133 w 269"/>
                      <a:gd name="T21" fmla="*/ 85 h 243"/>
                      <a:gd name="T22" fmla="*/ 149 w 269"/>
                      <a:gd name="T23" fmla="*/ 98 h 243"/>
                      <a:gd name="T24" fmla="*/ 164 w 269"/>
                      <a:gd name="T25" fmla="*/ 113 h 243"/>
                      <a:gd name="T26" fmla="*/ 176 w 269"/>
                      <a:gd name="T27" fmla="*/ 128 h 243"/>
                      <a:gd name="T28" fmla="*/ 189 w 269"/>
                      <a:gd name="T29" fmla="*/ 145 h 243"/>
                      <a:gd name="T30" fmla="*/ 200 w 269"/>
                      <a:gd name="T31" fmla="*/ 163 h 243"/>
                      <a:gd name="T32" fmla="*/ 208 w 269"/>
                      <a:gd name="T33" fmla="*/ 181 h 243"/>
                      <a:gd name="T34" fmla="*/ 215 w 269"/>
                      <a:gd name="T35" fmla="*/ 202 h 243"/>
                      <a:gd name="T36" fmla="*/ 218 w 269"/>
                      <a:gd name="T37" fmla="*/ 212 h 243"/>
                      <a:gd name="T38" fmla="*/ 221 w 269"/>
                      <a:gd name="T39" fmla="*/ 222 h 243"/>
                      <a:gd name="T40" fmla="*/ 223 w 269"/>
                      <a:gd name="T41" fmla="*/ 233 h 243"/>
                      <a:gd name="T42" fmla="*/ 224 w 269"/>
                      <a:gd name="T43" fmla="*/ 243 h 243"/>
                      <a:gd name="T44" fmla="*/ 269 w 269"/>
                      <a:gd name="T45" fmla="*/ 239 h 243"/>
                      <a:gd name="T46" fmla="*/ 268 w 269"/>
                      <a:gd name="T47" fmla="*/ 226 h 243"/>
                      <a:gd name="T48" fmla="*/ 266 w 269"/>
                      <a:gd name="T49" fmla="*/ 215 h 243"/>
                      <a:gd name="T50" fmla="*/ 263 w 269"/>
                      <a:gd name="T51" fmla="*/ 202 h 243"/>
                      <a:gd name="T52" fmla="*/ 260 w 269"/>
                      <a:gd name="T53" fmla="*/ 189 h 243"/>
                      <a:gd name="T54" fmla="*/ 251 w 269"/>
                      <a:gd name="T55" fmla="*/ 167 h 243"/>
                      <a:gd name="T56" fmla="*/ 241 w 269"/>
                      <a:gd name="T57" fmla="*/ 145 h 243"/>
                      <a:gd name="T58" fmla="*/ 228 w 269"/>
                      <a:gd name="T59" fmla="*/ 124 h 243"/>
                      <a:gd name="T60" fmla="*/ 214 w 269"/>
                      <a:gd name="T61" fmla="*/ 105 h 243"/>
                      <a:gd name="T62" fmla="*/ 199 w 269"/>
                      <a:gd name="T63" fmla="*/ 86 h 243"/>
                      <a:gd name="T64" fmla="*/ 182 w 269"/>
                      <a:gd name="T65" fmla="*/ 69 h 243"/>
                      <a:gd name="T66" fmla="*/ 163 w 269"/>
                      <a:gd name="T67" fmla="*/ 54 h 243"/>
                      <a:gd name="T68" fmla="*/ 143 w 269"/>
                      <a:gd name="T69" fmla="*/ 40 h 243"/>
                      <a:gd name="T70" fmla="*/ 121 w 269"/>
                      <a:gd name="T71" fmla="*/ 28 h 243"/>
                      <a:gd name="T72" fmla="*/ 98 w 269"/>
                      <a:gd name="T73" fmla="*/ 18 h 243"/>
                      <a:gd name="T74" fmla="*/ 75 w 269"/>
                      <a:gd name="T75" fmla="*/ 10 h 243"/>
                      <a:gd name="T76" fmla="*/ 51 w 269"/>
                      <a:gd name="T77" fmla="*/ 4 h 243"/>
                      <a:gd name="T78" fmla="*/ 38 w 269"/>
                      <a:gd name="T79" fmla="*/ 2 h 243"/>
                      <a:gd name="T80" fmla="*/ 26 w 269"/>
                      <a:gd name="T81" fmla="*/ 1 h 243"/>
                      <a:gd name="T82" fmla="*/ 12 w 269"/>
                      <a:gd name="T83" fmla="*/ 0 h 243"/>
                      <a:gd name="T84" fmla="*/ 0 w 269"/>
                      <a:gd name="T85" fmla="*/ 0 h 243"/>
                      <a:gd name="T86" fmla="*/ 0 w 269"/>
                      <a:gd name="T87" fmla="*/ 0 h 243"/>
                      <a:gd name="T88" fmla="*/ 0 w 269"/>
                      <a:gd name="T89" fmla="*/ 40 h 243"/>
                      <a:gd name="T90" fmla="*/ 0 w 269"/>
                      <a:gd name="T91" fmla="*/ 40 h 243"/>
                      <a:gd name="T92" fmla="*/ 0 w 269"/>
                      <a:gd name="T93" fmla="*/ 40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69" h="243">
                        <a:moveTo>
                          <a:pt x="0" y="40"/>
                        </a:moveTo>
                        <a:lnTo>
                          <a:pt x="0" y="40"/>
                        </a:lnTo>
                        <a:lnTo>
                          <a:pt x="10" y="41"/>
                        </a:lnTo>
                        <a:lnTo>
                          <a:pt x="21" y="41"/>
                        </a:lnTo>
                        <a:lnTo>
                          <a:pt x="31" y="42"/>
                        </a:lnTo>
                        <a:lnTo>
                          <a:pt x="41" y="44"/>
                        </a:lnTo>
                        <a:lnTo>
                          <a:pt x="61" y="49"/>
                        </a:lnTo>
                        <a:lnTo>
                          <a:pt x="81" y="56"/>
                        </a:lnTo>
                        <a:lnTo>
                          <a:pt x="98" y="64"/>
                        </a:lnTo>
                        <a:lnTo>
                          <a:pt x="116" y="74"/>
                        </a:lnTo>
                        <a:lnTo>
                          <a:pt x="133" y="85"/>
                        </a:lnTo>
                        <a:lnTo>
                          <a:pt x="149" y="98"/>
                        </a:lnTo>
                        <a:lnTo>
                          <a:pt x="164" y="113"/>
                        </a:lnTo>
                        <a:lnTo>
                          <a:pt x="176" y="128"/>
                        </a:lnTo>
                        <a:lnTo>
                          <a:pt x="189" y="145"/>
                        </a:lnTo>
                        <a:lnTo>
                          <a:pt x="200" y="163"/>
                        </a:lnTo>
                        <a:lnTo>
                          <a:pt x="208" y="181"/>
                        </a:lnTo>
                        <a:lnTo>
                          <a:pt x="215" y="202"/>
                        </a:lnTo>
                        <a:lnTo>
                          <a:pt x="218" y="212"/>
                        </a:lnTo>
                        <a:lnTo>
                          <a:pt x="221" y="222"/>
                        </a:lnTo>
                        <a:lnTo>
                          <a:pt x="223" y="233"/>
                        </a:lnTo>
                        <a:lnTo>
                          <a:pt x="224" y="243"/>
                        </a:lnTo>
                        <a:lnTo>
                          <a:pt x="269" y="239"/>
                        </a:lnTo>
                        <a:lnTo>
                          <a:pt x="268" y="226"/>
                        </a:lnTo>
                        <a:lnTo>
                          <a:pt x="266" y="215"/>
                        </a:lnTo>
                        <a:lnTo>
                          <a:pt x="263" y="202"/>
                        </a:lnTo>
                        <a:lnTo>
                          <a:pt x="260" y="189"/>
                        </a:lnTo>
                        <a:lnTo>
                          <a:pt x="251" y="167"/>
                        </a:lnTo>
                        <a:lnTo>
                          <a:pt x="241" y="145"/>
                        </a:lnTo>
                        <a:lnTo>
                          <a:pt x="228" y="124"/>
                        </a:lnTo>
                        <a:lnTo>
                          <a:pt x="214" y="105"/>
                        </a:lnTo>
                        <a:lnTo>
                          <a:pt x="199" y="86"/>
                        </a:lnTo>
                        <a:lnTo>
                          <a:pt x="182" y="69"/>
                        </a:lnTo>
                        <a:lnTo>
                          <a:pt x="163" y="54"/>
                        </a:lnTo>
                        <a:lnTo>
                          <a:pt x="143" y="40"/>
                        </a:lnTo>
                        <a:lnTo>
                          <a:pt x="121" y="28"/>
                        </a:lnTo>
                        <a:lnTo>
                          <a:pt x="98" y="18"/>
                        </a:lnTo>
                        <a:lnTo>
                          <a:pt x="75" y="10"/>
                        </a:lnTo>
                        <a:lnTo>
                          <a:pt x="51" y="4"/>
                        </a:lnTo>
                        <a:lnTo>
                          <a:pt x="38" y="2"/>
                        </a:lnTo>
                        <a:lnTo>
                          <a:pt x="26" y="1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8" name="Freeform 786"/>
                  <p:cNvSpPr>
                    <a:spLocks noChangeAspect="1"/>
                  </p:cNvSpPr>
                  <p:nvPr/>
                </p:nvSpPr>
                <p:spPr bwMode="auto">
                  <a:xfrm>
                    <a:off x="2692" y="1915"/>
                    <a:ext cx="81" cy="79"/>
                  </a:xfrm>
                  <a:custGeom>
                    <a:avLst/>
                    <a:gdLst>
                      <a:gd name="T0" fmla="*/ 22 w 270"/>
                      <a:gd name="T1" fmla="*/ 261 h 261"/>
                      <a:gd name="T2" fmla="*/ 45 w 270"/>
                      <a:gd name="T3" fmla="*/ 243 h 261"/>
                      <a:gd name="T4" fmla="*/ 46 w 270"/>
                      <a:gd name="T5" fmla="*/ 232 h 261"/>
                      <a:gd name="T6" fmla="*/ 48 w 270"/>
                      <a:gd name="T7" fmla="*/ 221 h 261"/>
                      <a:gd name="T8" fmla="*/ 50 w 270"/>
                      <a:gd name="T9" fmla="*/ 212 h 261"/>
                      <a:gd name="T10" fmla="*/ 54 w 270"/>
                      <a:gd name="T11" fmla="*/ 201 h 261"/>
                      <a:gd name="T12" fmla="*/ 57 w 270"/>
                      <a:gd name="T13" fmla="*/ 192 h 261"/>
                      <a:gd name="T14" fmla="*/ 60 w 270"/>
                      <a:gd name="T15" fmla="*/ 181 h 261"/>
                      <a:gd name="T16" fmla="*/ 64 w 270"/>
                      <a:gd name="T17" fmla="*/ 172 h 261"/>
                      <a:gd name="T18" fmla="*/ 68 w 270"/>
                      <a:gd name="T19" fmla="*/ 163 h 261"/>
                      <a:gd name="T20" fmla="*/ 79 w 270"/>
                      <a:gd name="T21" fmla="*/ 144 h 261"/>
                      <a:gd name="T22" fmla="*/ 92 w 270"/>
                      <a:gd name="T23" fmla="*/ 128 h 261"/>
                      <a:gd name="T24" fmla="*/ 104 w 270"/>
                      <a:gd name="T25" fmla="*/ 113 h 261"/>
                      <a:gd name="T26" fmla="*/ 119 w 270"/>
                      <a:gd name="T27" fmla="*/ 98 h 261"/>
                      <a:gd name="T28" fmla="*/ 135 w 270"/>
                      <a:gd name="T29" fmla="*/ 85 h 261"/>
                      <a:gd name="T30" fmla="*/ 152 w 270"/>
                      <a:gd name="T31" fmla="*/ 74 h 261"/>
                      <a:gd name="T32" fmla="*/ 169 w 270"/>
                      <a:gd name="T33" fmla="*/ 64 h 261"/>
                      <a:gd name="T34" fmla="*/ 188 w 270"/>
                      <a:gd name="T35" fmla="*/ 56 h 261"/>
                      <a:gd name="T36" fmla="*/ 198 w 270"/>
                      <a:gd name="T37" fmla="*/ 53 h 261"/>
                      <a:gd name="T38" fmla="*/ 207 w 270"/>
                      <a:gd name="T39" fmla="*/ 49 h 261"/>
                      <a:gd name="T40" fmla="*/ 217 w 270"/>
                      <a:gd name="T41" fmla="*/ 46 h 261"/>
                      <a:gd name="T42" fmla="*/ 227 w 270"/>
                      <a:gd name="T43" fmla="*/ 44 h 261"/>
                      <a:gd name="T44" fmla="*/ 238 w 270"/>
                      <a:gd name="T45" fmla="*/ 42 h 261"/>
                      <a:gd name="T46" fmla="*/ 248 w 270"/>
                      <a:gd name="T47" fmla="*/ 41 h 261"/>
                      <a:gd name="T48" fmla="*/ 259 w 270"/>
                      <a:gd name="T49" fmla="*/ 41 h 261"/>
                      <a:gd name="T50" fmla="*/ 270 w 270"/>
                      <a:gd name="T51" fmla="*/ 40 h 261"/>
                      <a:gd name="T52" fmla="*/ 270 w 270"/>
                      <a:gd name="T53" fmla="*/ 0 h 261"/>
                      <a:gd name="T54" fmla="*/ 257 w 270"/>
                      <a:gd name="T55" fmla="*/ 0 h 261"/>
                      <a:gd name="T56" fmla="*/ 243 w 270"/>
                      <a:gd name="T57" fmla="*/ 1 h 261"/>
                      <a:gd name="T58" fmla="*/ 231 w 270"/>
                      <a:gd name="T59" fmla="*/ 2 h 261"/>
                      <a:gd name="T60" fmla="*/ 218 w 270"/>
                      <a:gd name="T61" fmla="*/ 4 h 261"/>
                      <a:gd name="T62" fmla="*/ 205 w 270"/>
                      <a:gd name="T63" fmla="*/ 7 h 261"/>
                      <a:gd name="T64" fmla="*/ 194 w 270"/>
                      <a:gd name="T65" fmla="*/ 10 h 261"/>
                      <a:gd name="T66" fmla="*/ 181 w 270"/>
                      <a:gd name="T67" fmla="*/ 14 h 261"/>
                      <a:gd name="T68" fmla="*/ 169 w 270"/>
                      <a:gd name="T69" fmla="*/ 19 h 261"/>
                      <a:gd name="T70" fmla="*/ 146 w 270"/>
                      <a:gd name="T71" fmla="*/ 28 h 261"/>
                      <a:gd name="T72" fmla="*/ 125 w 270"/>
                      <a:gd name="T73" fmla="*/ 40 h 261"/>
                      <a:gd name="T74" fmla="*/ 105 w 270"/>
                      <a:gd name="T75" fmla="*/ 54 h 261"/>
                      <a:gd name="T76" fmla="*/ 86 w 270"/>
                      <a:gd name="T77" fmla="*/ 69 h 261"/>
                      <a:gd name="T78" fmla="*/ 69 w 270"/>
                      <a:gd name="T79" fmla="*/ 86 h 261"/>
                      <a:gd name="T80" fmla="*/ 54 w 270"/>
                      <a:gd name="T81" fmla="*/ 105 h 261"/>
                      <a:gd name="T82" fmla="*/ 39 w 270"/>
                      <a:gd name="T83" fmla="*/ 124 h 261"/>
                      <a:gd name="T84" fmla="*/ 27 w 270"/>
                      <a:gd name="T85" fmla="*/ 145 h 261"/>
                      <a:gd name="T86" fmla="*/ 22 w 270"/>
                      <a:gd name="T87" fmla="*/ 157 h 261"/>
                      <a:gd name="T88" fmla="*/ 17 w 270"/>
                      <a:gd name="T89" fmla="*/ 167 h 261"/>
                      <a:gd name="T90" fmla="*/ 13 w 270"/>
                      <a:gd name="T91" fmla="*/ 179 h 261"/>
                      <a:gd name="T92" fmla="*/ 9 w 270"/>
                      <a:gd name="T93" fmla="*/ 191 h 261"/>
                      <a:gd name="T94" fmla="*/ 6 w 270"/>
                      <a:gd name="T95" fmla="*/ 202 h 261"/>
                      <a:gd name="T96" fmla="*/ 3 w 270"/>
                      <a:gd name="T97" fmla="*/ 215 h 261"/>
                      <a:gd name="T98" fmla="*/ 1 w 270"/>
                      <a:gd name="T99" fmla="*/ 227 h 261"/>
                      <a:gd name="T100" fmla="*/ 0 w 270"/>
                      <a:gd name="T101" fmla="*/ 239 h 261"/>
                      <a:gd name="T102" fmla="*/ 22 w 270"/>
                      <a:gd name="T103" fmla="*/ 221 h 261"/>
                      <a:gd name="T104" fmla="*/ 22 w 270"/>
                      <a:gd name="T105" fmla="*/ 261 h 261"/>
                      <a:gd name="T106" fmla="*/ 43 w 270"/>
                      <a:gd name="T107" fmla="*/ 261 h 261"/>
                      <a:gd name="T108" fmla="*/ 45 w 270"/>
                      <a:gd name="T109" fmla="*/ 243 h 261"/>
                      <a:gd name="T110" fmla="*/ 22 w 270"/>
                      <a:gd name="T111" fmla="*/ 261 h 2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70" h="261">
                        <a:moveTo>
                          <a:pt x="22" y="261"/>
                        </a:moveTo>
                        <a:lnTo>
                          <a:pt x="45" y="243"/>
                        </a:lnTo>
                        <a:lnTo>
                          <a:pt x="46" y="232"/>
                        </a:lnTo>
                        <a:lnTo>
                          <a:pt x="48" y="221"/>
                        </a:lnTo>
                        <a:lnTo>
                          <a:pt x="50" y="212"/>
                        </a:lnTo>
                        <a:lnTo>
                          <a:pt x="54" y="201"/>
                        </a:lnTo>
                        <a:lnTo>
                          <a:pt x="57" y="192"/>
                        </a:lnTo>
                        <a:lnTo>
                          <a:pt x="60" y="181"/>
                        </a:lnTo>
                        <a:lnTo>
                          <a:pt x="64" y="172"/>
                        </a:lnTo>
                        <a:lnTo>
                          <a:pt x="68" y="163"/>
                        </a:lnTo>
                        <a:lnTo>
                          <a:pt x="79" y="144"/>
                        </a:lnTo>
                        <a:lnTo>
                          <a:pt x="92" y="128"/>
                        </a:lnTo>
                        <a:lnTo>
                          <a:pt x="104" y="113"/>
                        </a:lnTo>
                        <a:lnTo>
                          <a:pt x="119" y="98"/>
                        </a:lnTo>
                        <a:lnTo>
                          <a:pt x="135" y="85"/>
                        </a:lnTo>
                        <a:lnTo>
                          <a:pt x="152" y="74"/>
                        </a:lnTo>
                        <a:lnTo>
                          <a:pt x="169" y="64"/>
                        </a:lnTo>
                        <a:lnTo>
                          <a:pt x="188" y="56"/>
                        </a:lnTo>
                        <a:lnTo>
                          <a:pt x="198" y="53"/>
                        </a:lnTo>
                        <a:lnTo>
                          <a:pt x="207" y="49"/>
                        </a:lnTo>
                        <a:lnTo>
                          <a:pt x="217" y="46"/>
                        </a:lnTo>
                        <a:lnTo>
                          <a:pt x="227" y="44"/>
                        </a:lnTo>
                        <a:lnTo>
                          <a:pt x="238" y="42"/>
                        </a:lnTo>
                        <a:lnTo>
                          <a:pt x="248" y="41"/>
                        </a:lnTo>
                        <a:lnTo>
                          <a:pt x="259" y="41"/>
                        </a:lnTo>
                        <a:lnTo>
                          <a:pt x="270" y="40"/>
                        </a:lnTo>
                        <a:lnTo>
                          <a:pt x="270" y="0"/>
                        </a:lnTo>
                        <a:lnTo>
                          <a:pt x="257" y="0"/>
                        </a:lnTo>
                        <a:lnTo>
                          <a:pt x="243" y="1"/>
                        </a:lnTo>
                        <a:lnTo>
                          <a:pt x="231" y="2"/>
                        </a:lnTo>
                        <a:lnTo>
                          <a:pt x="218" y="4"/>
                        </a:lnTo>
                        <a:lnTo>
                          <a:pt x="205" y="7"/>
                        </a:lnTo>
                        <a:lnTo>
                          <a:pt x="194" y="10"/>
                        </a:lnTo>
                        <a:lnTo>
                          <a:pt x="181" y="14"/>
                        </a:lnTo>
                        <a:lnTo>
                          <a:pt x="169" y="19"/>
                        </a:lnTo>
                        <a:lnTo>
                          <a:pt x="146" y="28"/>
                        </a:lnTo>
                        <a:lnTo>
                          <a:pt x="125" y="40"/>
                        </a:lnTo>
                        <a:lnTo>
                          <a:pt x="105" y="54"/>
                        </a:lnTo>
                        <a:lnTo>
                          <a:pt x="86" y="69"/>
                        </a:lnTo>
                        <a:lnTo>
                          <a:pt x="69" y="86"/>
                        </a:lnTo>
                        <a:lnTo>
                          <a:pt x="54" y="105"/>
                        </a:lnTo>
                        <a:lnTo>
                          <a:pt x="39" y="124"/>
                        </a:lnTo>
                        <a:lnTo>
                          <a:pt x="27" y="145"/>
                        </a:lnTo>
                        <a:lnTo>
                          <a:pt x="22" y="157"/>
                        </a:lnTo>
                        <a:lnTo>
                          <a:pt x="17" y="167"/>
                        </a:lnTo>
                        <a:lnTo>
                          <a:pt x="13" y="179"/>
                        </a:lnTo>
                        <a:lnTo>
                          <a:pt x="9" y="191"/>
                        </a:lnTo>
                        <a:lnTo>
                          <a:pt x="6" y="202"/>
                        </a:lnTo>
                        <a:lnTo>
                          <a:pt x="3" y="215"/>
                        </a:lnTo>
                        <a:lnTo>
                          <a:pt x="1" y="227"/>
                        </a:lnTo>
                        <a:lnTo>
                          <a:pt x="0" y="239"/>
                        </a:lnTo>
                        <a:lnTo>
                          <a:pt x="22" y="221"/>
                        </a:lnTo>
                        <a:lnTo>
                          <a:pt x="22" y="261"/>
                        </a:lnTo>
                        <a:lnTo>
                          <a:pt x="43" y="261"/>
                        </a:lnTo>
                        <a:lnTo>
                          <a:pt x="45" y="243"/>
                        </a:lnTo>
                        <a:lnTo>
                          <a:pt x="22" y="26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39" name="Freeform 787"/>
                  <p:cNvSpPr>
                    <a:spLocks noChangeAspect="1"/>
                  </p:cNvSpPr>
                  <p:nvPr/>
                </p:nvSpPr>
                <p:spPr bwMode="auto">
                  <a:xfrm>
                    <a:off x="2673" y="1981"/>
                    <a:ext cx="26" cy="13"/>
                  </a:xfrm>
                  <a:custGeom>
                    <a:avLst/>
                    <a:gdLst>
                      <a:gd name="T0" fmla="*/ 0 w 84"/>
                      <a:gd name="T1" fmla="*/ 22 h 40"/>
                      <a:gd name="T2" fmla="*/ 22 w 84"/>
                      <a:gd name="T3" fmla="*/ 40 h 40"/>
                      <a:gd name="T4" fmla="*/ 84 w 84"/>
                      <a:gd name="T5" fmla="*/ 40 h 40"/>
                      <a:gd name="T6" fmla="*/ 84 w 84"/>
                      <a:gd name="T7" fmla="*/ 0 h 40"/>
                      <a:gd name="T8" fmla="*/ 22 w 84"/>
                      <a:gd name="T9" fmla="*/ 0 h 40"/>
                      <a:gd name="T10" fmla="*/ 0 w 84"/>
                      <a:gd name="T11" fmla="*/ 22 h 40"/>
                      <a:gd name="T12" fmla="*/ 0 w 84"/>
                      <a:gd name="T13" fmla="*/ 22 h 40"/>
                      <a:gd name="T14" fmla="*/ 2 w 84"/>
                      <a:gd name="T15" fmla="*/ 40 h 40"/>
                      <a:gd name="T16" fmla="*/ 22 w 84"/>
                      <a:gd name="T17" fmla="*/ 40 h 40"/>
                      <a:gd name="T18" fmla="*/ 0 w 84"/>
                      <a:gd name="T19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" h="40">
                        <a:moveTo>
                          <a:pt x="0" y="22"/>
                        </a:moveTo>
                        <a:lnTo>
                          <a:pt x="22" y="40"/>
                        </a:lnTo>
                        <a:lnTo>
                          <a:pt x="84" y="40"/>
                        </a:lnTo>
                        <a:lnTo>
                          <a:pt x="84" y="0"/>
                        </a:lnTo>
                        <a:lnTo>
                          <a:pt x="22" y="0"/>
                        </a:lnTo>
                        <a:lnTo>
                          <a:pt x="0" y="22"/>
                        </a:lnTo>
                        <a:lnTo>
                          <a:pt x="0" y="22"/>
                        </a:lnTo>
                        <a:lnTo>
                          <a:pt x="2" y="40"/>
                        </a:lnTo>
                        <a:lnTo>
                          <a:pt x="22" y="40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0" name="Freeform 788"/>
                  <p:cNvSpPr>
                    <a:spLocks noChangeAspect="1"/>
                  </p:cNvSpPr>
                  <p:nvPr/>
                </p:nvSpPr>
                <p:spPr bwMode="auto">
                  <a:xfrm>
                    <a:off x="2606" y="1915"/>
                    <a:ext cx="81" cy="73"/>
                  </a:xfrm>
                  <a:custGeom>
                    <a:avLst/>
                    <a:gdLst>
                      <a:gd name="T0" fmla="*/ 0 w 270"/>
                      <a:gd name="T1" fmla="*/ 40 h 243"/>
                      <a:gd name="T2" fmla="*/ 0 w 270"/>
                      <a:gd name="T3" fmla="*/ 40 h 243"/>
                      <a:gd name="T4" fmla="*/ 11 w 270"/>
                      <a:gd name="T5" fmla="*/ 41 h 243"/>
                      <a:gd name="T6" fmla="*/ 21 w 270"/>
                      <a:gd name="T7" fmla="*/ 41 h 243"/>
                      <a:gd name="T8" fmla="*/ 31 w 270"/>
                      <a:gd name="T9" fmla="*/ 42 h 243"/>
                      <a:gd name="T10" fmla="*/ 41 w 270"/>
                      <a:gd name="T11" fmla="*/ 44 h 243"/>
                      <a:gd name="T12" fmla="*/ 62 w 270"/>
                      <a:gd name="T13" fmla="*/ 49 h 243"/>
                      <a:gd name="T14" fmla="*/ 80 w 270"/>
                      <a:gd name="T15" fmla="*/ 56 h 243"/>
                      <a:gd name="T16" fmla="*/ 99 w 270"/>
                      <a:gd name="T17" fmla="*/ 64 h 243"/>
                      <a:gd name="T18" fmla="*/ 117 w 270"/>
                      <a:gd name="T19" fmla="*/ 74 h 243"/>
                      <a:gd name="T20" fmla="*/ 134 w 270"/>
                      <a:gd name="T21" fmla="*/ 85 h 243"/>
                      <a:gd name="T22" fmla="*/ 150 w 270"/>
                      <a:gd name="T23" fmla="*/ 98 h 243"/>
                      <a:gd name="T24" fmla="*/ 164 w 270"/>
                      <a:gd name="T25" fmla="*/ 113 h 243"/>
                      <a:gd name="T26" fmla="*/ 177 w 270"/>
                      <a:gd name="T27" fmla="*/ 128 h 243"/>
                      <a:gd name="T28" fmla="*/ 189 w 270"/>
                      <a:gd name="T29" fmla="*/ 145 h 243"/>
                      <a:gd name="T30" fmla="*/ 199 w 270"/>
                      <a:gd name="T31" fmla="*/ 163 h 243"/>
                      <a:gd name="T32" fmla="*/ 209 w 270"/>
                      <a:gd name="T33" fmla="*/ 181 h 243"/>
                      <a:gd name="T34" fmla="*/ 215 w 270"/>
                      <a:gd name="T35" fmla="*/ 202 h 243"/>
                      <a:gd name="T36" fmla="*/ 218 w 270"/>
                      <a:gd name="T37" fmla="*/ 212 h 243"/>
                      <a:gd name="T38" fmla="*/ 221 w 270"/>
                      <a:gd name="T39" fmla="*/ 222 h 243"/>
                      <a:gd name="T40" fmla="*/ 223 w 270"/>
                      <a:gd name="T41" fmla="*/ 233 h 243"/>
                      <a:gd name="T42" fmla="*/ 225 w 270"/>
                      <a:gd name="T43" fmla="*/ 243 h 243"/>
                      <a:gd name="T44" fmla="*/ 270 w 270"/>
                      <a:gd name="T45" fmla="*/ 239 h 243"/>
                      <a:gd name="T46" fmla="*/ 268 w 270"/>
                      <a:gd name="T47" fmla="*/ 226 h 243"/>
                      <a:gd name="T48" fmla="*/ 266 w 270"/>
                      <a:gd name="T49" fmla="*/ 215 h 243"/>
                      <a:gd name="T50" fmla="*/ 264 w 270"/>
                      <a:gd name="T51" fmla="*/ 202 h 243"/>
                      <a:gd name="T52" fmla="*/ 260 w 270"/>
                      <a:gd name="T53" fmla="*/ 189 h 243"/>
                      <a:gd name="T54" fmla="*/ 252 w 270"/>
                      <a:gd name="T55" fmla="*/ 167 h 243"/>
                      <a:gd name="T56" fmla="*/ 242 w 270"/>
                      <a:gd name="T57" fmla="*/ 145 h 243"/>
                      <a:gd name="T58" fmla="*/ 229 w 270"/>
                      <a:gd name="T59" fmla="*/ 124 h 243"/>
                      <a:gd name="T60" fmla="*/ 215 w 270"/>
                      <a:gd name="T61" fmla="*/ 105 h 243"/>
                      <a:gd name="T62" fmla="*/ 199 w 270"/>
                      <a:gd name="T63" fmla="*/ 86 h 243"/>
                      <a:gd name="T64" fmla="*/ 182 w 270"/>
                      <a:gd name="T65" fmla="*/ 69 h 243"/>
                      <a:gd name="T66" fmla="*/ 164 w 270"/>
                      <a:gd name="T67" fmla="*/ 54 h 243"/>
                      <a:gd name="T68" fmla="*/ 144 w 270"/>
                      <a:gd name="T69" fmla="*/ 40 h 243"/>
                      <a:gd name="T70" fmla="*/ 122 w 270"/>
                      <a:gd name="T71" fmla="*/ 28 h 243"/>
                      <a:gd name="T72" fmla="*/ 99 w 270"/>
                      <a:gd name="T73" fmla="*/ 18 h 243"/>
                      <a:gd name="T74" fmla="*/ 75 w 270"/>
                      <a:gd name="T75" fmla="*/ 10 h 243"/>
                      <a:gd name="T76" fmla="*/ 52 w 270"/>
                      <a:gd name="T77" fmla="*/ 4 h 243"/>
                      <a:gd name="T78" fmla="*/ 38 w 270"/>
                      <a:gd name="T79" fmla="*/ 2 h 243"/>
                      <a:gd name="T80" fmla="*/ 26 w 270"/>
                      <a:gd name="T81" fmla="*/ 1 h 243"/>
                      <a:gd name="T82" fmla="*/ 13 w 270"/>
                      <a:gd name="T83" fmla="*/ 0 h 243"/>
                      <a:gd name="T84" fmla="*/ 0 w 270"/>
                      <a:gd name="T85" fmla="*/ 0 h 243"/>
                      <a:gd name="T86" fmla="*/ 0 w 270"/>
                      <a:gd name="T87" fmla="*/ 0 h 243"/>
                      <a:gd name="T88" fmla="*/ 0 w 270"/>
                      <a:gd name="T89" fmla="*/ 40 h 243"/>
                      <a:gd name="T90" fmla="*/ 0 w 270"/>
                      <a:gd name="T91" fmla="*/ 40 h 243"/>
                      <a:gd name="T92" fmla="*/ 0 w 270"/>
                      <a:gd name="T93" fmla="*/ 40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70" h="243">
                        <a:moveTo>
                          <a:pt x="0" y="40"/>
                        </a:moveTo>
                        <a:lnTo>
                          <a:pt x="0" y="40"/>
                        </a:lnTo>
                        <a:lnTo>
                          <a:pt x="11" y="41"/>
                        </a:lnTo>
                        <a:lnTo>
                          <a:pt x="21" y="41"/>
                        </a:lnTo>
                        <a:lnTo>
                          <a:pt x="31" y="42"/>
                        </a:lnTo>
                        <a:lnTo>
                          <a:pt x="41" y="44"/>
                        </a:lnTo>
                        <a:lnTo>
                          <a:pt x="62" y="49"/>
                        </a:lnTo>
                        <a:lnTo>
                          <a:pt x="80" y="56"/>
                        </a:lnTo>
                        <a:lnTo>
                          <a:pt x="99" y="64"/>
                        </a:lnTo>
                        <a:lnTo>
                          <a:pt x="117" y="74"/>
                        </a:lnTo>
                        <a:lnTo>
                          <a:pt x="134" y="85"/>
                        </a:lnTo>
                        <a:lnTo>
                          <a:pt x="150" y="98"/>
                        </a:lnTo>
                        <a:lnTo>
                          <a:pt x="164" y="113"/>
                        </a:lnTo>
                        <a:lnTo>
                          <a:pt x="177" y="128"/>
                        </a:lnTo>
                        <a:lnTo>
                          <a:pt x="189" y="145"/>
                        </a:lnTo>
                        <a:lnTo>
                          <a:pt x="199" y="163"/>
                        </a:lnTo>
                        <a:lnTo>
                          <a:pt x="209" y="181"/>
                        </a:lnTo>
                        <a:lnTo>
                          <a:pt x="215" y="202"/>
                        </a:lnTo>
                        <a:lnTo>
                          <a:pt x="218" y="212"/>
                        </a:lnTo>
                        <a:lnTo>
                          <a:pt x="221" y="222"/>
                        </a:lnTo>
                        <a:lnTo>
                          <a:pt x="223" y="233"/>
                        </a:lnTo>
                        <a:lnTo>
                          <a:pt x="225" y="243"/>
                        </a:lnTo>
                        <a:lnTo>
                          <a:pt x="270" y="239"/>
                        </a:lnTo>
                        <a:lnTo>
                          <a:pt x="268" y="226"/>
                        </a:lnTo>
                        <a:lnTo>
                          <a:pt x="266" y="215"/>
                        </a:lnTo>
                        <a:lnTo>
                          <a:pt x="264" y="202"/>
                        </a:lnTo>
                        <a:lnTo>
                          <a:pt x="260" y="189"/>
                        </a:lnTo>
                        <a:lnTo>
                          <a:pt x="252" y="167"/>
                        </a:lnTo>
                        <a:lnTo>
                          <a:pt x="242" y="145"/>
                        </a:lnTo>
                        <a:lnTo>
                          <a:pt x="229" y="124"/>
                        </a:lnTo>
                        <a:lnTo>
                          <a:pt x="215" y="105"/>
                        </a:lnTo>
                        <a:lnTo>
                          <a:pt x="199" y="86"/>
                        </a:lnTo>
                        <a:lnTo>
                          <a:pt x="182" y="69"/>
                        </a:lnTo>
                        <a:lnTo>
                          <a:pt x="164" y="54"/>
                        </a:lnTo>
                        <a:lnTo>
                          <a:pt x="144" y="40"/>
                        </a:lnTo>
                        <a:lnTo>
                          <a:pt x="122" y="28"/>
                        </a:lnTo>
                        <a:lnTo>
                          <a:pt x="99" y="18"/>
                        </a:lnTo>
                        <a:lnTo>
                          <a:pt x="75" y="10"/>
                        </a:lnTo>
                        <a:lnTo>
                          <a:pt x="52" y="4"/>
                        </a:lnTo>
                        <a:lnTo>
                          <a:pt x="38" y="2"/>
                        </a:lnTo>
                        <a:lnTo>
                          <a:pt x="26" y="1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1" name="Freeform 789"/>
                  <p:cNvSpPr>
                    <a:spLocks noChangeAspect="1"/>
                  </p:cNvSpPr>
                  <p:nvPr/>
                </p:nvSpPr>
                <p:spPr bwMode="auto">
                  <a:xfrm>
                    <a:off x="2525" y="1915"/>
                    <a:ext cx="81" cy="79"/>
                  </a:xfrm>
                  <a:custGeom>
                    <a:avLst/>
                    <a:gdLst>
                      <a:gd name="T0" fmla="*/ 23 w 270"/>
                      <a:gd name="T1" fmla="*/ 263 h 263"/>
                      <a:gd name="T2" fmla="*/ 46 w 270"/>
                      <a:gd name="T3" fmla="*/ 245 h 263"/>
                      <a:gd name="T4" fmla="*/ 47 w 270"/>
                      <a:gd name="T5" fmla="*/ 234 h 263"/>
                      <a:gd name="T6" fmla="*/ 49 w 270"/>
                      <a:gd name="T7" fmla="*/ 223 h 263"/>
                      <a:gd name="T8" fmla="*/ 51 w 270"/>
                      <a:gd name="T9" fmla="*/ 213 h 263"/>
                      <a:gd name="T10" fmla="*/ 55 w 270"/>
                      <a:gd name="T11" fmla="*/ 203 h 263"/>
                      <a:gd name="T12" fmla="*/ 62 w 270"/>
                      <a:gd name="T13" fmla="*/ 183 h 263"/>
                      <a:gd name="T14" fmla="*/ 70 w 270"/>
                      <a:gd name="T15" fmla="*/ 164 h 263"/>
                      <a:gd name="T16" fmla="*/ 81 w 270"/>
                      <a:gd name="T17" fmla="*/ 146 h 263"/>
                      <a:gd name="T18" fmla="*/ 92 w 270"/>
                      <a:gd name="T19" fmla="*/ 129 h 263"/>
                      <a:gd name="T20" fmla="*/ 106 w 270"/>
                      <a:gd name="T21" fmla="*/ 114 h 263"/>
                      <a:gd name="T22" fmla="*/ 121 w 270"/>
                      <a:gd name="T23" fmla="*/ 99 h 263"/>
                      <a:gd name="T24" fmla="*/ 137 w 270"/>
                      <a:gd name="T25" fmla="*/ 86 h 263"/>
                      <a:gd name="T26" fmla="*/ 154 w 270"/>
                      <a:gd name="T27" fmla="*/ 75 h 263"/>
                      <a:gd name="T28" fmla="*/ 171 w 270"/>
                      <a:gd name="T29" fmla="*/ 64 h 263"/>
                      <a:gd name="T30" fmla="*/ 190 w 270"/>
                      <a:gd name="T31" fmla="*/ 56 h 263"/>
                      <a:gd name="T32" fmla="*/ 199 w 270"/>
                      <a:gd name="T33" fmla="*/ 53 h 263"/>
                      <a:gd name="T34" fmla="*/ 209 w 270"/>
                      <a:gd name="T35" fmla="*/ 49 h 263"/>
                      <a:gd name="T36" fmla="*/ 219 w 270"/>
                      <a:gd name="T37" fmla="*/ 46 h 263"/>
                      <a:gd name="T38" fmla="*/ 228 w 270"/>
                      <a:gd name="T39" fmla="*/ 44 h 263"/>
                      <a:gd name="T40" fmla="*/ 239 w 270"/>
                      <a:gd name="T41" fmla="*/ 43 h 263"/>
                      <a:gd name="T42" fmla="*/ 249 w 270"/>
                      <a:gd name="T43" fmla="*/ 41 h 263"/>
                      <a:gd name="T44" fmla="*/ 260 w 270"/>
                      <a:gd name="T45" fmla="*/ 41 h 263"/>
                      <a:gd name="T46" fmla="*/ 270 w 270"/>
                      <a:gd name="T47" fmla="*/ 40 h 263"/>
                      <a:gd name="T48" fmla="*/ 270 w 270"/>
                      <a:gd name="T49" fmla="*/ 0 h 263"/>
                      <a:gd name="T50" fmla="*/ 257 w 270"/>
                      <a:gd name="T51" fmla="*/ 0 h 263"/>
                      <a:gd name="T52" fmla="*/ 244 w 270"/>
                      <a:gd name="T53" fmla="*/ 1 h 263"/>
                      <a:gd name="T54" fmla="*/ 231 w 270"/>
                      <a:gd name="T55" fmla="*/ 2 h 263"/>
                      <a:gd name="T56" fmla="*/ 219 w 270"/>
                      <a:gd name="T57" fmla="*/ 4 h 263"/>
                      <a:gd name="T58" fmla="*/ 206 w 270"/>
                      <a:gd name="T59" fmla="*/ 7 h 263"/>
                      <a:gd name="T60" fmla="*/ 195 w 270"/>
                      <a:gd name="T61" fmla="*/ 10 h 263"/>
                      <a:gd name="T62" fmla="*/ 183 w 270"/>
                      <a:gd name="T63" fmla="*/ 15 h 263"/>
                      <a:gd name="T64" fmla="*/ 170 w 270"/>
                      <a:gd name="T65" fmla="*/ 19 h 263"/>
                      <a:gd name="T66" fmla="*/ 148 w 270"/>
                      <a:gd name="T67" fmla="*/ 28 h 263"/>
                      <a:gd name="T68" fmla="*/ 127 w 270"/>
                      <a:gd name="T69" fmla="*/ 41 h 263"/>
                      <a:gd name="T70" fmla="*/ 107 w 270"/>
                      <a:gd name="T71" fmla="*/ 55 h 263"/>
                      <a:gd name="T72" fmla="*/ 88 w 270"/>
                      <a:gd name="T73" fmla="*/ 70 h 263"/>
                      <a:gd name="T74" fmla="*/ 70 w 270"/>
                      <a:gd name="T75" fmla="*/ 87 h 263"/>
                      <a:gd name="T76" fmla="*/ 56 w 270"/>
                      <a:gd name="T77" fmla="*/ 106 h 263"/>
                      <a:gd name="T78" fmla="*/ 41 w 270"/>
                      <a:gd name="T79" fmla="*/ 126 h 263"/>
                      <a:gd name="T80" fmla="*/ 29 w 270"/>
                      <a:gd name="T81" fmla="*/ 147 h 263"/>
                      <a:gd name="T82" fmla="*/ 19 w 270"/>
                      <a:gd name="T83" fmla="*/ 169 h 263"/>
                      <a:gd name="T84" fmla="*/ 10 w 270"/>
                      <a:gd name="T85" fmla="*/ 192 h 263"/>
                      <a:gd name="T86" fmla="*/ 7 w 270"/>
                      <a:gd name="T87" fmla="*/ 204 h 263"/>
                      <a:gd name="T88" fmla="*/ 4 w 270"/>
                      <a:gd name="T89" fmla="*/ 216 h 263"/>
                      <a:gd name="T90" fmla="*/ 2 w 270"/>
                      <a:gd name="T91" fmla="*/ 228 h 263"/>
                      <a:gd name="T92" fmla="*/ 0 w 270"/>
                      <a:gd name="T93" fmla="*/ 241 h 263"/>
                      <a:gd name="T94" fmla="*/ 23 w 270"/>
                      <a:gd name="T95" fmla="*/ 222 h 263"/>
                      <a:gd name="T96" fmla="*/ 23 w 270"/>
                      <a:gd name="T97" fmla="*/ 263 h 263"/>
                      <a:gd name="T98" fmla="*/ 44 w 270"/>
                      <a:gd name="T99" fmla="*/ 263 h 263"/>
                      <a:gd name="T100" fmla="*/ 46 w 270"/>
                      <a:gd name="T101" fmla="*/ 245 h 263"/>
                      <a:gd name="T102" fmla="*/ 23 w 270"/>
                      <a:gd name="T103" fmla="*/ 263 h 2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270" h="263">
                        <a:moveTo>
                          <a:pt x="23" y="263"/>
                        </a:moveTo>
                        <a:lnTo>
                          <a:pt x="46" y="245"/>
                        </a:lnTo>
                        <a:lnTo>
                          <a:pt x="47" y="234"/>
                        </a:lnTo>
                        <a:lnTo>
                          <a:pt x="49" y="223"/>
                        </a:lnTo>
                        <a:lnTo>
                          <a:pt x="51" y="213"/>
                        </a:lnTo>
                        <a:lnTo>
                          <a:pt x="55" y="203"/>
                        </a:lnTo>
                        <a:lnTo>
                          <a:pt x="62" y="183"/>
                        </a:lnTo>
                        <a:lnTo>
                          <a:pt x="70" y="164"/>
                        </a:lnTo>
                        <a:lnTo>
                          <a:pt x="81" y="146"/>
                        </a:lnTo>
                        <a:lnTo>
                          <a:pt x="92" y="129"/>
                        </a:lnTo>
                        <a:lnTo>
                          <a:pt x="106" y="114"/>
                        </a:lnTo>
                        <a:lnTo>
                          <a:pt x="121" y="99"/>
                        </a:lnTo>
                        <a:lnTo>
                          <a:pt x="137" y="86"/>
                        </a:lnTo>
                        <a:lnTo>
                          <a:pt x="154" y="75"/>
                        </a:lnTo>
                        <a:lnTo>
                          <a:pt x="171" y="64"/>
                        </a:lnTo>
                        <a:lnTo>
                          <a:pt x="190" y="56"/>
                        </a:lnTo>
                        <a:lnTo>
                          <a:pt x="199" y="53"/>
                        </a:lnTo>
                        <a:lnTo>
                          <a:pt x="209" y="49"/>
                        </a:lnTo>
                        <a:lnTo>
                          <a:pt x="219" y="46"/>
                        </a:lnTo>
                        <a:lnTo>
                          <a:pt x="228" y="44"/>
                        </a:lnTo>
                        <a:lnTo>
                          <a:pt x="239" y="43"/>
                        </a:lnTo>
                        <a:lnTo>
                          <a:pt x="249" y="41"/>
                        </a:lnTo>
                        <a:lnTo>
                          <a:pt x="260" y="41"/>
                        </a:lnTo>
                        <a:lnTo>
                          <a:pt x="270" y="40"/>
                        </a:lnTo>
                        <a:lnTo>
                          <a:pt x="270" y="0"/>
                        </a:lnTo>
                        <a:lnTo>
                          <a:pt x="257" y="0"/>
                        </a:lnTo>
                        <a:lnTo>
                          <a:pt x="244" y="1"/>
                        </a:lnTo>
                        <a:lnTo>
                          <a:pt x="231" y="2"/>
                        </a:lnTo>
                        <a:lnTo>
                          <a:pt x="219" y="4"/>
                        </a:lnTo>
                        <a:lnTo>
                          <a:pt x="206" y="7"/>
                        </a:lnTo>
                        <a:lnTo>
                          <a:pt x="195" y="10"/>
                        </a:lnTo>
                        <a:lnTo>
                          <a:pt x="183" y="15"/>
                        </a:lnTo>
                        <a:lnTo>
                          <a:pt x="170" y="19"/>
                        </a:lnTo>
                        <a:lnTo>
                          <a:pt x="148" y="28"/>
                        </a:lnTo>
                        <a:lnTo>
                          <a:pt x="127" y="41"/>
                        </a:lnTo>
                        <a:lnTo>
                          <a:pt x="107" y="55"/>
                        </a:lnTo>
                        <a:lnTo>
                          <a:pt x="88" y="70"/>
                        </a:lnTo>
                        <a:lnTo>
                          <a:pt x="70" y="87"/>
                        </a:lnTo>
                        <a:lnTo>
                          <a:pt x="56" y="106"/>
                        </a:lnTo>
                        <a:lnTo>
                          <a:pt x="41" y="126"/>
                        </a:lnTo>
                        <a:lnTo>
                          <a:pt x="29" y="147"/>
                        </a:lnTo>
                        <a:lnTo>
                          <a:pt x="19" y="169"/>
                        </a:lnTo>
                        <a:lnTo>
                          <a:pt x="10" y="192"/>
                        </a:lnTo>
                        <a:lnTo>
                          <a:pt x="7" y="204"/>
                        </a:lnTo>
                        <a:lnTo>
                          <a:pt x="4" y="216"/>
                        </a:lnTo>
                        <a:lnTo>
                          <a:pt x="2" y="228"/>
                        </a:lnTo>
                        <a:lnTo>
                          <a:pt x="0" y="241"/>
                        </a:lnTo>
                        <a:lnTo>
                          <a:pt x="23" y="222"/>
                        </a:lnTo>
                        <a:lnTo>
                          <a:pt x="23" y="263"/>
                        </a:lnTo>
                        <a:lnTo>
                          <a:pt x="44" y="263"/>
                        </a:lnTo>
                        <a:lnTo>
                          <a:pt x="46" y="245"/>
                        </a:lnTo>
                        <a:lnTo>
                          <a:pt x="23" y="26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2" name="Rectangle 7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08" y="1982"/>
                    <a:ext cx="24" cy="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3" name="Rectangle 7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17" y="1907"/>
                    <a:ext cx="16" cy="2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4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76" y="1906"/>
                    <a:ext cx="15" cy="2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5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1" y="1587"/>
                    <a:ext cx="9" cy="31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6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78" y="1536"/>
                    <a:ext cx="10" cy="3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7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2" y="1907"/>
                    <a:ext cx="16" cy="2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8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4" y="1906"/>
                    <a:ext cx="16" cy="2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49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6" y="1587"/>
                    <a:ext cx="9" cy="31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0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7" y="1536"/>
                    <a:ext cx="11" cy="3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1" name="Freeform 799"/>
                  <p:cNvSpPr>
                    <a:spLocks noChangeAspect="1"/>
                  </p:cNvSpPr>
                  <p:nvPr/>
                </p:nvSpPr>
                <p:spPr bwMode="auto">
                  <a:xfrm>
                    <a:off x="3845" y="1525"/>
                    <a:ext cx="15" cy="5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2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45" y="1530"/>
                    <a:ext cx="15" cy="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3" name="Freeform 801"/>
                  <p:cNvSpPr>
                    <a:spLocks noChangeAspect="1"/>
                  </p:cNvSpPr>
                  <p:nvPr/>
                </p:nvSpPr>
                <p:spPr bwMode="auto">
                  <a:xfrm>
                    <a:off x="3845" y="1592"/>
                    <a:ext cx="15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4" name="Freeform 802"/>
                  <p:cNvSpPr>
                    <a:spLocks noChangeAspect="1"/>
                  </p:cNvSpPr>
                  <p:nvPr/>
                </p:nvSpPr>
                <p:spPr bwMode="auto">
                  <a:xfrm>
                    <a:off x="3950" y="1525"/>
                    <a:ext cx="14" cy="5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6 w 47"/>
                      <a:gd name="T3" fmla="*/ 15 h 20"/>
                      <a:gd name="T4" fmla="*/ 45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5 w 47"/>
                      <a:gd name="T27" fmla="*/ 8 h 20"/>
                      <a:gd name="T28" fmla="*/ 2 w 47"/>
                      <a:gd name="T29" fmla="*/ 11 h 20"/>
                      <a:gd name="T30" fmla="*/ 0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6" y="15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5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50" y="1530"/>
                    <a:ext cx="14" cy="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6" name="Freeform 804"/>
                  <p:cNvSpPr>
                    <a:spLocks noChangeAspect="1"/>
                  </p:cNvSpPr>
                  <p:nvPr/>
                </p:nvSpPr>
                <p:spPr bwMode="auto">
                  <a:xfrm>
                    <a:off x="3950" y="1592"/>
                    <a:ext cx="14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0 w 47"/>
                      <a:gd name="T3" fmla="*/ 5 h 20"/>
                      <a:gd name="T4" fmla="*/ 2 w 47"/>
                      <a:gd name="T5" fmla="*/ 8 h 20"/>
                      <a:gd name="T6" fmla="*/ 5 w 47"/>
                      <a:gd name="T7" fmla="*/ 12 h 20"/>
                      <a:gd name="T8" fmla="*/ 8 w 47"/>
                      <a:gd name="T9" fmla="*/ 15 h 20"/>
                      <a:gd name="T10" fmla="*/ 11 w 47"/>
                      <a:gd name="T11" fmla="*/ 17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7 h 20"/>
                      <a:gd name="T24" fmla="*/ 39 w 47"/>
                      <a:gd name="T25" fmla="*/ 15 h 20"/>
                      <a:gd name="T26" fmla="*/ 42 w 47"/>
                      <a:gd name="T27" fmla="*/ 12 h 20"/>
                      <a:gd name="T28" fmla="*/ 45 w 47"/>
                      <a:gd name="T29" fmla="*/ 8 h 20"/>
                      <a:gd name="T30" fmla="*/ 46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5" y="12"/>
                        </a:lnTo>
                        <a:lnTo>
                          <a:pt x="8" y="15"/>
                        </a:lnTo>
                        <a:lnTo>
                          <a:pt x="11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5" y="8"/>
                        </a:lnTo>
                        <a:lnTo>
                          <a:pt x="46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7" name="Freeform 805"/>
                  <p:cNvSpPr>
                    <a:spLocks noChangeAspect="1"/>
                  </p:cNvSpPr>
                  <p:nvPr/>
                </p:nvSpPr>
                <p:spPr bwMode="auto">
                  <a:xfrm>
                    <a:off x="4056" y="1525"/>
                    <a:ext cx="15" cy="5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7 w 47"/>
                      <a:gd name="T3" fmla="*/ 15 h 20"/>
                      <a:gd name="T4" fmla="*/ 44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4 w 47"/>
                      <a:gd name="T27" fmla="*/ 8 h 20"/>
                      <a:gd name="T28" fmla="*/ 2 w 47"/>
                      <a:gd name="T29" fmla="*/ 11 h 20"/>
                      <a:gd name="T30" fmla="*/ 1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7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8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56" y="1530"/>
                    <a:ext cx="15" cy="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59" name="Freeform 807"/>
                  <p:cNvSpPr>
                    <a:spLocks noChangeAspect="1"/>
                  </p:cNvSpPr>
                  <p:nvPr/>
                </p:nvSpPr>
                <p:spPr bwMode="auto">
                  <a:xfrm>
                    <a:off x="4056" y="1592"/>
                    <a:ext cx="15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1 w 47"/>
                      <a:gd name="T3" fmla="*/ 5 h 20"/>
                      <a:gd name="T4" fmla="*/ 2 w 47"/>
                      <a:gd name="T5" fmla="*/ 8 h 20"/>
                      <a:gd name="T6" fmla="*/ 4 w 47"/>
                      <a:gd name="T7" fmla="*/ 12 h 20"/>
                      <a:gd name="T8" fmla="*/ 8 w 47"/>
                      <a:gd name="T9" fmla="*/ 15 h 20"/>
                      <a:gd name="T10" fmla="*/ 11 w 47"/>
                      <a:gd name="T11" fmla="*/ 17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7 h 20"/>
                      <a:gd name="T24" fmla="*/ 39 w 47"/>
                      <a:gd name="T25" fmla="*/ 15 h 20"/>
                      <a:gd name="T26" fmla="*/ 42 w 47"/>
                      <a:gd name="T27" fmla="*/ 12 h 20"/>
                      <a:gd name="T28" fmla="*/ 44 w 47"/>
                      <a:gd name="T29" fmla="*/ 8 h 20"/>
                      <a:gd name="T30" fmla="*/ 47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8" y="15"/>
                        </a:lnTo>
                        <a:lnTo>
                          <a:pt x="11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7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0" name="Freeform 808"/>
                  <p:cNvSpPr>
                    <a:spLocks noChangeAspect="1"/>
                  </p:cNvSpPr>
                  <p:nvPr/>
                </p:nvSpPr>
                <p:spPr bwMode="auto">
                  <a:xfrm>
                    <a:off x="4166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1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66" y="1531"/>
                    <a:ext cx="13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2" name="Freeform 810"/>
                  <p:cNvSpPr>
                    <a:spLocks noChangeAspect="1"/>
                  </p:cNvSpPr>
                  <p:nvPr/>
                </p:nvSpPr>
                <p:spPr bwMode="auto">
                  <a:xfrm>
                    <a:off x="4166" y="1592"/>
                    <a:ext cx="13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3" name="Freeform 811"/>
                  <p:cNvSpPr>
                    <a:spLocks noChangeAspect="1"/>
                  </p:cNvSpPr>
                  <p:nvPr/>
                </p:nvSpPr>
                <p:spPr bwMode="auto">
                  <a:xfrm>
                    <a:off x="4270" y="1525"/>
                    <a:ext cx="15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7 w 47"/>
                      <a:gd name="T3" fmla="*/ 15 h 20"/>
                      <a:gd name="T4" fmla="*/ 46 w 47"/>
                      <a:gd name="T5" fmla="*/ 11 h 20"/>
                      <a:gd name="T6" fmla="*/ 42 w 47"/>
                      <a:gd name="T7" fmla="*/ 8 h 20"/>
                      <a:gd name="T8" fmla="*/ 40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2 w 47"/>
                      <a:gd name="T23" fmla="*/ 3 h 20"/>
                      <a:gd name="T24" fmla="*/ 8 w 47"/>
                      <a:gd name="T25" fmla="*/ 5 h 20"/>
                      <a:gd name="T26" fmla="*/ 5 w 47"/>
                      <a:gd name="T27" fmla="*/ 8 h 20"/>
                      <a:gd name="T28" fmla="*/ 2 w 47"/>
                      <a:gd name="T29" fmla="*/ 11 h 20"/>
                      <a:gd name="T30" fmla="*/ 1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7" y="15"/>
                        </a:lnTo>
                        <a:lnTo>
                          <a:pt x="46" y="11"/>
                        </a:lnTo>
                        <a:lnTo>
                          <a:pt x="42" y="8"/>
                        </a:lnTo>
                        <a:lnTo>
                          <a:pt x="40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2" y="3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4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70" y="1531"/>
                    <a:ext cx="15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5" name="Freeform 813"/>
                  <p:cNvSpPr>
                    <a:spLocks noChangeAspect="1"/>
                  </p:cNvSpPr>
                  <p:nvPr/>
                </p:nvSpPr>
                <p:spPr bwMode="auto">
                  <a:xfrm>
                    <a:off x="4270" y="1592"/>
                    <a:ext cx="15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1 w 47"/>
                      <a:gd name="T3" fmla="*/ 5 h 20"/>
                      <a:gd name="T4" fmla="*/ 2 w 47"/>
                      <a:gd name="T5" fmla="*/ 8 h 20"/>
                      <a:gd name="T6" fmla="*/ 5 w 47"/>
                      <a:gd name="T7" fmla="*/ 12 h 20"/>
                      <a:gd name="T8" fmla="*/ 8 w 47"/>
                      <a:gd name="T9" fmla="*/ 15 h 20"/>
                      <a:gd name="T10" fmla="*/ 12 w 47"/>
                      <a:gd name="T11" fmla="*/ 17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7 h 20"/>
                      <a:gd name="T24" fmla="*/ 40 w 47"/>
                      <a:gd name="T25" fmla="*/ 15 h 20"/>
                      <a:gd name="T26" fmla="*/ 42 w 47"/>
                      <a:gd name="T27" fmla="*/ 12 h 20"/>
                      <a:gd name="T28" fmla="*/ 46 w 47"/>
                      <a:gd name="T29" fmla="*/ 8 h 20"/>
                      <a:gd name="T30" fmla="*/ 47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5" y="12"/>
                        </a:lnTo>
                        <a:lnTo>
                          <a:pt x="8" y="15"/>
                        </a:lnTo>
                        <a:lnTo>
                          <a:pt x="12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7"/>
                        </a:lnTo>
                        <a:lnTo>
                          <a:pt x="40" y="15"/>
                        </a:lnTo>
                        <a:lnTo>
                          <a:pt x="42" y="12"/>
                        </a:lnTo>
                        <a:lnTo>
                          <a:pt x="46" y="8"/>
                        </a:lnTo>
                        <a:lnTo>
                          <a:pt x="47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6" name="Freeform 814"/>
                  <p:cNvSpPr>
                    <a:spLocks noChangeAspect="1"/>
                  </p:cNvSpPr>
                  <p:nvPr/>
                </p:nvSpPr>
                <p:spPr bwMode="auto">
                  <a:xfrm>
                    <a:off x="4379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8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7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79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8" name="Freeform 816"/>
                  <p:cNvSpPr>
                    <a:spLocks noChangeAspect="1"/>
                  </p:cNvSpPr>
                  <p:nvPr/>
                </p:nvSpPr>
                <p:spPr bwMode="auto">
                  <a:xfrm>
                    <a:off x="4379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8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8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69" name="Freeform 817"/>
                  <p:cNvSpPr>
                    <a:spLocks noChangeAspect="1"/>
                  </p:cNvSpPr>
                  <p:nvPr/>
                </p:nvSpPr>
                <p:spPr bwMode="auto">
                  <a:xfrm>
                    <a:off x="4487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0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87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1" name="Freeform 819"/>
                  <p:cNvSpPr>
                    <a:spLocks noChangeAspect="1"/>
                  </p:cNvSpPr>
                  <p:nvPr/>
                </p:nvSpPr>
                <p:spPr bwMode="auto">
                  <a:xfrm>
                    <a:off x="4487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2" name="Freeform 820"/>
                  <p:cNvSpPr>
                    <a:spLocks noChangeAspect="1"/>
                  </p:cNvSpPr>
                  <p:nvPr/>
                </p:nvSpPr>
                <p:spPr bwMode="auto">
                  <a:xfrm>
                    <a:off x="4591" y="1525"/>
                    <a:ext cx="15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5 w 47"/>
                      <a:gd name="T3" fmla="*/ 15 h 20"/>
                      <a:gd name="T4" fmla="*/ 44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5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6 w 47"/>
                      <a:gd name="T25" fmla="*/ 5 h 20"/>
                      <a:gd name="T26" fmla="*/ 4 w 47"/>
                      <a:gd name="T27" fmla="*/ 8 h 20"/>
                      <a:gd name="T28" fmla="*/ 1 w 47"/>
                      <a:gd name="T29" fmla="*/ 11 h 20"/>
                      <a:gd name="T30" fmla="*/ 0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6" y="5"/>
                        </a:lnTo>
                        <a:lnTo>
                          <a:pt x="4" y="8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3" name="Rectangle 8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91" y="1531"/>
                    <a:ext cx="15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4" name="Freeform 822"/>
                  <p:cNvSpPr>
                    <a:spLocks noChangeAspect="1"/>
                  </p:cNvSpPr>
                  <p:nvPr/>
                </p:nvSpPr>
                <p:spPr bwMode="auto">
                  <a:xfrm>
                    <a:off x="4591" y="1592"/>
                    <a:ext cx="15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0 w 47"/>
                      <a:gd name="T3" fmla="*/ 5 h 20"/>
                      <a:gd name="T4" fmla="*/ 1 w 47"/>
                      <a:gd name="T5" fmla="*/ 8 h 20"/>
                      <a:gd name="T6" fmla="*/ 4 w 47"/>
                      <a:gd name="T7" fmla="*/ 12 h 20"/>
                      <a:gd name="T8" fmla="*/ 6 w 47"/>
                      <a:gd name="T9" fmla="*/ 15 h 20"/>
                      <a:gd name="T10" fmla="*/ 11 w 47"/>
                      <a:gd name="T11" fmla="*/ 17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5 w 47"/>
                      <a:gd name="T23" fmla="*/ 17 h 20"/>
                      <a:gd name="T24" fmla="*/ 39 w 47"/>
                      <a:gd name="T25" fmla="*/ 15 h 20"/>
                      <a:gd name="T26" fmla="*/ 42 w 47"/>
                      <a:gd name="T27" fmla="*/ 12 h 20"/>
                      <a:gd name="T28" fmla="*/ 44 w 47"/>
                      <a:gd name="T29" fmla="*/ 8 h 20"/>
                      <a:gd name="T30" fmla="*/ 45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1" y="8"/>
                        </a:lnTo>
                        <a:lnTo>
                          <a:pt x="4" y="12"/>
                        </a:lnTo>
                        <a:lnTo>
                          <a:pt x="6" y="15"/>
                        </a:lnTo>
                        <a:lnTo>
                          <a:pt x="11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5" name="Freeform 823"/>
                  <p:cNvSpPr>
                    <a:spLocks noChangeAspect="1"/>
                  </p:cNvSpPr>
                  <p:nvPr/>
                </p:nvSpPr>
                <p:spPr bwMode="auto">
                  <a:xfrm>
                    <a:off x="4696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6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96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7" name="Freeform 825"/>
                  <p:cNvSpPr>
                    <a:spLocks noChangeAspect="1"/>
                  </p:cNvSpPr>
                  <p:nvPr/>
                </p:nvSpPr>
                <p:spPr bwMode="auto">
                  <a:xfrm>
                    <a:off x="4696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8" name="Freeform 826"/>
                  <p:cNvSpPr>
                    <a:spLocks noChangeAspect="1"/>
                  </p:cNvSpPr>
                  <p:nvPr/>
                </p:nvSpPr>
                <p:spPr bwMode="auto">
                  <a:xfrm>
                    <a:off x="3739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79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39" y="1531"/>
                    <a:ext cx="13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0" name="Freeform 828"/>
                  <p:cNvSpPr>
                    <a:spLocks noChangeAspect="1"/>
                  </p:cNvSpPr>
                  <p:nvPr/>
                </p:nvSpPr>
                <p:spPr bwMode="auto">
                  <a:xfrm>
                    <a:off x="3739" y="1592"/>
                    <a:ext cx="13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1" name="Freeform 829"/>
                  <p:cNvSpPr>
                    <a:spLocks noChangeAspect="1"/>
                  </p:cNvSpPr>
                  <p:nvPr/>
                </p:nvSpPr>
                <p:spPr bwMode="auto">
                  <a:xfrm>
                    <a:off x="3630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2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30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3" name="Freeform 831"/>
                  <p:cNvSpPr>
                    <a:spLocks noChangeAspect="1"/>
                  </p:cNvSpPr>
                  <p:nvPr/>
                </p:nvSpPr>
                <p:spPr bwMode="auto">
                  <a:xfrm>
                    <a:off x="3630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4" name="Freeform 832"/>
                  <p:cNvSpPr>
                    <a:spLocks noChangeAspect="1"/>
                  </p:cNvSpPr>
                  <p:nvPr/>
                </p:nvSpPr>
                <p:spPr bwMode="auto">
                  <a:xfrm>
                    <a:off x="3530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5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30" y="1531"/>
                    <a:ext cx="13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6" name="Freeform 834"/>
                  <p:cNvSpPr>
                    <a:spLocks noChangeAspect="1"/>
                  </p:cNvSpPr>
                  <p:nvPr/>
                </p:nvSpPr>
                <p:spPr bwMode="auto">
                  <a:xfrm>
                    <a:off x="3530" y="1592"/>
                    <a:ext cx="13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7" name="Freeform 835"/>
                  <p:cNvSpPr>
                    <a:spLocks noChangeAspect="1"/>
                  </p:cNvSpPr>
                  <p:nvPr/>
                </p:nvSpPr>
                <p:spPr bwMode="auto">
                  <a:xfrm>
                    <a:off x="3893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8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93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89" name="Freeform 837"/>
                  <p:cNvSpPr>
                    <a:spLocks noChangeAspect="1"/>
                  </p:cNvSpPr>
                  <p:nvPr/>
                </p:nvSpPr>
                <p:spPr bwMode="auto">
                  <a:xfrm>
                    <a:off x="3893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0" name="Freeform 838"/>
                  <p:cNvSpPr>
                    <a:spLocks noChangeAspect="1"/>
                  </p:cNvSpPr>
                  <p:nvPr/>
                </p:nvSpPr>
                <p:spPr bwMode="auto">
                  <a:xfrm>
                    <a:off x="3997" y="1525"/>
                    <a:ext cx="15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6 w 47"/>
                      <a:gd name="T3" fmla="*/ 15 h 20"/>
                      <a:gd name="T4" fmla="*/ 45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4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5 w 47"/>
                      <a:gd name="T27" fmla="*/ 8 h 20"/>
                      <a:gd name="T28" fmla="*/ 2 w 47"/>
                      <a:gd name="T29" fmla="*/ 11 h 20"/>
                      <a:gd name="T30" fmla="*/ 0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6" y="15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4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1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97" y="1531"/>
                    <a:ext cx="15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2" name="Freeform 840"/>
                  <p:cNvSpPr>
                    <a:spLocks noChangeAspect="1"/>
                  </p:cNvSpPr>
                  <p:nvPr/>
                </p:nvSpPr>
                <p:spPr bwMode="auto">
                  <a:xfrm>
                    <a:off x="3997" y="1592"/>
                    <a:ext cx="15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0 w 47"/>
                      <a:gd name="T3" fmla="*/ 5 h 20"/>
                      <a:gd name="T4" fmla="*/ 2 w 47"/>
                      <a:gd name="T5" fmla="*/ 8 h 20"/>
                      <a:gd name="T6" fmla="*/ 5 w 47"/>
                      <a:gd name="T7" fmla="*/ 12 h 20"/>
                      <a:gd name="T8" fmla="*/ 8 w 47"/>
                      <a:gd name="T9" fmla="*/ 15 h 20"/>
                      <a:gd name="T10" fmla="*/ 11 w 47"/>
                      <a:gd name="T11" fmla="*/ 17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4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7 h 20"/>
                      <a:gd name="T24" fmla="*/ 39 w 47"/>
                      <a:gd name="T25" fmla="*/ 15 h 20"/>
                      <a:gd name="T26" fmla="*/ 42 w 47"/>
                      <a:gd name="T27" fmla="*/ 12 h 20"/>
                      <a:gd name="T28" fmla="*/ 45 w 47"/>
                      <a:gd name="T29" fmla="*/ 8 h 20"/>
                      <a:gd name="T30" fmla="*/ 46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5" y="12"/>
                        </a:lnTo>
                        <a:lnTo>
                          <a:pt x="8" y="15"/>
                        </a:lnTo>
                        <a:lnTo>
                          <a:pt x="11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4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5" y="8"/>
                        </a:lnTo>
                        <a:lnTo>
                          <a:pt x="46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3" name="Freeform 841"/>
                  <p:cNvSpPr>
                    <a:spLocks noChangeAspect="1"/>
                  </p:cNvSpPr>
                  <p:nvPr/>
                </p:nvSpPr>
                <p:spPr bwMode="auto">
                  <a:xfrm>
                    <a:off x="4104" y="1525"/>
                    <a:ext cx="14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7 w 47"/>
                      <a:gd name="T3" fmla="*/ 15 h 20"/>
                      <a:gd name="T4" fmla="*/ 44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4 w 47"/>
                      <a:gd name="T27" fmla="*/ 8 h 20"/>
                      <a:gd name="T28" fmla="*/ 2 w 47"/>
                      <a:gd name="T29" fmla="*/ 11 h 20"/>
                      <a:gd name="T30" fmla="*/ 0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7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4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04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5" name="Freeform 843"/>
                  <p:cNvSpPr>
                    <a:spLocks noChangeAspect="1"/>
                  </p:cNvSpPr>
                  <p:nvPr/>
                </p:nvSpPr>
                <p:spPr bwMode="auto">
                  <a:xfrm>
                    <a:off x="4104" y="1592"/>
                    <a:ext cx="14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0 w 47"/>
                      <a:gd name="T3" fmla="*/ 5 h 20"/>
                      <a:gd name="T4" fmla="*/ 2 w 47"/>
                      <a:gd name="T5" fmla="*/ 8 h 20"/>
                      <a:gd name="T6" fmla="*/ 4 w 47"/>
                      <a:gd name="T7" fmla="*/ 12 h 20"/>
                      <a:gd name="T8" fmla="*/ 8 w 47"/>
                      <a:gd name="T9" fmla="*/ 15 h 20"/>
                      <a:gd name="T10" fmla="*/ 11 w 47"/>
                      <a:gd name="T11" fmla="*/ 17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7 h 20"/>
                      <a:gd name="T24" fmla="*/ 39 w 47"/>
                      <a:gd name="T25" fmla="*/ 15 h 20"/>
                      <a:gd name="T26" fmla="*/ 42 w 47"/>
                      <a:gd name="T27" fmla="*/ 12 h 20"/>
                      <a:gd name="T28" fmla="*/ 44 w 47"/>
                      <a:gd name="T29" fmla="*/ 8 h 20"/>
                      <a:gd name="T30" fmla="*/ 47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8" y="15"/>
                        </a:lnTo>
                        <a:lnTo>
                          <a:pt x="11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7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6" name="Freeform 844"/>
                  <p:cNvSpPr>
                    <a:spLocks noChangeAspect="1"/>
                  </p:cNvSpPr>
                  <p:nvPr/>
                </p:nvSpPr>
                <p:spPr bwMode="auto">
                  <a:xfrm>
                    <a:off x="4214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7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14" y="1531"/>
                    <a:ext cx="13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8" name="Freeform 846"/>
                  <p:cNvSpPr>
                    <a:spLocks noChangeAspect="1"/>
                  </p:cNvSpPr>
                  <p:nvPr/>
                </p:nvSpPr>
                <p:spPr bwMode="auto">
                  <a:xfrm>
                    <a:off x="4214" y="1592"/>
                    <a:ext cx="13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799" name="Freeform 847"/>
                  <p:cNvSpPr>
                    <a:spLocks noChangeAspect="1"/>
                  </p:cNvSpPr>
                  <p:nvPr/>
                </p:nvSpPr>
                <p:spPr bwMode="auto">
                  <a:xfrm>
                    <a:off x="4318" y="1525"/>
                    <a:ext cx="15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7 w 47"/>
                      <a:gd name="T3" fmla="*/ 15 h 20"/>
                      <a:gd name="T4" fmla="*/ 45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5 w 47"/>
                      <a:gd name="T27" fmla="*/ 8 h 20"/>
                      <a:gd name="T28" fmla="*/ 2 w 47"/>
                      <a:gd name="T29" fmla="*/ 11 h 20"/>
                      <a:gd name="T30" fmla="*/ 1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7" y="15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0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18" y="1531"/>
                    <a:ext cx="15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1" name="Freeform 849"/>
                  <p:cNvSpPr>
                    <a:spLocks noChangeAspect="1"/>
                  </p:cNvSpPr>
                  <p:nvPr/>
                </p:nvSpPr>
                <p:spPr bwMode="auto">
                  <a:xfrm>
                    <a:off x="4318" y="1592"/>
                    <a:ext cx="15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1 w 47"/>
                      <a:gd name="T3" fmla="*/ 5 h 20"/>
                      <a:gd name="T4" fmla="*/ 2 w 47"/>
                      <a:gd name="T5" fmla="*/ 8 h 20"/>
                      <a:gd name="T6" fmla="*/ 5 w 47"/>
                      <a:gd name="T7" fmla="*/ 12 h 20"/>
                      <a:gd name="T8" fmla="*/ 8 w 47"/>
                      <a:gd name="T9" fmla="*/ 15 h 20"/>
                      <a:gd name="T10" fmla="*/ 11 w 47"/>
                      <a:gd name="T11" fmla="*/ 17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7 h 20"/>
                      <a:gd name="T24" fmla="*/ 39 w 47"/>
                      <a:gd name="T25" fmla="*/ 15 h 20"/>
                      <a:gd name="T26" fmla="*/ 42 w 47"/>
                      <a:gd name="T27" fmla="*/ 12 h 20"/>
                      <a:gd name="T28" fmla="*/ 45 w 47"/>
                      <a:gd name="T29" fmla="*/ 8 h 20"/>
                      <a:gd name="T30" fmla="*/ 47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5" y="12"/>
                        </a:lnTo>
                        <a:lnTo>
                          <a:pt x="8" y="15"/>
                        </a:lnTo>
                        <a:lnTo>
                          <a:pt x="11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5" y="8"/>
                        </a:lnTo>
                        <a:lnTo>
                          <a:pt x="47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2" name="Freeform 850"/>
                  <p:cNvSpPr>
                    <a:spLocks noChangeAspect="1"/>
                  </p:cNvSpPr>
                  <p:nvPr/>
                </p:nvSpPr>
                <p:spPr bwMode="auto">
                  <a:xfrm>
                    <a:off x="4427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3" name="Rectangle 8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27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4" name="Freeform 852"/>
                  <p:cNvSpPr>
                    <a:spLocks noChangeAspect="1"/>
                  </p:cNvSpPr>
                  <p:nvPr/>
                </p:nvSpPr>
                <p:spPr bwMode="auto">
                  <a:xfrm>
                    <a:off x="4427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5" name="Freeform 853"/>
                  <p:cNvSpPr>
                    <a:spLocks noChangeAspect="1"/>
                  </p:cNvSpPr>
                  <p:nvPr/>
                </p:nvSpPr>
                <p:spPr bwMode="auto">
                  <a:xfrm>
                    <a:off x="4534" y="1525"/>
                    <a:ext cx="15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6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34" y="1531"/>
                    <a:ext cx="15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7" name="Freeform 855"/>
                  <p:cNvSpPr>
                    <a:spLocks noChangeAspect="1"/>
                  </p:cNvSpPr>
                  <p:nvPr/>
                </p:nvSpPr>
                <p:spPr bwMode="auto">
                  <a:xfrm>
                    <a:off x="4534" y="1592"/>
                    <a:ext cx="15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8" name="Freeform 856"/>
                  <p:cNvSpPr>
                    <a:spLocks noChangeAspect="1"/>
                  </p:cNvSpPr>
                  <p:nvPr/>
                </p:nvSpPr>
                <p:spPr bwMode="auto">
                  <a:xfrm>
                    <a:off x="4639" y="1525"/>
                    <a:ext cx="14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5 w 47"/>
                      <a:gd name="T3" fmla="*/ 15 h 20"/>
                      <a:gd name="T4" fmla="*/ 44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5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8 w 47"/>
                      <a:gd name="T19" fmla="*/ 1 h 20"/>
                      <a:gd name="T20" fmla="*/ 14 w 47"/>
                      <a:gd name="T21" fmla="*/ 2 h 20"/>
                      <a:gd name="T22" fmla="*/ 11 w 47"/>
                      <a:gd name="T23" fmla="*/ 3 h 20"/>
                      <a:gd name="T24" fmla="*/ 7 w 47"/>
                      <a:gd name="T25" fmla="*/ 5 h 20"/>
                      <a:gd name="T26" fmla="*/ 4 w 47"/>
                      <a:gd name="T27" fmla="*/ 8 h 20"/>
                      <a:gd name="T28" fmla="*/ 1 w 47"/>
                      <a:gd name="T29" fmla="*/ 11 h 20"/>
                      <a:gd name="T30" fmla="*/ 0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1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09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39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0" name="Freeform 858"/>
                  <p:cNvSpPr>
                    <a:spLocks noChangeAspect="1"/>
                  </p:cNvSpPr>
                  <p:nvPr/>
                </p:nvSpPr>
                <p:spPr bwMode="auto">
                  <a:xfrm>
                    <a:off x="4639" y="1592"/>
                    <a:ext cx="14" cy="5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0 w 47"/>
                      <a:gd name="T3" fmla="*/ 5 h 20"/>
                      <a:gd name="T4" fmla="*/ 1 w 47"/>
                      <a:gd name="T5" fmla="*/ 8 h 20"/>
                      <a:gd name="T6" fmla="*/ 4 w 47"/>
                      <a:gd name="T7" fmla="*/ 12 h 20"/>
                      <a:gd name="T8" fmla="*/ 7 w 47"/>
                      <a:gd name="T9" fmla="*/ 15 h 20"/>
                      <a:gd name="T10" fmla="*/ 11 w 47"/>
                      <a:gd name="T11" fmla="*/ 17 h 20"/>
                      <a:gd name="T12" fmla="*/ 14 w 47"/>
                      <a:gd name="T13" fmla="*/ 19 h 20"/>
                      <a:gd name="T14" fmla="*/ 18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5 w 47"/>
                      <a:gd name="T23" fmla="*/ 17 h 20"/>
                      <a:gd name="T24" fmla="*/ 39 w 47"/>
                      <a:gd name="T25" fmla="*/ 15 h 20"/>
                      <a:gd name="T26" fmla="*/ 42 w 47"/>
                      <a:gd name="T27" fmla="*/ 12 h 20"/>
                      <a:gd name="T28" fmla="*/ 44 w 47"/>
                      <a:gd name="T29" fmla="*/ 8 h 20"/>
                      <a:gd name="T30" fmla="*/ 45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1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1" y="17"/>
                        </a:lnTo>
                        <a:lnTo>
                          <a:pt x="14" y="19"/>
                        </a:lnTo>
                        <a:lnTo>
                          <a:pt x="18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1" name="Freeform 859"/>
                  <p:cNvSpPr>
                    <a:spLocks noChangeAspect="1"/>
                  </p:cNvSpPr>
                  <p:nvPr/>
                </p:nvSpPr>
                <p:spPr bwMode="auto">
                  <a:xfrm>
                    <a:off x="4743" y="1525"/>
                    <a:ext cx="15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2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43" y="1531"/>
                    <a:ext cx="15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3" name="Freeform 861"/>
                  <p:cNvSpPr>
                    <a:spLocks noChangeAspect="1"/>
                  </p:cNvSpPr>
                  <p:nvPr/>
                </p:nvSpPr>
                <p:spPr bwMode="auto">
                  <a:xfrm>
                    <a:off x="4743" y="1592"/>
                    <a:ext cx="15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4" name="Freeform 862"/>
                  <p:cNvSpPr>
                    <a:spLocks noChangeAspect="1"/>
                  </p:cNvSpPr>
                  <p:nvPr/>
                </p:nvSpPr>
                <p:spPr bwMode="auto">
                  <a:xfrm>
                    <a:off x="3786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5" name="Rectangle 8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86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6" name="Freeform 864"/>
                  <p:cNvSpPr>
                    <a:spLocks noChangeAspect="1"/>
                  </p:cNvSpPr>
                  <p:nvPr/>
                </p:nvSpPr>
                <p:spPr bwMode="auto">
                  <a:xfrm>
                    <a:off x="3786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7" name="Freeform 865"/>
                  <p:cNvSpPr>
                    <a:spLocks noChangeAspect="1"/>
                  </p:cNvSpPr>
                  <p:nvPr/>
                </p:nvSpPr>
                <p:spPr bwMode="auto">
                  <a:xfrm>
                    <a:off x="3678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8" name="Rectangle 8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78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19" name="Freeform 867"/>
                  <p:cNvSpPr>
                    <a:spLocks noChangeAspect="1"/>
                  </p:cNvSpPr>
                  <p:nvPr/>
                </p:nvSpPr>
                <p:spPr bwMode="auto">
                  <a:xfrm>
                    <a:off x="3678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0" name="Freeform 868"/>
                  <p:cNvSpPr>
                    <a:spLocks noChangeAspect="1"/>
                  </p:cNvSpPr>
                  <p:nvPr/>
                </p:nvSpPr>
                <p:spPr bwMode="auto">
                  <a:xfrm>
                    <a:off x="3577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1" name="Rectangle 8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7" y="1531"/>
                    <a:ext cx="14" cy="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2" name="Freeform 870"/>
                  <p:cNvSpPr>
                    <a:spLocks noChangeAspect="1"/>
                  </p:cNvSpPr>
                  <p:nvPr/>
                </p:nvSpPr>
                <p:spPr bwMode="auto">
                  <a:xfrm>
                    <a:off x="3577" y="1592"/>
                    <a:ext cx="14" cy="5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8 h 20"/>
                      <a:gd name="T6" fmla="*/ 4 w 46"/>
                      <a:gd name="T7" fmla="*/ 12 h 20"/>
                      <a:gd name="T8" fmla="*/ 7 w 46"/>
                      <a:gd name="T9" fmla="*/ 15 h 20"/>
                      <a:gd name="T10" fmla="*/ 10 w 46"/>
                      <a:gd name="T11" fmla="*/ 17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7 h 20"/>
                      <a:gd name="T24" fmla="*/ 39 w 46"/>
                      <a:gd name="T25" fmla="*/ 15 h 20"/>
                      <a:gd name="T26" fmla="*/ 42 w 46"/>
                      <a:gd name="T27" fmla="*/ 12 h 20"/>
                      <a:gd name="T28" fmla="*/ 44 w 46"/>
                      <a:gd name="T29" fmla="*/ 8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4" y="12"/>
                        </a:lnTo>
                        <a:lnTo>
                          <a:pt x="7" y="15"/>
                        </a:lnTo>
                        <a:lnTo>
                          <a:pt x="10" y="17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7"/>
                        </a:lnTo>
                        <a:lnTo>
                          <a:pt x="39" y="15"/>
                        </a:lnTo>
                        <a:lnTo>
                          <a:pt x="42" y="12"/>
                        </a:lnTo>
                        <a:lnTo>
                          <a:pt x="44" y="8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3" name="Freeform 871"/>
                  <p:cNvSpPr>
                    <a:spLocks noChangeAspect="1"/>
                  </p:cNvSpPr>
                  <p:nvPr/>
                </p:nvSpPr>
                <p:spPr bwMode="auto">
                  <a:xfrm>
                    <a:off x="1104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4" name="Rectangle 8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04" y="1531"/>
                    <a:ext cx="13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5" name="Freeform 873"/>
                  <p:cNvSpPr>
                    <a:spLocks noChangeAspect="1"/>
                  </p:cNvSpPr>
                  <p:nvPr/>
                </p:nvSpPr>
                <p:spPr bwMode="auto">
                  <a:xfrm>
                    <a:off x="1104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6" name="Freeform 874"/>
                  <p:cNvSpPr>
                    <a:spLocks noChangeAspect="1"/>
                  </p:cNvSpPr>
                  <p:nvPr/>
                </p:nvSpPr>
                <p:spPr bwMode="auto">
                  <a:xfrm>
                    <a:off x="1214" y="1525"/>
                    <a:ext cx="15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7 w 47"/>
                      <a:gd name="T3" fmla="*/ 15 h 20"/>
                      <a:gd name="T4" fmla="*/ 45 w 47"/>
                      <a:gd name="T5" fmla="*/ 11 h 20"/>
                      <a:gd name="T6" fmla="*/ 43 w 47"/>
                      <a:gd name="T7" fmla="*/ 8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4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5 w 47"/>
                      <a:gd name="T27" fmla="*/ 8 h 20"/>
                      <a:gd name="T28" fmla="*/ 3 w 47"/>
                      <a:gd name="T29" fmla="*/ 11 h 20"/>
                      <a:gd name="T30" fmla="*/ 0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7" y="15"/>
                        </a:lnTo>
                        <a:lnTo>
                          <a:pt x="45" y="11"/>
                        </a:lnTo>
                        <a:lnTo>
                          <a:pt x="43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4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3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7" name="Rectangle 8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14" y="1531"/>
                    <a:ext cx="15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8" name="Freeform 876"/>
                  <p:cNvSpPr>
                    <a:spLocks noChangeAspect="1"/>
                  </p:cNvSpPr>
                  <p:nvPr/>
                </p:nvSpPr>
                <p:spPr bwMode="auto">
                  <a:xfrm>
                    <a:off x="1214" y="1591"/>
                    <a:ext cx="15" cy="6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0 w 47"/>
                      <a:gd name="T3" fmla="*/ 5 h 20"/>
                      <a:gd name="T4" fmla="*/ 3 w 47"/>
                      <a:gd name="T5" fmla="*/ 9 h 20"/>
                      <a:gd name="T6" fmla="*/ 5 w 47"/>
                      <a:gd name="T7" fmla="*/ 12 h 20"/>
                      <a:gd name="T8" fmla="*/ 8 w 47"/>
                      <a:gd name="T9" fmla="*/ 16 h 20"/>
                      <a:gd name="T10" fmla="*/ 11 w 47"/>
                      <a:gd name="T11" fmla="*/ 18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4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8 h 20"/>
                      <a:gd name="T24" fmla="*/ 39 w 47"/>
                      <a:gd name="T25" fmla="*/ 16 h 20"/>
                      <a:gd name="T26" fmla="*/ 43 w 47"/>
                      <a:gd name="T27" fmla="*/ 12 h 20"/>
                      <a:gd name="T28" fmla="*/ 45 w 47"/>
                      <a:gd name="T29" fmla="*/ 9 h 20"/>
                      <a:gd name="T30" fmla="*/ 47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3" y="9"/>
                        </a:lnTo>
                        <a:lnTo>
                          <a:pt x="5" y="12"/>
                        </a:lnTo>
                        <a:lnTo>
                          <a:pt x="8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4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3" y="12"/>
                        </a:lnTo>
                        <a:lnTo>
                          <a:pt x="45" y="9"/>
                        </a:lnTo>
                        <a:lnTo>
                          <a:pt x="47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29" name="Freeform 877"/>
                  <p:cNvSpPr>
                    <a:spLocks noChangeAspect="1"/>
                  </p:cNvSpPr>
                  <p:nvPr/>
                </p:nvSpPr>
                <p:spPr bwMode="auto">
                  <a:xfrm>
                    <a:off x="1319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5 w 46"/>
                      <a:gd name="T5" fmla="*/ 11 h 20"/>
                      <a:gd name="T6" fmla="*/ 42 w 46"/>
                      <a:gd name="T7" fmla="*/ 8 h 20"/>
                      <a:gd name="T8" fmla="*/ 40 w 46"/>
                      <a:gd name="T9" fmla="*/ 5 h 20"/>
                      <a:gd name="T10" fmla="*/ 36 w 46"/>
                      <a:gd name="T11" fmla="*/ 3 h 20"/>
                      <a:gd name="T12" fmla="*/ 32 w 46"/>
                      <a:gd name="T13" fmla="*/ 2 h 20"/>
                      <a:gd name="T14" fmla="*/ 29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2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40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9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2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0" name="Rectangle 8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19" y="1531"/>
                    <a:ext cx="14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1" name="Freeform 879"/>
                  <p:cNvSpPr>
                    <a:spLocks noChangeAspect="1"/>
                  </p:cNvSpPr>
                  <p:nvPr/>
                </p:nvSpPr>
                <p:spPr bwMode="auto">
                  <a:xfrm>
                    <a:off x="1319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2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9 w 46"/>
                      <a:gd name="T19" fmla="*/ 20 h 20"/>
                      <a:gd name="T20" fmla="*/ 32 w 46"/>
                      <a:gd name="T21" fmla="*/ 19 h 20"/>
                      <a:gd name="T22" fmla="*/ 36 w 46"/>
                      <a:gd name="T23" fmla="*/ 18 h 20"/>
                      <a:gd name="T24" fmla="*/ 40 w 46"/>
                      <a:gd name="T25" fmla="*/ 16 h 20"/>
                      <a:gd name="T26" fmla="*/ 42 w 46"/>
                      <a:gd name="T27" fmla="*/ 12 h 20"/>
                      <a:gd name="T28" fmla="*/ 45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2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9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40" y="16"/>
                        </a:lnTo>
                        <a:lnTo>
                          <a:pt x="42" y="12"/>
                        </a:lnTo>
                        <a:lnTo>
                          <a:pt x="45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2" name="Freeform 880"/>
                  <p:cNvSpPr>
                    <a:spLocks noChangeAspect="1"/>
                  </p:cNvSpPr>
                  <p:nvPr/>
                </p:nvSpPr>
                <p:spPr bwMode="auto">
                  <a:xfrm>
                    <a:off x="1430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3" name="Rectangle 8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0" y="1531"/>
                    <a:ext cx="13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4" name="Freeform 882"/>
                  <p:cNvSpPr>
                    <a:spLocks noChangeAspect="1"/>
                  </p:cNvSpPr>
                  <p:nvPr/>
                </p:nvSpPr>
                <p:spPr bwMode="auto">
                  <a:xfrm>
                    <a:off x="1430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5" name="Freeform 883"/>
                  <p:cNvSpPr>
                    <a:spLocks noChangeAspect="1"/>
                  </p:cNvSpPr>
                  <p:nvPr/>
                </p:nvSpPr>
                <p:spPr bwMode="auto">
                  <a:xfrm>
                    <a:off x="1534" y="1525"/>
                    <a:ext cx="15" cy="6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7 w 47"/>
                      <a:gd name="T3" fmla="*/ 15 h 20"/>
                      <a:gd name="T4" fmla="*/ 45 w 47"/>
                      <a:gd name="T5" fmla="*/ 11 h 20"/>
                      <a:gd name="T6" fmla="*/ 42 w 47"/>
                      <a:gd name="T7" fmla="*/ 8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2 h 20"/>
                      <a:gd name="T14" fmla="*/ 28 w 47"/>
                      <a:gd name="T15" fmla="*/ 1 h 20"/>
                      <a:gd name="T16" fmla="*/ 23 w 47"/>
                      <a:gd name="T17" fmla="*/ 0 h 20"/>
                      <a:gd name="T18" fmla="*/ 19 w 47"/>
                      <a:gd name="T19" fmla="*/ 1 h 20"/>
                      <a:gd name="T20" fmla="*/ 15 w 47"/>
                      <a:gd name="T21" fmla="*/ 2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5 w 47"/>
                      <a:gd name="T27" fmla="*/ 8 h 20"/>
                      <a:gd name="T28" fmla="*/ 2 w 47"/>
                      <a:gd name="T29" fmla="*/ 11 h 20"/>
                      <a:gd name="T30" fmla="*/ 1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7" y="15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5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6" name="Rectangle 8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34" y="1531"/>
                    <a:ext cx="15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7" name="Freeform 885"/>
                  <p:cNvSpPr>
                    <a:spLocks noChangeAspect="1"/>
                  </p:cNvSpPr>
                  <p:nvPr/>
                </p:nvSpPr>
                <p:spPr bwMode="auto">
                  <a:xfrm>
                    <a:off x="1534" y="1591"/>
                    <a:ext cx="15" cy="6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1 w 47"/>
                      <a:gd name="T3" fmla="*/ 5 h 20"/>
                      <a:gd name="T4" fmla="*/ 2 w 47"/>
                      <a:gd name="T5" fmla="*/ 9 h 20"/>
                      <a:gd name="T6" fmla="*/ 5 w 47"/>
                      <a:gd name="T7" fmla="*/ 12 h 20"/>
                      <a:gd name="T8" fmla="*/ 8 w 47"/>
                      <a:gd name="T9" fmla="*/ 16 h 20"/>
                      <a:gd name="T10" fmla="*/ 11 w 47"/>
                      <a:gd name="T11" fmla="*/ 18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3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8 h 20"/>
                      <a:gd name="T24" fmla="*/ 39 w 47"/>
                      <a:gd name="T25" fmla="*/ 16 h 20"/>
                      <a:gd name="T26" fmla="*/ 42 w 47"/>
                      <a:gd name="T27" fmla="*/ 12 h 20"/>
                      <a:gd name="T28" fmla="*/ 45 w 47"/>
                      <a:gd name="T29" fmla="*/ 9 h 20"/>
                      <a:gd name="T30" fmla="*/ 47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5" y="12"/>
                        </a:lnTo>
                        <a:lnTo>
                          <a:pt x="8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5" y="9"/>
                        </a:lnTo>
                        <a:lnTo>
                          <a:pt x="47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8" name="Freeform 886"/>
                  <p:cNvSpPr>
                    <a:spLocks noChangeAspect="1"/>
                  </p:cNvSpPr>
                  <p:nvPr/>
                </p:nvSpPr>
                <p:spPr bwMode="auto">
                  <a:xfrm>
                    <a:off x="1640" y="1525"/>
                    <a:ext cx="13" cy="7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7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2 w 46"/>
                      <a:gd name="T13" fmla="*/ 1 h 20"/>
                      <a:gd name="T14" fmla="*/ 27 w 46"/>
                      <a:gd name="T15" fmla="*/ 0 h 20"/>
                      <a:gd name="T16" fmla="*/ 23 w 46"/>
                      <a:gd name="T17" fmla="*/ 0 h 20"/>
                      <a:gd name="T18" fmla="*/ 19 w 46"/>
                      <a:gd name="T19" fmla="*/ 0 h 20"/>
                      <a:gd name="T20" fmla="*/ 15 w 46"/>
                      <a:gd name="T21" fmla="*/ 1 h 20"/>
                      <a:gd name="T22" fmla="*/ 11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7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7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1" y="3"/>
                        </a:lnTo>
                        <a:lnTo>
                          <a:pt x="7" y="5"/>
                        </a:lnTo>
                        <a:lnTo>
                          <a:pt x="4" y="7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39" name="Rectangle 8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40" y="1532"/>
                    <a:ext cx="13" cy="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0" name="Freeform 888"/>
                  <p:cNvSpPr>
                    <a:spLocks noChangeAspect="1"/>
                  </p:cNvSpPr>
                  <p:nvPr/>
                </p:nvSpPr>
                <p:spPr bwMode="auto">
                  <a:xfrm>
                    <a:off x="1640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1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1" name="Freeform 889"/>
                  <p:cNvSpPr>
                    <a:spLocks noChangeAspect="1"/>
                  </p:cNvSpPr>
                  <p:nvPr/>
                </p:nvSpPr>
                <p:spPr bwMode="auto">
                  <a:xfrm>
                    <a:off x="1745" y="1525"/>
                    <a:ext cx="14" cy="7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7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1 h 20"/>
                      <a:gd name="T14" fmla="*/ 27 w 46"/>
                      <a:gd name="T15" fmla="*/ 0 h 20"/>
                      <a:gd name="T16" fmla="*/ 23 w 46"/>
                      <a:gd name="T17" fmla="*/ 0 h 20"/>
                      <a:gd name="T18" fmla="*/ 19 w 46"/>
                      <a:gd name="T19" fmla="*/ 0 h 20"/>
                      <a:gd name="T20" fmla="*/ 14 w 46"/>
                      <a:gd name="T21" fmla="*/ 1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7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7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4" y="1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7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2" name="Rectangle 8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45" y="1532"/>
                    <a:ext cx="14" cy="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3" name="Freeform 891"/>
                  <p:cNvSpPr>
                    <a:spLocks noChangeAspect="1"/>
                  </p:cNvSpPr>
                  <p:nvPr/>
                </p:nvSpPr>
                <p:spPr bwMode="auto">
                  <a:xfrm>
                    <a:off x="1745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4" name="Freeform 892"/>
                  <p:cNvSpPr>
                    <a:spLocks noChangeAspect="1"/>
                  </p:cNvSpPr>
                  <p:nvPr/>
                </p:nvSpPr>
                <p:spPr bwMode="auto">
                  <a:xfrm>
                    <a:off x="1853" y="1525"/>
                    <a:ext cx="15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2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6 w 46"/>
                      <a:gd name="T25" fmla="*/ 5 h 20"/>
                      <a:gd name="T26" fmla="*/ 4 w 46"/>
                      <a:gd name="T27" fmla="*/ 8 h 20"/>
                      <a:gd name="T28" fmla="*/ 1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2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6" y="5"/>
                        </a:lnTo>
                        <a:lnTo>
                          <a:pt x="4" y="8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5" name="Rectangle 8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53" y="1531"/>
                    <a:ext cx="15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6" name="Freeform 894"/>
                  <p:cNvSpPr>
                    <a:spLocks noChangeAspect="1"/>
                  </p:cNvSpPr>
                  <p:nvPr/>
                </p:nvSpPr>
                <p:spPr bwMode="auto">
                  <a:xfrm>
                    <a:off x="1853" y="1591"/>
                    <a:ext cx="15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1 w 46"/>
                      <a:gd name="T5" fmla="*/ 9 h 20"/>
                      <a:gd name="T6" fmla="*/ 4 w 46"/>
                      <a:gd name="T7" fmla="*/ 12 h 20"/>
                      <a:gd name="T8" fmla="*/ 6 w 46"/>
                      <a:gd name="T9" fmla="*/ 16 h 20"/>
                      <a:gd name="T10" fmla="*/ 10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5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1" y="9"/>
                        </a:lnTo>
                        <a:lnTo>
                          <a:pt x="4" y="12"/>
                        </a:lnTo>
                        <a:lnTo>
                          <a:pt x="6" y="16"/>
                        </a:lnTo>
                        <a:lnTo>
                          <a:pt x="10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5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7" name="Freeform 895"/>
                  <p:cNvSpPr>
                    <a:spLocks noChangeAspect="1"/>
                  </p:cNvSpPr>
                  <p:nvPr/>
                </p:nvSpPr>
                <p:spPr bwMode="auto">
                  <a:xfrm>
                    <a:off x="1955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2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1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8" name="Rectangle 8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5" y="1531"/>
                    <a:ext cx="14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49" name="Freeform 897"/>
                  <p:cNvSpPr>
                    <a:spLocks noChangeAspect="1"/>
                  </p:cNvSpPr>
                  <p:nvPr/>
                </p:nvSpPr>
                <p:spPr bwMode="auto">
                  <a:xfrm>
                    <a:off x="1955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1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0" name="Freeform 898"/>
                  <p:cNvSpPr>
                    <a:spLocks noChangeAspect="1"/>
                  </p:cNvSpPr>
                  <p:nvPr/>
                </p:nvSpPr>
                <p:spPr bwMode="auto">
                  <a:xfrm>
                    <a:off x="997" y="1525"/>
                    <a:ext cx="15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2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1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1" name="Rectangle 8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97" y="1531"/>
                    <a:ext cx="15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2" name="Freeform 900"/>
                  <p:cNvSpPr>
                    <a:spLocks noChangeAspect="1"/>
                  </p:cNvSpPr>
                  <p:nvPr/>
                </p:nvSpPr>
                <p:spPr bwMode="auto">
                  <a:xfrm>
                    <a:off x="997" y="1591"/>
                    <a:ext cx="15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1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3" name="Freeform 901"/>
                  <p:cNvSpPr>
                    <a:spLocks noChangeAspect="1"/>
                  </p:cNvSpPr>
                  <p:nvPr/>
                </p:nvSpPr>
                <p:spPr bwMode="auto">
                  <a:xfrm>
                    <a:off x="894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4" name="Rectangle 9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94" y="1531"/>
                    <a:ext cx="14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5" name="Freeform 903"/>
                  <p:cNvSpPr>
                    <a:spLocks noChangeAspect="1"/>
                  </p:cNvSpPr>
                  <p:nvPr/>
                </p:nvSpPr>
                <p:spPr bwMode="auto">
                  <a:xfrm>
                    <a:off x="894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6" name="Freeform 904"/>
                  <p:cNvSpPr>
                    <a:spLocks noChangeAspect="1"/>
                  </p:cNvSpPr>
                  <p:nvPr/>
                </p:nvSpPr>
                <p:spPr bwMode="auto">
                  <a:xfrm>
                    <a:off x="788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7" name="Rectangle 9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8" y="1531"/>
                    <a:ext cx="14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8" name="Freeform 906"/>
                  <p:cNvSpPr>
                    <a:spLocks noChangeAspect="1"/>
                  </p:cNvSpPr>
                  <p:nvPr/>
                </p:nvSpPr>
                <p:spPr bwMode="auto">
                  <a:xfrm>
                    <a:off x="788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59" name="Freeform 907"/>
                  <p:cNvSpPr>
                    <a:spLocks noChangeAspect="1"/>
                  </p:cNvSpPr>
                  <p:nvPr/>
                </p:nvSpPr>
                <p:spPr bwMode="auto">
                  <a:xfrm>
                    <a:off x="1151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0" name="Rectangle 9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51" y="1531"/>
                    <a:ext cx="14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1" name="Freeform 909"/>
                  <p:cNvSpPr>
                    <a:spLocks noChangeAspect="1"/>
                  </p:cNvSpPr>
                  <p:nvPr/>
                </p:nvSpPr>
                <p:spPr bwMode="auto">
                  <a:xfrm>
                    <a:off x="1151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2" name="Freeform 910"/>
                  <p:cNvSpPr>
                    <a:spLocks noChangeAspect="1"/>
                  </p:cNvSpPr>
                  <p:nvPr/>
                </p:nvSpPr>
                <p:spPr bwMode="auto">
                  <a:xfrm>
                    <a:off x="1262" y="1525"/>
                    <a:ext cx="15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8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8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8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3" name="Rectangle 9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2" y="1531"/>
                    <a:ext cx="15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4" name="Freeform 912"/>
                  <p:cNvSpPr>
                    <a:spLocks noChangeAspect="1"/>
                  </p:cNvSpPr>
                  <p:nvPr/>
                </p:nvSpPr>
                <p:spPr bwMode="auto">
                  <a:xfrm>
                    <a:off x="1262" y="1591"/>
                    <a:ext cx="15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8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8 h 20"/>
                      <a:gd name="T24" fmla="*/ 38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8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8"/>
                        </a:lnTo>
                        <a:lnTo>
                          <a:pt x="38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5" name="Freeform 913"/>
                  <p:cNvSpPr>
                    <a:spLocks noChangeAspect="1"/>
                  </p:cNvSpPr>
                  <p:nvPr/>
                </p:nvSpPr>
                <p:spPr bwMode="auto">
                  <a:xfrm>
                    <a:off x="1367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5 w 46"/>
                      <a:gd name="T5" fmla="*/ 11 h 20"/>
                      <a:gd name="T6" fmla="*/ 42 w 46"/>
                      <a:gd name="T7" fmla="*/ 8 h 20"/>
                      <a:gd name="T8" fmla="*/ 40 w 46"/>
                      <a:gd name="T9" fmla="*/ 5 h 20"/>
                      <a:gd name="T10" fmla="*/ 36 w 46"/>
                      <a:gd name="T11" fmla="*/ 3 h 20"/>
                      <a:gd name="T12" fmla="*/ 32 w 46"/>
                      <a:gd name="T13" fmla="*/ 2 h 20"/>
                      <a:gd name="T14" fmla="*/ 28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2 w 46"/>
                      <a:gd name="T23" fmla="*/ 3 h 20"/>
                      <a:gd name="T24" fmla="*/ 8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40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2" y="3"/>
                        </a:lnTo>
                        <a:lnTo>
                          <a:pt x="8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6" name="Rectangle 9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67" y="1531"/>
                    <a:ext cx="14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7" name="Freeform 915"/>
                  <p:cNvSpPr>
                    <a:spLocks noChangeAspect="1"/>
                  </p:cNvSpPr>
                  <p:nvPr/>
                </p:nvSpPr>
                <p:spPr bwMode="auto">
                  <a:xfrm>
                    <a:off x="1367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8 w 46"/>
                      <a:gd name="T9" fmla="*/ 16 h 20"/>
                      <a:gd name="T10" fmla="*/ 12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8 w 46"/>
                      <a:gd name="T19" fmla="*/ 20 h 20"/>
                      <a:gd name="T20" fmla="*/ 32 w 46"/>
                      <a:gd name="T21" fmla="*/ 19 h 20"/>
                      <a:gd name="T22" fmla="*/ 36 w 46"/>
                      <a:gd name="T23" fmla="*/ 18 h 20"/>
                      <a:gd name="T24" fmla="*/ 40 w 46"/>
                      <a:gd name="T25" fmla="*/ 16 h 20"/>
                      <a:gd name="T26" fmla="*/ 42 w 46"/>
                      <a:gd name="T27" fmla="*/ 12 h 20"/>
                      <a:gd name="T28" fmla="*/ 45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8" y="16"/>
                        </a:lnTo>
                        <a:lnTo>
                          <a:pt x="12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40" y="16"/>
                        </a:lnTo>
                        <a:lnTo>
                          <a:pt x="42" y="12"/>
                        </a:lnTo>
                        <a:lnTo>
                          <a:pt x="45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8" name="Freeform 916"/>
                  <p:cNvSpPr>
                    <a:spLocks noChangeAspect="1"/>
                  </p:cNvSpPr>
                  <p:nvPr/>
                </p:nvSpPr>
                <p:spPr bwMode="auto">
                  <a:xfrm>
                    <a:off x="1478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69" name="Rectangle 9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78" y="1531"/>
                    <a:ext cx="13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0" name="Freeform 918"/>
                  <p:cNvSpPr>
                    <a:spLocks noChangeAspect="1"/>
                  </p:cNvSpPr>
                  <p:nvPr/>
                </p:nvSpPr>
                <p:spPr bwMode="auto">
                  <a:xfrm>
                    <a:off x="1478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1" name="Freeform 919"/>
                  <p:cNvSpPr>
                    <a:spLocks noChangeAspect="1"/>
                  </p:cNvSpPr>
                  <p:nvPr/>
                </p:nvSpPr>
                <p:spPr bwMode="auto">
                  <a:xfrm>
                    <a:off x="1582" y="1525"/>
                    <a:ext cx="14" cy="7"/>
                  </a:xfrm>
                  <a:custGeom>
                    <a:avLst/>
                    <a:gdLst>
                      <a:gd name="T0" fmla="*/ 47 w 47"/>
                      <a:gd name="T1" fmla="*/ 20 h 20"/>
                      <a:gd name="T2" fmla="*/ 47 w 47"/>
                      <a:gd name="T3" fmla="*/ 15 h 20"/>
                      <a:gd name="T4" fmla="*/ 45 w 47"/>
                      <a:gd name="T5" fmla="*/ 11 h 20"/>
                      <a:gd name="T6" fmla="*/ 42 w 47"/>
                      <a:gd name="T7" fmla="*/ 7 h 20"/>
                      <a:gd name="T8" fmla="*/ 39 w 47"/>
                      <a:gd name="T9" fmla="*/ 5 h 20"/>
                      <a:gd name="T10" fmla="*/ 36 w 47"/>
                      <a:gd name="T11" fmla="*/ 3 h 20"/>
                      <a:gd name="T12" fmla="*/ 32 w 47"/>
                      <a:gd name="T13" fmla="*/ 1 h 20"/>
                      <a:gd name="T14" fmla="*/ 28 w 47"/>
                      <a:gd name="T15" fmla="*/ 0 h 20"/>
                      <a:gd name="T16" fmla="*/ 24 w 47"/>
                      <a:gd name="T17" fmla="*/ 0 h 20"/>
                      <a:gd name="T18" fmla="*/ 19 w 47"/>
                      <a:gd name="T19" fmla="*/ 0 h 20"/>
                      <a:gd name="T20" fmla="*/ 15 w 47"/>
                      <a:gd name="T21" fmla="*/ 1 h 20"/>
                      <a:gd name="T22" fmla="*/ 11 w 47"/>
                      <a:gd name="T23" fmla="*/ 3 h 20"/>
                      <a:gd name="T24" fmla="*/ 8 w 47"/>
                      <a:gd name="T25" fmla="*/ 5 h 20"/>
                      <a:gd name="T26" fmla="*/ 5 w 47"/>
                      <a:gd name="T27" fmla="*/ 7 h 20"/>
                      <a:gd name="T28" fmla="*/ 2 w 47"/>
                      <a:gd name="T29" fmla="*/ 11 h 20"/>
                      <a:gd name="T30" fmla="*/ 1 w 47"/>
                      <a:gd name="T31" fmla="*/ 15 h 20"/>
                      <a:gd name="T32" fmla="*/ 0 w 47"/>
                      <a:gd name="T33" fmla="*/ 20 h 20"/>
                      <a:gd name="T34" fmla="*/ 47 w 47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47" y="20"/>
                        </a:moveTo>
                        <a:lnTo>
                          <a:pt x="47" y="15"/>
                        </a:lnTo>
                        <a:lnTo>
                          <a:pt x="45" y="11"/>
                        </a:lnTo>
                        <a:lnTo>
                          <a:pt x="42" y="7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1"/>
                        </a:lnTo>
                        <a:lnTo>
                          <a:pt x="28" y="0"/>
                        </a:lnTo>
                        <a:lnTo>
                          <a:pt x="24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1" y="3"/>
                        </a:lnTo>
                        <a:lnTo>
                          <a:pt x="8" y="5"/>
                        </a:lnTo>
                        <a:lnTo>
                          <a:pt x="5" y="7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7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2" name="Rectangle 9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82" y="1532"/>
                    <a:ext cx="14" cy="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3" name="Freeform 921"/>
                  <p:cNvSpPr>
                    <a:spLocks noChangeAspect="1"/>
                  </p:cNvSpPr>
                  <p:nvPr/>
                </p:nvSpPr>
                <p:spPr bwMode="auto">
                  <a:xfrm>
                    <a:off x="1582" y="1591"/>
                    <a:ext cx="14" cy="6"/>
                  </a:xfrm>
                  <a:custGeom>
                    <a:avLst/>
                    <a:gdLst>
                      <a:gd name="T0" fmla="*/ 0 w 47"/>
                      <a:gd name="T1" fmla="*/ 0 h 20"/>
                      <a:gd name="T2" fmla="*/ 1 w 47"/>
                      <a:gd name="T3" fmla="*/ 5 h 20"/>
                      <a:gd name="T4" fmla="*/ 2 w 47"/>
                      <a:gd name="T5" fmla="*/ 9 h 20"/>
                      <a:gd name="T6" fmla="*/ 5 w 47"/>
                      <a:gd name="T7" fmla="*/ 12 h 20"/>
                      <a:gd name="T8" fmla="*/ 8 w 47"/>
                      <a:gd name="T9" fmla="*/ 16 h 20"/>
                      <a:gd name="T10" fmla="*/ 11 w 47"/>
                      <a:gd name="T11" fmla="*/ 18 h 20"/>
                      <a:gd name="T12" fmla="*/ 15 w 47"/>
                      <a:gd name="T13" fmla="*/ 19 h 20"/>
                      <a:gd name="T14" fmla="*/ 19 w 47"/>
                      <a:gd name="T15" fmla="*/ 20 h 20"/>
                      <a:gd name="T16" fmla="*/ 24 w 47"/>
                      <a:gd name="T17" fmla="*/ 20 h 20"/>
                      <a:gd name="T18" fmla="*/ 28 w 47"/>
                      <a:gd name="T19" fmla="*/ 20 h 20"/>
                      <a:gd name="T20" fmla="*/ 32 w 47"/>
                      <a:gd name="T21" fmla="*/ 19 h 20"/>
                      <a:gd name="T22" fmla="*/ 36 w 47"/>
                      <a:gd name="T23" fmla="*/ 18 h 20"/>
                      <a:gd name="T24" fmla="*/ 39 w 47"/>
                      <a:gd name="T25" fmla="*/ 16 h 20"/>
                      <a:gd name="T26" fmla="*/ 42 w 47"/>
                      <a:gd name="T27" fmla="*/ 12 h 20"/>
                      <a:gd name="T28" fmla="*/ 45 w 47"/>
                      <a:gd name="T29" fmla="*/ 9 h 20"/>
                      <a:gd name="T30" fmla="*/ 47 w 47"/>
                      <a:gd name="T31" fmla="*/ 5 h 20"/>
                      <a:gd name="T32" fmla="*/ 47 w 47"/>
                      <a:gd name="T33" fmla="*/ 0 h 20"/>
                      <a:gd name="T34" fmla="*/ 0 w 47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7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5" y="12"/>
                        </a:lnTo>
                        <a:lnTo>
                          <a:pt x="8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4" y="20"/>
                        </a:lnTo>
                        <a:lnTo>
                          <a:pt x="28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5" y="9"/>
                        </a:lnTo>
                        <a:lnTo>
                          <a:pt x="47" y="5"/>
                        </a:lnTo>
                        <a:lnTo>
                          <a:pt x="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4" name="Freeform 922"/>
                  <p:cNvSpPr>
                    <a:spLocks noChangeAspect="1"/>
                  </p:cNvSpPr>
                  <p:nvPr/>
                </p:nvSpPr>
                <p:spPr bwMode="auto">
                  <a:xfrm>
                    <a:off x="1688" y="1525"/>
                    <a:ext cx="13" cy="7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7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2 w 46"/>
                      <a:gd name="T13" fmla="*/ 1 h 20"/>
                      <a:gd name="T14" fmla="*/ 27 w 46"/>
                      <a:gd name="T15" fmla="*/ 0 h 20"/>
                      <a:gd name="T16" fmla="*/ 23 w 46"/>
                      <a:gd name="T17" fmla="*/ 0 h 20"/>
                      <a:gd name="T18" fmla="*/ 19 w 46"/>
                      <a:gd name="T19" fmla="*/ 0 h 20"/>
                      <a:gd name="T20" fmla="*/ 15 w 46"/>
                      <a:gd name="T21" fmla="*/ 1 h 20"/>
                      <a:gd name="T22" fmla="*/ 11 w 46"/>
                      <a:gd name="T23" fmla="*/ 3 h 20"/>
                      <a:gd name="T24" fmla="*/ 6 w 46"/>
                      <a:gd name="T25" fmla="*/ 5 h 20"/>
                      <a:gd name="T26" fmla="*/ 4 w 46"/>
                      <a:gd name="T27" fmla="*/ 7 h 20"/>
                      <a:gd name="T28" fmla="*/ 1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7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2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1" y="3"/>
                        </a:lnTo>
                        <a:lnTo>
                          <a:pt x="6" y="5"/>
                        </a:lnTo>
                        <a:lnTo>
                          <a:pt x="4" y="7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5" name="Rectangle 9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88" y="1532"/>
                    <a:ext cx="13" cy="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6" name="Freeform 924"/>
                  <p:cNvSpPr>
                    <a:spLocks noChangeAspect="1"/>
                  </p:cNvSpPr>
                  <p:nvPr/>
                </p:nvSpPr>
                <p:spPr bwMode="auto">
                  <a:xfrm>
                    <a:off x="1688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1 w 46"/>
                      <a:gd name="T5" fmla="*/ 9 h 20"/>
                      <a:gd name="T6" fmla="*/ 4 w 46"/>
                      <a:gd name="T7" fmla="*/ 12 h 20"/>
                      <a:gd name="T8" fmla="*/ 6 w 46"/>
                      <a:gd name="T9" fmla="*/ 16 h 20"/>
                      <a:gd name="T10" fmla="*/ 11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5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1" y="9"/>
                        </a:lnTo>
                        <a:lnTo>
                          <a:pt x="4" y="12"/>
                        </a:lnTo>
                        <a:lnTo>
                          <a:pt x="6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5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7" name="Freeform 925"/>
                  <p:cNvSpPr>
                    <a:spLocks noChangeAspect="1"/>
                  </p:cNvSpPr>
                  <p:nvPr/>
                </p:nvSpPr>
                <p:spPr bwMode="auto">
                  <a:xfrm>
                    <a:off x="1793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4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4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8" name="Rectangle 9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93" y="1531"/>
                    <a:ext cx="13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79" name="Freeform 927"/>
                  <p:cNvSpPr>
                    <a:spLocks noChangeAspect="1"/>
                  </p:cNvSpPr>
                  <p:nvPr/>
                </p:nvSpPr>
                <p:spPr bwMode="auto">
                  <a:xfrm>
                    <a:off x="1793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0" name="Freeform 928"/>
                  <p:cNvSpPr>
                    <a:spLocks noChangeAspect="1"/>
                  </p:cNvSpPr>
                  <p:nvPr/>
                </p:nvSpPr>
                <p:spPr bwMode="auto">
                  <a:xfrm>
                    <a:off x="1901" y="1525"/>
                    <a:ext cx="15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5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2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8 w 46"/>
                      <a:gd name="T19" fmla="*/ 1 h 20"/>
                      <a:gd name="T20" fmla="*/ 14 w 46"/>
                      <a:gd name="T21" fmla="*/ 2 h 20"/>
                      <a:gd name="T22" fmla="*/ 11 w 46"/>
                      <a:gd name="T23" fmla="*/ 3 h 20"/>
                      <a:gd name="T24" fmla="*/ 6 w 46"/>
                      <a:gd name="T25" fmla="*/ 5 h 20"/>
                      <a:gd name="T26" fmla="*/ 4 w 46"/>
                      <a:gd name="T27" fmla="*/ 8 h 20"/>
                      <a:gd name="T28" fmla="*/ 1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5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2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8" y="1"/>
                        </a:lnTo>
                        <a:lnTo>
                          <a:pt x="14" y="2"/>
                        </a:lnTo>
                        <a:lnTo>
                          <a:pt x="11" y="3"/>
                        </a:lnTo>
                        <a:lnTo>
                          <a:pt x="6" y="5"/>
                        </a:lnTo>
                        <a:lnTo>
                          <a:pt x="4" y="8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1" name="Rectangle 9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01" y="1531"/>
                    <a:ext cx="15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2" name="Freeform 930"/>
                  <p:cNvSpPr>
                    <a:spLocks noChangeAspect="1"/>
                  </p:cNvSpPr>
                  <p:nvPr/>
                </p:nvSpPr>
                <p:spPr bwMode="auto">
                  <a:xfrm>
                    <a:off x="1901" y="1591"/>
                    <a:ext cx="15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1 w 46"/>
                      <a:gd name="T5" fmla="*/ 9 h 20"/>
                      <a:gd name="T6" fmla="*/ 4 w 46"/>
                      <a:gd name="T7" fmla="*/ 12 h 20"/>
                      <a:gd name="T8" fmla="*/ 6 w 46"/>
                      <a:gd name="T9" fmla="*/ 16 h 20"/>
                      <a:gd name="T10" fmla="*/ 11 w 46"/>
                      <a:gd name="T11" fmla="*/ 18 h 20"/>
                      <a:gd name="T12" fmla="*/ 14 w 46"/>
                      <a:gd name="T13" fmla="*/ 19 h 20"/>
                      <a:gd name="T14" fmla="*/ 18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5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5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1" y="9"/>
                        </a:lnTo>
                        <a:lnTo>
                          <a:pt x="4" y="12"/>
                        </a:lnTo>
                        <a:lnTo>
                          <a:pt x="6" y="16"/>
                        </a:lnTo>
                        <a:lnTo>
                          <a:pt x="11" y="18"/>
                        </a:lnTo>
                        <a:lnTo>
                          <a:pt x="14" y="19"/>
                        </a:lnTo>
                        <a:lnTo>
                          <a:pt x="18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5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5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3" name="Freeform 931"/>
                  <p:cNvSpPr>
                    <a:spLocks noChangeAspect="1"/>
                  </p:cNvSpPr>
                  <p:nvPr/>
                </p:nvSpPr>
                <p:spPr bwMode="auto">
                  <a:xfrm>
                    <a:off x="2003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2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1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4" name="Rectangle 9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3" y="1531"/>
                    <a:ext cx="13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5" name="Freeform 933"/>
                  <p:cNvSpPr>
                    <a:spLocks noChangeAspect="1"/>
                  </p:cNvSpPr>
                  <p:nvPr/>
                </p:nvSpPr>
                <p:spPr bwMode="auto">
                  <a:xfrm>
                    <a:off x="2003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1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6" name="Freeform 934"/>
                  <p:cNvSpPr>
                    <a:spLocks noChangeAspect="1"/>
                  </p:cNvSpPr>
                  <p:nvPr/>
                </p:nvSpPr>
                <p:spPr bwMode="auto">
                  <a:xfrm>
                    <a:off x="1045" y="1525"/>
                    <a:ext cx="14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2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1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2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1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7" name="Rectangle 9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5" y="1531"/>
                    <a:ext cx="14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8" name="Freeform 936"/>
                  <p:cNvSpPr>
                    <a:spLocks noChangeAspect="1"/>
                  </p:cNvSpPr>
                  <p:nvPr/>
                </p:nvSpPr>
                <p:spPr bwMode="auto">
                  <a:xfrm>
                    <a:off x="1045" y="1591"/>
                    <a:ext cx="14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1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2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1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2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89" name="Freeform 937"/>
                  <p:cNvSpPr>
                    <a:spLocks noChangeAspect="1"/>
                  </p:cNvSpPr>
                  <p:nvPr/>
                </p:nvSpPr>
                <p:spPr bwMode="auto">
                  <a:xfrm>
                    <a:off x="941" y="1525"/>
                    <a:ext cx="15" cy="7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7 h 20"/>
                      <a:gd name="T8" fmla="*/ 39 w 46"/>
                      <a:gd name="T9" fmla="*/ 5 h 20"/>
                      <a:gd name="T10" fmla="*/ 35 w 46"/>
                      <a:gd name="T11" fmla="*/ 3 h 20"/>
                      <a:gd name="T12" fmla="*/ 31 w 46"/>
                      <a:gd name="T13" fmla="*/ 1 h 20"/>
                      <a:gd name="T14" fmla="*/ 27 w 46"/>
                      <a:gd name="T15" fmla="*/ 0 h 20"/>
                      <a:gd name="T16" fmla="*/ 23 w 46"/>
                      <a:gd name="T17" fmla="*/ 0 h 20"/>
                      <a:gd name="T18" fmla="*/ 19 w 46"/>
                      <a:gd name="T19" fmla="*/ 0 h 20"/>
                      <a:gd name="T20" fmla="*/ 14 w 46"/>
                      <a:gd name="T21" fmla="*/ 1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7 h 20"/>
                      <a:gd name="T28" fmla="*/ 2 w 46"/>
                      <a:gd name="T29" fmla="*/ 11 h 20"/>
                      <a:gd name="T30" fmla="*/ 0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7"/>
                        </a:lnTo>
                        <a:lnTo>
                          <a:pt x="39" y="5"/>
                        </a:lnTo>
                        <a:lnTo>
                          <a:pt x="35" y="3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4" y="1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7"/>
                        </a:lnTo>
                        <a:lnTo>
                          <a:pt x="2" y="11"/>
                        </a:lnTo>
                        <a:lnTo>
                          <a:pt x="0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0" name="Rectangle 9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41" y="1532"/>
                    <a:ext cx="15" cy="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1" name="Freeform 939"/>
                  <p:cNvSpPr>
                    <a:spLocks noChangeAspect="1"/>
                  </p:cNvSpPr>
                  <p:nvPr/>
                </p:nvSpPr>
                <p:spPr bwMode="auto">
                  <a:xfrm>
                    <a:off x="941" y="1591"/>
                    <a:ext cx="15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0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4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5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0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4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5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2" name="Freeform 940"/>
                  <p:cNvSpPr>
                    <a:spLocks noChangeAspect="1"/>
                  </p:cNvSpPr>
                  <p:nvPr/>
                </p:nvSpPr>
                <p:spPr bwMode="auto">
                  <a:xfrm>
                    <a:off x="836" y="1525"/>
                    <a:ext cx="13" cy="6"/>
                  </a:xfrm>
                  <a:custGeom>
                    <a:avLst/>
                    <a:gdLst>
                      <a:gd name="T0" fmla="*/ 46 w 46"/>
                      <a:gd name="T1" fmla="*/ 20 h 20"/>
                      <a:gd name="T2" fmla="*/ 46 w 46"/>
                      <a:gd name="T3" fmla="*/ 15 h 20"/>
                      <a:gd name="T4" fmla="*/ 44 w 46"/>
                      <a:gd name="T5" fmla="*/ 11 h 20"/>
                      <a:gd name="T6" fmla="*/ 42 w 46"/>
                      <a:gd name="T7" fmla="*/ 8 h 20"/>
                      <a:gd name="T8" fmla="*/ 39 w 46"/>
                      <a:gd name="T9" fmla="*/ 5 h 20"/>
                      <a:gd name="T10" fmla="*/ 36 w 46"/>
                      <a:gd name="T11" fmla="*/ 3 h 20"/>
                      <a:gd name="T12" fmla="*/ 31 w 46"/>
                      <a:gd name="T13" fmla="*/ 2 h 20"/>
                      <a:gd name="T14" fmla="*/ 27 w 46"/>
                      <a:gd name="T15" fmla="*/ 1 h 20"/>
                      <a:gd name="T16" fmla="*/ 23 w 46"/>
                      <a:gd name="T17" fmla="*/ 0 h 20"/>
                      <a:gd name="T18" fmla="*/ 19 w 46"/>
                      <a:gd name="T19" fmla="*/ 1 h 20"/>
                      <a:gd name="T20" fmla="*/ 15 w 46"/>
                      <a:gd name="T21" fmla="*/ 2 h 20"/>
                      <a:gd name="T22" fmla="*/ 10 w 46"/>
                      <a:gd name="T23" fmla="*/ 3 h 20"/>
                      <a:gd name="T24" fmla="*/ 7 w 46"/>
                      <a:gd name="T25" fmla="*/ 5 h 20"/>
                      <a:gd name="T26" fmla="*/ 4 w 46"/>
                      <a:gd name="T27" fmla="*/ 8 h 20"/>
                      <a:gd name="T28" fmla="*/ 2 w 46"/>
                      <a:gd name="T29" fmla="*/ 11 h 20"/>
                      <a:gd name="T30" fmla="*/ 1 w 46"/>
                      <a:gd name="T31" fmla="*/ 15 h 20"/>
                      <a:gd name="T32" fmla="*/ 0 w 46"/>
                      <a:gd name="T33" fmla="*/ 20 h 20"/>
                      <a:gd name="T34" fmla="*/ 46 w 46"/>
                      <a:gd name="T3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46" y="20"/>
                        </a:moveTo>
                        <a:lnTo>
                          <a:pt x="46" y="15"/>
                        </a:lnTo>
                        <a:lnTo>
                          <a:pt x="44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6" y="3"/>
                        </a:lnTo>
                        <a:lnTo>
                          <a:pt x="31" y="2"/>
                        </a:lnTo>
                        <a:lnTo>
                          <a:pt x="27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2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46" y="2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3" name="Rectangle 9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6" y="1531"/>
                    <a:ext cx="13" cy="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4" name="Freeform 942"/>
                  <p:cNvSpPr>
                    <a:spLocks noChangeAspect="1"/>
                  </p:cNvSpPr>
                  <p:nvPr/>
                </p:nvSpPr>
                <p:spPr bwMode="auto">
                  <a:xfrm>
                    <a:off x="836" y="1591"/>
                    <a:ext cx="13" cy="6"/>
                  </a:xfrm>
                  <a:custGeom>
                    <a:avLst/>
                    <a:gdLst>
                      <a:gd name="T0" fmla="*/ 0 w 46"/>
                      <a:gd name="T1" fmla="*/ 0 h 20"/>
                      <a:gd name="T2" fmla="*/ 1 w 46"/>
                      <a:gd name="T3" fmla="*/ 5 h 20"/>
                      <a:gd name="T4" fmla="*/ 2 w 46"/>
                      <a:gd name="T5" fmla="*/ 9 h 20"/>
                      <a:gd name="T6" fmla="*/ 4 w 46"/>
                      <a:gd name="T7" fmla="*/ 12 h 20"/>
                      <a:gd name="T8" fmla="*/ 7 w 46"/>
                      <a:gd name="T9" fmla="*/ 16 h 20"/>
                      <a:gd name="T10" fmla="*/ 10 w 46"/>
                      <a:gd name="T11" fmla="*/ 18 h 20"/>
                      <a:gd name="T12" fmla="*/ 15 w 46"/>
                      <a:gd name="T13" fmla="*/ 19 h 20"/>
                      <a:gd name="T14" fmla="*/ 19 w 46"/>
                      <a:gd name="T15" fmla="*/ 20 h 20"/>
                      <a:gd name="T16" fmla="*/ 23 w 46"/>
                      <a:gd name="T17" fmla="*/ 20 h 20"/>
                      <a:gd name="T18" fmla="*/ 27 w 46"/>
                      <a:gd name="T19" fmla="*/ 20 h 20"/>
                      <a:gd name="T20" fmla="*/ 31 w 46"/>
                      <a:gd name="T21" fmla="*/ 19 h 20"/>
                      <a:gd name="T22" fmla="*/ 36 w 46"/>
                      <a:gd name="T23" fmla="*/ 18 h 20"/>
                      <a:gd name="T24" fmla="*/ 39 w 46"/>
                      <a:gd name="T25" fmla="*/ 16 h 20"/>
                      <a:gd name="T26" fmla="*/ 42 w 46"/>
                      <a:gd name="T27" fmla="*/ 12 h 20"/>
                      <a:gd name="T28" fmla="*/ 44 w 46"/>
                      <a:gd name="T29" fmla="*/ 9 h 20"/>
                      <a:gd name="T30" fmla="*/ 46 w 46"/>
                      <a:gd name="T31" fmla="*/ 5 h 20"/>
                      <a:gd name="T32" fmla="*/ 46 w 46"/>
                      <a:gd name="T33" fmla="*/ 0 h 20"/>
                      <a:gd name="T34" fmla="*/ 0 w 46"/>
                      <a:gd name="T35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" h="20">
                        <a:moveTo>
                          <a:pt x="0" y="0"/>
                        </a:moveTo>
                        <a:lnTo>
                          <a:pt x="1" y="5"/>
                        </a:lnTo>
                        <a:lnTo>
                          <a:pt x="2" y="9"/>
                        </a:lnTo>
                        <a:lnTo>
                          <a:pt x="4" y="12"/>
                        </a:lnTo>
                        <a:lnTo>
                          <a:pt x="7" y="16"/>
                        </a:lnTo>
                        <a:lnTo>
                          <a:pt x="10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23" y="20"/>
                        </a:lnTo>
                        <a:lnTo>
                          <a:pt x="27" y="20"/>
                        </a:lnTo>
                        <a:lnTo>
                          <a:pt x="31" y="19"/>
                        </a:lnTo>
                        <a:lnTo>
                          <a:pt x="36" y="18"/>
                        </a:lnTo>
                        <a:lnTo>
                          <a:pt x="39" y="16"/>
                        </a:lnTo>
                        <a:lnTo>
                          <a:pt x="42" y="12"/>
                        </a:lnTo>
                        <a:lnTo>
                          <a:pt x="44" y="9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2895" name="Group 943"/>
                <p:cNvGrpSpPr>
                  <a:grpSpLocks noChangeAspect="1"/>
                </p:cNvGrpSpPr>
                <p:nvPr/>
              </p:nvGrpSpPr>
              <p:grpSpPr bwMode="auto">
                <a:xfrm>
                  <a:off x="288" y="2195"/>
                  <a:ext cx="4969" cy="265"/>
                  <a:chOff x="288" y="2195"/>
                  <a:chExt cx="4969" cy="265"/>
                </a:xfrm>
              </p:grpSpPr>
              <p:sp>
                <p:nvSpPr>
                  <p:cNvPr id="382896" name="Freeform 944"/>
                  <p:cNvSpPr>
                    <a:spLocks noChangeAspect="1"/>
                  </p:cNvSpPr>
                  <p:nvPr/>
                </p:nvSpPr>
                <p:spPr bwMode="auto">
                  <a:xfrm>
                    <a:off x="288" y="2263"/>
                    <a:ext cx="206" cy="191"/>
                  </a:xfrm>
                  <a:custGeom>
                    <a:avLst/>
                    <a:gdLst>
                      <a:gd name="T0" fmla="*/ 526 w 687"/>
                      <a:gd name="T1" fmla="*/ 625 h 635"/>
                      <a:gd name="T2" fmla="*/ 543 w 687"/>
                      <a:gd name="T3" fmla="*/ 601 h 635"/>
                      <a:gd name="T4" fmla="*/ 554 w 687"/>
                      <a:gd name="T5" fmla="*/ 575 h 635"/>
                      <a:gd name="T6" fmla="*/ 559 w 687"/>
                      <a:gd name="T7" fmla="*/ 543 h 635"/>
                      <a:gd name="T8" fmla="*/ 560 w 687"/>
                      <a:gd name="T9" fmla="*/ 174 h 635"/>
                      <a:gd name="T10" fmla="*/ 562 w 687"/>
                      <a:gd name="T11" fmla="*/ 120 h 635"/>
                      <a:gd name="T12" fmla="*/ 568 w 687"/>
                      <a:gd name="T13" fmla="*/ 68 h 635"/>
                      <a:gd name="T14" fmla="*/ 552 w 687"/>
                      <a:gd name="T15" fmla="*/ 124 h 635"/>
                      <a:gd name="T16" fmla="*/ 534 w 687"/>
                      <a:gd name="T17" fmla="*/ 176 h 635"/>
                      <a:gd name="T18" fmla="*/ 390 w 687"/>
                      <a:gd name="T19" fmla="*/ 602 h 635"/>
                      <a:gd name="T20" fmla="*/ 389 w 687"/>
                      <a:gd name="T21" fmla="*/ 628 h 635"/>
                      <a:gd name="T22" fmla="*/ 288 w 687"/>
                      <a:gd name="T23" fmla="*/ 635 h 635"/>
                      <a:gd name="T24" fmla="*/ 290 w 687"/>
                      <a:gd name="T25" fmla="*/ 616 h 635"/>
                      <a:gd name="T26" fmla="*/ 287 w 687"/>
                      <a:gd name="T27" fmla="*/ 591 h 635"/>
                      <a:gd name="T28" fmla="*/ 134 w 687"/>
                      <a:gd name="T29" fmla="*/ 150 h 635"/>
                      <a:gd name="T30" fmla="*/ 119 w 687"/>
                      <a:gd name="T31" fmla="*/ 96 h 635"/>
                      <a:gd name="T32" fmla="*/ 116 w 687"/>
                      <a:gd name="T33" fmla="*/ 91 h 635"/>
                      <a:gd name="T34" fmla="*/ 121 w 687"/>
                      <a:gd name="T35" fmla="*/ 143 h 635"/>
                      <a:gd name="T36" fmla="*/ 121 w 687"/>
                      <a:gd name="T37" fmla="*/ 526 h 635"/>
                      <a:gd name="T38" fmla="*/ 124 w 687"/>
                      <a:gd name="T39" fmla="*/ 558 h 635"/>
                      <a:gd name="T40" fmla="*/ 131 w 687"/>
                      <a:gd name="T41" fmla="*/ 588 h 635"/>
                      <a:gd name="T42" fmla="*/ 146 w 687"/>
                      <a:gd name="T43" fmla="*/ 613 h 635"/>
                      <a:gd name="T44" fmla="*/ 166 w 687"/>
                      <a:gd name="T45" fmla="*/ 635 h 635"/>
                      <a:gd name="T46" fmla="*/ 10 w 687"/>
                      <a:gd name="T47" fmla="*/ 625 h 635"/>
                      <a:gd name="T48" fmla="*/ 27 w 687"/>
                      <a:gd name="T49" fmla="*/ 601 h 635"/>
                      <a:gd name="T50" fmla="*/ 39 w 687"/>
                      <a:gd name="T51" fmla="*/ 575 h 635"/>
                      <a:gd name="T52" fmla="*/ 44 w 687"/>
                      <a:gd name="T53" fmla="*/ 543 h 635"/>
                      <a:gd name="T54" fmla="*/ 45 w 687"/>
                      <a:gd name="T55" fmla="*/ 109 h 635"/>
                      <a:gd name="T56" fmla="*/ 42 w 687"/>
                      <a:gd name="T57" fmla="*/ 76 h 635"/>
                      <a:gd name="T58" fmla="*/ 33 w 687"/>
                      <a:gd name="T59" fmla="*/ 46 h 635"/>
                      <a:gd name="T60" fmla="*/ 20 w 687"/>
                      <a:gd name="T61" fmla="*/ 22 h 635"/>
                      <a:gd name="T62" fmla="*/ 0 w 687"/>
                      <a:gd name="T63" fmla="*/ 0 h 635"/>
                      <a:gd name="T64" fmla="*/ 174 w 687"/>
                      <a:gd name="T65" fmla="*/ 10 h 635"/>
                      <a:gd name="T66" fmla="*/ 173 w 687"/>
                      <a:gd name="T67" fmla="*/ 22 h 635"/>
                      <a:gd name="T68" fmla="*/ 312 w 687"/>
                      <a:gd name="T69" fmla="*/ 428 h 635"/>
                      <a:gd name="T70" fmla="*/ 329 w 687"/>
                      <a:gd name="T71" fmla="*/ 483 h 635"/>
                      <a:gd name="T72" fmla="*/ 342 w 687"/>
                      <a:gd name="T73" fmla="*/ 548 h 635"/>
                      <a:gd name="T74" fmla="*/ 357 w 687"/>
                      <a:gd name="T75" fmla="*/ 480 h 635"/>
                      <a:gd name="T76" fmla="*/ 371 w 687"/>
                      <a:gd name="T77" fmla="*/ 428 h 635"/>
                      <a:gd name="T78" fmla="*/ 508 w 687"/>
                      <a:gd name="T79" fmla="*/ 24 h 635"/>
                      <a:gd name="T80" fmla="*/ 509 w 687"/>
                      <a:gd name="T81" fmla="*/ 20 h 635"/>
                      <a:gd name="T82" fmla="*/ 508 w 687"/>
                      <a:gd name="T83" fmla="*/ 12 h 635"/>
                      <a:gd name="T84" fmla="*/ 687 w 687"/>
                      <a:gd name="T85" fmla="*/ 0 h 635"/>
                      <a:gd name="T86" fmla="*/ 668 w 687"/>
                      <a:gd name="T87" fmla="*/ 21 h 635"/>
                      <a:gd name="T88" fmla="*/ 655 w 687"/>
                      <a:gd name="T89" fmla="*/ 46 h 635"/>
                      <a:gd name="T90" fmla="*/ 645 w 687"/>
                      <a:gd name="T91" fmla="*/ 76 h 635"/>
                      <a:gd name="T92" fmla="*/ 643 w 687"/>
                      <a:gd name="T93" fmla="*/ 109 h 635"/>
                      <a:gd name="T94" fmla="*/ 643 w 687"/>
                      <a:gd name="T95" fmla="*/ 543 h 635"/>
                      <a:gd name="T96" fmla="*/ 649 w 687"/>
                      <a:gd name="T97" fmla="*/ 575 h 635"/>
                      <a:gd name="T98" fmla="*/ 661 w 687"/>
                      <a:gd name="T99" fmla="*/ 601 h 635"/>
                      <a:gd name="T100" fmla="*/ 678 w 687"/>
                      <a:gd name="T101" fmla="*/ 625 h 635"/>
                      <a:gd name="T102" fmla="*/ 515 w 687"/>
                      <a:gd name="T103" fmla="*/ 635 h 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687" h="635">
                        <a:moveTo>
                          <a:pt x="515" y="635"/>
                        </a:moveTo>
                        <a:lnTo>
                          <a:pt x="526" y="625"/>
                        </a:lnTo>
                        <a:lnTo>
                          <a:pt x="535" y="614"/>
                        </a:lnTo>
                        <a:lnTo>
                          <a:pt x="543" y="601"/>
                        </a:lnTo>
                        <a:lnTo>
                          <a:pt x="549" y="589"/>
                        </a:lnTo>
                        <a:lnTo>
                          <a:pt x="554" y="575"/>
                        </a:lnTo>
                        <a:lnTo>
                          <a:pt x="557" y="559"/>
                        </a:lnTo>
                        <a:lnTo>
                          <a:pt x="559" y="543"/>
                        </a:lnTo>
                        <a:lnTo>
                          <a:pt x="560" y="526"/>
                        </a:lnTo>
                        <a:lnTo>
                          <a:pt x="560" y="174"/>
                        </a:lnTo>
                        <a:lnTo>
                          <a:pt x="561" y="146"/>
                        </a:lnTo>
                        <a:lnTo>
                          <a:pt x="562" y="120"/>
                        </a:lnTo>
                        <a:lnTo>
                          <a:pt x="565" y="94"/>
                        </a:lnTo>
                        <a:lnTo>
                          <a:pt x="568" y="68"/>
                        </a:lnTo>
                        <a:lnTo>
                          <a:pt x="560" y="97"/>
                        </a:lnTo>
                        <a:lnTo>
                          <a:pt x="552" y="124"/>
                        </a:lnTo>
                        <a:lnTo>
                          <a:pt x="543" y="151"/>
                        </a:lnTo>
                        <a:lnTo>
                          <a:pt x="534" y="176"/>
                        </a:lnTo>
                        <a:lnTo>
                          <a:pt x="392" y="591"/>
                        </a:lnTo>
                        <a:lnTo>
                          <a:pt x="390" y="602"/>
                        </a:lnTo>
                        <a:lnTo>
                          <a:pt x="389" y="616"/>
                        </a:lnTo>
                        <a:lnTo>
                          <a:pt x="389" y="628"/>
                        </a:lnTo>
                        <a:lnTo>
                          <a:pt x="390" y="635"/>
                        </a:lnTo>
                        <a:lnTo>
                          <a:pt x="288" y="635"/>
                        </a:lnTo>
                        <a:lnTo>
                          <a:pt x="289" y="627"/>
                        </a:lnTo>
                        <a:lnTo>
                          <a:pt x="290" y="616"/>
                        </a:lnTo>
                        <a:lnTo>
                          <a:pt x="289" y="602"/>
                        </a:lnTo>
                        <a:lnTo>
                          <a:pt x="287" y="591"/>
                        </a:lnTo>
                        <a:lnTo>
                          <a:pt x="144" y="176"/>
                        </a:lnTo>
                        <a:lnTo>
                          <a:pt x="134" y="150"/>
                        </a:lnTo>
                        <a:lnTo>
                          <a:pt x="126" y="123"/>
                        </a:lnTo>
                        <a:lnTo>
                          <a:pt x="119" y="96"/>
                        </a:lnTo>
                        <a:lnTo>
                          <a:pt x="110" y="68"/>
                        </a:lnTo>
                        <a:lnTo>
                          <a:pt x="116" y="91"/>
                        </a:lnTo>
                        <a:lnTo>
                          <a:pt x="119" y="116"/>
                        </a:lnTo>
                        <a:lnTo>
                          <a:pt x="121" y="143"/>
                        </a:lnTo>
                        <a:lnTo>
                          <a:pt x="121" y="174"/>
                        </a:lnTo>
                        <a:lnTo>
                          <a:pt x="121" y="526"/>
                        </a:lnTo>
                        <a:lnTo>
                          <a:pt x="122" y="543"/>
                        </a:lnTo>
                        <a:lnTo>
                          <a:pt x="124" y="558"/>
                        </a:lnTo>
                        <a:lnTo>
                          <a:pt x="127" y="573"/>
                        </a:lnTo>
                        <a:lnTo>
                          <a:pt x="131" y="588"/>
                        </a:lnTo>
                        <a:lnTo>
                          <a:pt x="138" y="600"/>
                        </a:lnTo>
                        <a:lnTo>
                          <a:pt x="146" y="613"/>
                        </a:lnTo>
                        <a:lnTo>
                          <a:pt x="156" y="624"/>
                        </a:lnTo>
                        <a:lnTo>
                          <a:pt x="166" y="635"/>
                        </a:lnTo>
                        <a:lnTo>
                          <a:pt x="0" y="635"/>
                        </a:lnTo>
                        <a:lnTo>
                          <a:pt x="10" y="625"/>
                        </a:lnTo>
                        <a:lnTo>
                          <a:pt x="20" y="614"/>
                        </a:lnTo>
                        <a:lnTo>
                          <a:pt x="27" y="601"/>
                        </a:lnTo>
                        <a:lnTo>
                          <a:pt x="33" y="589"/>
                        </a:lnTo>
                        <a:lnTo>
                          <a:pt x="39" y="575"/>
                        </a:lnTo>
                        <a:lnTo>
                          <a:pt x="42" y="559"/>
                        </a:lnTo>
                        <a:lnTo>
                          <a:pt x="44" y="543"/>
                        </a:lnTo>
                        <a:lnTo>
                          <a:pt x="45" y="526"/>
                        </a:lnTo>
                        <a:lnTo>
                          <a:pt x="45" y="109"/>
                        </a:lnTo>
                        <a:lnTo>
                          <a:pt x="44" y="92"/>
                        </a:lnTo>
                        <a:lnTo>
                          <a:pt x="42" y="76"/>
                        </a:lnTo>
                        <a:lnTo>
                          <a:pt x="39" y="61"/>
                        </a:lnTo>
                        <a:lnTo>
                          <a:pt x="33" y="46"/>
                        </a:lnTo>
                        <a:lnTo>
                          <a:pt x="27" y="34"/>
                        </a:lnTo>
                        <a:lnTo>
                          <a:pt x="20" y="22"/>
                        </a:lnTo>
                        <a:lnTo>
                          <a:pt x="10" y="11"/>
                        </a:lnTo>
                        <a:lnTo>
                          <a:pt x="0" y="0"/>
                        </a:lnTo>
                        <a:lnTo>
                          <a:pt x="180" y="0"/>
                        </a:lnTo>
                        <a:lnTo>
                          <a:pt x="174" y="10"/>
                        </a:lnTo>
                        <a:lnTo>
                          <a:pt x="172" y="19"/>
                        </a:lnTo>
                        <a:lnTo>
                          <a:pt x="173" y="22"/>
                        </a:lnTo>
                        <a:lnTo>
                          <a:pt x="174" y="25"/>
                        </a:lnTo>
                        <a:lnTo>
                          <a:pt x="312" y="428"/>
                        </a:lnTo>
                        <a:lnTo>
                          <a:pt x="321" y="455"/>
                        </a:lnTo>
                        <a:lnTo>
                          <a:pt x="329" y="483"/>
                        </a:lnTo>
                        <a:lnTo>
                          <a:pt x="336" y="514"/>
                        </a:lnTo>
                        <a:lnTo>
                          <a:pt x="342" y="548"/>
                        </a:lnTo>
                        <a:lnTo>
                          <a:pt x="349" y="512"/>
                        </a:lnTo>
                        <a:lnTo>
                          <a:pt x="357" y="480"/>
                        </a:lnTo>
                        <a:lnTo>
                          <a:pt x="364" y="453"/>
                        </a:lnTo>
                        <a:lnTo>
                          <a:pt x="371" y="428"/>
                        </a:lnTo>
                        <a:lnTo>
                          <a:pt x="508" y="25"/>
                        </a:lnTo>
                        <a:lnTo>
                          <a:pt x="508" y="24"/>
                        </a:lnTo>
                        <a:lnTo>
                          <a:pt x="508" y="24"/>
                        </a:lnTo>
                        <a:lnTo>
                          <a:pt x="509" y="20"/>
                        </a:lnTo>
                        <a:lnTo>
                          <a:pt x="509" y="17"/>
                        </a:lnTo>
                        <a:lnTo>
                          <a:pt x="508" y="12"/>
                        </a:lnTo>
                        <a:lnTo>
                          <a:pt x="504" y="0"/>
                        </a:lnTo>
                        <a:lnTo>
                          <a:pt x="687" y="0"/>
                        </a:lnTo>
                        <a:lnTo>
                          <a:pt x="678" y="10"/>
                        </a:lnTo>
                        <a:lnTo>
                          <a:pt x="668" y="21"/>
                        </a:lnTo>
                        <a:lnTo>
                          <a:pt x="661" y="33"/>
                        </a:lnTo>
                        <a:lnTo>
                          <a:pt x="655" y="46"/>
                        </a:lnTo>
                        <a:lnTo>
                          <a:pt x="649" y="60"/>
                        </a:lnTo>
                        <a:lnTo>
                          <a:pt x="645" y="76"/>
                        </a:lnTo>
                        <a:lnTo>
                          <a:pt x="643" y="92"/>
                        </a:lnTo>
                        <a:lnTo>
                          <a:pt x="643" y="109"/>
                        </a:lnTo>
                        <a:lnTo>
                          <a:pt x="643" y="526"/>
                        </a:lnTo>
                        <a:lnTo>
                          <a:pt x="643" y="543"/>
                        </a:lnTo>
                        <a:lnTo>
                          <a:pt x="645" y="559"/>
                        </a:lnTo>
                        <a:lnTo>
                          <a:pt x="649" y="575"/>
                        </a:lnTo>
                        <a:lnTo>
                          <a:pt x="655" y="589"/>
                        </a:lnTo>
                        <a:lnTo>
                          <a:pt x="661" y="601"/>
                        </a:lnTo>
                        <a:lnTo>
                          <a:pt x="668" y="614"/>
                        </a:lnTo>
                        <a:lnTo>
                          <a:pt x="678" y="625"/>
                        </a:lnTo>
                        <a:lnTo>
                          <a:pt x="687" y="635"/>
                        </a:lnTo>
                        <a:lnTo>
                          <a:pt x="515" y="63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7" name="Freeform 945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729" y="2195"/>
                    <a:ext cx="156" cy="263"/>
                  </a:xfrm>
                  <a:custGeom>
                    <a:avLst/>
                    <a:gdLst>
                      <a:gd name="T0" fmla="*/ 42 w 519"/>
                      <a:gd name="T1" fmla="*/ 301 h 874"/>
                      <a:gd name="T2" fmla="*/ 27 w 519"/>
                      <a:gd name="T3" fmla="*/ 259 h 874"/>
                      <a:gd name="T4" fmla="*/ 0 w 519"/>
                      <a:gd name="T5" fmla="*/ 225 h 874"/>
                      <a:gd name="T6" fmla="*/ 156 w 519"/>
                      <a:gd name="T7" fmla="*/ 247 h 874"/>
                      <a:gd name="T8" fmla="*/ 137 w 519"/>
                      <a:gd name="T9" fmla="*/ 286 h 874"/>
                      <a:gd name="T10" fmla="*/ 129 w 519"/>
                      <a:gd name="T11" fmla="*/ 334 h 874"/>
                      <a:gd name="T12" fmla="*/ 131 w 519"/>
                      <a:gd name="T13" fmla="*/ 680 h 874"/>
                      <a:gd name="T14" fmla="*/ 140 w 519"/>
                      <a:gd name="T15" fmla="*/ 726 h 874"/>
                      <a:gd name="T16" fmla="*/ 154 w 519"/>
                      <a:gd name="T17" fmla="*/ 759 h 874"/>
                      <a:gd name="T18" fmla="*/ 184 w 519"/>
                      <a:gd name="T19" fmla="*/ 784 h 874"/>
                      <a:gd name="T20" fmla="*/ 227 w 519"/>
                      <a:gd name="T21" fmla="*/ 797 h 874"/>
                      <a:gd name="T22" fmla="*/ 282 w 519"/>
                      <a:gd name="T23" fmla="*/ 799 h 874"/>
                      <a:gd name="T24" fmla="*/ 330 w 519"/>
                      <a:gd name="T25" fmla="*/ 789 h 874"/>
                      <a:gd name="T26" fmla="*/ 364 w 519"/>
                      <a:gd name="T27" fmla="*/ 768 h 874"/>
                      <a:gd name="T28" fmla="*/ 383 w 519"/>
                      <a:gd name="T29" fmla="*/ 738 h 874"/>
                      <a:gd name="T30" fmla="*/ 393 w 519"/>
                      <a:gd name="T31" fmla="*/ 697 h 874"/>
                      <a:gd name="T32" fmla="*/ 396 w 519"/>
                      <a:gd name="T33" fmla="*/ 641 h 874"/>
                      <a:gd name="T34" fmla="*/ 394 w 519"/>
                      <a:gd name="T35" fmla="*/ 301 h 874"/>
                      <a:gd name="T36" fmla="*/ 379 w 519"/>
                      <a:gd name="T37" fmla="*/ 260 h 874"/>
                      <a:gd name="T38" fmla="*/ 350 w 519"/>
                      <a:gd name="T39" fmla="*/ 225 h 874"/>
                      <a:gd name="T40" fmla="*/ 499 w 519"/>
                      <a:gd name="T41" fmla="*/ 246 h 874"/>
                      <a:gd name="T42" fmla="*/ 481 w 519"/>
                      <a:gd name="T43" fmla="*/ 285 h 874"/>
                      <a:gd name="T44" fmla="*/ 476 w 519"/>
                      <a:gd name="T45" fmla="*/ 334 h 874"/>
                      <a:gd name="T46" fmla="*/ 474 w 519"/>
                      <a:gd name="T47" fmla="*/ 690 h 874"/>
                      <a:gd name="T48" fmla="*/ 463 w 519"/>
                      <a:gd name="T49" fmla="*/ 756 h 874"/>
                      <a:gd name="T50" fmla="*/ 444 w 519"/>
                      <a:gd name="T51" fmla="*/ 800 h 874"/>
                      <a:gd name="T52" fmla="*/ 421 w 519"/>
                      <a:gd name="T53" fmla="*/ 825 h 874"/>
                      <a:gd name="T54" fmla="*/ 393 w 519"/>
                      <a:gd name="T55" fmla="*/ 845 h 874"/>
                      <a:gd name="T56" fmla="*/ 359 w 519"/>
                      <a:gd name="T57" fmla="*/ 860 h 874"/>
                      <a:gd name="T58" fmla="*/ 320 w 519"/>
                      <a:gd name="T59" fmla="*/ 869 h 874"/>
                      <a:gd name="T60" fmla="*/ 276 w 519"/>
                      <a:gd name="T61" fmla="*/ 874 h 874"/>
                      <a:gd name="T62" fmla="*/ 227 w 519"/>
                      <a:gd name="T63" fmla="*/ 873 h 874"/>
                      <a:gd name="T64" fmla="*/ 185 w 519"/>
                      <a:gd name="T65" fmla="*/ 867 h 874"/>
                      <a:gd name="T66" fmla="*/ 147 w 519"/>
                      <a:gd name="T67" fmla="*/ 856 h 874"/>
                      <a:gd name="T68" fmla="*/ 117 w 519"/>
                      <a:gd name="T69" fmla="*/ 839 h 874"/>
                      <a:gd name="T70" fmla="*/ 90 w 519"/>
                      <a:gd name="T71" fmla="*/ 818 h 874"/>
                      <a:gd name="T72" fmla="*/ 69 w 519"/>
                      <a:gd name="T73" fmla="*/ 787 h 874"/>
                      <a:gd name="T74" fmla="*/ 52 w 519"/>
                      <a:gd name="T75" fmla="*/ 737 h 874"/>
                      <a:gd name="T76" fmla="*/ 45 w 519"/>
                      <a:gd name="T77" fmla="*/ 663 h 874"/>
                      <a:gd name="T78" fmla="*/ 298 w 519"/>
                      <a:gd name="T79" fmla="*/ 161 h 874"/>
                      <a:gd name="T80" fmla="*/ 385 w 519"/>
                      <a:gd name="T81" fmla="*/ 19 h 874"/>
                      <a:gd name="T82" fmla="*/ 402 w 519"/>
                      <a:gd name="T83" fmla="*/ 4 h 874"/>
                      <a:gd name="T84" fmla="*/ 420 w 519"/>
                      <a:gd name="T85" fmla="*/ 0 h 874"/>
                      <a:gd name="T86" fmla="*/ 439 w 519"/>
                      <a:gd name="T87" fmla="*/ 4 h 874"/>
                      <a:gd name="T88" fmla="*/ 449 w 519"/>
                      <a:gd name="T89" fmla="*/ 19 h 874"/>
                      <a:gd name="T90" fmla="*/ 451 w 519"/>
                      <a:gd name="T91" fmla="*/ 38 h 874"/>
                      <a:gd name="T92" fmla="*/ 444 w 519"/>
                      <a:gd name="T93" fmla="*/ 52 h 874"/>
                      <a:gd name="T94" fmla="*/ 323 w 519"/>
                      <a:gd name="T95" fmla="*/ 161 h 874"/>
                      <a:gd name="T96" fmla="*/ 247 w 519"/>
                      <a:gd name="T97" fmla="*/ 38 h 874"/>
                      <a:gd name="T98" fmla="*/ 262 w 519"/>
                      <a:gd name="T99" fmla="*/ 14 h 874"/>
                      <a:gd name="T100" fmla="*/ 278 w 519"/>
                      <a:gd name="T101" fmla="*/ 2 h 874"/>
                      <a:gd name="T102" fmla="*/ 297 w 519"/>
                      <a:gd name="T103" fmla="*/ 1 h 874"/>
                      <a:gd name="T104" fmla="*/ 313 w 519"/>
                      <a:gd name="T105" fmla="*/ 8 h 874"/>
                      <a:gd name="T106" fmla="*/ 321 w 519"/>
                      <a:gd name="T107" fmla="*/ 26 h 874"/>
                      <a:gd name="T108" fmla="*/ 320 w 519"/>
                      <a:gd name="T109" fmla="*/ 41 h 874"/>
                      <a:gd name="T110" fmla="*/ 308 w 519"/>
                      <a:gd name="T111" fmla="*/ 62 h 874"/>
                      <a:gd name="T112" fmla="*/ 187 w 519"/>
                      <a:gd name="T113" fmla="*/ 161 h 8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519" h="874">
                        <a:moveTo>
                          <a:pt x="45" y="334"/>
                        </a:moveTo>
                        <a:lnTo>
                          <a:pt x="44" y="317"/>
                        </a:lnTo>
                        <a:lnTo>
                          <a:pt x="42" y="301"/>
                        </a:lnTo>
                        <a:lnTo>
                          <a:pt x="39" y="286"/>
                        </a:lnTo>
                        <a:lnTo>
                          <a:pt x="33" y="271"/>
                        </a:lnTo>
                        <a:lnTo>
                          <a:pt x="27" y="259"/>
                        </a:lnTo>
                        <a:lnTo>
                          <a:pt x="20" y="247"/>
                        </a:lnTo>
                        <a:lnTo>
                          <a:pt x="10" y="236"/>
                        </a:lnTo>
                        <a:lnTo>
                          <a:pt x="0" y="225"/>
                        </a:lnTo>
                        <a:lnTo>
                          <a:pt x="175" y="225"/>
                        </a:lnTo>
                        <a:lnTo>
                          <a:pt x="164" y="236"/>
                        </a:lnTo>
                        <a:lnTo>
                          <a:pt x="156" y="247"/>
                        </a:lnTo>
                        <a:lnTo>
                          <a:pt x="147" y="259"/>
                        </a:lnTo>
                        <a:lnTo>
                          <a:pt x="141" y="271"/>
                        </a:lnTo>
                        <a:lnTo>
                          <a:pt x="137" y="286"/>
                        </a:lnTo>
                        <a:lnTo>
                          <a:pt x="132" y="301"/>
                        </a:lnTo>
                        <a:lnTo>
                          <a:pt x="130" y="317"/>
                        </a:lnTo>
                        <a:lnTo>
                          <a:pt x="129" y="334"/>
                        </a:lnTo>
                        <a:lnTo>
                          <a:pt x="129" y="641"/>
                        </a:lnTo>
                        <a:lnTo>
                          <a:pt x="130" y="661"/>
                        </a:lnTo>
                        <a:lnTo>
                          <a:pt x="131" y="680"/>
                        </a:lnTo>
                        <a:lnTo>
                          <a:pt x="134" y="697"/>
                        </a:lnTo>
                        <a:lnTo>
                          <a:pt x="136" y="711"/>
                        </a:lnTo>
                        <a:lnTo>
                          <a:pt x="140" y="726"/>
                        </a:lnTo>
                        <a:lnTo>
                          <a:pt x="144" y="738"/>
                        </a:lnTo>
                        <a:lnTo>
                          <a:pt x="148" y="749"/>
                        </a:lnTo>
                        <a:lnTo>
                          <a:pt x="154" y="759"/>
                        </a:lnTo>
                        <a:lnTo>
                          <a:pt x="162" y="768"/>
                        </a:lnTo>
                        <a:lnTo>
                          <a:pt x="172" y="777"/>
                        </a:lnTo>
                        <a:lnTo>
                          <a:pt x="184" y="784"/>
                        </a:lnTo>
                        <a:lnTo>
                          <a:pt x="197" y="789"/>
                        </a:lnTo>
                        <a:lnTo>
                          <a:pt x="211" y="794"/>
                        </a:lnTo>
                        <a:lnTo>
                          <a:pt x="227" y="797"/>
                        </a:lnTo>
                        <a:lnTo>
                          <a:pt x="244" y="799"/>
                        </a:lnTo>
                        <a:lnTo>
                          <a:pt x="263" y="800"/>
                        </a:lnTo>
                        <a:lnTo>
                          <a:pt x="282" y="799"/>
                        </a:lnTo>
                        <a:lnTo>
                          <a:pt x="300" y="797"/>
                        </a:lnTo>
                        <a:lnTo>
                          <a:pt x="316" y="794"/>
                        </a:lnTo>
                        <a:lnTo>
                          <a:pt x="330" y="789"/>
                        </a:lnTo>
                        <a:lnTo>
                          <a:pt x="343" y="784"/>
                        </a:lnTo>
                        <a:lnTo>
                          <a:pt x="354" y="777"/>
                        </a:lnTo>
                        <a:lnTo>
                          <a:pt x="364" y="768"/>
                        </a:lnTo>
                        <a:lnTo>
                          <a:pt x="372" y="759"/>
                        </a:lnTo>
                        <a:lnTo>
                          <a:pt x="378" y="749"/>
                        </a:lnTo>
                        <a:lnTo>
                          <a:pt x="383" y="738"/>
                        </a:lnTo>
                        <a:lnTo>
                          <a:pt x="387" y="726"/>
                        </a:lnTo>
                        <a:lnTo>
                          <a:pt x="390" y="711"/>
                        </a:lnTo>
                        <a:lnTo>
                          <a:pt x="393" y="697"/>
                        </a:lnTo>
                        <a:lnTo>
                          <a:pt x="395" y="680"/>
                        </a:lnTo>
                        <a:lnTo>
                          <a:pt x="396" y="661"/>
                        </a:lnTo>
                        <a:lnTo>
                          <a:pt x="396" y="641"/>
                        </a:lnTo>
                        <a:lnTo>
                          <a:pt x="396" y="334"/>
                        </a:lnTo>
                        <a:lnTo>
                          <a:pt x="395" y="317"/>
                        </a:lnTo>
                        <a:lnTo>
                          <a:pt x="394" y="301"/>
                        </a:lnTo>
                        <a:lnTo>
                          <a:pt x="389" y="286"/>
                        </a:lnTo>
                        <a:lnTo>
                          <a:pt x="385" y="272"/>
                        </a:lnTo>
                        <a:lnTo>
                          <a:pt x="379" y="260"/>
                        </a:lnTo>
                        <a:lnTo>
                          <a:pt x="372" y="247"/>
                        </a:lnTo>
                        <a:lnTo>
                          <a:pt x="362" y="236"/>
                        </a:lnTo>
                        <a:lnTo>
                          <a:pt x="350" y="225"/>
                        </a:lnTo>
                        <a:lnTo>
                          <a:pt x="519" y="225"/>
                        </a:lnTo>
                        <a:lnTo>
                          <a:pt x="508" y="235"/>
                        </a:lnTo>
                        <a:lnTo>
                          <a:pt x="499" y="246"/>
                        </a:lnTo>
                        <a:lnTo>
                          <a:pt x="492" y="258"/>
                        </a:lnTo>
                        <a:lnTo>
                          <a:pt x="486" y="271"/>
                        </a:lnTo>
                        <a:lnTo>
                          <a:pt x="481" y="285"/>
                        </a:lnTo>
                        <a:lnTo>
                          <a:pt x="478" y="301"/>
                        </a:lnTo>
                        <a:lnTo>
                          <a:pt x="476" y="317"/>
                        </a:lnTo>
                        <a:lnTo>
                          <a:pt x="476" y="334"/>
                        </a:lnTo>
                        <a:lnTo>
                          <a:pt x="476" y="634"/>
                        </a:lnTo>
                        <a:lnTo>
                          <a:pt x="475" y="663"/>
                        </a:lnTo>
                        <a:lnTo>
                          <a:pt x="474" y="690"/>
                        </a:lnTo>
                        <a:lnTo>
                          <a:pt x="471" y="715"/>
                        </a:lnTo>
                        <a:lnTo>
                          <a:pt x="467" y="737"/>
                        </a:lnTo>
                        <a:lnTo>
                          <a:pt x="463" y="756"/>
                        </a:lnTo>
                        <a:lnTo>
                          <a:pt x="458" y="773"/>
                        </a:lnTo>
                        <a:lnTo>
                          <a:pt x="452" y="787"/>
                        </a:lnTo>
                        <a:lnTo>
                          <a:pt x="444" y="800"/>
                        </a:lnTo>
                        <a:lnTo>
                          <a:pt x="437" y="809"/>
                        </a:lnTo>
                        <a:lnTo>
                          <a:pt x="429" y="818"/>
                        </a:lnTo>
                        <a:lnTo>
                          <a:pt x="421" y="825"/>
                        </a:lnTo>
                        <a:lnTo>
                          <a:pt x="413" y="833"/>
                        </a:lnTo>
                        <a:lnTo>
                          <a:pt x="403" y="839"/>
                        </a:lnTo>
                        <a:lnTo>
                          <a:pt x="393" y="845"/>
                        </a:lnTo>
                        <a:lnTo>
                          <a:pt x="382" y="850"/>
                        </a:lnTo>
                        <a:lnTo>
                          <a:pt x="372" y="856"/>
                        </a:lnTo>
                        <a:lnTo>
                          <a:pt x="359" y="860"/>
                        </a:lnTo>
                        <a:lnTo>
                          <a:pt x="347" y="864"/>
                        </a:lnTo>
                        <a:lnTo>
                          <a:pt x="334" y="867"/>
                        </a:lnTo>
                        <a:lnTo>
                          <a:pt x="320" y="869"/>
                        </a:lnTo>
                        <a:lnTo>
                          <a:pt x="306" y="872"/>
                        </a:lnTo>
                        <a:lnTo>
                          <a:pt x="291" y="873"/>
                        </a:lnTo>
                        <a:lnTo>
                          <a:pt x="276" y="874"/>
                        </a:lnTo>
                        <a:lnTo>
                          <a:pt x="259" y="874"/>
                        </a:lnTo>
                        <a:lnTo>
                          <a:pt x="243" y="874"/>
                        </a:lnTo>
                        <a:lnTo>
                          <a:pt x="227" y="873"/>
                        </a:lnTo>
                        <a:lnTo>
                          <a:pt x="212" y="872"/>
                        </a:lnTo>
                        <a:lnTo>
                          <a:pt x="199" y="869"/>
                        </a:lnTo>
                        <a:lnTo>
                          <a:pt x="185" y="867"/>
                        </a:lnTo>
                        <a:lnTo>
                          <a:pt x="171" y="864"/>
                        </a:lnTo>
                        <a:lnTo>
                          <a:pt x="160" y="860"/>
                        </a:lnTo>
                        <a:lnTo>
                          <a:pt x="147" y="856"/>
                        </a:lnTo>
                        <a:lnTo>
                          <a:pt x="137" y="850"/>
                        </a:lnTo>
                        <a:lnTo>
                          <a:pt x="126" y="845"/>
                        </a:lnTo>
                        <a:lnTo>
                          <a:pt x="117" y="839"/>
                        </a:lnTo>
                        <a:lnTo>
                          <a:pt x="107" y="833"/>
                        </a:lnTo>
                        <a:lnTo>
                          <a:pt x="99" y="825"/>
                        </a:lnTo>
                        <a:lnTo>
                          <a:pt x="90" y="818"/>
                        </a:lnTo>
                        <a:lnTo>
                          <a:pt x="83" y="809"/>
                        </a:lnTo>
                        <a:lnTo>
                          <a:pt x="77" y="800"/>
                        </a:lnTo>
                        <a:lnTo>
                          <a:pt x="69" y="787"/>
                        </a:lnTo>
                        <a:lnTo>
                          <a:pt x="63" y="773"/>
                        </a:lnTo>
                        <a:lnTo>
                          <a:pt x="58" y="756"/>
                        </a:lnTo>
                        <a:lnTo>
                          <a:pt x="52" y="737"/>
                        </a:lnTo>
                        <a:lnTo>
                          <a:pt x="49" y="715"/>
                        </a:lnTo>
                        <a:lnTo>
                          <a:pt x="47" y="690"/>
                        </a:lnTo>
                        <a:lnTo>
                          <a:pt x="45" y="663"/>
                        </a:lnTo>
                        <a:lnTo>
                          <a:pt x="45" y="634"/>
                        </a:lnTo>
                        <a:lnTo>
                          <a:pt x="45" y="334"/>
                        </a:lnTo>
                        <a:close/>
                        <a:moveTo>
                          <a:pt x="298" y="161"/>
                        </a:moveTo>
                        <a:lnTo>
                          <a:pt x="375" y="32"/>
                        </a:lnTo>
                        <a:lnTo>
                          <a:pt x="380" y="25"/>
                        </a:lnTo>
                        <a:lnTo>
                          <a:pt x="385" y="19"/>
                        </a:lnTo>
                        <a:lnTo>
                          <a:pt x="392" y="12"/>
                        </a:lnTo>
                        <a:lnTo>
                          <a:pt x="397" y="8"/>
                        </a:lnTo>
                        <a:lnTo>
                          <a:pt x="402" y="4"/>
                        </a:lnTo>
                        <a:lnTo>
                          <a:pt x="408" y="2"/>
                        </a:lnTo>
                        <a:lnTo>
                          <a:pt x="414" y="1"/>
                        </a:lnTo>
                        <a:lnTo>
                          <a:pt x="420" y="0"/>
                        </a:lnTo>
                        <a:lnTo>
                          <a:pt x="427" y="1"/>
                        </a:lnTo>
                        <a:lnTo>
                          <a:pt x="434" y="2"/>
                        </a:lnTo>
                        <a:lnTo>
                          <a:pt x="439" y="4"/>
                        </a:lnTo>
                        <a:lnTo>
                          <a:pt x="443" y="8"/>
                        </a:lnTo>
                        <a:lnTo>
                          <a:pt x="446" y="12"/>
                        </a:lnTo>
                        <a:lnTo>
                          <a:pt x="449" y="19"/>
                        </a:lnTo>
                        <a:lnTo>
                          <a:pt x="451" y="25"/>
                        </a:lnTo>
                        <a:lnTo>
                          <a:pt x="452" y="32"/>
                        </a:lnTo>
                        <a:lnTo>
                          <a:pt x="451" y="38"/>
                        </a:lnTo>
                        <a:lnTo>
                          <a:pt x="449" y="42"/>
                        </a:lnTo>
                        <a:lnTo>
                          <a:pt x="447" y="47"/>
                        </a:lnTo>
                        <a:lnTo>
                          <a:pt x="444" y="52"/>
                        </a:lnTo>
                        <a:lnTo>
                          <a:pt x="435" y="64"/>
                        </a:lnTo>
                        <a:lnTo>
                          <a:pt x="423" y="76"/>
                        </a:lnTo>
                        <a:lnTo>
                          <a:pt x="323" y="161"/>
                        </a:lnTo>
                        <a:lnTo>
                          <a:pt x="298" y="161"/>
                        </a:lnTo>
                        <a:close/>
                        <a:moveTo>
                          <a:pt x="187" y="161"/>
                        </a:moveTo>
                        <a:lnTo>
                          <a:pt x="247" y="38"/>
                        </a:lnTo>
                        <a:lnTo>
                          <a:pt x="251" y="29"/>
                        </a:lnTo>
                        <a:lnTo>
                          <a:pt x="257" y="21"/>
                        </a:lnTo>
                        <a:lnTo>
                          <a:pt x="262" y="14"/>
                        </a:lnTo>
                        <a:lnTo>
                          <a:pt x="267" y="9"/>
                        </a:lnTo>
                        <a:lnTo>
                          <a:pt x="273" y="5"/>
                        </a:lnTo>
                        <a:lnTo>
                          <a:pt x="278" y="2"/>
                        </a:lnTo>
                        <a:lnTo>
                          <a:pt x="284" y="1"/>
                        </a:lnTo>
                        <a:lnTo>
                          <a:pt x="290" y="0"/>
                        </a:lnTo>
                        <a:lnTo>
                          <a:pt x="297" y="1"/>
                        </a:lnTo>
                        <a:lnTo>
                          <a:pt x="302" y="2"/>
                        </a:lnTo>
                        <a:lnTo>
                          <a:pt x="307" y="4"/>
                        </a:lnTo>
                        <a:lnTo>
                          <a:pt x="313" y="8"/>
                        </a:lnTo>
                        <a:lnTo>
                          <a:pt x="317" y="14"/>
                        </a:lnTo>
                        <a:lnTo>
                          <a:pt x="319" y="20"/>
                        </a:lnTo>
                        <a:lnTo>
                          <a:pt x="321" y="26"/>
                        </a:lnTo>
                        <a:lnTo>
                          <a:pt x="321" y="31"/>
                        </a:lnTo>
                        <a:lnTo>
                          <a:pt x="321" y="36"/>
                        </a:lnTo>
                        <a:lnTo>
                          <a:pt x="320" y="41"/>
                        </a:lnTo>
                        <a:lnTo>
                          <a:pt x="319" y="45"/>
                        </a:lnTo>
                        <a:lnTo>
                          <a:pt x="316" y="50"/>
                        </a:lnTo>
                        <a:lnTo>
                          <a:pt x="308" y="62"/>
                        </a:lnTo>
                        <a:lnTo>
                          <a:pt x="298" y="74"/>
                        </a:lnTo>
                        <a:lnTo>
                          <a:pt x="215" y="161"/>
                        </a:lnTo>
                        <a:lnTo>
                          <a:pt x="187" y="16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8" name="Freeform 946"/>
                  <p:cNvSpPr>
                    <a:spLocks noChangeAspect="1"/>
                  </p:cNvSpPr>
                  <p:nvPr/>
                </p:nvSpPr>
                <p:spPr bwMode="auto">
                  <a:xfrm>
                    <a:off x="1118" y="2256"/>
                    <a:ext cx="142" cy="204"/>
                  </a:xfrm>
                  <a:custGeom>
                    <a:avLst/>
                    <a:gdLst>
                      <a:gd name="T0" fmla="*/ 400 w 474"/>
                      <a:gd name="T1" fmla="*/ 22 h 679"/>
                      <a:gd name="T2" fmla="*/ 416 w 474"/>
                      <a:gd name="T3" fmla="*/ 20 h 679"/>
                      <a:gd name="T4" fmla="*/ 432 w 474"/>
                      <a:gd name="T5" fmla="*/ 14 h 679"/>
                      <a:gd name="T6" fmla="*/ 448 w 474"/>
                      <a:gd name="T7" fmla="*/ 5 h 679"/>
                      <a:gd name="T8" fmla="*/ 455 w 474"/>
                      <a:gd name="T9" fmla="*/ 209 h 679"/>
                      <a:gd name="T10" fmla="*/ 437 w 474"/>
                      <a:gd name="T11" fmla="*/ 177 h 679"/>
                      <a:gd name="T12" fmla="*/ 416 w 474"/>
                      <a:gd name="T13" fmla="*/ 149 h 679"/>
                      <a:gd name="T14" fmla="*/ 392 w 474"/>
                      <a:gd name="T15" fmla="*/ 127 h 679"/>
                      <a:gd name="T16" fmla="*/ 364 w 474"/>
                      <a:gd name="T17" fmla="*/ 110 h 679"/>
                      <a:gd name="T18" fmla="*/ 336 w 474"/>
                      <a:gd name="T19" fmla="*/ 101 h 679"/>
                      <a:gd name="T20" fmla="*/ 304 w 474"/>
                      <a:gd name="T21" fmla="*/ 94 h 679"/>
                      <a:gd name="T22" fmla="*/ 268 w 474"/>
                      <a:gd name="T23" fmla="*/ 89 h 679"/>
                      <a:gd name="T24" fmla="*/ 227 w 474"/>
                      <a:gd name="T25" fmla="*/ 88 h 679"/>
                      <a:gd name="T26" fmla="*/ 187 w 474"/>
                      <a:gd name="T27" fmla="*/ 90 h 679"/>
                      <a:gd name="T28" fmla="*/ 172 w 474"/>
                      <a:gd name="T29" fmla="*/ 94 h 679"/>
                      <a:gd name="T30" fmla="*/ 159 w 474"/>
                      <a:gd name="T31" fmla="*/ 99 h 679"/>
                      <a:gd name="T32" fmla="*/ 147 w 474"/>
                      <a:gd name="T33" fmla="*/ 108 h 679"/>
                      <a:gd name="T34" fmla="*/ 138 w 474"/>
                      <a:gd name="T35" fmla="*/ 121 h 679"/>
                      <a:gd name="T36" fmla="*/ 132 w 474"/>
                      <a:gd name="T37" fmla="*/ 137 h 679"/>
                      <a:gd name="T38" fmla="*/ 131 w 474"/>
                      <a:gd name="T39" fmla="*/ 156 h 679"/>
                      <a:gd name="T40" fmla="*/ 245 w 474"/>
                      <a:gd name="T41" fmla="*/ 290 h 679"/>
                      <a:gd name="T42" fmla="*/ 281 w 474"/>
                      <a:gd name="T43" fmla="*/ 286 h 679"/>
                      <a:gd name="T44" fmla="*/ 313 w 474"/>
                      <a:gd name="T45" fmla="*/ 276 h 679"/>
                      <a:gd name="T46" fmla="*/ 328 w 474"/>
                      <a:gd name="T47" fmla="*/ 268 h 679"/>
                      <a:gd name="T48" fmla="*/ 340 w 474"/>
                      <a:gd name="T49" fmla="*/ 258 h 679"/>
                      <a:gd name="T50" fmla="*/ 364 w 474"/>
                      <a:gd name="T51" fmla="*/ 234 h 679"/>
                      <a:gd name="T52" fmla="*/ 353 w 474"/>
                      <a:gd name="T53" fmla="*/ 400 h 679"/>
                      <a:gd name="T54" fmla="*/ 328 w 474"/>
                      <a:gd name="T55" fmla="*/ 380 h 679"/>
                      <a:gd name="T56" fmla="*/ 297 w 474"/>
                      <a:gd name="T57" fmla="*/ 365 h 679"/>
                      <a:gd name="T58" fmla="*/ 264 w 474"/>
                      <a:gd name="T59" fmla="*/ 359 h 679"/>
                      <a:gd name="T60" fmla="*/ 131 w 474"/>
                      <a:gd name="T61" fmla="*/ 358 h 679"/>
                      <a:gd name="T62" fmla="*/ 131 w 474"/>
                      <a:gd name="T63" fmla="*/ 533 h 679"/>
                      <a:gd name="T64" fmla="*/ 135 w 474"/>
                      <a:gd name="T65" fmla="*/ 552 h 679"/>
                      <a:gd name="T66" fmla="*/ 142 w 474"/>
                      <a:gd name="T67" fmla="*/ 566 h 679"/>
                      <a:gd name="T68" fmla="*/ 155 w 474"/>
                      <a:gd name="T69" fmla="*/ 578 h 679"/>
                      <a:gd name="T70" fmla="*/ 176 w 474"/>
                      <a:gd name="T71" fmla="*/ 586 h 679"/>
                      <a:gd name="T72" fmla="*/ 213 w 474"/>
                      <a:gd name="T73" fmla="*/ 592 h 679"/>
                      <a:gd name="T74" fmla="*/ 259 w 474"/>
                      <a:gd name="T75" fmla="*/ 593 h 679"/>
                      <a:gd name="T76" fmla="*/ 300 w 474"/>
                      <a:gd name="T77" fmla="*/ 590 h 679"/>
                      <a:gd name="T78" fmla="*/ 336 w 474"/>
                      <a:gd name="T79" fmla="*/ 583 h 679"/>
                      <a:gd name="T80" fmla="*/ 366 w 474"/>
                      <a:gd name="T81" fmla="*/ 575 h 679"/>
                      <a:gd name="T82" fmla="*/ 394 w 474"/>
                      <a:gd name="T83" fmla="*/ 561 h 679"/>
                      <a:gd name="T84" fmla="*/ 420 w 474"/>
                      <a:gd name="T85" fmla="*/ 541 h 679"/>
                      <a:gd name="T86" fmla="*/ 444 w 474"/>
                      <a:gd name="T87" fmla="*/ 515 h 679"/>
                      <a:gd name="T88" fmla="*/ 465 w 474"/>
                      <a:gd name="T89" fmla="*/ 482 h 679"/>
                      <a:gd name="T90" fmla="*/ 474 w 474"/>
                      <a:gd name="T91" fmla="*/ 679 h 679"/>
                      <a:gd name="T92" fmla="*/ 459 w 474"/>
                      <a:gd name="T93" fmla="*/ 670 h 679"/>
                      <a:gd name="T94" fmla="*/ 443 w 474"/>
                      <a:gd name="T95" fmla="*/ 663 h 679"/>
                      <a:gd name="T96" fmla="*/ 426 w 474"/>
                      <a:gd name="T97" fmla="*/ 660 h 679"/>
                      <a:gd name="T98" fmla="*/ 407 w 474"/>
                      <a:gd name="T99" fmla="*/ 658 h 679"/>
                      <a:gd name="T100" fmla="*/ 11 w 474"/>
                      <a:gd name="T101" fmla="*/ 648 h 679"/>
                      <a:gd name="T102" fmla="*/ 28 w 474"/>
                      <a:gd name="T103" fmla="*/ 624 h 679"/>
                      <a:gd name="T104" fmla="*/ 39 w 474"/>
                      <a:gd name="T105" fmla="*/ 598 h 679"/>
                      <a:gd name="T106" fmla="*/ 45 w 474"/>
                      <a:gd name="T107" fmla="*/ 566 h 679"/>
                      <a:gd name="T108" fmla="*/ 46 w 474"/>
                      <a:gd name="T109" fmla="*/ 132 h 679"/>
                      <a:gd name="T110" fmla="*/ 42 w 474"/>
                      <a:gd name="T111" fmla="*/ 99 h 679"/>
                      <a:gd name="T112" fmla="*/ 34 w 474"/>
                      <a:gd name="T113" fmla="*/ 69 h 679"/>
                      <a:gd name="T114" fmla="*/ 20 w 474"/>
                      <a:gd name="T115" fmla="*/ 45 h 679"/>
                      <a:gd name="T116" fmla="*/ 0 w 474"/>
                      <a:gd name="T117" fmla="*/ 23 h 6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474" h="679">
                        <a:moveTo>
                          <a:pt x="393" y="23"/>
                        </a:moveTo>
                        <a:lnTo>
                          <a:pt x="400" y="22"/>
                        </a:lnTo>
                        <a:lnTo>
                          <a:pt x="409" y="21"/>
                        </a:lnTo>
                        <a:lnTo>
                          <a:pt x="416" y="20"/>
                        </a:lnTo>
                        <a:lnTo>
                          <a:pt x="424" y="17"/>
                        </a:lnTo>
                        <a:lnTo>
                          <a:pt x="432" y="14"/>
                        </a:lnTo>
                        <a:lnTo>
                          <a:pt x="439" y="10"/>
                        </a:lnTo>
                        <a:lnTo>
                          <a:pt x="448" y="5"/>
                        </a:lnTo>
                        <a:lnTo>
                          <a:pt x="455" y="0"/>
                        </a:lnTo>
                        <a:lnTo>
                          <a:pt x="455" y="209"/>
                        </a:lnTo>
                        <a:lnTo>
                          <a:pt x="447" y="193"/>
                        </a:lnTo>
                        <a:lnTo>
                          <a:pt x="437" y="177"/>
                        </a:lnTo>
                        <a:lnTo>
                          <a:pt x="428" y="162"/>
                        </a:lnTo>
                        <a:lnTo>
                          <a:pt x="416" y="149"/>
                        </a:lnTo>
                        <a:lnTo>
                          <a:pt x="405" y="138"/>
                        </a:lnTo>
                        <a:lnTo>
                          <a:pt x="392" y="127"/>
                        </a:lnTo>
                        <a:lnTo>
                          <a:pt x="378" y="119"/>
                        </a:lnTo>
                        <a:lnTo>
                          <a:pt x="364" y="110"/>
                        </a:lnTo>
                        <a:lnTo>
                          <a:pt x="350" y="105"/>
                        </a:lnTo>
                        <a:lnTo>
                          <a:pt x="336" y="101"/>
                        </a:lnTo>
                        <a:lnTo>
                          <a:pt x="320" y="97"/>
                        </a:lnTo>
                        <a:lnTo>
                          <a:pt x="304" y="94"/>
                        </a:lnTo>
                        <a:lnTo>
                          <a:pt x="287" y="91"/>
                        </a:lnTo>
                        <a:lnTo>
                          <a:pt x="268" y="89"/>
                        </a:lnTo>
                        <a:lnTo>
                          <a:pt x="248" y="88"/>
                        </a:lnTo>
                        <a:lnTo>
                          <a:pt x="227" y="88"/>
                        </a:lnTo>
                        <a:lnTo>
                          <a:pt x="206" y="89"/>
                        </a:lnTo>
                        <a:lnTo>
                          <a:pt x="187" y="90"/>
                        </a:lnTo>
                        <a:lnTo>
                          <a:pt x="179" y="93"/>
                        </a:lnTo>
                        <a:lnTo>
                          <a:pt x="172" y="94"/>
                        </a:lnTo>
                        <a:lnTo>
                          <a:pt x="166" y="96"/>
                        </a:lnTo>
                        <a:lnTo>
                          <a:pt x="159" y="99"/>
                        </a:lnTo>
                        <a:lnTo>
                          <a:pt x="153" y="103"/>
                        </a:lnTo>
                        <a:lnTo>
                          <a:pt x="147" y="108"/>
                        </a:lnTo>
                        <a:lnTo>
                          <a:pt x="142" y="114"/>
                        </a:lnTo>
                        <a:lnTo>
                          <a:pt x="138" y="121"/>
                        </a:lnTo>
                        <a:lnTo>
                          <a:pt x="135" y="128"/>
                        </a:lnTo>
                        <a:lnTo>
                          <a:pt x="132" y="137"/>
                        </a:lnTo>
                        <a:lnTo>
                          <a:pt x="131" y="145"/>
                        </a:lnTo>
                        <a:lnTo>
                          <a:pt x="131" y="156"/>
                        </a:lnTo>
                        <a:lnTo>
                          <a:pt x="131" y="290"/>
                        </a:lnTo>
                        <a:lnTo>
                          <a:pt x="245" y="290"/>
                        </a:lnTo>
                        <a:lnTo>
                          <a:pt x="264" y="289"/>
                        </a:lnTo>
                        <a:lnTo>
                          <a:pt x="281" y="286"/>
                        </a:lnTo>
                        <a:lnTo>
                          <a:pt x="297" y="282"/>
                        </a:lnTo>
                        <a:lnTo>
                          <a:pt x="313" y="276"/>
                        </a:lnTo>
                        <a:lnTo>
                          <a:pt x="320" y="273"/>
                        </a:lnTo>
                        <a:lnTo>
                          <a:pt x="328" y="268"/>
                        </a:lnTo>
                        <a:lnTo>
                          <a:pt x="334" y="263"/>
                        </a:lnTo>
                        <a:lnTo>
                          <a:pt x="340" y="258"/>
                        </a:lnTo>
                        <a:lnTo>
                          <a:pt x="353" y="246"/>
                        </a:lnTo>
                        <a:lnTo>
                          <a:pt x="364" y="234"/>
                        </a:lnTo>
                        <a:lnTo>
                          <a:pt x="364" y="413"/>
                        </a:lnTo>
                        <a:lnTo>
                          <a:pt x="353" y="400"/>
                        </a:lnTo>
                        <a:lnTo>
                          <a:pt x="340" y="389"/>
                        </a:lnTo>
                        <a:lnTo>
                          <a:pt x="328" y="380"/>
                        </a:lnTo>
                        <a:lnTo>
                          <a:pt x="313" y="372"/>
                        </a:lnTo>
                        <a:lnTo>
                          <a:pt x="297" y="365"/>
                        </a:lnTo>
                        <a:lnTo>
                          <a:pt x="281" y="361"/>
                        </a:lnTo>
                        <a:lnTo>
                          <a:pt x="264" y="359"/>
                        </a:lnTo>
                        <a:lnTo>
                          <a:pt x="245" y="358"/>
                        </a:lnTo>
                        <a:lnTo>
                          <a:pt x="131" y="358"/>
                        </a:lnTo>
                        <a:lnTo>
                          <a:pt x="131" y="522"/>
                        </a:lnTo>
                        <a:lnTo>
                          <a:pt x="131" y="533"/>
                        </a:lnTo>
                        <a:lnTo>
                          <a:pt x="132" y="542"/>
                        </a:lnTo>
                        <a:lnTo>
                          <a:pt x="135" y="552"/>
                        </a:lnTo>
                        <a:lnTo>
                          <a:pt x="138" y="559"/>
                        </a:lnTo>
                        <a:lnTo>
                          <a:pt x="142" y="566"/>
                        </a:lnTo>
                        <a:lnTo>
                          <a:pt x="149" y="573"/>
                        </a:lnTo>
                        <a:lnTo>
                          <a:pt x="155" y="578"/>
                        </a:lnTo>
                        <a:lnTo>
                          <a:pt x="164" y="582"/>
                        </a:lnTo>
                        <a:lnTo>
                          <a:pt x="176" y="586"/>
                        </a:lnTo>
                        <a:lnTo>
                          <a:pt x="193" y="591"/>
                        </a:lnTo>
                        <a:lnTo>
                          <a:pt x="213" y="592"/>
                        </a:lnTo>
                        <a:lnTo>
                          <a:pt x="236" y="593"/>
                        </a:lnTo>
                        <a:lnTo>
                          <a:pt x="259" y="593"/>
                        </a:lnTo>
                        <a:lnTo>
                          <a:pt x="280" y="592"/>
                        </a:lnTo>
                        <a:lnTo>
                          <a:pt x="300" y="590"/>
                        </a:lnTo>
                        <a:lnTo>
                          <a:pt x="319" y="587"/>
                        </a:lnTo>
                        <a:lnTo>
                          <a:pt x="336" y="583"/>
                        </a:lnTo>
                        <a:lnTo>
                          <a:pt x="352" y="580"/>
                        </a:lnTo>
                        <a:lnTo>
                          <a:pt x="366" y="575"/>
                        </a:lnTo>
                        <a:lnTo>
                          <a:pt x="379" y="568"/>
                        </a:lnTo>
                        <a:lnTo>
                          <a:pt x="394" y="561"/>
                        </a:lnTo>
                        <a:lnTo>
                          <a:pt x="408" y="552"/>
                        </a:lnTo>
                        <a:lnTo>
                          <a:pt x="420" y="541"/>
                        </a:lnTo>
                        <a:lnTo>
                          <a:pt x="432" y="528"/>
                        </a:lnTo>
                        <a:lnTo>
                          <a:pt x="444" y="515"/>
                        </a:lnTo>
                        <a:lnTo>
                          <a:pt x="455" y="499"/>
                        </a:lnTo>
                        <a:lnTo>
                          <a:pt x="465" y="482"/>
                        </a:lnTo>
                        <a:lnTo>
                          <a:pt x="474" y="463"/>
                        </a:lnTo>
                        <a:lnTo>
                          <a:pt x="474" y="679"/>
                        </a:lnTo>
                        <a:lnTo>
                          <a:pt x="467" y="674"/>
                        </a:lnTo>
                        <a:lnTo>
                          <a:pt x="459" y="670"/>
                        </a:lnTo>
                        <a:lnTo>
                          <a:pt x="451" y="666"/>
                        </a:lnTo>
                        <a:lnTo>
                          <a:pt x="443" y="663"/>
                        </a:lnTo>
                        <a:lnTo>
                          <a:pt x="434" y="661"/>
                        </a:lnTo>
                        <a:lnTo>
                          <a:pt x="426" y="660"/>
                        </a:lnTo>
                        <a:lnTo>
                          <a:pt x="416" y="659"/>
                        </a:lnTo>
                        <a:lnTo>
                          <a:pt x="407" y="658"/>
                        </a:lnTo>
                        <a:lnTo>
                          <a:pt x="0" y="658"/>
                        </a:lnTo>
                        <a:lnTo>
                          <a:pt x="11" y="648"/>
                        </a:lnTo>
                        <a:lnTo>
                          <a:pt x="20" y="637"/>
                        </a:lnTo>
                        <a:lnTo>
                          <a:pt x="28" y="624"/>
                        </a:lnTo>
                        <a:lnTo>
                          <a:pt x="34" y="612"/>
                        </a:lnTo>
                        <a:lnTo>
                          <a:pt x="39" y="598"/>
                        </a:lnTo>
                        <a:lnTo>
                          <a:pt x="42" y="582"/>
                        </a:lnTo>
                        <a:lnTo>
                          <a:pt x="45" y="566"/>
                        </a:lnTo>
                        <a:lnTo>
                          <a:pt x="46" y="549"/>
                        </a:lnTo>
                        <a:lnTo>
                          <a:pt x="46" y="132"/>
                        </a:lnTo>
                        <a:lnTo>
                          <a:pt x="45" y="115"/>
                        </a:lnTo>
                        <a:lnTo>
                          <a:pt x="42" y="99"/>
                        </a:lnTo>
                        <a:lnTo>
                          <a:pt x="39" y="84"/>
                        </a:lnTo>
                        <a:lnTo>
                          <a:pt x="34" y="69"/>
                        </a:lnTo>
                        <a:lnTo>
                          <a:pt x="28" y="57"/>
                        </a:lnTo>
                        <a:lnTo>
                          <a:pt x="20" y="45"/>
                        </a:lnTo>
                        <a:lnTo>
                          <a:pt x="11" y="34"/>
                        </a:lnTo>
                        <a:lnTo>
                          <a:pt x="0" y="23"/>
                        </a:lnTo>
                        <a:lnTo>
                          <a:pt x="393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899" name="Freeform 947"/>
                  <p:cNvSpPr>
                    <a:spLocks noChangeAspect="1"/>
                  </p:cNvSpPr>
                  <p:nvPr/>
                </p:nvSpPr>
                <p:spPr bwMode="auto">
                  <a:xfrm>
                    <a:off x="1497" y="2257"/>
                    <a:ext cx="153" cy="203"/>
                  </a:xfrm>
                  <a:custGeom>
                    <a:avLst/>
                    <a:gdLst>
                      <a:gd name="T0" fmla="*/ 463 w 509"/>
                      <a:gd name="T1" fmla="*/ 654 h 674"/>
                      <a:gd name="T2" fmla="*/ 431 w 509"/>
                      <a:gd name="T3" fmla="*/ 641 h 674"/>
                      <a:gd name="T4" fmla="*/ 369 w 509"/>
                      <a:gd name="T5" fmla="*/ 649 h 674"/>
                      <a:gd name="T6" fmla="*/ 281 w 509"/>
                      <a:gd name="T7" fmla="*/ 667 h 674"/>
                      <a:gd name="T8" fmla="*/ 219 w 509"/>
                      <a:gd name="T9" fmla="*/ 665 h 674"/>
                      <a:gd name="T10" fmla="*/ 162 w 509"/>
                      <a:gd name="T11" fmla="*/ 652 h 674"/>
                      <a:gd name="T12" fmla="*/ 115 w 509"/>
                      <a:gd name="T13" fmla="*/ 630 h 674"/>
                      <a:gd name="T14" fmla="*/ 75 w 509"/>
                      <a:gd name="T15" fmla="*/ 597 h 674"/>
                      <a:gd name="T16" fmla="*/ 44 w 509"/>
                      <a:gd name="T17" fmla="*/ 556 h 674"/>
                      <a:gd name="T18" fmla="*/ 21 w 509"/>
                      <a:gd name="T19" fmla="*/ 503 h 674"/>
                      <a:gd name="T20" fmla="*/ 6 w 509"/>
                      <a:gd name="T21" fmla="*/ 442 h 674"/>
                      <a:gd name="T22" fmla="*/ 0 w 509"/>
                      <a:gd name="T23" fmla="*/ 371 h 674"/>
                      <a:gd name="T24" fmla="*/ 6 w 509"/>
                      <a:gd name="T25" fmla="*/ 263 h 674"/>
                      <a:gd name="T26" fmla="*/ 19 w 509"/>
                      <a:gd name="T27" fmla="*/ 201 h 674"/>
                      <a:gd name="T28" fmla="*/ 39 w 509"/>
                      <a:gd name="T29" fmla="*/ 148 h 674"/>
                      <a:gd name="T30" fmla="*/ 67 w 509"/>
                      <a:gd name="T31" fmla="*/ 99 h 674"/>
                      <a:gd name="T32" fmla="*/ 108 w 509"/>
                      <a:gd name="T33" fmla="*/ 56 h 674"/>
                      <a:gd name="T34" fmla="*/ 159 w 509"/>
                      <a:gd name="T35" fmla="*/ 25 h 674"/>
                      <a:gd name="T36" fmla="*/ 219 w 509"/>
                      <a:gd name="T37" fmla="*/ 10 h 674"/>
                      <a:gd name="T38" fmla="*/ 282 w 509"/>
                      <a:gd name="T39" fmla="*/ 6 h 674"/>
                      <a:gd name="T40" fmla="*/ 360 w 509"/>
                      <a:gd name="T41" fmla="*/ 19 h 674"/>
                      <a:gd name="T42" fmla="*/ 415 w 509"/>
                      <a:gd name="T43" fmla="*/ 24 h 674"/>
                      <a:gd name="T44" fmla="*/ 442 w 509"/>
                      <a:gd name="T45" fmla="*/ 16 h 674"/>
                      <a:gd name="T46" fmla="*/ 463 w 509"/>
                      <a:gd name="T47" fmla="*/ 245 h 674"/>
                      <a:gd name="T48" fmla="*/ 423 w 509"/>
                      <a:gd name="T49" fmla="*/ 177 h 674"/>
                      <a:gd name="T50" fmla="*/ 385 w 509"/>
                      <a:gd name="T51" fmla="*/ 130 h 674"/>
                      <a:gd name="T52" fmla="*/ 330 w 509"/>
                      <a:gd name="T53" fmla="*/ 92 h 674"/>
                      <a:gd name="T54" fmla="*/ 263 w 509"/>
                      <a:gd name="T55" fmla="*/ 80 h 674"/>
                      <a:gd name="T56" fmla="*/ 219 w 509"/>
                      <a:gd name="T57" fmla="*/ 85 h 674"/>
                      <a:gd name="T58" fmla="*/ 181 w 509"/>
                      <a:gd name="T59" fmla="*/ 102 h 674"/>
                      <a:gd name="T60" fmla="*/ 150 w 509"/>
                      <a:gd name="T61" fmla="*/ 130 h 674"/>
                      <a:gd name="T62" fmla="*/ 123 w 509"/>
                      <a:gd name="T63" fmla="*/ 170 h 674"/>
                      <a:gd name="T64" fmla="*/ 97 w 509"/>
                      <a:gd name="T65" fmla="*/ 247 h 674"/>
                      <a:gd name="T66" fmla="*/ 88 w 509"/>
                      <a:gd name="T67" fmla="*/ 342 h 674"/>
                      <a:gd name="T68" fmla="*/ 97 w 509"/>
                      <a:gd name="T69" fmla="*/ 435 h 674"/>
                      <a:gd name="T70" fmla="*/ 123 w 509"/>
                      <a:gd name="T71" fmla="*/ 510 h 674"/>
                      <a:gd name="T72" fmla="*/ 148 w 509"/>
                      <a:gd name="T73" fmla="*/ 548 h 674"/>
                      <a:gd name="T74" fmla="*/ 180 w 509"/>
                      <a:gd name="T75" fmla="*/ 575 h 674"/>
                      <a:gd name="T76" fmla="*/ 217 w 509"/>
                      <a:gd name="T77" fmla="*/ 591 h 674"/>
                      <a:gd name="T78" fmla="*/ 259 w 509"/>
                      <a:gd name="T79" fmla="*/ 596 h 674"/>
                      <a:gd name="T80" fmla="*/ 312 w 509"/>
                      <a:gd name="T81" fmla="*/ 590 h 674"/>
                      <a:gd name="T82" fmla="*/ 355 w 509"/>
                      <a:gd name="T83" fmla="*/ 571 h 674"/>
                      <a:gd name="T84" fmla="*/ 388 w 509"/>
                      <a:gd name="T85" fmla="*/ 535 h 674"/>
                      <a:gd name="T86" fmla="*/ 399 w 509"/>
                      <a:gd name="T87" fmla="*/ 488 h 674"/>
                      <a:gd name="T88" fmla="*/ 392 w 509"/>
                      <a:gd name="T89" fmla="*/ 382 h 674"/>
                      <a:gd name="T90" fmla="*/ 358 w 509"/>
                      <a:gd name="T91" fmla="*/ 331 h 674"/>
                      <a:gd name="T92" fmla="*/ 498 w 509"/>
                      <a:gd name="T93" fmla="*/ 338 h 674"/>
                      <a:gd name="T94" fmla="*/ 486 w 509"/>
                      <a:gd name="T95" fmla="*/ 393 h 6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509" h="674">
                        <a:moveTo>
                          <a:pt x="484" y="674"/>
                        </a:moveTo>
                        <a:lnTo>
                          <a:pt x="477" y="667"/>
                        </a:lnTo>
                        <a:lnTo>
                          <a:pt x="471" y="660"/>
                        </a:lnTo>
                        <a:lnTo>
                          <a:pt x="463" y="654"/>
                        </a:lnTo>
                        <a:lnTo>
                          <a:pt x="456" y="650"/>
                        </a:lnTo>
                        <a:lnTo>
                          <a:pt x="448" y="647"/>
                        </a:lnTo>
                        <a:lnTo>
                          <a:pt x="439" y="643"/>
                        </a:lnTo>
                        <a:lnTo>
                          <a:pt x="431" y="641"/>
                        </a:lnTo>
                        <a:lnTo>
                          <a:pt x="422" y="641"/>
                        </a:lnTo>
                        <a:lnTo>
                          <a:pt x="408" y="642"/>
                        </a:lnTo>
                        <a:lnTo>
                          <a:pt x="390" y="645"/>
                        </a:lnTo>
                        <a:lnTo>
                          <a:pt x="369" y="649"/>
                        </a:lnTo>
                        <a:lnTo>
                          <a:pt x="344" y="655"/>
                        </a:lnTo>
                        <a:lnTo>
                          <a:pt x="320" y="660"/>
                        </a:lnTo>
                        <a:lnTo>
                          <a:pt x="299" y="663"/>
                        </a:lnTo>
                        <a:lnTo>
                          <a:pt x="281" y="667"/>
                        </a:lnTo>
                        <a:lnTo>
                          <a:pt x="266" y="667"/>
                        </a:lnTo>
                        <a:lnTo>
                          <a:pt x="250" y="667"/>
                        </a:lnTo>
                        <a:lnTo>
                          <a:pt x="234" y="666"/>
                        </a:lnTo>
                        <a:lnTo>
                          <a:pt x="219" y="665"/>
                        </a:lnTo>
                        <a:lnTo>
                          <a:pt x="203" y="662"/>
                        </a:lnTo>
                        <a:lnTo>
                          <a:pt x="190" y="659"/>
                        </a:lnTo>
                        <a:lnTo>
                          <a:pt x="176" y="656"/>
                        </a:lnTo>
                        <a:lnTo>
                          <a:pt x="162" y="652"/>
                        </a:lnTo>
                        <a:lnTo>
                          <a:pt x="150" y="648"/>
                        </a:lnTo>
                        <a:lnTo>
                          <a:pt x="137" y="642"/>
                        </a:lnTo>
                        <a:lnTo>
                          <a:pt x="125" y="636"/>
                        </a:lnTo>
                        <a:lnTo>
                          <a:pt x="115" y="630"/>
                        </a:lnTo>
                        <a:lnTo>
                          <a:pt x="104" y="622"/>
                        </a:lnTo>
                        <a:lnTo>
                          <a:pt x="94" y="615"/>
                        </a:lnTo>
                        <a:lnTo>
                          <a:pt x="84" y="607"/>
                        </a:lnTo>
                        <a:lnTo>
                          <a:pt x="75" y="597"/>
                        </a:lnTo>
                        <a:lnTo>
                          <a:pt x="66" y="588"/>
                        </a:lnTo>
                        <a:lnTo>
                          <a:pt x="58" y="578"/>
                        </a:lnTo>
                        <a:lnTo>
                          <a:pt x="51" y="567"/>
                        </a:lnTo>
                        <a:lnTo>
                          <a:pt x="44" y="556"/>
                        </a:lnTo>
                        <a:lnTo>
                          <a:pt x="38" y="543"/>
                        </a:lnTo>
                        <a:lnTo>
                          <a:pt x="32" y="531"/>
                        </a:lnTo>
                        <a:lnTo>
                          <a:pt x="26" y="518"/>
                        </a:lnTo>
                        <a:lnTo>
                          <a:pt x="21" y="503"/>
                        </a:lnTo>
                        <a:lnTo>
                          <a:pt x="17" y="490"/>
                        </a:lnTo>
                        <a:lnTo>
                          <a:pt x="13" y="474"/>
                        </a:lnTo>
                        <a:lnTo>
                          <a:pt x="9" y="458"/>
                        </a:lnTo>
                        <a:lnTo>
                          <a:pt x="6" y="442"/>
                        </a:lnTo>
                        <a:lnTo>
                          <a:pt x="4" y="426"/>
                        </a:lnTo>
                        <a:lnTo>
                          <a:pt x="2" y="408"/>
                        </a:lnTo>
                        <a:lnTo>
                          <a:pt x="1" y="390"/>
                        </a:lnTo>
                        <a:lnTo>
                          <a:pt x="0" y="371"/>
                        </a:lnTo>
                        <a:lnTo>
                          <a:pt x="0" y="351"/>
                        </a:lnTo>
                        <a:lnTo>
                          <a:pt x="1" y="314"/>
                        </a:lnTo>
                        <a:lnTo>
                          <a:pt x="4" y="280"/>
                        </a:lnTo>
                        <a:lnTo>
                          <a:pt x="6" y="263"/>
                        </a:lnTo>
                        <a:lnTo>
                          <a:pt x="8" y="247"/>
                        </a:lnTo>
                        <a:lnTo>
                          <a:pt x="12" y="232"/>
                        </a:lnTo>
                        <a:lnTo>
                          <a:pt x="15" y="216"/>
                        </a:lnTo>
                        <a:lnTo>
                          <a:pt x="19" y="201"/>
                        </a:lnTo>
                        <a:lnTo>
                          <a:pt x="23" y="188"/>
                        </a:lnTo>
                        <a:lnTo>
                          <a:pt x="27" y="174"/>
                        </a:lnTo>
                        <a:lnTo>
                          <a:pt x="33" y="160"/>
                        </a:lnTo>
                        <a:lnTo>
                          <a:pt x="39" y="148"/>
                        </a:lnTo>
                        <a:lnTo>
                          <a:pt x="45" y="136"/>
                        </a:lnTo>
                        <a:lnTo>
                          <a:pt x="52" y="123"/>
                        </a:lnTo>
                        <a:lnTo>
                          <a:pt x="59" y="113"/>
                        </a:lnTo>
                        <a:lnTo>
                          <a:pt x="67" y="99"/>
                        </a:lnTo>
                        <a:lnTo>
                          <a:pt x="77" y="88"/>
                        </a:lnTo>
                        <a:lnTo>
                          <a:pt x="87" y="76"/>
                        </a:lnTo>
                        <a:lnTo>
                          <a:pt x="98" y="65"/>
                        </a:lnTo>
                        <a:lnTo>
                          <a:pt x="108" y="56"/>
                        </a:lnTo>
                        <a:lnTo>
                          <a:pt x="120" y="46"/>
                        </a:lnTo>
                        <a:lnTo>
                          <a:pt x="133" y="39"/>
                        </a:lnTo>
                        <a:lnTo>
                          <a:pt x="145" y="32"/>
                        </a:lnTo>
                        <a:lnTo>
                          <a:pt x="159" y="25"/>
                        </a:lnTo>
                        <a:lnTo>
                          <a:pt x="173" y="20"/>
                        </a:lnTo>
                        <a:lnTo>
                          <a:pt x="187" y="16"/>
                        </a:lnTo>
                        <a:lnTo>
                          <a:pt x="203" y="12"/>
                        </a:lnTo>
                        <a:lnTo>
                          <a:pt x="219" y="10"/>
                        </a:lnTo>
                        <a:lnTo>
                          <a:pt x="235" y="8"/>
                        </a:lnTo>
                        <a:lnTo>
                          <a:pt x="252" y="5"/>
                        </a:lnTo>
                        <a:lnTo>
                          <a:pt x="270" y="5"/>
                        </a:lnTo>
                        <a:lnTo>
                          <a:pt x="282" y="6"/>
                        </a:lnTo>
                        <a:lnTo>
                          <a:pt x="298" y="8"/>
                        </a:lnTo>
                        <a:lnTo>
                          <a:pt x="317" y="11"/>
                        </a:lnTo>
                        <a:lnTo>
                          <a:pt x="339" y="14"/>
                        </a:lnTo>
                        <a:lnTo>
                          <a:pt x="360" y="19"/>
                        </a:lnTo>
                        <a:lnTo>
                          <a:pt x="379" y="22"/>
                        </a:lnTo>
                        <a:lnTo>
                          <a:pt x="395" y="23"/>
                        </a:lnTo>
                        <a:lnTo>
                          <a:pt x="408" y="24"/>
                        </a:lnTo>
                        <a:lnTo>
                          <a:pt x="415" y="24"/>
                        </a:lnTo>
                        <a:lnTo>
                          <a:pt x="421" y="23"/>
                        </a:lnTo>
                        <a:lnTo>
                          <a:pt x="428" y="21"/>
                        </a:lnTo>
                        <a:lnTo>
                          <a:pt x="435" y="19"/>
                        </a:lnTo>
                        <a:lnTo>
                          <a:pt x="442" y="16"/>
                        </a:lnTo>
                        <a:lnTo>
                          <a:pt x="449" y="12"/>
                        </a:lnTo>
                        <a:lnTo>
                          <a:pt x="456" y="6"/>
                        </a:lnTo>
                        <a:lnTo>
                          <a:pt x="463" y="0"/>
                        </a:lnTo>
                        <a:lnTo>
                          <a:pt x="463" y="245"/>
                        </a:lnTo>
                        <a:lnTo>
                          <a:pt x="453" y="227"/>
                        </a:lnTo>
                        <a:lnTo>
                          <a:pt x="442" y="209"/>
                        </a:lnTo>
                        <a:lnTo>
                          <a:pt x="433" y="192"/>
                        </a:lnTo>
                        <a:lnTo>
                          <a:pt x="423" y="177"/>
                        </a:lnTo>
                        <a:lnTo>
                          <a:pt x="414" y="163"/>
                        </a:lnTo>
                        <a:lnTo>
                          <a:pt x="404" y="151"/>
                        </a:lnTo>
                        <a:lnTo>
                          <a:pt x="395" y="139"/>
                        </a:lnTo>
                        <a:lnTo>
                          <a:pt x="385" y="130"/>
                        </a:lnTo>
                        <a:lnTo>
                          <a:pt x="373" y="118"/>
                        </a:lnTo>
                        <a:lnTo>
                          <a:pt x="358" y="108"/>
                        </a:lnTo>
                        <a:lnTo>
                          <a:pt x="344" y="99"/>
                        </a:lnTo>
                        <a:lnTo>
                          <a:pt x="330" y="92"/>
                        </a:lnTo>
                        <a:lnTo>
                          <a:pt x="314" y="86"/>
                        </a:lnTo>
                        <a:lnTo>
                          <a:pt x="298" y="82"/>
                        </a:lnTo>
                        <a:lnTo>
                          <a:pt x="280" y="80"/>
                        </a:lnTo>
                        <a:lnTo>
                          <a:pt x="263" y="80"/>
                        </a:lnTo>
                        <a:lnTo>
                          <a:pt x="252" y="80"/>
                        </a:lnTo>
                        <a:lnTo>
                          <a:pt x="240" y="81"/>
                        </a:lnTo>
                        <a:lnTo>
                          <a:pt x="230" y="83"/>
                        </a:lnTo>
                        <a:lnTo>
                          <a:pt x="219" y="85"/>
                        </a:lnTo>
                        <a:lnTo>
                          <a:pt x="210" y="89"/>
                        </a:lnTo>
                        <a:lnTo>
                          <a:pt x="199" y="92"/>
                        </a:lnTo>
                        <a:lnTo>
                          <a:pt x="191" y="97"/>
                        </a:lnTo>
                        <a:lnTo>
                          <a:pt x="181" y="102"/>
                        </a:lnTo>
                        <a:lnTo>
                          <a:pt x="173" y="108"/>
                        </a:lnTo>
                        <a:lnTo>
                          <a:pt x="164" y="115"/>
                        </a:lnTo>
                        <a:lnTo>
                          <a:pt x="157" y="122"/>
                        </a:lnTo>
                        <a:lnTo>
                          <a:pt x="150" y="130"/>
                        </a:lnTo>
                        <a:lnTo>
                          <a:pt x="142" y="139"/>
                        </a:lnTo>
                        <a:lnTo>
                          <a:pt x="135" y="149"/>
                        </a:lnTo>
                        <a:lnTo>
                          <a:pt x="128" y="159"/>
                        </a:lnTo>
                        <a:lnTo>
                          <a:pt x="123" y="170"/>
                        </a:lnTo>
                        <a:lnTo>
                          <a:pt x="115" y="188"/>
                        </a:lnTo>
                        <a:lnTo>
                          <a:pt x="108" y="205"/>
                        </a:lnTo>
                        <a:lnTo>
                          <a:pt x="102" y="225"/>
                        </a:lnTo>
                        <a:lnTo>
                          <a:pt x="97" y="247"/>
                        </a:lnTo>
                        <a:lnTo>
                          <a:pt x="94" y="269"/>
                        </a:lnTo>
                        <a:lnTo>
                          <a:pt x="91" y="293"/>
                        </a:lnTo>
                        <a:lnTo>
                          <a:pt x="88" y="317"/>
                        </a:lnTo>
                        <a:lnTo>
                          <a:pt x="88" y="342"/>
                        </a:lnTo>
                        <a:lnTo>
                          <a:pt x="88" y="367"/>
                        </a:lnTo>
                        <a:lnTo>
                          <a:pt x="91" y="391"/>
                        </a:lnTo>
                        <a:lnTo>
                          <a:pt x="94" y="413"/>
                        </a:lnTo>
                        <a:lnTo>
                          <a:pt x="97" y="435"/>
                        </a:lnTo>
                        <a:lnTo>
                          <a:pt x="102" y="455"/>
                        </a:lnTo>
                        <a:lnTo>
                          <a:pt x="108" y="474"/>
                        </a:lnTo>
                        <a:lnTo>
                          <a:pt x="115" y="493"/>
                        </a:lnTo>
                        <a:lnTo>
                          <a:pt x="123" y="510"/>
                        </a:lnTo>
                        <a:lnTo>
                          <a:pt x="128" y="520"/>
                        </a:lnTo>
                        <a:lnTo>
                          <a:pt x="135" y="531"/>
                        </a:lnTo>
                        <a:lnTo>
                          <a:pt x="142" y="539"/>
                        </a:lnTo>
                        <a:lnTo>
                          <a:pt x="148" y="548"/>
                        </a:lnTo>
                        <a:lnTo>
                          <a:pt x="156" y="556"/>
                        </a:lnTo>
                        <a:lnTo>
                          <a:pt x="164" y="563"/>
                        </a:lnTo>
                        <a:lnTo>
                          <a:pt x="172" y="570"/>
                        </a:lnTo>
                        <a:lnTo>
                          <a:pt x="180" y="575"/>
                        </a:lnTo>
                        <a:lnTo>
                          <a:pt x="189" y="580"/>
                        </a:lnTo>
                        <a:lnTo>
                          <a:pt x="198" y="585"/>
                        </a:lnTo>
                        <a:lnTo>
                          <a:pt x="207" y="588"/>
                        </a:lnTo>
                        <a:lnTo>
                          <a:pt x="217" y="591"/>
                        </a:lnTo>
                        <a:lnTo>
                          <a:pt x="227" y="593"/>
                        </a:lnTo>
                        <a:lnTo>
                          <a:pt x="237" y="595"/>
                        </a:lnTo>
                        <a:lnTo>
                          <a:pt x="249" y="596"/>
                        </a:lnTo>
                        <a:lnTo>
                          <a:pt x="259" y="596"/>
                        </a:lnTo>
                        <a:lnTo>
                          <a:pt x="274" y="596"/>
                        </a:lnTo>
                        <a:lnTo>
                          <a:pt x="286" y="595"/>
                        </a:lnTo>
                        <a:lnTo>
                          <a:pt x="299" y="593"/>
                        </a:lnTo>
                        <a:lnTo>
                          <a:pt x="312" y="590"/>
                        </a:lnTo>
                        <a:lnTo>
                          <a:pt x="323" y="587"/>
                        </a:lnTo>
                        <a:lnTo>
                          <a:pt x="334" y="581"/>
                        </a:lnTo>
                        <a:lnTo>
                          <a:pt x="344" y="576"/>
                        </a:lnTo>
                        <a:lnTo>
                          <a:pt x="355" y="571"/>
                        </a:lnTo>
                        <a:lnTo>
                          <a:pt x="364" y="562"/>
                        </a:lnTo>
                        <a:lnTo>
                          <a:pt x="374" y="554"/>
                        </a:lnTo>
                        <a:lnTo>
                          <a:pt x="381" y="546"/>
                        </a:lnTo>
                        <a:lnTo>
                          <a:pt x="388" y="535"/>
                        </a:lnTo>
                        <a:lnTo>
                          <a:pt x="393" y="524"/>
                        </a:lnTo>
                        <a:lnTo>
                          <a:pt x="396" y="513"/>
                        </a:lnTo>
                        <a:lnTo>
                          <a:pt x="398" y="500"/>
                        </a:lnTo>
                        <a:lnTo>
                          <a:pt x="399" y="488"/>
                        </a:lnTo>
                        <a:lnTo>
                          <a:pt x="399" y="429"/>
                        </a:lnTo>
                        <a:lnTo>
                          <a:pt x="398" y="412"/>
                        </a:lnTo>
                        <a:lnTo>
                          <a:pt x="396" y="397"/>
                        </a:lnTo>
                        <a:lnTo>
                          <a:pt x="392" y="382"/>
                        </a:lnTo>
                        <a:lnTo>
                          <a:pt x="387" y="368"/>
                        </a:lnTo>
                        <a:lnTo>
                          <a:pt x="379" y="355"/>
                        </a:lnTo>
                        <a:lnTo>
                          <a:pt x="370" y="342"/>
                        </a:lnTo>
                        <a:lnTo>
                          <a:pt x="358" y="331"/>
                        </a:lnTo>
                        <a:lnTo>
                          <a:pt x="345" y="320"/>
                        </a:lnTo>
                        <a:lnTo>
                          <a:pt x="509" y="320"/>
                        </a:lnTo>
                        <a:lnTo>
                          <a:pt x="502" y="329"/>
                        </a:lnTo>
                        <a:lnTo>
                          <a:pt x="498" y="338"/>
                        </a:lnTo>
                        <a:lnTo>
                          <a:pt x="494" y="350"/>
                        </a:lnTo>
                        <a:lnTo>
                          <a:pt x="491" y="362"/>
                        </a:lnTo>
                        <a:lnTo>
                          <a:pt x="488" y="377"/>
                        </a:lnTo>
                        <a:lnTo>
                          <a:pt x="486" y="393"/>
                        </a:lnTo>
                        <a:lnTo>
                          <a:pt x="484" y="410"/>
                        </a:lnTo>
                        <a:lnTo>
                          <a:pt x="484" y="429"/>
                        </a:lnTo>
                        <a:lnTo>
                          <a:pt x="484" y="67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0" name="Freeform 948"/>
                  <p:cNvSpPr>
                    <a:spLocks noChangeAspect="1"/>
                  </p:cNvSpPr>
                  <p:nvPr/>
                </p:nvSpPr>
                <p:spPr bwMode="auto">
                  <a:xfrm>
                    <a:off x="1865" y="2263"/>
                    <a:ext cx="168" cy="191"/>
                  </a:xfrm>
                  <a:custGeom>
                    <a:avLst/>
                    <a:gdLst>
                      <a:gd name="T0" fmla="*/ 398 w 558"/>
                      <a:gd name="T1" fmla="*/ 98 h 635"/>
                      <a:gd name="T2" fmla="*/ 405 w 558"/>
                      <a:gd name="T3" fmla="*/ 81 h 635"/>
                      <a:gd name="T4" fmla="*/ 412 w 558"/>
                      <a:gd name="T5" fmla="*/ 65 h 635"/>
                      <a:gd name="T6" fmla="*/ 416 w 558"/>
                      <a:gd name="T7" fmla="*/ 53 h 635"/>
                      <a:gd name="T8" fmla="*/ 417 w 558"/>
                      <a:gd name="T9" fmla="*/ 41 h 635"/>
                      <a:gd name="T10" fmla="*/ 416 w 558"/>
                      <a:gd name="T11" fmla="*/ 37 h 635"/>
                      <a:gd name="T12" fmla="*/ 415 w 558"/>
                      <a:gd name="T13" fmla="*/ 32 h 635"/>
                      <a:gd name="T14" fmla="*/ 414 w 558"/>
                      <a:gd name="T15" fmla="*/ 26 h 635"/>
                      <a:gd name="T16" fmla="*/ 411 w 558"/>
                      <a:gd name="T17" fmla="*/ 21 h 635"/>
                      <a:gd name="T18" fmla="*/ 403 w 558"/>
                      <a:gd name="T19" fmla="*/ 11 h 635"/>
                      <a:gd name="T20" fmla="*/ 395 w 558"/>
                      <a:gd name="T21" fmla="*/ 0 h 635"/>
                      <a:gd name="T22" fmla="*/ 558 w 558"/>
                      <a:gd name="T23" fmla="*/ 0 h 635"/>
                      <a:gd name="T24" fmla="*/ 540 w 558"/>
                      <a:gd name="T25" fmla="*/ 20 h 635"/>
                      <a:gd name="T26" fmla="*/ 522 w 558"/>
                      <a:gd name="T27" fmla="*/ 41 h 635"/>
                      <a:gd name="T28" fmla="*/ 514 w 558"/>
                      <a:gd name="T29" fmla="*/ 53 h 635"/>
                      <a:gd name="T30" fmla="*/ 506 w 558"/>
                      <a:gd name="T31" fmla="*/ 63 h 635"/>
                      <a:gd name="T32" fmla="*/ 499 w 558"/>
                      <a:gd name="T33" fmla="*/ 76 h 635"/>
                      <a:gd name="T34" fmla="*/ 493 w 558"/>
                      <a:gd name="T35" fmla="*/ 87 h 635"/>
                      <a:gd name="T36" fmla="*/ 322 w 558"/>
                      <a:gd name="T37" fmla="*/ 411 h 635"/>
                      <a:gd name="T38" fmla="*/ 322 w 558"/>
                      <a:gd name="T39" fmla="*/ 526 h 635"/>
                      <a:gd name="T40" fmla="*/ 322 w 558"/>
                      <a:gd name="T41" fmla="*/ 543 h 635"/>
                      <a:gd name="T42" fmla="*/ 324 w 558"/>
                      <a:gd name="T43" fmla="*/ 559 h 635"/>
                      <a:gd name="T44" fmla="*/ 327 w 558"/>
                      <a:gd name="T45" fmla="*/ 575 h 635"/>
                      <a:gd name="T46" fmla="*/ 333 w 558"/>
                      <a:gd name="T47" fmla="*/ 589 h 635"/>
                      <a:gd name="T48" fmla="*/ 338 w 558"/>
                      <a:gd name="T49" fmla="*/ 601 h 635"/>
                      <a:gd name="T50" fmla="*/ 345 w 558"/>
                      <a:gd name="T51" fmla="*/ 614 h 635"/>
                      <a:gd name="T52" fmla="*/ 355 w 558"/>
                      <a:gd name="T53" fmla="*/ 625 h 635"/>
                      <a:gd name="T54" fmla="*/ 365 w 558"/>
                      <a:gd name="T55" fmla="*/ 635 h 635"/>
                      <a:gd name="T56" fmla="*/ 190 w 558"/>
                      <a:gd name="T57" fmla="*/ 635 h 635"/>
                      <a:gd name="T58" fmla="*/ 201 w 558"/>
                      <a:gd name="T59" fmla="*/ 625 h 635"/>
                      <a:gd name="T60" fmla="*/ 210 w 558"/>
                      <a:gd name="T61" fmla="*/ 614 h 635"/>
                      <a:gd name="T62" fmla="*/ 218 w 558"/>
                      <a:gd name="T63" fmla="*/ 601 h 635"/>
                      <a:gd name="T64" fmla="*/ 224 w 558"/>
                      <a:gd name="T65" fmla="*/ 589 h 635"/>
                      <a:gd name="T66" fmla="*/ 229 w 558"/>
                      <a:gd name="T67" fmla="*/ 575 h 635"/>
                      <a:gd name="T68" fmla="*/ 233 w 558"/>
                      <a:gd name="T69" fmla="*/ 559 h 635"/>
                      <a:gd name="T70" fmla="*/ 235 w 558"/>
                      <a:gd name="T71" fmla="*/ 543 h 635"/>
                      <a:gd name="T72" fmla="*/ 236 w 558"/>
                      <a:gd name="T73" fmla="*/ 526 h 635"/>
                      <a:gd name="T74" fmla="*/ 236 w 558"/>
                      <a:gd name="T75" fmla="*/ 414 h 635"/>
                      <a:gd name="T76" fmla="*/ 64 w 558"/>
                      <a:gd name="T77" fmla="*/ 87 h 635"/>
                      <a:gd name="T78" fmla="*/ 49 w 558"/>
                      <a:gd name="T79" fmla="*/ 63 h 635"/>
                      <a:gd name="T80" fmla="*/ 35 w 558"/>
                      <a:gd name="T81" fmla="*/ 41 h 635"/>
                      <a:gd name="T82" fmla="*/ 18 w 558"/>
                      <a:gd name="T83" fmla="*/ 20 h 635"/>
                      <a:gd name="T84" fmla="*/ 0 w 558"/>
                      <a:gd name="T85" fmla="*/ 0 h 635"/>
                      <a:gd name="T86" fmla="*/ 174 w 558"/>
                      <a:gd name="T87" fmla="*/ 0 h 635"/>
                      <a:gd name="T88" fmla="*/ 165 w 558"/>
                      <a:gd name="T89" fmla="*/ 10 h 635"/>
                      <a:gd name="T90" fmla="*/ 159 w 558"/>
                      <a:gd name="T91" fmla="*/ 20 h 635"/>
                      <a:gd name="T92" fmla="*/ 157 w 558"/>
                      <a:gd name="T93" fmla="*/ 25 h 635"/>
                      <a:gd name="T94" fmla="*/ 156 w 558"/>
                      <a:gd name="T95" fmla="*/ 31 h 635"/>
                      <a:gd name="T96" fmla="*/ 155 w 558"/>
                      <a:gd name="T97" fmla="*/ 36 h 635"/>
                      <a:gd name="T98" fmla="*/ 154 w 558"/>
                      <a:gd name="T99" fmla="*/ 41 h 635"/>
                      <a:gd name="T100" fmla="*/ 155 w 558"/>
                      <a:gd name="T101" fmla="*/ 54 h 635"/>
                      <a:gd name="T102" fmla="*/ 158 w 558"/>
                      <a:gd name="T103" fmla="*/ 67 h 635"/>
                      <a:gd name="T104" fmla="*/ 163 w 558"/>
                      <a:gd name="T105" fmla="*/ 82 h 635"/>
                      <a:gd name="T106" fmla="*/ 172 w 558"/>
                      <a:gd name="T107" fmla="*/ 98 h 635"/>
                      <a:gd name="T108" fmla="*/ 284 w 558"/>
                      <a:gd name="T109" fmla="*/ 324 h 635"/>
                      <a:gd name="T110" fmla="*/ 398 w 558"/>
                      <a:gd name="T111" fmla="*/ 98 h 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558" h="635">
                        <a:moveTo>
                          <a:pt x="398" y="98"/>
                        </a:moveTo>
                        <a:lnTo>
                          <a:pt x="405" y="81"/>
                        </a:lnTo>
                        <a:lnTo>
                          <a:pt x="412" y="65"/>
                        </a:lnTo>
                        <a:lnTo>
                          <a:pt x="416" y="53"/>
                        </a:lnTo>
                        <a:lnTo>
                          <a:pt x="417" y="41"/>
                        </a:lnTo>
                        <a:lnTo>
                          <a:pt x="416" y="37"/>
                        </a:lnTo>
                        <a:lnTo>
                          <a:pt x="415" y="32"/>
                        </a:lnTo>
                        <a:lnTo>
                          <a:pt x="414" y="26"/>
                        </a:lnTo>
                        <a:lnTo>
                          <a:pt x="411" y="21"/>
                        </a:lnTo>
                        <a:lnTo>
                          <a:pt x="403" y="11"/>
                        </a:lnTo>
                        <a:lnTo>
                          <a:pt x="395" y="0"/>
                        </a:lnTo>
                        <a:lnTo>
                          <a:pt x="558" y="0"/>
                        </a:lnTo>
                        <a:lnTo>
                          <a:pt x="540" y="20"/>
                        </a:lnTo>
                        <a:lnTo>
                          <a:pt x="522" y="41"/>
                        </a:lnTo>
                        <a:lnTo>
                          <a:pt x="514" y="53"/>
                        </a:lnTo>
                        <a:lnTo>
                          <a:pt x="506" y="63"/>
                        </a:lnTo>
                        <a:lnTo>
                          <a:pt x="499" y="76"/>
                        </a:lnTo>
                        <a:lnTo>
                          <a:pt x="493" y="87"/>
                        </a:lnTo>
                        <a:lnTo>
                          <a:pt x="322" y="411"/>
                        </a:lnTo>
                        <a:lnTo>
                          <a:pt x="322" y="526"/>
                        </a:lnTo>
                        <a:lnTo>
                          <a:pt x="322" y="543"/>
                        </a:lnTo>
                        <a:lnTo>
                          <a:pt x="324" y="559"/>
                        </a:lnTo>
                        <a:lnTo>
                          <a:pt x="327" y="575"/>
                        </a:lnTo>
                        <a:lnTo>
                          <a:pt x="333" y="589"/>
                        </a:lnTo>
                        <a:lnTo>
                          <a:pt x="338" y="601"/>
                        </a:lnTo>
                        <a:lnTo>
                          <a:pt x="345" y="614"/>
                        </a:lnTo>
                        <a:lnTo>
                          <a:pt x="355" y="625"/>
                        </a:lnTo>
                        <a:lnTo>
                          <a:pt x="365" y="635"/>
                        </a:lnTo>
                        <a:lnTo>
                          <a:pt x="190" y="635"/>
                        </a:lnTo>
                        <a:lnTo>
                          <a:pt x="201" y="625"/>
                        </a:lnTo>
                        <a:lnTo>
                          <a:pt x="210" y="614"/>
                        </a:lnTo>
                        <a:lnTo>
                          <a:pt x="218" y="601"/>
                        </a:lnTo>
                        <a:lnTo>
                          <a:pt x="224" y="589"/>
                        </a:lnTo>
                        <a:lnTo>
                          <a:pt x="229" y="575"/>
                        </a:lnTo>
                        <a:lnTo>
                          <a:pt x="233" y="559"/>
                        </a:lnTo>
                        <a:lnTo>
                          <a:pt x="235" y="543"/>
                        </a:lnTo>
                        <a:lnTo>
                          <a:pt x="236" y="526"/>
                        </a:lnTo>
                        <a:lnTo>
                          <a:pt x="236" y="414"/>
                        </a:lnTo>
                        <a:lnTo>
                          <a:pt x="64" y="87"/>
                        </a:lnTo>
                        <a:lnTo>
                          <a:pt x="49" y="63"/>
                        </a:lnTo>
                        <a:lnTo>
                          <a:pt x="35" y="41"/>
                        </a:lnTo>
                        <a:lnTo>
                          <a:pt x="18" y="20"/>
                        </a:lnTo>
                        <a:lnTo>
                          <a:pt x="0" y="0"/>
                        </a:lnTo>
                        <a:lnTo>
                          <a:pt x="174" y="0"/>
                        </a:lnTo>
                        <a:lnTo>
                          <a:pt x="165" y="10"/>
                        </a:lnTo>
                        <a:lnTo>
                          <a:pt x="159" y="20"/>
                        </a:lnTo>
                        <a:lnTo>
                          <a:pt x="157" y="25"/>
                        </a:lnTo>
                        <a:lnTo>
                          <a:pt x="156" y="31"/>
                        </a:lnTo>
                        <a:lnTo>
                          <a:pt x="155" y="36"/>
                        </a:lnTo>
                        <a:lnTo>
                          <a:pt x="154" y="41"/>
                        </a:lnTo>
                        <a:lnTo>
                          <a:pt x="155" y="54"/>
                        </a:lnTo>
                        <a:lnTo>
                          <a:pt x="158" y="67"/>
                        </a:lnTo>
                        <a:lnTo>
                          <a:pt x="163" y="82"/>
                        </a:lnTo>
                        <a:lnTo>
                          <a:pt x="172" y="98"/>
                        </a:lnTo>
                        <a:lnTo>
                          <a:pt x="284" y="324"/>
                        </a:lnTo>
                        <a:lnTo>
                          <a:pt x="398" y="9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1" name="Freeform 949"/>
                  <p:cNvSpPr>
                    <a:spLocks noChangeAspect="1"/>
                  </p:cNvSpPr>
                  <p:nvPr/>
                </p:nvSpPr>
                <p:spPr bwMode="auto">
                  <a:xfrm>
                    <a:off x="2250" y="2256"/>
                    <a:ext cx="141" cy="204"/>
                  </a:xfrm>
                  <a:custGeom>
                    <a:avLst/>
                    <a:gdLst>
                      <a:gd name="T0" fmla="*/ 398 w 471"/>
                      <a:gd name="T1" fmla="*/ 22 h 679"/>
                      <a:gd name="T2" fmla="*/ 413 w 471"/>
                      <a:gd name="T3" fmla="*/ 20 h 679"/>
                      <a:gd name="T4" fmla="*/ 429 w 471"/>
                      <a:gd name="T5" fmla="*/ 14 h 679"/>
                      <a:gd name="T6" fmla="*/ 445 w 471"/>
                      <a:gd name="T7" fmla="*/ 5 h 679"/>
                      <a:gd name="T8" fmla="*/ 452 w 471"/>
                      <a:gd name="T9" fmla="*/ 209 h 679"/>
                      <a:gd name="T10" fmla="*/ 436 w 471"/>
                      <a:gd name="T11" fmla="*/ 177 h 679"/>
                      <a:gd name="T12" fmla="*/ 416 w 471"/>
                      <a:gd name="T13" fmla="*/ 149 h 679"/>
                      <a:gd name="T14" fmla="*/ 390 w 471"/>
                      <a:gd name="T15" fmla="*/ 127 h 679"/>
                      <a:gd name="T16" fmla="*/ 361 w 471"/>
                      <a:gd name="T17" fmla="*/ 110 h 679"/>
                      <a:gd name="T18" fmla="*/ 333 w 471"/>
                      <a:gd name="T19" fmla="*/ 101 h 679"/>
                      <a:gd name="T20" fmla="*/ 302 w 471"/>
                      <a:gd name="T21" fmla="*/ 94 h 679"/>
                      <a:gd name="T22" fmla="*/ 266 w 471"/>
                      <a:gd name="T23" fmla="*/ 89 h 679"/>
                      <a:gd name="T24" fmla="*/ 226 w 471"/>
                      <a:gd name="T25" fmla="*/ 88 h 679"/>
                      <a:gd name="T26" fmla="*/ 186 w 471"/>
                      <a:gd name="T27" fmla="*/ 90 h 679"/>
                      <a:gd name="T28" fmla="*/ 171 w 471"/>
                      <a:gd name="T29" fmla="*/ 94 h 679"/>
                      <a:gd name="T30" fmla="*/ 159 w 471"/>
                      <a:gd name="T31" fmla="*/ 99 h 679"/>
                      <a:gd name="T32" fmla="*/ 145 w 471"/>
                      <a:gd name="T33" fmla="*/ 108 h 679"/>
                      <a:gd name="T34" fmla="*/ 135 w 471"/>
                      <a:gd name="T35" fmla="*/ 121 h 679"/>
                      <a:gd name="T36" fmla="*/ 129 w 471"/>
                      <a:gd name="T37" fmla="*/ 137 h 679"/>
                      <a:gd name="T38" fmla="*/ 128 w 471"/>
                      <a:gd name="T39" fmla="*/ 156 h 679"/>
                      <a:gd name="T40" fmla="*/ 242 w 471"/>
                      <a:gd name="T41" fmla="*/ 290 h 679"/>
                      <a:gd name="T42" fmla="*/ 279 w 471"/>
                      <a:gd name="T43" fmla="*/ 286 h 679"/>
                      <a:gd name="T44" fmla="*/ 310 w 471"/>
                      <a:gd name="T45" fmla="*/ 276 h 679"/>
                      <a:gd name="T46" fmla="*/ 325 w 471"/>
                      <a:gd name="T47" fmla="*/ 268 h 679"/>
                      <a:gd name="T48" fmla="*/ 338 w 471"/>
                      <a:gd name="T49" fmla="*/ 258 h 679"/>
                      <a:gd name="T50" fmla="*/ 361 w 471"/>
                      <a:gd name="T51" fmla="*/ 234 h 679"/>
                      <a:gd name="T52" fmla="*/ 350 w 471"/>
                      <a:gd name="T53" fmla="*/ 400 h 679"/>
                      <a:gd name="T54" fmla="*/ 325 w 471"/>
                      <a:gd name="T55" fmla="*/ 380 h 679"/>
                      <a:gd name="T56" fmla="*/ 294 w 471"/>
                      <a:gd name="T57" fmla="*/ 365 h 679"/>
                      <a:gd name="T58" fmla="*/ 261 w 471"/>
                      <a:gd name="T59" fmla="*/ 359 h 679"/>
                      <a:gd name="T60" fmla="*/ 128 w 471"/>
                      <a:gd name="T61" fmla="*/ 358 h 679"/>
                      <a:gd name="T62" fmla="*/ 128 w 471"/>
                      <a:gd name="T63" fmla="*/ 533 h 679"/>
                      <a:gd name="T64" fmla="*/ 132 w 471"/>
                      <a:gd name="T65" fmla="*/ 552 h 679"/>
                      <a:gd name="T66" fmla="*/ 141 w 471"/>
                      <a:gd name="T67" fmla="*/ 566 h 679"/>
                      <a:gd name="T68" fmla="*/ 153 w 471"/>
                      <a:gd name="T69" fmla="*/ 578 h 679"/>
                      <a:gd name="T70" fmla="*/ 167 w 471"/>
                      <a:gd name="T71" fmla="*/ 584 h 679"/>
                      <a:gd name="T72" fmla="*/ 182 w 471"/>
                      <a:gd name="T73" fmla="*/ 588 h 679"/>
                      <a:gd name="T74" fmla="*/ 211 w 471"/>
                      <a:gd name="T75" fmla="*/ 592 h 679"/>
                      <a:gd name="T76" fmla="*/ 258 w 471"/>
                      <a:gd name="T77" fmla="*/ 593 h 679"/>
                      <a:gd name="T78" fmla="*/ 299 w 471"/>
                      <a:gd name="T79" fmla="*/ 590 h 679"/>
                      <a:gd name="T80" fmla="*/ 334 w 471"/>
                      <a:gd name="T81" fmla="*/ 583 h 679"/>
                      <a:gd name="T82" fmla="*/ 364 w 471"/>
                      <a:gd name="T83" fmla="*/ 575 h 679"/>
                      <a:gd name="T84" fmla="*/ 391 w 471"/>
                      <a:gd name="T85" fmla="*/ 561 h 679"/>
                      <a:gd name="T86" fmla="*/ 418 w 471"/>
                      <a:gd name="T87" fmla="*/ 541 h 679"/>
                      <a:gd name="T88" fmla="*/ 441 w 471"/>
                      <a:gd name="T89" fmla="*/ 515 h 679"/>
                      <a:gd name="T90" fmla="*/ 462 w 471"/>
                      <a:gd name="T91" fmla="*/ 482 h 679"/>
                      <a:gd name="T92" fmla="*/ 471 w 471"/>
                      <a:gd name="T93" fmla="*/ 679 h 679"/>
                      <a:gd name="T94" fmla="*/ 457 w 471"/>
                      <a:gd name="T95" fmla="*/ 670 h 679"/>
                      <a:gd name="T96" fmla="*/ 441 w 471"/>
                      <a:gd name="T97" fmla="*/ 663 h 679"/>
                      <a:gd name="T98" fmla="*/ 423 w 471"/>
                      <a:gd name="T99" fmla="*/ 660 h 679"/>
                      <a:gd name="T100" fmla="*/ 404 w 471"/>
                      <a:gd name="T101" fmla="*/ 658 h 679"/>
                      <a:gd name="T102" fmla="*/ 10 w 471"/>
                      <a:gd name="T103" fmla="*/ 648 h 679"/>
                      <a:gd name="T104" fmla="*/ 26 w 471"/>
                      <a:gd name="T105" fmla="*/ 624 h 679"/>
                      <a:gd name="T106" fmla="*/ 37 w 471"/>
                      <a:gd name="T107" fmla="*/ 598 h 679"/>
                      <a:gd name="T108" fmla="*/ 43 w 471"/>
                      <a:gd name="T109" fmla="*/ 566 h 679"/>
                      <a:gd name="T110" fmla="*/ 43 w 471"/>
                      <a:gd name="T111" fmla="*/ 132 h 679"/>
                      <a:gd name="T112" fmla="*/ 41 w 471"/>
                      <a:gd name="T113" fmla="*/ 99 h 679"/>
                      <a:gd name="T114" fmla="*/ 32 w 471"/>
                      <a:gd name="T115" fmla="*/ 69 h 679"/>
                      <a:gd name="T116" fmla="*/ 18 w 471"/>
                      <a:gd name="T117" fmla="*/ 45 h 679"/>
                      <a:gd name="T118" fmla="*/ 0 w 471"/>
                      <a:gd name="T119" fmla="*/ 23 h 6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471" h="679">
                        <a:moveTo>
                          <a:pt x="390" y="23"/>
                        </a:moveTo>
                        <a:lnTo>
                          <a:pt x="398" y="22"/>
                        </a:lnTo>
                        <a:lnTo>
                          <a:pt x="406" y="21"/>
                        </a:lnTo>
                        <a:lnTo>
                          <a:pt x="413" y="20"/>
                        </a:lnTo>
                        <a:lnTo>
                          <a:pt x="422" y="17"/>
                        </a:lnTo>
                        <a:lnTo>
                          <a:pt x="429" y="14"/>
                        </a:lnTo>
                        <a:lnTo>
                          <a:pt x="437" y="10"/>
                        </a:lnTo>
                        <a:lnTo>
                          <a:pt x="445" y="5"/>
                        </a:lnTo>
                        <a:lnTo>
                          <a:pt x="452" y="0"/>
                        </a:lnTo>
                        <a:lnTo>
                          <a:pt x="452" y="209"/>
                        </a:lnTo>
                        <a:lnTo>
                          <a:pt x="445" y="193"/>
                        </a:lnTo>
                        <a:lnTo>
                          <a:pt x="436" y="177"/>
                        </a:lnTo>
                        <a:lnTo>
                          <a:pt x="426" y="162"/>
                        </a:lnTo>
                        <a:lnTo>
                          <a:pt x="416" y="149"/>
                        </a:lnTo>
                        <a:lnTo>
                          <a:pt x="403" y="138"/>
                        </a:lnTo>
                        <a:lnTo>
                          <a:pt x="390" y="127"/>
                        </a:lnTo>
                        <a:lnTo>
                          <a:pt x="376" y="119"/>
                        </a:lnTo>
                        <a:lnTo>
                          <a:pt x="361" y="110"/>
                        </a:lnTo>
                        <a:lnTo>
                          <a:pt x="348" y="105"/>
                        </a:lnTo>
                        <a:lnTo>
                          <a:pt x="333" y="101"/>
                        </a:lnTo>
                        <a:lnTo>
                          <a:pt x="319" y="97"/>
                        </a:lnTo>
                        <a:lnTo>
                          <a:pt x="302" y="94"/>
                        </a:lnTo>
                        <a:lnTo>
                          <a:pt x="284" y="91"/>
                        </a:lnTo>
                        <a:lnTo>
                          <a:pt x="266" y="89"/>
                        </a:lnTo>
                        <a:lnTo>
                          <a:pt x="246" y="88"/>
                        </a:lnTo>
                        <a:lnTo>
                          <a:pt x="226" y="88"/>
                        </a:lnTo>
                        <a:lnTo>
                          <a:pt x="204" y="89"/>
                        </a:lnTo>
                        <a:lnTo>
                          <a:pt x="186" y="90"/>
                        </a:lnTo>
                        <a:lnTo>
                          <a:pt x="178" y="93"/>
                        </a:lnTo>
                        <a:lnTo>
                          <a:pt x="171" y="94"/>
                        </a:lnTo>
                        <a:lnTo>
                          <a:pt x="164" y="96"/>
                        </a:lnTo>
                        <a:lnTo>
                          <a:pt x="159" y="99"/>
                        </a:lnTo>
                        <a:lnTo>
                          <a:pt x="151" y="103"/>
                        </a:lnTo>
                        <a:lnTo>
                          <a:pt x="145" y="108"/>
                        </a:lnTo>
                        <a:lnTo>
                          <a:pt x="140" y="114"/>
                        </a:lnTo>
                        <a:lnTo>
                          <a:pt x="135" y="121"/>
                        </a:lnTo>
                        <a:lnTo>
                          <a:pt x="132" y="128"/>
                        </a:lnTo>
                        <a:lnTo>
                          <a:pt x="129" y="137"/>
                        </a:lnTo>
                        <a:lnTo>
                          <a:pt x="128" y="145"/>
                        </a:lnTo>
                        <a:lnTo>
                          <a:pt x="128" y="156"/>
                        </a:lnTo>
                        <a:lnTo>
                          <a:pt x="128" y="290"/>
                        </a:lnTo>
                        <a:lnTo>
                          <a:pt x="242" y="290"/>
                        </a:lnTo>
                        <a:lnTo>
                          <a:pt x="261" y="289"/>
                        </a:lnTo>
                        <a:lnTo>
                          <a:pt x="279" y="286"/>
                        </a:lnTo>
                        <a:lnTo>
                          <a:pt x="294" y="282"/>
                        </a:lnTo>
                        <a:lnTo>
                          <a:pt x="310" y="276"/>
                        </a:lnTo>
                        <a:lnTo>
                          <a:pt x="318" y="273"/>
                        </a:lnTo>
                        <a:lnTo>
                          <a:pt x="325" y="268"/>
                        </a:lnTo>
                        <a:lnTo>
                          <a:pt x="331" y="263"/>
                        </a:lnTo>
                        <a:lnTo>
                          <a:pt x="338" y="258"/>
                        </a:lnTo>
                        <a:lnTo>
                          <a:pt x="350" y="246"/>
                        </a:lnTo>
                        <a:lnTo>
                          <a:pt x="361" y="234"/>
                        </a:lnTo>
                        <a:lnTo>
                          <a:pt x="361" y="413"/>
                        </a:lnTo>
                        <a:lnTo>
                          <a:pt x="350" y="400"/>
                        </a:lnTo>
                        <a:lnTo>
                          <a:pt x="338" y="389"/>
                        </a:lnTo>
                        <a:lnTo>
                          <a:pt x="325" y="380"/>
                        </a:lnTo>
                        <a:lnTo>
                          <a:pt x="310" y="372"/>
                        </a:lnTo>
                        <a:lnTo>
                          <a:pt x="294" y="365"/>
                        </a:lnTo>
                        <a:lnTo>
                          <a:pt x="279" y="361"/>
                        </a:lnTo>
                        <a:lnTo>
                          <a:pt x="261" y="359"/>
                        </a:lnTo>
                        <a:lnTo>
                          <a:pt x="242" y="358"/>
                        </a:lnTo>
                        <a:lnTo>
                          <a:pt x="128" y="358"/>
                        </a:lnTo>
                        <a:lnTo>
                          <a:pt x="128" y="522"/>
                        </a:lnTo>
                        <a:lnTo>
                          <a:pt x="128" y="533"/>
                        </a:lnTo>
                        <a:lnTo>
                          <a:pt x="130" y="542"/>
                        </a:lnTo>
                        <a:lnTo>
                          <a:pt x="132" y="552"/>
                        </a:lnTo>
                        <a:lnTo>
                          <a:pt x="136" y="559"/>
                        </a:lnTo>
                        <a:lnTo>
                          <a:pt x="141" y="566"/>
                        </a:lnTo>
                        <a:lnTo>
                          <a:pt x="147" y="573"/>
                        </a:lnTo>
                        <a:lnTo>
                          <a:pt x="153" y="578"/>
                        </a:lnTo>
                        <a:lnTo>
                          <a:pt x="161" y="582"/>
                        </a:lnTo>
                        <a:lnTo>
                          <a:pt x="167" y="584"/>
                        </a:lnTo>
                        <a:lnTo>
                          <a:pt x="173" y="586"/>
                        </a:lnTo>
                        <a:lnTo>
                          <a:pt x="182" y="588"/>
                        </a:lnTo>
                        <a:lnTo>
                          <a:pt x="190" y="591"/>
                        </a:lnTo>
                        <a:lnTo>
                          <a:pt x="211" y="592"/>
                        </a:lnTo>
                        <a:lnTo>
                          <a:pt x="234" y="593"/>
                        </a:lnTo>
                        <a:lnTo>
                          <a:pt x="258" y="593"/>
                        </a:lnTo>
                        <a:lnTo>
                          <a:pt x="279" y="592"/>
                        </a:lnTo>
                        <a:lnTo>
                          <a:pt x="299" y="590"/>
                        </a:lnTo>
                        <a:lnTo>
                          <a:pt x="318" y="587"/>
                        </a:lnTo>
                        <a:lnTo>
                          <a:pt x="334" y="583"/>
                        </a:lnTo>
                        <a:lnTo>
                          <a:pt x="350" y="580"/>
                        </a:lnTo>
                        <a:lnTo>
                          <a:pt x="364" y="575"/>
                        </a:lnTo>
                        <a:lnTo>
                          <a:pt x="377" y="568"/>
                        </a:lnTo>
                        <a:lnTo>
                          <a:pt x="391" y="561"/>
                        </a:lnTo>
                        <a:lnTo>
                          <a:pt x="405" y="552"/>
                        </a:lnTo>
                        <a:lnTo>
                          <a:pt x="418" y="541"/>
                        </a:lnTo>
                        <a:lnTo>
                          <a:pt x="430" y="528"/>
                        </a:lnTo>
                        <a:lnTo>
                          <a:pt x="441" y="515"/>
                        </a:lnTo>
                        <a:lnTo>
                          <a:pt x="452" y="499"/>
                        </a:lnTo>
                        <a:lnTo>
                          <a:pt x="462" y="482"/>
                        </a:lnTo>
                        <a:lnTo>
                          <a:pt x="471" y="463"/>
                        </a:lnTo>
                        <a:lnTo>
                          <a:pt x="471" y="679"/>
                        </a:lnTo>
                        <a:lnTo>
                          <a:pt x="464" y="674"/>
                        </a:lnTo>
                        <a:lnTo>
                          <a:pt x="457" y="670"/>
                        </a:lnTo>
                        <a:lnTo>
                          <a:pt x="448" y="666"/>
                        </a:lnTo>
                        <a:lnTo>
                          <a:pt x="441" y="663"/>
                        </a:lnTo>
                        <a:lnTo>
                          <a:pt x="431" y="661"/>
                        </a:lnTo>
                        <a:lnTo>
                          <a:pt x="423" y="660"/>
                        </a:lnTo>
                        <a:lnTo>
                          <a:pt x="413" y="659"/>
                        </a:lnTo>
                        <a:lnTo>
                          <a:pt x="404" y="658"/>
                        </a:lnTo>
                        <a:lnTo>
                          <a:pt x="0" y="658"/>
                        </a:lnTo>
                        <a:lnTo>
                          <a:pt x="10" y="648"/>
                        </a:lnTo>
                        <a:lnTo>
                          <a:pt x="18" y="637"/>
                        </a:lnTo>
                        <a:lnTo>
                          <a:pt x="26" y="624"/>
                        </a:lnTo>
                        <a:lnTo>
                          <a:pt x="32" y="612"/>
                        </a:lnTo>
                        <a:lnTo>
                          <a:pt x="37" y="598"/>
                        </a:lnTo>
                        <a:lnTo>
                          <a:pt x="41" y="582"/>
                        </a:lnTo>
                        <a:lnTo>
                          <a:pt x="43" y="566"/>
                        </a:lnTo>
                        <a:lnTo>
                          <a:pt x="43" y="549"/>
                        </a:lnTo>
                        <a:lnTo>
                          <a:pt x="43" y="132"/>
                        </a:lnTo>
                        <a:lnTo>
                          <a:pt x="43" y="115"/>
                        </a:lnTo>
                        <a:lnTo>
                          <a:pt x="41" y="99"/>
                        </a:lnTo>
                        <a:lnTo>
                          <a:pt x="37" y="84"/>
                        </a:lnTo>
                        <a:lnTo>
                          <a:pt x="32" y="69"/>
                        </a:lnTo>
                        <a:lnTo>
                          <a:pt x="26" y="57"/>
                        </a:lnTo>
                        <a:lnTo>
                          <a:pt x="18" y="45"/>
                        </a:lnTo>
                        <a:lnTo>
                          <a:pt x="10" y="34"/>
                        </a:lnTo>
                        <a:lnTo>
                          <a:pt x="0" y="23"/>
                        </a:lnTo>
                        <a:lnTo>
                          <a:pt x="390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2" name="Freeform 950"/>
                  <p:cNvSpPr>
                    <a:spLocks noChangeAspect="1"/>
                  </p:cNvSpPr>
                  <p:nvPr/>
                </p:nvSpPr>
                <p:spPr bwMode="auto">
                  <a:xfrm>
                    <a:off x="2623" y="2256"/>
                    <a:ext cx="143" cy="198"/>
                  </a:xfrm>
                  <a:custGeom>
                    <a:avLst/>
                    <a:gdLst>
                      <a:gd name="T0" fmla="*/ 283 w 477"/>
                      <a:gd name="T1" fmla="*/ 566 h 658"/>
                      <a:gd name="T2" fmla="*/ 288 w 477"/>
                      <a:gd name="T3" fmla="*/ 598 h 658"/>
                      <a:gd name="T4" fmla="*/ 298 w 477"/>
                      <a:gd name="T5" fmla="*/ 624 h 658"/>
                      <a:gd name="T6" fmla="*/ 315 w 477"/>
                      <a:gd name="T7" fmla="*/ 648 h 658"/>
                      <a:gd name="T8" fmla="*/ 152 w 477"/>
                      <a:gd name="T9" fmla="*/ 658 h 658"/>
                      <a:gd name="T10" fmla="*/ 171 w 477"/>
                      <a:gd name="T11" fmla="*/ 637 h 658"/>
                      <a:gd name="T12" fmla="*/ 185 w 477"/>
                      <a:gd name="T13" fmla="*/ 612 h 658"/>
                      <a:gd name="T14" fmla="*/ 193 w 477"/>
                      <a:gd name="T15" fmla="*/ 582 h 658"/>
                      <a:gd name="T16" fmla="*/ 195 w 477"/>
                      <a:gd name="T17" fmla="*/ 549 h 658"/>
                      <a:gd name="T18" fmla="*/ 195 w 477"/>
                      <a:gd name="T19" fmla="*/ 132 h 658"/>
                      <a:gd name="T20" fmla="*/ 191 w 477"/>
                      <a:gd name="T21" fmla="*/ 114 h 658"/>
                      <a:gd name="T22" fmla="*/ 186 w 477"/>
                      <a:gd name="T23" fmla="*/ 105 h 658"/>
                      <a:gd name="T24" fmla="*/ 180 w 477"/>
                      <a:gd name="T25" fmla="*/ 98 h 658"/>
                      <a:gd name="T26" fmla="*/ 172 w 477"/>
                      <a:gd name="T27" fmla="*/ 93 h 658"/>
                      <a:gd name="T28" fmla="*/ 157 w 477"/>
                      <a:gd name="T29" fmla="*/ 87 h 658"/>
                      <a:gd name="T30" fmla="*/ 133 w 477"/>
                      <a:gd name="T31" fmla="*/ 87 h 658"/>
                      <a:gd name="T32" fmla="*/ 110 w 477"/>
                      <a:gd name="T33" fmla="*/ 91 h 658"/>
                      <a:gd name="T34" fmla="*/ 88 w 477"/>
                      <a:gd name="T35" fmla="*/ 101 h 658"/>
                      <a:gd name="T36" fmla="*/ 68 w 477"/>
                      <a:gd name="T37" fmla="*/ 115 h 658"/>
                      <a:gd name="T38" fmla="*/ 50 w 477"/>
                      <a:gd name="T39" fmla="*/ 133 h 658"/>
                      <a:gd name="T40" fmla="*/ 33 w 477"/>
                      <a:gd name="T41" fmla="*/ 155 h 658"/>
                      <a:gd name="T42" fmla="*/ 18 w 477"/>
                      <a:gd name="T43" fmla="*/ 182 h 658"/>
                      <a:gd name="T44" fmla="*/ 6 w 477"/>
                      <a:gd name="T45" fmla="*/ 214 h 658"/>
                      <a:gd name="T46" fmla="*/ 0 w 477"/>
                      <a:gd name="T47" fmla="*/ 0 h 658"/>
                      <a:gd name="T48" fmla="*/ 12 w 477"/>
                      <a:gd name="T49" fmla="*/ 10 h 658"/>
                      <a:gd name="T50" fmla="*/ 25 w 477"/>
                      <a:gd name="T51" fmla="*/ 17 h 658"/>
                      <a:gd name="T52" fmla="*/ 36 w 477"/>
                      <a:gd name="T53" fmla="*/ 21 h 658"/>
                      <a:gd name="T54" fmla="*/ 49 w 477"/>
                      <a:gd name="T55" fmla="*/ 23 h 658"/>
                      <a:gd name="T56" fmla="*/ 436 w 477"/>
                      <a:gd name="T57" fmla="*/ 22 h 658"/>
                      <a:gd name="T58" fmla="*/ 448 w 477"/>
                      <a:gd name="T59" fmla="*/ 20 h 658"/>
                      <a:gd name="T60" fmla="*/ 459 w 477"/>
                      <a:gd name="T61" fmla="*/ 14 h 658"/>
                      <a:gd name="T62" fmla="*/ 471 w 477"/>
                      <a:gd name="T63" fmla="*/ 5 h 658"/>
                      <a:gd name="T64" fmla="*/ 477 w 477"/>
                      <a:gd name="T65" fmla="*/ 232 h 658"/>
                      <a:gd name="T66" fmla="*/ 466 w 477"/>
                      <a:gd name="T67" fmla="*/ 198 h 658"/>
                      <a:gd name="T68" fmla="*/ 452 w 477"/>
                      <a:gd name="T69" fmla="*/ 168 h 658"/>
                      <a:gd name="T70" fmla="*/ 437 w 477"/>
                      <a:gd name="T71" fmla="*/ 143 h 658"/>
                      <a:gd name="T72" fmla="*/ 421 w 477"/>
                      <a:gd name="T73" fmla="*/ 123 h 658"/>
                      <a:gd name="T74" fmla="*/ 402 w 477"/>
                      <a:gd name="T75" fmla="*/ 107 h 658"/>
                      <a:gd name="T76" fmla="*/ 380 w 477"/>
                      <a:gd name="T77" fmla="*/ 96 h 658"/>
                      <a:gd name="T78" fmla="*/ 358 w 477"/>
                      <a:gd name="T79" fmla="*/ 88 h 658"/>
                      <a:gd name="T80" fmla="*/ 333 w 477"/>
                      <a:gd name="T81" fmla="*/ 86 h 658"/>
                      <a:gd name="T82" fmla="*/ 311 w 477"/>
                      <a:gd name="T83" fmla="*/ 90 h 658"/>
                      <a:gd name="T84" fmla="*/ 302 w 477"/>
                      <a:gd name="T85" fmla="*/ 95 h 658"/>
                      <a:gd name="T86" fmla="*/ 295 w 477"/>
                      <a:gd name="T87" fmla="*/ 101 h 658"/>
                      <a:gd name="T88" fmla="*/ 289 w 477"/>
                      <a:gd name="T89" fmla="*/ 109 h 658"/>
                      <a:gd name="T90" fmla="*/ 285 w 477"/>
                      <a:gd name="T91" fmla="*/ 119 h 658"/>
                      <a:gd name="T92" fmla="*/ 281 w 477"/>
                      <a:gd name="T93" fmla="*/ 145 h 6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77" h="658">
                        <a:moveTo>
                          <a:pt x="281" y="549"/>
                        </a:moveTo>
                        <a:lnTo>
                          <a:pt x="283" y="566"/>
                        </a:lnTo>
                        <a:lnTo>
                          <a:pt x="285" y="582"/>
                        </a:lnTo>
                        <a:lnTo>
                          <a:pt x="288" y="598"/>
                        </a:lnTo>
                        <a:lnTo>
                          <a:pt x="292" y="612"/>
                        </a:lnTo>
                        <a:lnTo>
                          <a:pt x="298" y="624"/>
                        </a:lnTo>
                        <a:lnTo>
                          <a:pt x="306" y="637"/>
                        </a:lnTo>
                        <a:lnTo>
                          <a:pt x="315" y="648"/>
                        </a:lnTo>
                        <a:lnTo>
                          <a:pt x="325" y="658"/>
                        </a:lnTo>
                        <a:lnTo>
                          <a:pt x="152" y="658"/>
                        </a:lnTo>
                        <a:lnTo>
                          <a:pt x="162" y="648"/>
                        </a:lnTo>
                        <a:lnTo>
                          <a:pt x="171" y="637"/>
                        </a:lnTo>
                        <a:lnTo>
                          <a:pt x="178" y="624"/>
                        </a:lnTo>
                        <a:lnTo>
                          <a:pt x="185" y="612"/>
                        </a:lnTo>
                        <a:lnTo>
                          <a:pt x="190" y="598"/>
                        </a:lnTo>
                        <a:lnTo>
                          <a:pt x="193" y="582"/>
                        </a:lnTo>
                        <a:lnTo>
                          <a:pt x="195" y="566"/>
                        </a:lnTo>
                        <a:lnTo>
                          <a:pt x="195" y="549"/>
                        </a:lnTo>
                        <a:lnTo>
                          <a:pt x="195" y="145"/>
                        </a:lnTo>
                        <a:lnTo>
                          <a:pt x="195" y="132"/>
                        </a:lnTo>
                        <a:lnTo>
                          <a:pt x="192" y="119"/>
                        </a:lnTo>
                        <a:lnTo>
                          <a:pt x="191" y="114"/>
                        </a:lnTo>
                        <a:lnTo>
                          <a:pt x="189" y="109"/>
                        </a:lnTo>
                        <a:lnTo>
                          <a:pt x="186" y="105"/>
                        </a:lnTo>
                        <a:lnTo>
                          <a:pt x="184" y="101"/>
                        </a:lnTo>
                        <a:lnTo>
                          <a:pt x="180" y="98"/>
                        </a:lnTo>
                        <a:lnTo>
                          <a:pt x="176" y="95"/>
                        </a:lnTo>
                        <a:lnTo>
                          <a:pt x="172" y="93"/>
                        </a:lnTo>
                        <a:lnTo>
                          <a:pt x="168" y="90"/>
                        </a:lnTo>
                        <a:lnTo>
                          <a:pt x="157" y="87"/>
                        </a:lnTo>
                        <a:lnTo>
                          <a:pt x="146" y="86"/>
                        </a:lnTo>
                        <a:lnTo>
                          <a:pt x="133" y="87"/>
                        </a:lnTo>
                        <a:lnTo>
                          <a:pt x="121" y="88"/>
                        </a:lnTo>
                        <a:lnTo>
                          <a:pt x="110" y="91"/>
                        </a:lnTo>
                        <a:lnTo>
                          <a:pt x="98" y="96"/>
                        </a:lnTo>
                        <a:lnTo>
                          <a:pt x="88" y="101"/>
                        </a:lnTo>
                        <a:lnTo>
                          <a:pt x="77" y="107"/>
                        </a:lnTo>
                        <a:lnTo>
                          <a:pt x="68" y="115"/>
                        </a:lnTo>
                        <a:lnTo>
                          <a:pt x="58" y="123"/>
                        </a:lnTo>
                        <a:lnTo>
                          <a:pt x="50" y="133"/>
                        </a:lnTo>
                        <a:lnTo>
                          <a:pt x="41" y="143"/>
                        </a:lnTo>
                        <a:lnTo>
                          <a:pt x="33" y="155"/>
                        </a:lnTo>
                        <a:lnTo>
                          <a:pt x="26" y="168"/>
                        </a:lnTo>
                        <a:lnTo>
                          <a:pt x="18" y="182"/>
                        </a:lnTo>
                        <a:lnTo>
                          <a:pt x="12" y="198"/>
                        </a:lnTo>
                        <a:lnTo>
                          <a:pt x="6" y="214"/>
                        </a:lnTo>
                        <a:lnTo>
                          <a:pt x="0" y="232"/>
                        </a:lnTo>
                        <a:lnTo>
                          <a:pt x="0" y="0"/>
                        </a:lnTo>
                        <a:lnTo>
                          <a:pt x="6" y="5"/>
                        </a:lnTo>
                        <a:lnTo>
                          <a:pt x="12" y="10"/>
                        </a:lnTo>
                        <a:lnTo>
                          <a:pt x="18" y="14"/>
                        </a:lnTo>
                        <a:lnTo>
                          <a:pt x="25" y="17"/>
                        </a:lnTo>
                        <a:lnTo>
                          <a:pt x="31" y="20"/>
                        </a:lnTo>
                        <a:lnTo>
                          <a:pt x="36" y="21"/>
                        </a:lnTo>
                        <a:lnTo>
                          <a:pt x="42" y="22"/>
                        </a:lnTo>
                        <a:lnTo>
                          <a:pt x="49" y="23"/>
                        </a:lnTo>
                        <a:lnTo>
                          <a:pt x="430" y="23"/>
                        </a:lnTo>
                        <a:lnTo>
                          <a:pt x="436" y="22"/>
                        </a:lnTo>
                        <a:lnTo>
                          <a:pt x="442" y="21"/>
                        </a:lnTo>
                        <a:lnTo>
                          <a:pt x="448" y="20"/>
                        </a:lnTo>
                        <a:lnTo>
                          <a:pt x="454" y="17"/>
                        </a:lnTo>
                        <a:lnTo>
                          <a:pt x="459" y="14"/>
                        </a:lnTo>
                        <a:lnTo>
                          <a:pt x="466" y="10"/>
                        </a:lnTo>
                        <a:lnTo>
                          <a:pt x="471" y="5"/>
                        </a:lnTo>
                        <a:lnTo>
                          <a:pt x="477" y="0"/>
                        </a:lnTo>
                        <a:lnTo>
                          <a:pt x="477" y="232"/>
                        </a:lnTo>
                        <a:lnTo>
                          <a:pt x="472" y="214"/>
                        </a:lnTo>
                        <a:lnTo>
                          <a:pt x="466" y="198"/>
                        </a:lnTo>
                        <a:lnTo>
                          <a:pt x="459" y="182"/>
                        </a:lnTo>
                        <a:lnTo>
                          <a:pt x="452" y="168"/>
                        </a:lnTo>
                        <a:lnTo>
                          <a:pt x="445" y="155"/>
                        </a:lnTo>
                        <a:lnTo>
                          <a:pt x="437" y="143"/>
                        </a:lnTo>
                        <a:lnTo>
                          <a:pt x="429" y="133"/>
                        </a:lnTo>
                        <a:lnTo>
                          <a:pt x="421" y="123"/>
                        </a:lnTo>
                        <a:lnTo>
                          <a:pt x="411" y="115"/>
                        </a:lnTo>
                        <a:lnTo>
                          <a:pt x="402" y="107"/>
                        </a:lnTo>
                        <a:lnTo>
                          <a:pt x="391" y="101"/>
                        </a:lnTo>
                        <a:lnTo>
                          <a:pt x="380" y="96"/>
                        </a:lnTo>
                        <a:lnTo>
                          <a:pt x="370" y="91"/>
                        </a:lnTo>
                        <a:lnTo>
                          <a:pt x="358" y="88"/>
                        </a:lnTo>
                        <a:lnTo>
                          <a:pt x="346" y="87"/>
                        </a:lnTo>
                        <a:lnTo>
                          <a:pt x="333" y="86"/>
                        </a:lnTo>
                        <a:lnTo>
                          <a:pt x="322" y="87"/>
                        </a:lnTo>
                        <a:lnTo>
                          <a:pt x="311" y="90"/>
                        </a:lnTo>
                        <a:lnTo>
                          <a:pt x="307" y="93"/>
                        </a:lnTo>
                        <a:lnTo>
                          <a:pt x="302" y="95"/>
                        </a:lnTo>
                        <a:lnTo>
                          <a:pt x="298" y="98"/>
                        </a:lnTo>
                        <a:lnTo>
                          <a:pt x="295" y="101"/>
                        </a:lnTo>
                        <a:lnTo>
                          <a:pt x="292" y="105"/>
                        </a:lnTo>
                        <a:lnTo>
                          <a:pt x="289" y="109"/>
                        </a:lnTo>
                        <a:lnTo>
                          <a:pt x="287" y="114"/>
                        </a:lnTo>
                        <a:lnTo>
                          <a:pt x="285" y="119"/>
                        </a:lnTo>
                        <a:lnTo>
                          <a:pt x="283" y="132"/>
                        </a:lnTo>
                        <a:lnTo>
                          <a:pt x="281" y="145"/>
                        </a:lnTo>
                        <a:lnTo>
                          <a:pt x="281" y="5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3" name="Freeform 951"/>
                  <p:cNvSpPr>
                    <a:spLocks noChangeAspect="1"/>
                  </p:cNvSpPr>
                  <p:nvPr/>
                </p:nvSpPr>
                <p:spPr bwMode="auto">
                  <a:xfrm>
                    <a:off x="2996" y="2256"/>
                    <a:ext cx="142" cy="204"/>
                  </a:xfrm>
                  <a:custGeom>
                    <a:avLst/>
                    <a:gdLst>
                      <a:gd name="T0" fmla="*/ 398 w 473"/>
                      <a:gd name="T1" fmla="*/ 22 h 679"/>
                      <a:gd name="T2" fmla="*/ 414 w 473"/>
                      <a:gd name="T3" fmla="*/ 20 h 679"/>
                      <a:gd name="T4" fmla="*/ 430 w 473"/>
                      <a:gd name="T5" fmla="*/ 14 h 679"/>
                      <a:gd name="T6" fmla="*/ 444 w 473"/>
                      <a:gd name="T7" fmla="*/ 5 h 679"/>
                      <a:gd name="T8" fmla="*/ 453 w 473"/>
                      <a:gd name="T9" fmla="*/ 209 h 679"/>
                      <a:gd name="T10" fmla="*/ 436 w 473"/>
                      <a:gd name="T11" fmla="*/ 177 h 679"/>
                      <a:gd name="T12" fmla="*/ 415 w 473"/>
                      <a:gd name="T13" fmla="*/ 149 h 679"/>
                      <a:gd name="T14" fmla="*/ 390 w 473"/>
                      <a:gd name="T15" fmla="*/ 127 h 679"/>
                      <a:gd name="T16" fmla="*/ 361 w 473"/>
                      <a:gd name="T17" fmla="*/ 110 h 679"/>
                      <a:gd name="T18" fmla="*/ 334 w 473"/>
                      <a:gd name="T19" fmla="*/ 101 h 679"/>
                      <a:gd name="T20" fmla="*/ 302 w 473"/>
                      <a:gd name="T21" fmla="*/ 94 h 679"/>
                      <a:gd name="T22" fmla="*/ 266 w 473"/>
                      <a:gd name="T23" fmla="*/ 89 h 679"/>
                      <a:gd name="T24" fmla="*/ 226 w 473"/>
                      <a:gd name="T25" fmla="*/ 88 h 679"/>
                      <a:gd name="T26" fmla="*/ 186 w 473"/>
                      <a:gd name="T27" fmla="*/ 90 h 679"/>
                      <a:gd name="T28" fmla="*/ 171 w 473"/>
                      <a:gd name="T29" fmla="*/ 94 h 679"/>
                      <a:gd name="T30" fmla="*/ 159 w 473"/>
                      <a:gd name="T31" fmla="*/ 99 h 679"/>
                      <a:gd name="T32" fmla="*/ 145 w 473"/>
                      <a:gd name="T33" fmla="*/ 108 h 679"/>
                      <a:gd name="T34" fmla="*/ 136 w 473"/>
                      <a:gd name="T35" fmla="*/ 121 h 679"/>
                      <a:gd name="T36" fmla="*/ 131 w 473"/>
                      <a:gd name="T37" fmla="*/ 137 h 679"/>
                      <a:gd name="T38" fmla="*/ 129 w 473"/>
                      <a:gd name="T39" fmla="*/ 156 h 679"/>
                      <a:gd name="T40" fmla="*/ 242 w 473"/>
                      <a:gd name="T41" fmla="*/ 290 h 679"/>
                      <a:gd name="T42" fmla="*/ 278 w 473"/>
                      <a:gd name="T43" fmla="*/ 286 h 679"/>
                      <a:gd name="T44" fmla="*/ 311 w 473"/>
                      <a:gd name="T45" fmla="*/ 276 h 679"/>
                      <a:gd name="T46" fmla="*/ 324 w 473"/>
                      <a:gd name="T47" fmla="*/ 268 h 679"/>
                      <a:gd name="T48" fmla="*/ 338 w 473"/>
                      <a:gd name="T49" fmla="*/ 258 h 679"/>
                      <a:gd name="T50" fmla="*/ 361 w 473"/>
                      <a:gd name="T51" fmla="*/ 234 h 679"/>
                      <a:gd name="T52" fmla="*/ 350 w 473"/>
                      <a:gd name="T53" fmla="*/ 400 h 679"/>
                      <a:gd name="T54" fmla="*/ 324 w 473"/>
                      <a:gd name="T55" fmla="*/ 380 h 679"/>
                      <a:gd name="T56" fmla="*/ 295 w 473"/>
                      <a:gd name="T57" fmla="*/ 365 h 679"/>
                      <a:gd name="T58" fmla="*/ 260 w 473"/>
                      <a:gd name="T59" fmla="*/ 359 h 679"/>
                      <a:gd name="T60" fmla="*/ 129 w 473"/>
                      <a:gd name="T61" fmla="*/ 358 h 679"/>
                      <a:gd name="T62" fmla="*/ 129 w 473"/>
                      <a:gd name="T63" fmla="*/ 533 h 679"/>
                      <a:gd name="T64" fmla="*/ 134 w 473"/>
                      <a:gd name="T65" fmla="*/ 552 h 679"/>
                      <a:gd name="T66" fmla="*/ 142 w 473"/>
                      <a:gd name="T67" fmla="*/ 566 h 679"/>
                      <a:gd name="T68" fmla="*/ 155 w 473"/>
                      <a:gd name="T69" fmla="*/ 578 h 679"/>
                      <a:gd name="T70" fmla="*/ 167 w 473"/>
                      <a:gd name="T71" fmla="*/ 584 h 679"/>
                      <a:gd name="T72" fmla="*/ 182 w 473"/>
                      <a:gd name="T73" fmla="*/ 588 h 679"/>
                      <a:gd name="T74" fmla="*/ 211 w 473"/>
                      <a:gd name="T75" fmla="*/ 592 h 679"/>
                      <a:gd name="T76" fmla="*/ 258 w 473"/>
                      <a:gd name="T77" fmla="*/ 593 h 679"/>
                      <a:gd name="T78" fmla="*/ 299 w 473"/>
                      <a:gd name="T79" fmla="*/ 590 h 679"/>
                      <a:gd name="T80" fmla="*/ 335 w 473"/>
                      <a:gd name="T81" fmla="*/ 583 h 679"/>
                      <a:gd name="T82" fmla="*/ 365 w 473"/>
                      <a:gd name="T83" fmla="*/ 575 h 679"/>
                      <a:gd name="T84" fmla="*/ 392 w 473"/>
                      <a:gd name="T85" fmla="*/ 561 h 679"/>
                      <a:gd name="T86" fmla="*/ 419 w 473"/>
                      <a:gd name="T87" fmla="*/ 541 h 679"/>
                      <a:gd name="T88" fmla="*/ 442 w 473"/>
                      <a:gd name="T89" fmla="*/ 515 h 679"/>
                      <a:gd name="T90" fmla="*/ 463 w 473"/>
                      <a:gd name="T91" fmla="*/ 482 h 679"/>
                      <a:gd name="T92" fmla="*/ 473 w 473"/>
                      <a:gd name="T93" fmla="*/ 679 h 679"/>
                      <a:gd name="T94" fmla="*/ 457 w 473"/>
                      <a:gd name="T95" fmla="*/ 670 h 679"/>
                      <a:gd name="T96" fmla="*/ 441 w 473"/>
                      <a:gd name="T97" fmla="*/ 663 h 679"/>
                      <a:gd name="T98" fmla="*/ 423 w 473"/>
                      <a:gd name="T99" fmla="*/ 660 h 679"/>
                      <a:gd name="T100" fmla="*/ 405 w 473"/>
                      <a:gd name="T101" fmla="*/ 658 h 679"/>
                      <a:gd name="T102" fmla="*/ 10 w 473"/>
                      <a:gd name="T103" fmla="*/ 648 h 679"/>
                      <a:gd name="T104" fmla="*/ 27 w 473"/>
                      <a:gd name="T105" fmla="*/ 624 h 679"/>
                      <a:gd name="T106" fmla="*/ 38 w 473"/>
                      <a:gd name="T107" fmla="*/ 598 h 679"/>
                      <a:gd name="T108" fmla="*/ 44 w 473"/>
                      <a:gd name="T109" fmla="*/ 566 h 679"/>
                      <a:gd name="T110" fmla="*/ 45 w 473"/>
                      <a:gd name="T111" fmla="*/ 132 h 679"/>
                      <a:gd name="T112" fmla="*/ 42 w 473"/>
                      <a:gd name="T113" fmla="*/ 99 h 679"/>
                      <a:gd name="T114" fmla="*/ 34 w 473"/>
                      <a:gd name="T115" fmla="*/ 69 h 679"/>
                      <a:gd name="T116" fmla="*/ 19 w 473"/>
                      <a:gd name="T117" fmla="*/ 45 h 679"/>
                      <a:gd name="T118" fmla="*/ 0 w 473"/>
                      <a:gd name="T119" fmla="*/ 23 h 6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473" h="679">
                        <a:moveTo>
                          <a:pt x="391" y="23"/>
                        </a:moveTo>
                        <a:lnTo>
                          <a:pt x="398" y="22"/>
                        </a:lnTo>
                        <a:lnTo>
                          <a:pt x="405" y="21"/>
                        </a:lnTo>
                        <a:lnTo>
                          <a:pt x="414" y="20"/>
                        </a:lnTo>
                        <a:lnTo>
                          <a:pt x="421" y="17"/>
                        </a:lnTo>
                        <a:lnTo>
                          <a:pt x="430" y="14"/>
                        </a:lnTo>
                        <a:lnTo>
                          <a:pt x="437" y="10"/>
                        </a:lnTo>
                        <a:lnTo>
                          <a:pt x="444" y="5"/>
                        </a:lnTo>
                        <a:lnTo>
                          <a:pt x="453" y="0"/>
                        </a:lnTo>
                        <a:lnTo>
                          <a:pt x="453" y="209"/>
                        </a:lnTo>
                        <a:lnTo>
                          <a:pt x="444" y="193"/>
                        </a:lnTo>
                        <a:lnTo>
                          <a:pt x="436" y="177"/>
                        </a:lnTo>
                        <a:lnTo>
                          <a:pt x="426" y="162"/>
                        </a:lnTo>
                        <a:lnTo>
                          <a:pt x="415" y="149"/>
                        </a:lnTo>
                        <a:lnTo>
                          <a:pt x="403" y="138"/>
                        </a:lnTo>
                        <a:lnTo>
                          <a:pt x="390" y="127"/>
                        </a:lnTo>
                        <a:lnTo>
                          <a:pt x="376" y="119"/>
                        </a:lnTo>
                        <a:lnTo>
                          <a:pt x="361" y="110"/>
                        </a:lnTo>
                        <a:lnTo>
                          <a:pt x="349" y="105"/>
                        </a:lnTo>
                        <a:lnTo>
                          <a:pt x="334" y="101"/>
                        </a:lnTo>
                        <a:lnTo>
                          <a:pt x="319" y="97"/>
                        </a:lnTo>
                        <a:lnTo>
                          <a:pt x="302" y="94"/>
                        </a:lnTo>
                        <a:lnTo>
                          <a:pt x="285" y="91"/>
                        </a:lnTo>
                        <a:lnTo>
                          <a:pt x="266" y="89"/>
                        </a:lnTo>
                        <a:lnTo>
                          <a:pt x="247" y="88"/>
                        </a:lnTo>
                        <a:lnTo>
                          <a:pt x="226" y="88"/>
                        </a:lnTo>
                        <a:lnTo>
                          <a:pt x="204" y="89"/>
                        </a:lnTo>
                        <a:lnTo>
                          <a:pt x="186" y="90"/>
                        </a:lnTo>
                        <a:lnTo>
                          <a:pt x="178" y="93"/>
                        </a:lnTo>
                        <a:lnTo>
                          <a:pt x="171" y="94"/>
                        </a:lnTo>
                        <a:lnTo>
                          <a:pt x="164" y="96"/>
                        </a:lnTo>
                        <a:lnTo>
                          <a:pt x="159" y="99"/>
                        </a:lnTo>
                        <a:lnTo>
                          <a:pt x="152" y="103"/>
                        </a:lnTo>
                        <a:lnTo>
                          <a:pt x="145" y="108"/>
                        </a:lnTo>
                        <a:lnTo>
                          <a:pt x="140" y="114"/>
                        </a:lnTo>
                        <a:lnTo>
                          <a:pt x="136" y="121"/>
                        </a:lnTo>
                        <a:lnTo>
                          <a:pt x="134" y="128"/>
                        </a:lnTo>
                        <a:lnTo>
                          <a:pt x="131" y="137"/>
                        </a:lnTo>
                        <a:lnTo>
                          <a:pt x="129" y="145"/>
                        </a:lnTo>
                        <a:lnTo>
                          <a:pt x="129" y="156"/>
                        </a:lnTo>
                        <a:lnTo>
                          <a:pt x="129" y="290"/>
                        </a:lnTo>
                        <a:lnTo>
                          <a:pt x="242" y="290"/>
                        </a:lnTo>
                        <a:lnTo>
                          <a:pt x="260" y="289"/>
                        </a:lnTo>
                        <a:lnTo>
                          <a:pt x="278" y="286"/>
                        </a:lnTo>
                        <a:lnTo>
                          <a:pt x="295" y="282"/>
                        </a:lnTo>
                        <a:lnTo>
                          <a:pt x="311" y="276"/>
                        </a:lnTo>
                        <a:lnTo>
                          <a:pt x="318" y="273"/>
                        </a:lnTo>
                        <a:lnTo>
                          <a:pt x="324" y="268"/>
                        </a:lnTo>
                        <a:lnTo>
                          <a:pt x="332" y="263"/>
                        </a:lnTo>
                        <a:lnTo>
                          <a:pt x="338" y="258"/>
                        </a:lnTo>
                        <a:lnTo>
                          <a:pt x="350" y="246"/>
                        </a:lnTo>
                        <a:lnTo>
                          <a:pt x="361" y="234"/>
                        </a:lnTo>
                        <a:lnTo>
                          <a:pt x="361" y="413"/>
                        </a:lnTo>
                        <a:lnTo>
                          <a:pt x="350" y="400"/>
                        </a:lnTo>
                        <a:lnTo>
                          <a:pt x="338" y="389"/>
                        </a:lnTo>
                        <a:lnTo>
                          <a:pt x="324" y="380"/>
                        </a:lnTo>
                        <a:lnTo>
                          <a:pt x="311" y="372"/>
                        </a:lnTo>
                        <a:lnTo>
                          <a:pt x="295" y="365"/>
                        </a:lnTo>
                        <a:lnTo>
                          <a:pt x="278" y="361"/>
                        </a:lnTo>
                        <a:lnTo>
                          <a:pt x="260" y="359"/>
                        </a:lnTo>
                        <a:lnTo>
                          <a:pt x="242" y="358"/>
                        </a:lnTo>
                        <a:lnTo>
                          <a:pt x="129" y="358"/>
                        </a:lnTo>
                        <a:lnTo>
                          <a:pt x="129" y="522"/>
                        </a:lnTo>
                        <a:lnTo>
                          <a:pt x="129" y="533"/>
                        </a:lnTo>
                        <a:lnTo>
                          <a:pt x="132" y="542"/>
                        </a:lnTo>
                        <a:lnTo>
                          <a:pt x="134" y="552"/>
                        </a:lnTo>
                        <a:lnTo>
                          <a:pt x="137" y="559"/>
                        </a:lnTo>
                        <a:lnTo>
                          <a:pt x="142" y="566"/>
                        </a:lnTo>
                        <a:lnTo>
                          <a:pt x="147" y="573"/>
                        </a:lnTo>
                        <a:lnTo>
                          <a:pt x="155" y="578"/>
                        </a:lnTo>
                        <a:lnTo>
                          <a:pt x="162" y="582"/>
                        </a:lnTo>
                        <a:lnTo>
                          <a:pt x="167" y="584"/>
                        </a:lnTo>
                        <a:lnTo>
                          <a:pt x="175" y="586"/>
                        </a:lnTo>
                        <a:lnTo>
                          <a:pt x="182" y="588"/>
                        </a:lnTo>
                        <a:lnTo>
                          <a:pt x="191" y="591"/>
                        </a:lnTo>
                        <a:lnTo>
                          <a:pt x="211" y="592"/>
                        </a:lnTo>
                        <a:lnTo>
                          <a:pt x="235" y="593"/>
                        </a:lnTo>
                        <a:lnTo>
                          <a:pt x="258" y="593"/>
                        </a:lnTo>
                        <a:lnTo>
                          <a:pt x="279" y="592"/>
                        </a:lnTo>
                        <a:lnTo>
                          <a:pt x="299" y="590"/>
                        </a:lnTo>
                        <a:lnTo>
                          <a:pt x="318" y="587"/>
                        </a:lnTo>
                        <a:lnTo>
                          <a:pt x="335" y="583"/>
                        </a:lnTo>
                        <a:lnTo>
                          <a:pt x="351" y="580"/>
                        </a:lnTo>
                        <a:lnTo>
                          <a:pt x="365" y="575"/>
                        </a:lnTo>
                        <a:lnTo>
                          <a:pt x="378" y="568"/>
                        </a:lnTo>
                        <a:lnTo>
                          <a:pt x="392" y="561"/>
                        </a:lnTo>
                        <a:lnTo>
                          <a:pt x="405" y="552"/>
                        </a:lnTo>
                        <a:lnTo>
                          <a:pt x="419" y="541"/>
                        </a:lnTo>
                        <a:lnTo>
                          <a:pt x="431" y="528"/>
                        </a:lnTo>
                        <a:lnTo>
                          <a:pt x="442" y="515"/>
                        </a:lnTo>
                        <a:lnTo>
                          <a:pt x="454" y="499"/>
                        </a:lnTo>
                        <a:lnTo>
                          <a:pt x="463" y="482"/>
                        </a:lnTo>
                        <a:lnTo>
                          <a:pt x="473" y="463"/>
                        </a:lnTo>
                        <a:lnTo>
                          <a:pt x="473" y="679"/>
                        </a:lnTo>
                        <a:lnTo>
                          <a:pt x="465" y="674"/>
                        </a:lnTo>
                        <a:lnTo>
                          <a:pt x="457" y="670"/>
                        </a:lnTo>
                        <a:lnTo>
                          <a:pt x="450" y="666"/>
                        </a:lnTo>
                        <a:lnTo>
                          <a:pt x="441" y="663"/>
                        </a:lnTo>
                        <a:lnTo>
                          <a:pt x="433" y="661"/>
                        </a:lnTo>
                        <a:lnTo>
                          <a:pt x="423" y="660"/>
                        </a:lnTo>
                        <a:lnTo>
                          <a:pt x="415" y="659"/>
                        </a:lnTo>
                        <a:lnTo>
                          <a:pt x="405" y="658"/>
                        </a:lnTo>
                        <a:lnTo>
                          <a:pt x="0" y="658"/>
                        </a:lnTo>
                        <a:lnTo>
                          <a:pt x="10" y="648"/>
                        </a:lnTo>
                        <a:lnTo>
                          <a:pt x="19" y="637"/>
                        </a:lnTo>
                        <a:lnTo>
                          <a:pt x="27" y="624"/>
                        </a:lnTo>
                        <a:lnTo>
                          <a:pt x="34" y="612"/>
                        </a:lnTo>
                        <a:lnTo>
                          <a:pt x="38" y="598"/>
                        </a:lnTo>
                        <a:lnTo>
                          <a:pt x="42" y="582"/>
                        </a:lnTo>
                        <a:lnTo>
                          <a:pt x="44" y="566"/>
                        </a:lnTo>
                        <a:lnTo>
                          <a:pt x="45" y="549"/>
                        </a:lnTo>
                        <a:lnTo>
                          <a:pt x="45" y="132"/>
                        </a:lnTo>
                        <a:lnTo>
                          <a:pt x="44" y="115"/>
                        </a:lnTo>
                        <a:lnTo>
                          <a:pt x="42" y="99"/>
                        </a:lnTo>
                        <a:lnTo>
                          <a:pt x="38" y="84"/>
                        </a:lnTo>
                        <a:lnTo>
                          <a:pt x="34" y="69"/>
                        </a:lnTo>
                        <a:lnTo>
                          <a:pt x="27" y="57"/>
                        </a:lnTo>
                        <a:lnTo>
                          <a:pt x="19" y="45"/>
                        </a:lnTo>
                        <a:lnTo>
                          <a:pt x="10" y="34"/>
                        </a:lnTo>
                        <a:lnTo>
                          <a:pt x="0" y="23"/>
                        </a:lnTo>
                        <a:lnTo>
                          <a:pt x="391" y="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4" name="Freeform 952"/>
                  <p:cNvSpPr>
                    <a:spLocks noChangeAspect="1"/>
                  </p:cNvSpPr>
                  <p:nvPr/>
                </p:nvSpPr>
                <p:spPr bwMode="auto">
                  <a:xfrm>
                    <a:off x="3376" y="2263"/>
                    <a:ext cx="207" cy="191"/>
                  </a:xfrm>
                  <a:custGeom>
                    <a:avLst/>
                    <a:gdLst>
                      <a:gd name="T0" fmla="*/ 526 w 688"/>
                      <a:gd name="T1" fmla="*/ 625 h 635"/>
                      <a:gd name="T2" fmla="*/ 543 w 688"/>
                      <a:gd name="T3" fmla="*/ 601 h 635"/>
                      <a:gd name="T4" fmla="*/ 554 w 688"/>
                      <a:gd name="T5" fmla="*/ 575 h 635"/>
                      <a:gd name="T6" fmla="*/ 559 w 688"/>
                      <a:gd name="T7" fmla="*/ 543 h 635"/>
                      <a:gd name="T8" fmla="*/ 560 w 688"/>
                      <a:gd name="T9" fmla="*/ 174 h 635"/>
                      <a:gd name="T10" fmla="*/ 562 w 688"/>
                      <a:gd name="T11" fmla="*/ 120 h 635"/>
                      <a:gd name="T12" fmla="*/ 569 w 688"/>
                      <a:gd name="T13" fmla="*/ 68 h 635"/>
                      <a:gd name="T14" fmla="*/ 553 w 688"/>
                      <a:gd name="T15" fmla="*/ 124 h 635"/>
                      <a:gd name="T16" fmla="*/ 536 w 688"/>
                      <a:gd name="T17" fmla="*/ 176 h 635"/>
                      <a:gd name="T18" fmla="*/ 391 w 688"/>
                      <a:gd name="T19" fmla="*/ 602 h 635"/>
                      <a:gd name="T20" fmla="*/ 390 w 688"/>
                      <a:gd name="T21" fmla="*/ 628 h 635"/>
                      <a:gd name="T22" fmla="*/ 288 w 688"/>
                      <a:gd name="T23" fmla="*/ 635 h 635"/>
                      <a:gd name="T24" fmla="*/ 291 w 688"/>
                      <a:gd name="T25" fmla="*/ 616 h 635"/>
                      <a:gd name="T26" fmla="*/ 287 w 688"/>
                      <a:gd name="T27" fmla="*/ 591 h 635"/>
                      <a:gd name="T28" fmla="*/ 135 w 688"/>
                      <a:gd name="T29" fmla="*/ 150 h 635"/>
                      <a:gd name="T30" fmla="*/ 119 w 688"/>
                      <a:gd name="T31" fmla="*/ 96 h 635"/>
                      <a:gd name="T32" fmla="*/ 116 w 688"/>
                      <a:gd name="T33" fmla="*/ 91 h 635"/>
                      <a:gd name="T34" fmla="*/ 121 w 688"/>
                      <a:gd name="T35" fmla="*/ 143 h 635"/>
                      <a:gd name="T36" fmla="*/ 121 w 688"/>
                      <a:gd name="T37" fmla="*/ 526 h 635"/>
                      <a:gd name="T38" fmla="*/ 124 w 688"/>
                      <a:gd name="T39" fmla="*/ 558 h 635"/>
                      <a:gd name="T40" fmla="*/ 133 w 688"/>
                      <a:gd name="T41" fmla="*/ 588 h 635"/>
                      <a:gd name="T42" fmla="*/ 146 w 688"/>
                      <a:gd name="T43" fmla="*/ 613 h 635"/>
                      <a:gd name="T44" fmla="*/ 166 w 688"/>
                      <a:gd name="T45" fmla="*/ 635 h 635"/>
                      <a:gd name="T46" fmla="*/ 10 w 688"/>
                      <a:gd name="T47" fmla="*/ 625 h 635"/>
                      <a:gd name="T48" fmla="*/ 27 w 688"/>
                      <a:gd name="T49" fmla="*/ 601 h 635"/>
                      <a:gd name="T50" fmla="*/ 39 w 688"/>
                      <a:gd name="T51" fmla="*/ 575 h 635"/>
                      <a:gd name="T52" fmla="*/ 44 w 688"/>
                      <a:gd name="T53" fmla="*/ 543 h 635"/>
                      <a:gd name="T54" fmla="*/ 45 w 688"/>
                      <a:gd name="T55" fmla="*/ 109 h 635"/>
                      <a:gd name="T56" fmla="*/ 42 w 688"/>
                      <a:gd name="T57" fmla="*/ 76 h 635"/>
                      <a:gd name="T58" fmla="*/ 34 w 688"/>
                      <a:gd name="T59" fmla="*/ 46 h 635"/>
                      <a:gd name="T60" fmla="*/ 20 w 688"/>
                      <a:gd name="T61" fmla="*/ 22 h 635"/>
                      <a:gd name="T62" fmla="*/ 0 w 688"/>
                      <a:gd name="T63" fmla="*/ 0 h 635"/>
                      <a:gd name="T64" fmla="*/ 178 w 688"/>
                      <a:gd name="T65" fmla="*/ 4 h 635"/>
                      <a:gd name="T66" fmla="*/ 175 w 688"/>
                      <a:gd name="T67" fmla="*/ 15 h 635"/>
                      <a:gd name="T68" fmla="*/ 175 w 688"/>
                      <a:gd name="T69" fmla="*/ 22 h 635"/>
                      <a:gd name="T70" fmla="*/ 313 w 688"/>
                      <a:gd name="T71" fmla="*/ 428 h 635"/>
                      <a:gd name="T72" fmla="*/ 330 w 688"/>
                      <a:gd name="T73" fmla="*/ 483 h 635"/>
                      <a:gd name="T74" fmla="*/ 342 w 688"/>
                      <a:gd name="T75" fmla="*/ 548 h 635"/>
                      <a:gd name="T76" fmla="*/ 357 w 688"/>
                      <a:gd name="T77" fmla="*/ 480 h 635"/>
                      <a:gd name="T78" fmla="*/ 372 w 688"/>
                      <a:gd name="T79" fmla="*/ 428 h 635"/>
                      <a:gd name="T80" fmla="*/ 509 w 688"/>
                      <a:gd name="T81" fmla="*/ 24 h 635"/>
                      <a:gd name="T82" fmla="*/ 510 w 688"/>
                      <a:gd name="T83" fmla="*/ 20 h 635"/>
                      <a:gd name="T84" fmla="*/ 509 w 688"/>
                      <a:gd name="T85" fmla="*/ 12 h 635"/>
                      <a:gd name="T86" fmla="*/ 688 w 688"/>
                      <a:gd name="T87" fmla="*/ 0 h 635"/>
                      <a:gd name="T88" fmla="*/ 669 w 688"/>
                      <a:gd name="T89" fmla="*/ 21 h 635"/>
                      <a:gd name="T90" fmla="*/ 655 w 688"/>
                      <a:gd name="T91" fmla="*/ 46 h 635"/>
                      <a:gd name="T92" fmla="*/ 647 w 688"/>
                      <a:gd name="T93" fmla="*/ 76 h 635"/>
                      <a:gd name="T94" fmla="*/ 643 w 688"/>
                      <a:gd name="T95" fmla="*/ 109 h 635"/>
                      <a:gd name="T96" fmla="*/ 643 w 688"/>
                      <a:gd name="T97" fmla="*/ 543 h 635"/>
                      <a:gd name="T98" fmla="*/ 650 w 688"/>
                      <a:gd name="T99" fmla="*/ 575 h 635"/>
                      <a:gd name="T100" fmla="*/ 661 w 688"/>
                      <a:gd name="T101" fmla="*/ 601 h 635"/>
                      <a:gd name="T102" fmla="*/ 678 w 688"/>
                      <a:gd name="T103" fmla="*/ 625 h 635"/>
                      <a:gd name="T104" fmla="*/ 515 w 688"/>
                      <a:gd name="T105" fmla="*/ 635 h 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688" h="635">
                        <a:moveTo>
                          <a:pt x="515" y="635"/>
                        </a:moveTo>
                        <a:lnTo>
                          <a:pt x="526" y="625"/>
                        </a:lnTo>
                        <a:lnTo>
                          <a:pt x="536" y="614"/>
                        </a:lnTo>
                        <a:lnTo>
                          <a:pt x="543" y="601"/>
                        </a:lnTo>
                        <a:lnTo>
                          <a:pt x="550" y="589"/>
                        </a:lnTo>
                        <a:lnTo>
                          <a:pt x="554" y="575"/>
                        </a:lnTo>
                        <a:lnTo>
                          <a:pt x="558" y="559"/>
                        </a:lnTo>
                        <a:lnTo>
                          <a:pt x="559" y="543"/>
                        </a:lnTo>
                        <a:lnTo>
                          <a:pt x="560" y="526"/>
                        </a:lnTo>
                        <a:lnTo>
                          <a:pt x="560" y="174"/>
                        </a:lnTo>
                        <a:lnTo>
                          <a:pt x="561" y="146"/>
                        </a:lnTo>
                        <a:lnTo>
                          <a:pt x="562" y="120"/>
                        </a:lnTo>
                        <a:lnTo>
                          <a:pt x="565" y="94"/>
                        </a:lnTo>
                        <a:lnTo>
                          <a:pt x="569" y="68"/>
                        </a:lnTo>
                        <a:lnTo>
                          <a:pt x="561" y="97"/>
                        </a:lnTo>
                        <a:lnTo>
                          <a:pt x="553" y="124"/>
                        </a:lnTo>
                        <a:lnTo>
                          <a:pt x="544" y="151"/>
                        </a:lnTo>
                        <a:lnTo>
                          <a:pt x="536" y="176"/>
                        </a:lnTo>
                        <a:lnTo>
                          <a:pt x="393" y="591"/>
                        </a:lnTo>
                        <a:lnTo>
                          <a:pt x="391" y="602"/>
                        </a:lnTo>
                        <a:lnTo>
                          <a:pt x="390" y="616"/>
                        </a:lnTo>
                        <a:lnTo>
                          <a:pt x="390" y="628"/>
                        </a:lnTo>
                        <a:lnTo>
                          <a:pt x="391" y="635"/>
                        </a:lnTo>
                        <a:lnTo>
                          <a:pt x="288" y="635"/>
                        </a:lnTo>
                        <a:lnTo>
                          <a:pt x="291" y="627"/>
                        </a:lnTo>
                        <a:lnTo>
                          <a:pt x="291" y="616"/>
                        </a:lnTo>
                        <a:lnTo>
                          <a:pt x="290" y="602"/>
                        </a:lnTo>
                        <a:lnTo>
                          <a:pt x="287" y="591"/>
                        </a:lnTo>
                        <a:lnTo>
                          <a:pt x="144" y="176"/>
                        </a:lnTo>
                        <a:lnTo>
                          <a:pt x="135" y="150"/>
                        </a:lnTo>
                        <a:lnTo>
                          <a:pt x="126" y="123"/>
                        </a:lnTo>
                        <a:lnTo>
                          <a:pt x="119" y="96"/>
                        </a:lnTo>
                        <a:lnTo>
                          <a:pt x="110" y="68"/>
                        </a:lnTo>
                        <a:lnTo>
                          <a:pt x="116" y="91"/>
                        </a:lnTo>
                        <a:lnTo>
                          <a:pt x="119" y="116"/>
                        </a:lnTo>
                        <a:lnTo>
                          <a:pt x="121" y="143"/>
                        </a:lnTo>
                        <a:lnTo>
                          <a:pt x="121" y="174"/>
                        </a:lnTo>
                        <a:lnTo>
                          <a:pt x="121" y="526"/>
                        </a:lnTo>
                        <a:lnTo>
                          <a:pt x="122" y="543"/>
                        </a:lnTo>
                        <a:lnTo>
                          <a:pt x="124" y="558"/>
                        </a:lnTo>
                        <a:lnTo>
                          <a:pt x="127" y="573"/>
                        </a:lnTo>
                        <a:lnTo>
                          <a:pt x="133" y="588"/>
                        </a:lnTo>
                        <a:lnTo>
                          <a:pt x="139" y="600"/>
                        </a:lnTo>
                        <a:lnTo>
                          <a:pt x="146" y="613"/>
                        </a:lnTo>
                        <a:lnTo>
                          <a:pt x="156" y="624"/>
                        </a:lnTo>
                        <a:lnTo>
                          <a:pt x="166" y="635"/>
                        </a:lnTo>
                        <a:lnTo>
                          <a:pt x="0" y="635"/>
                        </a:lnTo>
                        <a:lnTo>
                          <a:pt x="10" y="625"/>
                        </a:lnTo>
                        <a:lnTo>
                          <a:pt x="20" y="614"/>
                        </a:lnTo>
                        <a:lnTo>
                          <a:pt x="27" y="601"/>
                        </a:lnTo>
                        <a:lnTo>
                          <a:pt x="34" y="589"/>
                        </a:lnTo>
                        <a:lnTo>
                          <a:pt x="39" y="575"/>
                        </a:lnTo>
                        <a:lnTo>
                          <a:pt x="42" y="559"/>
                        </a:lnTo>
                        <a:lnTo>
                          <a:pt x="44" y="543"/>
                        </a:lnTo>
                        <a:lnTo>
                          <a:pt x="45" y="526"/>
                        </a:lnTo>
                        <a:lnTo>
                          <a:pt x="45" y="109"/>
                        </a:lnTo>
                        <a:lnTo>
                          <a:pt x="44" y="92"/>
                        </a:lnTo>
                        <a:lnTo>
                          <a:pt x="42" y="76"/>
                        </a:lnTo>
                        <a:lnTo>
                          <a:pt x="39" y="61"/>
                        </a:lnTo>
                        <a:lnTo>
                          <a:pt x="34" y="46"/>
                        </a:lnTo>
                        <a:lnTo>
                          <a:pt x="27" y="34"/>
                        </a:lnTo>
                        <a:lnTo>
                          <a:pt x="20" y="22"/>
                        </a:lnTo>
                        <a:lnTo>
                          <a:pt x="10" y="11"/>
                        </a:lnTo>
                        <a:lnTo>
                          <a:pt x="0" y="0"/>
                        </a:lnTo>
                        <a:lnTo>
                          <a:pt x="180" y="0"/>
                        </a:lnTo>
                        <a:lnTo>
                          <a:pt x="178" y="4"/>
                        </a:lnTo>
                        <a:lnTo>
                          <a:pt x="176" y="10"/>
                        </a:lnTo>
                        <a:lnTo>
                          <a:pt x="175" y="15"/>
                        </a:lnTo>
                        <a:lnTo>
                          <a:pt x="175" y="19"/>
                        </a:lnTo>
                        <a:lnTo>
                          <a:pt x="175" y="22"/>
                        </a:lnTo>
                        <a:lnTo>
                          <a:pt x="175" y="25"/>
                        </a:lnTo>
                        <a:lnTo>
                          <a:pt x="313" y="428"/>
                        </a:lnTo>
                        <a:lnTo>
                          <a:pt x="322" y="455"/>
                        </a:lnTo>
                        <a:lnTo>
                          <a:pt x="330" y="483"/>
                        </a:lnTo>
                        <a:lnTo>
                          <a:pt x="337" y="514"/>
                        </a:lnTo>
                        <a:lnTo>
                          <a:pt x="342" y="548"/>
                        </a:lnTo>
                        <a:lnTo>
                          <a:pt x="350" y="512"/>
                        </a:lnTo>
                        <a:lnTo>
                          <a:pt x="357" y="480"/>
                        </a:lnTo>
                        <a:lnTo>
                          <a:pt x="364" y="453"/>
                        </a:lnTo>
                        <a:lnTo>
                          <a:pt x="372" y="428"/>
                        </a:lnTo>
                        <a:lnTo>
                          <a:pt x="509" y="25"/>
                        </a:lnTo>
                        <a:lnTo>
                          <a:pt x="509" y="24"/>
                        </a:lnTo>
                        <a:lnTo>
                          <a:pt x="510" y="24"/>
                        </a:lnTo>
                        <a:lnTo>
                          <a:pt x="510" y="20"/>
                        </a:lnTo>
                        <a:lnTo>
                          <a:pt x="510" y="17"/>
                        </a:lnTo>
                        <a:lnTo>
                          <a:pt x="509" y="12"/>
                        </a:lnTo>
                        <a:lnTo>
                          <a:pt x="505" y="0"/>
                        </a:lnTo>
                        <a:lnTo>
                          <a:pt x="688" y="0"/>
                        </a:lnTo>
                        <a:lnTo>
                          <a:pt x="678" y="10"/>
                        </a:lnTo>
                        <a:lnTo>
                          <a:pt x="669" y="21"/>
                        </a:lnTo>
                        <a:lnTo>
                          <a:pt x="661" y="33"/>
                        </a:lnTo>
                        <a:lnTo>
                          <a:pt x="655" y="46"/>
                        </a:lnTo>
                        <a:lnTo>
                          <a:pt x="650" y="60"/>
                        </a:lnTo>
                        <a:lnTo>
                          <a:pt x="647" y="76"/>
                        </a:lnTo>
                        <a:lnTo>
                          <a:pt x="643" y="92"/>
                        </a:lnTo>
                        <a:lnTo>
                          <a:pt x="643" y="109"/>
                        </a:lnTo>
                        <a:lnTo>
                          <a:pt x="643" y="526"/>
                        </a:lnTo>
                        <a:lnTo>
                          <a:pt x="643" y="543"/>
                        </a:lnTo>
                        <a:lnTo>
                          <a:pt x="647" y="559"/>
                        </a:lnTo>
                        <a:lnTo>
                          <a:pt x="650" y="575"/>
                        </a:lnTo>
                        <a:lnTo>
                          <a:pt x="655" y="589"/>
                        </a:lnTo>
                        <a:lnTo>
                          <a:pt x="661" y="601"/>
                        </a:lnTo>
                        <a:lnTo>
                          <a:pt x="669" y="614"/>
                        </a:lnTo>
                        <a:lnTo>
                          <a:pt x="678" y="625"/>
                        </a:lnTo>
                        <a:lnTo>
                          <a:pt x="688" y="635"/>
                        </a:lnTo>
                        <a:lnTo>
                          <a:pt x="515" y="63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5" name="Freeform 953"/>
                  <p:cNvSpPr>
                    <a:spLocks noChangeAspect="1"/>
                  </p:cNvSpPr>
                  <p:nvPr/>
                </p:nvSpPr>
                <p:spPr bwMode="auto">
                  <a:xfrm>
                    <a:off x="4040" y="2259"/>
                    <a:ext cx="69" cy="195"/>
                  </a:xfrm>
                  <a:custGeom>
                    <a:avLst/>
                    <a:gdLst>
                      <a:gd name="T0" fmla="*/ 105 w 232"/>
                      <a:gd name="T1" fmla="*/ 199 h 648"/>
                      <a:gd name="T2" fmla="*/ 48 w 232"/>
                      <a:gd name="T3" fmla="*/ 199 h 648"/>
                      <a:gd name="T4" fmla="*/ 34 w 232"/>
                      <a:gd name="T5" fmla="*/ 199 h 648"/>
                      <a:gd name="T6" fmla="*/ 21 w 232"/>
                      <a:gd name="T7" fmla="*/ 203 h 648"/>
                      <a:gd name="T8" fmla="*/ 16 w 232"/>
                      <a:gd name="T9" fmla="*/ 204 h 648"/>
                      <a:gd name="T10" fmla="*/ 11 w 232"/>
                      <a:gd name="T11" fmla="*/ 207 h 648"/>
                      <a:gd name="T12" fmla="*/ 6 w 232"/>
                      <a:gd name="T13" fmla="*/ 209 h 648"/>
                      <a:gd name="T14" fmla="*/ 0 w 232"/>
                      <a:gd name="T15" fmla="*/ 213 h 648"/>
                      <a:gd name="T16" fmla="*/ 0 w 232"/>
                      <a:gd name="T17" fmla="*/ 119 h 648"/>
                      <a:gd name="T18" fmla="*/ 13 w 232"/>
                      <a:gd name="T19" fmla="*/ 126 h 648"/>
                      <a:gd name="T20" fmla="*/ 26 w 232"/>
                      <a:gd name="T21" fmla="*/ 129 h 648"/>
                      <a:gd name="T22" fmla="*/ 37 w 232"/>
                      <a:gd name="T23" fmla="*/ 131 h 648"/>
                      <a:gd name="T24" fmla="*/ 49 w 232"/>
                      <a:gd name="T25" fmla="*/ 132 h 648"/>
                      <a:gd name="T26" fmla="*/ 58 w 232"/>
                      <a:gd name="T27" fmla="*/ 131 h 648"/>
                      <a:gd name="T28" fmla="*/ 68 w 232"/>
                      <a:gd name="T29" fmla="*/ 130 h 648"/>
                      <a:gd name="T30" fmla="*/ 75 w 232"/>
                      <a:gd name="T31" fmla="*/ 129 h 648"/>
                      <a:gd name="T32" fmla="*/ 84 w 232"/>
                      <a:gd name="T33" fmla="*/ 127 h 648"/>
                      <a:gd name="T34" fmla="*/ 90 w 232"/>
                      <a:gd name="T35" fmla="*/ 124 h 648"/>
                      <a:gd name="T36" fmla="*/ 96 w 232"/>
                      <a:gd name="T37" fmla="*/ 119 h 648"/>
                      <a:gd name="T38" fmla="*/ 103 w 232"/>
                      <a:gd name="T39" fmla="*/ 115 h 648"/>
                      <a:gd name="T40" fmla="*/ 108 w 232"/>
                      <a:gd name="T41" fmla="*/ 110 h 648"/>
                      <a:gd name="T42" fmla="*/ 112 w 232"/>
                      <a:gd name="T43" fmla="*/ 105 h 648"/>
                      <a:gd name="T44" fmla="*/ 116 w 232"/>
                      <a:gd name="T45" fmla="*/ 97 h 648"/>
                      <a:gd name="T46" fmla="*/ 119 w 232"/>
                      <a:gd name="T47" fmla="*/ 91 h 648"/>
                      <a:gd name="T48" fmla="*/ 122 w 232"/>
                      <a:gd name="T49" fmla="*/ 83 h 648"/>
                      <a:gd name="T50" fmla="*/ 124 w 232"/>
                      <a:gd name="T51" fmla="*/ 74 h 648"/>
                      <a:gd name="T52" fmla="*/ 126 w 232"/>
                      <a:gd name="T53" fmla="*/ 66 h 648"/>
                      <a:gd name="T54" fmla="*/ 127 w 232"/>
                      <a:gd name="T55" fmla="*/ 56 h 648"/>
                      <a:gd name="T56" fmla="*/ 127 w 232"/>
                      <a:gd name="T57" fmla="*/ 46 h 648"/>
                      <a:gd name="T58" fmla="*/ 126 w 232"/>
                      <a:gd name="T59" fmla="*/ 33 h 648"/>
                      <a:gd name="T60" fmla="*/ 125 w 232"/>
                      <a:gd name="T61" fmla="*/ 21 h 648"/>
                      <a:gd name="T62" fmla="*/ 122 w 232"/>
                      <a:gd name="T63" fmla="*/ 11 h 648"/>
                      <a:gd name="T64" fmla="*/ 116 w 232"/>
                      <a:gd name="T65" fmla="*/ 0 h 648"/>
                      <a:gd name="T66" fmla="*/ 197 w 232"/>
                      <a:gd name="T67" fmla="*/ 0 h 648"/>
                      <a:gd name="T68" fmla="*/ 193 w 232"/>
                      <a:gd name="T69" fmla="*/ 15 h 648"/>
                      <a:gd name="T70" fmla="*/ 191 w 232"/>
                      <a:gd name="T71" fmla="*/ 32 h 648"/>
                      <a:gd name="T72" fmla="*/ 189 w 232"/>
                      <a:gd name="T73" fmla="*/ 51 h 648"/>
                      <a:gd name="T74" fmla="*/ 189 w 232"/>
                      <a:gd name="T75" fmla="*/ 71 h 648"/>
                      <a:gd name="T76" fmla="*/ 189 w 232"/>
                      <a:gd name="T77" fmla="*/ 539 h 648"/>
                      <a:gd name="T78" fmla="*/ 190 w 232"/>
                      <a:gd name="T79" fmla="*/ 556 h 648"/>
                      <a:gd name="T80" fmla="*/ 192 w 232"/>
                      <a:gd name="T81" fmla="*/ 572 h 648"/>
                      <a:gd name="T82" fmla="*/ 195 w 232"/>
                      <a:gd name="T83" fmla="*/ 588 h 648"/>
                      <a:gd name="T84" fmla="*/ 199 w 232"/>
                      <a:gd name="T85" fmla="*/ 602 h 648"/>
                      <a:gd name="T86" fmla="*/ 206 w 232"/>
                      <a:gd name="T87" fmla="*/ 614 h 648"/>
                      <a:gd name="T88" fmla="*/ 213 w 232"/>
                      <a:gd name="T89" fmla="*/ 627 h 648"/>
                      <a:gd name="T90" fmla="*/ 222 w 232"/>
                      <a:gd name="T91" fmla="*/ 638 h 648"/>
                      <a:gd name="T92" fmla="*/ 232 w 232"/>
                      <a:gd name="T93" fmla="*/ 648 h 648"/>
                      <a:gd name="T94" fmla="*/ 61 w 232"/>
                      <a:gd name="T95" fmla="*/ 648 h 648"/>
                      <a:gd name="T96" fmla="*/ 71 w 232"/>
                      <a:gd name="T97" fmla="*/ 638 h 648"/>
                      <a:gd name="T98" fmla="*/ 80 w 232"/>
                      <a:gd name="T99" fmla="*/ 627 h 648"/>
                      <a:gd name="T100" fmla="*/ 88 w 232"/>
                      <a:gd name="T101" fmla="*/ 614 h 648"/>
                      <a:gd name="T102" fmla="*/ 94 w 232"/>
                      <a:gd name="T103" fmla="*/ 602 h 648"/>
                      <a:gd name="T104" fmla="*/ 98 w 232"/>
                      <a:gd name="T105" fmla="*/ 588 h 648"/>
                      <a:gd name="T106" fmla="*/ 102 w 232"/>
                      <a:gd name="T107" fmla="*/ 572 h 648"/>
                      <a:gd name="T108" fmla="*/ 104 w 232"/>
                      <a:gd name="T109" fmla="*/ 556 h 648"/>
                      <a:gd name="T110" fmla="*/ 105 w 232"/>
                      <a:gd name="T111" fmla="*/ 539 h 648"/>
                      <a:gd name="T112" fmla="*/ 105 w 232"/>
                      <a:gd name="T113" fmla="*/ 19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232" h="648">
                        <a:moveTo>
                          <a:pt x="105" y="199"/>
                        </a:moveTo>
                        <a:lnTo>
                          <a:pt x="48" y="199"/>
                        </a:lnTo>
                        <a:lnTo>
                          <a:pt x="34" y="199"/>
                        </a:lnTo>
                        <a:lnTo>
                          <a:pt x="21" y="203"/>
                        </a:lnTo>
                        <a:lnTo>
                          <a:pt x="16" y="204"/>
                        </a:lnTo>
                        <a:lnTo>
                          <a:pt x="11" y="207"/>
                        </a:lnTo>
                        <a:lnTo>
                          <a:pt x="6" y="209"/>
                        </a:lnTo>
                        <a:lnTo>
                          <a:pt x="0" y="213"/>
                        </a:lnTo>
                        <a:lnTo>
                          <a:pt x="0" y="119"/>
                        </a:lnTo>
                        <a:lnTo>
                          <a:pt x="13" y="126"/>
                        </a:lnTo>
                        <a:lnTo>
                          <a:pt x="26" y="129"/>
                        </a:lnTo>
                        <a:lnTo>
                          <a:pt x="37" y="131"/>
                        </a:lnTo>
                        <a:lnTo>
                          <a:pt x="49" y="132"/>
                        </a:lnTo>
                        <a:lnTo>
                          <a:pt x="58" y="131"/>
                        </a:lnTo>
                        <a:lnTo>
                          <a:pt x="68" y="130"/>
                        </a:lnTo>
                        <a:lnTo>
                          <a:pt x="75" y="129"/>
                        </a:lnTo>
                        <a:lnTo>
                          <a:pt x="84" y="127"/>
                        </a:lnTo>
                        <a:lnTo>
                          <a:pt x="90" y="124"/>
                        </a:lnTo>
                        <a:lnTo>
                          <a:pt x="96" y="119"/>
                        </a:lnTo>
                        <a:lnTo>
                          <a:pt x="103" y="115"/>
                        </a:lnTo>
                        <a:lnTo>
                          <a:pt x="108" y="110"/>
                        </a:lnTo>
                        <a:lnTo>
                          <a:pt x="112" y="105"/>
                        </a:lnTo>
                        <a:lnTo>
                          <a:pt x="116" y="97"/>
                        </a:lnTo>
                        <a:lnTo>
                          <a:pt x="119" y="91"/>
                        </a:lnTo>
                        <a:lnTo>
                          <a:pt x="122" y="83"/>
                        </a:lnTo>
                        <a:lnTo>
                          <a:pt x="124" y="74"/>
                        </a:lnTo>
                        <a:lnTo>
                          <a:pt x="126" y="66"/>
                        </a:lnTo>
                        <a:lnTo>
                          <a:pt x="127" y="56"/>
                        </a:lnTo>
                        <a:lnTo>
                          <a:pt x="127" y="46"/>
                        </a:lnTo>
                        <a:lnTo>
                          <a:pt x="126" y="33"/>
                        </a:lnTo>
                        <a:lnTo>
                          <a:pt x="125" y="21"/>
                        </a:lnTo>
                        <a:lnTo>
                          <a:pt x="122" y="11"/>
                        </a:lnTo>
                        <a:lnTo>
                          <a:pt x="116" y="0"/>
                        </a:lnTo>
                        <a:lnTo>
                          <a:pt x="197" y="0"/>
                        </a:lnTo>
                        <a:lnTo>
                          <a:pt x="193" y="15"/>
                        </a:lnTo>
                        <a:lnTo>
                          <a:pt x="191" y="32"/>
                        </a:lnTo>
                        <a:lnTo>
                          <a:pt x="189" y="51"/>
                        </a:lnTo>
                        <a:lnTo>
                          <a:pt x="189" y="71"/>
                        </a:lnTo>
                        <a:lnTo>
                          <a:pt x="189" y="539"/>
                        </a:lnTo>
                        <a:lnTo>
                          <a:pt x="190" y="556"/>
                        </a:lnTo>
                        <a:lnTo>
                          <a:pt x="192" y="572"/>
                        </a:lnTo>
                        <a:lnTo>
                          <a:pt x="195" y="588"/>
                        </a:lnTo>
                        <a:lnTo>
                          <a:pt x="199" y="602"/>
                        </a:lnTo>
                        <a:lnTo>
                          <a:pt x="206" y="614"/>
                        </a:lnTo>
                        <a:lnTo>
                          <a:pt x="213" y="627"/>
                        </a:lnTo>
                        <a:lnTo>
                          <a:pt x="222" y="638"/>
                        </a:lnTo>
                        <a:lnTo>
                          <a:pt x="232" y="648"/>
                        </a:lnTo>
                        <a:lnTo>
                          <a:pt x="61" y="648"/>
                        </a:lnTo>
                        <a:lnTo>
                          <a:pt x="71" y="638"/>
                        </a:lnTo>
                        <a:lnTo>
                          <a:pt x="80" y="627"/>
                        </a:lnTo>
                        <a:lnTo>
                          <a:pt x="88" y="614"/>
                        </a:lnTo>
                        <a:lnTo>
                          <a:pt x="94" y="602"/>
                        </a:lnTo>
                        <a:lnTo>
                          <a:pt x="98" y="588"/>
                        </a:lnTo>
                        <a:lnTo>
                          <a:pt x="102" y="572"/>
                        </a:lnTo>
                        <a:lnTo>
                          <a:pt x="104" y="556"/>
                        </a:lnTo>
                        <a:lnTo>
                          <a:pt x="105" y="539"/>
                        </a:lnTo>
                        <a:lnTo>
                          <a:pt x="105" y="19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6" name="Freeform 954"/>
                  <p:cNvSpPr>
                    <a:spLocks noChangeAspect="1"/>
                  </p:cNvSpPr>
                  <p:nvPr/>
                </p:nvSpPr>
                <p:spPr bwMode="auto">
                  <a:xfrm>
                    <a:off x="4387" y="2256"/>
                    <a:ext cx="142" cy="198"/>
                  </a:xfrm>
                  <a:custGeom>
                    <a:avLst/>
                    <a:gdLst>
                      <a:gd name="T0" fmla="*/ 100 w 474"/>
                      <a:gd name="T1" fmla="*/ 640 h 656"/>
                      <a:gd name="T2" fmla="*/ 128 w 474"/>
                      <a:gd name="T3" fmla="*/ 603 h 656"/>
                      <a:gd name="T4" fmla="*/ 155 w 474"/>
                      <a:gd name="T5" fmla="*/ 560 h 656"/>
                      <a:gd name="T6" fmla="*/ 178 w 474"/>
                      <a:gd name="T7" fmla="*/ 510 h 656"/>
                      <a:gd name="T8" fmla="*/ 304 w 474"/>
                      <a:gd name="T9" fmla="*/ 162 h 656"/>
                      <a:gd name="T10" fmla="*/ 309 w 474"/>
                      <a:gd name="T11" fmla="*/ 141 h 656"/>
                      <a:gd name="T12" fmla="*/ 311 w 474"/>
                      <a:gd name="T13" fmla="*/ 126 h 656"/>
                      <a:gd name="T14" fmla="*/ 309 w 474"/>
                      <a:gd name="T15" fmla="*/ 115 h 656"/>
                      <a:gd name="T16" fmla="*/ 306 w 474"/>
                      <a:gd name="T17" fmla="*/ 104 h 656"/>
                      <a:gd name="T18" fmla="*/ 300 w 474"/>
                      <a:gd name="T19" fmla="*/ 96 h 656"/>
                      <a:gd name="T20" fmla="*/ 291 w 474"/>
                      <a:gd name="T21" fmla="*/ 89 h 656"/>
                      <a:gd name="T22" fmla="*/ 281 w 474"/>
                      <a:gd name="T23" fmla="*/ 84 h 656"/>
                      <a:gd name="T24" fmla="*/ 268 w 474"/>
                      <a:gd name="T25" fmla="*/ 80 h 656"/>
                      <a:gd name="T26" fmla="*/ 235 w 474"/>
                      <a:gd name="T27" fmla="*/ 78 h 656"/>
                      <a:gd name="T28" fmla="*/ 197 w 474"/>
                      <a:gd name="T29" fmla="*/ 80 h 656"/>
                      <a:gd name="T30" fmla="*/ 161 w 474"/>
                      <a:gd name="T31" fmla="*/ 87 h 656"/>
                      <a:gd name="T32" fmla="*/ 128 w 474"/>
                      <a:gd name="T33" fmla="*/ 99 h 656"/>
                      <a:gd name="T34" fmla="*/ 98 w 474"/>
                      <a:gd name="T35" fmla="*/ 115 h 656"/>
                      <a:gd name="T36" fmla="*/ 69 w 474"/>
                      <a:gd name="T37" fmla="*/ 136 h 656"/>
                      <a:gd name="T38" fmla="*/ 44 w 474"/>
                      <a:gd name="T39" fmla="*/ 161 h 656"/>
                      <a:gd name="T40" fmla="*/ 21 w 474"/>
                      <a:gd name="T41" fmla="*/ 192 h 656"/>
                      <a:gd name="T42" fmla="*/ 0 w 474"/>
                      <a:gd name="T43" fmla="*/ 226 h 656"/>
                      <a:gd name="T44" fmla="*/ 8 w 474"/>
                      <a:gd name="T45" fmla="*/ 4 h 656"/>
                      <a:gd name="T46" fmla="*/ 24 w 474"/>
                      <a:gd name="T47" fmla="*/ 13 h 656"/>
                      <a:gd name="T48" fmla="*/ 41 w 474"/>
                      <a:gd name="T49" fmla="*/ 18 h 656"/>
                      <a:gd name="T50" fmla="*/ 59 w 474"/>
                      <a:gd name="T51" fmla="*/ 20 h 656"/>
                      <a:gd name="T52" fmla="*/ 474 w 474"/>
                      <a:gd name="T53" fmla="*/ 21 h 656"/>
                      <a:gd name="T54" fmla="*/ 449 w 474"/>
                      <a:gd name="T55" fmla="*/ 47 h 656"/>
                      <a:gd name="T56" fmla="*/ 428 w 474"/>
                      <a:gd name="T57" fmla="*/ 79 h 656"/>
                      <a:gd name="T58" fmla="*/ 409 w 474"/>
                      <a:gd name="T59" fmla="*/ 114 h 656"/>
                      <a:gd name="T60" fmla="*/ 394 w 474"/>
                      <a:gd name="T61" fmla="*/ 154 h 656"/>
                      <a:gd name="T62" fmla="*/ 255 w 474"/>
                      <a:gd name="T63" fmla="*/ 539 h 656"/>
                      <a:gd name="T64" fmla="*/ 248 w 474"/>
                      <a:gd name="T65" fmla="*/ 573 h 656"/>
                      <a:gd name="T66" fmla="*/ 247 w 474"/>
                      <a:gd name="T67" fmla="*/ 597 h 656"/>
                      <a:gd name="T68" fmla="*/ 251 w 474"/>
                      <a:gd name="T69" fmla="*/ 615 h 656"/>
                      <a:gd name="T70" fmla="*/ 259 w 474"/>
                      <a:gd name="T71" fmla="*/ 632 h 656"/>
                      <a:gd name="T72" fmla="*/ 270 w 474"/>
                      <a:gd name="T73" fmla="*/ 649 h 656"/>
                      <a:gd name="T74" fmla="*/ 85 w 474"/>
                      <a:gd name="T75" fmla="*/ 656 h 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74" h="656">
                        <a:moveTo>
                          <a:pt x="85" y="656"/>
                        </a:moveTo>
                        <a:lnTo>
                          <a:pt x="100" y="640"/>
                        </a:lnTo>
                        <a:lnTo>
                          <a:pt x="115" y="623"/>
                        </a:lnTo>
                        <a:lnTo>
                          <a:pt x="128" y="603"/>
                        </a:lnTo>
                        <a:lnTo>
                          <a:pt x="142" y="582"/>
                        </a:lnTo>
                        <a:lnTo>
                          <a:pt x="155" y="560"/>
                        </a:lnTo>
                        <a:lnTo>
                          <a:pt x="166" y="536"/>
                        </a:lnTo>
                        <a:lnTo>
                          <a:pt x="178" y="510"/>
                        </a:lnTo>
                        <a:lnTo>
                          <a:pt x="188" y="482"/>
                        </a:lnTo>
                        <a:lnTo>
                          <a:pt x="304" y="162"/>
                        </a:lnTo>
                        <a:lnTo>
                          <a:pt x="307" y="152"/>
                        </a:lnTo>
                        <a:lnTo>
                          <a:pt x="309" y="141"/>
                        </a:lnTo>
                        <a:lnTo>
                          <a:pt x="310" y="133"/>
                        </a:lnTo>
                        <a:lnTo>
                          <a:pt x="311" y="126"/>
                        </a:lnTo>
                        <a:lnTo>
                          <a:pt x="310" y="120"/>
                        </a:lnTo>
                        <a:lnTo>
                          <a:pt x="309" y="115"/>
                        </a:lnTo>
                        <a:lnTo>
                          <a:pt x="308" y="109"/>
                        </a:lnTo>
                        <a:lnTo>
                          <a:pt x="306" y="104"/>
                        </a:lnTo>
                        <a:lnTo>
                          <a:pt x="303" y="100"/>
                        </a:lnTo>
                        <a:lnTo>
                          <a:pt x="300" y="96"/>
                        </a:lnTo>
                        <a:lnTo>
                          <a:pt x="297" y="93"/>
                        </a:lnTo>
                        <a:lnTo>
                          <a:pt x="291" y="89"/>
                        </a:lnTo>
                        <a:lnTo>
                          <a:pt x="287" y="86"/>
                        </a:lnTo>
                        <a:lnTo>
                          <a:pt x="281" y="84"/>
                        </a:lnTo>
                        <a:lnTo>
                          <a:pt x="275" y="82"/>
                        </a:lnTo>
                        <a:lnTo>
                          <a:pt x="268" y="80"/>
                        </a:lnTo>
                        <a:lnTo>
                          <a:pt x="252" y="78"/>
                        </a:lnTo>
                        <a:lnTo>
                          <a:pt x="235" y="78"/>
                        </a:lnTo>
                        <a:lnTo>
                          <a:pt x="216" y="78"/>
                        </a:lnTo>
                        <a:lnTo>
                          <a:pt x="197" y="80"/>
                        </a:lnTo>
                        <a:lnTo>
                          <a:pt x="179" y="83"/>
                        </a:lnTo>
                        <a:lnTo>
                          <a:pt x="161" y="87"/>
                        </a:lnTo>
                        <a:lnTo>
                          <a:pt x="144" y="93"/>
                        </a:lnTo>
                        <a:lnTo>
                          <a:pt x="128" y="99"/>
                        </a:lnTo>
                        <a:lnTo>
                          <a:pt x="112" y="106"/>
                        </a:lnTo>
                        <a:lnTo>
                          <a:pt x="98" y="115"/>
                        </a:lnTo>
                        <a:lnTo>
                          <a:pt x="83" y="125"/>
                        </a:lnTo>
                        <a:lnTo>
                          <a:pt x="69" y="136"/>
                        </a:lnTo>
                        <a:lnTo>
                          <a:pt x="57" y="148"/>
                        </a:lnTo>
                        <a:lnTo>
                          <a:pt x="44" y="161"/>
                        </a:lnTo>
                        <a:lnTo>
                          <a:pt x="32" y="176"/>
                        </a:lnTo>
                        <a:lnTo>
                          <a:pt x="21" y="192"/>
                        </a:lnTo>
                        <a:lnTo>
                          <a:pt x="10" y="208"/>
                        </a:lnTo>
                        <a:lnTo>
                          <a:pt x="0" y="226"/>
                        </a:lnTo>
                        <a:lnTo>
                          <a:pt x="0" y="0"/>
                        </a:lnTo>
                        <a:lnTo>
                          <a:pt x="8" y="4"/>
                        </a:lnTo>
                        <a:lnTo>
                          <a:pt x="16" y="8"/>
                        </a:lnTo>
                        <a:lnTo>
                          <a:pt x="24" y="13"/>
                        </a:lnTo>
                        <a:lnTo>
                          <a:pt x="32" y="16"/>
                        </a:lnTo>
                        <a:lnTo>
                          <a:pt x="41" y="18"/>
                        </a:lnTo>
                        <a:lnTo>
                          <a:pt x="49" y="19"/>
                        </a:lnTo>
                        <a:lnTo>
                          <a:pt x="59" y="20"/>
                        </a:lnTo>
                        <a:lnTo>
                          <a:pt x="67" y="21"/>
                        </a:lnTo>
                        <a:lnTo>
                          <a:pt x="474" y="21"/>
                        </a:lnTo>
                        <a:lnTo>
                          <a:pt x="461" y="34"/>
                        </a:lnTo>
                        <a:lnTo>
                          <a:pt x="449" y="47"/>
                        </a:lnTo>
                        <a:lnTo>
                          <a:pt x="439" y="62"/>
                        </a:lnTo>
                        <a:lnTo>
                          <a:pt x="428" y="79"/>
                        </a:lnTo>
                        <a:lnTo>
                          <a:pt x="419" y="96"/>
                        </a:lnTo>
                        <a:lnTo>
                          <a:pt x="409" y="114"/>
                        </a:lnTo>
                        <a:lnTo>
                          <a:pt x="401" y="134"/>
                        </a:lnTo>
                        <a:lnTo>
                          <a:pt x="394" y="154"/>
                        </a:lnTo>
                        <a:lnTo>
                          <a:pt x="261" y="520"/>
                        </a:lnTo>
                        <a:lnTo>
                          <a:pt x="255" y="539"/>
                        </a:lnTo>
                        <a:lnTo>
                          <a:pt x="250" y="557"/>
                        </a:lnTo>
                        <a:lnTo>
                          <a:pt x="248" y="573"/>
                        </a:lnTo>
                        <a:lnTo>
                          <a:pt x="247" y="588"/>
                        </a:lnTo>
                        <a:lnTo>
                          <a:pt x="247" y="597"/>
                        </a:lnTo>
                        <a:lnTo>
                          <a:pt x="249" y="606"/>
                        </a:lnTo>
                        <a:lnTo>
                          <a:pt x="251" y="615"/>
                        </a:lnTo>
                        <a:lnTo>
                          <a:pt x="255" y="623"/>
                        </a:lnTo>
                        <a:lnTo>
                          <a:pt x="259" y="632"/>
                        </a:lnTo>
                        <a:lnTo>
                          <a:pt x="264" y="640"/>
                        </a:lnTo>
                        <a:lnTo>
                          <a:pt x="270" y="649"/>
                        </a:lnTo>
                        <a:lnTo>
                          <a:pt x="278" y="656"/>
                        </a:lnTo>
                        <a:lnTo>
                          <a:pt x="85" y="6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7" name="Freeform 955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4750" y="2259"/>
                    <a:ext cx="143" cy="199"/>
                  </a:xfrm>
                  <a:custGeom>
                    <a:avLst/>
                    <a:gdLst>
                      <a:gd name="T0" fmla="*/ 417 w 477"/>
                      <a:gd name="T1" fmla="*/ 331 h 662"/>
                      <a:gd name="T2" fmla="*/ 457 w 477"/>
                      <a:gd name="T3" fmla="*/ 377 h 662"/>
                      <a:gd name="T4" fmla="*/ 476 w 477"/>
                      <a:gd name="T5" fmla="*/ 438 h 662"/>
                      <a:gd name="T6" fmla="*/ 475 w 477"/>
                      <a:gd name="T7" fmla="*/ 503 h 662"/>
                      <a:gd name="T8" fmla="*/ 459 w 477"/>
                      <a:gd name="T9" fmla="*/ 554 h 662"/>
                      <a:gd name="T10" fmla="*/ 430 w 477"/>
                      <a:gd name="T11" fmla="*/ 596 h 662"/>
                      <a:gd name="T12" fmla="*/ 371 w 477"/>
                      <a:gd name="T13" fmla="*/ 636 h 662"/>
                      <a:gd name="T14" fmla="*/ 264 w 477"/>
                      <a:gd name="T15" fmla="*/ 662 h 662"/>
                      <a:gd name="T16" fmla="*/ 144 w 477"/>
                      <a:gd name="T17" fmla="*/ 651 h 662"/>
                      <a:gd name="T18" fmla="*/ 62 w 477"/>
                      <a:gd name="T19" fmla="*/ 611 h 662"/>
                      <a:gd name="T20" fmla="*/ 27 w 477"/>
                      <a:gd name="T21" fmla="*/ 572 h 662"/>
                      <a:gd name="T22" fmla="*/ 7 w 477"/>
                      <a:gd name="T23" fmla="*/ 525 h 662"/>
                      <a:gd name="T24" fmla="*/ 0 w 477"/>
                      <a:gd name="T25" fmla="*/ 467 h 662"/>
                      <a:gd name="T26" fmla="*/ 10 w 477"/>
                      <a:gd name="T27" fmla="*/ 399 h 662"/>
                      <a:gd name="T28" fmla="*/ 41 w 477"/>
                      <a:gd name="T29" fmla="*/ 348 h 662"/>
                      <a:gd name="T30" fmla="*/ 93 w 477"/>
                      <a:gd name="T31" fmla="*/ 310 h 662"/>
                      <a:gd name="T32" fmla="*/ 70 w 477"/>
                      <a:gd name="T33" fmla="*/ 282 h 662"/>
                      <a:gd name="T34" fmla="*/ 40 w 477"/>
                      <a:gd name="T35" fmla="*/ 243 h 662"/>
                      <a:gd name="T36" fmla="*/ 26 w 477"/>
                      <a:gd name="T37" fmla="*/ 193 h 662"/>
                      <a:gd name="T38" fmla="*/ 27 w 477"/>
                      <a:gd name="T39" fmla="*/ 138 h 662"/>
                      <a:gd name="T40" fmla="*/ 41 w 477"/>
                      <a:gd name="T41" fmla="*/ 93 h 662"/>
                      <a:gd name="T42" fmla="*/ 68 w 477"/>
                      <a:gd name="T43" fmla="*/ 56 h 662"/>
                      <a:gd name="T44" fmla="*/ 121 w 477"/>
                      <a:gd name="T45" fmla="*/ 21 h 662"/>
                      <a:gd name="T46" fmla="*/ 216 w 477"/>
                      <a:gd name="T47" fmla="*/ 1 h 662"/>
                      <a:gd name="T48" fmla="*/ 321 w 477"/>
                      <a:gd name="T49" fmla="*/ 10 h 662"/>
                      <a:gd name="T50" fmla="*/ 395 w 477"/>
                      <a:gd name="T51" fmla="*/ 45 h 662"/>
                      <a:gd name="T52" fmla="*/ 427 w 477"/>
                      <a:gd name="T53" fmla="*/ 77 h 662"/>
                      <a:gd name="T54" fmla="*/ 446 w 477"/>
                      <a:gd name="T55" fmla="*/ 119 h 662"/>
                      <a:gd name="T56" fmla="*/ 453 w 477"/>
                      <a:gd name="T57" fmla="*/ 170 h 662"/>
                      <a:gd name="T58" fmla="*/ 445 w 477"/>
                      <a:gd name="T59" fmla="*/ 224 h 662"/>
                      <a:gd name="T60" fmla="*/ 420 w 477"/>
                      <a:gd name="T61" fmla="*/ 268 h 662"/>
                      <a:gd name="T62" fmla="*/ 380 w 477"/>
                      <a:gd name="T63" fmla="*/ 299 h 662"/>
                      <a:gd name="T64" fmla="*/ 200 w 477"/>
                      <a:gd name="T65" fmla="*/ 70 h 662"/>
                      <a:gd name="T66" fmla="*/ 148 w 477"/>
                      <a:gd name="T67" fmla="*/ 90 h 662"/>
                      <a:gd name="T68" fmla="*/ 115 w 477"/>
                      <a:gd name="T69" fmla="*/ 135 h 662"/>
                      <a:gd name="T70" fmla="*/ 112 w 477"/>
                      <a:gd name="T71" fmla="*/ 197 h 662"/>
                      <a:gd name="T72" fmla="*/ 140 w 477"/>
                      <a:gd name="T73" fmla="*/ 246 h 662"/>
                      <a:gd name="T74" fmla="*/ 188 w 477"/>
                      <a:gd name="T75" fmla="*/ 271 h 662"/>
                      <a:gd name="T76" fmla="*/ 252 w 477"/>
                      <a:gd name="T77" fmla="*/ 276 h 662"/>
                      <a:gd name="T78" fmla="*/ 311 w 477"/>
                      <a:gd name="T79" fmla="*/ 264 h 662"/>
                      <a:gd name="T80" fmla="*/ 352 w 477"/>
                      <a:gd name="T81" fmla="*/ 229 h 662"/>
                      <a:gd name="T82" fmla="*/ 366 w 477"/>
                      <a:gd name="T83" fmla="*/ 171 h 662"/>
                      <a:gd name="T84" fmla="*/ 352 w 477"/>
                      <a:gd name="T85" fmla="*/ 115 h 662"/>
                      <a:gd name="T86" fmla="*/ 311 w 477"/>
                      <a:gd name="T87" fmla="*/ 80 h 662"/>
                      <a:gd name="T88" fmla="*/ 252 w 477"/>
                      <a:gd name="T89" fmla="*/ 67 h 662"/>
                      <a:gd name="T90" fmla="*/ 192 w 477"/>
                      <a:gd name="T91" fmla="*/ 347 h 662"/>
                      <a:gd name="T92" fmla="*/ 129 w 477"/>
                      <a:gd name="T93" fmla="*/ 370 h 662"/>
                      <a:gd name="T94" fmla="*/ 91 w 477"/>
                      <a:gd name="T95" fmla="*/ 425 h 662"/>
                      <a:gd name="T96" fmla="*/ 87 w 477"/>
                      <a:gd name="T97" fmla="*/ 499 h 662"/>
                      <a:gd name="T98" fmla="*/ 119 w 477"/>
                      <a:gd name="T99" fmla="*/ 557 h 662"/>
                      <a:gd name="T100" fmla="*/ 178 w 477"/>
                      <a:gd name="T101" fmla="*/ 587 h 662"/>
                      <a:gd name="T102" fmla="*/ 255 w 477"/>
                      <a:gd name="T103" fmla="*/ 594 h 662"/>
                      <a:gd name="T104" fmla="*/ 324 w 477"/>
                      <a:gd name="T105" fmla="*/ 578 h 662"/>
                      <a:gd name="T106" fmla="*/ 375 w 477"/>
                      <a:gd name="T107" fmla="*/ 537 h 662"/>
                      <a:gd name="T108" fmla="*/ 393 w 477"/>
                      <a:gd name="T109" fmla="*/ 469 h 662"/>
                      <a:gd name="T110" fmla="*/ 375 w 477"/>
                      <a:gd name="T111" fmla="*/ 401 h 662"/>
                      <a:gd name="T112" fmla="*/ 323 w 477"/>
                      <a:gd name="T113" fmla="*/ 359 h 662"/>
                      <a:gd name="T114" fmla="*/ 255 w 477"/>
                      <a:gd name="T115" fmla="*/ 343 h 6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77" h="662">
                        <a:moveTo>
                          <a:pt x="370" y="305"/>
                        </a:moveTo>
                        <a:lnTo>
                          <a:pt x="383" y="310"/>
                        </a:lnTo>
                        <a:lnTo>
                          <a:pt x="395" y="316"/>
                        </a:lnTo>
                        <a:lnTo>
                          <a:pt x="406" y="324"/>
                        </a:lnTo>
                        <a:lnTo>
                          <a:pt x="417" y="331"/>
                        </a:lnTo>
                        <a:lnTo>
                          <a:pt x="426" y="339"/>
                        </a:lnTo>
                        <a:lnTo>
                          <a:pt x="435" y="348"/>
                        </a:lnTo>
                        <a:lnTo>
                          <a:pt x="443" y="357"/>
                        </a:lnTo>
                        <a:lnTo>
                          <a:pt x="451" y="367"/>
                        </a:lnTo>
                        <a:lnTo>
                          <a:pt x="457" y="377"/>
                        </a:lnTo>
                        <a:lnTo>
                          <a:pt x="462" y="388"/>
                        </a:lnTo>
                        <a:lnTo>
                          <a:pt x="466" y="399"/>
                        </a:lnTo>
                        <a:lnTo>
                          <a:pt x="471" y="412"/>
                        </a:lnTo>
                        <a:lnTo>
                          <a:pt x="474" y="425"/>
                        </a:lnTo>
                        <a:lnTo>
                          <a:pt x="476" y="438"/>
                        </a:lnTo>
                        <a:lnTo>
                          <a:pt x="477" y="452"/>
                        </a:lnTo>
                        <a:lnTo>
                          <a:pt x="477" y="467"/>
                        </a:lnTo>
                        <a:lnTo>
                          <a:pt x="477" y="479"/>
                        </a:lnTo>
                        <a:lnTo>
                          <a:pt x="476" y="491"/>
                        </a:lnTo>
                        <a:lnTo>
                          <a:pt x="475" y="503"/>
                        </a:lnTo>
                        <a:lnTo>
                          <a:pt x="473" y="513"/>
                        </a:lnTo>
                        <a:lnTo>
                          <a:pt x="470" y="525"/>
                        </a:lnTo>
                        <a:lnTo>
                          <a:pt x="467" y="534"/>
                        </a:lnTo>
                        <a:lnTo>
                          <a:pt x="463" y="545"/>
                        </a:lnTo>
                        <a:lnTo>
                          <a:pt x="459" y="554"/>
                        </a:lnTo>
                        <a:lnTo>
                          <a:pt x="454" y="564"/>
                        </a:lnTo>
                        <a:lnTo>
                          <a:pt x="449" y="572"/>
                        </a:lnTo>
                        <a:lnTo>
                          <a:pt x="443" y="581"/>
                        </a:lnTo>
                        <a:lnTo>
                          <a:pt x="436" y="589"/>
                        </a:lnTo>
                        <a:lnTo>
                          <a:pt x="430" y="596"/>
                        </a:lnTo>
                        <a:lnTo>
                          <a:pt x="421" y="604"/>
                        </a:lnTo>
                        <a:lnTo>
                          <a:pt x="414" y="611"/>
                        </a:lnTo>
                        <a:lnTo>
                          <a:pt x="404" y="617"/>
                        </a:lnTo>
                        <a:lnTo>
                          <a:pt x="388" y="628"/>
                        </a:lnTo>
                        <a:lnTo>
                          <a:pt x="371" y="636"/>
                        </a:lnTo>
                        <a:lnTo>
                          <a:pt x="352" y="645"/>
                        </a:lnTo>
                        <a:lnTo>
                          <a:pt x="332" y="651"/>
                        </a:lnTo>
                        <a:lnTo>
                          <a:pt x="311" y="655"/>
                        </a:lnTo>
                        <a:lnTo>
                          <a:pt x="288" y="660"/>
                        </a:lnTo>
                        <a:lnTo>
                          <a:pt x="264" y="662"/>
                        </a:lnTo>
                        <a:lnTo>
                          <a:pt x="239" y="662"/>
                        </a:lnTo>
                        <a:lnTo>
                          <a:pt x="213" y="662"/>
                        </a:lnTo>
                        <a:lnTo>
                          <a:pt x="188" y="660"/>
                        </a:lnTo>
                        <a:lnTo>
                          <a:pt x="165" y="655"/>
                        </a:lnTo>
                        <a:lnTo>
                          <a:pt x="144" y="651"/>
                        </a:lnTo>
                        <a:lnTo>
                          <a:pt x="124" y="645"/>
                        </a:lnTo>
                        <a:lnTo>
                          <a:pt x="105" y="636"/>
                        </a:lnTo>
                        <a:lnTo>
                          <a:pt x="87" y="628"/>
                        </a:lnTo>
                        <a:lnTo>
                          <a:pt x="71" y="617"/>
                        </a:lnTo>
                        <a:lnTo>
                          <a:pt x="62" y="611"/>
                        </a:lnTo>
                        <a:lnTo>
                          <a:pt x="55" y="604"/>
                        </a:lnTo>
                        <a:lnTo>
                          <a:pt x="46" y="596"/>
                        </a:lnTo>
                        <a:lnTo>
                          <a:pt x="40" y="589"/>
                        </a:lnTo>
                        <a:lnTo>
                          <a:pt x="34" y="581"/>
                        </a:lnTo>
                        <a:lnTo>
                          <a:pt x="27" y="572"/>
                        </a:lnTo>
                        <a:lnTo>
                          <a:pt x="22" y="564"/>
                        </a:lnTo>
                        <a:lnTo>
                          <a:pt x="18" y="554"/>
                        </a:lnTo>
                        <a:lnTo>
                          <a:pt x="14" y="545"/>
                        </a:lnTo>
                        <a:lnTo>
                          <a:pt x="10" y="534"/>
                        </a:lnTo>
                        <a:lnTo>
                          <a:pt x="7" y="525"/>
                        </a:lnTo>
                        <a:lnTo>
                          <a:pt x="4" y="513"/>
                        </a:lnTo>
                        <a:lnTo>
                          <a:pt x="3" y="503"/>
                        </a:lnTo>
                        <a:lnTo>
                          <a:pt x="1" y="491"/>
                        </a:lnTo>
                        <a:lnTo>
                          <a:pt x="1" y="479"/>
                        </a:lnTo>
                        <a:lnTo>
                          <a:pt x="0" y="467"/>
                        </a:lnTo>
                        <a:lnTo>
                          <a:pt x="1" y="452"/>
                        </a:lnTo>
                        <a:lnTo>
                          <a:pt x="2" y="438"/>
                        </a:lnTo>
                        <a:lnTo>
                          <a:pt x="4" y="425"/>
                        </a:lnTo>
                        <a:lnTo>
                          <a:pt x="7" y="412"/>
                        </a:lnTo>
                        <a:lnTo>
                          <a:pt x="10" y="399"/>
                        </a:lnTo>
                        <a:lnTo>
                          <a:pt x="15" y="388"/>
                        </a:lnTo>
                        <a:lnTo>
                          <a:pt x="20" y="377"/>
                        </a:lnTo>
                        <a:lnTo>
                          <a:pt x="26" y="367"/>
                        </a:lnTo>
                        <a:lnTo>
                          <a:pt x="34" y="357"/>
                        </a:lnTo>
                        <a:lnTo>
                          <a:pt x="41" y="348"/>
                        </a:lnTo>
                        <a:lnTo>
                          <a:pt x="49" y="339"/>
                        </a:lnTo>
                        <a:lnTo>
                          <a:pt x="59" y="331"/>
                        </a:lnTo>
                        <a:lnTo>
                          <a:pt x="69" y="324"/>
                        </a:lnTo>
                        <a:lnTo>
                          <a:pt x="81" y="316"/>
                        </a:lnTo>
                        <a:lnTo>
                          <a:pt x="93" y="310"/>
                        </a:lnTo>
                        <a:lnTo>
                          <a:pt x="105" y="305"/>
                        </a:lnTo>
                        <a:lnTo>
                          <a:pt x="96" y="299"/>
                        </a:lnTo>
                        <a:lnTo>
                          <a:pt x="87" y="294"/>
                        </a:lnTo>
                        <a:lnTo>
                          <a:pt x="78" y="288"/>
                        </a:lnTo>
                        <a:lnTo>
                          <a:pt x="70" y="282"/>
                        </a:lnTo>
                        <a:lnTo>
                          <a:pt x="63" y="274"/>
                        </a:lnTo>
                        <a:lnTo>
                          <a:pt x="57" y="268"/>
                        </a:lnTo>
                        <a:lnTo>
                          <a:pt x="50" y="259"/>
                        </a:lnTo>
                        <a:lnTo>
                          <a:pt x="45" y="251"/>
                        </a:lnTo>
                        <a:lnTo>
                          <a:pt x="40" y="243"/>
                        </a:lnTo>
                        <a:lnTo>
                          <a:pt x="36" y="234"/>
                        </a:lnTo>
                        <a:lnTo>
                          <a:pt x="33" y="224"/>
                        </a:lnTo>
                        <a:lnTo>
                          <a:pt x="29" y="214"/>
                        </a:lnTo>
                        <a:lnTo>
                          <a:pt x="27" y="204"/>
                        </a:lnTo>
                        <a:lnTo>
                          <a:pt x="26" y="193"/>
                        </a:lnTo>
                        <a:lnTo>
                          <a:pt x="25" y="182"/>
                        </a:lnTo>
                        <a:lnTo>
                          <a:pt x="24" y="170"/>
                        </a:lnTo>
                        <a:lnTo>
                          <a:pt x="25" y="159"/>
                        </a:lnTo>
                        <a:lnTo>
                          <a:pt x="25" y="149"/>
                        </a:lnTo>
                        <a:lnTo>
                          <a:pt x="27" y="138"/>
                        </a:lnTo>
                        <a:lnTo>
                          <a:pt x="28" y="129"/>
                        </a:lnTo>
                        <a:lnTo>
                          <a:pt x="31" y="119"/>
                        </a:lnTo>
                        <a:lnTo>
                          <a:pt x="34" y="110"/>
                        </a:lnTo>
                        <a:lnTo>
                          <a:pt x="37" y="101"/>
                        </a:lnTo>
                        <a:lnTo>
                          <a:pt x="41" y="93"/>
                        </a:lnTo>
                        <a:lnTo>
                          <a:pt x="45" y="85"/>
                        </a:lnTo>
                        <a:lnTo>
                          <a:pt x="50" y="77"/>
                        </a:lnTo>
                        <a:lnTo>
                          <a:pt x="56" y="70"/>
                        </a:lnTo>
                        <a:lnTo>
                          <a:pt x="62" y="64"/>
                        </a:lnTo>
                        <a:lnTo>
                          <a:pt x="68" y="56"/>
                        </a:lnTo>
                        <a:lnTo>
                          <a:pt x="75" y="50"/>
                        </a:lnTo>
                        <a:lnTo>
                          <a:pt x="82" y="45"/>
                        </a:lnTo>
                        <a:lnTo>
                          <a:pt x="90" y="38"/>
                        </a:lnTo>
                        <a:lnTo>
                          <a:pt x="105" y="30"/>
                        </a:lnTo>
                        <a:lnTo>
                          <a:pt x="121" y="21"/>
                        </a:lnTo>
                        <a:lnTo>
                          <a:pt x="138" y="15"/>
                        </a:lnTo>
                        <a:lnTo>
                          <a:pt x="156" y="10"/>
                        </a:lnTo>
                        <a:lnTo>
                          <a:pt x="175" y="6"/>
                        </a:lnTo>
                        <a:lnTo>
                          <a:pt x="195" y="3"/>
                        </a:lnTo>
                        <a:lnTo>
                          <a:pt x="216" y="1"/>
                        </a:lnTo>
                        <a:lnTo>
                          <a:pt x="239" y="0"/>
                        </a:lnTo>
                        <a:lnTo>
                          <a:pt x="261" y="1"/>
                        </a:lnTo>
                        <a:lnTo>
                          <a:pt x="282" y="3"/>
                        </a:lnTo>
                        <a:lnTo>
                          <a:pt x="302" y="6"/>
                        </a:lnTo>
                        <a:lnTo>
                          <a:pt x="321" y="10"/>
                        </a:lnTo>
                        <a:lnTo>
                          <a:pt x="340" y="15"/>
                        </a:lnTo>
                        <a:lnTo>
                          <a:pt x="357" y="21"/>
                        </a:lnTo>
                        <a:lnTo>
                          <a:pt x="373" y="30"/>
                        </a:lnTo>
                        <a:lnTo>
                          <a:pt x="387" y="38"/>
                        </a:lnTo>
                        <a:lnTo>
                          <a:pt x="395" y="45"/>
                        </a:lnTo>
                        <a:lnTo>
                          <a:pt x="402" y="50"/>
                        </a:lnTo>
                        <a:lnTo>
                          <a:pt x="410" y="56"/>
                        </a:lnTo>
                        <a:lnTo>
                          <a:pt x="416" y="64"/>
                        </a:lnTo>
                        <a:lnTo>
                          <a:pt x="422" y="70"/>
                        </a:lnTo>
                        <a:lnTo>
                          <a:pt x="427" y="77"/>
                        </a:lnTo>
                        <a:lnTo>
                          <a:pt x="432" y="85"/>
                        </a:lnTo>
                        <a:lnTo>
                          <a:pt x="436" y="93"/>
                        </a:lnTo>
                        <a:lnTo>
                          <a:pt x="440" y="101"/>
                        </a:lnTo>
                        <a:lnTo>
                          <a:pt x="443" y="110"/>
                        </a:lnTo>
                        <a:lnTo>
                          <a:pt x="446" y="119"/>
                        </a:lnTo>
                        <a:lnTo>
                          <a:pt x="449" y="129"/>
                        </a:lnTo>
                        <a:lnTo>
                          <a:pt x="451" y="138"/>
                        </a:lnTo>
                        <a:lnTo>
                          <a:pt x="452" y="149"/>
                        </a:lnTo>
                        <a:lnTo>
                          <a:pt x="453" y="159"/>
                        </a:lnTo>
                        <a:lnTo>
                          <a:pt x="453" y="170"/>
                        </a:lnTo>
                        <a:lnTo>
                          <a:pt x="453" y="182"/>
                        </a:lnTo>
                        <a:lnTo>
                          <a:pt x="452" y="193"/>
                        </a:lnTo>
                        <a:lnTo>
                          <a:pt x="450" y="204"/>
                        </a:lnTo>
                        <a:lnTo>
                          <a:pt x="447" y="214"/>
                        </a:lnTo>
                        <a:lnTo>
                          <a:pt x="445" y="224"/>
                        </a:lnTo>
                        <a:lnTo>
                          <a:pt x="441" y="234"/>
                        </a:lnTo>
                        <a:lnTo>
                          <a:pt x="437" y="243"/>
                        </a:lnTo>
                        <a:lnTo>
                          <a:pt x="433" y="251"/>
                        </a:lnTo>
                        <a:lnTo>
                          <a:pt x="426" y="259"/>
                        </a:lnTo>
                        <a:lnTo>
                          <a:pt x="420" y="268"/>
                        </a:lnTo>
                        <a:lnTo>
                          <a:pt x="414" y="274"/>
                        </a:lnTo>
                        <a:lnTo>
                          <a:pt x="406" y="282"/>
                        </a:lnTo>
                        <a:lnTo>
                          <a:pt x="398" y="288"/>
                        </a:lnTo>
                        <a:lnTo>
                          <a:pt x="390" y="294"/>
                        </a:lnTo>
                        <a:lnTo>
                          <a:pt x="380" y="299"/>
                        </a:lnTo>
                        <a:lnTo>
                          <a:pt x="370" y="305"/>
                        </a:lnTo>
                        <a:close/>
                        <a:moveTo>
                          <a:pt x="239" y="66"/>
                        </a:moveTo>
                        <a:lnTo>
                          <a:pt x="225" y="67"/>
                        </a:lnTo>
                        <a:lnTo>
                          <a:pt x="212" y="68"/>
                        </a:lnTo>
                        <a:lnTo>
                          <a:pt x="200" y="70"/>
                        </a:lnTo>
                        <a:lnTo>
                          <a:pt x="188" y="72"/>
                        </a:lnTo>
                        <a:lnTo>
                          <a:pt x="177" y="76"/>
                        </a:lnTo>
                        <a:lnTo>
                          <a:pt x="167" y="80"/>
                        </a:lnTo>
                        <a:lnTo>
                          <a:pt x="158" y="85"/>
                        </a:lnTo>
                        <a:lnTo>
                          <a:pt x="148" y="90"/>
                        </a:lnTo>
                        <a:lnTo>
                          <a:pt x="140" y="97"/>
                        </a:lnTo>
                        <a:lnTo>
                          <a:pt x="132" y="106"/>
                        </a:lnTo>
                        <a:lnTo>
                          <a:pt x="125" y="115"/>
                        </a:lnTo>
                        <a:lnTo>
                          <a:pt x="119" y="125"/>
                        </a:lnTo>
                        <a:lnTo>
                          <a:pt x="115" y="135"/>
                        </a:lnTo>
                        <a:lnTo>
                          <a:pt x="112" y="146"/>
                        </a:lnTo>
                        <a:lnTo>
                          <a:pt x="109" y="158"/>
                        </a:lnTo>
                        <a:lnTo>
                          <a:pt x="109" y="171"/>
                        </a:lnTo>
                        <a:lnTo>
                          <a:pt x="109" y="185"/>
                        </a:lnTo>
                        <a:lnTo>
                          <a:pt x="112" y="197"/>
                        </a:lnTo>
                        <a:lnTo>
                          <a:pt x="115" y="209"/>
                        </a:lnTo>
                        <a:lnTo>
                          <a:pt x="119" y="219"/>
                        </a:lnTo>
                        <a:lnTo>
                          <a:pt x="125" y="229"/>
                        </a:lnTo>
                        <a:lnTo>
                          <a:pt x="132" y="237"/>
                        </a:lnTo>
                        <a:lnTo>
                          <a:pt x="140" y="246"/>
                        </a:lnTo>
                        <a:lnTo>
                          <a:pt x="148" y="253"/>
                        </a:lnTo>
                        <a:lnTo>
                          <a:pt x="158" y="258"/>
                        </a:lnTo>
                        <a:lnTo>
                          <a:pt x="167" y="264"/>
                        </a:lnTo>
                        <a:lnTo>
                          <a:pt x="177" y="268"/>
                        </a:lnTo>
                        <a:lnTo>
                          <a:pt x="188" y="271"/>
                        </a:lnTo>
                        <a:lnTo>
                          <a:pt x="200" y="274"/>
                        </a:lnTo>
                        <a:lnTo>
                          <a:pt x="212" y="275"/>
                        </a:lnTo>
                        <a:lnTo>
                          <a:pt x="225" y="276"/>
                        </a:lnTo>
                        <a:lnTo>
                          <a:pt x="239" y="277"/>
                        </a:lnTo>
                        <a:lnTo>
                          <a:pt x="252" y="276"/>
                        </a:lnTo>
                        <a:lnTo>
                          <a:pt x="265" y="275"/>
                        </a:lnTo>
                        <a:lnTo>
                          <a:pt x="277" y="274"/>
                        </a:lnTo>
                        <a:lnTo>
                          <a:pt x="288" y="271"/>
                        </a:lnTo>
                        <a:lnTo>
                          <a:pt x="300" y="268"/>
                        </a:lnTo>
                        <a:lnTo>
                          <a:pt x="311" y="264"/>
                        </a:lnTo>
                        <a:lnTo>
                          <a:pt x="320" y="258"/>
                        </a:lnTo>
                        <a:lnTo>
                          <a:pt x="328" y="253"/>
                        </a:lnTo>
                        <a:lnTo>
                          <a:pt x="338" y="246"/>
                        </a:lnTo>
                        <a:lnTo>
                          <a:pt x="345" y="237"/>
                        </a:lnTo>
                        <a:lnTo>
                          <a:pt x="352" y="229"/>
                        </a:lnTo>
                        <a:lnTo>
                          <a:pt x="357" y="219"/>
                        </a:lnTo>
                        <a:lnTo>
                          <a:pt x="361" y="209"/>
                        </a:lnTo>
                        <a:lnTo>
                          <a:pt x="364" y="197"/>
                        </a:lnTo>
                        <a:lnTo>
                          <a:pt x="366" y="185"/>
                        </a:lnTo>
                        <a:lnTo>
                          <a:pt x="366" y="171"/>
                        </a:lnTo>
                        <a:lnTo>
                          <a:pt x="366" y="158"/>
                        </a:lnTo>
                        <a:lnTo>
                          <a:pt x="364" y="146"/>
                        </a:lnTo>
                        <a:lnTo>
                          <a:pt x="361" y="135"/>
                        </a:lnTo>
                        <a:lnTo>
                          <a:pt x="357" y="125"/>
                        </a:lnTo>
                        <a:lnTo>
                          <a:pt x="352" y="115"/>
                        </a:lnTo>
                        <a:lnTo>
                          <a:pt x="345" y="106"/>
                        </a:lnTo>
                        <a:lnTo>
                          <a:pt x="338" y="97"/>
                        </a:lnTo>
                        <a:lnTo>
                          <a:pt x="328" y="90"/>
                        </a:lnTo>
                        <a:lnTo>
                          <a:pt x="320" y="85"/>
                        </a:lnTo>
                        <a:lnTo>
                          <a:pt x="311" y="80"/>
                        </a:lnTo>
                        <a:lnTo>
                          <a:pt x="300" y="76"/>
                        </a:lnTo>
                        <a:lnTo>
                          <a:pt x="288" y="72"/>
                        </a:lnTo>
                        <a:lnTo>
                          <a:pt x="277" y="70"/>
                        </a:lnTo>
                        <a:lnTo>
                          <a:pt x="265" y="68"/>
                        </a:lnTo>
                        <a:lnTo>
                          <a:pt x="252" y="67"/>
                        </a:lnTo>
                        <a:lnTo>
                          <a:pt x="239" y="66"/>
                        </a:lnTo>
                        <a:close/>
                        <a:moveTo>
                          <a:pt x="239" y="343"/>
                        </a:moveTo>
                        <a:lnTo>
                          <a:pt x="222" y="343"/>
                        </a:lnTo>
                        <a:lnTo>
                          <a:pt x="206" y="345"/>
                        </a:lnTo>
                        <a:lnTo>
                          <a:pt x="192" y="347"/>
                        </a:lnTo>
                        <a:lnTo>
                          <a:pt x="178" y="350"/>
                        </a:lnTo>
                        <a:lnTo>
                          <a:pt x="164" y="354"/>
                        </a:lnTo>
                        <a:lnTo>
                          <a:pt x="153" y="358"/>
                        </a:lnTo>
                        <a:lnTo>
                          <a:pt x="141" y="364"/>
                        </a:lnTo>
                        <a:lnTo>
                          <a:pt x="129" y="370"/>
                        </a:lnTo>
                        <a:lnTo>
                          <a:pt x="120" y="379"/>
                        </a:lnTo>
                        <a:lnTo>
                          <a:pt x="110" y="389"/>
                        </a:lnTo>
                        <a:lnTo>
                          <a:pt x="103" y="399"/>
                        </a:lnTo>
                        <a:lnTo>
                          <a:pt x="97" y="412"/>
                        </a:lnTo>
                        <a:lnTo>
                          <a:pt x="91" y="425"/>
                        </a:lnTo>
                        <a:lnTo>
                          <a:pt x="88" y="438"/>
                        </a:lnTo>
                        <a:lnTo>
                          <a:pt x="85" y="453"/>
                        </a:lnTo>
                        <a:lnTo>
                          <a:pt x="85" y="469"/>
                        </a:lnTo>
                        <a:lnTo>
                          <a:pt x="85" y="485"/>
                        </a:lnTo>
                        <a:lnTo>
                          <a:pt x="87" y="499"/>
                        </a:lnTo>
                        <a:lnTo>
                          <a:pt x="90" y="513"/>
                        </a:lnTo>
                        <a:lnTo>
                          <a:pt x="96" y="526"/>
                        </a:lnTo>
                        <a:lnTo>
                          <a:pt x="102" y="537"/>
                        </a:lnTo>
                        <a:lnTo>
                          <a:pt x="109" y="548"/>
                        </a:lnTo>
                        <a:lnTo>
                          <a:pt x="119" y="557"/>
                        </a:lnTo>
                        <a:lnTo>
                          <a:pt x="129" y="566"/>
                        </a:lnTo>
                        <a:lnTo>
                          <a:pt x="141" y="572"/>
                        </a:lnTo>
                        <a:lnTo>
                          <a:pt x="153" y="578"/>
                        </a:lnTo>
                        <a:lnTo>
                          <a:pt x="164" y="583"/>
                        </a:lnTo>
                        <a:lnTo>
                          <a:pt x="178" y="587"/>
                        </a:lnTo>
                        <a:lnTo>
                          <a:pt x="192" y="590"/>
                        </a:lnTo>
                        <a:lnTo>
                          <a:pt x="206" y="593"/>
                        </a:lnTo>
                        <a:lnTo>
                          <a:pt x="222" y="594"/>
                        </a:lnTo>
                        <a:lnTo>
                          <a:pt x="239" y="594"/>
                        </a:lnTo>
                        <a:lnTo>
                          <a:pt x="255" y="594"/>
                        </a:lnTo>
                        <a:lnTo>
                          <a:pt x="271" y="593"/>
                        </a:lnTo>
                        <a:lnTo>
                          <a:pt x="285" y="590"/>
                        </a:lnTo>
                        <a:lnTo>
                          <a:pt x="299" y="587"/>
                        </a:lnTo>
                        <a:lnTo>
                          <a:pt x="313" y="583"/>
                        </a:lnTo>
                        <a:lnTo>
                          <a:pt x="324" y="578"/>
                        </a:lnTo>
                        <a:lnTo>
                          <a:pt x="336" y="572"/>
                        </a:lnTo>
                        <a:lnTo>
                          <a:pt x="346" y="566"/>
                        </a:lnTo>
                        <a:lnTo>
                          <a:pt x="357" y="557"/>
                        </a:lnTo>
                        <a:lnTo>
                          <a:pt x="366" y="548"/>
                        </a:lnTo>
                        <a:lnTo>
                          <a:pt x="375" y="537"/>
                        </a:lnTo>
                        <a:lnTo>
                          <a:pt x="381" y="526"/>
                        </a:lnTo>
                        <a:lnTo>
                          <a:pt x="386" y="513"/>
                        </a:lnTo>
                        <a:lnTo>
                          <a:pt x="390" y="499"/>
                        </a:lnTo>
                        <a:lnTo>
                          <a:pt x="392" y="485"/>
                        </a:lnTo>
                        <a:lnTo>
                          <a:pt x="393" y="469"/>
                        </a:lnTo>
                        <a:lnTo>
                          <a:pt x="392" y="453"/>
                        </a:lnTo>
                        <a:lnTo>
                          <a:pt x="390" y="438"/>
                        </a:lnTo>
                        <a:lnTo>
                          <a:pt x="386" y="425"/>
                        </a:lnTo>
                        <a:lnTo>
                          <a:pt x="381" y="412"/>
                        </a:lnTo>
                        <a:lnTo>
                          <a:pt x="375" y="401"/>
                        </a:lnTo>
                        <a:lnTo>
                          <a:pt x="366" y="390"/>
                        </a:lnTo>
                        <a:lnTo>
                          <a:pt x="357" y="381"/>
                        </a:lnTo>
                        <a:lnTo>
                          <a:pt x="346" y="372"/>
                        </a:lnTo>
                        <a:lnTo>
                          <a:pt x="335" y="365"/>
                        </a:lnTo>
                        <a:lnTo>
                          <a:pt x="323" y="359"/>
                        </a:lnTo>
                        <a:lnTo>
                          <a:pt x="312" y="354"/>
                        </a:lnTo>
                        <a:lnTo>
                          <a:pt x="298" y="350"/>
                        </a:lnTo>
                        <a:lnTo>
                          <a:pt x="284" y="347"/>
                        </a:lnTo>
                        <a:lnTo>
                          <a:pt x="269" y="345"/>
                        </a:lnTo>
                        <a:lnTo>
                          <a:pt x="255" y="343"/>
                        </a:lnTo>
                        <a:lnTo>
                          <a:pt x="239" y="34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908" name="Freeform 956"/>
                  <p:cNvSpPr>
                    <a:spLocks noChangeAspect="1"/>
                  </p:cNvSpPr>
                  <p:nvPr/>
                </p:nvSpPr>
                <p:spPr bwMode="auto">
                  <a:xfrm>
                    <a:off x="5124" y="2257"/>
                    <a:ext cx="133" cy="203"/>
                  </a:xfrm>
                  <a:custGeom>
                    <a:avLst/>
                    <a:gdLst>
                      <a:gd name="T0" fmla="*/ 1 w 443"/>
                      <a:gd name="T1" fmla="*/ 666 h 674"/>
                      <a:gd name="T2" fmla="*/ 0 w 443"/>
                      <a:gd name="T3" fmla="*/ 638 h 674"/>
                      <a:gd name="T4" fmla="*/ 2 w 443"/>
                      <a:gd name="T5" fmla="*/ 593 h 674"/>
                      <a:gd name="T6" fmla="*/ 12 w 443"/>
                      <a:gd name="T7" fmla="*/ 538 h 674"/>
                      <a:gd name="T8" fmla="*/ 32 w 443"/>
                      <a:gd name="T9" fmla="*/ 488 h 674"/>
                      <a:gd name="T10" fmla="*/ 63 w 443"/>
                      <a:gd name="T11" fmla="*/ 440 h 674"/>
                      <a:gd name="T12" fmla="*/ 102 w 443"/>
                      <a:gd name="T13" fmla="*/ 398 h 674"/>
                      <a:gd name="T14" fmla="*/ 158 w 443"/>
                      <a:gd name="T15" fmla="*/ 354 h 674"/>
                      <a:gd name="T16" fmla="*/ 281 w 443"/>
                      <a:gd name="T17" fmla="*/ 261 h 674"/>
                      <a:gd name="T18" fmla="*/ 316 w 443"/>
                      <a:gd name="T19" fmla="*/ 225 h 674"/>
                      <a:gd name="T20" fmla="*/ 335 w 443"/>
                      <a:gd name="T21" fmla="*/ 189 h 674"/>
                      <a:gd name="T22" fmla="*/ 338 w 443"/>
                      <a:gd name="T23" fmla="*/ 152 h 674"/>
                      <a:gd name="T24" fmla="*/ 331 w 443"/>
                      <a:gd name="T25" fmla="*/ 123 h 674"/>
                      <a:gd name="T26" fmla="*/ 316 w 443"/>
                      <a:gd name="T27" fmla="*/ 101 h 674"/>
                      <a:gd name="T28" fmla="*/ 295 w 443"/>
                      <a:gd name="T29" fmla="*/ 86 h 674"/>
                      <a:gd name="T30" fmla="*/ 268 w 443"/>
                      <a:gd name="T31" fmla="*/ 77 h 674"/>
                      <a:gd name="T32" fmla="*/ 238 w 443"/>
                      <a:gd name="T33" fmla="*/ 75 h 674"/>
                      <a:gd name="T34" fmla="*/ 190 w 443"/>
                      <a:gd name="T35" fmla="*/ 80 h 674"/>
                      <a:gd name="T36" fmla="*/ 145 w 443"/>
                      <a:gd name="T37" fmla="*/ 97 h 674"/>
                      <a:gd name="T38" fmla="*/ 104 w 443"/>
                      <a:gd name="T39" fmla="*/ 125 h 674"/>
                      <a:gd name="T40" fmla="*/ 66 w 443"/>
                      <a:gd name="T41" fmla="*/ 165 h 674"/>
                      <a:gd name="T42" fmla="*/ 31 w 443"/>
                      <a:gd name="T43" fmla="*/ 217 h 674"/>
                      <a:gd name="T44" fmla="*/ 27 w 443"/>
                      <a:gd name="T45" fmla="*/ 6 h 674"/>
                      <a:gd name="T46" fmla="*/ 49 w 443"/>
                      <a:gd name="T47" fmla="*/ 20 h 674"/>
                      <a:gd name="T48" fmla="*/ 76 w 443"/>
                      <a:gd name="T49" fmla="*/ 25 h 674"/>
                      <a:gd name="T50" fmla="*/ 118 w 443"/>
                      <a:gd name="T51" fmla="*/ 23 h 674"/>
                      <a:gd name="T52" fmla="*/ 190 w 443"/>
                      <a:gd name="T53" fmla="*/ 10 h 674"/>
                      <a:gd name="T54" fmla="*/ 248 w 443"/>
                      <a:gd name="T55" fmla="*/ 3 h 674"/>
                      <a:gd name="T56" fmla="*/ 302 w 443"/>
                      <a:gd name="T57" fmla="*/ 10 h 674"/>
                      <a:gd name="T58" fmla="*/ 347 w 443"/>
                      <a:gd name="T59" fmla="*/ 26 h 674"/>
                      <a:gd name="T60" fmla="*/ 385 w 443"/>
                      <a:gd name="T61" fmla="*/ 55 h 674"/>
                      <a:gd name="T62" fmla="*/ 412 w 443"/>
                      <a:gd name="T63" fmla="*/ 94 h 674"/>
                      <a:gd name="T64" fmla="*/ 424 w 443"/>
                      <a:gd name="T65" fmla="*/ 143 h 674"/>
                      <a:gd name="T66" fmla="*/ 422 w 443"/>
                      <a:gd name="T67" fmla="*/ 188 h 674"/>
                      <a:gd name="T68" fmla="*/ 414 w 443"/>
                      <a:gd name="T69" fmla="*/ 223 h 674"/>
                      <a:gd name="T70" fmla="*/ 397 w 443"/>
                      <a:gd name="T71" fmla="*/ 258 h 674"/>
                      <a:gd name="T72" fmla="*/ 368 w 443"/>
                      <a:gd name="T73" fmla="*/ 289 h 674"/>
                      <a:gd name="T74" fmla="*/ 316 w 443"/>
                      <a:gd name="T75" fmla="*/ 332 h 674"/>
                      <a:gd name="T76" fmla="*/ 262 w 443"/>
                      <a:gd name="T77" fmla="*/ 374 h 674"/>
                      <a:gd name="T78" fmla="*/ 176 w 443"/>
                      <a:gd name="T79" fmla="*/ 444 h 674"/>
                      <a:gd name="T80" fmla="*/ 120 w 443"/>
                      <a:gd name="T81" fmla="*/ 497 h 674"/>
                      <a:gd name="T82" fmla="*/ 106 w 443"/>
                      <a:gd name="T83" fmla="*/ 522 h 674"/>
                      <a:gd name="T84" fmla="*/ 101 w 443"/>
                      <a:gd name="T85" fmla="*/ 547 h 674"/>
                      <a:gd name="T86" fmla="*/ 108 w 443"/>
                      <a:gd name="T87" fmla="*/ 568 h 674"/>
                      <a:gd name="T88" fmla="*/ 126 w 443"/>
                      <a:gd name="T89" fmla="*/ 582 h 674"/>
                      <a:gd name="T90" fmla="*/ 155 w 443"/>
                      <a:gd name="T91" fmla="*/ 590 h 674"/>
                      <a:gd name="T92" fmla="*/ 211 w 443"/>
                      <a:gd name="T93" fmla="*/ 591 h 674"/>
                      <a:gd name="T94" fmla="*/ 283 w 443"/>
                      <a:gd name="T95" fmla="*/ 586 h 674"/>
                      <a:gd name="T96" fmla="*/ 338 w 443"/>
                      <a:gd name="T97" fmla="*/ 570 h 674"/>
                      <a:gd name="T98" fmla="*/ 358 w 443"/>
                      <a:gd name="T99" fmla="*/ 558 h 674"/>
                      <a:gd name="T100" fmla="*/ 383 w 443"/>
                      <a:gd name="T101" fmla="*/ 532 h 674"/>
                      <a:gd name="T102" fmla="*/ 413 w 443"/>
                      <a:gd name="T103" fmla="*/ 483 h 674"/>
                      <a:gd name="T104" fmla="*/ 443 w 443"/>
                      <a:gd name="T105" fmla="*/ 415 h 674"/>
                      <a:gd name="T106" fmla="*/ 430 w 443"/>
                      <a:gd name="T107" fmla="*/ 665 h 674"/>
                      <a:gd name="T108" fmla="*/ 409 w 443"/>
                      <a:gd name="T109" fmla="*/ 656 h 674"/>
                      <a:gd name="T110" fmla="*/ 388 w 443"/>
                      <a:gd name="T111" fmla="*/ 653 h 674"/>
                      <a:gd name="T112" fmla="*/ 37 w 443"/>
                      <a:gd name="T113" fmla="*/ 654 h 674"/>
                      <a:gd name="T114" fmla="*/ 18 w 443"/>
                      <a:gd name="T115" fmla="*/ 659 h 674"/>
                      <a:gd name="T116" fmla="*/ 1 w 443"/>
                      <a:gd name="T117" fmla="*/ 669 h 6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443" h="674">
                        <a:moveTo>
                          <a:pt x="1" y="669"/>
                        </a:moveTo>
                        <a:lnTo>
                          <a:pt x="1" y="667"/>
                        </a:lnTo>
                        <a:lnTo>
                          <a:pt x="1" y="666"/>
                        </a:lnTo>
                        <a:lnTo>
                          <a:pt x="0" y="655"/>
                        </a:lnTo>
                        <a:lnTo>
                          <a:pt x="0" y="646"/>
                        </a:lnTo>
                        <a:lnTo>
                          <a:pt x="0" y="638"/>
                        </a:lnTo>
                        <a:lnTo>
                          <a:pt x="0" y="633"/>
                        </a:lnTo>
                        <a:lnTo>
                          <a:pt x="0" y="613"/>
                        </a:lnTo>
                        <a:lnTo>
                          <a:pt x="2" y="593"/>
                        </a:lnTo>
                        <a:lnTo>
                          <a:pt x="4" y="574"/>
                        </a:lnTo>
                        <a:lnTo>
                          <a:pt x="8" y="556"/>
                        </a:lnTo>
                        <a:lnTo>
                          <a:pt x="12" y="538"/>
                        </a:lnTo>
                        <a:lnTo>
                          <a:pt x="19" y="520"/>
                        </a:lnTo>
                        <a:lnTo>
                          <a:pt x="25" y="503"/>
                        </a:lnTo>
                        <a:lnTo>
                          <a:pt x="32" y="488"/>
                        </a:lnTo>
                        <a:lnTo>
                          <a:pt x="42" y="471"/>
                        </a:lnTo>
                        <a:lnTo>
                          <a:pt x="51" y="456"/>
                        </a:lnTo>
                        <a:lnTo>
                          <a:pt x="63" y="440"/>
                        </a:lnTo>
                        <a:lnTo>
                          <a:pt x="75" y="426"/>
                        </a:lnTo>
                        <a:lnTo>
                          <a:pt x="87" y="412"/>
                        </a:lnTo>
                        <a:lnTo>
                          <a:pt x="102" y="398"/>
                        </a:lnTo>
                        <a:lnTo>
                          <a:pt x="117" y="384"/>
                        </a:lnTo>
                        <a:lnTo>
                          <a:pt x="132" y="372"/>
                        </a:lnTo>
                        <a:lnTo>
                          <a:pt x="158" y="354"/>
                        </a:lnTo>
                        <a:lnTo>
                          <a:pt x="190" y="330"/>
                        </a:lnTo>
                        <a:lnTo>
                          <a:pt x="231" y="298"/>
                        </a:lnTo>
                        <a:lnTo>
                          <a:pt x="281" y="261"/>
                        </a:lnTo>
                        <a:lnTo>
                          <a:pt x="295" y="250"/>
                        </a:lnTo>
                        <a:lnTo>
                          <a:pt x="306" y="237"/>
                        </a:lnTo>
                        <a:lnTo>
                          <a:pt x="316" y="225"/>
                        </a:lnTo>
                        <a:lnTo>
                          <a:pt x="324" y="213"/>
                        </a:lnTo>
                        <a:lnTo>
                          <a:pt x="330" y="201"/>
                        </a:lnTo>
                        <a:lnTo>
                          <a:pt x="335" y="189"/>
                        </a:lnTo>
                        <a:lnTo>
                          <a:pt x="337" y="176"/>
                        </a:lnTo>
                        <a:lnTo>
                          <a:pt x="338" y="162"/>
                        </a:lnTo>
                        <a:lnTo>
                          <a:pt x="338" y="152"/>
                        </a:lnTo>
                        <a:lnTo>
                          <a:pt x="337" y="142"/>
                        </a:lnTo>
                        <a:lnTo>
                          <a:pt x="335" y="133"/>
                        </a:lnTo>
                        <a:lnTo>
                          <a:pt x="331" y="123"/>
                        </a:lnTo>
                        <a:lnTo>
                          <a:pt x="327" y="116"/>
                        </a:lnTo>
                        <a:lnTo>
                          <a:pt x="322" y="109"/>
                        </a:lnTo>
                        <a:lnTo>
                          <a:pt x="316" y="101"/>
                        </a:lnTo>
                        <a:lnTo>
                          <a:pt x="308" y="95"/>
                        </a:lnTo>
                        <a:lnTo>
                          <a:pt x="302" y="91"/>
                        </a:lnTo>
                        <a:lnTo>
                          <a:pt x="295" y="86"/>
                        </a:lnTo>
                        <a:lnTo>
                          <a:pt x="286" y="82"/>
                        </a:lnTo>
                        <a:lnTo>
                          <a:pt x="278" y="80"/>
                        </a:lnTo>
                        <a:lnTo>
                          <a:pt x="268" y="77"/>
                        </a:lnTo>
                        <a:lnTo>
                          <a:pt x="259" y="76"/>
                        </a:lnTo>
                        <a:lnTo>
                          <a:pt x="248" y="75"/>
                        </a:lnTo>
                        <a:lnTo>
                          <a:pt x="238" y="75"/>
                        </a:lnTo>
                        <a:lnTo>
                          <a:pt x="222" y="75"/>
                        </a:lnTo>
                        <a:lnTo>
                          <a:pt x="205" y="77"/>
                        </a:lnTo>
                        <a:lnTo>
                          <a:pt x="190" y="80"/>
                        </a:lnTo>
                        <a:lnTo>
                          <a:pt x="175" y="84"/>
                        </a:lnTo>
                        <a:lnTo>
                          <a:pt x="160" y="91"/>
                        </a:lnTo>
                        <a:lnTo>
                          <a:pt x="145" y="97"/>
                        </a:lnTo>
                        <a:lnTo>
                          <a:pt x="131" y="105"/>
                        </a:lnTo>
                        <a:lnTo>
                          <a:pt x="118" y="115"/>
                        </a:lnTo>
                        <a:lnTo>
                          <a:pt x="104" y="125"/>
                        </a:lnTo>
                        <a:lnTo>
                          <a:pt x="91" y="138"/>
                        </a:lnTo>
                        <a:lnTo>
                          <a:pt x="78" y="151"/>
                        </a:lnTo>
                        <a:lnTo>
                          <a:pt x="66" y="165"/>
                        </a:lnTo>
                        <a:lnTo>
                          <a:pt x="53" y="181"/>
                        </a:lnTo>
                        <a:lnTo>
                          <a:pt x="42" y="199"/>
                        </a:lnTo>
                        <a:lnTo>
                          <a:pt x="31" y="217"/>
                        </a:lnTo>
                        <a:lnTo>
                          <a:pt x="20" y="237"/>
                        </a:lnTo>
                        <a:lnTo>
                          <a:pt x="20" y="0"/>
                        </a:lnTo>
                        <a:lnTo>
                          <a:pt x="27" y="6"/>
                        </a:lnTo>
                        <a:lnTo>
                          <a:pt x="34" y="12"/>
                        </a:lnTo>
                        <a:lnTo>
                          <a:pt x="42" y="16"/>
                        </a:lnTo>
                        <a:lnTo>
                          <a:pt x="49" y="20"/>
                        </a:lnTo>
                        <a:lnTo>
                          <a:pt x="58" y="22"/>
                        </a:lnTo>
                        <a:lnTo>
                          <a:pt x="66" y="24"/>
                        </a:lnTo>
                        <a:lnTo>
                          <a:pt x="76" y="25"/>
                        </a:lnTo>
                        <a:lnTo>
                          <a:pt x="84" y="26"/>
                        </a:lnTo>
                        <a:lnTo>
                          <a:pt x="99" y="25"/>
                        </a:lnTo>
                        <a:lnTo>
                          <a:pt x="118" y="23"/>
                        </a:lnTo>
                        <a:lnTo>
                          <a:pt x="140" y="20"/>
                        </a:lnTo>
                        <a:lnTo>
                          <a:pt x="165" y="14"/>
                        </a:lnTo>
                        <a:lnTo>
                          <a:pt x="190" y="10"/>
                        </a:lnTo>
                        <a:lnTo>
                          <a:pt x="214" y="6"/>
                        </a:lnTo>
                        <a:lnTo>
                          <a:pt x="232" y="4"/>
                        </a:lnTo>
                        <a:lnTo>
                          <a:pt x="248" y="3"/>
                        </a:lnTo>
                        <a:lnTo>
                          <a:pt x="267" y="4"/>
                        </a:lnTo>
                        <a:lnTo>
                          <a:pt x="285" y="6"/>
                        </a:lnTo>
                        <a:lnTo>
                          <a:pt x="302" y="10"/>
                        </a:lnTo>
                        <a:lnTo>
                          <a:pt x="318" y="14"/>
                        </a:lnTo>
                        <a:lnTo>
                          <a:pt x="334" y="19"/>
                        </a:lnTo>
                        <a:lnTo>
                          <a:pt x="347" y="26"/>
                        </a:lnTo>
                        <a:lnTo>
                          <a:pt x="361" y="34"/>
                        </a:lnTo>
                        <a:lnTo>
                          <a:pt x="373" y="43"/>
                        </a:lnTo>
                        <a:lnTo>
                          <a:pt x="385" y="55"/>
                        </a:lnTo>
                        <a:lnTo>
                          <a:pt x="396" y="66"/>
                        </a:lnTo>
                        <a:lnTo>
                          <a:pt x="404" y="80"/>
                        </a:lnTo>
                        <a:lnTo>
                          <a:pt x="412" y="94"/>
                        </a:lnTo>
                        <a:lnTo>
                          <a:pt x="417" y="110"/>
                        </a:lnTo>
                        <a:lnTo>
                          <a:pt x="421" y="127"/>
                        </a:lnTo>
                        <a:lnTo>
                          <a:pt x="424" y="143"/>
                        </a:lnTo>
                        <a:lnTo>
                          <a:pt x="424" y="162"/>
                        </a:lnTo>
                        <a:lnTo>
                          <a:pt x="424" y="176"/>
                        </a:lnTo>
                        <a:lnTo>
                          <a:pt x="422" y="188"/>
                        </a:lnTo>
                        <a:lnTo>
                          <a:pt x="420" y="200"/>
                        </a:lnTo>
                        <a:lnTo>
                          <a:pt x="417" y="212"/>
                        </a:lnTo>
                        <a:lnTo>
                          <a:pt x="414" y="223"/>
                        </a:lnTo>
                        <a:lnTo>
                          <a:pt x="408" y="235"/>
                        </a:lnTo>
                        <a:lnTo>
                          <a:pt x="403" y="247"/>
                        </a:lnTo>
                        <a:lnTo>
                          <a:pt x="397" y="258"/>
                        </a:lnTo>
                        <a:lnTo>
                          <a:pt x="392" y="267"/>
                        </a:lnTo>
                        <a:lnTo>
                          <a:pt x="381" y="276"/>
                        </a:lnTo>
                        <a:lnTo>
                          <a:pt x="368" y="289"/>
                        </a:lnTo>
                        <a:lnTo>
                          <a:pt x="352" y="302"/>
                        </a:lnTo>
                        <a:lnTo>
                          <a:pt x="336" y="316"/>
                        </a:lnTo>
                        <a:lnTo>
                          <a:pt x="316" y="332"/>
                        </a:lnTo>
                        <a:lnTo>
                          <a:pt x="293" y="350"/>
                        </a:lnTo>
                        <a:lnTo>
                          <a:pt x="265" y="372"/>
                        </a:lnTo>
                        <a:lnTo>
                          <a:pt x="262" y="374"/>
                        </a:lnTo>
                        <a:lnTo>
                          <a:pt x="240" y="392"/>
                        </a:lnTo>
                        <a:lnTo>
                          <a:pt x="211" y="415"/>
                        </a:lnTo>
                        <a:lnTo>
                          <a:pt x="176" y="444"/>
                        </a:lnTo>
                        <a:lnTo>
                          <a:pt x="135" y="479"/>
                        </a:lnTo>
                        <a:lnTo>
                          <a:pt x="127" y="488"/>
                        </a:lnTo>
                        <a:lnTo>
                          <a:pt x="120" y="497"/>
                        </a:lnTo>
                        <a:lnTo>
                          <a:pt x="115" y="506"/>
                        </a:lnTo>
                        <a:lnTo>
                          <a:pt x="110" y="514"/>
                        </a:lnTo>
                        <a:lnTo>
                          <a:pt x="106" y="522"/>
                        </a:lnTo>
                        <a:lnTo>
                          <a:pt x="104" y="531"/>
                        </a:lnTo>
                        <a:lnTo>
                          <a:pt x="102" y="538"/>
                        </a:lnTo>
                        <a:lnTo>
                          <a:pt x="101" y="547"/>
                        </a:lnTo>
                        <a:lnTo>
                          <a:pt x="102" y="554"/>
                        </a:lnTo>
                        <a:lnTo>
                          <a:pt x="104" y="561"/>
                        </a:lnTo>
                        <a:lnTo>
                          <a:pt x="108" y="568"/>
                        </a:lnTo>
                        <a:lnTo>
                          <a:pt x="112" y="573"/>
                        </a:lnTo>
                        <a:lnTo>
                          <a:pt x="119" y="578"/>
                        </a:lnTo>
                        <a:lnTo>
                          <a:pt x="126" y="582"/>
                        </a:lnTo>
                        <a:lnTo>
                          <a:pt x="135" y="586"/>
                        </a:lnTo>
                        <a:lnTo>
                          <a:pt x="144" y="588"/>
                        </a:lnTo>
                        <a:lnTo>
                          <a:pt x="155" y="590"/>
                        </a:lnTo>
                        <a:lnTo>
                          <a:pt x="169" y="591"/>
                        </a:lnTo>
                        <a:lnTo>
                          <a:pt x="188" y="591"/>
                        </a:lnTo>
                        <a:lnTo>
                          <a:pt x="211" y="591"/>
                        </a:lnTo>
                        <a:lnTo>
                          <a:pt x="238" y="591"/>
                        </a:lnTo>
                        <a:lnTo>
                          <a:pt x="261" y="589"/>
                        </a:lnTo>
                        <a:lnTo>
                          <a:pt x="283" y="586"/>
                        </a:lnTo>
                        <a:lnTo>
                          <a:pt x="303" y="581"/>
                        </a:lnTo>
                        <a:lnTo>
                          <a:pt x="322" y="576"/>
                        </a:lnTo>
                        <a:lnTo>
                          <a:pt x="338" y="570"/>
                        </a:lnTo>
                        <a:lnTo>
                          <a:pt x="345" y="567"/>
                        </a:lnTo>
                        <a:lnTo>
                          <a:pt x="352" y="562"/>
                        </a:lnTo>
                        <a:lnTo>
                          <a:pt x="358" y="558"/>
                        </a:lnTo>
                        <a:lnTo>
                          <a:pt x="364" y="553"/>
                        </a:lnTo>
                        <a:lnTo>
                          <a:pt x="374" y="543"/>
                        </a:lnTo>
                        <a:lnTo>
                          <a:pt x="383" y="532"/>
                        </a:lnTo>
                        <a:lnTo>
                          <a:pt x="393" y="518"/>
                        </a:lnTo>
                        <a:lnTo>
                          <a:pt x="402" y="502"/>
                        </a:lnTo>
                        <a:lnTo>
                          <a:pt x="413" y="483"/>
                        </a:lnTo>
                        <a:lnTo>
                          <a:pt x="423" y="463"/>
                        </a:lnTo>
                        <a:lnTo>
                          <a:pt x="433" y="440"/>
                        </a:lnTo>
                        <a:lnTo>
                          <a:pt x="443" y="415"/>
                        </a:lnTo>
                        <a:lnTo>
                          <a:pt x="443" y="674"/>
                        </a:lnTo>
                        <a:lnTo>
                          <a:pt x="437" y="669"/>
                        </a:lnTo>
                        <a:lnTo>
                          <a:pt x="430" y="665"/>
                        </a:lnTo>
                        <a:lnTo>
                          <a:pt x="423" y="661"/>
                        </a:lnTo>
                        <a:lnTo>
                          <a:pt x="417" y="658"/>
                        </a:lnTo>
                        <a:lnTo>
                          <a:pt x="409" y="656"/>
                        </a:lnTo>
                        <a:lnTo>
                          <a:pt x="402" y="655"/>
                        </a:lnTo>
                        <a:lnTo>
                          <a:pt x="396" y="654"/>
                        </a:lnTo>
                        <a:lnTo>
                          <a:pt x="388" y="653"/>
                        </a:lnTo>
                        <a:lnTo>
                          <a:pt x="51" y="653"/>
                        </a:lnTo>
                        <a:lnTo>
                          <a:pt x="44" y="654"/>
                        </a:lnTo>
                        <a:lnTo>
                          <a:pt x="37" y="654"/>
                        </a:lnTo>
                        <a:lnTo>
                          <a:pt x="30" y="655"/>
                        </a:lnTo>
                        <a:lnTo>
                          <a:pt x="24" y="657"/>
                        </a:lnTo>
                        <a:lnTo>
                          <a:pt x="18" y="659"/>
                        </a:lnTo>
                        <a:lnTo>
                          <a:pt x="12" y="662"/>
                        </a:lnTo>
                        <a:lnTo>
                          <a:pt x="6" y="666"/>
                        </a:lnTo>
                        <a:lnTo>
                          <a:pt x="1" y="66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82909" name="Text Box 957"/>
            <p:cNvSpPr txBox="1">
              <a:spLocks noChangeArrowheads="1"/>
            </p:cNvSpPr>
            <p:nvPr userDrawn="1"/>
          </p:nvSpPr>
          <p:spPr bwMode="auto">
            <a:xfrm>
              <a:off x="839" y="18"/>
              <a:ext cx="1805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hu-HU" altLang="en-US" sz="700" b="1">
                  <a:solidFill>
                    <a:schemeClr val="bg1"/>
                  </a:solidFill>
                </a:rPr>
                <a:t>Budapesti Műszaki és Gazdaságtudomanyi Egyetem</a:t>
              </a:r>
              <a:endParaRPr lang="en-US" altLang="en-US" sz="700" b="1">
                <a:solidFill>
                  <a:schemeClr val="bg1"/>
                </a:solidFill>
              </a:endParaRPr>
            </a:p>
            <a:p>
              <a:pPr>
                <a:spcBef>
                  <a:spcPct val="20000"/>
                </a:spcBef>
              </a:pPr>
              <a:r>
                <a:rPr lang="hu-HU" altLang="en-US" sz="1200">
                  <a:solidFill>
                    <a:schemeClr val="bg1"/>
                  </a:solidFill>
                </a:rPr>
                <a:t>Elektronikus Eszközök Tanszéke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000" b="1" kern="1200">
          <a:solidFill>
            <a:srgbClr val="8C253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8C253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8C2532"/>
        </a:buClr>
        <a:buSzPct val="80000"/>
        <a:buFont typeface="Arial" panose="020B0604020202020204" pitchFamily="34" charset="0"/>
        <a:buChar char="►"/>
        <a:defRPr sz="2800" kern="1200">
          <a:solidFill>
            <a:srgbClr val="4D2885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8C2532"/>
        </a:buClr>
        <a:buFont typeface="Wingdings" panose="05000000000000000000" pitchFamily="2" charset="2"/>
        <a:buChar char="§"/>
        <a:defRPr sz="2400" kern="1200">
          <a:solidFill>
            <a:srgbClr val="4D2885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8C2532"/>
        </a:buClr>
        <a:buChar char="•"/>
        <a:defRPr sz="2000" kern="1200">
          <a:solidFill>
            <a:srgbClr val="4D2885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8C2532"/>
        </a:buClr>
        <a:buChar char="–"/>
        <a:defRPr kern="1200">
          <a:solidFill>
            <a:srgbClr val="4D2885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8C2532"/>
        </a:buClr>
        <a:buChar char="»"/>
        <a:defRPr kern="1200">
          <a:solidFill>
            <a:srgbClr val="4D288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221" name="Rectangle 85"/>
          <p:cNvSpPr>
            <a:spLocks noChangeArrowheads="1"/>
          </p:cNvSpPr>
          <p:nvPr userDrawn="1"/>
        </p:nvSpPr>
        <p:spPr bwMode="auto">
          <a:xfrm>
            <a:off x="0" y="6557963"/>
            <a:ext cx="9144000" cy="212725"/>
          </a:xfrm>
          <a:prstGeom prst="rect">
            <a:avLst/>
          </a:prstGeom>
          <a:solidFill>
            <a:srgbClr val="9100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278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2267223" name="Rectangle 87"/>
          <p:cNvSpPr>
            <a:spLocks noChangeArrowheads="1"/>
          </p:cNvSpPr>
          <p:nvPr userDrawn="1"/>
        </p:nvSpPr>
        <p:spPr bwMode="auto">
          <a:xfrm>
            <a:off x="79375" y="0"/>
            <a:ext cx="223838" cy="6858000"/>
          </a:xfrm>
          <a:prstGeom prst="rect">
            <a:avLst/>
          </a:prstGeom>
          <a:solidFill>
            <a:srgbClr val="02424E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278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22671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0" y="6592888"/>
            <a:ext cx="2381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 b="1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42EF7A-308B-4EF9-BC74-6191E924E25E}" type="slidenum"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672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363" y="765175"/>
            <a:ext cx="8442325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2672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5938" y="0"/>
            <a:ext cx="846931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267195" name="Rectangle 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479" y="6589713"/>
            <a:ext cx="5923503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 smtClean="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67196" name="Rectangle 6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78700" y="6591300"/>
            <a:ext cx="1274763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000" smtClean="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2267219" name="Object 83"/>
          <p:cNvGraphicFramePr>
            <a:graphicFrameLocks noChangeAspect="1"/>
          </p:cNvGraphicFramePr>
          <p:nvPr/>
        </p:nvGraphicFramePr>
        <p:xfrm>
          <a:off x="414338" y="6569075"/>
          <a:ext cx="811986" cy="178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255" name="Photo Editor Photo" r:id="rId10" imgW="8933333" imgH="1961905" progId="">
                  <p:embed/>
                </p:oleObj>
              </mc:Choice>
              <mc:Fallback>
                <p:oleObj name="Photo Editor Photo" r:id="rId10" imgW="8933333" imgH="1961905" progId="">
                  <p:embed/>
                  <p:pic>
                    <p:nvPicPr>
                      <p:cNvPr id="2267219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6569075"/>
                        <a:ext cx="811986" cy="1783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89" descr="vik-logo copy"/>
          <p:cNvSpPr>
            <a:spLocks noChangeAspect="1" noChangeArrowheads="1"/>
          </p:cNvSpPr>
          <p:nvPr userDrawn="1"/>
        </p:nvSpPr>
        <p:spPr bwMode="auto">
          <a:xfrm>
            <a:off x="20638" y="6478588"/>
            <a:ext cx="360362" cy="360362"/>
          </a:xfrm>
          <a:prstGeom prst="roundRect">
            <a:avLst>
              <a:gd name="adj" fmla="val 11023"/>
            </a:avLst>
          </a:prstGeom>
          <a:blipFill dpi="0" rotWithShape="1">
            <a:blip r:embed="rId12" cstate="print"/>
            <a:srcRect/>
            <a:stretch>
              <a:fillRect/>
            </a:stretch>
          </a:blipFill>
          <a:ln w="19050" algn="ctr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278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5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10026"/>
        </a:buClr>
        <a:buFont typeface="Arial" charset="0"/>
        <a:buChar char="►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0026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10026"/>
        </a:buClr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0026"/>
        </a:buClr>
        <a:buFont typeface="Times New Roman" pitchFamily="18" charset="0"/>
        <a:buChar char="─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10026"/>
        </a:buClr>
        <a:buFont typeface="Times New Roman" pitchFamily="18" charset="0"/>
        <a:buChar char="─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10026"/>
        </a:buClr>
        <a:buFont typeface="Times New Roman" pitchFamily="18" charset="0"/>
        <a:buChar char="─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10026"/>
        </a:buClr>
        <a:buFont typeface="Times New Roman" pitchFamily="18" charset="0"/>
        <a:buChar char="─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10026"/>
        </a:buClr>
        <a:buFont typeface="Times New Roman" pitchFamily="18" charset="0"/>
        <a:buChar char="─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10026"/>
        </a:buClr>
        <a:buFont typeface="Times New Roman" pitchFamily="18" charset="0"/>
        <a:buChar char="─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jpeg"/><Relationship Id="rId18" Type="http://schemas.openxmlformats.org/officeDocument/2006/relationships/oleObject" Target="../embeddings/oleObject21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20" Type="http://schemas.openxmlformats.org/officeDocument/2006/relationships/image" Target="../media/image32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2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2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6.wmf"/><Relationship Id="rId11" Type="http://schemas.openxmlformats.org/officeDocument/2006/relationships/image" Target="../media/image47.jpeg"/><Relationship Id="rId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31.jpeg"/><Relationship Id="rId9" Type="http://schemas.openxmlformats.org/officeDocument/2006/relationships/oleObject" Target="../embeddings/oleObject3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8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3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3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39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1.jpeg"/><Relationship Id="rId5" Type="http://schemas.openxmlformats.org/officeDocument/2006/relationships/image" Target="../media/image58.png"/><Relationship Id="rId10" Type="http://schemas.openxmlformats.org/officeDocument/2006/relationships/hyperlink" Target="http://www.oled-info.com/rolled-project-flexible-element-prototype-photo" TargetMode="External"/><Relationship Id="rId4" Type="http://schemas.openxmlformats.org/officeDocument/2006/relationships/oleObject" Target="../embeddings/oleObject40.bin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6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X:\egyetem\Oktatas\Mikroelektronika%20BSC\miel\2009\hu\lumiblade.mpg" TargetMode="External"/><Relationship Id="rId6" Type="http://schemas.openxmlformats.org/officeDocument/2006/relationships/hyperlink" Target="http://www.oled-info.com/topless-project-oled-lamp-prototype-2008" TargetMode="External"/><Relationship Id="rId5" Type="http://schemas.openxmlformats.org/officeDocument/2006/relationships/image" Target="../media/image62.jpeg"/><Relationship Id="rId4" Type="http://schemas.openxmlformats.org/officeDocument/2006/relationships/hyperlink" Target="http://www.oled-info.com/oled_lighting_products/olla_white_oled_10x10_cm2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4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45.bin"/><Relationship Id="rId11" Type="http://schemas.openxmlformats.org/officeDocument/2006/relationships/oleObject" Target="../embeddings/oleObject47.bin"/><Relationship Id="rId5" Type="http://schemas.openxmlformats.org/officeDocument/2006/relationships/image" Target="../media/image67.png"/><Relationship Id="rId10" Type="http://schemas.openxmlformats.org/officeDocument/2006/relationships/image" Target="../media/image69.png"/><Relationship Id="rId4" Type="http://schemas.openxmlformats.org/officeDocument/2006/relationships/oleObject" Target="../embeddings/oleObject44.bin"/><Relationship Id="rId9" Type="http://schemas.openxmlformats.org/officeDocument/2006/relationships/oleObject" Target="../embeddings/oleObject4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4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file:///E:\Dokumentumok\Sz&#237;nes%20technol&#243;gia\HTML\LCD\lcd_sd.jpg" TargetMode="External"/><Relationship Id="rId5" Type="http://schemas.openxmlformats.org/officeDocument/2006/relationships/image" Target="../media/image83.jpeg"/><Relationship Id="rId4" Type="http://schemas.openxmlformats.org/officeDocument/2006/relationships/image" Target="file:///E:\Dokumentumok\Sz&#237;nes%20technol&#243;gia\HTML\LCD\lcd_rikf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E:\Dokumentumok\Sz&#237;nes%20technol&#243;gia\LiquidCrystal%20Molecule.gi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E:\Dokumentumok\Sz&#237;nes%20technol&#243;gia\Liquid%20Crystal%20Molecules%203.gif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file:///E:\Dokumentumok\Sz&#237;nes%20technol&#243;gia\Segment.gif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E:\Dokumentumok\Sz&#237;nes%20technol&#243;gia\Dotmatrixgraphics.gif" TargetMode="External"/><Relationship Id="rId5" Type="http://schemas.openxmlformats.org/officeDocument/2006/relationships/image" Target="../media/image87.png"/><Relationship Id="rId4" Type="http://schemas.openxmlformats.org/officeDocument/2006/relationships/image" Target="file:///E:\Dokumentumok\Sz&#237;nes%20technol&#243;gia\Dotmatrix.gi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E:\Dokumentumok\Sz&#237;nes%20technol&#243;gia\LCD%20configs.gi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90.png"/><Relationship Id="rId4" Type="http://schemas.openxmlformats.org/officeDocument/2006/relationships/oleObject" Target="../embeddings/oleObject5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E:\Dokumentumok\Sz&#237;nes%20technol&#243;gia\2pixel_new.jpg" TargetMode="External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E:\Dokumentumok\Sz&#237;nes%20technol&#243;gia\1210word.gif" TargetMode="Externa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E:\Dokumentumok\Sz&#237;nes%20technol&#243;gia\pwm_430.gi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E:\Dokumentumok\Sz&#237;nes%20technol&#243;gia\3-DMD.jpg" TargetMode="External"/><Relationship Id="rId5" Type="http://schemas.openxmlformats.org/officeDocument/2006/relationships/image" Target="../media/image98.jpeg"/><Relationship Id="rId4" Type="http://schemas.openxmlformats.org/officeDocument/2006/relationships/image" Target="file:///E:\Dokumentumok\Sz&#237;nes%20technol&#243;gia\1-DMD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de.wikipedia.org/wiki/Quantentop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cse.rpi.edu/~schubert/Light-Emitting-Diodes-dot-org/chap07/chap07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se.rpi.edu/~schubert/Light-Emitting-Diodes-dot-org/chap07/chap07.htm" TargetMode="External"/><Relationship Id="rId2" Type="http://schemas.openxmlformats.org/officeDocument/2006/relationships/hyperlink" Target="https://de.wikipedia.org/wiki/Quantentop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MIKROELEKTRONIK, VIEEAB00</a:t>
            </a:r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718050"/>
            <a:ext cx="5486400" cy="1179513"/>
          </a:xfrm>
        </p:spPr>
        <p:txBody>
          <a:bodyPr/>
          <a:lstStyle/>
          <a:p>
            <a:pPr eaLnBrk="0" hangingPunct="0">
              <a:lnSpc>
                <a:spcPct val="85000"/>
              </a:lnSpc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sz="2800"/>
              <a:t>Bauteile der Optoelektronik: </a:t>
            </a:r>
            <a:r>
              <a:rPr lang="en-US" altLang="en-US" sz="2800" b="0"/>
              <a:t>Leuchtdioden</a:t>
            </a:r>
            <a:r>
              <a:rPr lang="hu-HU" altLang="en-US" sz="2800" b="0"/>
              <a:t>, </a:t>
            </a:r>
            <a:r>
              <a:rPr lang="de-DE" altLang="en-US" sz="2800" b="0"/>
              <a:t>Ph</a:t>
            </a:r>
            <a:r>
              <a:rPr lang="hu-HU" altLang="en-US" sz="2800" b="0"/>
              <a:t>otodi</a:t>
            </a:r>
            <a:r>
              <a:rPr lang="de-DE" altLang="en-US" sz="2800" b="0"/>
              <a:t>o</a:t>
            </a:r>
            <a:r>
              <a:rPr lang="hu-HU" altLang="en-US" sz="2800" b="0"/>
              <a:t>d</a:t>
            </a:r>
            <a:r>
              <a:rPr lang="de-DE" altLang="en-US" sz="2800" b="0"/>
              <a:t>en</a:t>
            </a:r>
            <a:r>
              <a:rPr lang="hu-HU" altLang="en-US" sz="2800" b="0"/>
              <a:t>, </a:t>
            </a:r>
            <a:r>
              <a:rPr lang="de-DE" altLang="en-US" sz="2800" b="0"/>
              <a:t>Bildsensoren</a:t>
            </a:r>
            <a:r>
              <a:rPr lang="en-US" altLang="en-US" sz="2800" b="0"/>
              <a:t>,</a:t>
            </a:r>
            <a:r>
              <a:rPr lang="hu-HU" altLang="en-US" sz="2800" b="0"/>
              <a:t> </a:t>
            </a:r>
            <a:r>
              <a:rPr lang="de-DE" altLang="en-US" sz="2800" b="0"/>
              <a:t>Displays</a:t>
            </a:r>
            <a:endParaRPr lang="en-US" altLang="en-US" sz="2800" b="0"/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3678238" y="6019800"/>
            <a:ext cx="51530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en-US" sz="1400" dirty="0">
                <a:solidFill>
                  <a:srgbClr val="D5262B"/>
                </a:solidFill>
              </a:rPr>
              <a:t>http://www.eet.bme.hu/~</a:t>
            </a:r>
            <a:r>
              <a:rPr lang="hu-HU" altLang="en-US" sz="1400" dirty="0" smtClean="0">
                <a:solidFill>
                  <a:srgbClr val="D5262B"/>
                </a:solidFill>
              </a:rPr>
              <a:t>poppe/miel/de/</a:t>
            </a:r>
            <a:r>
              <a:rPr lang="hu-HU" altLang="en-US" sz="1400" dirty="0">
                <a:solidFill>
                  <a:schemeClr val="bg2"/>
                </a:solidFill>
              </a:rPr>
              <a:t>OPTEL.pptx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2875756"/>
            <a:ext cx="1781175" cy="17811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37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37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601E-F858-41D6-8ACF-35C91CDD601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61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Licht</a:t>
            </a:r>
            <a:r>
              <a:rPr lang="hu-HU" altLang="en-US" dirty="0" smtClean="0"/>
              <a:t>ausbeute</a:t>
            </a:r>
            <a:r>
              <a:rPr lang="de-DE" altLang="en-US" dirty="0" smtClean="0"/>
              <a:t> </a:t>
            </a:r>
            <a:r>
              <a:rPr lang="de-DE" altLang="en-US" dirty="0"/>
              <a:t>von</a:t>
            </a:r>
            <a:r>
              <a:rPr lang="hu-HU" altLang="en-US" dirty="0"/>
              <a:t> LED</a:t>
            </a:r>
            <a:r>
              <a:rPr lang="de-DE" altLang="en-US" dirty="0" smtClean="0"/>
              <a:t>s</a:t>
            </a:r>
            <a:r>
              <a:rPr lang="hu-HU" altLang="en-US" dirty="0" smtClean="0"/>
              <a:t> (</a:t>
            </a:r>
            <a:r>
              <a:rPr lang="hu-HU" altLang="en-US" dirty="0" smtClean="0">
                <a:sym typeface="Symbol" panose="05050102010706020507" pitchFamily="18" charset="2"/>
              </a:rPr>
              <a:t></a:t>
            </a:r>
            <a:r>
              <a:rPr lang="hu-HU" altLang="en-US" baseline="-25000" dirty="0" smtClean="0">
                <a:sym typeface="Symbol" panose="05050102010706020507" pitchFamily="18" charset="2"/>
              </a:rPr>
              <a:t>v</a:t>
            </a:r>
            <a:r>
              <a:rPr lang="hu-HU" altLang="en-US" dirty="0" smtClean="0"/>
              <a:t>)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25455" y="1229264"/>
            <a:ext cx="7216775" cy="5002213"/>
            <a:chOff x="1243013" y="1143000"/>
            <a:chExt cx="7216775" cy="5002213"/>
          </a:xfrm>
        </p:grpSpPr>
        <p:sp>
          <p:nvSpPr>
            <p:cNvPr id="1161218" name="Rectangle 2"/>
            <p:cNvSpPr>
              <a:spLocks noChangeArrowheads="1"/>
            </p:cNvSpPr>
            <p:nvPr/>
          </p:nvSpPr>
          <p:spPr bwMode="auto">
            <a:xfrm>
              <a:off x="1676400" y="1371600"/>
              <a:ext cx="6496050" cy="4432300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19" name="Line 3"/>
            <p:cNvSpPr>
              <a:spLocks noChangeShapeType="1"/>
            </p:cNvSpPr>
            <p:nvPr/>
          </p:nvSpPr>
          <p:spPr bwMode="auto">
            <a:xfrm flipV="1">
              <a:off x="1685925" y="4029075"/>
              <a:ext cx="5591175" cy="9525"/>
            </a:xfrm>
            <a:prstGeom prst="line">
              <a:avLst/>
            </a:prstGeom>
            <a:noFill/>
            <a:ln w="31750" cap="rnd">
              <a:solidFill>
                <a:srgbClr val="D5262B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61220" name="Line 4"/>
            <p:cNvSpPr>
              <a:spLocks noChangeShapeType="1"/>
            </p:cNvSpPr>
            <p:nvPr/>
          </p:nvSpPr>
          <p:spPr bwMode="auto">
            <a:xfrm>
              <a:off x="2000250" y="2581275"/>
              <a:ext cx="6229350" cy="0"/>
            </a:xfrm>
            <a:prstGeom prst="line">
              <a:avLst/>
            </a:prstGeom>
            <a:noFill/>
            <a:ln w="31750" cap="rnd">
              <a:solidFill>
                <a:srgbClr val="D5262B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61222" name="Oval 6"/>
            <p:cNvSpPr>
              <a:spLocks noChangeArrowheads="1"/>
            </p:cNvSpPr>
            <p:nvPr/>
          </p:nvSpPr>
          <p:spPr bwMode="auto">
            <a:xfrm>
              <a:off x="1752600" y="4572000"/>
              <a:ext cx="914400" cy="60960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23" name="Line 7"/>
            <p:cNvSpPr>
              <a:spLocks noChangeShapeType="1"/>
            </p:cNvSpPr>
            <p:nvPr/>
          </p:nvSpPr>
          <p:spPr bwMode="auto">
            <a:xfrm>
              <a:off x="1657350" y="4333875"/>
              <a:ext cx="63769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24" name="Line 8"/>
            <p:cNvSpPr>
              <a:spLocks noChangeShapeType="1"/>
            </p:cNvSpPr>
            <p:nvPr/>
          </p:nvSpPr>
          <p:spPr bwMode="auto">
            <a:xfrm>
              <a:off x="1657350" y="2847975"/>
              <a:ext cx="637698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25" name="Line 9"/>
            <p:cNvSpPr>
              <a:spLocks noChangeShapeType="1"/>
            </p:cNvSpPr>
            <p:nvPr/>
          </p:nvSpPr>
          <p:spPr bwMode="auto">
            <a:xfrm>
              <a:off x="1657350" y="1354138"/>
              <a:ext cx="637698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26" name="Line 10"/>
            <p:cNvSpPr>
              <a:spLocks noChangeShapeType="1"/>
            </p:cNvSpPr>
            <p:nvPr/>
          </p:nvSpPr>
          <p:spPr bwMode="auto">
            <a:xfrm>
              <a:off x="1657350" y="1354138"/>
              <a:ext cx="3175" cy="4473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27" name="Line 11"/>
            <p:cNvSpPr>
              <a:spLocks noChangeShapeType="1"/>
            </p:cNvSpPr>
            <p:nvPr/>
          </p:nvSpPr>
          <p:spPr bwMode="auto">
            <a:xfrm>
              <a:off x="1657350" y="582771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28" name="Line 12"/>
            <p:cNvSpPr>
              <a:spLocks noChangeShapeType="1"/>
            </p:cNvSpPr>
            <p:nvPr/>
          </p:nvSpPr>
          <p:spPr bwMode="auto">
            <a:xfrm>
              <a:off x="1657350" y="537686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29" name="Line 13"/>
            <p:cNvSpPr>
              <a:spLocks noChangeShapeType="1"/>
            </p:cNvSpPr>
            <p:nvPr/>
          </p:nvSpPr>
          <p:spPr bwMode="auto">
            <a:xfrm>
              <a:off x="1657350" y="5119688"/>
              <a:ext cx="492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0" name="Line 14"/>
            <p:cNvSpPr>
              <a:spLocks noChangeShapeType="1"/>
            </p:cNvSpPr>
            <p:nvPr/>
          </p:nvSpPr>
          <p:spPr bwMode="auto">
            <a:xfrm>
              <a:off x="1657350" y="4927600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1" name="Line 15"/>
            <p:cNvSpPr>
              <a:spLocks noChangeShapeType="1"/>
            </p:cNvSpPr>
            <p:nvPr/>
          </p:nvSpPr>
          <p:spPr bwMode="auto">
            <a:xfrm>
              <a:off x="1657350" y="4783138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2" name="Line 16"/>
            <p:cNvSpPr>
              <a:spLocks noChangeShapeType="1"/>
            </p:cNvSpPr>
            <p:nvPr/>
          </p:nvSpPr>
          <p:spPr bwMode="auto">
            <a:xfrm>
              <a:off x="1657350" y="4668838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3" name="Line 17"/>
            <p:cNvSpPr>
              <a:spLocks noChangeShapeType="1"/>
            </p:cNvSpPr>
            <p:nvPr/>
          </p:nvSpPr>
          <p:spPr bwMode="auto">
            <a:xfrm>
              <a:off x="1657350" y="4564063"/>
              <a:ext cx="492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4" name="Line 18"/>
            <p:cNvSpPr>
              <a:spLocks noChangeShapeType="1"/>
            </p:cNvSpPr>
            <p:nvPr/>
          </p:nvSpPr>
          <p:spPr bwMode="auto">
            <a:xfrm>
              <a:off x="1657350" y="4476750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5" name="Line 19"/>
            <p:cNvSpPr>
              <a:spLocks noChangeShapeType="1"/>
            </p:cNvSpPr>
            <p:nvPr/>
          </p:nvSpPr>
          <p:spPr bwMode="auto">
            <a:xfrm>
              <a:off x="1657350" y="4400550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6" name="Line 20"/>
            <p:cNvSpPr>
              <a:spLocks noChangeShapeType="1"/>
            </p:cNvSpPr>
            <p:nvPr/>
          </p:nvSpPr>
          <p:spPr bwMode="auto">
            <a:xfrm>
              <a:off x="1657350" y="4333875"/>
              <a:ext cx="492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7" name="Line 21"/>
            <p:cNvSpPr>
              <a:spLocks noChangeShapeType="1"/>
            </p:cNvSpPr>
            <p:nvPr/>
          </p:nvSpPr>
          <p:spPr bwMode="auto">
            <a:xfrm>
              <a:off x="1657350" y="3883025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8" name="Line 22"/>
            <p:cNvSpPr>
              <a:spLocks noChangeShapeType="1"/>
            </p:cNvSpPr>
            <p:nvPr/>
          </p:nvSpPr>
          <p:spPr bwMode="auto">
            <a:xfrm>
              <a:off x="1657350" y="362426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39" name="Line 23"/>
            <p:cNvSpPr>
              <a:spLocks noChangeShapeType="1"/>
            </p:cNvSpPr>
            <p:nvPr/>
          </p:nvSpPr>
          <p:spPr bwMode="auto">
            <a:xfrm>
              <a:off x="1657350" y="3441700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0" name="Line 24"/>
            <p:cNvSpPr>
              <a:spLocks noChangeShapeType="1"/>
            </p:cNvSpPr>
            <p:nvPr/>
          </p:nvSpPr>
          <p:spPr bwMode="auto">
            <a:xfrm>
              <a:off x="1657350" y="3298825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1" name="Line 25"/>
            <p:cNvSpPr>
              <a:spLocks noChangeShapeType="1"/>
            </p:cNvSpPr>
            <p:nvPr/>
          </p:nvSpPr>
          <p:spPr bwMode="auto">
            <a:xfrm>
              <a:off x="1657350" y="317341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2" name="Line 26"/>
            <p:cNvSpPr>
              <a:spLocks noChangeShapeType="1"/>
            </p:cNvSpPr>
            <p:nvPr/>
          </p:nvSpPr>
          <p:spPr bwMode="auto">
            <a:xfrm>
              <a:off x="1657350" y="307816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3" name="Line 27"/>
            <p:cNvSpPr>
              <a:spLocks noChangeShapeType="1"/>
            </p:cNvSpPr>
            <p:nvPr/>
          </p:nvSpPr>
          <p:spPr bwMode="auto">
            <a:xfrm>
              <a:off x="1657350" y="2992438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4" name="Line 28"/>
            <p:cNvSpPr>
              <a:spLocks noChangeShapeType="1"/>
            </p:cNvSpPr>
            <p:nvPr/>
          </p:nvSpPr>
          <p:spPr bwMode="auto">
            <a:xfrm>
              <a:off x="1657350" y="2914650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5" name="Line 29"/>
            <p:cNvSpPr>
              <a:spLocks noChangeShapeType="1"/>
            </p:cNvSpPr>
            <p:nvPr/>
          </p:nvSpPr>
          <p:spPr bwMode="auto">
            <a:xfrm>
              <a:off x="1657350" y="2847975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6" name="Line 30"/>
            <p:cNvSpPr>
              <a:spLocks noChangeShapeType="1"/>
            </p:cNvSpPr>
            <p:nvPr/>
          </p:nvSpPr>
          <p:spPr bwMode="auto">
            <a:xfrm>
              <a:off x="1657350" y="2398713"/>
              <a:ext cx="492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7" name="Line 31"/>
            <p:cNvSpPr>
              <a:spLocks noChangeShapeType="1"/>
            </p:cNvSpPr>
            <p:nvPr/>
          </p:nvSpPr>
          <p:spPr bwMode="auto">
            <a:xfrm>
              <a:off x="1657350" y="2128838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8" name="Line 32"/>
            <p:cNvSpPr>
              <a:spLocks noChangeShapeType="1"/>
            </p:cNvSpPr>
            <p:nvPr/>
          </p:nvSpPr>
          <p:spPr bwMode="auto">
            <a:xfrm>
              <a:off x="1657350" y="194786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49" name="Line 33"/>
            <p:cNvSpPr>
              <a:spLocks noChangeShapeType="1"/>
            </p:cNvSpPr>
            <p:nvPr/>
          </p:nvSpPr>
          <p:spPr bwMode="auto">
            <a:xfrm>
              <a:off x="1657350" y="1803400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0" name="Line 34"/>
            <p:cNvSpPr>
              <a:spLocks noChangeShapeType="1"/>
            </p:cNvSpPr>
            <p:nvPr/>
          </p:nvSpPr>
          <p:spPr bwMode="auto">
            <a:xfrm>
              <a:off x="1657350" y="1689100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1" name="Line 35"/>
            <p:cNvSpPr>
              <a:spLocks noChangeShapeType="1"/>
            </p:cNvSpPr>
            <p:nvPr/>
          </p:nvSpPr>
          <p:spPr bwMode="auto">
            <a:xfrm>
              <a:off x="1657350" y="1584325"/>
              <a:ext cx="492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2" name="Line 36"/>
            <p:cNvSpPr>
              <a:spLocks noChangeShapeType="1"/>
            </p:cNvSpPr>
            <p:nvPr/>
          </p:nvSpPr>
          <p:spPr bwMode="auto">
            <a:xfrm>
              <a:off x="1657350" y="149701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3" name="Line 37"/>
            <p:cNvSpPr>
              <a:spLocks noChangeShapeType="1"/>
            </p:cNvSpPr>
            <p:nvPr/>
          </p:nvSpPr>
          <p:spPr bwMode="auto">
            <a:xfrm>
              <a:off x="1657350" y="1420813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4" name="Line 38"/>
            <p:cNvSpPr>
              <a:spLocks noChangeShapeType="1"/>
            </p:cNvSpPr>
            <p:nvPr/>
          </p:nvSpPr>
          <p:spPr bwMode="auto">
            <a:xfrm>
              <a:off x="1657350" y="1354138"/>
              <a:ext cx="492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5" name="Line 39"/>
            <p:cNvSpPr>
              <a:spLocks noChangeShapeType="1"/>
            </p:cNvSpPr>
            <p:nvPr/>
          </p:nvSpPr>
          <p:spPr bwMode="auto">
            <a:xfrm>
              <a:off x="1657350" y="5827713"/>
              <a:ext cx="6667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6" name="Line 40"/>
            <p:cNvSpPr>
              <a:spLocks noChangeShapeType="1"/>
            </p:cNvSpPr>
            <p:nvPr/>
          </p:nvSpPr>
          <p:spPr bwMode="auto">
            <a:xfrm>
              <a:off x="1657350" y="4333875"/>
              <a:ext cx="666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7" name="Line 41"/>
            <p:cNvSpPr>
              <a:spLocks noChangeShapeType="1"/>
            </p:cNvSpPr>
            <p:nvPr/>
          </p:nvSpPr>
          <p:spPr bwMode="auto">
            <a:xfrm>
              <a:off x="1657350" y="2847975"/>
              <a:ext cx="666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8" name="Line 42"/>
            <p:cNvSpPr>
              <a:spLocks noChangeShapeType="1"/>
            </p:cNvSpPr>
            <p:nvPr/>
          </p:nvSpPr>
          <p:spPr bwMode="auto">
            <a:xfrm>
              <a:off x="1657350" y="1354138"/>
              <a:ext cx="6667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59" name="Line 43"/>
            <p:cNvSpPr>
              <a:spLocks noChangeShapeType="1"/>
            </p:cNvSpPr>
            <p:nvPr/>
          </p:nvSpPr>
          <p:spPr bwMode="auto">
            <a:xfrm>
              <a:off x="1657350" y="5827713"/>
              <a:ext cx="637698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0" name="Line 44"/>
            <p:cNvSpPr>
              <a:spLocks noChangeShapeType="1"/>
            </p:cNvSpPr>
            <p:nvPr/>
          </p:nvSpPr>
          <p:spPr bwMode="auto">
            <a:xfrm flipV="1">
              <a:off x="1657350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1" name="Line 45"/>
            <p:cNvSpPr>
              <a:spLocks noChangeShapeType="1"/>
            </p:cNvSpPr>
            <p:nvPr/>
          </p:nvSpPr>
          <p:spPr bwMode="auto">
            <a:xfrm flipV="1">
              <a:off x="2454275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2" name="Line 46"/>
            <p:cNvSpPr>
              <a:spLocks noChangeShapeType="1"/>
            </p:cNvSpPr>
            <p:nvPr/>
          </p:nvSpPr>
          <p:spPr bwMode="auto">
            <a:xfrm flipV="1">
              <a:off x="3251200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3" name="Line 47"/>
            <p:cNvSpPr>
              <a:spLocks noChangeShapeType="1"/>
            </p:cNvSpPr>
            <p:nvPr/>
          </p:nvSpPr>
          <p:spPr bwMode="auto">
            <a:xfrm flipV="1">
              <a:off x="4048125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4" name="Line 48"/>
            <p:cNvSpPr>
              <a:spLocks noChangeShapeType="1"/>
            </p:cNvSpPr>
            <p:nvPr/>
          </p:nvSpPr>
          <p:spPr bwMode="auto">
            <a:xfrm flipV="1">
              <a:off x="4846638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5" name="Line 49"/>
            <p:cNvSpPr>
              <a:spLocks noChangeShapeType="1"/>
            </p:cNvSpPr>
            <p:nvPr/>
          </p:nvSpPr>
          <p:spPr bwMode="auto">
            <a:xfrm flipV="1">
              <a:off x="5643563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6" name="Line 50"/>
            <p:cNvSpPr>
              <a:spLocks noChangeShapeType="1"/>
            </p:cNvSpPr>
            <p:nvPr/>
          </p:nvSpPr>
          <p:spPr bwMode="auto">
            <a:xfrm flipV="1">
              <a:off x="6440488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7" name="Line 51"/>
            <p:cNvSpPr>
              <a:spLocks noChangeShapeType="1"/>
            </p:cNvSpPr>
            <p:nvPr/>
          </p:nvSpPr>
          <p:spPr bwMode="auto">
            <a:xfrm flipV="1">
              <a:off x="7237413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8" name="Line 52"/>
            <p:cNvSpPr>
              <a:spLocks noChangeShapeType="1"/>
            </p:cNvSpPr>
            <p:nvPr/>
          </p:nvSpPr>
          <p:spPr bwMode="auto">
            <a:xfrm flipV="1">
              <a:off x="2243138" y="5827713"/>
              <a:ext cx="3175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69" name="Rectangle 53"/>
            <p:cNvSpPr>
              <a:spLocks noChangeArrowheads="1"/>
            </p:cNvSpPr>
            <p:nvPr/>
          </p:nvSpPr>
          <p:spPr bwMode="auto">
            <a:xfrm>
              <a:off x="1281113" y="5751513"/>
              <a:ext cx="2460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0,1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0" name="Rectangle 54"/>
            <p:cNvSpPr>
              <a:spLocks noChangeArrowheads="1"/>
            </p:cNvSpPr>
            <p:nvPr/>
          </p:nvSpPr>
          <p:spPr bwMode="auto">
            <a:xfrm>
              <a:off x="1439863" y="4256088"/>
              <a:ext cx="9842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1" name="Rectangle 55"/>
            <p:cNvSpPr>
              <a:spLocks noChangeArrowheads="1"/>
            </p:cNvSpPr>
            <p:nvPr/>
          </p:nvSpPr>
          <p:spPr bwMode="auto">
            <a:xfrm>
              <a:off x="1341438" y="2771775"/>
              <a:ext cx="1968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10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2" name="Rectangle 56"/>
            <p:cNvSpPr>
              <a:spLocks noChangeArrowheads="1"/>
            </p:cNvSpPr>
            <p:nvPr/>
          </p:nvSpPr>
          <p:spPr bwMode="auto">
            <a:xfrm>
              <a:off x="1243013" y="1276350"/>
              <a:ext cx="2952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100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3" name="Rectangle 57"/>
            <p:cNvSpPr>
              <a:spLocks noChangeArrowheads="1"/>
            </p:cNvSpPr>
            <p:nvPr/>
          </p:nvSpPr>
          <p:spPr bwMode="auto">
            <a:xfrm>
              <a:off x="1514475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1970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4" name="Rectangle 58"/>
            <p:cNvSpPr>
              <a:spLocks noChangeArrowheads="1"/>
            </p:cNvSpPr>
            <p:nvPr/>
          </p:nvSpPr>
          <p:spPr bwMode="auto">
            <a:xfrm>
              <a:off x="2312988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1975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5" name="Rectangle 59"/>
            <p:cNvSpPr>
              <a:spLocks noChangeArrowheads="1"/>
            </p:cNvSpPr>
            <p:nvPr/>
          </p:nvSpPr>
          <p:spPr bwMode="auto">
            <a:xfrm>
              <a:off x="3106738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1980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6" name="Rectangle 60"/>
            <p:cNvSpPr>
              <a:spLocks noChangeArrowheads="1"/>
            </p:cNvSpPr>
            <p:nvPr/>
          </p:nvSpPr>
          <p:spPr bwMode="auto">
            <a:xfrm>
              <a:off x="3905250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1985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7" name="Rectangle 61"/>
            <p:cNvSpPr>
              <a:spLocks noChangeArrowheads="1"/>
            </p:cNvSpPr>
            <p:nvPr/>
          </p:nvSpPr>
          <p:spPr bwMode="auto">
            <a:xfrm>
              <a:off x="4705350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1990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8" name="Rectangle 62"/>
            <p:cNvSpPr>
              <a:spLocks noChangeArrowheads="1"/>
            </p:cNvSpPr>
            <p:nvPr/>
          </p:nvSpPr>
          <p:spPr bwMode="auto">
            <a:xfrm>
              <a:off x="5502275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1995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79" name="Rectangle 63"/>
            <p:cNvSpPr>
              <a:spLocks noChangeArrowheads="1"/>
            </p:cNvSpPr>
            <p:nvPr/>
          </p:nvSpPr>
          <p:spPr bwMode="auto">
            <a:xfrm>
              <a:off x="6299200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2000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80" name="Rectangle 64"/>
            <p:cNvSpPr>
              <a:spLocks noChangeArrowheads="1"/>
            </p:cNvSpPr>
            <p:nvPr/>
          </p:nvSpPr>
          <p:spPr bwMode="auto">
            <a:xfrm>
              <a:off x="7096125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2005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81" name="Rectangle 65"/>
            <p:cNvSpPr>
              <a:spLocks noChangeArrowheads="1"/>
            </p:cNvSpPr>
            <p:nvPr/>
          </p:nvSpPr>
          <p:spPr bwMode="auto">
            <a:xfrm>
              <a:off x="7891463" y="5932488"/>
              <a:ext cx="3937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 sz="1400" b="1">
                  <a:solidFill>
                    <a:srgbClr val="000000"/>
                  </a:solidFill>
                </a:rPr>
                <a:t>2010</a:t>
              </a:r>
              <a:endParaRPr lang="de-DE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161282" name="Oval 66"/>
            <p:cNvSpPr>
              <a:spLocks noChangeArrowheads="1"/>
            </p:cNvSpPr>
            <p:nvPr/>
          </p:nvSpPr>
          <p:spPr bwMode="auto">
            <a:xfrm>
              <a:off x="6096000" y="1219200"/>
              <a:ext cx="1066800" cy="831850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83" name="Oval 67"/>
            <p:cNvSpPr>
              <a:spLocks noChangeArrowheads="1"/>
            </p:cNvSpPr>
            <p:nvPr/>
          </p:nvSpPr>
          <p:spPr bwMode="auto">
            <a:xfrm>
              <a:off x="6934200" y="1143000"/>
              <a:ext cx="990600" cy="682625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84" name="Oval 68"/>
            <p:cNvSpPr>
              <a:spLocks noChangeArrowheads="1"/>
            </p:cNvSpPr>
            <p:nvPr/>
          </p:nvSpPr>
          <p:spPr bwMode="auto">
            <a:xfrm>
              <a:off x="6705600" y="1981200"/>
              <a:ext cx="990600" cy="682625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85" name="Oval 69"/>
            <p:cNvSpPr>
              <a:spLocks noChangeArrowheads="1"/>
            </p:cNvSpPr>
            <p:nvPr/>
          </p:nvSpPr>
          <p:spPr bwMode="auto">
            <a:xfrm>
              <a:off x="5638800" y="2051050"/>
              <a:ext cx="990600" cy="681038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86" name="Oval 70"/>
            <p:cNvSpPr>
              <a:spLocks noChangeArrowheads="1"/>
            </p:cNvSpPr>
            <p:nvPr/>
          </p:nvSpPr>
          <p:spPr bwMode="auto">
            <a:xfrm>
              <a:off x="4800600" y="1828800"/>
              <a:ext cx="990600" cy="766763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87" name="Oval 71"/>
            <p:cNvSpPr>
              <a:spLocks noChangeArrowheads="1"/>
            </p:cNvSpPr>
            <p:nvPr/>
          </p:nvSpPr>
          <p:spPr bwMode="auto">
            <a:xfrm>
              <a:off x="5334000" y="2819400"/>
              <a:ext cx="990600" cy="54610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88" name="Oval 72"/>
            <p:cNvSpPr>
              <a:spLocks noChangeArrowheads="1"/>
            </p:cNvSpPr>
            <p:nvPr/>
          </p:nvSpPr>
          <p:spPr bwMode="auto">
            <a:xfrm>
              <a:off x="4343400" y="2514600"/>
              <a:ext cx="990600" cy="614363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89" name="Oval 73"/>
            <p:cNvSpPr>
              <a:spLocks noChangeArrowheads="1"/>
            </p:cNvSpPr>
            <p:nvPr/>
          </p:nvSpPr>
          <p:spPr bwMode="auto">
            <a:xfrm>
              <a:off x="3429000" y="3124200"/>
              <a:ext cx="990600" cy="495300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90" name="Oval 74"/>
            <p:cNvSpPr>
              <a:spLocks noChangeArrowheads="1"/>
            </p:cNvSpPr>
            <p:nvPr/>
          </p:nvSpPr>
          <p:spPr bwMode="auto">
            <a:xfrm>
              <a:off x="2209800" y="3276600"/>
              <a:ext cx="990600" cy="530225"/>
            </a:xfrm>
            <a:prstGeom prst="ellipse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91" name="Oval 75"/>
            <p:cNvSpPr>
              <a:spLocks noChangeArrowheads="1"/>
            </p:cNvSpPr>
            <p:nvPr/>
          </p:nvSpPr>
          <p:spPr bwMode="auto">
            <a:xfrm>
              <a:off x="2514600" y="3657600"/>
              <a:ext cx="914400" cy="52705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292" name="Freeform 76"/>
            <p:cNvSpPr>
              <a:spLocks/>
            </p:cNvSpPr>
            <p:nvPr/>
          </p:nvSpPr>
          <p:spPr bwMode="auto">
            <a:xfrm>
              <a:off x="2759075" y="3816350"/>
              <a:ext cx="31750" cy="20638"/>
            </a:xfrm>
            <a:custGeom>
              <a:avLst/>
              <a:gdLst>
                <a:gd name="T0" fmla="*/ 6 w 12"/>
                <a:gd name="T1" fmla="*/ 0 h 14"/>
                <a:gd name="T2" fmla="*/ 12 w 12"/>
                <a:gd name="T3" fmla="*/ 7 h 14"/>
                <a:gd name="T4" fmla="*/ 6 w 12"/>
                <a:gd name="T5" fmla="*/ 14 h 14"/>
                <a:gd name="T6" fmla="*/ 0 w 12"/>
                <a:gd name="T7" fmla="*/ 7 h 14"/>
                <a:gd name="T8" fmla="*/ 6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0"/>
                  </a:moveTo>
                  <a:lnTo>
                    <a:pt x="12" y="7"/>
                  </a:lnTo>
                  <a:lnTo>
                    <a:pt x="6" y="1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1293" name="Freeform 77"/>
            <p:cNvSpPr>
              <a:spLocks/>
            </p:cNvSpPr>
            <p:nvPr/>
          </p:nvSpPr>
          <p:spPr bwMode="auto">
            <a:xfrm>
              <a:off x="4832350" y="2982913"/>
              <a:ext cx="31750" cy="19050"/>
            </a:xfrm>
            <a:custGeom>
              <a:avLst/>
              <a:gdLst>
                <a:gd name="T0" fmla="*/ 6 w 12"/>
                <a:gd name="T1" fmla="*/ 0 h 14"/>
                <a:gd name="T2" fmla="*/ 12 w 12"/>
                <a:gd name="T3" fmla="*/ 7 h 14"/>
                <a:gd name="T4" fmla="*/ 6 w 12"/>
                <a:gd name="T5" fmla="*/ 14 h 14"/>
                <a:gd name="T6" fmla="*/ 0 w 12"/>
                <a:gd name="T7" fmla="*/ 7 h 14"/>
                <a:gd name="T8" fmla="*/ 6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6" y="0"/>
                  </a:moveTo>
                  <a:lnTo>
                    <a:pt x="12" y="7"/>
                  </a:lnTo>
                  <a:lnTo>
                    <a:pt x="6" y="1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61294" name="Group 78"/>
            <p:cNvGrpSpPr>
              <a:grpSpLocks/>
            </p:cNvGrpSpPr>
            <p:nvPr/>
          </p:nvGrpSpPr>
          <p:grpSpPr bwMode="auto">
            <a:xfrm>
              <a:off x="1908175" y="4800600"/>
              <a:ext cx="509588" cy="457200"/>
              <a:chOff x="2064" y="3120"/>
              <a:chExt cx="192" cy="197"/>
            </a:xfrm>
          </p:grpSpPr>
          <p:sp>
            <p:nvSpPr>
              <p:cNvPr id="1161295" name="Freeform 79"/>
              <p:cNvSpPr>
                <a:spLocks/>
              </p:cNvSpPr>
              <p:nvPr/>
            </p:nvSpPr>
            <p:spPr bwMode="auto">
              <a:xfrm>
                <a:off x="2084" y="3257"/>
                <a:ext cx="12" cy="14"/>
              </a:xfrm>
              <a:custGeom>
                <a:avLst/>
                <a:gdLst>
                  <a:gd name="T0" fmla="*/ 6 w 12"/>
                  <a:gd name="T1" fmla="*/ 0 h 14"/>
                  <a:gd name="T2" fmla="*/ 12 w 12"/>
                  <a:gd name="T3" fmla="*/ 7 h 14"/>
                  <a:gd name="T4" fmla="*/ 6 w 12"/>
                  <a:gd name="T5" fmla="*/ 14 h 14"/>
                  <a:gd name="T6" fmla="*/ 0 w 12"/>
                  <a:gd name="T7" fmla="*/ 7 h 14"/>
                  <a:gd name="T8" fmla="*/ 6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lnTo>
                      <a:pt x="12" y="7"/>
                    </a:lnTo>
                    <a:lnTo>
                      <a:pt x="6" y="14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296" name="Freeform 80"/>
              <p:cNvSpPr>
                <a:spLocks/>
              </p:cNvSpPr>
              <p:nvPr/>
            </p:nvSpPr>
            <p:spPr bwMode="auto">
              <a:xfrm>
                <a:off x="2065" y="3186"/>
                <a:ext cx="99" cy="130"/>
              </a:xfrm>
              <a:custGeom>
                <a:avLst/>
                <a:gdLst>
                  <a:gd name="T0" fmla="*/ 0 w 300"/>
                  <a:gd name="T1" fmla="*/ 0 h 337"/>
                  <a:gd name="T2" fmla="*/ 300 w 300"/>
                  <a:gd name="T3" fmla="*/ 96 h 337"/>
                  <a:gd name="T4" fmla="*/ 300 w 300"/>
                  <a:gd name="T5" fmla="*/ 337 h 337"/>
                  <a:gd name="T6" fmla="*/ 0 w 300"/>
                  <a:gd name="T7" fmla="*/ 242 h 337"/>
                  <a:gd name="T8" fmla="*/ 0 w 300"/>
                  <a:gd name="T9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37">
                    <a:moveTo>
                      <a:pt x="0" y="0"/>
                    </a:moveTo>
                    <a:lnTo>
                      <a:pt x="300" y="96"/>
                    </a:lnTo>
                    <a:lnTo>
                      <a:pt x="300" y="337"/>
                    </a:lnTo>
                    <a:lnTo>
                      <a:pt x="0" y="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297" name="Freeform 81"/>
              <p:cNvSpPr>
                <a:spLocks/>
              </p:cNvSpPr>
              <p:nvPr/>
            </p:nvSpPr>
            <p:spPr bwMode="auto">
              <a:xfrm>
                <a:off x="2160" y="3168"/>
                <a:ext cx="78" cy="149"/>
              </a:xfrm>
              <a:custGeom>
                <a:avLst/>
                <a:gdLst>
                  <a:gd name="T0" fmla="*/ 0 w 237"/>
                  <a:gd name="T1" fmla="*/ 144 h 385"/>
                  <a:gd name="T2" fmla="*/ 237 w 237"/>
                  <a:gd name="T3" fmla="*/ 0 h 385"/>
                  <a:gd name="T4" fmla="*/ 237 w 237"/>
                  <a:gd name="T5" fmla="*/ 240 h 385"/>
                  <a:gd name="T6" fmla="*/ 0 w 237"/>
                  <a:gd name="T7" fmla="*/ 385 h 385"/>
                  <a:gd name="T8" fmla="*/ 0 w 237"/>
                  <a:gd name="T9" fmla="*/ 144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385">
                    <a:moveTo>
                      <a:pt x="0" y="144"/>
                    </a:moveTo>
                    <a:lnTo>
                      <a:pt x="237" y="0"/>
                    </a:lnTo>
                    <a:lnTo>
                      <a:pt x="237" y="240"/>
                    </a:lnTo>
                    <a:lnTo>
                      <a:pt x="0" y="385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C0C0C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298" name="Freeform 82"/>
              <p:cNvSpPr>
                <a:spLocks/>
              </p:cNvSpPr>
              <p:nvPr/>
            </p:nvSpPr>
            <p:spPr bwMode="auto">
              <a:xfrm>
                <a:off x="2065" y="3176"/>
                <a:ext cx="99" cy="47"/>
              </a:xfrm>
              <a:custGeom>
                <a:avLst/>
                <a:gdLst>
                  <a:gd name="T0" fmla="*/ 0 w 300"/>
                  <a:gd name="T1" fmla="*/ 0 h 120"/>
                  <a:gd name="T2" fmla="*/ 300 w 300"/>
                  <a:gd name="T3" fmla="*/ 97 h 120"/>
                  <a:gd name="T4" fmla="*/ 298 w 300"/>
                  <a:gd name="T5" fmla="*/ 120 h 120"/>
                  <a:gd name="T6" fmla="*/ 0 w 300"/>
                  <a:gd name="T7" fmla="*/ 24 h 120"/>
                  <a:gd name="T8" fmla="*/ 0 w 30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20">
                    <a:moveTo>
                      <a:pt x="0" y="0"/>
                    </a:moveTo>
                    <a:lnTo>
                      <a:pt x="300" y="97"/>
                    </a:lnTo>
                    <a:lnTo>
                      <a:pt x="298" y="12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299" name="Freeform 83"/>
              <p:cNvSpPr>
                <a:spLocks/>
              </p:cNvSpPr>
              <p:nvPr/>
            </p:nvSpPr>
            <p:spPr bwMode="auto">
              <a:xfrm>
                <a:off x="2164" y="3158"/>
                <a:ext cx="78" cy="65"/>
              </a:xfrm>
              <a:custGeom>
                <a:avLst/>
                <a:gdLst>
                  <a:gd name="T0" fmla="*/ 0 w 237"/>
                  <a:gd name="T1" fmla="*/ 144 h 168"/>
                  <a:gd name="T2" fmla="*/ 237 w 237"/>
                  <a:gd name="T3" fmla="*/ 0 h 168"/>
                  <a:gd name="T4" fmla="*/ 237 w 237"/>
                  <a:gd name="T5" fmla="*/ 24 h 168"/>
                  <a:gd name="T6" fmla="*/ 0 w 237"/>
                  <a:gd name="T7" fmla="*/ 168 h 168"/>
                  <a:gd name="T8" fmla="*/ 0 w 237"/>
                  <a:gd name="T9" fmla="*/ 14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68">
                    <a:moveTo>
                      <a:pt x="0" y="144"/>
                    </a:moveTo>
                    <a:lnTo>
                      <a:pt x="237" y="0"/>
                    </a:lnTo>
                    <a:lnTo>
                      <a:pt x="237" y="24"/>
                    </a:lnTo>
                    <a:lnTo>
                      <a:pt x="0" y="168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00" name="Freeform 84"/>
              <p:cNvSpPr>
                <a:spLocks/>
              </p:cNvSpPr>
              <p:nvPr/>
            </p:nvSpPr>
            <p:spPr bwMode="auto">
              <a:xfrm>
                <a:off x="2064" y="3123"/>
                <a:ext cx="179" cy="92"/>
              </a:xfrm>
              <a:custGeom>
                <a:avLst/>
                <a:gdLst>
                  <a:gd name="T0" fmla="*/ 0 w 541"/>
                  <a:gd name="T1" fmla="*/ 141 h 238"/>
                  <a:gd name="T2" fmla="*/ 245 w 541"/>
                  <a:gd name="T3" fmla="*/ 0 h 238"/>
                  <a:gd name="T4" fmla="*/ 541 w 541"/>
                  <a:gd name="T5" fmla="*/ 92 h 238"/>
                  <a:gd name="T6" fmla="*/ 303 w 541"/>
                  <a:gd name="T7" fmla="*/ 238 h 238"/>
                  <a:gd name="T8" fmla="*/ 0 w 541"/>
                  <a:gd name="T9" fmla="*/ 141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1" h="238">
                    <a:moveTo>
                      <a:pt x="0" y="141"/>
                    </a:moveTo>
                    <a:lnTo>
                      <a:pt x="245" y="0"/>
                    </a:lnTo>
                    <a:lnTo>
                      <a:pt x="541" y="92"/>
                    </a:lnTo>
                    <a:lnTo>
                      <a:pt x="303" y="238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CC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01" name="Freeform 85"/>
              <p:cNvSpPr>
                <a:spLocks/>
              </p:cNvSpPr>
              <p:nvPr/>
            </p:nvSpPr>
            <p:spPr bwMode="auto">
              <a:xfrm>
                <a:off x="2078" y="3130"/>
                <a:ext cx="148" cy="78"/>
              </a:xfrm>
              <a:custGeom>
                <a:avLst/>
                <a:gdLst>
                  <a:gd name="T0" fmla="*/ 0 w 449"/>
                  <a:gd name="T1" fmla="*/ 119 h 200"/>
                  <a:gd name="T2" fmla="*/ 201 w 449"/>
                  <a:gd name="T3" fmla="*/ 0 h 200"/>
                  <a:gd name="T4" fmla="*/ 449 w 449"/>
                  <a:gd name="T5" fmla="*/ 81 h 200"/>
                  <a:gd name="T6" fmla="*/ 256 w 449"/>
                  <a:gd name="T7" fmla="*/ 200 h 200"/>
                  <a:gd name="T8" fmla="*/ 0 w 449"/>
                  <a:gd name="T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200">
                    <a:moveTo>
                      <a:pt x="0" y="119"/>
                    </a:moveTo>
                    <a:lnTo>
                      <a:pt x="201" y="0"/>
                    </a:lnTo>
                    <a:lnTo>
                      <a:pt x="449" y="81"/>
                    </a:lnTo>
                    <a:lnTo>
                      <a:pt x="256" y="200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02" name="Oval 86"/>
              <p:cNvSpPr>
                <a:spLocks noChangeArrowheads="1"/>
              </p:cNvSpPr>
              <p:nvPr/>
            </p:nvSpPr>
            <p:spPr bwMode="auto">
              <a:xfrm>
                <a:off x="2135" y="3150"/>
                <a:ext cx="44" cy="33"/>
              </a:xfrm>
              <a:prstGeom prst="ellipse">
                <a:avLst/>
              </a:prstGeom>
              <a:solidFill>
                <a:srgbClr val="FFFF99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03" name="Freeform 87"/>
              <p:cNvSpPr>
                <a:spLocks/>
              </p:cNvSpPr>
              <p:nvPr/>
            </p:nvSpPr>
            <p:spPr bwMode="auto">
              <a:xfrm>
                <a:off x="2146" y="3157"/>
                <a:ext cx="26" cy="17"/>
              </a:xfrm>
              <a:custGeom>
                <a:avLst/>
                <a:gdLst>
                  <a:gd name="T0" fmla="*/ 0 w 76"/>
                  <a:gd name="T1" fmla="*/ 34 h 44"/>
                  <a:gd name="T2" fmla="*/ 9 w 76"/>
                  <a:gd name="T3" fmla="*/ 36 h 44"/>
                  <a:gd name="T4" fmla="*/ 28 w 76"/>
                  <a:gd name="T5" fmla="*/ 42 h 44"/>
                  <a:gd name="T6" fmla="*/ 40 w 76"/>
                  <a:gd name="T7" fmla="*/ 44 h 44"/>
                  <a:gd name="T8" fmla="*/ 52 w 76"/>
                  <a:gd name="T9" fmla="*/ 42 h 44"/>
                  <a:gd name="T10" fmla="*/ 76 w 76"/>
                  <a:gd name="T11" fmla="*/ 34 h 44"/>
                  <a:gd name="T12" fmla="*/ 70 w 76"/>
                  <a:gd name="T13" fmla="*/ 15 h 44"/>
                  <a:gd name="T14" fmla="*/ 54 w 76"/>
                  <a:gd name="T15" fmla="*/ 3 h 44"/>
                  <a:gd name="T16" fmla="*/ 31 w 76"/>
                  <a:gd name="T17" fmla="*/ 0 h 44"/>
                  <a:gd name="T18" fmla="*/ 8 w 76"/>
                  <a:gd name="T19" fmla="*/ 10 h 44"/>
                  <a:gd name="T20" fmla="*/ 0 w 76"/>
                  <a:gd name="T21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44">
                    <a:moveTo>
                      <a:pt x="0" y="34"/>
                    </a:moveTo>
                    <a:lnTo>
                      <a:pt x="9" y="36"/>
                    </a:lnTo>
                    <a:lnTo>
                      <a:pt x="28" y="42"/>
                    </a:lnTo>
                    <a:lnTo>
                      <a:pt x="40" y="44"/>
                    </a:lnTo>
                    <a:lnTo>
                      <a:pt x="52" y="42"/>
                    </a:lnTo>
                    <a:lnTo>
                      <a:pt x="76" y="34"/>
                    </a:lnTo>
                    <a:lnTo>
                      <a:pt x="70" y="15"/>
                    </a:lnTo>
                    <a:lnTo>
                      <a:pt x="54" y="3"/>
                    </a:lnTo>
                    <a:lnTo>
                      <a:pt x="31" y="0"/>
                    </a:lnTo>
                    <a:lnTo>
                      <a:pt x="8" y="1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04" name="Freeform 88"/>
              <p:cNvSpPr>
                <a:spLocks/>
              </p:cNvSpPr>
              <p:nvPr/>
            </p:nvSpPr>
            <p:spPr bwMode="auto">
              <a:xfrm>
                <a:off x="2164" y="3166"/>
                <a:ext cx="77" cy="61"/>
              </a:xfrm>
              <a:custGeom>
                <a:avLst/>
                <a:gdLst>
                  <a:gd name="T0" fmla="*/ 0 w 234"/>
                  <a:gd name="T1" fmla="*/ 141 h 158"/>
                  <a:gd name="T2" fmla="*/ 234 w 234"/>
                  <a:gd name="T3" fmla="*/ 0 h 158"/>
                  <a:gd name="T4" fmla="*/ 234 w 234"/>
                  <a:gd name="T5" fmla="*/ 15 h 158"/>
                  <a:gd name="T6" fmla="*/ 0 w 234"/>
                  <a:gd name="T7" fmla="*/ 158 h 158"/>
                  <a:gd name="T8" fmla="*/ 0 w 234"/>
                  <a:gd name="T9" fmla="*/ 14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158">
                    <a:moveTo>
                      <a:pt x="0" y="141"/>
                    </a:moveTo>
                    <a:lnTo>
                      <a:pt x="234" y="0"/>
                    </a:lnTo>
                    <a:lnTo>
                      <a:pt x="234" y="15"/>
                    </a:lnTo>
                    <a:lnTo>
                      <a:pt x="0" y="158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05" name="Freeform 89"/>
              <p:cNvSpPr>
                <a:spLocks/>
              </p:cNvSpPr>
              <p:nvPr/>
            </p:nvSpPr>
            <p:spPr bwMode="auto">
              <a:xfrm>
                <a:off x="2065" y="3185"/>
                <a:ext cx="99" cy="42"/>
              </a:xfrm>
              <a:custGeom>
                <a:avLst/>
                <a:gdLst>
                  <a:gd name="T0" fmla="*/ 0 w 300"/>
                  <a:gd name="T1" fmla="*/ 0 h 112"/>
                  <a:gd name="T2" fmla="*/ 300 w 300"/>
                  <a:gd name="T3" fmla="*/ 97 h 112"/>
                  <a:gd name="T4" fmla="*/ 298 w 300"/>
                  <a:gd name="T5" fmla="*/ 112 h 112"/>
                  <a:gd name="T6" fmla="*/ 0 w 300"/>
                  <a:gd name="T7" fmla="*/ 17 h 112"/>
                  <a:gd name="T8" fmla="*/ 0 w 300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12">
                    <a:moveTo>
                      <a:pt x="0" y="0"/>
                    </a:moveTo>
                    <a:lnTo>
                      <a:pt x="300" y="97"/>
                    </a:lnTo>
                    <a:lnTo>
                      <a:pt x="298" y="112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306" name="Group 90"/>
              <p:cNvGrpSpPr>
                <a:grpSpLocks/>
              </p:cNvGrpSpPr>
              <p:nvPr/>
            </p:nvGrpSpPr>
            <p:grpSpPr bwMode="auto">
              <a:xfrm>
                <a:off x="2157" y="3120"/>
                <a:ext cx="99" cy="42"/>
                <a:chOff x="3606" y="1668"/>
                <a:chExt cx="100" cy="36"/>
              </a:xfrm>
            </p:grpSpPr>
            <p:sp>
              <p:nvSpPr>
                <p:cNvPr id="1161307" name="Freeform 91"/>
                <p:cNvSpPr>
                  <a:spLocks/>
                </p:cNvSpPr>
                <p:nvPr/>
              </p:nvSpPr>
              <p:spPr bwMode="auto">
                <a:xfrm>
                  <a:off x="3606" y="1668"/>
                  <a:ext cx="100" cy="36"/>
                </a:xfrm>
                <a:custGeom>
                  <a:avLst/>
                  <a:gdLst>
                    <a:gd name="T0" fmla="*/ 0 w 300"/>
                    <a:gd name="T1" fmla="*/ 109 h 109"/>
                    <a:gd name="T2" fmla="*/ 0 w 300"/>
                    <a:gd name="T3" fmla="*/ 90 h 109"/>
                    <a:gd name="T4" fmla="*/ 3 w 300"/>
                    <a:gd name="T5" fmla="*/ 73 h 109"/>
                    <a:gd name="T6" fmla="*/ 16 w 300"/>
                    <a:gd name="T7" fmla="*/ 44 h 109"/>
                    <a:gd name="T8" fmla="*/ 49 w 300"/>
                    <a:gd name="T9" fmla="*/ 19 h 109"/>
                    <a:gd name="T10" fmla="*/ 86 w 300"/>
                    <a:gd name="T11" fmla="*/ 3 h 109"/>
                    <a:gd name="T12" fmla="*/ 130 w 300"/>
                    <a:gd name="T13" fmla="*/ 0 h 109"/>
                    <a:gd name="T14" fmla="*/ 169 w 300"/>
                    <a:gd name="T15" fmla="*/ 6 h 109"/>
                    <a:gd name="T16" fmla="*/ 219 w 300"/>
                    <a:gd name="T17" fmla="*/ 24 h 109"/>
                    <a:gd name="T18" fmla="*/ 256 w 300"/>
                    <a:gd name="T19" fmla="*/ 44 h 109"/>
                    <a:gd name="T20" fmla="*/ 283 w 300"/>
                    <a:gd name="T21" fmla="*/ 63 h 109"/>
                    <a:gd name="T22" fmla="*/ 300 w 300"/>
                    <a:gd name="T23" fmla="*/ 77 h 109"/>
                    <a:gd name="T24" fmla="*/ 295 w 300"/>
                    <a:gd name="T25" fmla="*/ 85 h 109"/>
                    <a:gd name="T26" fmla="*/ 278 w 300"/>
                    <a:gd name="T27" fmla="*/ 73 h 109"/>
                    <a:gd name="T28" fmla="*/ 263 w 300"/>
                    <a:gd name="T29" fmla="*/ 60 h 109"/>
                    <a:gd name="T30" fmla="*/ 237 w 300"/>
                    <a:gd name="T31" fmla="*/ 43 h 109"/>
                    <a:gd name="T32" fmla="*/ 209 w 300"/>
                    <a:gd name="T33" fmla="*/ 29 h 109"/>
                    <a:gd name="T34" fmla="*/ 188 w 300"/>
                    <a:gd name="T35" fmla="*/ 22 h 109"/>
                    <a:gd name="T36" fmla="*/ 157 w 300"/>
                    <a:gd name="T37" fmla="*/ 12 h 109"/>
                    <a:gd name="T38" fmla="*/ 129 w 300"/>
                    <a:gd name="T39" fmla="*/ 9 h 109"/>
                    <a:gd name="T40" fmla="*/ 105 w 300"/>
                    <a:gd name="T41" fmla="*/ 10 h 109"/>
                    <a:gd name="T42" fmla="*/ 80 w 300"/>
                    <a:gd name="T43" fmla="*/ 15 h 109"/>
                    <a:gd name="T44" fmla="*/ 58 w 300"/>
                    <a:gd name="T45" fmla="*/ 22 h 109"/>
                    <a:gd name="T46" fmla="*/ 34 w 300"/>
                    <a:gd name="T47" fmla="*/ 39 h 109"/>
                    <a:gd name="T48" fmla="*/ 19 w 300"/>
                    <a:gd name="T49" fmla="*/ 57 h 109"/>
                    <a:gd name="T50" fmla="*/ 12 w 300"/>
                    <a:gd name="T51" fmla="*/ 83 h 109"/>
                    <a:gd name="T52" fmla="*/ 12 w 300"/>
                    <a:gd name="T53" fmla="*/ 108 h 109"/>
                    <a:gd name="T54" fmla="*/ 0 w 300"/>
                    <a:gd name="T55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00" h="109">
                      <a:moveTo>
                        <a:pt x="0" y="109"/>
                      </a:moveTo>
                      <a:lnTo>
                        <a:pt x="0" y="90"/>
                      </a:lnTo>
                      <a:lnTo>
                        <a:pt x="3" y="73"/>
                      </a:lnTo>
                      <a:lnTo>
                        <a:pt x="16" y="44"/>
                      </a:lnTo>
                      <a:lnTo>
                        <a:pt x="49" y="19"/>
                      </a:lnTo>
                      <a:lnTo>
                        <a:pt x="86" y="3"/>
                      </a:lnTo>
                      <a:lnTo>
                        <a:pt x="130" y="0"/>
                      </a:lnTo>
                      <a:lnTo>
                        <a:pt x="169" y="6"/>
                      </a:lnTo>
                      <a:lnTo>
                        <a:pt x="219" y="24"/>
                      </a:lnTo>
                      <a:lnTo>
                        <a:pt x="256" y="44"/>
                      </a:lnTo>
                      <a:lnTo>
                        <a:pt x="283" y="63"/>
                      </a:lnTo>
                      <a:lnTo>
                        <a:pt x="300" y="77"/>
                      </a:lnTo>
                      <a:lnTo>
                        <a:pt x="295" y="85"/>
                      </a:lnTo>
                      <a:lnTo>
                        <a:pt x="278" y="73"/>
                      </a:lnTo>
                      <a:lnTo>
                        <a:pt x="263" y="60"/>
                      </a:lnTo>
                      <a:lnTo>
                        <a:pt x="237" y="43"/>
                      </a:lnTo>
                      <a:lnTo>
                        <a:pt x="209" y="29"/>
                      </a:lnTo>
                      <a:lnTo>
                        <a:pt x="188" y="22"/>
                      </a:lnTo>
                      <a:lnTo>
                        <a:pt x="157" y="12"/>
                      </a:lnTo>
                      <a:lnTo>
                        <a:pt x="129" y="9"/>
                      </a:lnTo>
                      <a:lnTo>
                        <a:pt x="105" y="10"/>
                      </a:lnTo>
                      <a:lnTo>
                        <a:pt x="80" y="15"/>
                      </a:lnTo>
                      <a:lnTo>
                        <a:pt x="58" y="22"/>
                      </a:lnTo>
                      <a:lnTo>
                        <a:pt x="34" y="39"/>
                      </a:lnTo>
                      <a:lnTo>
                        <a:pt x="19" y="57"/>
                      </a:lnTo>
                      <a:lnTo>
                        <a:pt x="12" y="83"/>
                      </a:lnTo>
                      <a:lnTo>
                        <a:pt x="12" y="10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08" name="Freeform 92"/>
                <p:cNvSpPr>
                  <a:spLocks/>
                </p:cNvSpPr>
                <p:nvPr/>
              </p:nvSpPr>
              <p:spPr bwMode="auto">
                <a:xfrm>
                  <a:off x="3606" y="1668"/>
                  <a:ext cx="100" cy="36"/>
                </a:xfrm>
                <a:custGeom>
                  <a:avLst/>
                  <a:gdLst>
                    <a:gd name="T0" fmla="*/ 0 w 300"/>
                    <a:gd name="T1" fmla="*/ 109 h 109"/>
                    <a:gd name="T2" fmla="*/ 0 w 300"/>
                    <a:gd name="T3" fmla="*/ 90 h 109"/>
                    <a:gd name="T4" fmla="*/ 3 w 300"/>
                    <a:gd name="T5" fmla="*/ 73 h 109"/>
                    <a:gd name="T6" fmla="*/ 16 w 300"/>
                    <a:gd name="T7" fmla="*/ 44 h 109"/>
                    <a:gd name="T8" fmla="*/ 49 w 300"/>
                    <a:gd name="T9" fmla="*/ 19 h 109"/>
                    <a:gd name="T10" fmla="*/ 86 w 300"/>
                    <a:gd name="T11" fmla="*/ 3 h 109"/>
                    <a:gd name="T12" fmla="*/ 130 w 300"/>
                    <a:gd name="T13" fmla="*/ 0 h 109"/>
                    <a:gd name="T14" fmla="*/ 169 w 300"/>
                    <a:gd name="T15" fmla="*/ 6 h 109"/>
                    <a:gd name="T16" fmla="*/ 219 w 300"/>
                    <a:gd name="T17" fmla="*/ 24 h 109"/>
                    <a:gd name="T18" fmla="*/ 256 w 300"/>
                    <a:gd name="T19" fmla="*/ 44 h 109"/>
                    <a:gd name="T20" fmla="*/ 283 w 300"/>
                    <a:gd name="T21" fmla="*/ 63 h 109"/>
                    <a:gd name="T22" fmla="*/ 300 w 300"/>
                    <a:gd name="T23" fmla="*/ 77 h 109"/>
                    <a:gd name="T24" fmla="*/ 295 w 300"/>
                    <a:gd name="T25" fmla="*/ 85 h 109"/>
                    <a:gd name="T26" fmla="*/ 278 w 300"/>
                    <a:gd name="T27" fmla="*/ 73 h 109"/>
                    <a:gd name="T28" fmla="*/ 263 w 300"/>
                    <a:gd name="T29" fmla="*/ 60 h 109"/>
                    <a:gd name="T30" fmla="*/ 237 w 300"/>
                    <a:gd name="T31" fmla="*/ 43 h 109"/>
                    <a:gd name="T32" fmla="*/ 209 w 300"/>
                    <a:gd name="T33" fmla="*/ 29 h 109"/>
                    <a:gd name="T34" fmla="*/ 188 w 300"/>
                    <a:gd name="T35" fmla="*/ 22 h 109"/>
                    <a:gd name="T36" fmla="*/ 157 w 300"/>
                    <a:gd name="T37" fmla="*/ 12 h 109"/>
                    <a:gd name="T38" fmla="*/ 129 w 300"/>
                    <a:gd name="T39" fmla="*/ 9 h 109"/>
                    <a:gd name="T40" fmla="*/ 105 w 300"/>
                    <a:gd name="T41" fmla="*/ 10 h 109"/>
                    <a:gd name="T42" fmla="*/ 80 w 300"/>
                    <a:gd name="T43" fmla="*/ 15 h 109"/>
                    <a:gd name="T44" fmla="*/ 58 w 300"/>
                    <a:gd name="T45" fmla="*/ 22 h 109"/>
                    <a:gd name="T46" fmla="*/ 34 w 300"/>
                    <a:gd name="T47" fmla="*/ 39 h 109"/>
                    <a:gd name="T48" fmla="*/ 19 w 300"/>
                    <a:gd name="T49" fmla="*/ 57 h 109"/>
                    <a:gd name="T50" fmla="*/ 12 w 300"/>
                    <a:gd name="T51" fmla="*/ 83 h 109"/>
                    <a:gd name="T52" fmla="*/ 12 w 300"/>
                    <a:gd name="T53" fmla="*/ 10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" h="109">
                      <a:moveTo>
                        <a:pt x="0" y="109"/>
                      </a:moveTo>
                      <a:lnTo>
                        <a:pt x="0" y="90"/>
                      </a:lnTo>
                      <a:lnTo>
                        <a:pt x="3" y="73"/>
                      </a:lnTo>
                      <a:lnTo>
                        <a:pt x="16" y="44"/>
                      </a:lnTo>
                      <a:lnTo>
                        <a:pt x="49" y="19"/>
                      </a:lnTo>
                      <a:lnTo>
                        <a:pt x="86" y="3"/>
                      </a:lnTo>
                      <a:lnTo>
                        <a:pt x="130" y="0"/>
                      </a:lnTo>
                      <a:lnTo>
                        <a:pt x="169" y="6"/>
                      </a:lnTo>
                      <a:lnTo>
                        <a:pt x="219" y="24"/>
                      </a:lnTo>
                      <a:lnTo>
                        <a:pt x="256" y="44"/>
                      </a:lnTo>
                      <a:lnTo>
                        <a:pt x="283" y="63"/>
                      </a:lnTo>
                      <a:lnTo>
                        <a:pt x="300" y="77"/>
                      </a:lnTo>
                      <a:lnTo>
                        <a:pt x="295" y="85"/>
                      </a:lnTo>
                      <a:lnTo>
                        <a:pt x="278" y="73"/>
                      </a:lnTo>
                      <a:lnTo>
                        <a:pt x="263" y="60"/>
                      </a:lnTo>
                      <a:lnTo>
                        <a:pt x="237" y="43"/>
                      </a:lnTo>
                      <a:lnTo>
                        <a:pt x="209" y="29"/>
                      </a:lnTo>
                      <a:lnTo>
                        <a:pt x="188" y="22"/>
                      </a:lnTo>
                      <a:lnTo>
                        <a:pt x="157" y="12"/>
                      </a:lnTo>
                      <a:lnTo>
                        <a:pt x="129" y="9"/>
                      </a:lnTo>
                      <a:lnTo>
                        <a:pt x="105" y="10"/>
                      </a:lnTo>
                      <a:lnTo>
                        <a:pt x="80" y="15"/>
                      </a:lnTo>
                      <a:lnTo>
                        <a:pt x="58" y="22"/>
                      </a:lnTo>
                      <a:lnTo>
                        <a:pt x="34" y="39"/>
                      </a:lnTo>
                      <a:lnTo>
                        <a:pt x="19" y="57"/>
                      </a:lnTo>
                      <a:lnTo>
                        <a:pt x="12" y="83"/>
                      </a:lnTo>
                      <a:lnTo>
                        <a:pt x="12" y="10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61309" name="Group 93"/>
            <p:cNvGrpSpPr>
              <a:grpSpLocks/>
            </p:cNvGrpSpPr>
            <p:nvPr/>
          </p:nvGrpSpPr>
          <p:grpSpPr bwMode="auto">
            <a:xfrm>
              <a:off x="2673350" y="3886200"/>
              <a:ext cx="552450" cy="457200"/>
              <a:chOff x="2352" y="2496"/>
              <a:chExt cx="208" cy="192"/>
            </a:xfrm>
          </p:grpSpPr>
          <p:sp>
            <p:nvSpPr>
              <p:cNvPr id="1161310" name="Freeform 94"/>
              <p:cNvSpPr>
                <a:spLocks/>
              </p:cNvSpPr>
              <p:nvPr/>
            </p:nvSpPr>
            <p:spPr bwMode="auto">
              <a:xfrm>
                <a:off x="2384" y="2556"/>
                <a:ext cx="12" cy="14"/>
              </a:xfrm>
              <a:custGeom>
                <a:avLst/>
                <a:gdLst>
                  <a:gd name="T0" fmla="*/ 6 w 12"/>
                  <a:gd name="T1" fmla="*/ 0 h 14"/>
                  <a:gd name="T2" fmla="*/ 12 w 12"/>
                  <a:gd name="T3" fmla="*/ 7 h 14"/>
                  <a:gd name="T4" fmla="*/ 6 w 12"/>
                  <a:gd name="T5" fmla="*/ 14 h 14"/>
                  <a:gd name="T6" fmla="*/ 0 w 12"/>
                  <a:gd name="T7" fmla="*/ 7 h 14"/>
                  <a:gd name="T8" fmla="*/ 6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lnTo>
                      <a:pt x="12" y="7"/>
                    </a:lnTo>
                    <a:lnTo>
                      <a:pt x="6" y="14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311" name="Group 95"/>
              <p:cNvGrpSpPr>
                <a:grpSpLocks/>
              </p:cNvGrpSpPr>
              <p:nvPr/>
            </p:nvGrpSpPr>
            <p:grpSpPr bwMode="auto">
              <a:xfrm>
                <a:off x="2352" y="2496"/>
                <a:ext cx="208" cy="192"/>
                <a:chOff x="1882" y="2812"/>
                <a:chExt cx="376" cy="334"/>
              </a:xfrm>
            </p:grpSpPr>
            <p:sp>
              <p:nvSpPr>
                <p:cNvPr id="1161312" name="Freeform 96"/>
                <p:cNvSpPr>
                  <a:spLocks/>
                </p:cNvSpPr>
                <p:nvPr/>
              </p:nvSpPr>
              <p:spPr bwMode="auto">
                <a:xfrm>
                  <a:off x="1885" y="2901"/>
                  <a:ext cx="192" cy="93"/>
                </a:xfrm>
                <a:custGeom>
                  <a:avLst/>
                  <a:gdLst>
                    <a:gd name="T0" fmla="*/ 0 w 385"/>
                    <a:gd name="T1" fmla="*/ 0 h 186"/>
                    <a:gd name="T2" fmla="*/ 385 w 385"/>
                    <a:gd name="T3" fmla="*/ 107 h 186"/>
                    <a:gd name="T4" fmla="*/ 383 w 385"/>
                    <a:gd name="T5" fmla="*/ 186 h 186"/>
                    <a:gd name="T6" fmla="*/ 0 w 385"/>
                    <a:gd name="T7" fmla="*/ 76 h 186"/>
                    <a:gd name="T8" fmla="*/ 0 w 385"/>
                    <a:gd name="T9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186">
                      <a:moveTo>
                        <a:pt x="0" y="0"/>
                      </a:moveTo>
                      <a:lnTo>
                        <a:pt x="385" y="107"/>
                      </a:lnTo>
                      <a:lnTo>
                        <a:pt x="383" y="186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13" name="Freeform 97"/>
                <p:cNvSpPr>
                  <a:spLocks/>
                </p:cNvSpPr>
                <p:nvPr/>
              </p:nvSpPr>
              <p:spPr bwMode="auto">
                <a:xfrm>
                  <a:off x="2076" y="2870"/>
                  <a:ext cx="152" cy="124"/>
                </a:xfrm>
                <a:custGeom>
                  <a:avLst/>
                  <a:gdLst>
                    <a:gd name="T0" fmla="*/ 2 w 304"/>
                    <a:gd name="T1" fmla="*/ 166 h 247"/>
                    <a:gd name="T2" fmla="*/ 304 w 304"/>
                    <a:gd name="T3" fmla="*/ 0 h 247"/>
                    <a:gd name="T4" fmla="*/ 304 w 304"/>
                    <a:gd name="T5" fmla="*/ 82 h 247"/>
                    <a:gd name="T6" fmla="*/ 0 w 304"/>
                    <a:gd name="T7" fmla="*/ 247 h 247"/>
                    <a:gd name="T8" fmla="*/ 2 w 304"/>
                    <a:gd name="T9" fmla="*/ 166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4" h="247">
                      <a:moveTo>
                        <a:pt x="2" y="166"/>
                      </a:moveTo>
                      <a:lnTo>
                        <a:pt x="304" y="0"/>
                      </a:lnTo>
                      <a:lnTo>
                        <a:pt x="304" y="82"/>
                      </a:lnTo>
                      <a:lnTo>
                        <a:pt x="0" y="247"/>
                      </a:lnTo>
                      <a:lnTo>
                        <a:pt x="2" y="166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14" name="Freeform 98"/>
                <p:cNvSpPr>
                  <a:spLocks/>
                </p:cNvSpPr>
                <p:nvPr/>
              </p:nvSpPr>
              <p:spPr bwMode="auto">
                <a:xfrm>
                  <a:off x="1882" y="2817"/>
                  <a:ext cx="349" cy="138"/>
                </a:xfrm>
                <a:custGeom>
                  <a:avLst/>
                  <a:gdLst>
                    <a:gd name="T0" fmla="*/ 0 w 698"/>
                    <a:gd name="T1" fmla="*/ 165 h 276"/>
                    <a:gd name="T2" fmla="*/ 315 w 698"/>
                    <a:gd name="T3" fmla="*/ 0 h 276"/>
                    <a:gd name="T4" fmla="*/ 698 w 698"/>
                    <a:gd name="T5" fmla="*/ 107 h 276"/>
                    <a:gd name="T6" fmla="*/ 390 w 698"/>
                    <a:gd name="T7" fmla="*/ 276 h 276"/>
                    <a:gd name="T8" fmla="*/ 0 w 698"/>
                    <a:gd name="T9" fmla="*/ 165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8" h="276">
                      <a:moveTo>
                        <a:pt x="0" y="165"/>
                      </a:moveTo>
                      <a:lnTo>
                        <a:pt x="315" y="0"/>
                      </a:lnTo>
                      <a:lnTo>
                        <a:pt x="698" y="107"/>
                      </a:lnTo>
                      <a:lnTo>
                        <a:pt x="390" y="276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15" name="Freeform 99"/>
                <p:cNvSpPr>
                  <a:spLocks/>
                </p:cNvSpPr>
                <p:nvPr/>
              </p:nvSpPr>
              <p:spPr bwMode="auto">
                <a:xfrm>
                  <a:off x="1909" y="2828"/>
                  <a:ext cx="289" cy="116"/>
                </a:xfrm>
                <a:custGeom>
                  <a:avLst/>
                  <a:gdLst>
                    <a:gd name="T0" fmla="*/ 0 w 580"/>
                    <a:gd name="T1" fmla="*/ 139 h 232"/>
                    <a:gd name="T2" fmla="*/ 260 w 580"/>
                    <a:gd name="T3" fmla="*/ 0 h 232"/>
                    <a:gd name="T4" fmla="*/ 580 w 580"/>
                    <a:gd name="T5" fmla="*/ 94 h 232"/>
                    <a:gd name="T6" fmla="*/ 331 w 580"/>
                    <a:gd name="T7" fmla="*/ 232 h 232"/>
                    <a:gd name="T8" fmla="*/ 0 w 580"/>
                    <a:gd name="T9" fmla="*/ 13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0" h="232">
                      <a:moveTo>
                        <a:pt x="0" y="139"/>
                      </a:moveTo>
                      <a:lnTo>
                        <a:pt x="260" y="0"/>
                      </a:lnTo>
                      <a:lnTo>
                        <a:pt x="580" y="94"/>
                      </a:lnTo>
                      <a:lnTo>
                        <a:pt x="331" y="232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16" name="Oval 100"/>
                <p:cNvSpPr>
                  <a:spLocks noChangeArrowheads="1"/>
                </p:cNvSpPr>
                <p:nvPr/>
              </p:nvSpPr>
              <p:spPr bwMode="auto">
                <a:xfrm>
                  <a:off x="2020" y="2857"/>
                  <a:ext cx="87" cy="51"/>
                </a:xfrm>
                <a:prstGeom prst="ellipse">
                  <a:avLst/>
                </a:prstGeom>
                <a:solidFill>
                  <a:srgbClr val="FF6600">
                    <a:alpha val="50000"/>
                  </a:srgbClr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17" name="Freeform 101"/>
                <p:cNvSpPr>
                  <a:spLocks/>
                </p:cNvSpPr>
                <p:nvPr/>
              </p:nvSpPr>
              <p:spPr bwMode="auto">
                <a:xfrm>
                  <a:off x="2042" y="2868"/>
                  <a:ext cx="49" cy="26"/>
                </a:xfrm>
                <a:custGeom>
                  <a:avLst/>
                  <a:gdLst>
                    <a:gd name="T0" fmla="*/ 0 w 98"/>
                    <a:gd name="T1" fmla="*/ 39 h 51"/>
                    <a:gd name="T2" fmla="*/ 11 w 98"/>
                    <a:gd name="T3" fmla="*/ 43 h 51"/>
                    <a:gd name="T4" fmla="*/ 36 w 98"/>
                    <a:gd name="T5" fmla="*/ 49 h 51"/>
                    <a:gd name="T6" fmla="*/ 52 w 98"/>
                    <a:gd name="T7" fmla="*/ 51 h 51"/>
                    <a:gd name="T8" fmla="*/ 67 w 98"/>
                    <a:gd name="T9" fmla="*/ 49 h 51"/>
                    <a:gd name="T10" fmla="*/ 98 w 98"/>
                    <a:gd name="T11" fmla="*/ 39 h 51"/>
                    <a:gd name="T12" fmla="*/ 90 w 98"/>
                    <a:gd name="T13" fmla="*/ 18 h 51"/>
                    <a:gd name="T14" fmla="*/ 69 w 98"/>
                    <a:gd name="T15" fmla="*/ 3 h 51"/>
                    <a:gd name="T16" fmla="*/ 40 w 98"/>
                    <a:gd name="T17" fmla="*/ 0 h 51"/>
                    <a:gd name="T18" fmla="*/ 10 w 98"/>
                    <a:gd name="T19" fmla="*/ 11 h 51"/>
                    <a:gd name="T20" fmla="*/ 0 w 98"/>
                    <a:gd name="T21" fmla="*/ 3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8" h="51">
                      <a:moveTo>
                        <a:pt x="0" y="39"/>
                      </a:moveTo>
                      <a:lnTo>
                        <a:pt x="11" y="43"/>
                      </a:lnTo>
                      <a:lnTo>
                        <a:pt x="36" y="49"/>
                      </a:lnTo>
                      <a:lnTo>
                        <a:pt x="52" y="51"/>
                      </a:lnTo>
                      <a:lnTo>
                        <a:pt x="67" y="49"/>
                      </a:lnTo>
                      <a:lnTo>
                        <a:pt x="98" y="39"/>
                      </a:lnTo>
                      <a:lnTo>
                        <a:pt x="90" y="18"/>
                      </a:lnTo>
                      <a:lnTo>
                        <a:pt x="69" y="3"/>
                      </a:lnTo>
                      <a:lnTo>
                        <a:pt x="40" y="0"/>
                      </a:lnTo>
                      <a:lnTo>
                        <a:pt x="10" y="11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61318" name="Group 102"/>
                <p:cNvGrpSpPr>
                  <a:grpSpLocks/>
                </p:cNvGrpSpPr>
                <p:nvPr/>
              </p:nvGrpSpPr>
              <p:grpSpPr bwMode="auto">
                <a:xfrm>
                  <a:off x="2064" y="2812"/>
                  <a:ext cx="194" cy="63"/>
                  <a:chOff x="2064" y="2812"/>
                  <a:chExt cx="194" cy="63"/>
                </a:xfrm>
              </p:grpSpPr>
              <p:sp>
                <p:nvSpPr>
                  <p:cNvPr id="1161319" name="Freeform 103"/>
                  <p:cNvSpPr>
                    <a:spLocks/>
                  </p:cNvSpPr>
                  <p:nvPr/>
                </p:nvSpPr>
                <p:spPr bwMode="auto">
                  <a:xfrm>
                    <a:off x="2064" y="2812"/>
                    <a:ext cx="194" cy="63"/>
                  </a:xfrm>
                  <a:custGeom>
                    <a:avLst/>
                    <a:gdLst>
                      <a:gd name="T0" fmla="*/ 0 w 388"/>
                      <a:gd name="T1" fmla="*/ 127 h 127"/>
                      <a:gd name="T2" fmla="*/ 0 w 388"/>
                      <a:gd name="T3" fmla="*/ 104 h 127"/>
                      <a:gd name="T4" fmla="*/ 4 w 388"/>
                      <a:gd name="T5" fmla="*/ 84 h 127"/>
                      <a:gd name="T6" fmla="*/ 21 w 388"/>
                      <a:gd name="T7" fmla="*/ 51 h 127"/>
                      <a:gd name="T8" fmla="*/ 63 w 388"/>
                      <a:gd name="T9" fmla="*/ 21 h 127"/>
                      <a:gd name="T10" fmla="*/ 111 w 388"/>
                      <a:gd name="T11" fmla="*/ 3 h 127"/>
                      <a:gd name="T12" fmla="*/ 168 w 388"/>
                      <a:gd name="T13" fmla="*/ 0 h 127"/>
                      <a:gd name="T14" fmla="*/ 218 w 388"/>
                      <a:gd name="T15" fmla="*/ 7 h 127"/>
                      <a:gd name="T16" fmla="*/ 283 w 388"/>
                      <a:gd name="T17" fmla="*/ 28 h 127"/>
                      <a:gd name="T18" fmla="*/ 331 w 388"/>
                      <a:gd name="T19" fmla="*/ 51 h 127"/>
                      <a:gd name="T20" fmla="*/ 365 w 388"/>
                      <a:gd name="T21" fmla="*/ 72 h 127"/>
                      <a:gd name="T22" fmla="*/ 388 w 388"/>
                      <a:gd name="T23" fmla="*/ 89 h 127"/>
                      <a:gd name="T24" fmla="*/ 381 w 388"/>
                      <a:gd name="T25" fmla="*/ 99 h 127"/>
                      <a:gd name="T26" fmla="*/ 360 w 388"/>
                      <a:gd name="T27" fmla="*/ 84 h 127"/>
                      <a:gd name="T28" fmla="*/ 341 w 388"/>
                      <a:gd name="T29" fmla="*/ 69 h 127"/>
                      <a:gd name="T30" fmla="*/ 306 w 388"/>
                      <a:gd name="T31" fmla="*/ 49 h 127"/>
                      <a:gd name="T32" fmla="*/ 270 w 388"/>
                      <a:gd name="T33" fmla="*/ 33 h 127"/>
                      <a:gd name="T34" fmla="*/ 243 w 388"/>
                      <a:gd name="T35" fmla="*/ 25 h 127"/>
                      <a:gd name="T36" fmla="*/ 203 w 388"/>
                      <a:gd name="T37" fmla="*/ 13 h 127"/>
                      <a:gd name="T38" fmla="*/ 166 w 388"/>
                      <a:gd name="T39" fmla="*/ 10 h 127"/>
                      <a:gd name="T40" fmla="*/ 136 w 388"/>
                      <a:gd name="T41" fmla="*/ 12 h 127"/>
                      <a:gd name="T42" fmla="*/ 103 w 388"/>
                      <a:gd name="T43" fmla="*/ 16 h 127"/>
                      <a:gd name="T44" fmla="*/ 75 w 388"/>
                      <a:gd name="T45" fmla="*/ 25 h 127"/>
                      <a:gd name="T46" fmla="*/ 44 w 388"/>
                      <a:gd name="T47" fmla="*/ 44 h 127"/>
                      <a:gd name="T48" fmla="*/ 25 w 388"/>
                      <a:gd name="T49" fmla="*/ 66 h 127"/>
                      <a:gd name="T50" fmla="*/ 15 w 388"/>
                      <a:gd name="T51" fmla="*/ 96 h 127"/>
                      <a:gd name="T52" fmla="*/ 15 w 388"/>
                      <a:gd name="T53" fmla="*/ 125 h 127"/>
                      <a:gd name="T54" fmla="*/ 0 w 388"/>
                      <a:gd name="T55" fmla="*/ 127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88" h="127">
                        <a:moveTo>
                          <a:pt x="0" y="127"/>
                        </a:moveTo>
                        <a:lnTo>
                          <a:pt x="0" y="104"/>
                        </a:lnTo>
                        <a:lnTo>
                          <a:pt x="4" y="84"/>
                        </a:lnTo>
                        <a:lnTo>
                          <a:pt x="21" y="51"/>
                        </a:lnTo>
                        <a:lnTo>
                          <a:pt x="63" y="21"/>
                        </a:lnTo>
                        <a:lnTo>
                          <a:pt x="111" y="3"/>
                        </a:lnTo>
                        <a:lnTo>
                          <a:pt x="168" y="0"/>
                        </a:lnTo>
                        <a:lnTo>
                          <a:pt x="218" y="7"/>
                        </a:lnTo>
                        <a:lnTo>
                          <a:pt x="283" y="28"/>
                        </a:lnTo>
                        <a:lnTo>
                          <a:pt x="331" y="51"/>
                        </a:lnTo>
                        <a:lnTo>
                          <a:pt x="365" y="72"/>
                        </a:lnTo>
                        <a:lnTo>
                          <a:pt x="388" y="89"/>
                        </a:lnTo>
                        <a:lnTo>
                          <a:pt x="381" y="99"/>
                        </a:lnTo>
                        <a:lnTo>
                          <a:pt x="360" y="84"/>
                        </a:lnTo>
                        <a:lnTo>
                          <a:pt x="341" y="69"/>
                        </a:lnTo>
                        <a:lnTo>
                          <a:pt x="306" y="49"/>
                        </a:lnTo>
                        <a:lnTo>
                          <a:pt x="270" y="33"/>
                        </a:lnTo>
                        <a:lnTo>
                          <a:pt x="243" y="25"/>
                        </a:lnTo>
                        <a:lnTo>
                          <a:pt x="203" y="13"/>
                        </a:lnTo>
                        <a:lnTo>
                          <a:pt x="166" y="10"/>
                        </a:lnTo>
                        <a:lnTo>
                          <a:pt x="136" y="12"/>
                        </a:lnTo>
                        <a:lnTo>
                          <a:pt x="103" y="16"/>
                        </a:lnTo>
                        <a:lnTo>
                          <a:pt x="75" y="25"/>
                        </a:lnTo>
                        <a:lnTo>
                          <a:pt x="44" y="44"/>
                        </a:lnTo>
                        <a:lnTo>
                          <a:pt x="25" y="66"/>
                        </a:lnTo>
                        <a:lnTo>
                          <a:pt x="15" y="96"/>
                        </a:lnTo>
                        <a:lnTo>
                          <a:pt x="15" y="125"/>
                        </a:lnTo>
                        <a:lnTo>
                          <a:pt x="0" y="127"/>
                        </a:lnTo>
                        <a:close/>
                      </a:path>
                    </a:pathLst>
                  </a:custGeom>
                  <a:solidFill>
                    <a:srgbClr val="FF6600">
                      <a:alpha val="5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320" name="Freeform 104"/>
                  <p:cNvSpPr>
                    <a:spLocks/>
                  </p:cNvSpPr>
                  <p:nvPr/>
                </p:nvSpPr>
                <p:spPr bwMode="auto">
                  <a:xfrm>
                    <a:off x="2064" y="2812"/>
                    <a:ext cx="194" cy="63"/>
                  </a:xfrm>
                  <a:custGeom>
                    <a:avLst/>
                    <a:gdLst>
                      <a:gd name="T0" fmla="*/ 0 w 388"/>
                      <a:gd name="T1" fmla="*/ 127 h 127"/>
                      <a:gd name="T2" fmla="*/ 0 w 388"/>
                      <a:gd name="T3" fmla="*/ 104 h 127"/>
                      <a:gd name="T4" fmla="*/ 4 w 388"/>
                      <a:gd name="T5" fmla="*/ 84 h 127"/>
                      <a:gd name="T6" fmla="*/ 21 w 388"/>
                      <a:gd name="T7" fmla="*/ 51 h 127"/>
                      <a:gd name="T8" fmla="*/ 63 w 388"/>
                      <a:gd name="T9" fmla="*/ 21 h 127"/>
                      <a:gd name="T10" fmla="*/ 111 w 388"/>
                      <a:gd name="T11" fmla="*/ 3 h 127"/>
                      <a:gd name="T12" fmla="*/ 168 w 388"/>
                      <a:gd name="T13" fmla="*/ 0 h 127"/>
                      <a:gd name="T14" fmla="*/ 218 w 388"/>
                      <a:gd name="T15" fmla="*/ 7 h 127"/>
                      <a:gd name="T16" fmla="*/ 283 w 388"/>
                      <a:gd name="T17" fmla="*/ 28 h 127"/>
                      <a:gd name="T18" fmla="*/ 331 w 388"/>
                      <a:gd name="T19" fmla="*/ 51 h 127"/>
                      <a:gd name="T20" fmla="*/ 365 w 388"/>
                      <a:gd name="T21" fmla="*/ 72 h 127"/>
                      <a:gd name="T22" fmla="*/ 388 w 388"/>
                      <a:gd name="T23" fmla="*/ 89 h 127"/>
                      <a:gd name="T24" fmla="*/ 381 w 388"/>
                      <a:gd name="T25" fmla="*/ 99 h 127"/>
                      <a:gd name="T26" fmla="*/ 360 w 388"/>
                      <a:gd name="T27" fmla="*/ 84 h 127"/>
                      <a:gd name="T28" fmla="*/ 341 w 388"/>
                      <a:gd name="T29" fmla="*/ 69 h 127"/>
                      <a:gd name="T30" fmla="*/ 306 w 388"/>
                      <a:gd name="T31" fmla="*/ 49 h 127"/>
                      <a:gd name="T32" fmla="*/ 270 w 388"/>
                      <a:gd name="T33" fmla="*/ 33 h 127"/>
                      <a:gd name="T34" fmla="*/ 243 w 388"/>
                      <a:gd name="T35" fmla="*/ 25 h 127"/>
                      <a:gd name="T36" fmla="*/ 203 w 388"/>
                      <a:gd name="T37" fmla="*/ 13 h 127"/>
                      <a:gd name="T38" fmla="*/ 166 w 388"/>
                      <a:gd name="T39" fmla="*/ 10 h 127"/>
                      <a:gd name="T40" fmla="*/ 136 w 388"/>
                      <a:gd name="T41" fmla="*/ 12 h 127"/>
                      <a:gd name="T42" fmla="*/ 103 w 388"/>
                      <a:gd name="T43" fmla="*/ 16 h 127"/>
                      <a:gd name="T44" fmla="*/ 75 w 388"/>
                      <a:gd name="T45" fmla="*/ 25 h 127"/>
                      <a:gd name="T46" fmla="*/ 44 w 388"/>
                      <a:gd name="T47" fmla="*/ 44 h 127"/>
                      <a:gd name="T48" fmla="*/ 25 w 388"/>
                      <a:gd name="T49" fmla="*/ 66 h 127"/>
                      <a:gd name="T50" fmla="*/ 15 w 388"/>
                      <a:gd name="T51" fmla="*/ 96 h 127"/>
                      <a:gd name="T52" fmla="*/ 15 w 388"/>
                      <a:gd name="T53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8" h="127">
                        <a:moveTo>
                          <a:pt x="0" y="127"/>
                        </a:moveTo>
                        <a:lnTo>
                          <a:pt x="0" y="104"/>
                        </a:lnTo>
                        <a:lnTo>
                          <a:pt x="4" y="84"/>
                        </a:lnTo>
                        <a:lnTo>
                          <a:pt x="21" y="51"/>
                        </a:lnTo>
                        <a:lnTo>
                          <a:pt x="63" y="21"/>
                        </a:lnTo>
                        <a:lnTo>
                          <a:pt x="111" y="3"/>
                        </a:lnTo>
                        <a:lnTo>
                          <a:pt x="168" y="0"/>
                        </a:lnTo>
                        <a:lnTo>
                          <a:pt x="218" y="7"/>
                        </a:lnTo>
                        <a:lnTo>
                          <a:pt x="283" y="28"/>
                        </a:lnTo>
                        <a:lnTo>
                          <a:pt x="331" y="51"/>
                        </a:lnTo>
                        <a:lnTo>
                          <a:pt x="365" y="72"/>
                        </a:lnTo>
                        <a:lnTo>
                          <a:pt x="388" y="89"/>
                        </a:lnTo>
                        <a:lnTo>
                          <a:pt x="381" y="99"/>
                        </a:lnTo>
                        <a:lnTo>
                          <a:pt x="360" y="84"/>
                        </a:lnTo>
                        <a:lnTo>
                          <a:pt x="341" y="69"/>
                        </a:lnTo>
                        <a:lnTo>
                          <a:pt x="306" y="49"/>
                        </a:lnTo>
                        <a:lnTo>
                          <a:pt x="270" y="33"/>
                        </a:lnTo>
                        <a:lnTo>
                          <a:pt x="243" y="25"/>
                        </a:lnTo>
                        <a:lnTo>
                          <a:pt x="203" y="13"/>
                        </a:lnTo>
                        <a:lnTo>
                          <a:pt x="166" y="10"/>
                        </a:lnTo>
                        <a:lnTo>
                          <a:pt x="136" y="12"/>
                        </a:lnTo>
                        <a:lnTo>
                          <a:pt x="103" y="16"/>
                        </a:lnTo>
                        <a:lnTo>
                          <a:pt x="75" y="25"/>
                        </a:lnTo>
                        <a:lnTo>
                          <a:pt x="44" y="44"/>
                        </a:lnTo>
                        <a:lnTo>
                          <a:pt x="25" y="66"/>
                        </a:lnTo>
                        <a:lnTo>
                          <a:pt x="15" y="96"/>
                        </a:lnTo>
                        <a:lnTo>
                          <a:pt x="15" y="125"/>
                        </a:lnTo>
                      </a:path>
                    </a:pathLst>
                  </a:custGeom>
                  <a:solidFill>
                    <a:srgbClr val="FF6600">
                      <a:alpha val="50000"/>
                    </a:srgbClr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1321" name="Freeform 105"/>
                <p:cNvSpPr>
                  <a:spLocks/>
                </p:cNvSpPr>
                <p:nvPr/>
              </p:nvSpPr>
              <p:spPr bwMode="auto">
                <a:xfrm>
                  <a:off x="1884" y="2939"/>
                  <a:ext cx="193" cy="65"/>
                </a:xfrm>
                <a:custGeom>
                  <a:avLst/>
                  <a:gdLst>
                    <a:gd name="T0" fmla="*/ 0 w 387"/>
                    <a:gd name="T1" fmla="*/ 0 h 130"/>
                    <a:gd name="T2" fmla="*/ 387 w 387"/>
                    <a:gd name="T3" fmla="*/ 111 h 130"/>
                    <a:gd name="T4" fmla="*/ 385 w 387"/>
                    <a:gd name="T5" fmla="*/ 130 h 130"/>
                    <a:gd name="T6" fmla="*/ 0 w 387"/>
                    <a:gd name="T7" fmla="*/ 19 h 130"/>
                    <a:gd name="T8" fmla="*/ 0 w 387"/>
                    <a:gd name="T9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7" h="130">
                      <a:moveTo>
                        <a:pt x="0" y="0"/>
                      </a:moveTo>
                      <a:lnTo>
                        <a:pt x="387" y="111"/>
                      </a:lnTo>
                      <a:lnTo>
                        <a:pt x="385" y="130"/>
                      </a:lnTo>
                      <a:lnTo>
                        <a:pt x="0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22" name="Freeform 106"/>
                <p:cNvSpPr>
                  <a:spLocks/>
                </p:cNvSpPr>
                <p:nvPr/>
              </p:nvSpPr>
              <p:spPr bwMode="auto">
                <a:xfrm>
                  <a:off x="2077" y="2912"/>
                  <a:ext cx="151" cy="92"/>
                </a:xfrm>
                <a:custGeom>
                  <a:avLst/>
                  <a:gdLst>
                    <a:gd name="T0" fmla="*/ 0 w 302"/>
                    <a:gd name="T1" fmla="*/ 165 h 185"/>
                    <a:gd name="T2" fmla="*/ 302 w 302"/>
                    <a:gd name="T3" fmla="*/ 0 h 185"/>
                    <a:gd name="T4" fmla="*/ 302 w 302"/>
                    <a:gd name="T5" fmla="*/ 18 h 185"/>
                    <a:gd name="T6" fmla="*/ 0 w 302"/>
                    <a:gd name="T7" fmla="*/ 185 h 185"/>
                    <a:gd name="T8" fmla="*/ 0 w 302"/>
                    <a:gd name="T9" fmla="*/ 16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2" h="185">
                      <a:moveTo>
                        <a:pt x="0" y="165"/>
                      </a:moveTo>
                      <a:lnTo>
                        <a:pt x="302" y="0"/>
                      </a:lnTo>
                      <a:lnTo>
                        <a:pt x="302" y="18"/>
                      </a:lnTo>
                      <a:lnTo>
                        <a:pt x="0" y="185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23" name="Freeform 107"/>
                <p:cNvSpPr>
                  <a:spLocks/>
                </p:cNvSpPr>
                <p:nvPr/>
              </p:nvSpPr>
              <p:spPr bwMode="auto">
                <a:xfrm>
                  <a:off x="2076" y="2922"/>
                  <a:ext cx="152" cy="224"/>
                </a:xfrm>
                <a:custGeom>
                  <a:avLst/>
                  <a:gdLst>
                    <a:gd name="T0" fmla="*/ 0 w 152"/>
                    <a:gd name="T1" fmla="*/ 224 h 224"/>
                    <a:gd name="T2" fmla="*/ 152 w 152"/>
                    <a:gd name="T3" fmla="*/ 138 h 224"/>
                    <a:gd name="T4" fmla="*/ 152 w 152"/>
                    <a:gd name="T5" fmla="*/ 0 h 224"/>
                    <a:gd name="T6" fmla="*/ 0 w 152"/>
                    <a:gd name="T7" fmla="*/ 84 h 224"/>
                    <a:gd name="T8" fmla="*/ 0 w 152"/>
                    <a:gd name="T9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" h="224">
                      <a:moveTo>
                        <a:pt x="0" y="224"/>
                      </a:moveTo>
                      <a:lnTo>
                        <a:pt x="152" y="138"/>
                      </a:lnTo>
                      <a:lnTo>
                        <a:pt x="152" y="0"/>
                      </a:lnTo>
                      <a:lnTo>
                        <a:pt x="0" y="84"/>
                      </a:lnTo>
                      <a:lnTo>
                        <a:pt x="0" y="224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1324" name="Freeform 108"/>
                <p:cNvSpPr>
                  <a:spLocks/>
                </p:cNvSpPr>
                <p:nvPr/>
              </p:nvSpPr>
              <p:spPr bwMode="auto">
                <a:xfrm>
                  <a:off x="1886" y="2950"/>
                  <a:ext cx="190" cy="194"/>
                </a:xfrm>
                <a:custGeom>
                  <a:avLst/>
                  <a:gdLst>
                    <a:gd name="T0" fmla="*/ 0 w 190"/>
                    <a:gd name="T1" fmla="*/ 140 h 194"/>
                    <a:gd name="T2" fmla="*/ 190 w 190"/>
                    <a:gd name="T3" fmla="*/ 194 h 194"/>
                    <a:gd name="T4" fmla="*/ 190 w 190"/>
                    <a:gd name="T5" fmla="*/ 56 h 194"/>
                    <a:gd name="T6" fmla="*/ 0 w 190"/>
                    <a:gd name="T7" fmla="*/ 0 h 194"/>
                    <a:gd name="T8" fmla="*/ 0 w 190"/>
                    <a:gd name="T9" fmla="*/ 14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0" h="194">
                      <a:moveTo>
                        <a:pt x="0" y="140"/>
                      </a:moveTo>
                      <a:lnTo>
                        <a:pt x="190" y="194"/>
                      </a:lnTo>
                      <a:lnTo>
                        <a:pt x="190" y="56"/>
                      </a:lnTo>
                      <a:lnTo>
                        <a:pt x="0" y="0"/>
                      </a:lnTo>
                      <a:lnTo>
                        <a:pt x="0" y="140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61325" name="Group 109"/>
            <p:cNvGrpSpPr>
              <a:grpSpLocks/>
            </p:cNvGrpSpPr>
            <p:nvPr/>
          </p:nvGrpSpPr>
          <p:grpSpPr bwMode="auto">
            <a:xfrm>
              <a:off x="2417763" y="3505200"/>
              <a:ext cx="550862" cy="454025"/>
              <a:chOff x="1882" y="2812"/>
              <a:chExt cx="376" cy="334"/>
            </a:xfrm>
          </p:grpSpPr>
          <p:sp>
            <p:nvSpPr>
              <p:cNvPr id="1161326" name="Freeform 110"/>
              <p:cNvSpPr>
                <a:spLocks/>
              </p:cNvSpPr>
              <p:nvPr/>
            </p:nvSpPr>
            <p:spPr bwMode="auto">
              <a:xfrm>
                <a:off x="1885" y="2901"/>
                <a:ext cx="192" cy="93"/>
              </a:xfrm>
              <a:custGeom>
                <a:avLst/>
                <a:gdLst>
                  <a:gd name="T0" fmla="*/ 0 w 385"/>
                  <a:gd name="T1" fmla="*/ 0 h 186"/>
                  <a:gd name="T2" fmla="*/ 385 w 385"/>
                  <a:gd name="T3" fmla="*/ 107 h 186"/>
                  <a:gd name="T4" fmla="*/ 383 w 385"/>
                  <a:gd name="T5" fmla="*/ 186 h 186"/>
                  <a:gd name="T6" fmla="*/ 0 w 385"/>
                  <a:gd name="T7" fmla="*/ 76 h 186"/>
                  <a:gd name="T8" fmla="*/ 0 w 385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186">
                    <a:moveTo>
                      <a:pt x="0" y="0"/>
                    </a:moveTo>
                    <a:lnTo>
                      <a:pt x="385" y="107"/>
                    </a:lnTo>
                    <a:lnTo>
                      <a:pt x="383" y="18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27" name="Freeform 111"/>
              <p:cNvSpPr>
                <a:spLocks/>
              </p:cNvSpPr>
              <p:nvPr/>
            </p:nvSpPr>
            <p:spPr bwMode="auto">
              <a:xfrm>
                <a:off x="2076" y="2870"/>
                <a:ext cx="152" cy="124"/>
              </a:xfrm>
              <a:custGeom>
                <a:avLst/>
                <a:gdLst>
                  <a:gd name="T0" fmla="*/ 2 w 304"/>
                  <a:gd name="T1" fmla="*/ 166 h 247"/>
                  <a:gd name="T2" fmla="*/ 304 w 304"/>
                  <a:gd name="T3" fmla="*/ 0 h 247"/>
                  <a:gd name="T4" fmla="*/ 304 w 304"/>
                  <a:gd name="T5" fmla="*/ 82 h 247"/>
                  <a:gd name="T6" fmla="*/ 0 w 304"/>
                  <a:gd name="T7" fmla="*/ 247 h 247"/>
                  <a:gd name="T8" fmla="*/ 2 w 304"/>
                  <a:gd name="T9" fmla="*/ 166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247">
                    <a:moveTo>
                      <a:pt x="2" y="166"/>
                    </a:moveTo>
                    <a:lnTo>
                      <a:pt x="304" y="0"/>
                    </a:lnTo>
                    <a:lnTo>
                      <a:pt x="304" y="82"/>
                    </a:lnTo>
                    <a:lnTo>
                      <a:pt x="0" y="247"/>
                    </a:lnTo>
                    <a:lnTo>
                      <a:pt x="2" y="166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28" name="Freeform 112"/>
              <p:cNvSpPr>
                <a:spLocks/>
              </p:cNvSpPr>
              <p:nvPr/>
            </p:nvSpPr>
            <p:spPr bwMode="auto">
              <a:xfrm>
                <a:off x="1882" y="2817"/>
                <a:ext cx="349" cy="138"/>
              </a:xfrm>
              <a:custGeom>
                <a:avLst/>
                <a:gdLst>
                  <a:gd name="T0" fmla="*/ 0 w 698"/>
                  <a:gd name="T1" fmla="*/ 165 h 276"/>
                  <a:gd name="T2" fmla="*/ 315 w 698"/>
                  <a:gd name="T3" fmla="*/ 0 h 276"/>
                  <a:gd name="T4" fmla="*/ 698 w 698"/>
                  <a:gd name="T5" fmla="*/ 107 h 276"/>
                  <a:gd name="T6" fmla="*/ 390 w 698"/>
                  <a:gd name="T7" fmla="*/ 276 h 276"/>
                  <a:gd name="T8" fmla="*/ 0 w 698"/>
                  <a:gd name="T9" fmla="*/ 165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8" h="276">
                    <a:moveTo>
                      <a:pt x="0" y="165"/>
                    </a:moveTo>
                    <a:lnTo>
                      <a:pt x="315" y="0"/>
                    </a:lnTo>
                    <a:lnTo>
                      <a:pt x="698" y="107"/>
                    </a:lnTo>
                    <a:lnTo>
                      <a:pt x="390" y="276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29" name="Freeform 113"/>
              <p:cNvSpPr>
                <a:spLocks/>
              </p:cNvSpPr>
              <p:nvPr/>
            </p:nvSpPr>
            <p:spPr bwMode="auto">
              <a:xfrm>
                <a:off x="1909" y="2828"/>
                <a:ext cx="289" cy="116"/>
              </a:xfrm>
              <a:custGeom>
                <a:avLst/>
                <a:gdLst>
                  <a:gd name="T0" fmla="*/ 0 w 580"/>
                  <a:gd name="T1" fmla="*/ 139 h 232"/>
                  <a:gd name="T2" fmla="*/ 260 w 580"/>
                  <a:gd name="T3" fmla="*/ 0 h 232"/>
                  <a:gd name="T4" fmla="*/ 580 w 580"/>
                  <a:gd name="T5" fmla="*/ 94 h 232"/>
                  <a:gd name="T6" fmla="*/ 331 w 580"/>
                  <a:gd name="T7" fmla="*/ 232 h 232"/>
                  <a:gd name="T8" fmla="*/ 0 w 580"/>
                  <a:gd name="T9" fmla="*/ 139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232">
                    <a:moveTo>
                      <a:pt x="0" y="139"/>
                    </a:moveTo>
                    <a:lnTo>
                      <a:pt x="260" y="0"/>
                    </a:lnTo>
                    <a:lnTo>
                      <a:pt x="580" y="94"/>
                    </a:lnTo>
                    <a:lnTo>
                      <a:pt x="331" y="232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30" name="Oval 114"/>
              <p:cNvSpPr>
                <a:spLocks noChangeArrowheads="1"/>
              </p:cNvSpPr>
              <p:nvPr/>
            </p:nvSpPr>
            <p:spPr bwMode="auto">
              <a:xfrm>
                <a:off x="2020" y="2857"/>
                <a:ext cx="87" cy="51"/>
              </a:xfrm>
              <a:prstGeom prst="ellipse">
                <a:avLst/>
              </a:prstGeom>
              <a:solidFill>
                <a:srgbClr val="00FF00">
                  <a:alpha val="50000"/>
                </a:srgbClr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31" name="Freeform 115"/>
              <p:cNvSpPr>
                <a:spLocks/>
              </p:cNvSpPr>
              <p:nvPr/>
            </p:nvSpPr>
            <p:spPr bwMode="auto">
              <a:xfrm>
                <a:off x="2042" y="2868"/>
                <a:ext cx="49" cy="26"/>
              </a:xfrm>
              <a:custGeom>
                <a:avLst/>
                <a:gdLst>
                  <a:gd name="T0" fmla="*/ 0 w 98"/>
                  <a:gd name="T1" fmla="*/ 39 h 51"/>
                  <a:gd name="T2" fmla="*/ 11 w 98"/>
                  <a:gd name="T3" fmla="*/ 43 h 51"/>
                  <a:gd name="T4" fmla="*/ 36 w 98"/>
                  <a:gd name="T5" fmla="*/ 49 h 51"/>
                  <a:gd name="T6" fmla="*/ 52 w 98"/>
                  <a:gd name="T7" fmla="*/ 51 h 51"/>
                  <a:gd name="T8" fmla="*/ 67 w 98"/>
                  <a:gd name="T9" fmla="*/ 49 h 51"/>
                  <a:gd name="T10" fmla="*/ 98 w 98"/>
                  <a:gd name="T11" fmla="*/ 39 h 51"/>
                  <a:gd name="T12" fmla="*/ 90 w 98"/>
                  <a:gd name="T13" fmla="*/ 18 h 51"/>
                  <a:gd name="T14" fmla="*/ 69 w 98"/>
                  <a:gd name="T15" fmla="*/ 3 h 51"/>
                  <a:gd name="T16" fmla="*/ 40 w 98"/>
                  <a:gd name="T17" fmla="*/ 0 h 51"/>
                  <a:gd name="T18" fmla="*/ 10 w 98"/>
                  <a:gd name="T19" fmla="*/ 11 h 51"/>
                  <a:gd name="T20" fmla="*/ 0 w 98"/>
                  <a:gd name="T21" fmla="*/ 3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8" h="51">
                    <a:moveTo>
                      <a:pt x="0" y="39"/>
                    </a:moveTo>
                    <a:lnTo>
                      <a:pt x="11" y="43"/>
                    </a:lnTo>
                    <a:lnTo>
                      <a:pt x="36" y="49"/>
                    </a:lnTo>
                    <a:lnTo>
                      <a:pt x="52" y="51"/>
                    </a:lnTo>
                    <a:lnTo>
                      <a:pt x="67" y="49"/>
                    </a:lnTo>
                    <a:lnTo>
                      <a:pt x="98" y="39"/>
                    </a:lnTo>
                    <a:lnTo>
                      <a:pt x="90" y="18"/>
                    </a:lnTo>
                    <a:lnTo>
                      <a:pt x="69" y="3"/>
                    </a:lnTo>
                    <a:lnTo>
                      <a:pt x="40" y="0"/>
                    </a:lnTo>
                    <a:lnTo>
                      <a:pt x="10" y="1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332" name="Group 116"/>
              <p:cNvGrpSpPr>
                <a:grpSpLocks/>
              </p:cNvGrpSpPr>
              <p:nvPr/>
            </p:nvGrpSpPr>
            <p:grpSpPr bwMode="auto">
              <a:xfrm>
                <a:off x="2064" y="2812"/>
                <a:ext cx="194" cy="63"/>
                <a:chOff x="2064" y="2812"/>
                <a:chExt cx="194" cy="63"/>
              </a:xfrm>
            </p:grpSpPr>
            <p:sp>
              <p:nvSpPr>
                <p:cNvPr id="1161333" name="Freeform 117"/>
                <p:cNvSpPr>
                  <a:spLocks/>
                </p:cNvSpPr>
                <p:nvPr/>
              </p:nvSpPr>
              <p:spPr bwMode="auto">
                <a:xfrm>
                  <a:off x="2064" y="2812"/>
                  <a:ext cx="194" cy="63"/>
                </a:xfrm>
                <a:custGeom>
                  <a:avLst/>
                  <a:gdLst>
                    <a:gd name="T0" fmla="*/ 0 w 388"/>
                    <a:gd name="T1" fmla="*/ 127 h 127"/>
                    <a:gd name="T2" fmla="*/ 0 w 388"/>
                    <a:gd name="T3" fmla="*/ 104 h 127"/>
                    <a:gd name="T4" fmla="*/ 4 w 388"/>
                    <a:gd name="T5" fmla="*/ 84 h 127"/>
                    <a:gd name="T6" fmla="*/ 21 w 388"/>
                    <a:gd name="T7" fmla="*/ 51 h 127"/>
                    <a:gd name="T8" fmla="*/ 63 w 388"/>
                    <a:gd name="T9" fmla="*/ 21 h 127"/>
                    <a:gd name="T10" fmla="*/ 111 w 388"/>
                    <a:gd name="T11" fmla="*/ 3 h 127"/>
                    <a:gd name="T12" fmla="*/ 168 w 388"/>
                    <a:gd name="T13" fmla="*/ 0 h 127"/>
                    <a:gd name="T14" fmla="*/ 218 w 388"/>
                    <a:gd name="T15" fmla="*/ 7 h 127"/>
                    <a:gd name="T16" fmla="*/ 283 w 388"/>
                    <a:gd name="T17" fmla="*/ 28 h 127"/>
                    <a:gd name="T18" fmla="*/ 331 w 388"/>
                    <a:gd name="T19" fmla="*/ 51 h 127"/>
                    <a:gd name="T20" fmla="*/ 365 w 388"/>
                    <a:gd name="T21" fmla="*/ 72 h 127"/>
                    <a:gd name="T22" fmla="*/ 388 w 388"/>
                    <a:gd name="T23" fmla="*/ 89 h 127"/>
                    <a:gd name="T24" fmla="*/ 381 w 388"/>
                    <a:gd name="T25" fmla="*/ 99 h 127"/>
                    <a:gd name="T26" fmla="*/ 360 w 388"/>
                    <a:gd name="T27" fmla="*/ 84 h 127"/>
                    <a:gd name="T28" fmla="*/ 341 w 388"/>
                    <a:gd name="T29" fmla="*/ 69 h 127"/>
                    <a:gd name="T30" fmla="*/ 306 w 388"/>
                    <a:gd name="T31" fmla="*/ 49 h 127"/>
                    <a:gd name="T32" fmla="*/ 270 w 388"/>
                    <a:gd name="T33" fmla="*/ 33 h 127"/>
                    <a:gd name="T34" fmla="*/ 243 w 388"/>
                    <a:gd name="T35" fmla="*/ 25 h 127"/>
                    <a:gd name="T36" fmla="*/ 203 w 388"/>
                    <a:gd name="T37" fmla="*/ 13 h 127"/>
                    <a:gd name="T38" fmla="*/ 166 w 388"/>
                    <a:gd name="T39" fmla="*/ 10 h 127"/>
                    <a:gd name="T40" fmla="*/ 136 w 388"/>
                    <a:gd name="T41" fmla="*/ 12 h 127"/>
                    <a:gd name="T42" fmla="*/ 103 w 388"/>
                    <a:gd name="T43" fmla="*/ 16 h 127"/>
                    <a:gd name="T44" fmla="*/ 75 w 388"/>
                    <a:gd name="T45" fmla="*/ 25 h 127"/>
                    <a:gd name="T46" fmla="*/ 44 w 388"/>
                    <a:gd name="T47" fmla="*/ 44 h 127"/>
                    <a:gd name="T48" fmla="*/ 25 w 388"/>
                    <a:gd name="T49" fmla="*/ 66 h 127"/>
                    <a:gd name="T50" fmla="*/ 15 w 388"/>
                    <a:gd name="T51" fmla="*/ 96 h 127"/>
                    <a:gd name="T52" fmla="*/ 15 w 388"/>
                    <a:gd name="T53" fmla="*/ 125 h 127"/>
                    <a:gd name="T54" fmla="*/ 0 w 388"/>
                    <a:gd name="T55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88" h="127">
                      <a:moveTo>
                        <a:pt x="0" y="127"/>
                      </a:moveTo>
                      <a:lnTo>
                        <a:pt x="0" y="104"/>
                      </a:lnTo>
                      <a:lnTo>
                        <a:pt x="4" y="84"/>
                      </a:lnTo>
                      <a:lnTo>
                        <a:pt x="21" y="51"/>
                      </a:lnTo>
                      <a:lnTo>
                        <a:pt x="63" y="21"/>
                      </a:lnTo>
                      <a:lnTo>
                        <a:pt x="111" y="3"/>
                      </a:lnTo>
                      <a:lnTo>
                        <a:pt x="168" y="0"/>
                      </a:lnTo>
                      <a:lnTo>
                        <a:pt x="218" y="7"/>
                      </a:lnTo>
                      <a:lnTo>
                        <a:pt x="283" y="28"/>
                      </a:lnTo>
                      <a:lnTo>
                        <a:pt x="331" y="51"/>
                      </a:lnTo>
                      <a:lnTo>
                        <a:pt x="365" y="72"/>
                      </a:lnTo>
                      <a:lnTo>
                        <a:pt x="388" y="89"/>
                      </a:lnTo>
                      <a:lnTo>
                        <a:pt x="381" y="99"/>
                      </a:lnTo>
                      <a:lnTo>
                        <a:pt x="360" y="84"/>
                      </a:lnTo>
                      <a:lnTo>
                        <a:pt x="341" y="69"/>
                      </a:lnTo>
                      <a:lnTo>
                        <a:pt x="306" y="49"/>
                      </a:lnTo>
                      <a:lnTo>
                        <a:pt x="270" y="33"/>
                      </a:lnTo>
                      <a:lnTo>
                        <a:pt x="243" y="25"/>
                      </a:lnTo>
                      <a:lnTo>
                        <a:pt x="203" y="13"/>
                      </a:lnTo>
                      <a:lnTo>
                        <a:pt x="166" y="10"/>
                      </a:lnTo>
                      <a:lnTo>
                        <a:pt x="136" y="12"/>
                      </a:lnTo>
                      <a:lnTo>
                        <a:pt x="103" y="16"/>
                      </a:lnTo>
                      <a:lnTo>
                        <a:pt x="75" y="25"/>
                      </a:lnTo>
                      <a:lnTo>
                        <a:pt x="44" y="44"/>
                      </a:lnTo>
                      <a:lnTo>
                        <a:pt x="25" y="66"/>
                      </a:lnTo>
                      <a:lnTo>
                        <a:pt x="15" y="96"/>
                      </a:lnTo>
                      <a:lnTo>
                        <a:pt x="15" y="125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rgbClr val="00FF00">
                    <a:alpha val="5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34" name="Freeform 118"/>
                <p:cNvSpPr>
                  <a:spLocks/>
                </p:cNvSpPr>
                <p:nvPr/>
              </p:nvSpPr>
              <p:spPr bwMode="auto">
                <a:xfrm>
                  <a:off x="2064" y="2812"/>
                  <a:ext cx="194" cy="63"/>
                </a:xfrm>
                <a:custGeom>
                  <a:avLst/>
                  <a:gdLst>
                    <a:gd name="T0" fmla="*/ 0 w 388"/>
                    <a:gd name="T1" fmla="*/ 127 h 127"/>
                    <a:gd name="T2" fmla="*/ 0 w 388"/>
                    <a:gd name="T3" fmla="*/ 104 h 127"/>
                    <a:gd name="T4" fmla="*/ 4 w 388"/>
                    <a:gd name="T5" fmla="*/ 84 h 127"/>
                    <a:gd name="T6" fmla="*/ 21 w 388"/>
                    <a:gd name="T7" fmla="*/ 51 h 127"/>
                    <a:gd name="T8" fmla="*/ 63 w 388"/>
                    <a:gd name="T9" fmla="*/ 21 h 127"/>
                    <a:gd name="T10" fmla="*/ 111 w 388"/>
                    <a:gd name="T11" fmla="*/ 3 h 127"/>
                    <a:gd name="T12" fmla="*/ 168 w 388"/>
                    <a:gd name="T13" fmla="*/ 0 h 127"/>
                    <a:gd name="T14" fmla="*/ 218 w 388"/>
                    <a:gd name="T15" fmla="*/ 7 h 127"/>
                    <a:gd name="T16" fmla="*/ 283 w 388"/>
                    <a:gd name="T17" fmla="*/ 28 h 127"/>
                    <a:gd name="T18" fmla="*/ 331 w 388"/>
                    <a:gd name="T19" fmla="*/ 51 h 127"/>
                    <a:gd name="T20" fmla="*/ 365 w 388"/>
                    <a:gd name="T21" fmla="*/ 72 h 127"/>
                    <a:gd name="T22" fmla="*/ 388 w 388"/>
                    <a:gd name="T23" fmla="*/ 89 h 127"/>
                    <a:gd name="T24" fmla="*/ 381 w 388"/>
                    <a:gd name="T25" fmla="*/ 99 h 127"/>
                    <a:gd name="T26" fmla="*/ 360 w 388"/>
                    <a:gd name="T27" fmla="*/ 84 h 127"/>
                    <a:gd name="T28" fmla="*/ 341 w 388"/>
                    <a:gd name="T29" fmla="*/ 69 h 127"/>
                    <a:gd name="T30" fmla="*/ 306 w 388"/>
                    <a:gd name="T31" fmla="*/ 49 h 127"/>
                    <a:gd name="T32" fmla="*/ 270 w 388"/>
                    <a:gd name="T33" fmla="*/ 33 h 127"/>
                    <a:gd name="T34" fmla="*/ 243 w 388"/>
                    <a:gd name="T35" fmla="*/ 25 h 127"/>
                    <a:gd name="T36" fmla="*/ 203 w 388"/>
                    <a:gd name="T37" fmla="*/ 13 h 127"/>
                    <a:gd name="T38" fmla="*/ 166 w 388"/>
                    <a:gd name="T39" fmla="*/ 10 h 127"/>
                    <a:gd name="T40" fmla="*/ 136 w 388"/>
                    <a:gd name="T41" fmla="*/ 12 h 127"/>
                    <a:gd name="T42" fmla="*/ 103 w 388"/>
                    <a:gd name="T43" fmla="*/ 16 h 127"/>
                    <a:gd name="T44" fmla="*/ 75 w 388"/>
                    <a:gd name="T45" fmla="*/ 25 h 127"/>
                    <a:gd name="T46" fmla="*/ 44 w 388"/>
                    <a:gd name="T47" fmla="*/ 44 h 127"/>
                    <a:gd name="T48" fmla="*/ 25 w 388"/>
                    <a:gd name="T49" fmla="*/ 66 h 127"/>
                    <a:gd name="T50" fmla="*/ 15 w 388"/>
                    <a:gd name="T51" fmla="*/ 96 h 127"/>
                    <a:gd name="T52" fmla="*/ 15 w 388"/>
                    <a:gd name="T53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88" h="127">
                      <a:moveTo>
                        <a:pt x="0" y="127"/>
                      </a:moveTo>
                      <a:lnTo>
                        <a:pt x="0" y="104"/>
                      </a:lnTo>
                      <a:lnTo>
                        <a:pt x="4" y="84"/>
                      </a:lnTo>
                      <a:lnTo>
                        <a:pt x="21" y="51"/>
                      </a:lnTo>
                      <a:lnTo>
                        <a:pt x="63" y="21"/>
                      </a:lnTo>
                      <a:lnTo>
                        <a:pt x="111" y="3"/>
                      </a:lnTo>
                      <a:lnTo>
                        <a:pt x="168" y="0"/>
                      </a:lnTo>
                      <a:lnTo>
                        <a:pt x="218" y="7"/>
                      </a:lnTo>
                      <a:lnTo>
                        <a:pt x="283" y="28"/>
                      </a:lnTo>
                      <a:lnTo>
                        <a:pt x="331" y="51"/>
                      </a:lnTo>
                      <a:lnTo>
                        <a:pt x="365" y="72"/>
                      </a:lnTo>
                      <a:lnTo>
                        <a:pt x="388" y="89"/>
                      </a:lnTo>
                      <a:lnTo>
                        <a:pt x="381" y="99"/>
                      </a:lnTo>
                      <a:lnTo>
                        <a:pt x="360" y="84"/>
                      </a:lnTo>
                      <a:lnTo>
                        <a:pt x="341" y="69"/>
                      </a:lnTo>
                      <a:lnTo>
                        <a:pt x="306" y="49"/>
                      </a:lnTo>
                      <a:lnTo>
                        <a:pt x="270" y="33"/>
                      </a:lnTo>
                      <a:lnTo>
                        <a:pt x="243" y="25"/>
                      </a:lnTo>
                      <a:lnTo>
                        <a:pt x="203" y="13"/>
                      </a:lnTo>
                      <a:lnTo>
                        <a:pt x="166" y="10"/>
                      </a:lnTo>
                      <a:lnTo>
                        <a:pt x="136" y="12"/>
                      </a:lnTo>
                      <a:lnTo>
                        <a:pt x="103" y="16"/>
                      </a:lnTo>
                      <a:lnTo>
                        <a:pt x="75" y="25"/>
                      </a:lnTo>
                      <a:lnTo>
                        <a:pt x="44" y="44"/>
                      </a:lnTo>
                      <a:lnTo>
                        <a:pt x="25" y="66"/>
                      </a:lnTo>
                      <a:lnTo>
                        <a:pt x="15" y="96"/>
                      </a:lnTo>
                      <a:lnTo>
                        <a:pt x="15" y="125"/>
                      </a:lnTo>
                    </a:path>
                  </a:pathLst>
                </a:custGeom>
                <a:solidFill>
                  <a:srgbClr val="00FF00">
                    <a:alpha val="50000"/>
                  </a:srgbClr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1335" name="Freeform 119"/>
              <p:cNvSpPr>
                <a:spLocks/>
              </p:cNvSpPr>
              <p:nvPr/>
            </p:nvSpPr>
            <p:spPr bwMode="auto">
              <a:xfrm>
                <a:off x="1884" y="2939"/>
                <a:ext cx="193" cy="65"/>
              </a:xfrm>
              <a:custGeom>
                <a:avLst/>
                <a:gdLst>
                  <a:gd name="T0" fmla="*/ 0 w 387"/>
                  <a:gd name="T1" fmla="*/ 0 h 130"/>
                  <a:gd name="T2" fmla="*/ 387 w 387"/>
                  <a:gd name="T3" fmla="*/ 111 h 130"/>
                  <a:gd name="T4" fmla="*/ 385 w 387"/>
                  <a:gd name="T5" fmla="*/ 130 h 130"/>
                  <a:gd name="T6" fmla="*/ 0 w 387"/>
                  <a:gd name="T7" fmla="*/ 19 h 130"/>
                  <a:gd name="T8" fmla="*/ 0 w 387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130">
                    <a:moveTo>
                      <a:pt x="0" y="0"/>
                    </a:moveTo>
                    <a:lnTo>
                      <a:pt x="387" y="111"/>
                    </a:lnTo>
                    <a:lnTo>
                      <a:pt x="385" y="130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36" name="Freeform 120"/>
              <p:cNvSpPr>
                <a:spLocks/>
              </p:cNvSpPr>
              <p:nvPr/>
            </p:nvSpPr>
            <p:spPr bwMode="auto">
              <a:xfrm>
                <a:off x="2077" y="2912"/>
                <a:ext cx="151" cy="92"/>
              </a:xfrm>
              <a:custGeom>
                <a:avLst/>
                <a:gdLst>
                  <a:gd name="T0" fmla="*/ 0 w 302"/>
                  <a:gd name="T1" fmla="*/ 165 h 185"/>
                  <a:gd name="T2" fmla="*/ 302 w 302"/>
                  <a:gd name="T3" fmla="*/ 0 h 185"/>
                  <a:gd name="T4" fmla="*/ 302 w 302"/>
                  <a:gd name="T5" fmla="*/ 18 h 185"/>
                  <a:gd name="T6" fmla="*/ 0 w 302"/>
                  <a:gd name="T7" fmla="*/ 185 h 185"/>
                  <a:gd name="T8" fmla="*/ 0 w 302"/>
                  <a:gd name="T9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2" h="185">
                    <a:moveTo>
                      <a:pt x="0" y="165"/>
                    </a:moveTo>
                    <a:lnTo>
                      <a:pt x="302" y="0"/>
                    </a:lnTo>
                    <a:lnTo>
                      <a:pt x="302" y="18"/>
                    </a:lnTo>
                    <a:lnTo>
                      <a:pt x="0" y="185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37" name="Freeform 121"/>
              <p:cNvSpPr>
                <a:spLocks/>
              </p:cNvSpPr>
              <p:nvPr/>
            </p:nvSpPr>
            <p:spPr bwMode="auto">
              <a:xfrm>
                <a:off x="2076" y="2922"/>
                <a:ext cx="152" cy="224"/>
              </a:xfrm>
              <a:custGeom>
                <a:avLst/>
                <a:gdLst>
                  <a:gd name="T0" fmla="*/ 0 w 152"/>
                  <a:gd name="T1" fmla="*/ 224 h 224"/>
                  <a:gd name="T2" fmla="*/ 152 w 152"/>
                  <a:gd name="T3" fmla="*/ 138 h 224"/>
                  <a:gd name="T4" fmla="*/ 152 w 152"/>
                  <a:gd name="T5" fmla="*/ 0 h 224"/>
                  <a:gd name="T6" fmla="*/ 0 w 152"/>
                  <a:gd name="T7" fmla="*/ 84 h 224"/>
                  <a:gd name="T8" fmla="*/ 0 w 152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224">
                    <a:moveTo>
                      <a:pt x="0" y="224"/>
                    </a:moveTo>
                    <a:lnTo>
                      <a:pt x="152" y="138"/>
                    </a:lnTo>
                    <a:lnTo>
                      <a:pt x="152" y="0"/>
                    </a:lnTo>
                    <a:lnTo>
                      <a:pt x="0" y="84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338" name="Freeform 122"/>
              <p:cNvSpPr>
                <a:spLocks/>
              </p:cNvSpPr>
              <p:nvPr/>
            </p:nvSpPr>
            <p:spPr bwMode="auto">
              <a:xfrm>
                <a:off x="1886" y="2950"/>
                <a:ext cx="190" cy="194"/>
              </a:xfrm>
              <a:custGeom>
                <a:avLst/>
                <a:gdLst>
                  <a:gd name="T0" fmla="*/ 0 w 190"/>
                  <a:gd name="T1" fmla="*/ 140 h 194"/>
                  <a:gd name="T2" fmla="*/ 190 w 190"/>
                  <a:gd name="T3" fmla="*/ 194 h 194"/>
                  <a:gd name="T4" fmla="*/ 190 w 190"/>
                  <a:gd name="T5" fmla="*/ 56 h 194"/>
                  <a:gd name="T6" fmla="*/ 0 w 190"/>
                  <a:gd name="T7" fmla="*/ 0 h 194"/>
                  <a:gd name="T8" fmla="*/ 0 w 190"/>
                  <a:gd name="T9" fmla="*/ 14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94">
                    <a:moveTo>
                      <a:pt x="0" y="140"/>
                    </a:moveTo>
                    <a:lnTo>
                      <a:pt x="190" y="194"/>
                    </a:lnTo>
                    <a:lnTo>
                      <a:pt x="190" y="56"/>
                    </a:lnTo>
                    <a:lnTo>
                      <a:pt x="0" y="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1339" name="Group 123"/>
            <p:cNvGrpSpPr>
              <a:grpSpLocks/>
            </p:cNvGrpSpPr>
            <p:nvPr/>
          </p:nvGrpSpPr>
          <p:grpSpPr bwMode="auto">
            <a:xfrm>
              <a:off x="3694113" y="3352800"/>
              <a:ext cx="509587" cy="457200"/>
              <a:chOff x="2327" y="2194"/>
              <a:chExt cx="321" cy="155"/>
            </a:xfrm>
          </p:grpSpPr>
          <p:sp>
            <p:nvSpPr>
              <p:cNvPr id="1161340" name="Freeform 124"/>
              <p:cNvSpPr>
                <a:spLocks/>
              </p:cNvSpPr>
              <p:nvPr/>
            </p:nvSpPr>
            <p:spPr bwMode="auto">
              <a:xfrm>
                <a:off x="2439" y="2277"/>
                <a:ext cx="20" cy="13"/>
              </a:xfrm>
              <a:custGeom>
                <a:avLst/>
                <a:gdLst>
                  <a:gd name="T0" fmla="*/ 6 w 12"/>
                  <a:gd name="T1" fmla="*/ 0 h 14"/>
                  <a:gd name="T2" fmla="*/ 12 w 12"/>
                  <a:gd name="T3" fmla="*/ 7 h 14"/>
                  <a:gd name="T4" fmla="*/ 6 w 12"/>
                  <a:gd name="T5" fmla="*/ 14 h 14"/>
                  <a:gd name="T6" fmla="*/ 0 w 12"/>
                  <a:gd name="T7" fmla="*/ 7 h 14"/>
                  <a:gd name="T8" fmla="*/ 6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lnTo>
                      <a:pt x="12" y="7"/>
                    </a:lnTo>
                    <a:lnTo>
                      <a:pt x="6" y="14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1" name="Freeform 125"/>
              <p:cNvSpPr>
                <a:spLocks/>
              </p:cNvSpPr>
              <p:nvPr/>
            </p:nvSpPr>
            <p:spPr bwMode="auto">
              <a:xfrm>
                <a:off x="2327" y="2246"/>
                <a:ext cx="167" cy="103"/>
              </a:xfrm>
              <a:custGeom>
                <a:avLst/>
                <a:gdLst>
                  <a:gd name="T0" fmla="*/ 0 w 300"/>
                  <a:gd name="T1" fmla="*/ 0 h 337"/>
                  <a:gd name="T2" fmla="*/ 300 w 300"/>
                  <a:gd name="T3" fmla="*/ 96 h 337"/>
                  <a:gd name="T4" fmla="*/ 300 w 300"/>
                  <a:gd name="T5" fmla="*/ 337 h 337"/>
                  <a:gd name="T6" fmla="*/ 0 w 300"/>
                  <a:gd name="T7" fmla="*/ 242 h 337"/>
                  <a:gd name="T8" fmla="*/ 0 w 300"/>
                  <a:gd name="T9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37">
                    <a:moveTo>
                      <a:pt x="0" y="0"/>
                    </a:moveTo>
                    <a:lnTo>
                      <a:pt x="300" y="96"/>
                    </a:lnTo>
                    <a:lnTo>
                      <a:pt x="300" y="337"/>
                    </a:lnTo>
                    <a:lnTo>
                      <a:pt x="0" y="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2" name="Freeform 126"/>
              <p:cNvSpPr>
                <a:spLocks/>
              </p:cNvSpPr>
              <p:nvPr/>
            </p:nvSpPr>
            <p:spPr bwMode="auto">
              <a:xfrm>
                <a:off x="2494" y="2231"/>
                <a:ext cx="130" cy="118"/>
              </a:xfrm>
              <a:custGeom>
                <a:avLst/>
                <a:gdLst>
                  <a:gd name="T0" fmla="*/ 0 w 237"/>
                  <a:gd name="T1" fmla="*/ 144 h 385"/>
                  <a:gd name="T2" fmla="*/ 237 w 237"/>
                  <a:gd name="T3" fmla="*/ 0 h 385"/>
                  <a:gd name="T4" fmla="*/ 237 w 237"/>
                  <a:gd name="T5" fmla="*/ 240 h 385"/>
                  <a:gd name="T6" fmla="*/ 0 w 237"/>
                  <a:gd name="T7" fmla="*/ 385 h 385"/>
                  <a:gd name="T8" fmla="*/ 0 w 237"/>
                  <a:gd name="T9" fmla="*/ 144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385">
                    <a:moveTo>
                      <a:pt x="0" y="144"/>
                    </a:moveTo>
                    <a:lnTo>
                      <a:pt x="237" y="0"/>
                    </a:lnTo>
                    <a:lnTo>
                      <a:pt x="237" y="240"/>
                    </a:lnTo>
                    <a:lnTo>
                      <a:pt x="0" y="385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C0C0C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3" name="Freeform 127"/>
              <p:cNvSpPr>
                <a:spLocks/>
              </p:cNvSpPr>
              <p:nvPr/>
            </p:nvSpPr>
            <p:spPr bwMode="auto">
              <a:xfrm>
                <a:off x="2327" y="2239"/>
                <a:ext cx="167" cy="36"/>
              </a:xfrm>
              <a:custGeom>
                <a:avLst/>
                <a:gdLst>
                  <a:gd name="T0" fmla="*/ 0 w 300"/>
                  <a:gd name="T1" fmla="*/ 0 h 120"/>
                  <a:gd name="T2" fmla="*/ 300 w 300"/>
                  <a:gd name="T3" fmla="*/ 97 h 120"/>
                  <a:gd name="T4" fmla="*/ 298 w 300"/>
                  <a:gd name="T5" fmla="*/ 120 h 120"/>
                  <a:gd name="T6" fmla="*/ 0 w 300"/>
                  <a:gd name="T7" fmla="*/ 24 h 120"/>
                  <a:gd name="T8" fmla="*/ 0 w 30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20">
                    <a:moveTo>
                      <a:pt x="0" y="0"/>
                    </a:moveTo>
                    <a:lnTo>
                      <a:pt x="300" y="97"/>
                    </a:lnTo>
                    <a:lnTo>
                      <a:pt x="298" y="12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4" name="Freeform 128"/>
              <p:cNvSpPr>
                <a:spLocks/>
              </p:cNvSpPr>
              <p:nvPr/>
            </p:nvSpPr>
            <p:spPr bwMode="auto">
              <a:xfrm>
                <a:off x="2494" y="2224"/>
                <a:ext cx="130" cy="51"/>
              </a:xfrm>
              <a:custGeom>
                <a:avLst/>
                <a:gdLst>
                  <a:gd name="T0" fmla="*/ 0 w 237"/>
                  <a:gd name="T1" fmla="*/ 144 h 168"/>
                  <a:gd name="T2" fmla="*/ 237 w 237"/>
                  <a:gd name="T3" fmla="*/ 0 h 168"/>
                  <a:gd name="T4" fmla="*/ 237 w 237"/>
                  <a:gd name="T5" fmla="*/ 24 h 168"/>
                  <a:gd name="T6" fmla="*/ 0 w 237"/>
                  <a:gd name="T7" fmla="*/ 168 h 168"/>
                  <a:gd name="T8" fmla="*/ 0 w 237"/>
                  <a:gd name="T9" fmla="*/ 14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68">
                    <a:moveTo>
                      <a:pt x="0" y="144"/>
                    </a:moveTo>
                    <a:lnTo>
                      <a:pt x="237" y="0"/>
                    </a:lnTo>
                    <a:lnTo>
                      <a:pt x="237" y="24"/>
                    </a:lnTo>
                    <a:lnTo>
                      <a:pt x="0" y="168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5" name="Freeform 129"/>
              <p:cNvSpPr>
                <a:spLocks/>
              </p:cNvSpPr>
              <p:nvPr/>
            </p:nvSpPr>
            <p:spPr bwMode="auto">
              <a:xfrm>
                <a:off x="2327" y="2196"/>
                <a:ext cx="299" cy="73"/>
              </a:xfrm>
              <a:custGeom>
                <a:avLst/>
                <a:gdLst>
                  <a:gd name="T0" fmla="*/ 0 w 541"/>
                  <a:gd name="T1" fmla="*/ 141 h 238"/>
                  <a:gd name="T2" fmla="*/ 245 w 541"/>
                  <a:gd name="T3" fmla="*/ 0 h 238"/>
                  <a:gd name="T4" fmla="*/ 541 w 541"/>
                  <a:gd name="T5" fmla="*/ 92 h 238"/>
                  <a:gd name="T6" fmla="*/ 303 w 541"/>
                  <a:gd name="T7" fmla="*/ 238 h 238"/>
                  <a:gd name="T8" fmla="*/ 0 w 541"/>
                  <a:gd name="T9" fmla="*/ 141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1" h="238">
                    <a:moveTo>
                      <a:pt x="0" y="141"/>
                    </a:moveTo>
                    <a:lnTo>
                      <a:pt x="245" y="0"/>
                    </a:lnTo>
                    <a:lnTo>
                      <a:pt x="541" y="92"/>
                    </a:lnTo>
                    <a:lnTo>
                      <a:pt x="303" y="238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CC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6" name="Freeform 130"/>
              <p:cNvSpPr>
                <a:spLocks/>
              </p:cNvSpPr>
              <p:nvPr/>
            </p:nvSpPr>
            <p:spPr bwMode="auto">
              <a:xfrm>
                <a:off x="2349" y="2202"/>
                <a:ext cx="248" cy="62"/>
              </a:xfrm>
              <a:custGeom>
                <a:avLst/>
                <a:gdLst>
                  <a:gd name="T0" fmla="*/ 0 w 449"/>
                  <a:gd name="T1" fmla="*/ 119 h 200"/>
                  <a:gd name="T2" fmla="*/ 201 w 449"/>
                  <a:gd name="T3" fmla="*/ 0 h 200"/>
                  <a:gd name="T4" fmla="*/ 449 w 449"/>
                  <a:gd name="T5" fmla="*/ 81 h 200"/>
                  <a:gd name="T6" fmla="*/ 256 w 449"/>
                  <a:gd name="T7" fmla="*/ 200 h 200"/>
                  <a:gd name="T8" fmla="*/ 0 w 449"/>
                  <a:gd name="T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200">
                    <a:moveTo>
                      <a:pt x="0" y="119"/>
                    </a:moveTo>
                    <a:lnTo>
                      <a:pt x="201" y="0"/>
                    </a:lnTo>
                    <a:lnTo>
                      <a:pt x="449" y="81"/>
                    </a:lnTo>
                    <a:lnTo>
                      <a:pt x="256" y="200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7" name="Oval 131"/>
              <p:cNvSpPr>
                <a:spLocks noChangeArrowheads="1"/>
              </p:cNvSpPr>
              <p:nvPr/>
            </p:nvSpPr>
            <p:spPr bwMode="auto">
              <a:xfrm>
                <a:off x="2445" y="2218"/>
                <a:ext cx="74" cy="26"/>
              </a:xfrm>
              <a:prstGeom prst="ellipse">
                <a:avLst/>
              </a:prstGeom>
              <a:solidFill>
                <a:srgbClr val="FFFF99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8" name="Freeform 132"/>
              <p:cNvSpPr>
                <a:spLocks/>
              </p:cNvSpPr>
              <p:nvPr/>
            </p:nvSpPr>
            <p:spPr bwMode="auto">
              <a:xfrm>
                <a:off x="2463" y="2223"/>
                <a:ext cx="43" cy="14"/>
              </a:xfrm>
              <a:custGeom>
                <a:avLst/>
                <a:gdLst>
                  <a:gd name="T0" fmla="*/ 0 w 76"/>
                  <a:gd name="T1" fmla="*/ 34 h 44"/>
                  <a:gd name="T2" fmla="*/ 9 w 76"/>
                  <a:gd name="T3" fmla="*/ 36 h 44"/>
                  <a:gd name="T4" fmla="*/ 28 w 76"/>
                  <a:gd name="T5" fmla="*/ 42 h 44"/>
                  <a:gd name="T6" fmla="*/ 40 w 76"/>
                  <a:gd name="T7" fmla="*/ 44 h 44"/>
                  <a:gd name="T8" fmla="*/ 52 w 76"/>
                  <a:gd name="T9" fmla="*/ 42 h 44"/>
                  <a:gd name="T10" fmla="*/ 76 w 76"/>
                  <a:gd name="T11" fmla="*/ 34 h 44"/>
                  <a:gd name="T12" fmla="*/ 70 w 76"/>
                  <a:gd name="T13" fmla="*/ 15 h 44"/>
                  <a:gd name="T14" fmla="*/ 54 w 76"/>
                  <a:gd name="T15" fmla="*/ 3 h 44"/>
                  <a:gd name="T16" fmla="*/ 31 w 76"/>
                  <a:gd name="T17" fmla="*/ 0 h 44"/>
                  <a:gd name="T18" fmla="*/ 8 w 76"/>
                  <a:gd name="T19" fmla="*/ 10 h 44"/>
                  <a:gd name="T20" fmla="*/ 0 w 76"/>
                  <a:gd name="T21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44">
                    <a:moveTo>
                      <a:pt x="0" y="34"/>
                    </a:moveTo>
                    <a:lnTo>
                      <a:pt x="9" y="36"/>
                    </a:lnTo>
                    <a:lnTo>
                      <a:pt x="28" y="42"/>
                    </a:lnTo>
                    <a:lnTo>
                      <a:pt x="40" y="44"/>
                    </a:lnTo>
                    <a:lnTo>
                      <a:pt x="52" y="42"/>
                    </a:lnTo>
                    <a:lnTo>
                      <a:pt x="76" y="34"/>
                    </a:lnTo>
                    <a:lnTo>
                      <a:pt x="70" y="15"/>
                    </a:lnTo>
                    <a:lnTo>
                      <a:pt x="54" y="3"/>
                    </a:lnTo>
                    <a:lnTo>
                      <a:pt x="31" y="0"/>
                    </a:lnTo>
                    <a:lnTo>
                      <a:pt x="8" y="1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49" name="Freeform 133"/>
              <p:cNvSpPr>
                <a:spLocks/>
              </p:cNvSpPr>
              <p:nvPr/>
            </p:nvSpPr>
            <p:spPr bwMode="auto">
              <a:xfrm>
                <a:off x="2494" y="2230"/>
                <a:ext cx="128" cy="49"/>
              </a:xfrm>
              <a:custGeom>
                <a:avLst/>
                <a:gdLst>
                  <a:gd name="T0" fmla="*/ 0 w 234"/>
                  <a:gd name="T1" fmla="*/ 141 h 158"/>
                  <a:gd name="T2" fmla="*/ 234 w 234"/>
                  <a:gd name="T3" fmla="*/ 0 h 158"/>
                  <a:gd name="T4" fmla="*/ 234 w 234"/>
                  <a:gd name="T5" fmla="*/ 15 h 158"/>
                  <a:gd name="T6" fmla="*/ 0 w 234"/>
                  <a:gd name="T7" fmla="*/ 158 h 158"/>
                  <a:gd name="T8" fmla="*/ 0 w 234"/>
                  <a:gd name="T9" fmla="*/ 14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158">
                    <a:moveTo>
                      <a:pt x="0" y="141"/>
                    </a:moveTo>
                    <a:lnTo>
                      <a:pt x="234" y="0"/>
                    </a:lnTo>
                    <a:lnTo>
                      <a:pt x="234" y="15"/>
                    </a:lnTo>
                    <a:lnTo>
                      <a:pt x="0" y="158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50" name="Freeform 134"/>
              <p:cNvSpPr>
                <a:spLocks/>
              </p:cNvSpPr>
              <p:nvPr/>
            </p:nvSpPr>
            <p:spPr bwMode="auto">
              <a:xfrm>
                <a:off x="2327" y="2245"/>
                <a:ext cx="167" cy="34"/>
              </a:xfrm>
              <a:custGeom>
                <a:avLst/>
                <a:gdLst>
                  <a:gd name="T0" fmla="*/ 0 w 300"/>
                  <a:gd name="T1" fmla="*/ 0 h 112"/>
                  <a:gd name="T2" fmla="*/ 300 w 300"/>
                  <a:gd name="T3" fmla="*/ 97 h 112"/>
                  <a:gd name="T4" fmla="*/ 298 w 300"/>
                  <a:gd name="T5" fmla="*/ 112 h 112"/>
                  <a:gd name="T6" fmla="*/ 0 w 300"/>
                  <a:gd name="T7" fmla="*/ 17 h 112"/>
                  <a:gd name="T8" fmla="*/ 0 w 300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12">
                    <a:moveTo>
                      <a:pt x="0" y="0"/>
                    </a:moveTo>
                    <a:lnTo>
                      <a:pt x="300" y="97"/>
                    </a:lnTo>
                    <a:lnTo>
                      <a:pt x="298" y="112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351" name="Group 135"/>
              <p:cNvGrpSpPr>
                <a:grpSpLocks/>
              </p:cNvGrpSpPr>
              <p:nvPr/>
            </p:nvGrpSpPr>
            <p:grpSpPr bwMode="auto">
              <a:xfrm>
                <a:off x="2481" y="2194"/>
                <a:ext cx="167" cy="33"/>
                <a:chOff x="3606" y="1668"/>
                <a:chExt cx="100" cy="36"/>
              </a:xfrm>
            </p:grpSpPr>
            <p:sp>
              <p:nvSpPr>
                <p:cNvPr id="1161352" name="Freeform 136"/>
                <p:cNvSpPr>
                  <a:spLocks/>
                </p:cNvSpPr>
                <p:nvPr/>
              </p:nvSpPr>
              <p:spPr bwMode="auto">
                <a:xfrm>
                  <a:off x="3606" y="1668"/>
                  <a:ext cx="100" cy="36"/>
                </a:xfrm>
                <a:custGeom>
                  <a:avLst/>
                  <a:gdLst>
                    <a:gd name="T0" fmla="*/ 0 w 300"/>
                    <a:gd name="T1" fmla="*/ 109 h 109"/>
                    <a:gd name="T2" fmla="*/ 0 w 300"/>
                    <a:gd name="T3" fmla="*/ 90 h 109"/>
                    <a:gd name="T4" fmla="*/ 3 w 300"/>
                    <a:gd name="T5" fmla="*/ 73 h 109"/>
                    <a:gd name="T6" fmla="*/ 16 w 300"/>
                    <a:gd name="T7" fmla="*/ 44 h 109"/>
                    <a:gd name="T8" fmla="*/ 49 w 300"/>
                    <a:gd name="T9" fmla="*/ 19 h 109"/>
                    <a:gd name="T10" fmla="*/ 86 w 300"/>
                    <a:gd name="T11" fmla="*/ 3 h 109"/>
                    <a:gd name="T12" fmla="*/ 130 w 300"/>
                    <a:gd name="T13" fmla="*/ 0 h 109"/>
                    <a:gd name="T14" fmla="*/ 169 w 300"/>
                    <a:gd name="T15" fmla="*/ 6 h 109"/>
                    <a:gd name="T16" fmla="*/ 219 w 300"/>
                    <a:gd name="T17" fmla="*/ 24 h 109"/>
                    <a:gd name="T18" fmla="*/ 256 w 300"/>
                    <a:gd name="T19" fmla="*/ 44 h 109"/>
                    <a:gd name="T20" fmla="*/ 283 w 300"/>
                    <a:gd name="T21" fmla="*/ 63 h 109"/>
                    <a:gd name="T22" fmla="*/ 300 w 300"/>
                    <a:gd name="T23" fmla="*/ 77 h 109"/>
                    <a:gd name="T24" fmla="*/ 295 w 300"/>
                    <a:gd name="T25" fmla="*/ 85 h 109"/>
                    <a:gd name="T26" fmla="*/ 278 w 300"/>
                    <a:gd name="T27" fmla="*/ 73 h 109"/>
                    <a:gd name="T28" fmla="*/ 263 w 300"/>
                    <a:gd name="T29" fmla="*/ 60 h 109"/>
                    <a:gd name="T30" fmla="*/ 237 w 300"/>
                    <a:gd name="T31" fmla="*/ 43 h 109"/>
                    <a:gd name="T32" fmla="*/ 209 w 300"/>
                    <a:gd name="T33" fmla="*/ 29 h 109"/>
                    <a:gd name="T34" fmla="*/ 188 w 300"/>
                    <a:gd name="T35" fmla="*/ 22 h 109"/>
                    <a:gd name="T36" fmla="*/ 157 w 300"/>
                    <a:gd name="T37" fmla="*/ 12 h 109"/>
                    <a:gd name="T38" fmla="*/ 129 w 300"/>
                    <a:gd name="T39" fmla="*/ 9 h 109"/>
                    <a:gd name="T40" fmla="*/ 105 w 300"/>
                    <a:gd name="T41" fmla="*/ 10 h 109"/>
                    <a:gd name="T42" fmla="*/ 80 w 300"/>
                    <a:gd name="T43" fmla="*/ 15 h 109"/>
                    <a:gd name="T44" fmla="*/ 58 w 300"/>
                    <a:gd name="T45" fmla="*/ 22 h 109"/>
                    <a:gd name="T46" fmla="*/ 34 w 300"/>
                    <a:gd name="T47" fmla="*/ 39 h 109"/>
                    <a:gd name="T48" fmla="*/ 19 w 300"/>
                    <a:gd name="T49" fmla="*/ 57 h 109"/>
                    <a:gd name="T50" fmla="*/ 12 w 300"/>
                    <a:gd name="T51" fmla="*/ 83 h 109"/>
                    <a:gd name="T52" fmla="*/ 12 w 300"/>
                    <a:gd name="T53" fmla="*/ 108 h 109"/>
                    <a:gd name="T54" fmla="*/ 0 w 300"/>
                    <a:gd name="T55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00" h="109">
                      <a:moveTo>
                        <a:pt x="0" y="109"/>
                      </a:moveTo>
                      <a:lnTo>
                        <a:pt x="0" y="90"/>
                      </a:lnTo>
                      <a:lnTo>
                        <a:pt x="3" y="73"/>
                      </a:lnTo>
                      <a:lnTo>
                        <a:pt x="16" y="44"/>
                      </a:lnTo>
                      <a:lnTo>
                        <a:pt x="49" y="19"/>
                      </a:lnTo>
                      <a:lnTo>
                        <a:pt x="86" y="3"/>
                      </a:lnTo>
                      <a:lnTo>
                        <a:pt x="130" y="0"/>
                      </a:lnTo>
                      <a:lnTo>
                        <a:pt x="169" y="6"/>
                      </a:lnTo>
                      <a:lnTo>
                        <a:pt x="219" y="24"/>
                      </a:lnTo>
                      <a:lnTo>
                        <a:pt x="256" y="44"/>
                      </a:lnTo>
                      <a:lnTo>
                        <a:pt x="283" y="63"/>
                      </a:lnTo>
                      <a:lnTo>
                        <a:pt x="300" y="77"/>
                      </a:lnTo>
                      <a:lnTo>
                        <a:pt x="295" y="85"/>
                      </a:lnTo>
                      <a:lnTo>
                        <a:pt x="278" y="73"/>
                      </a:lnTo>
                      <a:lnTo>
                        <a:pt x="263" y="60"/>
                      </a:lnTo>
                      <a:lnTo>
                        <a:pt x="237" y="43"/>
                      </a:lnTo>
                      <a:lnTo>
                        <a:pt x="209" y="29"/>
                      </a:lnTo>
                      <a:lnTo>
                        <a:pt x="188" y="22"/>
                      </a:lnTo>
                      <a:lnTo>
                        <a:pt x="157" y="12"/>
                      </a:lnTo>
                      <a:lnTo>
                        <a:pt x="129" y="9"/>
                      </a:lnTo>
                      <a:lnTo>
                        <a:pt x="105" y="10"/>
                      </a:lnTo>
                      <a:lnTo>
                        <a:pt x="80" y="15"/>
                      </a:lnTo>
                      <a:lnTo>
                        <a:pt x="58" y="22"/>
                      </a:lnTo>
                      <a:lnTo>
                        <a:pt x="34" y="39"/>
                      </a:lnTo>
                      <a:lnTo>
                        <a:pt x="19" y="57"/>
                      </a:lnTo>
                      <a:lnTo>
                        <a:pt x="12" y="83"/>
                      </a:lnTo>
                      <a:lnTo>
                        <a:pt x="12" y="10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53" name="Freeform 137"/>
                <p:cNvSpPr>
                  <a:spLocks/>
                </p:cNvSpPr>
                <p:nvPr/>
              </p:nvSpPr>
              <p:spPr bwMode="auto">
                <a:xfrm>
                  <a:off x="3606" y="1668"/>
                  <a:ext cx="100" cy="36"/>
                </a:xfrm>
                <a:custGeom>
                  <a:avLst/>
                  <a:gdLst>
                    <a:gd name="T0" fmla="*/ 0 w 300"/>
                    <a:gd name="T1" fmla="*/ 109 h 109"/>
                    <a:gd name="T2" fmla="*/ 0 w 300"/>
                    <a:gd name="T3" fmla="*/ 90 h 109"/>
                    <a:gd name="T4" fmla="*/ 3 w 300"/>
                    <a:gd name="T5" fmla="*/ 73 h 109"/>
                    <a:gd name="T6" fmla="*/ 16 w 300"/>
                    <a:gd name="T7" fmla="*/ 44 h 109"/>
                    <a:gd name="T8" fmla="*/ 49 w 300"/>
                    <a:gd name="T9" fmla="*/ 19 h 109"/>
                    <a:gd name="T10" fmla="*/ 86 w 300"/>
                    <a:gd name="T11" fmla="*/ 3 h 109"/>
                    <a:gd name="T12" fmla="*/ 130 w 300"/>
                    <a:gd name="T13" fmla="*/ 0 h 109"/>
                    <a:gd name="T14" fmla="*/ 169 w 300"/>
                    <a:gd name="T15" fmla="*/ 6 h 109"/>
                    <a:gd name="T16" fmla="*/ 219 w 300"/>
                    <a:gd name="T17" fmla="*/ 24 h 109"/>
                    <a:gd name="T18" fmla="*/ 256 w 300"/>
                    <a:gd name="T19" fmla="*/ 44 h 109"/>
                    <a:gd name="T20" fmla="*/ 283 w 300"/>
                    <a:gd name="T21" fmla="*/ 63 h 109"/>
                    <a:gd name="T22" fmla="*/ 300 w 300"/>
                    <a:gd name="T23" fmla="*/ 77 h 109"/>
                    <a:gd name="T24" fmla="*/ 295 w 300"/>
                    <a:gd name="T25" fmla="*/ 85 h 109"/>
                    <a:gd name="T26" fmla="*/ 278 w 300"/>
                    <a:gd name="T27" fmla="*/ 73 h 109"/>
                    <a:gd name="T28" fmla="*/ 263 w 300"/>
                    <a:gd name="T29" fmla="*/ 60 h 109"/>
                    <a:gd name="T30" fmla="*/ 237 w 300"/>
                    <a:gd name="T31" fmla="*/ 43 h 109"/>
                    <a:gd name="T32" fmla="*/ 209 w 300"/>
                    <a:gd name="T33" fmla="*/ 29 h 109"/>
                    <a:gd name="T34" fmla="*/ 188 w 300"/>
                    <a:gd name="T35" fmla="*/ 22 h 109"/>
                    <a:gd name="T36" fmla="*/ 157 w 300"/>
                    <a:gd name="T37" fmla="*/ 12 h 109"/>
                    <a:gd name="T38" fmla="*/ 129 w 300"/>
                    <a:gd name="T39" fmla="*/ 9 h 109"/>
                    <a:gd name="T40" fmla="*/ 105 w 300"/>
                    <a:gd name="T41" fmla="*/ 10 h 109"/>
                    <a:gd name="T42" fmla="*/ 80 w 300"/>
                    <a:gd name="T43" fmla="*/ 15 h 109"/>
                    <a:gd name="T44" fmla="*/ 58 w 300"/>
                    <a:gd name="T45" fmla="*/ 22 h 109"/>
                    <a:gd name="T46" fmla="*/ 34 w 300"/>
                    <a:gd name="T47" fmla="*/ 39 h 109"/>
                    <a:gd name="T48" fmla="*/ 19 w 300"/>
                    <a:gd name="T49" fmla="*/ 57 h 109"/>
                    <a:gd name="T50" fmla="*/ 12 w 300"/>
                    <a:gd name="T51" fmla="*/ 83 h 109"/>
                    <a:gd name="T52" fmla="*/ 12 w 300"/>
                    <a:gd name="T53" fmla="*/ 10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" h="109">
                      <a:moveTo>
                        <a:pt x="0" y="109"/>
                      </a:moveTo>
                      <a:lnTo>
                        <a:pt x="0" y="90"/>
                      </a:lnTo>
                      <a:lnTo>
                        <a:pt x="3" y="73"/>
                      </a:lnTo>
                      <a:lnTo>
                        <a:pt x="16" y="44"/>
                      </a:lnTo>
                      <a:lnTo>
                        <a:pt x="49" y="19"/>
                      </a:lnTo>
                      <a:lnTo>
                        <a:pt x="86" y="3"/>
                      </a:lnTo>
                      <a:lnTo>
                        <a:pt x="130" y="0"/>
                      </a:lnTo>
                      <a:lnTo>
                        <a:pt x="169" y="6"/>
                      </a:lnTo>
                      <a:lnTo>
                        <a:pt x="219" y="24"/>
                      </a:lnTo>
                      <a:lnTo>
                        <a:pt x="256" y="44"/>
                      </a:lnTo>
                      <a:lnTo>
                        <a:pt x="283" y="63"/>
                      </a:lnTo>
                      <a:lnTo>
                        <a:pt x="300" y="77"/>
                      </a:lnTo>
                      <a:lnTo>
                        <a:pt x="295" y="85"/>
                      </a:lnTo>
                      <a:lnTo>
                        <a:pt x="278" y="73"/>
                      </a:lnTo>
                      <a:lnTo>
                        <a:pt x="263" y="60"/>
                      </a:lnTo>
                      <a:lnTo>
                        <a:pt x="237" y="43"/>
                      </a:lnTo>
                      <a:lnTo>
                        <a:pt x="209" y="29"/>
                      </a:lnTo>
                      <a:lnTo>
                        <a:pt x="188" y="22"/>
                      </a:lnTo>
                      <a:lnTo>
                        <a:pt x="157" y="12"/>
                      </a:lnTo>
                      <a:lnTo>
                        <a:pt x="129" y="9"/>
                      </a:lnTo>
                      <a:lnTo>
                        <a:pt x="105" y="10"/>
                      </a:lnTo>
                      <a:lnTo>
                        <a:pt x="80" y="15"/>
                      </a:lnTo>
                      <a:lnTo>
                        <a:pt x="58" y="22"/>
                      </a:lnTo>
                      <a:lnTo>
                        <a:pt x="34" y="39"/>
                      </a:lnTo>
                      <a:lnTo>
                        <a:pt x="19" y="57"/>
                      </a:lnTo>
                      <a:lnTo>
                        <a:pt x="12" y="83"/>
                      </a:lnTo>
                      <a:lnTo>
                        <a:pt x="12" y="10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61354" name="Group 138"/>
            <p:cNvGrpSpPr>
              <a:grpSpLocks/>
            </p:cNvGrpSpPr>
            <p:nvPr/>
          </p:nvGrpSpPr>
          <p:grpSpPr bwMode="auto">
            <a:xfrm>
              <a:off x="4586288" y="2819400"/>
              <a:ext cx="550862" cy="381000"/>
              <a:chOff x="1882" y="2812"/>
              <a:chExt cx="376" cy="334"/>
            </a:xfrm>
          </p:grpSpPr>
          <p:sp>
            <p:nvSpPr>
              <p:cNvPr id="1161355" name="Freeform 139"/>
              <p:cNvSpPr>
                <a:spLocks/>
              </p:cNvSpPr>
              <p:nvPr/>
            </p:nvSpPr>
            <p:spPr bwMode="auto">
              <a:xfrm>
                <a:off x="1885" y="2901"/>
                <a:ext cx="192" cy="93"/>
              </a:xfrm>
              <a:custGeom>
                <a:avLst/>
                <a:gdLst>
                  <a:gd name="T0" fmla="*/ 0 w 385"/>
                  <a:gd name="T1" fmla="*/ 0 h 186"/>
                  <a:gd name="T2" fmla="*/ 385 w 385"/>
                  <a:gd name="T3" fmla="*/ 107 h 186"/>
                  <a:gd name="T4" fmla="*/ 383 w 385"/>
                  <a:gd name="T5" fmla="*/ 186 h 186"/>
                  <a:gd name="T6" fmla="*/ 0 w 385"/>
                  <a:gd name="T7" fmla="*/ 76 h 186"/>
                  <a:gd name="T8" fmla="*/ 0 w 385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186">
                    <a:moveTo>
                      <a:pt x="0" y="0"/>
                    </a:moveTo>
                    <a:lnTo>
                      <a:pt x="385" y="107"/>
                    </a:lnTo>
                    <a:lnTo>
                      <a:pt x="383" y="18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56" name="Freeform 140"/>
              <p:cNvSpPr>
                <a:spLocks/>
              </p:cNvSpPr>
              <p:nvPr/>
            </p:nvSpPr>
            <p:spPr bwMode="auto">
              <a:xfrm>
                <a:off x="2076" y="2870"/>
                <a:ext cx="152" cy="124"/>
              </a:xfrm>
              <a:custGeom>
                <a:avLst/>
                <a:gdLst>
                  <a:gd name="T0" fmla="*/ 2 w 304"/>
                  <a:gd name="T1" fmla="*/ 166 h 247"/>
                  <a:gd name="T2" fmla="*/ 304 w 304"/>
                  <a:gd name="T3" fmla="*/ 0 h 247"/>
                  <a:gd name="T4" fmla="*/ 304 w 304"/>
                  <a:gd name="T5" fmla="*/ 82 h 247"/>
                  <a:gd name="T6" fmla="*/ 0 w 304"/>
                  <a:gd name="T7" fmla="*/ 247 h 247"/>
                  <a:gd name="T8" fmla="*/ 2 w 304"/>
                  <a:gd name="T9" fmla="*/ 166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247">
                    <a:moveTo>
                      <a:pt x="2" y="166"/>
                    </a:moveTo>
                    <a:lnTo>
                      <a:pt x="304" y="0"/>
                    </a:lnTo>
                    <a:lnTo>
                      <a:pt x="304" y="82"/>
                    </a:lnTo>
                    <a:lnTo>
                      <a:pt x="0" y="247"/>
                    </a:lnTo>
                    <a:lnTo>
                      <a:pt x="2" y="166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57" name="Freeform 141"/>
              <p:cNvSpPr>
                <a:spLocks/>
              </p:cNvSpPr>
              <p:nvPr/>
            </p:nvSpPr>
            <p:spPr bwMode="auto">
              <a:xfrm>
                <a:off x="1882" y="2817"/>
                <a:ext cx="349" cy="138"/>
              </a:xfrm>
              <a:custGeom>
                <a:avLst/>
                <a:gdLst>
                  <a:gd name="T0" fmla="*/ 0 w 698"/>
                  <a:gd name="T1" fmla="*/ 165 h 276"/>
                  <a:gd name="T2" fmla="*/ 315 w 698"/>
                  <a:gd name="T3" fmla="*/ 0 h 276"/>
                  <a:gd name="T4" fmla="*/ 698 w 698"/>
                  <a:gd name="T5" fmla="*/ 107 h 276"/>
                  <a:gd name="T6" fmla="*/ 390 w 698"/>
                  <a:gd name="T7" fmla="*/ 276 h 276"/>
                  <a:gd name="T8" fmla="*/ 0 w 698"/>
                  <a:gd name="T9" fmla="*/ 165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8" h="276">
                    <a:moveTo>
                      <a:pt x="0" y="165"/>
                    </a:moveTo>
                    <a:lnTo>
                      <a:pt x="315" y="0"/>
                    </a:lnTo>
                    <a:lnTo>
                      <a:pt x="698" y="107"/>
                    </a:lnTo>
                    <a:lnTo>
                      <a:pt x="390" y="276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58" name="Freeform 142"/>
              <p:cNvSpPr>
                <a:spLocks/>
              </p:cNvSpPr>
              <p:nvPr/>
            </p:nvSpPr>
            <p:spPr bwMode="auto">
              <a:xfrm>
                <a:off x="1909" y="2828"/>
                <a:ext cx="289" cy="116"/>
              </a:xfrm>
              <a:custGeom>
                <a:avLst/>
                <a:gdLst>
                  <a:gd name="T0" fmla="*/ 0 w 580"/>
                  <a:gd name="T1" fmla="*/ 139 h 232"/>
                  <a:gd name="T2" fmla="*/ 260 w 580"/>
                  <a:gd name="T3" fmla="*/ 0 h 232"/>
                  <a:gd name="T4" fmla="*/ 580 w 580"/>
                  <a:gd name="T5" fmla="*/ 94 h 232"/>
                  <a:gd name="T6" fmla="*/ 331 w 580"/>
                  <a:gd name="T7" fmla="*/ 232 h 232"/>
                  <a:gd name="T8" fmla="*/ 0 w 580"/>
                  <a:gd name="T9" fmla="*/ 139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232">
                    <a:moveTo>
                      <a:pt x="0" y="139"/>
                    </a:moveTo>
                    <a:lnTo>
                      <a:pt x="260" y="0"/>
                    </a:lnTo>
                    <a:lnTo>
                      <a:pt x="580" y="94"/>
                    </a:lnTo>
                    <a:lnTo>
                      <a:pt x="331" y="232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59" name="Oval 143"/>
              <p:cNvSpPr>
                <a:spLocks noChangeArrowheads="1"/>
              </p:cNvSpPr>
              <p:nvPr/>
            </p:nvSpPr>
            <p:spPr bwMode="auto">
              <a:xfrm>
                <a:off x="2020" y="2857"/>
                <a:ext cx="87" cy="51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60" name="Freeform 144"/>
              <p:cNvSpPr>
                <a:spLocks/>
              </p:cNvSpPr>
              <p:nvPr/>
            </p:nvSpPr>
            <p:spPr bwMode="auto">
              <a:xfrm>
                <a:off x="2042" y="2868"/>
                <a:ext cx="49" cy="26"/>
              </a:xfrm>
              <a:custGeom>
                <a:avLst/>
                <a:gdLst>
                  <a:gd name="T0" fmla="*/ 0 w 98"/>
                  <a:gd name="T1" fmla="*/ 39 h 51"/>
                  <a:gd name="T2" fmla="*/ 11 w 98"/>
                  <a:gd name="T3" fmla="*/ 43 h 51"/>
                  <a:gd name="T4" fmla="*/ 36 w 98"/>
                  <a:gd name="T5" fmla="*/ 49 h 51"/>
                  <a:gd name="T6" fmla="*/ 52 w 98"/>
                  <a:gd name="T7" fmla="*/ 51 h 51"/>
                  <a:gd name="T8" fmla="*/ 67 w 98"/>
                  <a:gd name="T9" fmla="*/ 49 h 51"/>
                  <a:gd name="T10" fmla="*/ 98 w 98"/>
                  <a:gd name="T11" fmla="*/ 39 h 51"/>
                  <a:gd name="T12" fmla="*/ 90 w 98"/>
                  <a:gd name="T13" fmla="*/ 18 h 51"/>
                  <a:gd name="T14" fmla="*/ 69 w 98"/>
                  <a:gd name="T15" fmla="*/ 3 h 51"/>
                  <a:gd name="T16" fmla="*/ 40 w 98"/>
                  <a:gd name="T17" fmla="*/ 0 h 51"/>
                  <a:gd name="T18" fmla="*/ 10 w 98"/>
                  <a:gd name="T19" fmla="*/ 11 h 51"/>
                  <a:gd name="T20" fmla="*/ 0 w 98"/>
                  <a:gd name="T21" fmla="*/ 3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8" h="51">
                    <a:moveTo>
                      <a:pt x="0" y="39"/>
                    </a:moveTo>
                    <a:lnTo>
                      <a:pt x="11" y="43"/>
                    </a:lnTo>
                    <a:lnTo>
                      <a:pt x="36" y="49"/>
                    </a:lnTo>
                    <a:lnTo>
                      <a:pt x="52" y="51"/>
                    </a:lnTo>
                    <a:lnTo>
                      <a:pt x="67" y="49"/>
                    </a:lnTo>
                    <a:lnTo>
                      <a:pt x="98" y="39"/>
                    </a:lnTo>
                    <a:lnTo>
                      <a:pt x="90" y="18"/>
                    </a:lnTo>
                    <a:lnTo>
                      <a:pt x="69" y="3"/>
                    </a:lnTo>
                    <a:lnTo>
                      <a:pt x="40" y="0"/>
                    </a:lnTo>
                    <a:lnTo>
                      <a:pt x="10" y="1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361" name="Group 145"/>
              <p:cNvGrpSpPr>
                <a:grpSpLocks/>
              </p:cNvGrpSpPr>
              <p:nvPr/>
            </p:nvGrpSpPr>
            <p:grpSpPr bwMode="auto">
              <a:xfrm>
                <a:off x="2064" y="2812"/>
                <a:ext cx="194" cy="63"/>
                <a:chOff x="2064" y="2812"/>
                <a:chExt cx="194" cy="63"/>
              </a:xfrm>
            </p:grpSpPr>
            <p:sp>
              <p:nvSpPr>
                <p:cNvPr id="1161362" name="Freeform 146"/>
                <p:cNvSpPr>
                  <a:spLocks/>
                </p:cNvSpPr>
                <p:nvPr/>
              </p:nvSpPr>
              <p:spPr bwMode="auto">
                <a:xfrm>
                  <a:off x="2064" y="2812"/>
                  <a:ext cx="194" cy="63"/>
                </a:xfrm>
                <a:custGeom>
                  <a:avLst/>
                  <a:gdLst>
                    <a:gd name="T0" fmla="*/ 0 w 388"/>
                    <a:gd name="T1" fmla="*/ 127 h 127"/>
                    <a:gd name="T2" fmla="*/ 0 w 388"/>
                    <a:gd name="T3" fmla="*/ 104 h 127"/>
                    <a:gd name="T4" fmla="*/ 4 w 388"/>
                    <a:gd name="T5" fmla="*/ 84 h 127"/>
                    <a:gd name="T6" fmla="*/ 21 w 388"/>
                    <a:gd name="T7" fmla="*/ 51 h 127"/>
                    <a:gd name="T8" fmla="*/ 63 w 388"/>
                    <a:gd name="T9" fmla="*/ 21 h 127"/>
                    <a:gd name="T10" fmla="*/ 111 w 388"/>
                    <a:gd name="T11" fmla="*/ 3 h 127"/>
                    <a:gd name="T12" fmla="*/ 168 w 388"/>
                    <a:gd name="T13" fmla="*/ 0 h 127"/>
                    <a:gd name="T14" fmla="*/ 218 w 388"/>
                    <a:gd name="T15" fmla="*/ 7 h 127"/>
                    <a:gd name="T16" fmla="*/ 283 w 388"/>
                    <a:gd name="T17" fmla="*/ 28 h 127"/>
                    <a:gd name="T18" fmla="*/ 331 w 388"/>
                    <a:gd name="T19" fmla="*/ 51 h 127"/>
                    <a:gd name="T20" fmla="*/ 365 w 388"/>
                    <a:gd name="T21" fmla="*/ 72 h 127"/>
                    <a:gd name="T22" fmla="*/ 388 w 388"/>
                    <a:gd name="T23" fmla="*/ 89 h 127"/>
                    <a:gd name="T24" fmla="*/ 381 w 388"/>
                    <a:gd name="T25" fmla="*/ 99 h 127"/>
                    <a:gd name="T26" fmla="*/ 360 w 388"/>
                    <a:gd name="T27" fmla="*/ 84 h 127"/>
                    <a:gd name="T28" fmla="*/ 341 w 388"/>
                    <a:gd name="T29" fmla="*/ 69 h 127"/>
                    <a:gd name="T30" fmla="*/ 306 w 388"/>
                    <a:gd name="T31" fmla="*/ 49 h 127"/>
                    <a:gd name="T32" fmla="*/ 270 w 388"/>
                    <a:gd name="T33" fmla="*/ 33 h 127"/>
                    <a:gd name="T34" fmla="*/ 243 w 388"/>
                    <a:gd name="T35" fmla="*/ 25 h 127"/>
                    <a:gd name="T36" fmla="*/ 203 w 388"/>
                    <a:gd name="T37" fmla="*/ 13 h 127"/>
                    <a:gd name="T38" fmla="*/ 166 w 388"/>
                    <a:gd name="T39" fmla="*/ 10 h 127"/>
                    <a:gd name="T40" fmla="*/ 136 w 388"/>
                    <a:gd name="T41" fmla="*/ 12 h 127"/>
                    <a:gd name="T42" fmla="*/ 103 w 388"/>
                    <a:gd name="T43" fmla="*/ 16 h 127"/>
                    <a:gd name="T44" fmla="*/ 75 w 388"/>
                    <a:gd name="T45" fmla="*/ 25 h 127"/>
                    <a:gd name="T46" fmla="*/ 44 w 388"/>
                    <a:gd name="T47" fmla="*/ 44 h 127"/>
                    <a:gd name="T48" fmla="*/ 25 w 388"/>
                    <a:gd name="T49" fmla="*/ 66 h 127"/>
                    <a:gd name="T50" fmla="*/ 15 w 388"/>
                    <a:gd name="T51" fmla="*/ 96 h 127"/>
                    <a:gd name="T52" fmla="*/ 15 w 388"/>
                    <a:gd name="T53" fmla="*/ 125 h 127"/>
                    <a:gd name="T54" fmla="*/ 0 w 388"/>
                    <a:gd name="T55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88" h="127">
                      <a:moveTo>
                        <a:pt x="0" y="127"/>
                      </a:moveTo>
                      <a:lnTo>
                        <a:pt x="0" y="104"/>
                      </a:lnTo>
                      <a:lnTo>
                        <a:pt x="4" y="84"/>
                      </a:lnTo>
                      <a:lnTo>
                        <a:pt x="21" y="51"/>
                      </a:lnTo>
                      <a:lnTo>
                        <a:pt x="63" y="21"/>
                      </a:lnTo>
                      <a:lnTo>
                        <a:pt x="111" y="3"/>
                      </a:lnTo>
                      <a:lnTo>
                        <a:pt x="168" y="0"/>
                      </a:lnTo>
                      <a:lnTo>
                        <a:pt x="218" y="7"/>
                      </a:lnTo>
                      <a:lnTo>
                        <a:pt x="283" y="28"/>
                      </a:lnTo>
                      <a:lnTo>
                        <a:pt x="331" y="51"/>
                      </a:lnTo>
                      <a:lnTo>
                        <a:pt x="365" y="72"/>
                      </a:lnTo>
                      <a:lnTo>
                        <a:pt x="388" y="89"/>
                      </a:lnTo>
                      <a:lnTo>
                        <a:pt x="381" y="99"/>
                      </a:lnTo>
                      <a:lnTo>
                        <a:pt x="360" y="84"/>
                      </a:lnTo>
                      <a:lnTo>
                        <a:pt x="341" y="69"/>
                      </a:lnTo>
                      <a:lnTo>
                        <a:pt x="306" y="49"/>
                      </a:lnTo>
                      <a:lnTo>
                        <a:pt x="270" y="33"/>
                      </a:lnTo>
                      <a:lnTo>
                        <a:pt x="243" y="25"/>
                      </a:lnTo>
                      <a:lnTo>
                        <a:pt x="203" y="13"/>
                      </a:lnTo>
                      <a:lnTo>
                        <a:pt x="166" y="10"/>
                      </a:lnTo>
                      <a:lnTo>
                        <a:pt x="136" y="12"/>
                      </a:lnTo>
                      <a:lnTo>
                        <a:pt x="103" y="16"/>
                      </a:lnTo>
                      <a:lnTo>
                        <a:pt x="75" y="25"/>
                      </a:lnTo>
                      <a:lnTo>
                        <a:pt x="44" y="44"/>
                      </a:lnTo>
                      <a:lnTo>
                        <a:pt x="25" y="66"/>
                      </a:lnTo>
                      <a:lnTo>
                        <a:pt x="15" y="96"/>
                      </a:lnTo>
                      <a:lnTo>
                        <a:pt x="15" y="125"/>
                      </a:lnTo>
                      <a:lnTo>
                        <a:pt x="0" y="127"/>
                      </a:lnTo>
                      <a:close/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63" name="Freeform 147"/>
                <p:cNvSpPr>
                  <a:spLocks/>
                </p:cNvSpPr>
                <p:nvPr/>
              </p:nvSpPr>
              <p:spPr bwMode="auto">
                <a:xfrm>
                  <a:off x="2064" y="2812"/>
                  <a:ext cx="194" cy="63"/>
                </a:xfrm>
                <a:custGeom>
                  <a:avLst/>
                  <a:gdLst>
                    <a:gd name="T0" fmla="*/ 0 w 388"/>
                    <a:gd name="T1" fmla="*/ 127 h 127"/>
                    <a:gd name="T2" fmla="*/ 0 w 388"/>
                    <a:gd name="T3" fmla="*/ 104 h 127"/>
                    <a:gd name="T4" fmla="*/ 4 w 388"/>
                    <a:gd name="T5" fmla="*/ 84 h 127"/>
                    <a:gd name="T6" fmla="*/ 21 w 388"/>
                    <a:gd name="T7" fmla="*/ 51 h 127"/>
                    <a:gd name="T8" fmla="*/ 63 w 388"/>
                    <a:gd name="T9" fmla="*/ 21 h 127"/>
                    <a:gd name="T10" fmla="*/ 111 w 388"/>
                    <a:gd name="T11" fmla="*/ 3 h 127"/>
                    <a:gd name="T12" fmla="*/ 168 w 388"/>
                    <a:gd name="T13" fmla="*/ 0 h 127"/>
                    <a:gd name="T14" fmla="*/ 218 w 388"/>
                    <a:gd name="T15" fmla="*/ 7 h 127"/>
                    <a:gd name="T16" fmla="*/ 283 w 388"/>
                    <a:gd name="T17" fmla="*/ 28 h 127"/>
                    <a:gd name="T18" fmla="*/ 331 w 388"/>
                    <a:gd name="T19" fmla="*/ 51 h 127"/>
                    <a:gd name="T20" fmla="*/ 365 w 388"/>
                    <a:gd name="T21" fmla="*/ 72 h 127"/>
                    <a:gd name="T22" fmla="*/ 388 w 388"/>
                    <a:gd name="T23" fmla="*/ 89 h 127"/>
                    <a:gd name="T24" fmla="*/ 381 w 388"/>
                    <a:gd name="T25" fmla="*/ 99 h 127"/>
                    <a:gd name="T26" fmla="*/ 360 w 388"/>
                    <a:gd name="T27" fmla="*/ 84 h 127"/>
                    <a:gd name="T28" fmla="*/ 341 w 388"/>
                    <a:gd name="T29" fmla="*/ 69 h 127"/>
                    <a:gd name="T30" fmla="*/ 306 w 388"/>
                    <a:gd name="T31" fmla="*/ 49 h 127"/>
                    <a:gd name="T32" fmla="*/ 270 w 388"/>
                    <a:gd name="T33" fmla="*/ 33 h 127"/>
                    <a:gd name="T34" fmla="*/ 243 w 388"/>
                    <a:gd name="T35" fmla="*/ 25 h 127"/>
                    <a:gd name="T36" fmla="*/ 203 w 388"/>
                    <a:gd name="T37" fmla="*/ 13 h 127"/>
                    <a:gd name="T38" fmla="*/ 166 w 388"/>
                    <a:gd name="T39" fmla="*/ 10 h 127"/>
                    <a:gd name="T40" fmla="*/ 136 w 388"/>
                    <a:gd name="T41" fmla="*/ 12 h 127"/>
                    <a:gd name="T42" fmla="*/ 103 w 388"/>
                    <a:gd name="T43" fmla="*/ 16 h 127"/>
                    <a:gd name="T44" fmla="*/ 75 w 388"/>
                    <a:gd name="T45" fmla="*/ 25 h 127"/>
                    <a:gd name="T46" fmla="*/ 44 w 388"/>
                    <a:gd name="T47" fmla="*/ 44 h 127"/>
                    <a:gd name="T48" fmla="*/ 25 w 388"/>
                    <a:gd name="T49" fmla="*/ 66 h 127"/>
                    <a:gd name="T50" fmla="*/ 15 w 388"/>
                    <a:gd name="T51" fmla="*/ 96 h 127"/>
                    <a:gd name="T52" fmla="*/ 15 w 388"/>
                    <a:gd name="T53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88" h="127">
                      <a:moveTo>
                        <a:pt x="0" y="127"/>
                      </a:moveTo>
                      <a:lnTo>
                        <a:pt x="0" y="104"/>
                      </a:lnTo>
                      <a:lnTo>
                        <a:pt x="4" y="84"/>
                      </a:lnTo>
                      <a:lnTo>
                        <a:pt x="21" y="51"/>
                      </a:lnTo>
                      <a:lnTo>
                        <a:pt x="63" y="21"/>
                      </a:lnTo>
                      <a:lnTo>
                        <a:pt x="111" y="3"/>
                      </a:lnTo>
                      <a:lnTo>
                        <a:pt x="168" y="0"/>
                      </a:lnTo>
                      <a:lnTo>
                        <a:pt x="218" y="7"/>
                      </a:lnTo>
                      <a:lnTo>
                        <a:pt x="283" y="28"/>
                      </a:lnTo>
                      <a:lnTo>
                        <a:pt x="331" y="51"/>
                      </a:lnTo>
                      <a:lnTo>
                        <a:pt x="365" y="72"/>
                      </a:lnTo>
                      <a:lnTo>
                        <a:pt x="388" y="89"/>
                      </a:lnTo>
                      <a:lnTo>
                        <a:pt x="381" y="99"/>
                      </a:lnTo>
                      <a:lnTo>
                        <a:pt x="360" y="84"/>
                      </a:lnTo>
                      <a:lnTo>
                        <a:pt x="341" y="69"/>
                      </a:lnTo>
                      <a:lnTo>
                        <a:pt x="306" y="49"/>
                      </a:lnTo>
                      <a:lnTo>
                        <a:pt x="270" y="33"/>
                      </a:lnTo>
                      <a:lnTo>
                        <a:pt x="243" y="25"/>
                      </a:lnTo>
                      <a:lnTo>
                        <a:pt x="203" y="13"/>
                      </a:lnTo>
                      <a:lnTo>
                        <a:pt x="166" y="10"/>
                      </a:lnTo>
                      <a:lnTo>
                        <a:pt x="136" y="12"/>
                      </a:lnTo>
                      <a:lnTo>
                        <a:pt x="103" y="16"/>
                      </a:lnTo>
                      <a:lnTo>
                        <a:pt x="75" y="25"/>
                      </a:lnTo>
                      <a:lnTo>
                        <a:pt x="44" y="44"/>
                      </a:lnTo>
                      <a:lnTo>
                        <a:pt x="25" y="66"/>
                      </a:lnTo>
                      <a:lnTo>
                        <a:pt x="15" y="96"/>
                      </a:lnTo>
                      <a:lnTo>
                        <a:pt x="15" y="125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1364" name="Freeform 148"/>
              <p:cNvSpPr>
                <a:spLocks/>
              </p:cNvSpPr>
              <p:nvPr/>
            </p:nvSpPr>
            <p:spPr bwMode="auto">
              <a:xfrm>
                <a:off x="1884" y="2939"/>
                <a:ext cx="193" cy="65"/>
              </a:xfrm>
              <a:custGeom>
                <a:avLst/>
                <a:gdLst>
                  <a:gd name="T0" fmla="*/ 0 w 387"/>
                  <a:gd name="T1" fmla="*/ 0 h 130"/>
                  <a:gd name="T2" fmla="*/ 387 w 387"/>
                  <a:gd name="T3" fmla="*/ 111 h 130"/>
                  <a:gd name="T4" fmla="*/ 385 w 387"/>
                  <a:gd name="T5" fmla="*/ 130 h 130"/>
                  <a:gd name="T6" fmla="*/ 0 w 387"/>
                  <a:gd name="T7" fmla="*/ 19 h 130"/>
                  <a:gd name="T8" fmla="*/ 0 w 387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130">
                    <a:moveTo>
                      <a:pt x="0" y="0"/>
                    </a:moveTo>
                    <a:lnTo>
                      <a:pt x="387" y="111"/>
                    </a:lnTo>
                    <a:lnTo>
                      <a:pt x="385" y="130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65" name="Freeform 149"/>
              <p:cNvSpPr>
                <a:spLocks/>
              </p:cNvSpPr>
              <p:nvPr/>
            </p:nvSpPr>
            <p:spPr bwMode="auto">
              <a:xfrm>
                <a:off x="2077" y="2912"/>
                <a:ext cx="151" cy="92"/>
              </a:xfrm>
              <a:custGeom>
                <a:avLst/>
                <a:gdLst>
                  <a:gd name="T0" fmla="*/ 0 w 302"/>
                  <a:gd name="T1" fmla="*/ 165 h 185"/>
                  <a:gd name="T2" fmla="*/ 302 w 302"/>
                  <a:gd name="T3" fmla="*/ 0 h 185"/>
                  <a:gd name="T4" fmla="*/ 302 w 302"/>
                  <a:gd name="T5" fmla="*/ 18 h 185"/>
                  <a:gd name="T6" fmla="*/ 0 w 302"/>
                  <a:gd name="T7" fmla="*/ 185 h 185"/>
                  <a:gd name="T8" fmla="*/ 0 w 302"/>
                  <a:gd name="T9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2" h="185">
                    <a:moveTo>
                      <a:pt x="0" y="165"/>
                    </a:moveTo>
                    <a:lnTo>
                      <a:pt x="302" y="0"/>
                    </a:lnTo>
                    <a:lnTo>
                      <a:pt x="302" y="18"/>
                    </a:lnTo>
                    <a:lnTo>
                      <a:pt x="0" y="185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366" name="Freeform 150"/>
              <p:cNvSpPr>
                <a:spLocks/>
              </p:cNvSpPr>
              <p:nvPr/>
            </p:nvSpPr>
            <p:spPr bwMode="auto">
              <a:xfrm>
                <a:off x="2076" y="2922"/>
                <a:ext cx="152" cy="224"/>
              </a:xfrm>
              <a:custGeom>
                <a:avLst/>
                <a:gdLst>
                  <a:gd name="T0" fmla="*/ 0 w 152"/>
                  <a:gd name="T1" fmla="*/ 224 h 224"/>
                  <a:gd name="T2" fmla="*/ 152 w 152"/>
                  <a:gd name="T3" fmla="*/ 138 h 224"/>
                  <a:gd name="T4" fmla="*/ 152 w 152"/>
                  <a:gd name="T5" fmla="*/ 0 h 224"/>
                  <a:gd name="T6" fmla="*/ 0 w 152"/>
                  <a:gd name="T7" fmla="*/ 84 h 224"/>
                  <a:gd name="T8" fmla="*/ 0 w 152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224">
                    <a:moveTo>
                      <a:pt x="0" y="224"/>
                    </a:moveTo>
                    <a:lnTo>
                      <a:pt x="152" y="138"/>
                    </a:lnTo>
                    <a:lnTo>
                      <a:pt x="152" y="0"/>
                    </a:lnTo>
                    <a:lnTo>
                      <a:pt x="0" y="84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367" name="Freeform 151"/>
              <p:cNvSpPr>
                <a:spLocks/>
              </p:cNvSpPr>
              <p:nvPr/>
            </p:nvSpPr>
            <p:spPr bwMode="auto">
              <a:xfrm>
                <a:off x="1886" y="2950"/>
                <a:ext cx="190" cy="194"/>
              </a:xfrm>
              <a:custGeom>
                <a:avLst/>
                <a:gdLst>
                  <a:gd name="T0" fmla="*/ 0 w 190"/>
                  <a:gd name="T1" fmla="*/ 140 h 194"/>
                  <a:gd name="T2" fmla="*/ 190 w 190"/>
                  <a:gd name="T3" fmla="*/ 194 h 194"/>
                  <a:gd name="T4" fmla="*/ 190 w 190"/>
                  <a:gd name="T5" fmla="*/ 56 h 194"/>
                  <a:gd name="T6" fmla="*/ 0 w 190"/>
                  <a:gd name="T7" fmla="*/ 0 h 194"/>
                  <a:gd name="T8" fmla="*/ 0 w 190"/>
                  <a:gd name="T9" fmla="*/ 14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94">
                    <a:moveTo>
                      <a:pt x="0" y="140"/>
                    </a:moveTo>
                    <a:lnTo>
                      <a:pt x="190" y="194"/>
                    </a:lnTo>
                    <a:lnTo>
                      <a:pt x="190" y="56"/>
                    </a:lnTo>
                    <a:lnTo>
                      <a:pt x="0" y="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1368" name="Group 152"/>
            <p:cNvGrpSpPr>
              <a:grpSpLocks/>
            </p:cNvGrpSpPr>
            <p:nvPr/>
          </p:nvGrpSpPr>
          <p:grpSpPr bwMode="auto">
            <a:xfrm>
              <a:off x="5603875" y="3005138"/>
              <a:ext cx="506413" cy="423862"/>
              <a:chOff x="3530" y="1893"/>
              <a:chExt cx="319" cy="172"/>
            </a:xfrm>
          </p:grpSpPr>
          <p:sp>
            <p:nvSpPr>
              <p:cNvPr id="1161369" name="Freeform 153"/>
              <p:cNvSpPr>
                <a:spLocks/>
              </p:cNvSpPr>
              <p:nvPr/>
            </p:nvSpPr>
            <p:spPr bwMode="auto">
              <a:xfrm>
                <a:off x="3646" y="2037"/>
                <a:ext cx="20" cy="12"/>
              </a:xfrm>
              <a:custGeom>
                <a:avLst/>
                <a:gdLst>
                  <a:gd name="T0" fmla="*/ 6 w 12"/>
                  <a:gd name="T1" fmla="*/ 0 h 13"/>
                  <a:gd name="T2" fmla="*/ 12 w 12"/>
                  <a:gd name="T3" fmla="*/ 6 h 13"/>
                  <a:gd name="T4" fmla="*/ 6 w 12"/>
                  <a:gd name="T5" fmla="*/ 13 h 13"/>
                  <a:gd name="T6" fmla="*/ 0 w 12"/>
                  <a:gd name="T7" fmla="*/ 6 h 13"/>
                  <a:gd name="T8" fmla="*/ 6 w 12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6" y="0"/>
                    </a:moveTo>
                    <a:lnTo>
                      <a:pt x="12" y="6"/>
                    </a:lnTo>
                    <a:lnTo>
                      <a:pt x="6" y="13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370" name="Group 154"/>
              <p:cNvGrpSpPr>
                <a:grpSpLocks/>
              </p:cNvGrpSpPr>
              <p:nvPr/>
            </p:nvGrpSpPr>
            <p:grpSpPr bwMode="auto">
              <a:xfrm>
                <a:off x="3530" y="1893"/>
                <a:ext cx="319" cy="172"/>
                <a:chOff x="1254" y="1434"/>
                <a:chExt cx="328" cy="316"/>
              </a:xfrm>
            </p:grpSpPr>
            <p:sp>
              <p:nvSpPr>
                <p:cNvPr id="1161371" name="Freeform 155"/>
                <p:cNvSpPr>
                  <a:spLocks/>
                </p:cNvSpPr>
                <p:nvPr/>
              </p:nvSpPr>
              <p:spPr bwMode="auto">
                <a:xfrm>
                  <a:off x="1254" y="1525"/>
                  <a:ext cx="170" cy="75"/>
                </a:xfrm>
                <a:custGeom>
                  <a:avLst/>
                  <a:gdLst>
                    <a:gd name="T0" fmla="*/ 0 w 350"/>
                    <a:gd name="T1" fmla="*/ 0 h 145"/>
                    <a:gd name="T2" fmla="*/ 350 w 350"/>
                    <a:gd name="T3" fmla="*/ 118 h 145"/>
                    <a:gd name="T4" fmla="*/ 348 w 350"/>
                    <a:gd name="T5" fmla="*/ 145 h 145"/>
                    <a:gd name="T6" fmla="*/ 0 w 350"/>
                    <a:gd name="T7" fmla="*/ 29 h 145"/>
                    <a:gd name="T8" fmla="*/ 0 w 350"/>
                    <a:gd name="T9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0" h="145">
                      <a:moveTo>
                        <a:pt x="0" y="0"/>
                      </a:moveTo>
                      <a:lnTo>
                        <a:pt x="350" y="118"/>
                      </a:lnTo>
                      <a:lnTo>
                        <a:pt x="348" y="145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72" name="Freeform 156"/>
                <p:cNvSpPr>
                  <a:spLocks/>
                </p:cNvSpPr>
                <p:nvPr/>
              </p:nvSpPr>
              <p:spPr bwMode="auto">
                <a:xfrm>
                  <a:off x="1424" y="1495"/>
                  <a:ext cx="134" cy="105"/>
                </a:xfrm>
                <a:custGeom>
                  <a:avLst/>
                  <a:gdLst>
                    <a:gd name="T0" fmla="*/ 0 w 275"/>
                    <a:gd name="T1" fmla="*/ 175 h 204"/>
                    <a:gd name="T2" fmla="*/ 275 w 275"/>
                    <a:gd name="T3" fmla="*/ 0 h 204"/>
                    <a:gd name="T4" fmla="*/ 275 w 275"/>
                    <a:gd name="T5" fmla="*/ 29 h 204"/>
                    <a:gd name="T6" fmla="*/ 0 w 275"/>
                    <a:gd name="T7" fmla="*/ 204 h 204"/>
                    <a:gd name="T8" fmla="*/ 0 w 275"/>
                    <a:gd name="T9" fmla="*/ 175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5" h="204">
                      <a:moveTo>
                        <a:pt x="0" y="175"/>
                      </a:moveTo>
                      <a:lnTo>
                        <a:pt x="275" y="0"/>
                      </a:lnTo>
                      <a:lnTo>
                        <a:pt x="275" y="29"/>
                      </a:lnTo>
                      <a:lnTo>
                        <a:pt x="0" y="204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73" name="Freeform 157"/>
                <p:cNvSpPr>
                  <a:spLocks/>
                </p:cNvSpPr>
                <p:nvPr/>
              </p:nvSpPr>
              <p:spPr bwMode="auto">
                <a:xfrm>
                  <a:off x="1254" y="1438"/>
                  <a:ext cx="305" cy="147"/>
                </a:xfrm>
                <a:custGeom>
                  <a:avLst/>
                  <a:gdLst>
                    <a:gd name="T0" fmla="*/ 0 w 626"/>
                    <a:gd name="T1" fmla="*/ 171 h 288"/>
                    <a:gd name="T2" fmla="*/ 283 w 626"/>
                    <a:gd name="T3" fmla="*/ 0 h 288"/>
                    <a:gd name="T4" fmla="*/ 626 w 626"/>
                    <a:gd name="T5" fmla="*/ 111 h 288"/>
                    <a:gd name="T6" fmla="*/ 350 w 626"/>
                    <a:gd name="T7" fmla="*/ 288 h 288"/>
                    <a:gd name="T8" fmla="*/ 0 w 626"/>
                    <a:gd name="T9" fmla="*/ 171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6" h="288">
                      <a:moveTo>
                        <a:pt x="0" y="171"/>
                      </a:moveTo>
                      <a:lnTo>
                        <a:pt x="283" y="0"/>
                      </a:lnTo>
                      <a:lnTo>
                        <a:pt x="626" y="111"/>
                      </a:lnTo>
                      <a:lnTo>
                        <a:pt x="350" y="288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74" name="Freeform 158"/>
                <p:cNvSpPr>
                  <a:spLocks/>
                </p:cNvSpPr>
                <p:nvPr/>
              </p:nvSpPr>
              <p:spPr bwMode="auto">
                <a:xfrm>
                  <a:off x="1277" y="1450"/>
                  <a:ext cx="253" cy="124"/>
                </a:xfrm>
                <a:custGeom>
                  <a:avLst/>
                  <a:gdLst>
                    <a:gd name="T0" fmla="*/ 0 w 520"/>
                    <a:gd name="T1" fmla="*/ 144 h 242"/>
                    <a:gd name="T2" fmla="*/ 233 w 520"/>
                    <a:gd name="T3" fmla="*/ 0 h 242"/>
                    <a:gd name="T4" fmla="*/ 520 w 520"/>
                    <a:gd name="T5" fmla="*/ 98 h 242"/>
                    <a:gd name="T6" fmla="*/ 297 w 520"/>
                    <a:gd name="T7" fmla="*/ 242 h 242"/>
                    <a:gd name="T8" fmla="*/ 0 w 520"/>
                    <a:gd name="T9" fmla="*/ 144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242">
                      <a:moveTo>
                        <a:pt x="0" y="144"/>
                      </a:moveTo>
                      <a:lnTo>
                        <a:pt x="233" y="0"/>
                      </a:lnTo>
                      <a:lnTo>
                        <a:pt x="520" y="98"/>
                      </a:lnTo>
                      <a:lnTo>
                        <a:pt x="297" y="24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75" name="Oval 159"/>
                <p:cNvSpPr>
                  <a:spLocks noChangeArrowheads="1"/>
                </p:cNvSpPr>
                <p:nvPr/>
              </p:nvSpPr>
              <p:spPr bwMode="auto">
                <a:xfrm>
                  <a:off x="1374" y="1482"/>
                  <a:ext cx="77" cy="54"/>
                </a:xfrm>
                <a:prstGeom prst="ellipse">
                  <a:avLst/>
                </a:prstGeom>
                <a:solidFill>
                  <a:srgbClr val="FFFF99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76" name="Freeform 160"/>
                <p:cNvSpPr>
                  <a:spLocks/>
                </p:cNvSpPr>
                <p:nvPr/>
              </p:nvSpPr>
              <p:spPr bwMode="auto">
                <a:xfrm>
                  <a:off x="1394" y="1493"/>
                  <a:ext cx="43" cy="28"/>
                </a:xfrm>
                <a:custGeom>
                  <a:avLst/>
                  <a:gdLst>
                    <a:gd name="T0" fmla="*/ 0 w 88"/>
                    <a:gd name="T1" fmla="*/ 41 h 53"/>
                    <a:gd name="T2" fmla="*/ 10 w 88"/>
                    <a:gd name="T3" fmla="*/ 44 h 53"/>
                    <a:gd name="T4" fmla="*/ 33 w 88"/>
                    <a:gd name="T5" fmla="*/ 51 h 53"/>
                    <a:gd name="T6" fmla="*/ 46 w 88"/>
                    <a:gd name="T7" fmla="*/ 53 h 53"/>
                    <a:gd name="T8" fmla="*/ 60 w 88"/>
                    <a:gd name="T9" fmla="*/ 51 h 53"/>
                    <a:gd name="T10" fmla="*/ 88 w 88"/>
                    <a:gd name="T11" fmla="*/ 41 h 53"/>
                    <a:gd name="T12" fmla="*/ 81 w 88"/>
                    <a:gd name="T13" fmla="*/ 19 h 53"/>
                    <a:gd name="T14" fmla="*/ 62 w 88"/>
                    <a:gd name="T15" fmla="*/ 3 h 53"/>
                    <a:gd name="T16" fmla="*/ 36 w 88"/>
                    <a:gd name="T17" fmla="*/ 0 h 53"/>
                    <a:gd name="T18" fmla="*/ 9 w 88"/>
                    <a:gd name="T19" fmla="*/ 12 h 53"/>
                    <a:gd name="T20" fmla="*/ 0 w 88"/>
                    <a:gd name="T21" fmla="*/ 4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8" h="53">
                      <a:moveTo>
                        <a:pt x="0" y="41"/>
                      </a:moveTo>
                      <a:lnTo>
                        <a:pt x="10" y="44"/>
                      </a:lnTo>
                      <a:lnTo>
                        <a:pt x="33" y="51"/>
                      </a:lnTo>
                      <a:lnTo>
                        <a:pt x="46" y="53"/>
                      </a:lnTo>
                      <a:lnTo>
                        <a:pt x="60" y="51"/>
                      </a:lnTo>
                      <a:lnTo>
                        <a:pt x="88" y="41"/>
                      </a:lnTo>
                      <a:lnTo>
                        <a:pt x="81" y="19"/>
                      </a:lnTo>
                      <a:lnTo>
                        <a:pt x="62" y="3"/>
                      </a:lnTo>
                      <a:lnTo>
                        <a:pt x="36" y="0"/>
                      </a:lnTo>
                      <a:lnTo>
                        <a:pt x="9" y="12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61377" name="Group 161"/>
                <p:cNvGrpSpPr>
                  <a:grpSpLocks/>
                </p:cNvGrpSpPr>
                <p:nvPr/>
              </p:nvGrpSpPr>
              <p:grpSpPr bwMode="auto">
                <a:xfrm>
                  <a:off x="1413" y="1434"/>
                  <a:ext cx="169" cy="68"/>
                  <a:chOff x="1618" y="1821"/>
                  <a:chExt cx="174" cy="66"/>
                </a:xfrm>
              </p:grpSpPr>
              <p:sp>
                <p:nvSpPr>
                  <p:cNvPr id="1161378" name="Freeform 162"/>
                  <p:cNvSpPr>
                    <a:spLocks/>
                  </p:cNvSpPr>
                  <p:nvPr/>
                </p:nvSpPr>
                <p:spPr bwMode="auto">
                  <a:xfrm>
                    <a:off x="1618" y="1821"/>
                    <a:ext cx="174" cy="66"/>
                  </a:xfrm>
                  <a:custGeom>
                    <a:avLst/>
                    <a:gdLst>
                      <a:gd name="T0" fmla="*/ 0 w 348"/>
                      <a:gd name="T1" fmla="*/ 132 h 132"/>
                      <a:gd name="T2" fmla="*/ 0 w 348"/>
                      <a:gd name="T3" fmla="*/ 108 h 132"/>
                      <a:gd name="T4" fmla="*/ 3 w 348"/>
                      <a:gd name="T5" fmla="*/ 88 h 132"/>
                      <a:gd name="T6" fmla="*/ 19 w 348"/>
                      <a:gd name="T7" fmla="*/ 53 h 132"/>
                      <a:gd name="T8" fmla="*/ 56 w 348"/>
                      <a:gd name="T9" fmla="*/ 23 h 132"/>
                      <a:gd name="T10" fmla="*/ 99 w 348"/>
                      <a:gd name="T11" fmla="*/ 4 h 132"/>
                      <a:gd name="T12" fmla="*/ 151 w 348"/>
                      <a:gd name="T13" fmla="*/ 0 h 132"/>
                      <a:gd name="T14" fmla="*/ 195 w 348"/>
                      <a:gd name="T15" fmla="*/ 7 h 132"/>
                      <a:gd name="T16" fmla="*/ 254 w 348"/>
                      <a:gd name="T17" fmla="*/ 29 h 132"/>
                      <a:gd name="T18" fmla="*/ 297 w 348"/>
                      <a:gd name="T19" fmla="*/ 53 h 132"/>
                      <a:gd name="T20" fmla="*/ 328 w 348"/>
                      <a:gd name="T21" fmla="*/ 76 h 132"/>
                      <a:gd name="T22" fmla="*/ 348 w 348"/>
                      <a:gd name="T23" fmla="*/ 93 h 132"/>
                      <a:gd name="T24" fmla="*/ 341 w 348"/>
                      <a:gd name="T25" fmla="*/ 103 h 132"/>
                      <a:gd name="T26" fmla="*/ 323 w 348"/>
                      <a:gd name="T27" fmla="*/ 88 h 132"/>
                      <a:gd name="T28" fmla="*/ 305 w 348"/>
                      <a:gd name="T29" fmla="*/ 72 h 132"/>
                      <a:gd name="T30" fmla="*/ 274 w 348"/>
                      <a:gd name="T31" fmla="*/ 52 h 132"/>
                      <a:gd name="T32" fmla="*/ 242 w 348"/>
                      <a:gd name="T33" fmla="*/ 35 h 132"/>
                      <a:gd name="T34" fmla="*/ 218 w 348"/>
                      <a:gd name="T35" fmla="*/ 26 h 132"/>
                      <a:gd name="T36" fmla="*/ 182 w 348"/>
                      <a:gd name="T37" fmla="*/ 14 h 132"/>
                      <a:gd name="T38" fmla="*/ 149 w 348"/>
                      <a:gd name="T39" fmla="*/ 11 h 132"/>
                      <a:gd name="T40" fmla="*/ 122 w 348"/>
                      <a:gd name="T41" fmla="*/ 12 h 132"/>
                      <a:gd name="T42" fmla="*/ 92 w 348"/>
                      <a:gd name="T43" fmla="*/ 17 h 132"/>
                      <a:gd name="T44" fmla="*/ 67 w 348"/>
                      <a:gd name="T45" fmla="*/ 26 h 132"/>
                      <a:gd name="T46" fmla="*/ 39 w 348"/>
                      <a:gd name="T47" fmla="*/ 47 h 132"/>
                      <a:gd name="T48" fmla="*/ 22 w 348"/>
                      <a:gd name="T49" fmla="*/ 69 h 132"/>
                      <a:gd name="T50" fmla="*/ 13 w 348"/>
                      <a:gd name="T51" fmla="*/ 100 h 132"/>
                      <a:gd name="T52" fmla="*/ 13 w 348"/>
                      <a:gd name="T53" fmla="*/ 131 h 132"/>
                      <a:gd name="T54" fmla="*/ 0 w 348"/>
                      <a:gd name="T55" fmla="*/ 132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48" h="132">
                        <a:moveTo>
                          <a:pt x="0" y="132"/>
                        </a:moveTo>
                        <a:lnTo>
                          <a:pt x="0" y="108"/>
                        </a:lnTo>
                        <a:lnTo>
                          <a:pt x="3" y="88"/>
                        </a:lnTo>
                        <a:lnTo>
                          <a:pt x="19" y="53"/>
                        </a:lnTo>
                        <a:lnTo>
                          <a:pt x="56" y="23"/>
                        </a:lnTo>
                        <a:lnTo>
                          <a:pt x="99" y="4"/>
                        </a:lnTo>
                        <a:lnTo>
                          <a:pt x="151" y="0"/>
                        </a:lnTo>
                        <a:lnTo>
                          <a:pt x="195" y="7"/>
                        </a:lnTo>
                        <a:lnTo>
                          <a:pt x="254" y="29"/>
                        </a:lnTo>
                        <a:lnTo>
                          <a:pt x="297" y="53"/>
                        </a:lnTo>
                        <a:lnTo>
                          <a:pt x="328" y="76"/>
                        </a:lnTo>
                        <a:lnTo>
                          <a:pt x="348" y="93"/>
                        </a:lnTo>
                        <a:lnTo>
                          <a:pt x="341" y="103"/>
                        </a:lnTo>
                        <a:lnTo>
                          <a:pt x="323" y="88"/>
                        </a:lnTo>
                        <a:lnTo>
                          <a:pt x="305" y="72"/>
                        </a:lnTo>
                        <a:lnTo>
                          <a:pt x="274" y="52"/>
                        </a:lnTo>
                        <a:lnTo>
                          <a:pt x="242" y="35"/>
                        </a:lnTo>
                        <a:lnTo>
                          <a:pt x="218" y="26"/>
                        </a:lnTo>
                        <a:lnTo>
                          <a:pt x="182" y="14"/>
                        </a:lnTo>
                        <a:lnTo>
                          <a:pt x="149" y="11"/>
                        </a:lnTo>
                        <a:lnTo>
                          <a:pt x="122" y="12"/>
                        </a:lnTo>
                        <a:lnTo>
                          <a:pt x="92" y="17"/>
                        </a:lnTo>
                        <a:lnTo>
                          <a:pt x="67" y="26"/>
                        </a:lnTo>
                        <a:lnTo>
                          <a:pt x="39" y="47"/>
                        </a:lnTo>
                        <a:lnTo>
                          <a:pt x="22" y="69"/>
                        </a:lnTo>
                        <a:lnTo>
                          <a:pt x="13" y="100"/>
                        </a:lnTo>
                        <a:lnTo>
                          <a:pt x="13" y="131"/>
                        </a:lnTo>
                        <a:lnTo>
                          <a:pt x="0" y="132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379" name="Freeform 163"/>
                  <p:cNvSpPr>
                    <a:spLocks/>
                  </p:cNvSpPr>
                  <p:nvPr/>
                </p:nvSpPr>
                <p:spPr bwMode="auto">
                  <a:xfrm>
                    <a:off x="1618" y="1821"/>
                    <a:ext cx="174" cy="66"/>
                  </a:xfrm>
                  <a:custGeom>
                    <a:avLst/>
                    <a:gdLst>
                      <a:gd name="T0" fmla="*/ 0 w 348"/>
                      <a:gd name="T1" fmla="*/ 132 h 132"/>
                      <a:gd name="T2" fmla="*/ 0 w 348"/>
                      <a:gd name="T3" fmla="*/ 108 h 132"/>
                      <a:gd name="T4" fmla="*/ 3 w 348"/>
                      <a:gd name="T5" fmla="*/ 88 h 132"/>
                      <a:gd name="T6" fmla="*/ 19 w 348"/>
                      <a:gd name="T7" fmla="*/ 53 h 132"/>
                      <a:gd name="T8" fmla="*/ 56 w 348"/>
                      <a:gd name="T9" fmla="*/ 23 h 132"/>
                      <a:gd name="T10" fmla="*/ 99 w 348"/>
                      <a:gd name="T11" fmla="*/ 4 h 132"/>
                      <a:gd name="T12" fmla="*/ 151 w 348"/>
                      <a:gd name="T13" fmla="*/ 0 h 132"/>
                      <a:gd name="T14" fmla="*/ 195 w 348"/>
                      <a:gd name="T15" fmla="*/ 7 h 132"/>
                      <a:gd name="T16" fmla="*/ 254 w 348"/>
                      <a:gd name="T17" fmla="*/ 29 h 132"/>
                      <a:gd name="T18" fmla="*/ 297 w 348"/>
                      <a:gd name="T19" fmla="*/ 53 h 132"/>
                      <a:gd name="T20" fmla="*/ 328 w 348"/>
                      <a:gd name="T21" fmla="*/ 76 h 132"/>
                      <a:gd name="T22" fmla="*/ 348 w 348"/>
                      <a:gd name="T23" fmla="*/ 93 h 132"/>
                      <a:gd name="T24" fmla="*/ 341 w 348"/>
                      <a:gd name="T25" fmla="*/ 103 h 132"/>
                      <a:gd name="T26" fmla="*/ 323 w 348"/>
                      <a:gd name="T27" fmla="*/ 88 h 132"/>
                      <a:gd name="T28" fmla="*/ 305 w 348"/>
                      <a:gd name="T29" fmla="*/ 72 h 132"/>
                      <a:gd name="T30" fmla="*/ 274 w 348"/>
                      <a:gd name="T31" fmla="*/ 52 h 132"/>
                      <a:gd name="T32" fmla="*/ 242 w 348"/>
                      <a:gd name="T33" fmla="*/ 35 h 132"/>
                      <a:gd name="T34" fmla="*/ 218 w 348"/>
                      <a:gd name="T35" fmla="*/ 26 h 132"/>
                      <a:gd name="T36" fmla="*/ 182 w 348"/>
                      <a:gd name="T37" fmla="*/ 14 h 132"/>
                      <a:gd name="T38" fmla="*/ 149 w 348"/>
                      <a:gd name="T39" fmla="*/ 11 h 132"/>
                      <a:gd name="T40" fmla="*/ 122 w 348"/>
                      <a:gd name="T41" fmla="*/ 12 h 132"/>
                      <a:gd name="T42" fmla="*/ 92 w 348"/>
                      <a:gd name="T43" fmla="*/ 17 h 132"/>
                      <a:gd name="T44" fmla="*/ 67 w 348"/>
                      <a:gd name="T45" fmla="*/ 26 h 132"/>
                      <a:gd name="T46" fmla="*/ 39 w 348"/>
                      <a:gd name="T47" fmla="*/ 47 h 132"/>
                      <a:gd name="T48" fmla="*/ 22 w 348"/>
                      <a:gd name="T49" fmla="*/ 69 h 132"/>
                      <a:gd name="T50" fmla="*/ 13 w 348"/>
                      <a:gd name="T51" fmla="*/ 100 h 132"/>
                      <a:gd name="T52" fmla="*/ 13 w 348"/>
                      <a:gd name="T53" fmla="*/ 13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48" h="132">
                        <a:moveTo>
                          <a:pt x="0" y="132"/>
                        </a:moveTo>
                        <a:lnTo>
                          <a:pt x="0" y="108"/>
                        </a:lnTo>
                        <a:lnTo>
                          <a:pt x="3" y="88"/>
                        </a:lnTo>
                        <a:lnTo>
                          <a:pt x="19" y="53"/>
                        </a:lnTo>
                        <a:lnTo>
                          <a:pt x="56" y="23"/>
                        </a:lnTo>
                        <a:lnTo>
                          <a:pt x="99" y="4"/>
                        </a:lnTo>
                        <a:lnTo>
                          <a:pt x="151" y="0"/>
                        </a:lnTo>
                        <a:lnTo>
                          <a:pt x="195" y="7"/>
                        </a:lnTo>
                        <a:lnTo>
                          <a:pt x="254" y="29"/>
                        </a:lnTo>
                        <a:lnTo>
                          <a:pt x="297" y="53"/>
                        </a:lnTo>
                        <a:lnTo>
                          <a:pt x="328" y="76"/>
                        </a:lnTo>
                        <a:lnTo>
                          <a:pt x="348" y="93"/>
                        </a:lnTo>
                        <a:lnTo>
                          <a:pt x="341" y="103"/>
                        </a:lnTo>
                        <a:lnTo>
                          <a:pt x="323" y="88"/>
                        </a:lnTo>
                        <a:lnTo>
                          <a:pt x="305" y="72"/>
                        </a:lnTo>
                        <a:lnTo>
                          <a:pt x="274" y="52"/>
                        </a:lnTo>
                        <a:lnTo>
                          <a:pt x="242" y="35"/>
                        </a:lnTo>
                        <a:lnTo>
                          <a:pt x="218" y="26"/>
                        </a:lnTo>
                        <a:lnTo>
                          <a:pt x="182" y="14"/>
                        </a:lnTo>
                        <a:lnTo>
                          <a:pt x="149" y="11"/>
                        </a:lnTo>
                        <a:lnTo>
                          <a:pt x="122" y="12"/>
                        </a:lnTo>
                        <a:lnTo>
                          <a:pt x="92" y="17"/>
                        </a:lnTo>
                        <a:lnTo>
                          <a:pt x="67" y="26"/>
                        </a:lnTo>
                        <a:lnTo>
                          <a:pt x="39" y="47"/>
                        </a:lnTo>
                        <a:lnTo>
                          <a:pt x="22" y="69"/>
                        </a:lnTo>
                        <a:lnTo>
                          <a:pt x="13" y="100"/>
                        </a:lnTo>
                        <a:lnTo>
                          <a:pt x="13" y="131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1380" name="Freeform 164"/>
                <p:cNvSpPr>
                  <a:spLocks/>
                </p:cNvSpPr>
                <p:nvPr/>
              </p:nvSpPr>
              <p:spPr bwMode="auto">
                <a:xfrm>
                  <a:off x="1425" y="1511"/>
                  <a:ext cx="133" cy="239"/>
                </a:xfrm>
                <a:custGeom>
                  <a:avLst/>
                  <a:gdLst>
                    <a:gd name="T0" fmla="*/ 0 w 136"/>
                    <a:gd name="T1" fmla="*/ 86 h 234"/>
                    <a:gd name="T2" fmla="*/ 136 w 136"/>
                    <a:gd name="T3" fmla="*/ 0 h 234"/>
                    <a:gd name="T4" fmla="*/ 136 w 136"/>
                    <a:gd name="T5" fmla="*/ 146 h 234"/>
                    <a:gd name="T6" fmla="*/ 0 w 136"/>
                    <a:gd name="T7" fmla="*/ 234 h 234"/>
                    <a:gd name="T8" fmla="*/ 0 w 136"/>
                    <a:gd name="T9" fmla="*/ 8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34">
                      <a:moveTo>
                        <a:pt x="0" y="86"/>
                      </a:moveTo>
                      <a:lnTo>
                        <a:pt x="136" y="0"/>
                      </a:lnTo>
                      <a:lnTo>
                        <a:pt x="136" y="146"/>
                      </a:lnTo>
                      <a:lnTo>
                        <a:pt x="0" y="234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1381" name="Freeform 165"/>
                <p:cNvSpPr>
                  <a:spLocks/>
                </p:cNvSpPr>
                <p:nvPr/>
              </p:nvSpPr>
              <p:spPr bwMode="auto">
                <a:xfrm>
                  <a:off x="1254" y="1540"/>
                  <a:ext cx="171" cy="209"/>
                </a:xfrm>
                <a:custGeom>
                  <a:avLst/>
                  <a:gdLst>
                    <a:gd name="T0" fmla="*/ 0 w 176"/>
                    <a:gd name="T1" fmla="*/ 0 h 204"/>
                    <a:gd name="T2" fmla="*/ 176 w 176"/>
                    <a:gd name="T3" fmla="*/ 55 h 204"/>
                    <a:gd name="T4" fmla="*/ 176 w 176"/>
                    <a:gd name="T5" fmla="*/ 204 h 204"/>
                    <a:gd name="T6" fmla="*/ 0 w 176"/>
                    <a:gd name="T7" fmla="*/ 145 h 204"/>
                    <a:gd name="T8" fmla="*/ 0 w 176"/>
                    <a:gd name="T9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04">
                      <a:moveTo>
                        <a:pt x="0" y="0"/>
                      </a:moveTo>
                      <a:lnTo>
                        <a:pt x="176" y="55"/>
                      </a:lnTo>
                      <a:lnTo>
                        <a:pt x="176" y="204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61382" name="Group 166"/>
            <p:cNvGrpSpPr>
              <a:grpSpLocks/>
            </p:cNvGrpSpPr>
            <p:nvPr/>
          </p:nvGrpSpPr>
          <p:grpSpPr bwMode="auto">
            <a:xfrm>
              <a:off x="6340475" y="1524000"/>
              <a:ext cx="552450" cy="381000"/>
              <a:chOff x="3994" y="1035"/>
              <a:chExt cx="348" cy="129"/>
            </a:xfrm>
          </p:grpSpPr>
          <p:grpSp>
            <p:nvGrpSpPr>
              <p:cNvPr id="1161383" name="Group 167"/>
              <p:cNvGrpSpPr>
                <a:grpSpLocks/>
              </p:cNvGrpSpPr>
              <p:nvPr/>
            </p:nvGrpSpPr>
            <p:grpSpPr bwMode="auto">
              <a:xfrm>
                <a:off x="3994" y="1035"/>
                <a:ext cx="348" cy="74"/>
                <a:chOff x="3792" y="816"/>
                <a:chExt cx="208" cy="83"/>
              </a:xfrm>
            </p:grpSpPr>
            <p:sp>
              <p:nvSpPr>
                <p:cNvPr id="1161384" name="Freeform 168"/>
                <p:cNvSpPr>
                  <a:spLocks/>
                </p:cNvSpPr>
                <p:nvPr/>
              </p:nvSpPr>
              <p:spPr bwMode="auto">
                <a:xfrm>
                  <a:off x="3945" y="843"/>
                  <a:ext cx="12" cy="14"/>
                </a:xfrm>
                <a:custGeom>
                  <a:avLst/>
                  <a:gdLst>
                    <a:gd name="T0" fmla="*/ 6 w 12"/>
                    <a:gd name="T1" fmla="*/ 0 h 14"/>
                    <a:gd name="T2" fmla="*/ 12 w 12"/>
                    <a:gd name="T3" fmla="*/ 7 h 14"/>
                    <a:gd name="T4" fmla="*/ 6 w 12"/>
                    <a:gd name="T5" fmla="*/ 14 h 14"/>
                    <a:gd name="T6" fmla="*/ 0 w 12"/>
                    <a:gd name="T7" fmla="*/ 7 h 14"/>
                    <a:gd name="T8" fmla="*/ 6 w 12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6" y="0"/>
                      </a:moveTo>
                      <a:lnTo>
                        <a:pt x="12" y="7"/>
                      </a:lnTo>
                      <a:lnTo>
                        <a:pt x="6" y="14"/>
                      </a:lnTo>
                      <a:lnTo>
                        <a:pt x="0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85" name="Freeform 169"/>
                <p:cNvSpPr>
                  <a:spLocks/>
                </p:cNvSpPr>
                <p:nvPr/>
              </p:nvSpPr>
              <p:spPr bwMode="auto">
                <a:xfrm>
                  <a:off x="3824" y="861"/>
                  <a:ext cx="12" cy="11"/>
                </a:xfrm>
                <a:custGeom>
                  <a:avLst/>
                  <a:gdLst>
                    <a:gd name="T0" fmla="*/ 6 w 12"/>
                    <a:gd name="T1" fmla="*/ 0 h 14"/>
                    <a:gd name="T2" fmla="*/ 12 w 12"/>
                    <a:gd name="T3" fmla="*/ 7 h 14"/>
                    <a:gd name="T4" fmla="*/ 6 w 12"/>
                    <a:gd name="T5" fmla="*/ 14 h 14"/>
                    <a:gd name="T6" fmla="*/ 0 w 12"/>
                    <a:gd name="T7" fmla="*/ 7 h 14"/>
                    <a:gd name="T8" fmla="*/ 6 w 12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6" y="0"/>
                      </a:moveTo>
                      <a:lnTo>
                        <a:pt x="12" y="7"/>
                      </a:lnTo>
                      <a:lnTo>
                        <a:pt x="6" y="14"/>
                      </a:lnTo>
                      <a:lnTo>
                        <a:pt x="0" y="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86" name="Freeform 170"/>
                <p:cNvSpPr>
                  <a:spLocks/>
                </p:cNvSpPr>
                <p:nvPr/>
              </p:nvSpPr>
              <p:spPr bwMode="auto">
                <a:xfrm>
                  <a:off x="3794" y="854"/>
                  <a:ext cx="106" cy="40"/>
                </a:xfrm>
                <a:custGeom>
                  <a:avLst/>
                  <a:gdLst>
                    <a:gd name="T0" fmla="*/ 0 w 385"/>
                    <a:gd name="T1" fmla="*/ 0 h 186"/>
                    <a:gd name="T2" fmla="*/ 385 w 385"/>
                    <a:gd name="T3" fmla="*/ 107 h 186"/>
                    <a:gd name="T4" fmla="*/ 383 w 385"/>
                    <a:gd name="T5" fmla="*/ 186 h 186"/>
                    <a:gd name="T6" fmla="*/ 0 w 385"/>
                    <a:gd name="T7" fmla="*/ 76 h 186"/>
                    <a:gd name="T8" fmla="*/ 0 w 385"/>
                    <a:gd name="T9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5" h="186">
                      <a:moveTo>
                        <a:pt x="0" y="0"/>
                      </a:moveTo>
                      <a:lnTo>
                        <a:pt x="385" y="107"/>
                      </a:lnTo>
                      <a:lnTo>
                        <a:pt x="383" y="186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87" name="Freeform 171"/>
                <p:cNvSpPr>
                  <a:spLocks/>
                </p:cNvSpPr>
                <p:nvPr/>
              </p:nvSpPr>
              <p:spPr bwMode="auto">
                <a:xfrm>
                  <a:off x="3899" y="841"/>
                  <a:ext cx="84" cy="53"/>
                </a:xfrm>
                <a:custGeom>
                  <a:avLst/>
                  <a:gdLst>
                    <a:gd name="T0" fmla="*/ 2 w 304"/>
                    <a:gd name="T1" fmla="*/ 166 h 247"/>
                    <a:gd name="T2" fmla="*/ 304 w 304"/>
                    <a:gd name="T3" fmla="*/ 0 h 247"/>
                    <a:gd name="T4" fmla="*/ 304 w 304"/>
                    <a:gd name="T5" fmla="*/ 82 h 247"/>
                    <a:gd name="T6" fmla="*/ 0 w 304"/>
                    <a:gd name="T7" fmla="*/ 247 h 247"/>
                    <a:gd name="T8" fmla="*/ 2 w 304"/>
                    <a:gd name="T9" fmla="*/ 166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4" h="247">
                      <a:moveTo>
                        <a:pt x="2" y="166"/>
                      </a:moveTo>
                      <a:lnTo>
                        <a:pt x="304" y="0"/>
                      </a:lnTo>
                      <a:lnTo>
                        <a:pt x="304" y="82"/>
                      </a:lnTo>
                      <a:lnTo>
                        <a:pt x="0" y="247"/>
                      </a:lnTo>
                      <a:lnTo>
                        <a:pt x="2" y="166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88" name="Freeform 172"/>
                <p:cNvSpPr>
                  <a:spLocks/>
                </p:cNvSpPr>
                <p:nvPr/>
              </p:nvSpPr>
              <p:spPr bwMode="auto">
                <a:xfrm>
                  <a:off x="3792" y="818"/>
                  <a:ext cx="193" cy="60"/>
                </a:xfrm>
                <a:custGeom>
                  <a:avLst/>
                  <a:gdLst>
                    <a:gd name="T0" fmla="*/ 0 w 698"/>
                    <a:gd name="T1" fmla="*/ 165 h 276"/>
                    <a:gd name="T2" fmla="*/ 315 w 698"/>
                    <a:gd name="T3" fmla="*/ 0 h 276"/>
                    <a:gd name="T4" fmla="*/ 698 w 698"/>
                    <a:gd name="T5" fmla="*/ 107 h 276"/>
                    <a:gd name="T6" fmla="*/ 390 w 698"/>
                    <a:gd name="T7" fmla="*/ 276 h 276"/>
                    <a:gd name="T8" fmla="*/ 0 w 698"/>
                    <a:gd name="T9" fmla="*/ 165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8" h="276">
                      <a:moveTo>
                        <a:pt x="0" y="165"/>
                      </a:moveTo>
                      <a:lnTo>
                        <a:pt x="315" y="0"/>
                      </a:lnTo>
                      <a:lnTo>
                        <a:pt x="698" y="107"/>
                      </a:lnTo>
                      <a:lnTo>
                        <a:pt x="390" y="276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89" name="Freeform 173"/>
                <p:cNvSpPr>
                  <a:spLocks/>
                </p:cNvSpPr>
                <p:nvPr/>
              </p:nvSpPr>
              <p:spPr bwMode="auto">
                <a:xfrm>
                  <a:off x="3807" y="823"/>
                  <a:ext cx="160" cy="50"/>
                </a:xfrm>
                <a:custGeom>
                  <a:avLst/>
                  <a:gdLst>
                    <a:gd name="T0" fmla="*/ 0 w 580"/>
                    <a:gd name="T1" fmla="*/ 139 h 232"/>
                    <a:gd name="T2" fmla="*/ 260 w 580"/>
                    <a:gd name="T3" fmla="*/ 0 h 232"/>
                    <a:gd name="T4" fmla="*/ 580 w 580"/>
                    <a:gd name="T5" fmla="*/ 94 h 232"/>
                    <a:gd name="T6" fmla="*/ 331 w 580"/>
                    <a:gd name="T7" fmla="*/ 232 h 232"/>
                    <a:gd name="T8" fmla="*/ 0 w 580"/>
                    <a:gd name="T9" fmla="*/ 13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0" h="232">
                      <a:moveTo>
                        <a:pt x="0" y="139"/>
                      </a:moveTo>
                      <a:lnTo>
                        <a:pt x="260" y="0"/>
                      </a:lnTo>
                      <a:lnTo>
                        <a:pt x="580" y="94"/>
                      </a:lnTo>
                      <a:lnTo>
                        <a:pt x="331" y="232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90" name="Oval 174"/>
                <p:cNvSpPr>
                  <a:spLocks noChangeArrowheads="1"/>
                </p:cNvSpPr>
                <p:nvPr/>
              </p:nvSpPr>
              <p:spPr bwMode="auto">
                <a:xfrm>
                  <a:off x="3868" y="835"/>
                  <a:ext cx="48" cy="22"/>
                </a:xfrm>
                <a:prstGeom prst="ellipse">
                  <a:avLst/>
                </a:prstGeom>
                <a:solidFill>
                  <a:srgbClr val="FF6600">
                    <a:alpha val="50000"/>
                  </a:srgbClr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91" name="Freeform 175"/>
                <p:cNvSpPr>
                  <a:spLocks/>
                </p:cNvSpPr>
                <p:nvPr/>
              </p:nvSpPr>
              <p:spPr bwMode="auto">
                <a:xfrm>
                  <a:off x="3881" y="840"/>
                  <a:ext cx="27" cy="11"/>
                </a:xfrm>
                <a:custGeom>
                  <a:avLst/>
                  <a:gdLst>
                    <a:gd name="T0" fmla="*/ 0 w 98"/>
                    <a:gd name="T1" fmla="*/ 39 h 51"/>
                    <a:gd name="T2" fmla="*/ 11 w 98"/>
                    <a:gd name="T3" fmla="*/ 43 h 51"/>
                    <a:gd name="T4" fmla="*/ 36 w 98"/>
                    <a:gd name="T5" fmla="*/ 49 h 51"/>
                    <a:gd name="T6" fmla="*/ 52 w 98"/>
                    <a:gd name="T7" fmla="*/ 51 h 51"/>
                    <a:gd name="T8" fmla="*/ 67 w 98"/>
                    <a:gd name="T9" fmla="*/ 49 h 51"/>
                    <a:gd name="T10" fmla="*/ 98 w 98"/>
                    <a:gd name="T11" fmla="*/ 39 h 51"/>
                    <a:gd name="T12" fmla="*/ 90 w 98"/>
                    <a:gd name="T13" fmla="*/ 18 h 51"/>
                    <a:gd name="T14" fmla="*/ 69 w 98"/>
                    <a:gd name="T15" fmla="*/ 3 h 51"/>
                    <a:gd name="T16" fmla="*/ 40 w 98"/>
                    <a:gd name="T17" fmla="*/ 0 h 51"/>
                    <a:gd name="T18" fmla="*/ 10 w 98"/>
                    <a:gd name="T19" fmla="*/ 11 h 51"/>
                    <a:gd name="T20" fmla="*/ 0 w 98"/>
                    <a:gd name="T21" fmla="*/ 3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8" h="51">
                      <a:moveTo>
                        <a:pt x="0" y="39"/>
                      </a:moveTo>
                      <a:lnTo>
                        <a:pt x="11" y="43"/>
                      </a:lnTo>
                      <a:lnTo>
                        <a:pt x="36" y="49"/>
                      </a:lnTo>
                      <a:lnTo>
                        <a:pt x="52" y="51"/>
                      </a:lnTo>
                      <a:lnTo>
                        <a:pt x="67" y="49"/>
                      </a:lnTo>
                      <a:lnTo>
                        <a:pt x="98" y="39"/>
                      </a:lnTo>
                      <a:lnTo>
                        <a:pt x="90" y="18"/>
                      </a:lnTo>
                      <a:lnTo>
                        <a:pt x="69" y="3"/>
                      </a:lnTo>
                      <a:lnTo>
                        <a:pt x="40" y="0"/>
                      </a:lnTo>
                      <a:lnTo>
                        <a:pt x="10" y="11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61392" name="Group 176"/>
                <p:cNvGrpSpPr>
                  <a:grpSpLocks/>
                </p:cNvGrpSpPr>
                <p:nvPr/>
              </p:nvGrpSpPr>
              <p:grpSpPr bwMode="auto">
                <a:xfrm>
                  <a:off x="3893" y="816"/>
                  <a:ext cx="107" cy="27"/>
                  <a:chOff x="2064" y="2812"/>
                  <a:chExt cx="194" cy="63"/>
                </a:xfrm>
              </p:grpSpPr>
              <p:sp>
                <p:nvSpPr>
                  <p:cNvPr id="1161393" name="Freeform 177"/>
                  <p:cNvSpPr>
                    <a:spLocks/>
                  </p:cNvSpPr>
                  <p:nvPr/>
                </p:nvSpPr>
                <p:spPr bwMode="auto">
                  <a:xfrm>
                    <a:off x="2064" y="2812"/>
                    <a:ext cx="194" cy="63"/>
                  </a:xfrm>
                  <a:custGeom>
                    <a:avLst/>
                    <a:gdLst>
                      <a:gd name="T0" fmla="*/ 0 w 388"/>
                      <a:gd name="T1" fmla="*/ 127 h 127"/>
                      <a:gd name="T2" fmla="*/ 0 w 388"/>
                      <a:gd name="T3" fmla="*/ 104 h 127"/>
                      <a:gd name="T4" fmla="*/ 4 w 388"/>
                      <a:gd name="T5" fmla="*/ 84 h 127"/>
                      <a:gd name="T6" fmla="*/ 21 w 388"/>
                      <a:gd name="T7" fmla="*/ 51 h 127"/>
                      <a:gd name="T8" fmla="*/ 63 w 388"/>
                      <a:gd name="T9" fmla="*/ 21 h 127"/>
                      <a:gd name="T10" fmla="*/ 111 w 388"/>
                      <a:gd name="T11" fmla="*/ 3 h 127"/>
                      <a:gd name="T12" fmla="*/ 168 w 388"/>
                      <a:gd name="T13" fmla="*/ 0 h 127"/>
                      <a:gd name="T14" fmla="*/ 218 w 388"/>
                      <a:gd name="T15" fmla="*/ 7 h 127"/>
                      <a:gd name="T16" fmla="*/ 283 w 388"/>
                      <a:gd name="T17" fmla="*/ 28 h 127"/>
                      <a:gd name="T18" fmla="*/ 331 w 388"/>
                      <a:gd name="T19" fmla="*/ 51 h 127"/>
                      <a:gd name="T20" fmla="*/ 365 w 388"/>
                      <a:gd name="T21" fmla="*/ 72 h 127"/>
                      <a:gd name="T22" fmla="*/ 388 w 388"/>
                      <a:gd name="T23" fmla="*/ 89 h 127"/>
                      <a:gd name="T24" fmla="*/ 381 w 388"/>
                      <a:gd name="T25" fmla="*/ 99 h 127"/>
                      <a:gd name="T26" fmla="*/ 360 w 388"/>
                      <a:gd name="T27" fmla="*/ 84 h 127"/>
                      <a:gd name="T28" fmla="*/ 341 w 388"/>
                      <a:gd name="T29" fmla="*/ 69 h 127"/>
                      <a:gd name="T30" fmla="*/ 306 w 388"/>
                      <a:gd name="T31" fmla="*/ 49 h 127"/>
                      <a:gd name="T32" fmla="*/ 270 w 388"/>
                      <a:gd name="T33" fmla="*/ 33 h 127"/>
                      <a:gd name="T34" fmla="*/ 243 w 388"/>
                      <a:gd name="T35" fmla="*/ 25 h 127"/>
                      <a:gd name="T36" fmla="*/ 203 w 388"/>
                      <a:gd name="T37" fmla="*/ 13 h 127"/>
                      <a:gd name="T38" fmla="*/ 166 w 388"/>
                      <a:gd name="T39" fmla="*/ 10 h 127"/>
                      <a:gd name="T40" fmla="*/ 136 w 388"/>
                      <a:gd name="T41" fmla="*/ 12 h 127"/>
                      <a:gd name="T42" fmla="*/ 103 w 388"/>
                      <a:gd name="T43" fmla="*/ 16 h 127"/>
                      <a:gd name="T44" fmla="*/ 75 w 388"/>
                      <a:gd name="T45" fmla="*/ 25 h 127"/>
                      <a:gd name="T46" fmla="*/ 44 w 388"/>
                      <a:gd name="T47" fmla="*/ 44 h 127"/>
                      <a:gd name="T48" fmla="*/ 25 w 388"/>
                      <a:gd name="T49" fmla="*/ 66 h 127"/>
                      <a:gd name="T50" fmla="*/ 15 w 388"/>
                      <a:gd name="T51" fmla="*/ 96 h 127"/>
                      <a:gd name="T52" fmla="*/ 15 w 388"/>
                      <a:gd name="T53" fmla="*/ 125 h 127"/>
                      <a:gd name="T54" fmla="*/ 0 w 388"/>
                      <a:gd name="T55" fmla="*/ 127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88" h="127">
                        <a:moveTo>
                          <a:pt x="0" y="127"/>
                        </a:moveTo>
                        <a:lnTo>
                          <a:pt x="0" y="104"/>
                        </a:lnTo>
                        <a:lnTo>
                          <a:pt x="4" y="84"/>
                        </a:lnTo>
                        <a:lnTo>
                          <a:pt x="21" y="51"/>
                        </a:lnTo>
                        <a:lnTo>
                          <a:pt x="63" y="21"/>
                        </a:lnTo>
                        <a:lnTo>
                          <a:pt x="111" y="3"/>
                        </a:lnTo>
                        <a:lnTo>
                          <a:pt x="168" y="0"/>
                        </a:lnTo>
                        <a:lnTo>
                          <a:pt x="218" y="7"/>
                        </a:lnTo>
                        <a:lnTo>
                          <a:pt x="283" y="28"/>
                        </a:lnTo>
                        <a:lnTo>
                          <a:pt x="331" y="51"/>
                        </a:lnTo>
                        <a:lnTo>
                          <a:pt x="365" y="72"/>
                        </a:lnTo>
                        <a:lnTo>
                          <a:pt x="388" y="89"/>
                        </a:lnTo>
                        <a:lnTo>
                          <a:pt x="381" y="99"/>
                        </a:lnTo>
                        <a:lnTo>
                          <a:pt x="360" y="84"/>
                        </a:lnTo>
                        <a:lnTo>
                          <a:pt x="341" y="69"/>
                        </a:lnTo>
                        <a:lnTo>
                          <a:pt x="306" y="49"/>
                        </a:lnTo>
                        <a:lnTo>
                          <a:pt x="270" y="33"/>
                        </a:lnTo>
                        <a:lnTo>
                          <a:pt x="243" y="25"/>
                        </a:lnTo>
                        <a:lnTo>
                          <a:pt x="203" y="13"/>
                        </a:lnTo>
                        <a:lnTo>
                          <a:pt x="166" y="10"/>
                        </a:lnTo>
                        <a:lnTo>
                          <a:pt x="136" y="12"/>
                        </a:lnTo>
                        <a:lnTo>
                          <a:pt x="103" y="16"/>
                        </a:lnTo>
                        <a:lnTo>
                          <a:pt x="75" y="25"/>
                        </a:lnTo>
                        <a:lnTo>
                          <a:pt x="44" y="44"/>
                        </a:lnTo>
                        <a:lnTo>
                          <a:pt x="25" y="66"/>
                        </a:lnTo>
                        <a:lnTo>
                          <a:pt x="15" y="96"/>
                        </a:lnTo>
                        <a:lnTo>
                          <a:pt x="15" y="125"/>
                        </a:lnTo>
                        <a:lnTo>
                          <a:pt x="0" y="127"/>
                        </a:lnTo>
                        <a:close/>
                      </a:path>
                    </a:pathLst>
                  </a:custGeom>
                  <a:solidFill>
                    <a:srgbClr val="FF6600">
                      <a:alpha val="5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394" name="Freeform 178"/>
                  <p:cNvSpPr>
                    <a:spLocks/>
                  </p:cNvSpPr>
                  <p:nvPr/>
                </p:nvSpPr>
                <p:spPr bwMode="auto">
                  <a:xfrm>
                    <a:off x="2064" y="2812"/>
                    <a:ext cx="194" cy="63"/>
                  </a:xfrm>
                  <a:custGeom>
                    <a:avLst/>
                    <a:gdLst>
                      <a:gd name="T0" fmla="*/ 0 w 388"/>
                      <a:gd name="T1" fmla="*/ 127 h 127"/>
                      <a:gd name="T2" fmla="*/ 0 w 388"/>
                      <a:gd name="T3" fmla="*/ 104 h 127"/>
                      <a:gd name="T4" fmla="*/ 4 w 388"/>
                      <a:gd name="T5" fmla="*/ 84 h 127"/>
                      <a:gd name="T6" fmla="*/ 21 w 388"/>
                      <a:gd name="T7" fmla="*/ 51 h 127"/>
                      <a:gd name="T8" fmla="*/ 63 w 388"/>
                      <a:gd name="T9" fmla="*/ 21 h 127"/>
                      <a:gd name="T10" fmla="*/ 111 w 388"/>
                      <a:gd name="T11" fmla="*/ 3 h 127"/>
                      <a:gd name="T12" fmla="*/ 168 w 388"/>
                      <a:gd name="T13" fmla="*/ 0 h 127"/>
                      <a:gd name="T14" fmla="*/ 218 w 388"/>
                      <a:gd name="T15" fmla="*/ 7 h 127"/>
                      <a:gd name="T16" fmla="*/ 283 w 388"/>
                      <a:gd name="T17" fmla="*/ 28 h 127"/>
                      <a:gd name="T18" fmla="*/ 331 w 388"/>
                      <a:gd name="T19" fmla="*/ 51 h 127"/>
                      <a:gd name="T20" fmla="*/ 365 w 388"/>
                      <a:gd name="T21" fmla="*/ 72 h 127"/>
                      <a:gd name="T22" fmla="*/ 388 w 388"/>
                      <a:gd name="T23" fmla="*/ 89 h 127"/>
                      <a:gd name="T24" fmla="*/ 381 w 388"/>
                      <a:gd name="T25" fmla="*/ 99 h 127"/>
                      <a:gd name="T26" fmla="*/ 360 w 388"/>
                      <a:gd name="T27" fmla="*/ 84 h 127"/>
                      <a:gd name="T28" fmla="*/ 341 w 388"/>
                      <a:gd name="T29" fmla="*/ 69 h 127"/>
                      <a:gd name="T30" fmla="*/ 306 w 388"/>
                      <a:gd name="T31" fmla="*/ 49 h 127"/>
                      <a:gd name="T32" fmla="*/ 270 w 388"/>
                      <a:gd name="T33" fmla="*/ 33 h 127"/>
                      <a:gd name="T34" fmla="*/ 243 w 388"/>
                      <a:gd name="T35" fmla="*/ 25 h 127"/>
                      <a:gd name="T36" fmla="*/ 203 w 388"/>
                      <a:gd name="T37" fmla="*/ 13 h 127"/>
                      <a:gd name="T38" fmla="*/ 166 w 388"/>
                      <a:gd name="T39" fmla="*/ 10 h 127"/>
                      <a:gd name="T40" fmla="*/ 136 w 388"/>
                      <a:gd name="T41" fmla="*/ 12 h 127"/>
                      <a:gd name="T42" fmla="*/ 103 w 388"/>
                      <a:gd name="T43" fmla="*/ 16 h 127"/>
                      <a:gd name="T44" fmla="*/ 75 w 388"/>
                      <a:gd name="T45" fmla="*/ 25 h 127"/>
                      <a:gd name="T46" fmla="*/ 44 w 388"/>
                      <a:gd name="T47" fmla="*/ 44 h 127"/>
                      <a:gd name="T48" fmla="*/ 25 w 388"/>
                      <a:gd name="T49" fmla="*/ 66 h 127"/>
                      <a:gd name="T50" fmla="*/ 15 w 388"/>
                      <a:gd name="T51" fmla="*/ 96 h 127"/>
                      <a:gd name="T52" fmla="*/ 15 w 388"/>
                      <a:gd name="T53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8" h="127">
                        <a:moveTo>
                          <a:pt x="0" y="127"/>
                        </a:moveTo>
                        <a:lnTo>
                          <a:pt x="0" y="104"/>
                        </a:lnTo>
                        <a:lnTo>
                          <a:pt x="4" y="84"/>
                        </a:lnTo>
                        <a:lnTo>
                          <a:pt x="21" y="51"/>
                        </a:lnTo>
                        <a:lnTo>
                          <a:pt x="63" y="21"/>
                        </a:lnTo>
                        <a:lnTo>
                          <a:pt x="111" y="3"/>
                        </a:lnTo>
                        <a:lnTo>
                          <a:pt x="168" y="0"/>
                        </a:lnTo>
                        <a:lnTo>
                          <a:pt x="218" y="7"/>
                        </a:lnTo>
                        <a:lnTo>
                          <a:pt x="283" y="28"/>
                        </a:lnTo>
                        <a:lnTo>
                          <a:pt x="331" y="51"/>
                        </a:lnTo>
                        <a:lnTo>
                          <a:pt x="365" y="72"/>
                        </a:lnTo>
                        <a:lnTo>
                          <a:pt x="388" y="89"/>
                        </a:lnTo>
                        <a:lnTo>
                          <a:pt x="381" y="99"/>
                        </a:lnTo>
                        <a:lnTo>
                          <a:pt x="360" y="84"/>
                        </a:lnTo>
                        <a:lnTo>
                          <a:pt x="341" y="69"/>
                        </a:lnTo>
                        <a:lnTo>
                          <a:pt x="306" y="49"/>
                        </a:lnTo>
                        <a:lnTo>
                          <a:pt x="270" y="33"/>
                        </a:lnTo>
                        <a:lnTo>
                          <a:pt x="243" y="25"/>
                        </a:lnTo>
                        <a:lnTo>
                          <a:pt x="203" y="13"/>
                        </a:lnTo>
                        <a:lnTo>
                          <a:pt x="166" y="10"/>
                        </a:lnTo>
                        <a:lnTo>
                          <a:pt x="136" y="12"/>
                        </a:lnTo>
                        <a:lnTo>
                          <a:pt x="103" y="16"/>
                        </a:lnTo>
                        <a:lnTo>
                          <a:pt x="75" y="25"/>
                        </a:lnTo>
                        <a:lnTo>
                          <a:pt x="44" y="44"/>
                        </a:lnTo>
                        <a:lnTo>
                          <a:pt x="25" y="66"/>
                        </a:lnTo>
                        <a:lnTo>
                          <a:pt x="15" y="96"/>
                        </a:lnTo>
                        <a:lnTo>
                          <a:pt x="15" y="125"/>
                        </a:lnTo>
                      </a:path>
                    </a:pathLst>
                  </a:custGeom>
                  <a:solidFill>
                    <a:srgbClr val="FF6600">
                      <a:alpha val="50000"/>
                    </a:srgbClr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1395" name="Freeform 179"/>
                <p:cNvSpPr>
                  <a:spLocks/>
                </p:cNvSpPr>
                <p:nvPr/>
              </p:nvSpPr>
              <p:spPr bwMode="auto">
                <a:xfrm>
                  <a:off x="3793" y="871"/>
                  <a:ext cx="107" cy="28"/>
                </a:xfrm>
                <a:custGeom>
                  <a:avLst/>
                  <a:gdLst>
                    <a:gd name="T0" fmla="*/ 0 w 387"/>
                    <a:gd name="T1" fmla="*/ 0 h 130"/>
                    <a:gd name="T2" fmla="*/ 387 w 387"/>
                    <a:gd name="T3" fmla="*/ 111 h 130"/>
                    <a:gd name="T4" fmla="*/ 385 w 387"/>
                    <a:gd name="T5" fmla="*/ 130 h 130"/>
                    <a:gd name="T6" fmla="*/ 0 w 387"/>
                    <a:gd name="T7" fmla="*/ 19 h 130"/>
                    <a:gd name="T8" fmla="*/ 0 w 387"/>
                    <a:gd name="T9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7" h="130">
                      <a:moveTo>
                        <a:pt x="0" y="0"/>
                      </a:moveTo>
                      <a:lnTo>
                        <a:pt x="387" y="111"/>
                      </a:lnTo>
                      <a:lnTo>
                        <a:pt x="385" y="130"/>
                      </a:lnTo>
                      <a:lnTo>
                        <a:pt x="0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396" name="Freeform 180"/>
                <p:cNvSpPr>
                  <a:spLocks/>
                </p:cNvSpPr>
                <p:nvPr/>
              </p:nvSpPr>
              <p:spPr bwMode="auto">
                <a:xfrm>
                  <a:off x="3900" y="859"/>
                  <a:ext cx="83" cy="40"/>
                </a:xfrm>
                <a:custGeom>
                  <a:avLst/>
                  <a:gdLst>
                    <a:gd name="T0" fmla="*/ 0 w 302"/>
                    <a:gd name="T1" fmla="*/ 165 h 185"/>
                    <a:gd name="T2" fmla="*/ 302 w 302"/>
                    <a:gd name="T3" fmla="*/ 0 h 185"/>
                    <a:gd name="T4" fmla="*/ 302 w 302"/>
                    <a:gd name="T5" fmla="*/ 18 h 185"/>
                    <a:gd name="T6" fmla="*/ 0 w 302"/>
                    <a:gd name="T7" fmla="*/ 185 h 185"/>
                    <a:gd name="T8" fmla="*/ 0 w 302"/>
                    <a:gd name="T9" fmla="*/ 16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2" h="185">
                      <a:moveTo>
                        <a:pt x="0" y="165"/>
                      </a:moveTo>
                      <a:lnTo>
                        <a:pt x="302" y="0"/>
                      </a:lnTo>
                      <a:lnTo>
                        <a:pt x="302" y="18"/>
                      </a:lnTo>
                      <a:lnTo>
                        <a:pt x="0" y="185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1397" name="Freeform 181"/>
              <p:cNvSpPr>
                <a:spLocks/>
              </p:cNvSpPr>
              <p:nvPr/>
            </p:nvSpPr>
            <p:spPr bwMode="auto">
              <a:xfrm>
                <a:off x="4173" y="1077"/>
                <a:ext cx="140" cy="87"/>
              </a:xfrm>
              <a:custGeom>
                <a:avLst/>
                <a:gdLst>
                  <a:gd name="T0" fmla="*/ 0 w 152"/>
                  <a:gd name="T1" fmla="*/ 224 h 224"/>
                  <a:gd name="T2" fmla="*/ 152 w 152"/>
                  <a:gd name="T3" fmla="*/ 138 h 224"/>
                  <a:gd name="T4" fmla="*/ 152 w 152"/>
                  <a:gd name="T5" fmla="*/ 0 h 224"/>
                  <a:gd name="T6" fmla="*/ 0 w 152"/>
                  <a:gd name="T7" fmla="*/ 84 h 224"/>
                  <a:gd name="T8" fmla="*/ 0 w 152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224">
                    <a:moveTo>
                      <a:pt x="0" y="224"/>
                    </a:moveTo>
                    <a:lnTo>
                      <a:pt x="152" y="138"/>
                    </a:lnTo>
                    <a:lnTo>
                      <a:pt x="152" y="0"/>
                    </a:lnTo>
                    <a:lnTo>
                      <a:pt x="0" y="84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FF33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398" name="Freeform 182"/>
              <p:cNvSpPr>
                <a:spLocks/>
              </p:cNvSpPr>
              <p:nvPr/>
            </p:nvSpPr>
            <p:spPr bwMode="auto">
              <a:xfrm>
                <a:off x="3997" y="1088"/>
                <a:ext cx="176" cy="75"/>
              </a:xfrm>
              <a:custGeom>
                <a:avLst/>
                <a:gdLst>
                  <a:gd name="T0" fmla="*/ 0 w 190"/>
                  <a:gd name="T1" fmla="*/ 140 h 194"/>
                  <a:gd name="T2" fmla="*/ 190 w 190"/>
                  <a:gd name="T3" fmla="*/ 194 h 194"/>
                  <a:gd name="T4" fmla="*/ 190 w 190"/>
                  <a:gd name="T5" fmla="*/ 56 h 194"/>
                  <a:gd name="T6" fmla="*/ 0 w 190"/>
                  <a:gd name="T7" fmla="*/ 0 h 194"/>
                  <a:gd name="T8" fmla="*/ 0 w 190"/>
                  <a:gd name="T9" fmla="*/ 14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94">
                    <a:moveTo>
                      <a:pt x="0" y="140"/>
                    </a:moveTo>
                    <a:lnTo>
                      <a:pt x="190" y="194"/>
                    </a:lnTo>
                    <a:lnTo>
                      <a:pt x="190" y="56"/>
                    </a:lnTo>
                    <a:lnTo>
                      <a:pt x="0" y="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FF3300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1399" name="Group 183"/>
            <p:cNvGrpSpPr>
              <a:grpSpLocks/>
            </p:cNvGrpSpPr>
            <p:nvPr/>
          </p:nvGrpSpPr>
          <p:grpSpPr bwMode="auto">
            <a:xfrm>
              <a:off x="5094288" y="2133600"/>
              <a:ext cx="509587" cy="457200"/>
              <a:chOff x="3209" y="1420"/>
              <a:chExt cx="321" cy="177"/>
            </a:xfrm>
          </p:grpSpPr>
          <p:sp>
            <p:nvSpPr>
              <p:cNvPr id="1161400" name="Freeform 184"/>
              <p:cNvSpPr>
                <a:spLocks/>
              </p:cNvSpPr>
              <p:nvPr/>
            </p:nvSpPr>
            <p:spPr bwMode="auto">
              <a:xfrm>
                <a:off x="3445" y="1505"/>
                <a:ext cx="20" cy="12"/>
              </a:xfrm>
              <a:custGeom>
                <a:avLst/>
                <a:gdLst>
                  <a:gd name="T0" fmla="*/ 6 w 12"/>
                  <a:gd name="T1" fmla="*/ 0 h 14"/>
                  <a:gd name="T2" fmla="*/ 12 w 12"/>
                  <a:gd name="T3" fmla="*/ 7 h 14"/>
                  <a:gd name="T4" fmla="*/ 6 w 12"/>
                  <a:gd name="T5" fmla="*/ 14 h 14"/>
                  <a:gd name="T6" fmla="*/ 0 w 12"/>
                  <a:gd name="T7" fmla="*/ 7 h 14"/>
                  <a:gd name="T8" fmla="*/ 6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lnTo>
                      <a:pt x="12" y="7"/>
                    </a:lnTo>
                    <a:lnTo>
                      <a:pt x="6" y="14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1" name="Freeform 185"/>
              <p:cNvSpPr>
                <a:spLocks/>
              </p:cNvSpPr>
              <p:nvPr/>
            </p:nvSpPr>
            <p:spPr bwMode="auto">
              <a:xfrm>
                <a:off x="3242" y="1543"/>
                <a:ext cx="20" cy="13"/>
              </a:xfrm>
              <a:custGeom>
                <a:avLst/>
                <a:gdLst>
                  <a:gd name="T0" fmla="*/ 6 w 12"/>
                  <a:gd name="T1" fmla="*/ 0 h 14"/>
                  <a:gd name="T2" fmla="*/ 12 w 12"/>
                  <a:gd name="T3" fmla="*/ 7 h 14"/>
                  <a:gd name="T4" fmla="*/ 6 w 12"/>
                  <a:gd name="T5" fmla="*/ 14 h 14"/>
                  <a:gd name="T6" fmla="*/ 0 w 12"/>
                  <a:gd name="T7" fmla="*/ 7 h 14"/>
                  <a:gd name="T8" fmla="*/ 6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lnTo>
                      <a:pt x="12" y="7"/>
                    </a:lnTo>
                    <a:lnTo>
                      <a:pt x="6" y="14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2" name="Freeform 186"/>
              <p:cNvSpPr>
                <a:spLocks/>
              </p:cNvSpPr>
              <p:nvPr/>
            </p:nvSpPr>
            <p:spPr bwMode="auto">
              <a:xfrm>
                <a:off x="3211" y="1480"/>
                <a:ext cx="165" cy="116"/>
              </a:xfrm>
              <a:custGeom>
                <a:avLst/>
                <a:gdLst>
                  <a:gd name="T0" fmla="*/ 0 w 300"/>
                  <a:gd name="T1" fmla="*/ 0 h 337"/>
                  <a:gd name="T2" fmla="*/ 300 w 300"/>
                  <a:gd name="T3" fmla="*/ 96 h 337"/>
                  <a:gd name="T4" fmla="*/ 300 w 300"/>
                  <a:gd name="T5" fmla="*/ 337 h 337"/>
                  <a:gd name="T6" fmla="*/ 0 w 300"/>
                  <a:gd name="T7" fmla="*/ 242 h 337"/>
                  <a:gd name="T8" fmla="*/ 0 w 300"/>
                  <a:gd name="T9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37">
                    <a:moveTo>
                      <a:pt x="0" y="0"/>
                    </a:moveTo>
                    <a:lnTo>
                      <a:pt x="300" y="96"/>
                    </a:lnTo>
                    <a:lnTo>
                      <a:pt x="300" y="337"/>
                    </a:lnTo>
                    <a:lnTo>
                      <a:pt x="0" y="2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3" name="Freeform 187"/>
              <p:cNvSpPr>
                <a:spLocks/>
              </p:cNvSpPr>
              <p:nvPr/>
            </p:nvSpPr>
            <p:spPr bwMode="auto">
              <a:xfrm>
                <a:off x="3370" y="1463"/>
                <a:ext cx="131" cy="134"/>
              </a:xfrm>
              <a:custGeom>
                <a:avLst/>
                <a:gdLst>
                  <a:gd name="T0" fmla="*/ 0 w 237"/>
                  <a:gd name="T1" fmla="*/ 144 h 385"/>
                  <a:gd name="T2" fmla="*/ 237 w 237"/>
                  <a:gd name="T3" fmla="*/ 0 h 385"/>
                  <a:gd name="T4" fmla="*/ 237 w 237"/>
                  <a:gd name="T5" fmla="*/ 240 h 385"/>
                  <a:gd name="T6" fmla="*/ 0 w 237"/>
                  <a:gd name="T7" fmla="*/ 385 h 385"/>
                  <a:gd name="T8" fmla="*/ 0 w 237"/>
                  <a:gd name="T9" fmla="*/ 144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385">
                    <a:moveTo>
                      <a:pt x="0" y="144"/>
                    </a:moveTo>
                    <a:lnTo>
                      <a:pt x="237" y="0"/>
                    </a:lnTo>
                    <a:lnTo>
                      <a:pt x="237" y="240"/>
                    </a:lnTo>
                    <a:lnTo>
                      <a:pt x="0" y="385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C0C0C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4" name="Freeform 188"/>
              <p:cNvSpPr>
                <a:spLocks/>
              </p:cNvSpPr>
              <p:nvPr/>
            </p:nvSpPr>
            <p:spPr bwMode="auto">
              <a:xfrm>
                <a:off x="3211" y="1471"/>
                <a:ext cx="165" cy="42"/>
              </a:xfrm>
              <a:custGeom>
                <a:avLst/>
                <a:gdLst>
                  <a:gd name="T0" fmla="*/ 0 w 300"/>
                  <a:gd name="T1" fmla="*/ 0 h 120"/>
                  <a:gd name="T2" fmla="*/ 300 w 300"/>
                  <a:gd name="T3" fmla="*/ 97 h 120"/>
                  <a:gd name="T4" fmla="*/ 298 w 300"/>
                  <a:gd name="T5" fmla="*/ 120 h 120"/>
                  <a:gd name="T6" fmla="*/ 0 w 300"/>
                  <a:gd name="T7" fmla="*/ 24 h 120"/>
                  <a:gd name="T8" fmla="*/ 0 w 30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20">
                    <a:moveTo>
                      <a:pt x="0" y="0"/>
                    </a:moveTo>
                    <a:lnTo>
                      <a:pt x="300" y="97"/>
                    </a:lnTo>
                    <a:lnTo>
                      <a:pt x="298" y="12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5" name="Freeform 189"/>
              <p:cNvSpPr>
                <a:spLocks/>
              </p:cNvSpPr>
              <p:nvPr/>
            </p:nvSpPr>
            <p:spPr bwMode="auto">
              <a:xfrm>
                <a:off x="3376" y="1454"/>
                <a:ext cx="130" cy="59"/>
              </a:xfrm>
              <a:custGeom>
                <a:avLst/>
                <a:gdLst>
                  <a:gd name="T0" fmla="*/ 0 w 237"/>
                  <a:gd name="T1" fmla="*/ 144 h 168"/>
                  <a:gd name="T2" fmla="*/ 237 w 237"/>
                  <a:gd name="T3" fmla="*/ 0 h 168"/>
                  <a:gd name="T4" fmla="*/ 237 w 237"/>
                  <a:gd name="T5" fmla="*/ 24 h 168"/>
                  <a:gd name="T6" fmla="*/ 0 w 237"/>
                  <a:gd name="T7" fmla="*/ 168 h 168"/>
                  <a:gd name="T8" fmla="*/ 0 w 237"/>
                  <a:gd name="T9" fmla="*/ 14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68">
                    <a:moveTo>
                      <a:pt x="0" y="144"/>
                    </a:moveTo>
                    <a:lnTo>
                      <a:pt x="237" y="0"/>
                    </a:lnTo>
                    <a:lnTo>
                      <a:pt x="237" y="24"/>
                    </a:lnTo>
                    <a:lnTo>
                      <a:pt x="0" y="168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6" name="Freeform 190"/>
              <p:cNvSpPr>
                <a:spLocks/>
              </p:cNvSpPr>
              <p:nvPr/>
            </p:nvSpPr>
            <p:spPr bwMode="auto">
              <a:xfrm>
                <a:off x="3209" y="1423"/>
                <a:ext cx="299" cy="83"/>
              </a:xfrm>
              <a:custGeom>
                <a:avLst/>
                <a:gdLst>
                  <a:gd name="T0" fmla="*/ 0 w 541"/>
                  <a:gd name="T1" fmla="*/ 141 h 238"/>
                  <a:gd name="T2" fmla="*/ 245 w 541"/>
                  <a:gd name="T3" fmla="*/ 0 h 238"/>
                  <a:gd name="T4" fmla="*/ 541 w 541"/>
                  <a:gd name="T5" fmla="*/ 92 h 238"/>
                  <a:gd name="T6" fmla="*/ 303 w 541"/>
                  <a:gd name="T7" fmla="*/ 238 h 238"/>
                  <a:gd name="T8" fmla="*/ 0 w 541"/>
                  <a:gd name="T9" fmla="*/ 141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1" h="238">
                    <a:moveTo>
                      <a:pt x="0" y="141"/>
                    </a:moveTo>
                    <a:lnTo>
                      <a:pt x="245" y="0"/>
                    </a:lnTo>
                    <a:lnTo>
                      <a:pt x="541" y="92"/>
                    </a:lnTo>
                    <a:lnTo>
                      <a:pt x="303" y="238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CC99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7" name="Freeform 191"/>
              <p:cNvSpPr>
                <a:spLocks/>
              </p:cNvSpPr>
              <p:nvPr/>
            </p:nvSpPr>
            <p:spPr bwMode="auto">
              <a:xfrm>
                <a:off x="3233" y="1429"/>
                <a:ext cx="246" cy="70"/>
              </a:xfrm>
              <a:custGeom>
                <a:avLst/>
                <a:gdLst>
                  <a:gd name="T0" fmla="*/ 0 w 449"/>
                  <a:gd name="T1" fmla="*/ 119 h 200"/>
                  <a:gd name="T2" fmla="*/ 201 w 449"/>
                  <a:gd name="T3" fmla="*/ 0 h 200"/>
                  <a:gd name="T4" fmla="*/ 449 w 449"/>
                  <a:gd name="T5" fmla="*/ 81 h 200"/>
                  <a:gd name="T6" fmla="*/ 256 w 449"/>
                  <a:gd name="T7" fmla="*/ 200 h 200"/>
                  <a:gd name="T8" fmla="*/ 0 w 449"/>
                  <a:gd name="T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200">
                    <a:moveTo>
                      <a:pt x="0" y="119"/>
                    </a:moveTo>
                    <a:lnTo>
                      <a:pt x="201" y="0"/>
                    </a:lnTo>
                    <a:lnTo>
                      <a:pt x="449" y="81"/>
                    </a:lnTo>
                    <a:lnTo>
                      <a:pt x="256" y="200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FF3300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8" name="Oval 192"/>
              <p:cNvSpPr>
                <a:spLocks noChangeArrowheads="1"/>
              </p:cNvSpPr>
              <p:nvPr/>
            </p:nvSpPr>
            <p:spPr bwMode="auto">
              <a:xfrm>
                <a:off x="3327" y="1447"/>
                <a:ext cx="74" cy="30"/>
              </a:xfrm>
              <a:prstGeom prst="ellipse">
                <a:avLst/>
              </a:prstGeom>
              <a:solidFill>
                <a:srgbClr val="FFFF99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09" name="Freeform 193"/>
              <p:cNvSpPr>
                <a:spLocks/>
              </p:cNvSpPr>
              <p:nvPr/>
            </p:nvSpPr>
            <p:spPr bwMode="auto">
              <a:xfrm>
                <a:off x="3347" y="1454"/>
                <a:ext cx="43" cy="15"/>
              </a:xfrm>
              <a:custGeom>
                <a:avLst/>
                <a:gdLst>
                  <a:gd name="T0" fmla="*/ 0 w 76"/>
                  <a:gd name="T1" fmla="*/ 34 h 44"/>
                  <a:gd name="T2" fmla="*/ 9 w 76"/>
                  <a:gd name="T3" fmla="*/ 36 h 44"/>
                  <a:gd name="T4" fmla="*/ 28 w 76"/>
                  <a:gd name="T5" fmla="*/ 42 h 44"/>
                  <a:gd name="T6" fmla="*/ 40 w 76"/>
                  <a:gd name="T7" fmla="*/ 44 h 44"/>
                  <a:gd name="T8" fmla="*/ 52 w 76"/>
                  <a:gd name="T9" fmla="*/ 42 h 44"/>
                  <a:gd name="T10" fmla="*/ 76 w 76"/>
                  <a:gd name="T11" fmla="*/ 34 h 44"/>
                  <a:gd name="T12" fmla="*/ 70 w 76"/>
                  <a:gd name="T13" fmla="*/ 15 h 44"/>
                  <a:gd name="T14" fmla="*/ 54 w 76"/>
                  <a:gd name="T15" fmla="*/ 3 h 44"/>
                  <a:gd name="T16" fmla="*/ 31 w 76"/>
                  <a:gd name="T17" fmla="*/ 0 h 44"/>
                  <a:gd name="T18" fmla="*/ 8 w 76"/>
                  <a:gd name="T19" fmla="*/ 10 h 44"/>
                  <a:gd name="T20" fmla="*/ 0 w 76"/>
                  <a:gd name="T21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44">
                    <a:moveTo>
                      <a:pt x="0" y="34"/>
                    </a:moveTo>
                    <a:lnTo>
                      <a:pt x="9" y="36"/>
                    </a:lnTo>
                    <a:lnTo>
                      <a:pt x="28" y="42"/>
                    </a:lnTo>
                    <a:lnTo>
                      <a:pt x="40" y="44"/>
                    </a:lnTo>
                    <a:lnTo>
                      <a:pt x="52" y="42"/>
                    </a:lnTo>
                    <a:lnTo>
                      <a:pt x="76" y="34"/>
                    </a:lnTo>
                    <a:lnTo>
                      <a:pt x="70" y="15"/>
                    </a:lnTo>
                    <a:lnTo>
                      <a:pt x="54" y="3"/>
                    </a:lnTo>
                    <a:lnTo>
                      <a:pt x="31" y="0"/>
                    </a:lnTo>
                    <a:lnTo>
                      <a:pt x="8" y="1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10" name="Freeform 194"/>
              <p:cNvSpPr>
                <a:spLocks/>
              </p:cNvSpPr>
              <p:nvPr/>
            </p:nvSpPr>
            <p:spPr bwMode="auto">
              <a:xfrm>
                <a:off x="3376" y="1462"/>
                <a:ext cx="129" cy="54"/>
              </a:xfrm>
              <a:custGeom>
                <a:avLst/>
                <a:gdLst>
                  <a:gd name="T0" fmla="*/ 0 w 234"/>
                  <a:gd name="T1" fmla="*/ 141 h 158"/>
                  <a:gd name="T2" fmla="*/ 234 w 234"/>
                  <a:gd name="T3" fmla="*/ 0 h 158"/>
                  <a:gd name="T4" fmla="*/ 234 w 234"/>
                  <a:gd name="T5" fmla="*/ 15 h 158"/>
                  <a:gd name="T6" fmla="*/ 0 w 234"/>
                  <a:gd name="T7" fmla="*/ 158 h 158"/>
                  <a:gd name="T8" fmla="*/ 0 w 234"/>
                  <a:gd name="T9" fmla="*/ 14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158">
                    <a:moveTo>
                      <a:pt x="0" y="141"/>
                    </a:moveTo>
                    <a:lnTo>
                      <a:pt x="234" y="0"/>
                    </a:lnTo>
                    <a:lnTo>
                      <a:pt x="234" y="15"/>
                    </a:lnTo>
                    <a:lnTo>
                      <a:pt x="0" y="158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11" name="Freeform 195"/>
              <p:cNvSpPr>
                <a:spLocks/>
              </p:cNvSpPr>
              <p:nvPr/>
            </p:nvSpPr>
            <p:spPr bwMode="auto">
              <a:xfrm>
                <a:off x="3211" y="1479"/>
                <a:ext cx="165" cy="37"/>
              </a:xfrm>
              <a:custGeom>
                <a:avLst/>
                <a:gdLst>
                  <a:gd name="T0" fmla="*/ 0 w 300"/>
                  <a:gd name="T1" fmla="*/ 0 h 112"/>
                  <a:gd name="T2" fmla="*/ 300 w 300"/>
                  <a:gd name="T3" fmla="*/ 97 h 112"/>
                  <a:gd name="T4" fmla="*/ 298 w 300"/>
                  <a:gd name="T5" fmla="*/ 112 h 112"/>
                  <a:gd name="T6" fmla="*/ 0 w 300"/>
                  <a:gd name="T7" fmla="*/ 17 h 112"/>
                  <a:gd name="T8" fmla="*/ 0 w 300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12">
                    <a:moveTo>
                      <a:pt x="0" y="0"/>
                    </a:moveTo>
                    <a:lnTo>
                      <a:pt x="300" y="97"/>
                    </a:lnTo>
                    <a:lnTo>
                      <a:pt x="298" y="112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412" name="Group 196"/>
              <p:cNvGrpSpPr>
                <a:grpSpLocks/>
              </p:cNvGrpSpPr>
              <p:nvPr/>
            </p:nvGrpSpPr>
            <p:grpSpPr bwMode="auto">
              <a:xfrm>
                <a:off x="3365" y="1420"/>
                <a:ext cx="165" cy="38"/>
                <a:chOff x="3606" y="1668"/>
                <a:chExt cx="100" cy="36"/>
              </a:xfrm>
            </p:grpSpPr>
            <p:sp>
              <p:nvSpPr>
                <p:cNvPr id="1161413" name="Freeform 197"/>
                <p:cNvSpPr>
                  <a:spLocks/>
                </p:cNvSpPr>
                <p:nvPr/>
              </p:nvSpPr>
              <p:spPr bwMode="auto">
                <a:xfrm>
                  <a:off x="3606" y="1668"/>
                  <a:ext cx="100" cy="36"/>
                </a:xfrm>
                <a:custGeom>
                  <a:avLst/>
                  <a:gdLst>
                    <a:gd name="T0" fmla="*/ 0 w 300"/>
                    <a:gd name="T1" fmla="*/ 109 h 109"/>
                    <a:gd name="T2" fmla="*/ 0 w 300"/>
                    <a:gd name="T3" fmla="*/ 90 h 109"/>
                    <a:gd name="T4" fmla="*/ 3 w 300"/>
                    <a:gd name="T5" fmla="*/ 73 h 109"/>
                    <a:gd name="T6" fmla="*/ 16 w 300"/>
                    <a:gd name="T7" fmla="*/ 44 h 109"/>
                    <a:gd name="T8" fmla="*/ 49 w 300"/>
                    <a:gd name="T9" fmla="*/ 19 h 109"/>
                    <a:gd name="T10" fmla="*/ 86 w 300"/>
                    <a:gd name="T11" fmla="*/ 3 h 109"/>
                    <a:gd name="T12" fmla="*/ 130 w 300"/>
                    <a:gd name="T13" fmla="*/ 0 h 109"/>
                    <a:gd name="T14" fmla="*/ 169 w 300"/>
                    <a:gd name="T15" fmla="*/ 6 h 109"/>
                    <a:gd name="T16" fmla="*/ 219 w 300"/>
                    <a:gd name="T17" fmla="*/ 24 h 109"/>
                    <a:gd name="T18" fmla="*/ 256 w 300"/>
                    <a:gd name="T19" fmla="*/ 44 h 109"/>
                    <a:gd name="T20" fmla="*/ 283 w 300"/>
                    <a:gd name="T21" fmla="*/ 63 h 109"/>
                    <a:gd name="T22" fmla="*/ 300 w 300"/>
                    <a:gd name="T23" fmla="*/ 77 h 109"/>
                    <a:gd name="T24" fmla="*/ 295 w 300"/>
                    <a:gd name="T25" fmla="*/ 85 h 109"/>
                    <a:gd name="T26" fmla="*/ 278 w 300"/>
                    <a:gd name="T27" fmla="*/ 73 h 109"/>
                    <a:gd name="T28" fmla="*/ 263 w 300"/>
                    <a:gd name="T29" fmla="*/ 60 h 109"/>
                    <a:gd name="T30" fmla="*/ 237 w 300"/>
                    <a:gd name="T31" fmla="*/ 43 h 109"/>
                    <a:gd name="T32" fmla="*/ 209 w 300"/>
                    <a:gd name="T33" fmla="*/ 29 h 109"/>
                    <a:gd name="T34" fmla="*/ 188 w 300"/>
                    <a:gd name="T35" fmla="*/ 22 h 109"/>
                    <a:gd name="T36" fmla="*/ 157 w 300"/>
                    <a:gd name="T37" fmla="*/ 12 h 109"/>
                    <a:gd name="T38" fmla="*/ 129 w 300"/>
                    <a:gd name="T39" fmla="*/ 9 h 109"/>
                    <a:gd name="T40" fmla="*/ 105 w 300"/>
                    <a:gd name="T41" fmla="*/ 10 h 109"/>
                    <a:gd name="T42" fmla="*/ 80 w 300"/>
                    <a:gd name="T43" fmla="*/ 15 h 109"/>
                    <a:gd name="T44" fmla="*/ 58 w 300"/>
                    <a:gd name="T45" fmla="*/ 22 h 109"/>
                    <a:gd name="T46" fmla="*/ 34 w 300"/>
                    <a:gd name="T47" fmla="*/ 39 h 109"/>
                    <a:gd name="T48" fmla="*/ 19 w 300"/>
                    <a:gd name="T49" fmla="*/ 57 h 109"/>
                    <a:gd name="T50" fmla="*/ 12 w 300"/>
                    <a:gd name="T51" fmla="*/ 83 h 109"/>
                    <a:gd name="T52" fmla="*/ 12 w 300"/>
                    <a:gd name="T53" fmla="*/ 108 h 109"/>
                    <a:gd name="T54" fmla="*/ 0 w 300"/>
                    <a:gd name="T55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00" h="109">
                      <a:moveTo>
                        <a:pt x="0" y="109"/>
                      </a:moveTo>
                      <a:lnTo>
                        <a:pt x="0" y="90"/>
                      </a:lnTo>
                      <a:lnTo>
                        <a:pt x="3" y="73"/>
                      </a:lnTo>
                      <a:lnTo>
                        <a:pt x="16" y="44"/>
                      </a:lnTo>
                      <a:lnTo>
                        <a:pt x="49" y="19"/>
                      </a:lnTo>
                      <a:lnTo>
                        <a:pt x="86" y="3"/>
                      </a:lnTo>
                      <a:lnTo>
                        <a:pt x="130" y="0"/>
                      </a:lnTo>
                      <a:lnTo>
                        <a:pt x="169" y="6"/>
                      </a:lnTo>
                      <a:lnTo>
                        <a:pt x="219" y="24"/>
                      </a:lnTo>
                      <a:lnTo>
                        <a:pt x="256" y="44"/>
                      </a:lnTo>
                      <a:lnTo>
                        <a:pt x="283" y="63"/>
                      </a:lnTo>
                      <a:lnTo>
                        <a:pt x="300" y="77"/>
                      </a:lnTo>
                      <a:lnTo>
                        <a:pt x="295" y="85"/>
                      </a:lnTo>
                      <a:lnTo>
                        <a:pt x="278" y="73"/>
                      </a:lnTo>
                      <a:lnTo>
                        <a:pt x="263" y="60"/>
                      </a:lnTo>
                      <a:lnTo>
                        <a:pt x="237" y="43"/>
                      </a:lnTo>
                      <a:lnTo>
                        <a:pt x="209" y="29"/>
                      </a:lnTo>
                      <a:lnTo>
                        <a:pt x="188" y="22"/>
                      </a:lnTo>
                      <a:lnTo>
                        <a:pt x="157" y="12"/>
                      </a:lnTo>
                      <a:lnTo>
                        <a:pt x="129" y="9"/>
                      </a:lnTo>
                      <a:lnTo>
                        <a:pt x="105" y="10"/>
                      </a:lnTo>
                      <a:lnTo>
                        <a:pt x="80" y="15"/>
                      </a:lnTo>
                      <a:lnTo>
                        <a:pt x="58" y="22"/>
                      </a:lnTo>
                      <a:lnTo>
                        <a:pt x="34" y="39"/>
                      </a:lnTo>
                      <a:lnTo>
                        <a:pt x="19" y="57"/>
                      </a:lnTo>
                      <a:lnTo>
                        <a:pt x="12" y="83"/>
                      </a:lnTo>
                      <a:lnTo>
                        <a:pt x="12" y="10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14" name="Freeform 198"/>
                <p:cNvSpPr>
                  <a:spLocks/>
                </p:cNvSpPr>
                <p:nvPr/>
              </p:nvSpPr>
              <p:spPr bwMode="auto">
                <a:xfrm>
                  <a:off x="3606" y="1668"/>
                  <a:ext cx="100" cy="36"/>
                </a:xfrm>
                <a:custGeom>
                  <a:avLst/>
                  <a:gdLst>
                    <a:gd name="T0" fmla="*/ 0 w 300"/>
                    <a:gd name="T1" fmla="*/ 109 h 109"/>
                    <a:gd name="T2" fmla="*/ 0 w 300"/>
                    <a:gd name="T3" fmla="*/ 90 h 109"/>
                    <a:gd name="T4" fmla="*/ 3 w 300"/>
                    <a:gd name="T5" fmla="*/ 73 h 109"/>
                    <a:gd name="T6" fmla="*/ 16 w 300"/>
                    <a:gd name="T7" fmla="*/ 44 h 109"/>
                    <a:gd name="T8" fmla="*/ 49 w 300"/>
                    <a:gd name="T9" fmla="*/ 19 h 109"/>
                    <a:gd name="T10" fmla="*/ 86 w 300"/>
                    <a:gd name="T11" fmla="*/ 3 h 109"/>
                    <a:gd name="T12" fmla="*/ 130 w 300"/>
                    <a:gd name="T13" fmla="*/ 0 h 109"/>
                    <a:gd name="T14" fmla="*/ 169 w 300"/>
                    <a:gd name="T15" fmla="*/ 6 h 109"/>
                    <a:gd name="T16" fmla="*/ 219 w 300"/>
                    <a:gd name="T17" fmla="*/ 24 h 109"/>
                    <a:gd name="T18" fmla="*/ 256 w 300"/>
                    <a:gd name="T19" fmla="*/ 44 h 109"/>
                    <a:gd name="T20" fmla="*/ 283 w 300"/>
                    <a:gd name="T21" fmla="*/ 63 h 109"/>
                    <a:gd name="T22" fmla="*/ 300 w 300"/>
                    <a:gd name="T23" fmla="*/ 77 h 109"/>
                    <a:gd name="T24" fmla="*/ 295 w 300"/>
                    <a:gd name="T25" fmla="*/ 85 h 109"/>
                    <a:gd name="T26" fmla="*/ 278 w 300"/>
                    <a:gd name="T27" fmla="*/ 73 h 109"/>
                    <a:gd name="T28" fmla="*/ 263 w 300"/>
                    <a:gd name="T29" fmla="*/ 60 h 109"/>
                    <a:gd name="T30" fmla="*/ 237 w 300"/>
                    <a:gd name="T31" fmla="*/ 43 h 109"/>
                    <a:gd name="T32" fmla="*/ 209 w 300"/>
                    <a:gd name="T33" fmla="*/ 29 h 109"/>
                    <a:gd name="T34" fmla="*/ 188 w 300"/>
                    <a:gd name="T35" fmla="*/ 22 h 109"/>
                    <a:gd name="T36" fmla="*/ 157 w 300"/>
                    <a:gd name="T37" fmla="*/ 12 h 109"/>
                    <a:gd name="T38" fmla="*/ 129 w 300"/>
                    <a:gd name="T39" fmla="*/ 9 h 109"/>
                    <a:gd name="T40" fmla="*/ 105 w 300"/>
                    <a:gd name="T41" fmla="*/ 10 h 109"/>
                    <a:gd name="T42" fmla="*/ 80 w 300"/>
                    <a:gd name="T43" fmla="*/ 15 h 109"/>
                    <a:gd name="T44" fmla="*/ 58 w 300"/>
                    <a:gd name="T45" fmla="*/ 22 h 109"/>
                    <a:gd name="T46" fmla="*/ 34 w 300"/>
                    <a:gd name="T47" fmla="*/ 39 h 109"/>
                    <a:gd name="T48" fmla="*/ 19 w 300"/>
                    <a:gd name="T49" fmla="*/ 57 h 109"/>
                    <a:gd name="T50" fmla="*/ 12 w 300"/>
                    <a:gd name="T51" fmla="*/ 83 h 109"/>
                    <a:gd name="T52" fmla="*/ 12 w 300"/>
                    <a:gd name="T53" fmla="*/ 10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" h="109">
                      <a:moveTo>
                        <a:pt x="0" y="109"/>
                      </a:moveTo>
                      <a:lnTo>
                        <a:pt x="0" y="90"/>
                      </a:lnTo>
                      <a:lnTo>
                        <a:pt x="3" y="73"/>
                      </a:lnTo>
                      <a:lnTo>
                        <a:pt x="16" y="44"/>
                      </a:lnTo>
                      <a:lnTo>
                        <a:pt x="49" y="19"/>
                      </a:lnTo>
                      <a:lnTo>
                        <a:pt x="86" y="3"/>
                      </a:lnTo>
                      <a:lnTo>
                        <a:pt x="130" y="0"/>
                      </a:lnTo>
                      <a:lnTo>
                        <a:pt x="169" y="6"/>
                      </a:lnTo>
                      <a:lnTo>
                        <a:pt x="219" y="24"/>
                      </a:lnTo>
                      <a:lnTo>
                        <a:pt x="256" y="44"/>
                      </a:lnTo>
                      <a:lnTo>
                        <a:pt x="283" y="63"/>
                      </a:lnTo>
                      <a:lnTo>
                        <a:pt x="300" y="77"/>
                      </a:lnTo>
                      <a:lnTo>
                        <a:pt x="295" y="85"/>
                      </a:lnTo>
                      <a:lnTo>
                        <a:pt x="278" y="73"/>
                      </a:lnTo>
                      <a:lnTo>
                        <a:pt x="263" y="60"/>
                      </a:lnTo>
                      <a:lnTo>
                        <a:pt x="237" y="43"/>
                      </a:lnTo>
                      <a:lnTo>
                        <a:pt x="209" y="29"/>
                      </a:lnTo>
                      <a:lnTo>
                        <a:pt x="188" y="22"/>
                      </a:lnTo>
                      <a:lnTo>
                        <a:pt x="157" y="12"/>
                      </a:lnTo>
                      <a:lnTo>
                        <a:pt x="129" y="9"/>
                      </a:lnTo>
                      <a:lnTo>
                        <a:pt x="105" y="10"/>
                      </a:lnTo>
                      <a:lnTo>
                        <a:pt x="80" y="15"/>
                      </a:lnTo>
                      <a:lnTo>
                        <a:pt x="58" y="22"/>
                      </a:lnTo>
                      <a:lnTo>
                        <a:pt x="34" y="39"/>
                      </a:lnTo>
                      <a:lnTo>
                        <a:pt x="19" y="57"/>
                      </a:lnTo>
                      <a:lnTo>
                        <a:pt x="12" y="83"/>
                      </a:lnTo>
                      <a:lnTo>
                        <a:pt x="12" y="10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61415" name="Group 199"/>
            <p:cNvGrpSpPr>
              <a:grpSpLocks/>
            </p:cNvGrpSpPr>
            <p:nvPr/>
          </p:nvGrpSpPr>
          <p:grpSpPr bwMode="auto">
            <a:xfrm>
              <a:off x="5859463" y="2363788"/>
              <a:ext cx="503237" cy="455612"/>
              <a:chOff x="3691" y="1506"/>
              <a:chExt cx="317" cy="173"/>
            </a:xfrm>
          </p:grpSpPr>
          <p:sp>
            <p:nvSpPr>
              <p:cNvPr id="1161416" name="Freeform 200"/>
              <p:cNvSpPr>
                <a:spLocks/>
              </p:cNvSpPr>
              <p:nvPr/>
            </p:nvSpPr>
            <p:spPr bwMode="auto">
              <a:xfrm>
                <a:off x="3726" y="1591"/>
                <a:ext cx="19" cy="12"/>
              </a:xfrm>
              <a:custGeom>
                <a:avLst/>
                <a:gdLst>
                  <a:gd name="T0" fmla="*/ 6 w 12"/>
                  <a:gd name="T1" fmla="*/ 0 h 14"/>
                  <a:gd name="T2" fmla="*/ 12 w 12"/>
                  <a:gd name="T3" fmla="*/ 7 h 14"/>
                  <a:gd name="T4" fmla="*/ 6 w 12"/>
                  <a:gd name="T5" fmla="*/ 14 h 14"/>
                  <a:gd name="T6" fmla="*/ 0 w 12"/>
                  <a:gd name="T7" fmla="*/ 7 h 14"/>
                  <a:gd name="T8" fmla="*/ 6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lnTo>
                      <a:pt x="12" y="7"/>
                    </a:lnTo>
                    <a:lnTo>
                      <a:pt x="6" y="14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17" name="Freeform 201"/>
              <p:cNvSpPr>
                <a:spLocks/>
              </p:cNvSpPr>
              <p:nvPr/>
            </p:nvSpPr>
            <p:spPr bwMode="auto">
              <a:xfrm>
                <a:off x="3691" y="1556"/>
                <a:ext cx="163" cy="41"/>
              </a:xfrm>
              <a:custGeom>
                <a:avLst/>
                <a:gdLst>
                  <a:gd name="T0" fmla="*/ 0 w 350"/>
                  <a:gd name="T1" fmla="*/ 0 h 145"/>
                  <a:gd name="T2" fmla="*/ 350 w 350"/>
                  <a:gd name="T3" fmla="*/ 118 h 145"/>
                  <a:gd name="T4" fmla="*/ 348 w 350"/>
                  <a:gd name="T5" fmla="*/ 145 h 145"/>
                  <a:gd name="T6" fmla="*/ 0 w 350"/>
                  <a:gd name="T7" fmla="*/ 29 h 145"/>
                  <a:gd name="T8" fmla="*/ 0 w 350"/>
                  <a:gd name="T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0" h="145">
                    <a:moveTo>
                      <a:pt x="0" y="0"/>
                    </a:moveTo>
                    <a:lnTo>
                      <a:pt x="350" y="118"/>
                    </a:lnTo>
                    <a:lnTo>
                      <a:pt x="348" y="145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18" name="Freeform 202"/>
              <p:cNvSpPr>
                <a:spLocks/>
              </p:cNvSpPr>
              <p:nvPr/>
            </p:nvSpPr>
            <p:spPr bwMode="auto">
              <a:xfrm>
                <a:off x="3854" y="1540"/>
                <a:ext cx="131" cy="57"/>
              </a:xfrm>
              <a:custGeom>
                <a:avLst/>
                <a:gdLst>
                  <a:gd name="T0" fmla="*/ 0 w 275"/>
                  <a:gd name="T1" fmla="*/ 175 h 204"/>
                  <a:gd name="T2" fmla="*/ 275 w 275"/>
                  <a:gd name="T3" fmla="*/ 0 h 204"/>
                  <a:gd name="T4" fmla="*/ 275 w 275"/>
                  <a:gd name="T5" fmla="*/ 29 h 204"/>
                  <a:gd name="T6" fmla="*/ 0 w 275"/>
                  <a:gd name="T7" fmla="*/ 204 h 204"/>
                  <a:gd name="T8" fmla="*/ 0 w 275"/>
                  <a:gd name="T9" fmla="*/ 17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" h="204">
                    <a:moveTo>
                      <a:pt x="0" y="175"/>
                    </a:moveTo>
                    <a:lnTo>
                      <a:pt x="275" y="0"/>
                    </a:lnTo>
                    <a:lnTo>
                      <a:pt x="275" y="29"/>
                    </a:lnTo>
                    <a:lnTo>
                      <a:pt x="0" y="204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19" name="Freeform 203"/>
              <p:cNvSpPr>
                <a:spLocks/>
              </p:cNvSpPr>
              <p:nvPr/>
            </p:nvSpPr>
            <p:spPr bwMode="auto">
              <a:xfrm>
                <a:off x="3691" y="1508"/>
                <a:ext cx="295" cy="81"/>
              </a:xfrm>
              <a:custGeom>
                <a:avLst/>
                <a:gdLst>
                  <a:gd name="T0" fmla="*/ 0 w 626"/>
                  <a:gd name="T1" fmla="*/ 171 h 288"/>
                  <a:gd name="T2" fmla="*/ 283 w 626"/>
                  <a:gd name="T3" fmla="*/ 0 h 288"/>
                  <a:gd name="T4" fmla="*/ 626 w 626"/>
                  <a:gd name="T5" fmla="*/ 111 h 288"/>
                  <a:gd name="T6" fmla="*/ 350 w 626"/>
                  <a:gd name="T7" fmla="*/ 288 h 288"/>
                  <a:gd name="T8" fmla="*/ 0 w 626"/>
                  <a:gd name="T9" fmla="*/ 17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6" h="288">
                    <a:moveTo>
                      <a:pt x="0" y="171"/>
                    </a:moveTo>
                    <a:lnTo>
                      <a:pt x="283" y="0"/>
                    </a:lnTo>
                    <a:lnTo>
                      <a:pt x="626" y="111"/>
                    </a:lnTo>
                    <a:lnTo>
                      <a:pt x="350" y="288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CCE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20" name="Freeform 204"/>
              <p:cNvSpPr>
                <a:spLocks/>
              </p:cNvSpPr>
              <p:nvPr/>
            </p:nvSpPr>
            <p:spPr bwMode="auto">
              <a:xfrm>
                <a:off x="3713" y="1515"/>
                <a:ext cx="244" cy="67"/>
              </a:xfrm>
              <a:custGeom>
                <a:avLst/>
                <a:gdLst>
                  <a:gd name="T0" fmla="*/ 0 w 520"/>
                  <a:gd name="T1" fmla="*/ 144 h 242"/>
                  <a:gd name="T2" fmla="*/ 233 w 520"/>
                  <a:gd name="T3" fmla="*/ 0 h 242"/>
                  <a:gd name="T4" fmla="*/ 520 w 520"/>
                  <a:gd name="T5" fmla="*/ 98 h 242"/>
                  <a:gd name="T6" fmla="*/ 297 w 520"/>
                  <a:gd name="T7" fmla="*/ 242 h 242"/>
                  <a:gd name="T8" fmla="*/ 0 w 520"/>
                  <a:gd name="T9" fmla="*/ 14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242">
                    <a:moveTo>
                      <a:pt x="0" y="144"/>
                    </a:moveTo>
                    <a:lnTo>
                      <a:pt x="233" y="0"/>
                    </a:lnTo>
                    <a:lnTo>
                      <a:pt x="520" y="98"/>
                    </a:lnTo>
                    <a:lnTo>
                      <a:pt x="297" y="2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2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21" name="Oval 205"/>
              <p:cNvSpPr>
                <a:spLocks noChangeArrowheads="1"/>
              </p:cNvSpPr>
              <p:nvPr/>
            </p:nvSpPr>
            <p:spPr bwMode="auto">
              <a:xfrm>
                <a:off x="3807" y="1532"/>
                <a:ext cx="74" cy="30"/>
              </a:xfrm>
              <a:prstGeom prst="ellipse">
                <a:avLst/>
              </a:prstGeom>
              <a:solidFill>
                <a:srgbClr val="FFFF99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22" name="Freeform 206"/>
              <p:cNvSpPr>
                <a:spLocks/>
              </p:cNvSpPr>
              <p:nvPr/>
            </p:nvSpPr>
            <p:spPr bwMode="auto">
              <a:xfrm>
                <a:off x="3827" y="1539"/>
                <a:ext cx="42" cy="15"/>
              </a:xfrm>
              <a:custGeom>
                <a:avLst/>
                <a:gdLst>
                  <a:gd name="T0" fmla="*/ 0 w 88"/>
                  <a:gd name="T1" fmla="*/ 41 h 53"/>
                  <a:gd name="T2" fmla="*/ 10 w 88"/>
                  <a:gd name="T3" fmla="*/ 44 h 53"/>
                  <a:gd name="T4" fmla="*/ 33 w 88"/>
                  <a:gd name="T5" fmla="*/ 51 h 53"/>
                  <a:gd name="T6" fmla="*/ 46 w 88"/>
                  <a:gd name="T7" fmla="*/ 53 h 53"/>
                  <a:gd name="T8" fmla="*/ 60 w 88"/>
                  <a:gd name="T9" fmla="*/ 51 h 53"/>
                  <a:gd name="T10" fmla="*/ 88 w 88"/>
                  <a:gd name="T11" fmla="*/ 41 h 53"/>
                  <a:gd name="T12" fmla="*/ 81 w 88"/>
                  <a:gd name="T13" fmla="*/ 19 h 53"/>
                  <a:gd name="T14" fmla="*/ 62 w 88"/>
                  <a:gd name="T15" fmla="*/ 3 h 53"/>
                  <a:gd name="T16" fmla="*/ 36 w 88"/>
                  <a:gd name="T17" fmla="*/ 0 h 53"/>
                  <a:gd name="T18" fmla="*/ 9 w 88"/>
                  <a:gd name="T19" fmla="*/ 12 h 53"/>
                  <a:gd name="T20" fmla="*/ 0 w 88"/>
                  <a:gd name="T21" fmla="*/ 4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53">
                    <a:moveTo>
                      <a:pt x="0" y="41"/>
                    </a:moveTo>
                    <a:lnTo>
                      <a:pt x="10" y="44"/>
                    </a:lnTo>
                    <a:lnTo>
                      <a:pt x="33" y="51"/>
                    </a:lnTo>
                    <a:lnTo>
                      <a:pt x="46" y="53"/>
                    </a:lnTo>
                    <a:lnTo>
                      <a:pt x="60" y="51"/>
                    </a:lnTo>
                    <a:lnTo>
                      <a:pt x="88" y="41"/>
                    </a:lnTo>
                    <a:lnTo>
                      <a:pt x="81" y="19"/>
                    </a:lnTo>
                    <a:lnTo>
                      <a:pt x="62" y="3"/>
                    </a:lnTo>
                    <a:lnTo>
                      <a:pt x="36" y="0"/>
                    </a:lnTo>
                    <a:lnTo>
                      <a:pt x="9" y="12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CC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423" name="Group 207"/>
              <p:cNvGrpSpPr>
                <a:grpSpLocks/>
              </p:cNvGrpSpPr>
              <p:nvPr/>
            </p:nvGrpSpPr>
            <p:grpSpPr bwMode="auto">
              <a:xfrm>
                <a:off x="3845" y="1506"/>
                <a:ext cx="163" cy="37"/>
                <a:chOff x="1618" y="1821"/>
                <a:chExt cx="174" cy="66"/>
              </a:xfrm>
            </p:grpSpPr>
            <p:sp>
              <p:nvSpPr>
                <p:cNvPr id="1161424" name="Freeform 208"/>
                <p:cNvSpPr>
                  <a:spLocks/>
                </p:cNvSpPr>
                <p:nvPr/>
              </p:nvSpPr>
              <p:spPr bwMode="auto">
                <a:xfrm>
                  <a:off x="1618" y="1821"/>
                  <a:ext cx="174" cy="66"/>
                </a:xfrm>
                <a:custGeom>
                  <a:avLst/>
                  <a:gdLst>
                    <a:gd name="T0" fmla="*/ 0 w 348"/>
                    <a:gd name="T1" fmla="*/ 132 h 132"/>
                    <a:gd name="T2" fmla="*/ 0 w 348"/>
                    <a:gd name="T3" fmla="*/ 108 h 132"/>
                    <a:gd name="T4" fmla="*/ 3 w 348"/>
                    <a:gd name="T5" fmla="*/ 88 h 132"/>
                    <a:gd name="T6" fmla="*/ 19 w 348"/>
                    <a:gd name="T7" fmla="*/ 53 h 132"/>
                    <a:gd name="T8" fmla="*/ 56 w 348"/>
                    <a:gd name="T9" fmla="*/ 23 h 132"/>
                    <a:gd name="T10" fmla="*/ 99 w 348"/>
                    <a:gd name="T11" fmla="*/ 4 h 132"/>
                    <a:gd name="T12" fmla="*/ 151 w 348"/>
                    <a:gd name="T13" fmla="*/ 0 h 132"/>
                    <a:gd name="T14" fmla="*/ 195 w 348"/>
                    <a:gd name="T15" fmla="*/ 7 h 132"/>
                    <a:gd name="T16" fmla="*/ 254 w 348"/>
                    <a:gd name="T17" fmla="*/ 29 h 132"/>
                    <a:gd name="T18" fmla="*/ 297 w 348"/>
                    <a:gd name="T19" fmla="*/ 53 h 132"/>
                    <a:gd name="T20" fmla="*/ 328 w 348"/>
                    <a:gd name="T21" fmla="*/ 76 h 132"/>
                    <a:gd name="T22" fmla="*/ 348 w 348"/>
                    <a:gd name="T23" fmla="*/ 93 h 132"/>
                    <a:gd name="T24" fmla="*/ 341 w 348"/>
                    <a:gd name="T25" fmla="*/ 103 h 132"/>
                    <a:gd name="T26" fmla="*/ 323 w 348"/>
                    <a:gd name="T27" fmla="*/ 88 h 132"/>
                    <a:gd name="T28" fmla="*/ 305 w 348"/>
                    <a:gd name="T29" fmla="*/ 72 h 132"/>
                    <a:gd name="T30" fmla="*/ 274 w 348"/>
                    <a:gd name="T31" fmla="*/ 52 h 132"/>
                    <a:gd name="T32" fmla="*/ 242 w 348"/>
                    <a:gd name="T33" fmla="*/ 35 h 132"/>
                    <a:gd name="T34" fmla="*/ 218 w 348"/>
                    <a:gd name="T35" fmla="*/ 26 h 132"/>
                    <a:gd name="T36" fmla="*/ 182 w 348"/>
                    <a:gd name="T37" fmla="*/ 14 h 132"/>
                    <a:gd name="T38" fmla="*/ 149 w 348"/>
                    <a:gd name="T39" fmla="*/ 11 h 132"/>
                    <a:gd name="T40" fmla="*/ 122 w 348"/>
                    <a:gd name="T41" fmla="*/ 12 h 132"/>
                    <a:gd name="T42" fmla="*/ 92 w 348"/>
                    <a:gd name="T43" fmla="*/ 17 h 132"/>
                    <a:gd name="T44" fmla="*/ 67 w 348"/>
                    <a:gd name="T45" fmla="*/ 26 h 132"/>
                    <a:gd name="T46" fmla="*/ 39 w 348"/>
                    <a:gd name="T47" fmla="*/ 47 h 132"/>
                    <a:gd name="T48" fmla="*/ 22 w 348"/>
                    <a:gd name="T49" fmla="*/ 69 h 132"/>
                    <a:gd name="T50" fmla="*/ 13 w 348"/>
                    <a:gd name="T51" fmla="*/ 100 h 132"/>
                    <a:gd name="T52" fmla="*/ 13 w 348"/>
                    <a:gd name="T53" fmla="*/ 131 h 132"/>
                    <a:gd name="T54" fmla="*/ 0 w 348"/>
                    <a:gd name="T55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48" h="132">
                      <a:moveTo>
                        <a:pt x="0" y="132"/>
                      </a:moveTo>
                      <a:lnTo>
                        <a:pt x="0" y="108"/>
                      </a:lnTo>
                      <a:lnTo>
                        <a:pt x="3" y="88"/>
                      </a:lnTo>
                      <a:lnTo>
                        <a:pt x="19" y="53"/>
                      </a:lnTo>
                      <a:lnTo>
                        <a:pt x="56" y="23"/>
                      </a:lnTo>
                      <a:lnTo>
                        <a:pt x="99" y="4"/>
                      </a:lnTo>
                      <a:lnTo>
                        <a:pt x="151" y="0"/>
                      </a:lnTo>
                      <a:lnTo>
                        <a:pt x="195" y="7"/>
                      </a:lnTo>
                      <a:lnTo>
                        <a:pt x="254" y="29"/>
                      </a:lnTo>
                      <a:lnTo>
                        <a:pt x="297" y="53"/>
                      </a:lnTo>
                      <a:lnTo>
                        <a:pt x="328" y="76"/>
                      </a:lnTo>
                      <a:lnTo>
                        <a:pt x="348" y="93"/>
                      </a:lnTo>
                      <a:lnTo>
                        <a:pt x="341" y="103"/>
                      </a:lnTo>
                      <a:lnTo>
                        <a:pt x="323" y="88"/>
                      </a:lnTo>
                      <a:lnTo>
                        <a:pt x="305" y="72"/>
                      </a:lnTo>
                      <a:lnTo>
                        <a:pt x="274" y="52"/>
                      </a:lnTo>
                      <a:lnTo>
                        <a:pt x="242" y="35"/>
                      </a:lnTo>
                      <a:lnTo>
                        <a:pt x="218" y="26"/>
                      </a:lnTo>
                      <a:lnTo>
                        <a:pt x="182" y="14"/>
                      </a:lnTo>
                      <a:lnTo>
                        <a:pt x="149" y="11"/>
                      </a:lnTo>
                      <a:lnTo>
                        <a:pt x="122" y="12"/>
                      </a:lnTo>
                      <a:lnTo>
                        <a:pt x="92" y="17"/>
                      </a:lnTo>
                      <a:lnTo>
                        <a:pt x="67" y="26"/>
                      </a:lnTo>
                      <a:lnTo>
                        <a:pt x="39" y="47"/>
                      </a:lnTo>
                      <a:lnTo>
                        <a:pt x="22" y="69"/>
                      </a:lnTo>
                      <a:lnTo>
                        <a:pt x="13" y="100"/>
                      </a:lnTo>
                      <a:lnTo>
                        <a:pt x="13" y="131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25" name="Freeform 209"/>
                <p:cNvSpPr>
                  <a:spLocks/>
                </p:cNvSpPr>
                <p:nvPr/>
              </p:nvSpPr>
              <p:spPr bwMode="auto">
                <a:xfrm>
                  <a:off x="1618" y="1821"/>
                  <a:ext cx="174" cy="66"/>
                </a:xfrm>
                <a:custGeom>
                  <a:avLst/>
                  <a:gdLst>
                    <a:gd name="T0" fmla="*/ 0 w 348"/>
                    <a:gd name="T1" fmla="*/ 132 h 132"/>
                    <a:gd name="T2" fmla="*/ 0 w 348"/>
                    <a:gd name="T3" fmla="*/ 108 h 132"/>
                    <a:gd name="T4" fmla="*/ 3 w 348"/>
                    <a:gd name="T5" fmla="*/ 88 h 132"/>
                    <a:gd name="T6" fmla="*/ 19 w 348"/>
                    <a:gd name="T7" fmla="*/ 53 h 132"/>
                    <a:gd name="T8" fmla="*/ 56 w 348"/>
                    <a:gd name="T9" fmla="*/ 23 h 132"/>
                    <a:gd name="T10" fmla="*/ 99 w 348"/>
                    <a:gd name="T11" fmla="*/ 4 h 132"/>
                    <a:gd name="T12" fmla="*/ 151 w 348"/>
                    <a:gd name="T13" fmla="*/ 0 h 132"/>
                    <a:gd name="T14" fmla="*/ 195 w 348"/>
                    <a:gd name="T15" fmla="*/ 7 h 132"/>
                    <a:gd name="T16" fmla="*/ 254 w 348"/>
                    <a:gd name="T17" fmla="*/ 29 h 132"/>
                    <a:gd name="T18" fmla="*/ 297 w 348"/>
                    <a:gd name="T19" fmla="*/ 53 h 132"/>
                    <a:gd name="T20" fmla="*/ 328 w 348"/>
                    <a:gd name="T21" fmla="*/ 76 h 132"/>
                    <a:gd name="T22" fmla="*/ 348 w 348"/>
                    <a:gd name="T23" fmla="*/ 93 h 132"/>
                    <a:gd name="T24" fmla="*/ 341 w 348"/>
                    <a:gd name="T25" fmla="*/ 103 h 132"/>
                    <a:gd name="T26" fmla="*/ 323 w 348"/>
                    <a:gd name="T27" fmla="*/ 88 h 132"/>
                    <a:gd name="T28" fmla="*/ 305 w 348"/>
                    <a:gd name="T29" fmla="*/ 72 h 132"/>
                    <a:gd name="T30" fmla="*/ 274 w 348"/>
                    <a:gd name="T31" fmla="*/ 52 h 132"/>
                    <a:gd name="T32" fmla="*/ 242 w 348"/>
                    <a:gd name="T33" fmla="*/ 35 h 132"/>
                    <a:gd name="T34" fmla="*/ 218 w 348"/>
                    <a:gd name="T35" fmla="*/ 26 h 132"/>
                    <a:gd name="T36" fmla="*/ 182 w 348"/>
                    <a:gd name="T37" fmla="*/ 14 h 132"/>
                    <a:gd name="T38" fmla="*/ 149 w 348"/>
                    <a:gd name="T39" fmla="*/ 11 h 132"/>
                    <a:gd name="T40" fmla="*/ 122 w 348"/>
                    <a:gd name="T41" fmla="*/ 12 h 132"/>
                    <a:gd name="T42" fmla="*/ 92 w 348"/>
                    <a:gd name="T43" fmla="*/ 17 h 132"/>
                    <a:gd name="T44" fmla="*/ 67 w 348"/>
                    <a:gd name="T45" fmla="*/ 26 h 132"/>
                    <a:gd name="T46" fmla="*/ 39 w 348"/>
                    <a:gd name="T47" fmla="*/ 47 h 132"/>
                    <a:gd name="T48" fmla="*/ 22 w 348"/>
                    <a:gd name="T49" fmla="*/ 69 h 132"/>
                    <a:gd name="T50" fmla="*/ 13 w 348"/>
                    <a:gd name="T51" fmla="*/ 100 h 132"/>
                    <a:gd name="T52" fmla="*/ 13 w 348"/>
                    <a:gd name="T53" fmla="*/ 13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8" h="132">
                      <a:moveTo>
                        <a:pt x="0" y="132"/>
                      </a:moveTo>
                      <a:lnTo>
                        <a:pt x="0" y="108"/>
                      </a:lnTo>
                      <a:lnTo>
                        <a:pt x="3" y="88"/>
                      </a:lnTo>
                      <a:lnTo>
                        <a:pt x="19" y="53"/>
                      </a:lnTo>
                      <a:lnTo>
                        <a:pt x="56" y="23"/>
                      </a:lnTo>
                      <a:lnTo>
                        <a:pt x="99" y="4"/>
                      </a:lnTo>
                      <a:lnTo>
                        <a:pt x="151" y="0"/>
                      </a:lnTo>
                      <a:lnTo>
                        <a:pt x="195" y="7"/>
                      </a:lnTo>
                      <a:lnTo>
                        <a:pt x="254" y="29"/>
                      </a:lnTo>
                      <a:lnTo>
                        <a:pt x="297" y="53"/>
                      </a:lnTo>
                      <a:lnTo>
                        <a:pt x="328" y="76"/>
                      </a:lnTo>
                      <a:lnTo>
                        <a:pt x="348" y="93"/>
                      </a:lnTo>
                      <a:lnTo>
                        <a:pt x="341" y="103"/>
                      </a:lnTo>
                      <a:lnTo>
                        <a:pt x="323" y="88"/>
                      </a:lnTo>
                      <a:lnTo>
                        <a:pt x="305" y="72"/>
                      </a:lnTo>
                      <a:lnTo>
                        <a:pt x="274" y="52"/>
                      </a:lnTo>
                      <a:lnTo>
                        <a:pt x="242" y="35"/>
                      </a:lnTo>
                      <a:lnTo>
                        <a:pt x="218" y="26"/>
                      </a:lnTo>
                      <a:lnTo>
                        <a:pt x="182" y="14"/>
                      </a:lnTo>
                      <a:lnTo>
                        <a:pt x="149" y="11"/>
                      </a:lnTo>
                      <a:lnTo>
                        <a:pt x="122" y="12"/>
                      </a:lnTo>
                      <a:lnTo>
                        <a:pt x="92" y="17"/>
                      </a:lnTo>
                      <a:lnTo>
                        <a:pt x="67" y="26"/>
                      </a:lnTo>
                      <a:lnTo>
                        <a:pt x="39" y="47"/>
                      </a:lnTo>
                      <a:lnTo>
                        <a:pt x="22" y="69"/>
                      </a:lnTo>
                      <a:lnTo>
                        <a:pt x="13" y="100"/>
                      </a:lnTo>
                      <a:lnTo>
                        <a:pt x="13" y="131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1426" name="Freeform 210"/>
              <p:cNvSpPr>
                <a:spLocks/>
              </p:cNvSpPr>
              <p:nvPr/>
            </p:nvSpPr>
            <p:spPr bwMode="auto">
              <a:xfrm>
                <a:off x="3851" y="1549"/>
                <a:ext cx="128" cy="130"/>
              </a:xfrm>
              <a:custGeom>
                <a:avLst/>
                <a:gdLst>
                  <a:gd name="T0" fmla="*/ 0 w 136"/>
                  <a:gd name="T1" fmla="*/ 86 h 234"/>
                  <a:gd name="T2" fmla="*/ 136 w 136"/>
                  <a:gd name="T3" fmla="*/ 0 h 234"/>
                  <a:gd name="T4" fmla="*/ 136 w 136"/>
                  <a:gd name="T5" fmla="*/ 146 h 234"/>
                  <a:gd name="T6" fmla="*/ 0 w 136"/>
                  <a:gd name="T7" fmla="*/ 234 h 234"/>
                  <a:gd name="T8" fmla="*/ 0 w 136"/>
                  <a:gd name="T9" fmla="*/ 8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34">
                    <a:moveTo>
                      <a:pt x="0" y="86"/>
                    </a:moveTo>
                    <a:lnTo>
                      <a:pt x="136" y="0"/>
                    </a:lnTo>
                    <a:lnTo>
                      <a:pt x="136" y="146"/>
                    </a:lnTo>
                    <a:lnTo>
                      <a:pt x="0" y="234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FFCC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27" name="Freeform 211"/>
              <p:cNvSpPr>
                <a:spLocks/>
              </p:cNvSpPr>
              <p:nvPr/>
            </p:nvSpPr>
            <p:spPr bwMode="auto">
              <a:xfrm>
                <a:off x="3691" y="1564"/>
                <a:ext cx="165" cy="113"/>
              </a:xfrm>
              <a:custGeom>
                <a:avLst/>
                <a:gdLst>
                  <a:gd name="T0" fmla="*/ 0 w 176"/>
                  <a:gd name="T1" fmla="*/ 0 h 204"/>
                  <a:gd name="T2" fmla="*/ 176 w 176"/>
                  <a:gd name="T3" fmla="*/ 55 h 204"/>
                  <a:gd name="T4" fmla="*/ 176 w 176"/>
                  <a:gd name="T5" fmla="*/ 204 h 204"/>
                  <a:gd name="T6" fmla="*/ 0 w 176"/>
                  <a:gd name="T7" fmla="*/ 145 h 204"/>
                  <a:gd name="T8" fmla="*/ 0 w 176"/>
                  <a:gd name="T9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4">
                    <a:moveTo>
                      <a:pt x="0" y="0"/>
                    </a:moveTo>
                    <a:lnTo>
                      <a:pt x="176" y="55"/>
                    </a:lnTo>
                    <a:lnTo>
                      <a:pt x="176" y="204"/>
                    </a:lnTo>
                    <a:lnTo>
                      <a:pt x="0" y="1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1428" name="Group 212"/>
            <p:cNvGrpSpPr>
              <a:grpSpLocks/>
            </p:cNvGrpSpPr>
            <p:nvPr/>
          </p:nvGrpSpPr>
          <p:grpSpPr bwMode="auto">
            <a:xfrm>
              <a:off x="6877050" y="2254250"/>
              <a:ext cx="584200" cy="488950"/>
              <a:chOff x="4032" y="1824"/>
              <a:chExt cx="220" cy="217"/>
            </a:xfrm>
          </p:grpSpPr>
          <p:sp>
            <p:nvSpPr>
              <p:cNvPr id="1161429" name="Freeform 213"/>
              <p:cNvSpPr>
                <a:spLocks/>
              </p:cNvSpPr>
              <p:nvPr/>
            </p:nvSpPr>
            <p:spPr bwMode="auto">
              <a:xfrm>
                <a:off x="4032" y="1892"/>
                <a:ext cx="115" cy="57"/>
              </a:xfrm>
              <a:custGeom>
                <a:avLst/>
                <a:gdLst>
                  <a:gd name="T0" fmla="*/ 0 w 1667"/>
                  <a:gd name="T1" fmla="*/ 0 h 801"/>
                  <a:gd name="T2" fmla="*/ 1667 w 1667"/>
                  <a:gd name="T3" fmla="*/ 653 h 801"/>
                  <a:gd name="T4" fmla="*/ 1667 w 1667"/>
                  <a:gd name="T5" fmla="*/ 801 h 801"/>
                  <a:gd name="T6" fmla="*/ 0 w 1667"/>
                  <a:gd name="T7" fmla="*/ 162 h 801"/>
                  <a:gd name="T8" fmla="*/ 0 w 1667"/>
                  <a:gd name="T9" fmla="*/ 0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7" h="801">
                    <a:moveTo>
                      <a:pt x="0" y="0"/>
                    </a:moveTo>
                    <a:lnTo>
                      <a:pt x="1667" y="653"/>
                    </a:lnTo>
                    <a:lnTo>
                      <a:pt x="1667" y="80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30" name="Freeform 214"/>
              <p:cNvSpPr>
                <a:spLocks/>
              </p:cNvSpPr>
              <p:nvPr/>
            </p:nvSpPr>
            <p:spPr bwMode="auto">
              <a:xfrm>
                <a:off x="4146" y="1870"/>
                <a:ext cx="90" cy="79"/>
              </a:xfrm>
              <a:custGeom>
                <a:avLst/>
                <a:gdLst>
                  <a:gd name="T0" fmla="*/ 0 w 275"/>
                  <a:gd name="T1" fmla="*/ 175 h 204"/>
                  <a:gd name="T2" fmla="*/ 275 w 275"/>
                  <a:gd name="T3" fmla="*/ 0 h 204"/>
                  <a:gd name="T4" fmla="*/ 275 w 275"/>
                  <a:gd name="T5" fmla="*/ 29 h 204"/>
                  <a:gd name="T6" fmla="*/ 0 w 275"/>
                  <a:gd name="T7" fmla="*/ 204 h 204"/>
                  <a:gd name="T8" fmla="*/ 0 w 275"/>
                  <a:gd name="T9" fmla="*/ 17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" h="204">
                    <a:moveTo>
                      <a:pt x="0" y="175"/>
                    </a:moveTo>
                    <a:lnTo>
                      <a:pt x="275" y="0"/>
                    </a:lnTo>
                    <a:lnTo>
                      <a:pt x="275" y="29"/>
                    </a:lnTo>
                    <a:lnTo>
                      <a:pt x="0" y="204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31" name="Freeform 215"/>
              <p:cNvSpPr>
                <a:spLocks/>
              </p:cNvSpPr>
              <p:nvPr/>
            </p:nvSpPr>
            <p:spPr bwMode="auto">
              <a:xfrm>
                <a:off x="4032" y="1827"/>
                <a:ext cx="204" cy="111"/>
              </a:xfrm>
              <a:custGeom>
                <a:avLst/>
                <a:gdLst>
                  <a:gd name="T0" fmla="*/ 0 w 626"/>
                  <a:gd name="T1" fmla="*/ 171 h 288"/>
                  <a:gd name="T2" fmla="*/ 283 w 626"/>
                  <a:gd name="T3" fmla="*/ 0 h 288"/>
                  <a:gd name="T4" fmla="*/ 626 w 626"/>
                  <a:gd name="T5" fmla="*/ 111 h 288"/>
                  <a:gd name="T6" fmla="*/ 350 w 626"/>
                  <a:gd name="T7" fmla="*/ 288 h 288"/>
                  <a:gd name="T8" fmla="*/ 0 w 626"/>
                  <a:gd name="T9" fmla="*/ 17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6" h="288">
                    <a:moveTo>
                      <a:pt x="0" y="171"/>
                    </a:moveTo>
                    <a:lnTo>
                      <a:pt x="283" y="0"/>
                    </a:lnTo>
                    <a:lnTo>
                      <a:pt x="626" y="111"/>
                    </a:lnTo>
                    <a:lnTo>
                      <a:pt x="350" y="288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CCE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32" name="Freeform 216"/>
              <p:cNvSpPr>
                <a:spLocks/>
              </p:cNvSpPr>
              <p:nvPr/>
            </p:nvSpPr>
            <p:spPr bwMode="auto">
              <a:xfrm>
                <a:off x="4048" y="1837"/>
                <a:ext cx="169" cy="92"/>
              </a:xfrm>
              <a:custGeom>
                <a:avLst/>
                <a:gdLst>
                  <a:gd name="T0" fmla="*/ 0 w 520"/>
                  <a:gd name="T1" fmla="*/ 144 h 242"/>
                  <a:gd name="T2" fmla="*/ 233 w 520"/>
                  <a:gd name="T3" fmla="*/ 0 h 242"/>
                  <a:gd name="T4" fmla="*/ 520 w 520"/>
                  <a:gd name="T5" fmla="*/ 98 h 242"/>
                  <a:gd name="T6" fmla="*/ 297 w 520"/>
                  <a:gd name="T7" fmla="*/ 242 h 242"/>
                  <a:gd name="T8" fmla="*/ 0 w 520"/>
                  <a:gd name="T9" fmla="*/ 14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242">
                    <a:moveTo>
                      <a:pt x="0" y="144"/>
                    </a:moveTo>
                    <a:lnTo>
                      <a:pt x="233" y="0"/>
                    </a:lnTo>
                    <a:lnTo>
                      <a:pt x="520" y="98"/>
                    </a:lnTo>
                    <a:lnTo>
                      <a:pt x="297" y="2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33" name="Oval 217"/>
              <p:cNvSpPr>
                <a:spLocks noChangeArrowheads="1"/>
              </p:cNvSpPr>
              <p:nvPr/>
            </p:nvSpPr>
            <p:spPr bwMode="auto">
              <a:xfrm>
                <a:off x="4112" y="1860"/>
                <a:ext cx="52" cy="41"/>
              </a:xfrm>
              <a:prstGeom prst="ellipse">
                <a:avLst/>
              </a:prstGeom>
              <a:solidFill>
                <a:srgbClr val="FFFF99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34" name="Freeform 218"/>
              <p:cNvSpPr>
                <a:spLocks/>
              </p:cNvSpPr>
              <p:nvPr/>
            </p:nvSpPr>
            <p:spPr bwMode="auto">
              <a:xfrm>
                <a:off x="4126" y="1869"/>
                <a:ext cx="29" cy="21"/>
              </a:xfrm>
              <a:custGeom>
                <a:avLst/>
                <a:gdLst>
                  <a:gd name="T0" fmla="*/ 0 w 88"/>
                  <a:gd name="T1" fmla="*/ 41 h 53"/>
                  <a:gd name="T2" fmla="*/ 10 w 88"/>
                  <a:gd name="T3" fmla="*/ 44 h 53"/>
                  <a:gd name="T4" fmla="*/ 33 w 88"/>
                  <a:gd name="T5" fmla="*/ 51 h 53"/>
                  <a:gd name="T6" fmla="*/ 46 w 88"/>
                  <a:gd name="T7" fmla="*/ 53 h 53"/>
                  <a:gd name="T8" fmla="*/ 60 w 88"/>
                  <a:gd name="T9" fmla="*/ 51 h 53"/>
                  <a:gd name="T10" fmla="*/ 88 w 88"/>
                  <a:gd name="T11" fmla="*/ 41 h 53"/>
                  <a:gd name="T12" fmla="*/ 81 w 88"/>
                  <a:gd name="T13" fmla="*/ 19 h 53"/>
                  <a:gd name="T14" fmla="*/ 62 w 88"/>
                  <a:gd name="T15" fmla="*/ 3 h 53"/>
                  <a:gd name="T16" fmla="*/ 36 w 88"/>
                  <a:gd name="T17" fmla="*/ 0 h 53"/>
                  <a:gd name="T18" fmla="*/ 9 w 88"/>
                  <a:gd name="T19" fmla="*/ 12 h 53"/>
                  <a:gd name="T20" fmla="*/ 0 w 88"/>
                  <a:gd name="T21" fmla="*/ 4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53">
                    <a:moveTo>
                      <a:pt x="0" y="41"/>
                    </a:moveTo>
                    <a:lnTo>
                      <a:pt x="10" y="44"/>
                    </a:lnTo>
                    <a:lnTo>
                      <a:pt x="33" y="51"/>
                    </a:lnTo>
                    <a:lnTo>
                      <a:pt x="46" y="53"/>
                    </a:lnTo>
                    <a:lnTo>
                      <a:pt x="60" y="51"/>
                    </a:lnTo>
                    <a:lnTo>
                      <a:pt x="88" y="41"/>
                    </a:lnTo>
                    <a:lnTo>
                      <a:pt x="81" y="19"/>
                    </a:lnTo>
                    <a:lnTo>
                      <a:pt x="62" y="3"/>
                    </a:lnTo>
                    <a:lnTo>
                      <a:pt x="36" y="0"/>
                    </a:lnTo>
                    <a:lnTo>
                      <a:pt x="9" y="12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CC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435" name="Group 219"/>
              <p:cNvGrpSpPr>
                <a:grpSpLocks/>
              </p:cNvGrpSpPr>
              <p:nvPr/>
            </p:nvGrpSpPr>
            <p:grpSpPr bwMode="auto">
              <a:xfrm>
                <a:off x="4138" y="1824"/>
                <a:ext cx="114" cy="51"/>
                <a:chOff x="1618" y="1821"/>
                <a:chExt cx="174" cy="66"/>
              </a:xfrm>
            </p:grpSpPr>
            <p:sp>
              <p:nvSpPr>
                <p:cNvPr id="1161436" name="Freeform 220"/>
                <p:cNvSpPr>
                  <a:spLocks/>
                </p:cNvSpPr>
                <p:nvPr/>
              </p:nvSpPr>
              <p:spPr bwMode="auto">
                <a:xfrm>
                  <a:off x="1618" y="1821"/>
                  <a:ext cx="174" cy="66"/>
                </a:xfrm>
                <a:custGeom>
                  <a:avLst/>
                  <a:gdLst>
                    <a:gd name="T0" fmla="*/ 0 w 348"/>
                    <a:gd name="T1" fmla="*/ 132 h 132"/>
                    <a:gd name="T2" fmla="*/ 0 w 348"/>
                    <a:gd name="T3" fmla="*/ 108 h 132"/>
                    <a:gd name="T4" fmla="*/ 3 w 348"/>
                    <a:gd name="T5" fmla="*/ 88 h 132"/>
                    <a:gd name="T6" fmla="*/ 19 w 348"/>
                    <a:gd name="T7" fmla="*/ 53 h 132"/>
                    <a:gd name="T8" fmla="*/ 56 w 348"/>
                    <a:gd name="T9" fmla="*/ 23 h 132"/>
                    <a:gd name="T10" fmla="*/ 99 w 348"/>
                    <a:gd name="T11" fmla="*/ 4 h 132"/>
                    <a:gd name="T12" fmla="*/ 151 w 348"/>
                    <a:gd name="T13" fmla="*/ 0 h 132"/>
                    <a:gd name="T14" fmla="*/ 195 w 348"/>
                    <a:gd name="T15" fmla="*/ 7 h 132"/>
                    <a:gd name="T16" fmla="*/ 254 w 348"/>
                    <a:gd name="T17" fmla="*/ 29 h 132"/>
                    <a:gd name="T18" fmla="*/ 297 w 348"/>
                    <a:gd name="T19" fmla="*/ 53 h 132"/>
                    <a:gd name="T20" fmla="*/ 328 w 348"/>
                    <a:gd name="T21" fmla="*/ 76 h 132"/>
                    <a:gd name="T22" fmla="*/ 348 w 348"/>
                    <a:gd name="T23" fmla="*/ 93 h 132"/>
                    <a:gd name="T24" fmla="*/ 341 w 348"/>
                    <a:gd name="T25" fmla="*/ 103 h 132"/>
                    <a:gd name="T26" fmla="*/ 323 w 348"/>
                    <a:gd name="T27" fmla="*/ 88 h 132"/>
                    <a:gd name="T28" fmla="*/ 305 w 348"/>
                    <a:gd name="T29" fmla="*/ 72 h 132"/>
                    <a:gd name="T30" fmla="*/ 274 w 348"/>
                    <a:gd name="T31" fmla="*/ 52 h 132"/>
                    <a:gd name="T32" fmla="*/ 242 w 348"/>
                    <a:gd name="T33" fmla="*/ 35 h 132"/>
                    <a:gd name="T34" fmla="*/ 218 w 348"/>
                    <a:gd name="T35" fmla="*/ 26 h 132"/>
                    <a:gd name="T36" fmla="*/ 182 w 348"/>
                    <a:gd name="T37" fmla="*/ 14 h 132"/>
                    <a:gd name="T38" fmla="*/ 149 w 348"/>
                    <a:gd name="T39" fmla="*/ 11 h 132"/>
                    <a:gd name="T40" fmla="*/ 122 w 348"/>
                    <a:gd name="T41" fmla="*/ 12 h 132"/>
                    <a:gd name="T42" fmla="*/ 92 w 348"/>
                    <a:gd name="T43" fmla="*/ 17 h 132"/>
                    <a:gd name="T44" fmla="*/ 67 w 348"/>
                    <a:gd name="T45" fmla="*/ 26 h 132"/>
                    <a:gd name="T46" fmla="*/ 39 w 348"/>
                    <a:gd name="T47" fmla="*/ 47 h 132"/>
                    <a:gd name="T48" fmla="*/ 22 w 348"/>
                    <a:gd name="T49" fmla="*/ 69 h 132"/>
                    <a:gd name="T50" fmla="*/ 13 w 348"/>
                    <a:gd name="T51" fmla="*/ 100 h 132"/>
                    <a:gd name="T52" fmla="*/ 13 w 348"/>
                    <a:gd name="T53" fmla="*/ 131 h 132"/>
                    <a:gd name="T54" fmla="*/ 0 w 348"/>
                    <a:gd name="T55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48" h="132">
                      <a:moveTo>
                        <a:pt x="0" y="132"/>
                      </a:moveTo>
                      <a:lnTo>
                        <a:pt x="0" y="108"/>
                      </a:lnTo>
                      <a:lnTo>
                        <a:pt x="3" y="88"/>
                      </a:lnTo>
                      <a:lnTo>
                        <a:pt x="19" y="53"/>
                      </a:lnTo>
                      <a:lnTo>
                        <a:pt x="56" y="23"/>
                      </a:lnTo>
                      <a:lnTo>
                        <a:pt x="99" y="4"/>
                      </a:lnTo>
                      <a:lnTo>
                        <a:pt x="151" y="0"/>
                      </a:lnTo>
                      <a:lnTo>
                        <a:pt x="195" y="7"/>
                      </a:lnTo>
                      <a:lnTo>
                        <a:pt x="254" y="29"/>
                      </a:lnTo>
                      <a:lnTo>
                        <a:pt x="297" y="53"/>
                      </a:lnTo>
                      <a:lnTo>
                        <a:pt x="328" y="76"/>
                      </a:lnTo>
                      <a:lnTo>
                        <a:pt x="348" y="93"/>
                      </a:lnTo>
                      <a:lnTo>
                        <a:pt x="341" y="103"/>
                      </a:lnTo>
                      <a:lnTo>
                        <a:pt x="323" y="88"/>
                      </a:lnTo>
                      <a:lnTo>
                        <a:pt x="305" y="72"/>
                      </a:lnTo>
                      <a:lnTo>
                        <a:pt x="274" y="52"/>
                      </a:lnTo>
                      <a:lnTo>
                        <a:pt x="242" y="35"/>
                      </a:lnTo>
                      <a:lnTo>
                        <a:pt x="218" y="26"/>
                      </a:lnTo>
                      <a:lnTo>
                        <a:pt x="182" y="14"/>
                      </a:lnTo>
                      <a:lnTo>
                        <a:pt x="149" y="11"/>
                      </a:lnTo>
                      <a:lnTo>
                        <a:pt x="122" y="12"/>
                      </a:lnTo>
                      <a:lnTo>
                        <a:pt x="92" y="17"/>
                      </a:lnTo>
                      <a:lnTo>
                        <a:pt x="67" y="26"/>
                      </a:lnTo>
                      <a:lnTo>
                        <a:pt x="39" y="47"/>
                      </a:lnTo>
                      <a:lnTo>
                        <a:pt x="22" y="69"/>
                      </a:lnTo>
                      <a:lnTo>
                        <a:pt x="13" y="100"/>
                      </a:lnTo>
                      <a:lnTo>
                        <a:pt x="13" y="131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37" name="Freeform 221"/>
                <p:cNvSpPr>
                  <a:spLocks/>
                </p:cNvSpPr>
                <p:nvPr/>
              </p:nvSpPr>
              <p:spPr bwMode="auto">
                <a:xfrm>
                  <a:off x="1618" y="1821"/>
                  <a:ext cx="174" cy="66"/>
                </a:xfrm>
                <a:custGeom>
                  <a:avLst/>
                  <a:gdLst>
                    <a:gd name="T0" fmla="*/ 0 w 348"/>
                    <a:gd name="T1" fmla="*/ 132 h 132"/>
                    <a:gd name="T2" fmla="*/ 0 w 348"/>
                    <a:gd name="T3" fmla="*/ 108 h 132"/>
                    <a:gd name="T4" fmla="*/ 3 w 348"/>
                    <a:gd name="T5" fmla="*/ 88 h 132"/>
                    <a:gd name="T6" fmla="*/ 19 w 348"/>
                    <a:gd name="T7" fmla="*/ 53 h 132"/>
                    <a:gd name="T8" fmla="*/ 56 w 348"/>
                    <a:gd name="T9" fmla="*/ 23 h 132"/>
                    <a:gd name="T10" fmla="*/ 99 w 348"/>
                    <a:gd name="T11" fmla="*/ 4 h 132"/>
                    <a:gd name="T12" fmla="*/ 151 w 348"/>
                    <a:gd name="T13" fmla="*/ 0 h 132"/>
                    <a:gd name="T14" fmla="*/ 195 w 348"/>
                    <a:gd name="T15" fmla="*/ 7 h 132"/>
                    <a:gd name="T16" fmla="*/ 254 w 348"/>
                    <a:gd name="T17" fmla="*/ 29 h 132"/>
                    <a:gd name="T18" fmla="*/ 297 w 348"/>
                    <a:gd name="T19" fmla="*/ 53 h 132"/>
                    <a:gd name="T20" fmla="*/ 328 w 348"/>
                    <a:gd name="T21" fmla="*/ 76 h 132"/>
                    <a:gd name="T22" fmla="*/ 348 w 348"/>
                    <a:gd name="T23" fmla="*/ 93 h 132"/>
                    <a:gd name="T24" fmla="*/ 341 w 348"/>
                    <a:gd name="T25" fmla="*/ 103 h 132"/>
                    <a:gd name="T26" fmla="*/ 323 w 348"/>
                    <a:gd name="T27" fmla="*/ 88 h 132"/>
                    <a:gd name="T28" fmla="*/ 305 w 348"/>
                    <a:gd name="T29" fmla="*/ 72 h 132"/>
                    <a:gd name="T30" fmla="*/ 274 w 348"/>
                    <a:gd name="T31" fmla="*/ 52 h 132"/>
                    <a:gd name="T32" fmla="*/ 242 w 348"/>
                    <a:gd name="T33" fmla="*/ 35 h 132"/>
                    <a:gd name="T34" fmla="*/ 218 w 348"/>
                    <a:gd name="T35" fmla="*/ 26 h 132"/>
                    <a:gd name="T36" fmla="*/ 182 w 348"/>
                    <a:gd name="T37" fmla="*/ 14 h 132"/>
                    <a:gd name="T38" fmla="*/ 149 w 348"/>
                    <a:gd name="T39" fmla="*/ 11 h 132"/>
                    <a:gd name="T40" fmla="*/ 122 w 348"/>
                    <a:gd name="T41" fmla="*/ 12 h 132"/>
                    <a:gd name="T42" fmla="*/ 92 w 348"/>
                    <a:gd name="T43" fmla="*/ 17 h 132"/>
                    <a:gd name="T44" fmla="*/ 67 w 348"/>
                    <a:gd name="T45" fmla="*/ 26 h 132"/>
                    <a:gd name="T46" fmla="*/ 39 w 348"/>
                    <a:gd name="T47" fmla="*/ 47 h 132"/>
                    <a:gd name="T48" fmla="*/ 22 w 348"/>
                    <a:gd name="T49" fmla="*/ 69 h 132"/>
                    <a:gd name="T50" fmla="*/ 13 w 348"/>
                    <a:gd name="T51" fmla="*/ 100 h 132"/>
                    <a:gd name="T52" fmla="*/ 13 w 348"/>
                    <a:gd name="T53" fmla="*/ 13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8" h="132">
                      <a:moveTo>
                        <a:pt x="0" y="132"/>
                      </a:moveTo>
                      <a:lnTo>
                        <a:pt x="0" y="108"/>
                      </a:lnTo>
                      <a:lnTo>
                        <a:pt x="3" y="88"/>
                      </a:lnTo>
                      <a:lnTo>
                        <a:pt x="19" y="53"/>
                      </a:lnTo>
                      <a:lnTo>
                        <a:pt x="56" y="23"/>
                      </a:lnTo>
                      <a:lnTo>
                        <a:pt x="99" y="4"/>
                      </a:lnTo>
                      <a:lnTo>
                        <a:pt x="151" y="0"/>
                      </a:lnTo>
                      <a:lnTo>
                        <a:pt x="195" y="7"/>
                      </a:lnTo>
                      <a:lnTo>
                        <a:pt x="254" y="29"/>
                      </a:lnTo>
                      <a:lnTo>
                        <a:pt x="297" y="53"/>
                      </a:lnTo>
                      <a:lnTo>
                        <a:pt x="328" y="76"/>
                      </a:lnTo>
                      <a:lnTo>
                        <a:pt x="348" y="93"/>
                      </a:lnTo>
                      <a:lnTo>
                        <a:pt x="341" y="103"/>
                      </a:lnTo>
                      <a:lnTo>
                        <a:pt x="323" y="88"/>
                      </a:lnTo>
                      <a:lnTo>
                        <a:pt x="305" y="72"/>
                      </a:lnTo>
                      <a:lnTo>
                        <a:pt x="274" y="52"/>
                      </a:lnTo>
                      <a:lnTo>
                        <a:pt x="242" y="35"/>
                      </a:lnTo>
                      <a:lnTo>
                        <a:pt x="218" y="26"/>
                      </a:lnTo>
                      <a:lnTo>
                        <a:pt x="182" y="14"/>
                      </a:lnTo>
                      <a:lnTo>
                        <a:pt x="149" y="11"/>
                      </a:lnTo>
                      <a:lnTo>
                        <a:pt x="122" y="12"/>
                      </a:lnTo>
                      <a:lnTo>
                        <a:pt x="92" y="17"/>
                      </a:lnTo>
                      <a:lnTo>
                        <a:pt x="67" y="26"/>
                      </a:lnTo>
                      <a:lnTo>
                        <a:pt x="39" y="47"/>
                      </a:lnTo>
                      <a:lnTo>
                        <a:pt x="22" y="69"/>
                      </a:lnTo>
                      <a:lnTo>
                        <a:pt x="13" y="100"/>
                      </a:lnTo>
                      <a:lnTo>
                        <a:pt x="13" y="131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1438" name="Freeform 222"/>
              <p:cNvSpPr>
                <a:spLocks/>
              </p:cNvSpPr>
              <p:nvPr/>
            </p:nvSpPr>
            <p:spPr bwMode="auto">
              <a:xfrm>
                <a:off x="4032" y="1904"/>
                <a:ext cx="115" cy="80"/>
              </a:xfrm>
              <a:custGeom>
                <a:avLst/>
                <a:gdLst>
                  <a:gd name="T0" fmla="*/ 1094 w 1094"/>
                  <a:gd name="T1" fmla="*/ 431 h 776"/>
                  <a:gd name="T2" fmla="*/ 1028 w 1094"/>
                  <a:gd name="T3" fmla="*/ 776 h 776"/>
                  <a:gd name="T4" fmla="*/ 191 w 1094"/>
                  <a:gd name="T5" fmla="*/ 433 h 776"/>
                  <a:gd name="T6" fmla="*/ 0 w 1094"/>
                  <a:gd name="T7" fmla="*/ 0 h 776"/>
                  <a:gd name="T8" fmla="*/ 1094 w 1094"/>
                  <a:gd name="T9" fmla="*/ 43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4" h="776">
                    <a:moveTo>
                      <a:pt x="1094" y="431"/>
                    </a:moveTo>
                    <a:lnTo>
                      <a:pt x="1028" y="776"/>
                    </a:lnTo>
                    <a:lnTo>
                      <a:pt x="191" y="433"/>
                    </a:lnTo>
                    <a:lnTo>
                      <a:pt x="0" y="0"/>
                    </a:lnTo>
                    <a:lnTo>
                      <a:pt x="1094" y="431"/>
                    </a:ln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39" name="Freeform 223"/>
              <p:cNvSpPr>
                <a:spLocks/>
              </p:cNvSpPr>
              <p:nvPr/>
            </p:nvSpPr>
            <p:spPr bwMode="auto">
              <a:xfrm>
                <a:off x="4140" y="1881"/>
                <a:ext cx="96" cy="104"/>
              </a:xfrm>
              <a:custGeom>
                <a:avLst/>
                <a:gdLst>
                  <a:gd name="T0" fmla="*/ 67 w 915"/>
                  <a:gd name="T1" fmla="*/ 649 h 998"/>
                  <a:gd name="T2" fmla="*/ 0 w 915"/>
                  <a:gd name="T3" fmla="*/ 998 h 998"/>
                  <a:gd name="T4" fmla="*/ 723 w 915"/>
                  <a:gd name="T5" fmla="*/ 468 h 998"/>
                  <a:gd name="T6" fmla="*/ 915 w 915"/>
                  <a:gd name="T7" fmla="*/ 0 h 998"/>
                  <a:gd name="T8" fmla="*/ 67 w 915"/>
                  <a:gd name="T9" fmla="*/ 649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998">
                    <a:moveTo>
                      <a:pt x="67" y="649"/>
                    </a:moveTo>
                    <a:lnTo>
                      <a:pt x="0" y="998"/>
                    </a:lnTo>
                    <a:lnTo>
                      <a:pt x="723" y="468"/>
                    </a:lnTo>
                    <a:lnTo>
                      <a:pt x="915" y="0"/>
                    </a:lnTo>
                    <a:lnTo>
                      <a:pt x="67" y="649"/>
                    </a:ln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40" name="Freeform 224"/>
              <p:cNvSpPr>
                <a:spLocks/>
              </p:cNvSpPr>
              <p:nvPr/>
            </p:nvSpPr>
            <p:spPr bwMode="auto">
              <a:xfrm>
                <a:off x="4052" y="1949"/>
                <a:ext cx="88" cy="92"/>
              </a:xfrm>
              <a:custGeom>
                <a:avLst/>
                <a:gdLst>
                  <a:gd name="T0" fmla="*/ 834 w 837"/>
                  <a:gd name="T1" fmla="*/ 343 h 886"/>
                  <a:gd name="T2" fmla="*/ 837 w 837"/>
                  <a:gd name="T3" fmla="*/ 886 h 886"/>
                  <a:gd name="T4" fmla="*/ 0 w 837"/>
                  <a:gd name="T5" fmla="*/ 576 h 886"/>
                  <a:gd name="T6" fmla="*/ 0 w 837"/>
                  <a:gd name="T7" fmla="*/ 0 h 886"/>
                  <a:gd name="T8" fmla="*/ 834 w 837"/>
                  <a:gd name="T9" fmla="*/ 34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7" h="886">
                    <a:moveTo>
                      <a:pt x="834" y="343"/>
                    </a:moveTo>
                    <a:lnTo>
                      <a:pt x="837" y="886"/>
                    </a:lnTo>
                    <a:lnTo>
                      <a:pt x="0" y="576"/>
                    </a:lnTo>
                    <a:lnTo>
                      <a:pt x="0" y="0"/>
                    </a:lnTo>
                    <a:lnTo>
                      <a:pt x="834" y="343"/>
                    </a:lnTo>
                    <a:close/>
                  </a:path>
                </a:pathLst>
              </a:custGeom>
              <a:solidFill>
                <a:srgbClr val="FFFFCC"/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41" name="Freeform 225"/>
              <p:cNvSpPr>
                <a:spLocks/>
              </p:cNvSpPr>
              <p:nvPr/>
            </p:nvSpPr>
            <p:spPr bwMode="auto">
              <a:xfrm>
                <a:off x="4140" y="1930"/>
                <a:ext cx="76" cy="111"/>
              </a:xfrm>
              <a:custGeom>
                <a:avLst/>
                <a:gdLst>
                  <a:gd name="T0" fmla="*/ 0 w 721"/>
                  <a:gd name="T1" fmla="*/ 530 h 1067"/>
                  <a:gd name="T2" fmla="*/ 0 w 721"/>
                  <a:gd name="T3" fmla="*/ 1067 h 1067"/>
                  <a:gd name="T4" fmla="*/ 718 w 721"/>
                  <a:gd name="T5" fmla="*/ 547 h 1067"/>
                  <a:gd name="T6" fmla="*/ 721 w 721"/>
                  <a:gd name="T7" fmla="*/ 0 h 1067"/>
                  <a:gd name="T8" fmla="*/ 0 w 721"/>
                  <a:gd name="T9" fmla="*/ 53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1" h="1067">
                    <a:moveTo>
                      <a:pt x="0" y="530"/>
                    </a:moveTo>
                    <a:lnTo>
                      <a:pt x="0" y="1067"/>
                    </a:lnTo>
                    <a:lnTo>
                      <a:pt x="718" y="547"/>
                    </a:lnTo>
                    <a:lnTo>
                      <a:pt x="721" y="0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FFFFCC"/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1442" name="Group 226"/>
            <p:cNvGrpSpPr>
              <a:grpSpLocks/>
            </p:cNvGrpSpPr>
            <p:nvPr/>
          </p:nvGrpSpPr>
          <p:grpSpPr bwMode="auto">
            <a:xfrm>
              <a:off x="7162800" y="1447800"/>
              <a:ext cx="582613" cy="536575"/>
              <a:chOff x="3984" y="816"/>
              <a:chExt cx="220" cy="217"/>
            </a:xfrm>
          </p:grpSpPr>
          <p:sp>
            <p:nvSpPr>
              <p:cNvPr id="1161443" name="Freeform 227"/>
              <p:cNvSpPr>
                <a:spLocks/>
              </p:cNvSpPr>
              <p:nvPr/>
            </p:nvSpPr>
            <p:spPr bwMode="auto">
              <a:xfrm>
                <a:off x="4065" y="843"/>
                <a:ext cx="12" cy="14"/>
              </a:xfrm>
              <a:custGeom>
                <a:avLst/>
                <a:gdLst>
                  <a:gd name="T0" fmla="*/ 6 w 12"/>
                  <a:gd name="T1" fmla="*/ 0 h 14"/>
                  <a:gd name="T2" fmla="*/ 12 w 12"/>
                  <a:gd name="T3" fmla="*/ 7 h 14"/>
                  <a:gd name="T4" fmla="*/ 6 w 12"/>
                  <a:gd name="T5" fmla="*/ 14 h 14"/>
                  <a:gd name="T6" fmla="*/ 0 w 12"/>
                  <a:gd name="T7" fmla="*/ 7 h 14"/>
                  <a:gd name="T8" fmla="*/ 6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6" y="0"/>
                    </a:moveTo>
                    <a:lnTo>
                      <a:pt x="12" y="7"/>
                    </a:lnTo>
                    <a:lnTo>
                      <a:pt x="6" y="14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44" name="Freeform 228"/>
              <p:cNvSpPr>
                <a:spLocks/>
              </p:cNvSpPr>
              <p:nvPr/>
            </p:nvSpPr>
            <p:spPr bwMode="auto">
              <a:xfrm>
                <a:off x="3984" y="884"/>
                <a:ext cx="115" cy="57"/>
              </a:xfrm>
              <a:custGeom>
                <a:avLst/>
                <a:gdLst>
                  <a:gd name="T0" fmla="*/ 0 w 1667"/>
                  <a:gd name="T1" fmla="*/ 0 h 801"/>
                  <a:gd name="T2" fmla="*/ 1667 w 1667"/>
                  <a:gd name="T3" fmla="*/ 653 h 801"/>
                  <a:gd name="T4" fmla="*/ 1667 w 1667"/>
                  <a:gd name="T5" fmla="*/ 801 h 801"/>
                  <a:gd name="T6" fmla="*/ 0 w 1667"/>
                  <a:gd name="T7" fmla="*/ 162 h 801"/>
                  <a:gd name="T8" fmla="*/ 0 w 1667"/>
                  <a:gd name="T9" fmla="*/ 0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7" h="801">
                    <a:moveTo>
                      <a:pt x="0" y="0"/>
                    </a:moveTo>
                    <a:lnTo>
                      <a:pt x="1667" y="653"/>
                    </a:lnTo>
                    <a:lnTo>
                      <a:pt x="1667" y="80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45" name="Freeform 229"/>
              <p:cNvSpPr>
                <a:spLocks/>
              </p:cNvSpPr>
              <p:nvPr/>
            </p:nvSpPr>
            <p:spPr bwMode="auto">
              <a:xfrm>
                <a:off x="4098" y="862"/>
                <a:ext cx="90" cy="79"/>
              </a:xfrm>
              <a:custGeom>
                <a:avLst/>
                <a:gdLst>
                  <a:gd name="T0" fmla="*/ 0 w 275"/>
                  <a:gd name="T1" fmla="*/ 175 h 204"/>
                  <a:gd name="T2" fmla="*/ 275 w 275"/>
                  <a:gd name="T3" fmla="*/ 0 h 204"/>
                  <a:gd name="T4" fmla="*/ 275 w 275"/>
                  <a:gd name="T5" fmla="*/ 29 h 204"/>
                  <a:gd name="T6" fmla="*/ 0 w 275"/>
                  <a:gd name="T7" fmla="*/ 204 h 204"/>
                  <a:gd name="T8" fmla="*/ 0 w 275"/>
                  <a:gd name="T9" fmla="*/ 17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" h="204">
                    <a:moveTo>
                      <a:pt x="0" y="175"/>
                    </a:moveTo>
                    <a:lnTo>
                      <a:pt x="275" y="0"/>
                    </a:lnTo>
                    <a:lnTo>
                      <a:pt x="275" y="29"/>
                    </a:lnTo>
                    <a:lnTo>
                      <a:pt x="0" y="204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CC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46" name="Freeform 230"/>
              <p:cNvSpPr>
                <a:spLocks/>
              </p:cNvSpPr>
              <p:nvPr/>
            </p:nvSpPr>
            <p:spPr bwMode="auto">
              <a:xfrm>
                <a:off x="3984" y="819"/>
                <a:ext cx="204" cy="111"/>
              </a:xfrm>
              <a:custGeom>
                <a:avLst/>
                <a:gdLst>
                  <a:gd name="T0" fmla="*/ 0 w 626"/>
                  <a:gd name="T1" fmla="*/ 171 h 288"/>
                  <a:gd name="T2" fmla="*/ 283 w 626"/>
                  <a:gd name="T3" fmla="*/ 0 h 288"/>
                  <a:gd name="T4" fmla="*/ 626 w 626"/>
                  <a:gd name="T5" fmla="*/ 111 h 288"/>
                  <a:gd name="T6" fmla="*/ 350 w 626"/>
                  <a:gd name="T7" fmla="*/ 288 h 288"/>
                  <a:gd name="T8" fmla="*/ 0 w 626"/>
                  <a:gd name="T9" fmla="*/ 17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6" h="288">
                    <a:moveTo>
                      <a:pt x="0" y="171"/>
                    </a:moveTo>
                    <a:lnTo>
                      <a:pt x="283" y="0"/>
                    </a:lnTo>
                    <a:lnTo>
                      <a:pt x="626" y="111"/>
                    </a:lnTo>
                    <a:lnTo>
                      <a:pt x="350" y="288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CCE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47" name="Freeform 231"/>
              <p:cNvSpPr>
                <a:spLocks/>
              </p:cNvSpPr>
              <p:nvPr/>
            </p:nvSpPr>
            <p:spPr bwMode="auto">
              <a:xfrm>
                <a:off x="4000" y="829"/>
                <a:ext cx="169" cy="92"/>
              </a:xfrm>
              <a:custGeom>
                <a:avLst/>
                <a:gdLst>
                  <a:gd name="T0" fmla="*/ 0 w 520"/>
                  <a:gd name="T1" fmla="*/ 144 h 242"/>
                  <a:gd name="T2" fmla="*/ 233 w 520"/>
                  <a:gd name="T3" fmla="*/ 0 h 242"/>
                  <a:gd name="T4" fmla="*/ 520 w 520"/>
                  <a:gd name="T5" fmla="*/ 98 h 242"/>
                  <a:gd name="T6" fmla="*/ 297 w 520"/>
                  <a:gd name="T7" fmla="*/ 242 h 242"/>
                  <a:gd name="T8" fmla="*/ 0 w 520"/>
                  <a:gd name="T9" fmla="*/ 14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242">
                    <a:moveTo>
                      <a:pt x="0" y="144"/>
                    </a:moveTo>
                    <a:lnTo>
                      <a:pt x="233" y="0"/>
                    </a:lnTo>
                    <a:lnTo>
                      <a:pt x="520" y="98"/>
                    </a:lnTo>
                    <a:lnTo>
                      <a:pt x="297" y="2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2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48" name="Oval 232"/>
              <p:cNvSpPr>
                <a:spLocks noChangeArrowheads="1"/>
              </p:cNvSpPr>
              <p:nvPr/>
            </p:nvSpPr>
            <p:spPr bwMode="auto">
              <a:xfrm>
                <a:off x="4064" y="852"/>
                <a:ext cx="52" cy="41"/>
              </a:xfrm>
              <a:prstGeom prst="ellipse">
                <a:avLst/>
              </a:prstGeom>
              <a:solidFill>
                <a:srgbClr val="FFFF99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449" name="Freeform 233"/>
              <p:cNvSpPr>
                <a:spLocks/>
              </p:cNvSpPr>
              <p:nvPr/>
            </p:nvSpPr>
            <p:spPr bwMode="auto">
              <a:xfrm>
                <a:off x="4078" y="861"/>
                <a:ext cx="29" cy="21"/>
              </a:xfrm>
              <a:custGeom>
                <a:avLst/>
                <a:gdLst>
                  <a:gd name="T0" fmla="*/ 0 w 88"/>
                  <a:gd name="T1" fmla="*/ 41 h 53"/>
                  <a:gd name="T2" fmla="*/ 10 w 88"/>
                  <a:gd name="T3" fmla="*/ 44 h 53"/>
                  <a:gd name="T4" fmla="*/ 33 w 88"/>
                  <a:gd name="T5" fmla="*/ 51 h 53"/>
                  <a:gd name="T6" fmla="*/ 46 w 88"/>
                  <a:gd name="T7" fmla="*/ 53 h 53"/>
                  <a:gd name="T8" fmla="*/ 60 w 88"/>
                  <a:gd name="T9" fmla="*/ 51 h 53"/>
                  <a:gd name="T10" fmla="*/ 88 w 88"/>
                  <a:gd name="T11" fmla="*/ 41 h 53"/>
                  <a:gd name="T12" fmla="*/ 81 w 88"/>
                  <a:gd name="T13" fmla="*/ 19 h 53"/>
                  <a:gd name="T14" fmla="*/ 62 w 88"/>
                  <a:gd name="T15" fmla="*/ 3 h 53"/>
                  <a:gd name="T16" fmla="*/ 36 w 88"/>
                  <a:gd name="T17" fmla="*/ 0 h 53"/>
                  <a:gd name="T18" fmla="*/ 9 w 88"/>
                  <a:gd name="T19" fmla="*/ 12 h 53"/>
                  <a:gd name="T20" fmla="*/ 0 w 88"/>
                  <a:gd name="T21" fmla="*/ 4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53">
                    <a:moveTo>
                      <a:pt x="0" y="41"/>
                    </a:moveTo>
                    <a:lnTo>
                      <a:pt x="10" y="44"/>
                    </a:lnTo>
                    <a:lnTo>
                      <a:pt x="33" y="51"/>
                    </a:lnTo>
                    <a:lnTo>
                      <a:pt x="46" y="53"/>
                    </a:lnTo>
                    <a:lnTo>
                      <a:pt x="60" y="51"/>
                    </a:lnTo>
                    <a:lnTo>
                      <a:pt x="88" y="41"/>
                    </a:lnTo>
                    <a:lnTo>
                      <a:pt x="81" y="19"/>
                    </a:lnTo>
                    <a:lnTo>
                      <a:pt x="62" y="3"/>
                    </a:lnTo>
                    <a:lnTo>
                      <a:pt x="36" y="0"/>
                    </a:lnTo>
                    <a:lnTo>
                      <a:pt x="9" y="12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CC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450" name="Group 234"/>
              <p:cNvGrpSpPr>
                <a:grpSpLocks/>
              </p:cNvGrpSpPr>
              <p:nvPr/>
            </p:nvGrpSpPr>
            <p:grpSpPr bwMode="auto">
              <a:xfrm>
                <a:off x="4090" y="816"/>
                <a:ext cx="114" cy="51"/>
                <a:chOff x="1618" y="1821"/>
                <a:chExt cx="174" cy="66"/>
              </a:xfrm>
            </p:grpSpPr>
            <p:sp>
              <p:nvSpPr>
                <p:cNvPr id="1161451" name="Freeform 235"/>
                <p:cNvSpPr>
                  <a:spLocks/>
                </p:cNvSpPr>
                <p:nvPr/>
              </p:nvSpPr>
              <p:spPr bwMode="auto">
                <a:xfrm>
                  <a:off x="1618" y="1821"/>
                  <a:ext cx="174" cy="66"/>
                </a:xfrm>
                <a:custGeom>
                  <a:avLst/>
                  <a:gdLst>
                    <a:gd name="T0" fmla="*/ 0 w 348"/>
                    <a:gd name="T1" fmla="*/ 132 h 132"/>
                    <a:gd name="T2" fmla="*/ 0 w 348"/>
                    <a:gd name="T3" fmla="*/ 108 h 132"/>
                    <a:gd name="T4" fmla="*/ 3 w 348"/>
                    <a:gd name="T5" fmla="*/ 88 h 132"/>
                    <a:gd name="T6" fmla="*/ 19 w 348"/>
                    <a:gd name="T7" fmla="*/ 53 h 132"/>
                    <a:gd name="T8" fmla="*/ 56 w 348"/>
                    <a:gd name="T9" fmla="*/ 23 h 132"/>
                    <a:gd name="T10" fmla="*/ 99 w 348"/>
                    <a:gd name="T11" fmla="*/ 4 h 132"/>
                    <a:gd name="T12" fmla="*/ 151 w 348"/>
                    <a:gd name="T13" fmla="*/ 0 h 132"/>
                    <a:gd name="T14" fmla="*/ 195 w 348"/>
                    <a:gd name="T15" fmla="*/ 7 h 132"/>
                    <a:gd name="T16" fmla="*/ 254 w 348"/>
                    <a:gd name="T17" fmla="*/ 29 h 132"/>
                    <a:gd name="T18" fmla="*/ 297 w 348"/>
                    <a:gd name="T19" fmla="*/ 53 h 132"/>
                    <a:gd name="T20" fmla="*/ 328 w 348"/>
                    <a:gd name="T21" fmla="*/ 76 h 132"/>
                    <a:gd name="T22" fmla="*/ 348 w 348"/>
                    <a:gd name="T23" fmla="*/ 93 h 132"/>
                    <a:gd name="T24" fmla="*/ 341 w 348"/>
                    <a:gd name="T25" fmla="*/ 103 h 132"/>
                    <a:gd name="T26" fmla="*/ 323 w 348"/>
                    <a:gd name="T27" fmla="*/ 88 h 132"/>
                    <a:gd name="T28" fmla="*/ 305 w 348"/>
                    <a:gd name="T29" fmla="*/ 72 h 132"/>
                    <a:gd name="T30" fmla="*/ 274 w 348"/>
                    <a:gd name="T31" fmla="*/ 52 h 132"/>
                    <a:gd name="T32" fmla="*/ 242 w 348"/>
                    <a:gd name="T33" fmla="*/ 35 h 132"/>
                    <a:gd name="T34" fmla="*/ 218 w 348"/>
                    <a:gd name="T35" fmla="*/ 26 h 132"/>
                    <a:gd name="T36" fmla="*/ 182 w 348"/>
                    <a:gd name="T37" fmla="*/ 14 h 132"/>
                    <a:gd name="T38" fmla="*/ 149 w 348"/>
                    <a:gd name="T39" fmla="*/ 11 h 132"/>
                    <a:gd name="T40" fmla="*/ 122 w 348"/>
                    <a:gd name="T41" fmla="*/ 12 h 132"/>
                    <a:gd name="T42" fmla="*/ 92 w 348"/>
                    <a:gd name="T43" fmla="*/ 17 h 132"/>
                    <a:gd name="T44" fmla="*/ 67 w 348"/>
                    <a:gd name="T45" fmla="*/ 26 h 132"/>
                    <a:gd name="T46" fmla="*/ 39 w 348"/>
                    <a:gd name="T47" fmla="*/ 47 h 132"/>
                    <a:gd name="T48" fmla="*/ 22 w 348"/>
                    <a:gd name="T49" fmla="*/ 69 h 132"/>
                    <a:gd name="T50" fmla="*/ 13 w 348"/>
                    <a:gd name="T51" fmla="*/ 100 h 132"/>
                    <a:gd name="T52" fmla="*/ 13 w 348"/>
                    <a:gd name="T53" fmla="*/ 131 h 132"/>
                    <a:gd name="T54" fmla="*/ 0 w 348"/>
                    <a:gd name="T55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48" h="132">
                      <a:moveTo>
                        <a:pt x="0" y="132"/>
                      </a:moveTo>
                      <a:lnTo>
                        <a:pt x="0" y="108"/>
                      </a:lnTo>
                      <a:lnTo>
                        <a:pt x="3" y="88"/>
                      </a:lnTo>
                      <a:lnTo>
                        <a:pt x="19" y="53"/>
                      </a:lnTo>
                      <a:lnTo>
                        <a:pt x="56" y="23"/>
                      </a:lnTo>
                      <a:lnTo>
                        <a:pt x="99" y="4"/>
                      </a:lnTo>
                      <a:lnTo>
                        <a:pt x="151" y="0"/>
                      </a:lnTo>
                      <a:lnTo>
                        <a:pt x="195" y="7"/>
                      </a:lnTo>
                      <a:lnTo>
                        <a:pt x="254" y="29"/>
                      </a:lnTo>
                      <a:lnTo>
                        <a:pt x="297" y="53"/>
                      </a:lnTo>
                      <a:lnTo>
                        <a:pt x="328" y="76"/>
                      </a:lnTo>
                      <a:lnTo>
                        <a:pt x="348" y="93"/>
                      </a:lnTo>
                      <a:lnTo>
                        <a:pt x="341" y="103"/>
                      </a:lnTo>
                      <a:lnTo>
                        <a:pt x="323" y="88"/>
                      </a:lnTo>
                      <a:lnTo>
                        <a:pt x="305" y="72"/>
                      </a:lnTo>
                      <a:lnTo>
                        <a:pt x="274" y="52"/>
                      </a:lnTo>
                      <a:lnTo>
                        <a:pt x="242" y="35"/>
                      </a:lnTo>
                      <a:lnTo>
                        <a:pt x="218" y="26"/>
                      </a:lnTo>
                      <a:lnTo>
                        <a:pt x="182" y="14"/>
                      </a:lnTo>
                      <a:lnTo>
                        <a:pt x="149" y="11"/>
                      </a:lnTo>
                      <a:lnTo>
                        <a:pt x="122" y="12"/>
                      </a:lnTo>
                      <a:lnTo>
                        <a:pt x="92" y="17"/>
                      </a:lnTo>
                      <a:lnTo>
                        <a:pt x="67" y="26"/>
                      </a:lnTo>
                      <a:lnTo>
                        <a:pt x="39" y="47"/>
                      </a:lnTo>
                      <a:lnTo>
                        <a:pt x="22" y="69"/>
                      </a:lnTo>
                      <a:lnTo>
                        <a:pt x="13" y="100"/>
                      </a:lnTo>
                      <a:lnTo>
                        <a:pt x="13" y="131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52" name="Freeform 236"/>
                <p:cNvSpPr>
                  <a:spLocks/>
                </p:cNvSpPr>
                <p:nvPr/>
              </p:nvSpPr>
              <p:spPr bwMode="auto">
                <a:xfrm>
                  <a:off x="1618" y="1821"/>
                  <a:ext cx="174" cy="66"/>
                </a:xfrm>
                <a:custGeom>
                  <a:avLst/>
                  <a:gdLst>
                    <a:gd name="T0" fmla="*/ 0 w 348"/>
                    <a:gd name="T1" fmla="*/ 132 h 132"/>
                    <a:gd name="T2" fmla="*/ 0 w 348"/>
                    <a:gd name="T3" fmla="*/ 108 h 132"/>
                    <a:gd name="T4" fmla="*/ 3 w 348"/>
                    <a:gd name="T5" fmla="*/ 88 h 132"/>
                    <a:gd name="T6" fmla="*/ 19 w 348"/>
                    <a:gd name="T7" fmla="*/ 53 h 132"/>
                    <a:gd name="T8" fmla="*/ 56 w 348"/>
                    <a:gd name="T9" fmla="*/ 23 h 132"/>
                    <a:gd name="T10" fmla="*/ 99 w 348"/>
                    <a:gd name="T11" fmla="*/ 4 h 132"/>
                    <a:gd name="T12" fmla="*/ 151 w 348"/>
                    <a:gd name="T13" fmla="*/ 0 h 132"/>
                    <a:gd name="T14" fmla="*/ 195 w 348"/>
                    <a:gd name="T15" fmla="*/ 7 h 132"/>
                    <a:gd name="T16" fmla="*/ 254 w 348"/>
                    <a:gd name="T17" fmla="*/ 29 h 132"/>
                    <a:gd name="T18" fmla="*/ 297 w 348"/>
                    <a:gd name="T19" fmla="*/ 53 h 132"/>
                    <a:gd name="T20" fmla="*/ 328 w 348"/>
                    <a:gd name="T21" fmla="*/ 76 h 132"/>
                    <a:gd name="T22" fmla="*/ 348 w 348"/>
                    <a:gd name="T23" fmla="*/ 93 h 132"/>
                    <a:gd name="T24" fmla="*/ 341 w 348"/>
                    <a:gd name="T25" fmla="*/ 103 h 132"/>
                    <a:gd name="T26" fmla="*/ 323 w 348"/>
                    <a:gd name="T27" fmla="*/ 88 h 132"/>
                    <a:gd name="T28" fmla="*/ 305 w 348"/>
                    <a:gd name="T29" fmla="*/ 72 h 132"/>
                    <a:gd name="T30" fmla="*/ 274 w 348"/>
                    <a:gd name="T31" fmla="*/ 52 h 132"/>
                    <a:gd name="T32" fmla="*/ 242 w 348"/>
                    <a:gd name="T33" fmla="*/ 35 h 132"/>
                    <a:gd name="T34" fmla="*/ 218 w 348"/>
                    <a:gd name="T35" fmla="*/ 26 h 132"/>
                    <a:gd name="T36" fmla="*/ 182 w 348"/>
                    <a:gd name="T37" fmla="*/ 14 h 132"/>
                    <a:gd name="T38" fmla="*/ 149 w 348"/>
                    <a:gd name="T39" fmla="*/ 11 h 132"/>
                    <a:gd name="T40" fmla="*/ 122 w 348"/>
                    <a:gd name="T41" fmla="*/ 12 h 132"/>
                    <a:gd name="T42" fmla="*/ 92 w 348"/>
                    <a:gd name="T43" fmla="*/ 17 h 132"/>
                    <a:gd name="T44" fmla="*/ 67 w 348"/>
                    <a:gd name="T45" fmla="*/ 26 h 132"/>
                    <a:gd name="T46" fmla="*/ 39 w 348"/>
                    <a:gd name="T47" fmla="*/ 47 h 132"/>
                    <a:gd name="T48" fmla="*/ 22 w 348"/>
                    <a:gd name="T49" fmla="*/ 69 h 132"/>
                    <a:gd name="T50" fmla="*/ 13 w 348"/>
                    <a:gd name="T51" fmla="*/ 100 h 132"/>
                    <a:gd name="T52" fmla="*/ 13 w 348"/>
                    <a:gd name="T53" fmla="*/ 13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8" h="132">
                      <a:moveTo>
                        <a:pt x="0" y="132"/>
                      </a:moveTo>
                      <a:lnTo>
                        <a:pt x="0" y="108"/>
                      </a:lnTo>
                      <a:lnTo>
                        <a:pt x="3" y="88"/>
                      </a:lnTo>
                      <a:lnTo>
                        <a:pt x="19" y="53"/>
                      </a:lnTo>
                      <a:lnTo>
                        <a:pt x="56" y="23"/>
                      </a:lnTo>
                      <a:lnTo>
                        <a:pt x="99" y="4"/>
                      </a:lnTo>
                      <a:lnTo>
                        <a:pt x="151" y="0"/>
                      </a:lnTo>
                      <a:lnTo>
                        <a:pt x="195" y="7"/>
                      </a:lnTo>
                      <a:lnTo>
                        <a:pt x="254" y="29"/>
                      </a:lnTo>
                      <a:lnTo>
                        <a:pt x="297" y="53"/>
                      </a:lnTo>
                      <a:lnTo>
                        <a:pt x="328" y="76"/>
                      </a:lnTo>
                      <a:lnTo>
                        <a:pt x="348" y="93"/>
                      </a:lnTo>
                      <a:lnTo>
                        <a:pt x="341" y="103"/>
                      </a:lnTo>
                      <a:lnTo>
                        <a:pt x="323" y="88"/>
                      </a:lnTo>
                      <a:lnTo>
                        <a:pt x="305" y="72"/>
                      </a:lnTo>
                      <a:lnTo>
                        <a:pt x="274" y="52"/>
                      </a:lnTo>
                      <a:lnTo>
                        <a:pt x="242" y="35"/>
                      </a:lnTo>
                      <a:lnTo>
                        <a:pt x="218" y="26"/>
                      </a:lnTo>
                      <a:lnTo>
                        <a:pt x="182" y="14"/>
                      </a:lnTo>
                      <a:lnTo>
                        <a:pt x="149" y="11"/>
                      </a:lnTo>
                      <a:lnTo>
                        <a:pt x="122" y="12"/>
                      </a:lnTo>
                      <a:lnTo>
                        <a:pt x="92" y="17"/>
                      </a:lnTo>
                      <a:lnTo>
                        <a:pt x="67" y="26"/>
                      </a:lnTo>
                      <a:lnTo>
                        <a:pt x="39" y="47"/>
                      </a:lnTo>
                      <a:lnTo>
                        <a:pt x="22" y="69"/>
                      </a:lnTo>
                      <a:lnTo>
                        <a:pt x="13" y="100"/>
                      </a:lnTo>
                      <a:lnTo>
                        <a:pt x="13" y="131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61453" name="Freeform 237"/>
              <p:cNvSpPr>
                <a:spLocks/>
              </p:cNvSpPr>
              <p:nvPr/>
            </p:nvSpPr>
            <p:spPr bwMode="auto">
              <a:xfrm>
                <a:off x="3984" y="896"/>
                <a:ext cx="115" cy="80"/>
              </a:xfrm>
              <a:custGeom>
                <a:avLst/>
                <a:gdLst>
                  <a:gd name="T0" fmla="*/ 1094 w 1094"/>
                  <a:gd name="T1" fmla="*/ 431 h 776"/>
                  <a:gd name="T2" fmla="*/ 1028 w 1094"/>
                  <a:gd name="T3" fmla="*/ 776 h 776"/>
                  <a:gd name="T4" fmla="*/ 191 w 1094"/>
                  <a:gd name="T5" fmla="*/ 433 h 776"/>
                  <a:gd name="T6" fmla="*/ 0 w 1094"/>
                  <a:gd name="T7" fmla="*/ 0 h 776"/>
                  <a:gd name="T8" fmla="*/ 1094 w 1094"/>
                  <a:gd name="T9" fmla="*/ 43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4" h="776">
                    <a:moveTo>
                      <a:pt x="1094" y="431"/>
                    </a:moveTo>
                    <a:lnTo>
                      <a:pt x="1028" y="776"/>
                    </a:lnTo>
                    <a:lnTo>
                      <a:pt x="191" y="433"/>
                    </a:lnTo>
                    <a:lnTo>
                      <a:pt x="0" y="0"/>
                    </a:lnTo>
                    <a:lnTo>
                      <a:pt x="1094" y="431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54" name="Freeform 238"/>
              <p:cNvSpPr>
                <a:spLocks/>
              </p:cNvSpPr>
              <p:nvPr/>
            </p:nvSpPr>
            <p:spPr bwMode="auto">
              <a:xfrm>
                <a:off x="4092" y="873"/>
                <a:ext cx="96" cy="104"/>
              </a:xfrm>
              <a:custGeom>
                <a:avLst/>
                <a:gdLst>
                  <a:gd name="T0" fmla="*/ 67 w 915"/>
                  <a:gd name="T1" fmla="*/ 649 h 998"/>
                  <a:gd name="T2" fmla="*/ 0 w 915"/>
                  <a:gd name="T3" fmla="*/ 998 h 998"/>
                  <a:gd name="T4" fmla="*/ 723 w 915"/>
                  <a:gd name="T5" fmla="*/ 468 h 998"/>
                  <a:gd name="T6" fmla="*/ 915 w 915"/>
                  <a:gd name="T7" fmla="*/ 0 h 998"/>
                  <a:gd name="T8" fmla="*/ 67 w 915"/>
                  <a:gd name="T9" fmla="*/ 649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998">
                    <a:moveTo>
                      <a:pt x="67" y="649"/>
                    </a:moveTo>
                    <a:lnTo>
                      <a:pt x="0" y="998"/>
                    </a:lnTo>
                    <a:lnTo>
                      <a:pt x="723" y="468"/>
                    </a:lnTo>
                    <a:lnTo>
                      <a:pt x="915" y="0"/>
                    </a:lnTo>
                    <a:lnTo>
                      <a:pt x="67" y="649"/>
                    </a:lnTo>
                    <a:close/>
                  </a:path>
                </a:pathLst>
              </a:custGeom>
              <a:solidFill>
                <a:srgbClr val="00FF00">
                  <a:alpha val="50000"/>
                </a:srgbClr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55" name="Freeform 239"/>
              <p:cNvSpPr>
                <a:spLocks/>
              </p:cNvSpPr>
              <p:nvPr/>
            </p:nvSpPr>
            <p:spPr bwMode="auto">
              <a:xfrm>
                <a:off x="4004" y="941"/>
                <a:ext cx="88" cy="92"/>
              </a:xfrm>
              <a:custGeom>
                <a:avLst/>
                <a:gdLst>
                  <a:gd name="T0" fmla="*/ 834 w 837"/>
                  <a:gd name="T1" fmla="*/ 343 h 886"/>
                  <a:gd name="T2" fmla="*/ 837 w 837"/>
                  <a:gd name="T3" fmla="*/ 886 h 886"/>
                  <a:gd name="T4" fmla="*/ 0 w 837"/>
                  <a:gd name="T5" fmla="*/ 576 h 886"/>
                  <a:gd name="T6" fmla="*/ 0 w 837"/>
                  <a:gd name="T7" fmla="*/ 0 h 886"/>
                  <a:gd name="T8" fmla="*/ 834 w 837"/>
                  <a:gd name="T9" fmla="*/ 34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7" h="886">
                    <a:moveTo>
                      <a:pt x="834" y="343"/>
                    </a:moveTo>
                    <a:lnTo>
                      <a:pt x="837" y="886"/>
                    </a:lnTo>
                    <a:lnTo>
                      <a:pt x="0" y="576"/>
                    </a:lnTo>
                    <a:lnTo>
                      <a:pt x="0" y="0"/>
                    </a:lnTo>
                    <a:lnTo>
                      <a:pt x="834" y="343"/>
                    </a:lnTo>
                    <a:close/>
                  </a:path>
                </a:pathLst>
              </a:custGeom>
              <a:solidFill>
                <a:srgbClr val="FFFFCC"/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456" name="Freeform 240"/>
              <p:cNvSpPr>
                <a:spLocks/>
              </p:cNvSpPr>
              <p:nvPr/>
            </p:nvSpPr>
            <p:spPr bwMode="auto">
              <a:xfrm>
                <a:off x="4092" y="922"/>
                <a:ext cx="76" cy="111"/>
              </a:xfrm>
              <a:custGeom>
                <a:avLst/>
                <a:gdLst>
                  <a:gd name="T0" fmla="*/ 0 w 721"/>
                  <a:gd name="T1" fmla="*/ 530 h 1067"/>
                  <a:gd name="T2" fmla="*/ 0 w 721"/>
                  <a:gd name="T3" fmla="*/ 1067 h 1067"/>
                  <a:gd name="T4" fmla="*/ 718 w 721"/>
                  <a:gd name="T5" fmla="*/ 547 h 1067"/>
                  <a:gd name="T6" fmla="*/ 721 w 721"/>
                  <a:gd name="T7" fmla="*/ 0 h 1067"/>
                  <a:gd name="T8" fmla="*/ 0 w 721"/>
                  <a:gd name="T9" fmla="*/ 53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1" h="1067">
                    <a:moveTo>
                      <a:pt x="0" y="530"/>
                    </a:moveTo>
                    <a:lnTo>
                      <a:pt x="0" y="1067"/>
                    </a:lnTo>
                    <a:lnTo>
                      <a:pt x="718" y="547"/>
                    </a:lnTo>
                    <a:lnTo>
                      <a:pt x="721" y="0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FFFFCC"/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61457" name="Line 241"/>
            <p:cNvSpPr>
              <a:spLocks noChangeShapeType="1"/>
            </p:cNvSpPr>
            <p:nvPr/>
          </p:nvSpPr>
          <p:spPr bwMode="auto">
            <a:xfrm flipV="1">
              <a:off x="2417763" y="4300538"/>
              <a:ext cx="382587" cy="5461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58" name="Line 242"/>
            <p:cNvSpPr>
              <a:spLocks noChangeShapeType="1"/>
            </p:cNvSpPr>
            <p:nvPr/>
          </p:nvSpPr>
          <p:spPr bwMode="auto">
            <a:xfrm flipV="1">
              <a:off x="2163763" y="4027488"/>
              <a:ext cx="254000" cy="75088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59" name="Line 243"/>
            <p:cNvSpPr>
              <a:spLocks noChangeShapeType="1"/>
            </p:cNvSpPr>
            <p:nvPr/>
          </p:nvSpPr>
          <p:spPr bwMode="auto">
            <a:xfrm flipV="1">
              <a:off x="3311525" y="3756025"/>
              <a:ext cx="382588" cy="2032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60" name="Line 244"/>
            <p:cNvSpPr>
              <a:spLocks noChangeShapeType="1"/>
            </p:cNvSpPr>
            <p:nvPr/>
          </p:nvSpPr>
          <p:spPr bwMode="auto">
            <a:xfrm flipV="1">
              <a:off x="4203700" y="3141663"/>
              <a:ext cx="382588" cy="20478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61" name="Line 245"/>
            <p:cNvSpPr>
              <a:spLocks noChangeShapeType="1"/>
            </p:cNvSpPr>
            <p:nvPr/>
          </p:nvSpPr>
          <p:spPr bwMode="auto">
            <a:xfrm flipV="1">
              <a:off x="4968875" y="2595563"/>
              <a:ext cx="252413" cy="27305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62" name="Line 246"/>
            <p:cNvSpPr>
              <a:spLocks noChangeShapeType="1"/>
            </p:cNvSpPr>
            <p:nvPr/>
          </p:nvSpPr>
          <p:spPr bwMode="auto">
            <a:xfrm flipV="1">
              <a:off x="5603875" y="1846263"/>
              <a:ext cx="765175" cy="341312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63" name="Line 247"/>
            <p:cNvSpPr>
              <a:spLocks noChangeShapeType="1"/>
            </p:cNvSpPr>
            <p:nvPr/>
          </p:nvSpPr>
          <p:spPr bwMode="auto">
            <a:xfrm flipV="1">
              <a:off x="6369050" y="1914525"/>
              <a:ext cx="765175" cy="4079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64" name="Line 248"/>
            <p:cNvSpPr>
              <a:spLocks noChangeShapeType="1"/>
            </p:cNvSpPr>
            <p:nvPr/>
          </p:nvSpPr>
          <p:spPr bwMode="auto">
            <a:xfrm flipV="1">
              <a:off x="6242050" y="2527300"/>
              <a:ext cx="635000" cy="341313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65" name="Text Box 249"/>
            <p:cNvSpPr txBox="1">
              <a:spLocks noChangeArrowheads="1"/>
            </p:cNvSpPr>
            <p:nvPr/>
          </p:nvSpPr>
          <p:spPr bwMode="auto">
            <a:xfrm>
              <a:off x="2166938" y="5051425"/>
              <a:ext cx="11445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GaAsP</a:t>
              </a:r>
            </a:p>
          </p:txBody>
        </p:sp>
        <p:sp>
          <p:nvSpPr>
            <p:cNvPr id="1161466" name="Text Box 250"/>
            <p:cNvSpPr txBox="1">
              <a:spLocks noChangeArrowheads="1"/>
            </p:cNvSpPr>
            <p:nvPr/>
          </p:nvSpPr>
          <p:spPr bwMode="auto">
            <a:xfrm>
              <a:off x="3048000" y="4191000"/>
              <a:ext cx="11477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GaAsP:N</a:t>
              </a:r>
            </a:p>
          </p:txBody>
        </p:sp>
        <p:sp>
          <p:nvSpPr>
            <p:cNvPr id="1161467" name="Text Box 251"/>
            <p:cNvSpPr txBox="1">
              <a:spLocks noChangeArrowheads="1"/>
            </p:cNvSpPr>
            <p:nvPr/>
          </p:nvSpPr>
          <p:spPr bwMode="auto">
            <a:xfrm>
              <a:off x="3957638" y="3611563"/>
              <a:ext cx="11477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GaAlAs</a:t>
              </a:r>
            </a:p>
          </p:txBody>
        </p:sp>
        <p:sp>
          <p:nvSpPr>
            <p:cNvPr id="1161468" name="Text Box 252"/>
            <p:cNvSpPr txBox="1">
              <a:spLocks noChangeArrowheads="1"/>
            </p:cNvSpPr>
            <p:nvPr/>
          </p:nvSpPr>
          <p:spPr bwMode="auto">
            <a:xfrm>
              <a:off x="3563938" y="2868613"/>
              <a:ext cx="11477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GaAlAs</a:t>
              </a:r>
            </a:p>
          </p:txBody>
        </p:sp>
        <p:sp>
          <p:nvSpPr>
            <p:cNvPr id="1161469" name="Text Box 253"/>
            <p:cNvSpPr txBox="1">
              <a:spLocks noChangeArrowheads="1"/>
            </p:cNvSpPr>
            <p:nvPr/>
          </p:nvSpPr>
          <p:spPr bwMode="auto">
            <a:xfrm>
              <a:off x="5638800" y="3382963"/>
              <a:ext cx="11477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InGaN</a:t>
              </a:r>
            </a:p>
          </p:txBody>
        </p:sp>
        <p:sp>
          <p:nvSpPr>
            <p:cNvPr id="1161470" name="Text Box 254"/>
            <p:cNvSpPr txBox="1">
              <a:spLocks noChangeArrowheads="1"/>
            </p:cNvSpPr>
            <p:nvPr/>
          </p:nvSpPr>
          <p:spPr bwMode="auto">
            <a:xfrm>
              <a:off x="6934200" y="2667000"/>
              <a:ext cx="11477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InGaN</a:t>
              </a:r>
            </a:p>
          </p:txBody>
        </p:sp>
        <p:sp>
          <p:nvSpPr>
            <p:cNvPr id="1161471" name="Text Box 255"/>
            <p:cNvSpPr txBox="1">
              <a:spLocks noChangeArrowheads="1"/>
            </p:cNvSpPr>
            <p:nvPr/>
          </p:nvSpPr>
          <p:spPr bwMode="auto">
            <a:xfrm>
              <a:off x="5029200" y="2595563"/>
              <a:ext cx="11477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InGaN</a:t>
              </a:r>
            </a:p>
          </p:txBody>
        </p:sp>
        <p:sp>
          <p:nvSpPr>
            <p:cNvPr id="1161472" name="Text Box 256"/>
            <p:cNvSpPr txBox="1">
              <a:spLocks noChangeArrowheads="1"/>
            </p:cNvSpPr>
            <p:nvPr/>
          </p:nvSpPr>
          <p:spPr bwMode="auto">
            <a:xfrm>
              <a:off x="7315200" y="1828800"/>
              <a:ext cx="11445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InGaN</a:t>
              </a:r>
            </a:p>
          </p:txBody>
        </p:sp>
        <p:sp>
          <p:nvSpPr>
            <p:cNvPr id="1161473" name="Text Box 257"/>
            <p:cNvSpPr txBox="1">
              <a:spLocks noChangeArrowheads="1"/>
            </p:cNvSpPr>
            <p:nvPr/>
          </p:nvSpPr>
          <p:spPr bwMode="auto">
            <a:xfrm>
              <a:off x="4073525" y="2187575"/>
              <a:ext cx="11477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InGaAlP</a:t>
              </a:r>
            </a:p>
          </p:txBody>
        </p:sp>
        <p:sp>
          <p:nvSpPr>
            <p:cNvPr id="1161474" name="Text Box 258"/>
            <p:cNvSpPr txBox="1">
              <a:spLocks noChangeArrowheads="1"/>
            </p:cNvSpPr>
            <p:nvPr/>
          </p:nvSpPr>
          <p:spPr bwMode="auto">
            <a:xfrm>
              <a:off x="5334000" y="1524000"/>
              <a:ext cx="11477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InGaAlP</a:t>
              </a:r>
            </a:p>
          </p:txBody>
        </p:sp>
        <p:sp>
          <p:nvSpPr>
            <p:cNvPr id="1161475" name="Text Box 259"/>
            <p:cNvSpPr txBox="1">
              <a:spLocks noChangeArrowheads="1"/>
            </p:cNvSpPr>
            <p:nvPr/>
          </p:nvSpPr>
          <p:spPr bwMode="auto">
            <a:xfrm>
              <a:off x="1747838" y="3154363"/>
              <a:ext cx="11477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GaP:N</a:t>
              </a:r>
            </a:p>
          </p:txBody>
        </p:sp>
        <p:sp>
          <p:nvSpPr>
            <p:cNvPr id="1161476" name="Oval 260"/>
            <p:cNvSpPr>
              <a:spLocks noChangeArrowheads="1"/>
            </p:cNvSpPr>
            <p:nvPr/>
          </p:nvSpPr>
          <p:spPr bwMode="auto">
            <a:xfrm>
              <a:off x="4495800" y="5257800"/>
              <a:ext cx="990600" cy="54610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1477" name="Group 261"/>
            <p:cNvGrpSpPr>
              <a:grpSpLocks/>
            </p:cNvGrpSpPr>
            <p:nvPr/>
          </p:nvGrpSpPr>
          <p:grpSpPr bwMode="auto">
            <a:xfrm>
              <a:off x="4724400" y="5486400"/>
              <a:ext cx="506413" cy="423863"/>
              <a:chOff x="3530" y="1893"/>
              <a:chExt cx="319" cy="172"/>
            </a:xfrm>
          </p:grpSpPr>
          <p:sp>
            <p:nvSpPr>
              <p:cNvPr id="1161478" name="Freeform 262"/>
              <p:cNvSpPr>
                <a:spLocks/>
              </p:cNvSpPr>
              <p:nvPr/>
            </p:nvSpPr>
            <p:spPr bwMode="auto">
              <a:xfrm>
                <a:off x="3646" y="2037"/>
                <a:ext cx="20" cy="12"/>
              </a:xfrm>
              <a:custGeom>
                <a:avLst/>
                <a:gdLst>
                  <a:gd name="T0" fmla="*/ 6 w 12"/>
                  <a:gd name="T1" fmla="*/ 0 h 13"/>
                  <a:gd name="T2" fmla="*/ 12 w 12"/>
                  <a:gd name="T3" fmla="*/ 6 h 13"/>
                  <a:gd name="T4" fmla="*/ 6 w 12"/>
                  <a:gd name="T5" fmla="*/ 13 h 13"/>
                  <a:gd name="T6" fmla="*/ 0 w 12"/>
                  <a:gd name="T7" fmla="*/ 6 h 13"/>
                  <a:gd name="T8" fmla="*/ 6 w 12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6" y="0"/>
                    </a:moveTo>
                    <a:lnTo>
                      <a:pt x="12" y="6"/>
                    </a:lnTo>
                    <a:lnTo>
                      <a:pt x="6" y="13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1479" name="Group 263"/>
              <p:cNvGrpSpPr>
                <a:grpSpLocks/>
              </p:cNvGrpSpPr>
              <p:nvPr/>
            </p:nvGrpSpPr>
            <p:grpSpPr bwMode="auto">
              <a:xfrm>
                <a:off x="3530" y="1893"/>
                <a:ext cx="319" cy="172"/>
                <a:chOff x="1254" y="1434"/>
                <a:chExt cx="328" cy="316"/>
              </a:xfrm>
            </p:grpSpPr>
            <p:sp>
              <p:nvSpPr>
                <p:cNvPr id="1161480" name="Freeform 264"/>
                <p:cNvSpPr>
                  <a:spLocks/>
                </p:cNvSpPr>
                <p:nvPr/>
              </p:nvSpPr>
              <p:spPr bwMode="auto">
                <a:xfrm>
                  <a:off x="1254" y="1525"/>
                  <a:ext cx="170" cy="75"/>
                </a:xfrm>
                <a:custGeom>
                  <a:avLst/>
                  <a:gdLst>
                    <a:gd name="T0" fmla="*/ 0 w 350"/>
                    <a:gd name="T1" fmla="*/ 0 h 145"/>
                    <a:gd name="T2" fmla="*/ 350 w 350"/>
                    <a:gd name="T3" fmla="*/ 118 h 145"/>
                    <a:gd name="T4" fmla="*/ 348 w 350"/>
                    <a:gd name="T5" fmla="*/ 145 h 145"/>
                    <a:gd name="T6" fmla="*/ 0 w 350"/>
                    <a:gd name="T7" fmla="*/ 29 h 145"/>
                    <a:gd name="T8" fmla="*/ 0 w 350"/>
                    <a:gd name="T9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0" h="145">
                      <a:moveTo>
                        <a:pt x="0" y="0"/>
                      </a:moveTo>
                      <a:lnTo>
                        <a:pt x="350" y="118"/>
                      </a:lnTo>
                      <a:lnTo>
                        <a:pt x="348" y="145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81" name="Freeform 265"/>
                <p:cNvSpPr>
                  <a:spLocks/>
                </p:cNvSpPr>
                <p:nvPr/>
              </p:nvSpPr>
              <p:spPr bwMode="auto">
                <a:xfrm>
                  <a:off x="1424" y="1495"/>
                  <a:ext cx="134" cy="105"/>
                </a:xfrm>
                <a:custGeom>
                  <a:avLst/>
                  <a:gdLst>
                    <a:gd name="T0" fmla="*/ 0 w 275"/>
                    <a:gd name="T1" fmla="*/ 175 h 204"/>
                    <a:gd name="T2" fmla="*/ 275 w 275"/>
                    <a:gd name="T3" fmla="*/ 0 h 204"/>
                    <a:gd name="T4" fmla="*/ 275 w 275"/>
                    <a:gd name="T5" fmla="*/ 29 h 204"/>
                    <a:gd name="T6" fmla="*/ 0 w 275"/>
                    <a:gd name="T7" fmla="*/ 204 h 204"/>
                    <a:gd name="T8" fmla="*/ 0 w 275"/>
                    <a:gd name="T9" fmla="*/ 175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5" h="204">
                      <a:moveTo>
                        <a:pt x="0" y="175"/>
                      </a:moveTo>
                      <a:lnTo>
                        <a:pt x="275" y="0"/>
                      </a:lnTo>
                      <a:lnTo>
                        <a:pt x="275" y="29"/>
                      </a:lnTo>
                      <a:lnTo>
                        <a:pt x="0" y="204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82" name="Freeform 266"/>
                <p:cNvSpPr>
                  <a:spLocks/>
                </p:cNvSpPr>
                <p:nvPr/>
              </p:nvSpPr>
              <p:spPr bwMode="auto">
                <a:xfrm>
                  <a:off x="1254" y="1438"/>
                  <a:ext cx="305" cy="147"/>
                </a:xfrm>
                <a:custGeom>
                  <a:avLst/>
                  <a:gdLst>
                    <a:gd name="T0" fmla="*/ 0 w 626"/>
                    <a:gd name="T1" fmla="*/ 171 h 288"/>
                    <a:gd name="T2" fmla="*/ 283 w 626"/>
                    <a:gd name="T3" fmla="*/ 0 h 288"/>
                    <a:gd name="T4" fmla="*/ 626 w 626"/>
                    <a:gd name="T5" fmla="*/ 111 h 288"/>
                    <a:gd name="T6" fmla="*/ 350 w 626"/>
                    <a:gd name="T7" fmla="*/ 288 h 288"/>
                    <a:gd name="T8" fmla="*/ 0 w 626"/>
                    <a:gd name="T9" fmla="*/ 171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6" h="288">
                      <a:moveTo>
                        <a:pt x="0" y="171"/>
                      </a:moveTo>
                      <a:lnTo>
                        <a:pt x="283" y="0"/>
                      </a:lnTo>
                      <a:lnTo>
                        <a:pt x="626" y="111"/>
                      </a:lnTo>
                      <a:lnTo>
                        <a:pt x="350" y="288"/>
                      </a:lnTo>
                      <a:lnTo>
                        <a:pt x="0" y="171"/>
                      </a:lnTo>
                      <a:close/>
                    </a:path>
                  </a:pathLst>
                </a:custGeom>
                <a:solidFill>
                  <a:srgbClr val="CCE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83" name="Freeform 267"/>
                <p:cNvSpPr>
                  <a:spLocks/>
                </p:cNvSpPr>
                <p:nvPr/>
              </p:nvSpPr>
              <p:spPr bwMode="auto">
                <a:xfrm>
                  <a:off x="1277" y="1450"/>
                  <a:ext cx="253" cy="124"/>
                </a:xfrm>
                <a:custGeom>
                  <a:avLst/>
                  <a:gdLst>
                    <a:gd name="T0" fmla="*/ 0 w 520"/>
                    <a:gd name="T1" fmla="*/ 144 h 242"/>
                    <a:gd name="T2" fmla="*/ 233 w 520"/>
                    <a:gd name="T3" fmla="*/ 0 h 242"/>
                    <a:gd name="T4" fmla="*/ 520 w 520"/>
                    <a:gd name="T5" fmla="*/ 98 h 242"/>
                    <a:gd name="T6" fmla="*/ 297 w 520"/>
                    <a:gd name="T7" fmla="*/ 242 h 242"/>
                    <a:gd name="T8" fmla="*/ 0 w 520"/>
                    <a:gd name="T9" fmla="*/ 144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0" h="242">
                      <a:moveTo>
                        <a:pt x="0" y="144"/>
                      </a:moveTo>
                      <a:lnTo>
                        <a:pt x="233" y="0"/>
                      </a:lnTo>
                      <a:lnTo>
                        <a:pt x="520" y="98"/>
                      </a:lnTo>
                      <a:lnTo>
                        <a:pt x="297" y="242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84" name="Oval 268"/>
                <p:cNvSpPr>
                  <a:spLocks noChangeArrowheads="1"/>
                </p:cNvSpPr>
                <p:nvPr/>
              </p:nvSpPr>
              <p:spPr bwMode="auto">
                <a:xfrm>
                  <a:off x="1374" y="1482"/>
                  <a:ext cx="77" cy="54"/>
                </a:xfrm>
                <a:prstGeom prst="ellipse">
                  <a:avLst/>
                </a:prstGeom>
                <a:solidFill>
                  <a:srgbClr val="FFFF99"/>
                </a:solidFill>
                <a:ln w="47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1485" name="Freeform 269"/>
                <p:cNvSpPr>
                  <a:spLocks/>
                </p:cNvSpPr>
                <p:nvPr/>
              </p:nvSpPr>
              <p:spPr bwMode="auto">
                <a:xfrm>
                  <a:off x="1394" y="1493"/>
                  <a:ext cx="43" cy="28"/>
                </a:xfrm>
                <a:custGeom>
                  <a:avLst/>
                  <a:gdLst>
                    <a:gd name="T0" fmla="*/ 0 w 88"/>
                    <a:gd name="T1" fmla="*/ 41 h 53"/>
                    <a:gd name="T2" fmla="*/ 10 w 88"/>
                    <a:gd name="T3" fmla="*/ 44 h 53"/>
                    <a:gd name="T4" fmla="*/ 33 w 88"/>
                    <a:gd name="T5" fmla="*/ 51 h 53"/>
                    <a:gd name="T6" fmla="*/ 46 w 88"/>
                    <a:gd name="T7" fmla="*/ 53 h 53"/>
                    <a:gd name="T8" fmla="*/ 60 w 88"/>
                    <a:gd name="T9" fmla="*/ 51 h 53"/>
                    <a:gd name="T10" fmla="*/ 88 w 88"/>
                    <a:gd name="T11" fmla="*/ 41 h 53"/>
                    <a:gd name="T12" fmla="*/ 81 w 88"/>
                    <a:gd name="T13" fmla="*/ 19 h 53"/>
                    <a:gd name="T14" fmla="*/ 62 w 88"/>
                    <a:gd name="T15" fmla="*/ 3 h 53"/>
                    <a:gd name="T16" fmla="*/ 36 w 88"/>
                    <a:gd name="T17" fmla="*/ 0 h 53"/>
                    <a:gd name="T18" fmla="*/ 9 w 88"/>
                    <a:gd name="T19" fmla="*/ 12 h 53"/>
                    <a:gd name="T20" fmla="*/ 0 w 88"/>
                    <a:gd name="T21" fmla="*/ 4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8" h="53">
                      <a:moveTo>
                        <a:pt x="0" y="41"/>
                      </a:moveTo>
                      <a:lnTo>
                        <a:pt x="10" y="44"/>
                      </a:lnTo>
                      <a:lnTo>
                        <a:pt x="33" y="51"/>
                      </a:lnTo>
                      <a:lnTo>
                        <a:pt x="46" y="53"/>
                      </a:lnTo>
                      <a:lnTo>
                        <a:pt x="60" y="51"/>
                      </a:lnTo>
                      <a:lnTo>
                        <a:pt x="88" y="41"/>
                      </a:lnTo>
                      <a:lnTo>
                        <a:pt x="81" y="19"/>
                      </a:lnTo>
                      <a:lnTo>
                        <a:pt x="62" y="3"/>
                      </a:lnTo>
                      <a:lnTo>
                        <a:pt x="36" y="0"/>
                      </a:lnTo>
                      <a:lnTo>
                        <a:pt x="9" y="12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61486" name="Group 270"/>
                <p:cNvGrpSpPr>
                  <a:grpSpLocks/>
                </p:cNvGrpSpPr>
                <p:nvPr/>
              </p:nvGrpSpPr>
              <p:grpSpPr bwMode="auto">
                <a:xfrm>
                  <a:off x="1413" y="1434"/>
                  <a:ext cx="169" cy="68"/>
                  <a:chOff x="1618" y="1821"/>
                  <a:chExt cx="174" cy="66"/>
                </a:xfrm>
              </p:grpSpPr>
              <p:sp>
                <p:nvSpPr>
                  <p:cNvPr id="1161487" name="Freeform 271"/>
                  <p:cNvSpPr>
                    <a:spLocks/>
                  </p:cNvSpPr>
                  <p:nvPr/>
                </p:nvSpPr>
                <p:spPr bwMode="auto">
                  <a:xfrm>
                    <a:off x="1618" y="1821"/>
                    <a:ext cx="174" cy="66"/>
                  </a:xfrm>
                  <a:custGeom>
                    <a:avLst/>
                    <a:gdLst>
                      <a:gd name="T0" fmla="*/ 0 w 348"/>
                      <a:gd name="T1" fmla="*/ 132 h 132"/>
                      <a:gd name="T2" fmla="*/ 0 w 348"/>
                      <a:gd name="T3" fmla="*/ 108 h 132"/>
                      <a:gd name="T4" fmla="*/ 3 w 348"/>
                      <a:gd name="T5" fmla="*/ 88 h 132"/>
                      <a:gd name="T6" fmla="*/ 19 w 348"/>
                      <a:gd name="T7" fmla="*/ 53 h 132"/>
                      <a:gd name="T8" fmla="*/ 56 w 348"/>
                      <a:gd name="T9" fmla="*/ 23 h 132"/>
                      <a:gd name="T10" fmla="*/ 99 w 348"/>
                      <a:gd name="T11" fmla="*/ 4 h 132"/>
                      <a:gd name="T12" fmla="*/ 151 w 348"/>
                      <a:gd name="T13" fmla="*/ 0 h 132"/>
                      <a:gd name="T14" fmla="*/ 195 w 348"/>
                      <a:gd name="T15" fmla="*/ 7 h 132"/>
                      <a:gd name="T16" fmla="*/ 254 w 348"/>
                      <a:gd name="T17" fmla="*/ 29 h 132"/>
                      <a:gd name="T18" fmla="*/ 297 w 348"/>
                      <a:gd name="T19" fmla="*/ 53 h 132"/>
                      <a:gd name="T20" fmla="*/ 328 w 348"/>
                      <a:gd name="T21" fmla="*/ 76 h 132"/>
                      <a:gd name="T22" fmla="*/ 348 w 348"/>
                      <a:gd name="T23" fmla="*/ 93 h 132"/>
                      <a:gd name="T24" fmla="*/ 341 w 348"/>
                      <a:gd name="T25" fmla="*/ 103 h 132"/>
                      <a:gd name="T26" fmla="*/ 323 w 348"/>
                      <a:gd name="T27" fmla="*/ 88 h 132"/>
                      <a:gd name="T28" fmla="*/ 305 w 348"/>
                      <a:gd name="T29" fmla="*/ 72 h 132"/>
                      <a:gd name="T30" fmla="*/ 274 w 348"/>
                      <a:gd name="T31" fmla="*/ 52 h 132"/>
                      <a:gd name="T32" fmla="*/ 242 w 348"/>
                      <a:gd name="T33" fmla="*/ 35 h 132"/>
                      <a:gd name="T34" fmla="*/ 218 w 348"/>
                      <a:gd name="T35" fmla="*/ 26 h 132"/>
                      <a:gd name="T36" fmla="*/ 182 w 348"/>
                      <a:gd name="T37" fmla="*/ 14 h 132"/>
                      <a:gd name="T38" fmla="*/ 149 w 348"/>
                      <a:gd name="T39" fmla="*/ 11 h 132"/>
                      <a:gd name="T40" fmla="*/ 122 w 348"/>
                      <a:gd name="T41" fmla="*/ 12 h 132"/>
                      <a:gd name="T42" fmla="*/ 92 w 348"/>
                      <a:gd name="T43" fmla="*/ 17 h 132"/>
                      <a:gd name="T44" fmla="*/ 67 w 348"/>
                      <a:gd name="T45" fmla="*/ 26 h 132"/>
                      <a:gd name="T46" fmla="*/ 39 w 348"/>
                      <a:gd name="T47" fmla="*/ 47 h 132"/>
                      <a:gd name="T48" fmla="*/ 22 w 348"/>
                      <a:gd name="T49" fmla="*/ 69 h 132"/>
                      <a:gd name="T50" fmla="*/ 13 w 348"/>
                      <a:gd name="T51" fmla="*/ 100 h 132"/>
                      <a:gd name="T52" fmla="*/ 13 w 348"/>
                      <a:gd name="T53" fmla="*/ 131 h 132"/>
                      <a:gd name="T54" fmla="*/ 0 w 348"/>
                      <a:gd name="T55" fmla="*/ 132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48" h="132">
                        <a:moveTo>
                          <a:pt x="0" y="132"/>
                        </a:moveTo>
                        <a:lnTo>
                          <a:pt x="0" y="108"/>
                        </a:lnTo>
                        <a:lnTo>
                          <a:pt x="3" y="88"/>
                        </a:lnTo>
                        <a:lnTo>
                          <a:pt x="19" y="53"/>
                        </a:lnTo>
                        <a:lnTo>
                          <a:pt x="56" y="23"/>
                        </a:lnTo>
                        <a:lnTo>
                          <a:pt x="99" y="4"/>
                        </a:lnTo>
                        <a:lnTo>
                          <a:pt x="151" y="0"/>
                        </a:lnTo>
                        <a:lnTo>
                          <a:pt x="195" y="7"/>
                        </a:lnTo>
                        <a:lnTo>
                          <a:pt x="254" y="29"/>
                        </a:lnTo>
                        <a:lnTo>
                          <a:pt x="297" y="53"/>
                        </a:lnTo>
                        <a:lnTo>
                          <a:pt x="328" y="76"/>
                        </a:lnTo>
                        <a:lnTo>
                          <a:pt x="348" y="93"/>
                        </a:lnTo>
                        <a:lnTo>
                          <a:pt x="341" y="103"/>
                        </a:lnTo>
                        <a:lnTo>
                          <a:pt x="323" y="88"/>
                        </a:lnTo>
                        <a:lnTo>
                          <a:pt x="305" y="72"/>
                        </a:lnTo>
                        <a:lnTo>
                          <a:pt x="274" y="52"/>
                        </a:lnTo>
                        <a:lnTo>
                          <a:pt x="242" y="35"/>
                        </a:lnTo>
                        <a:lnTo>
                          <a:pt x="218" y="26"/>
                        </a:lnTo>
                        <a:lnTo>
                          <a:pt x="182" y="14"/>
                        </a:lnTo>
                        <a:lnTo>
                          <a:pt x="149" y="11"/>
                        </a:lnTo>
                        <a:lnTo>
                          <a:pt x="122" y="12"/>
                        </a:lnTo>
                        <a:lnTo>
                          <a:pt x="92" y="17"/>
                        </a:lnTo>
                        <a:lnTo>
                          <a:pt x="67" y="26"/>
                        </a:lnTo>
                        <a:lnTo>
                          <a:pt x="39" y="47"/>
                        </a:lnTo>
                        <a:lnTo>
                          <a:pt x="22" y="69"/>
                        </a:lnTo>
                        <a:lnTo>
                          <a:pt x="13" y="100"/>
                        </a:lnTo>
                        <a:lnTo>
                          <a:pt x="13" y="131"/>
                        </a:lnTo>
                        <a:lnTo>
                          <a:pt x="0" y="132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488" name="Freeform 272"/>
                  <p:cNvSpPr>
                    <a:spLocks/>
                  </p:cNvSpPr>
                  <p:nvPr/>
                </p:nvSpPr>
                <p:spPr bwMode="auto">
                  <a:xfrm>
                    <a:off x="1618" y="1821"/>
                    <a:ext cx="174" cy="66"/>
                  </a:xfrm>
                  <a:custGeom>
                    <a:avLst/>
                    <a:gdLst>
                      <a:gd name="T0" fmla="*/ 0 w 348"/>
                      <a:gd name="T1" fmla="*/ 132 h 132"/>
                      <a:gd name="T2" fmla="*/ 0 w 348"/>
                      <a:gd name="T3" fmla="*/ 108 h 132"/>
                      <a:gd name="T4" fmla="*/ 3 w 348"/>
                      <a:gd name="T5" fmla="*/ 88 h 132"/>
                      <a:gd name="T6" fmla="*/ 19 w 348"/>
                      <a:gd name="T7" fmla="*/ 53 h 132"/>
                      <a:gd name="T8" fmla="*/ 56 w 348"/>
                      <a:gd name="T9" fmla="*/ 23 h 132"/>
                      <a:gd name="T10" fmla="*/ 99 w 348"/>
                      <a:gd name="T11" fmla="*/ 4 h 132"/>
                      <a:gd name="T12" fmla="*/ 151 w 348"/>
                      <a:gd name="T13" fmla="*/ 0 h 132"/>
                      <a:gd name="T14" fmla="*/ 195 w 348"/>
                      <a:gd name="T15" fmla="*/ 7 h 132"/>
                      <a:gd name="T16" fmla="*/ 254 w 348"/>
                      <a:gd name="T17" fmla="*/ 29 h 132"/>
                      <a:gd name="T18" fmla="*/ 297 w 348"/>
                      <a:gd name="T19" fmla="*/ 53 h 132"/>
                      <a:gd name="T20" fmla="*/ 328 w 348"/>
                      <a:gd name="T21" fmla="*/ 76 h 132"/>
                      <a:gd name="T22" fmla="*/ 348 w 348"/>
                      <a:gd name="T23" fmla="*/ 93 h 132"/>
                      <a:gd name="T24" fmla="*/ 341 w 348"/>
                      <a:gd name="T25" fmla="*/ 103 h 132"/>
                      <a:gd name="T26" fmla="*/ 323 w 348"/>
                      <a:gd name="T27" fmla="*/ 88 h 132"/>
                      <a:gd name="T28" fmla="*/ 305 w 348"/>
                      <a:gd name="T29" fmla="*/ 72 h 132"/>
                      <a:gd name="T30" fmla="*/ 274 w 348"/>
                      <a:gd name="T31" fmla="*/ 52 h 132"/>
                      <a:gd name="T32" fmla="*/ 242 w 348"/>
                      <a:gd name="T33" fmla="*/ 35 h 132"/>
                      <a:gd name="T34" fmla="*/ 218 w 348"/>
                      <a:gd name="T35" fmla="*/ 26 h 132"/>
                      <a:gd name="T36" fmla="*/ 182 w 348"/>
                      <a:gd name="T37" fmla="*/ 14 h 132"/>
                      <a:gd name="T38" fmla="*/ 149 w 348"/>
                      <a:gd name="T39" fmla="*/ 11 h 132"/>
                      <a:gd name="T40" fmla="*/ 122 w 348"/>
                      <a:gd name="T41" fmla="*/ 12 h 132"/>
                      <a:gd name="T42" fmla="*/ 92 w 348"/>
                      <a:gd name="T43" fmla="*/ 17 h 132"/>
                      <a:gd name="T44" fmla="*/ 67 w 348"/>
                      <a:gd name="T45" fmla="*/ 26 h 132"/>
                      <a:gd name="T46" fmla="*/ 39 w 348"/>
                      <a:gd name="T47" fmla="*/ 47 h 132"/>
                      <a:gd name="T48" fmla="*/ 22 w 348"/>
                      <a:gd name="T49" fmla="*/ 69 h 132"/>
                      <a:gd name="T50" fmla="*/ 13 w 348"/>
                      <a:gd name="T51" fmla="*/ 100 h 132"/>
                      <a:gd name="T52" fmla="*/ 13 w 348"/>
                      <a:gd name="T53" fmla="*/ 13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48" h="132">
                        <a:moveTo>
                          <a:pt x="0" y="132"/>
                        </a:moveTo>
                        <a:lnTo>
                          <a:pt x="0" y="108"/>
                        </a:lnTo>
                        <a:lnTo>
                          <a:pt x="3" y="88"/>
                        </a:lnTo>
                        <a:lnTo>
                          <a:pt x="19" y="53"/>
                        </a:lnTo>
                        <a:lnTo>
                          <a:pt x="56" y="23"/>
                        </a:lnTo>
                        <a:lnTo>
                          <a:pt x="99" y="4"/>
                        </a:lnTo>
                        <a:lnTo>
                          <a:pt x="151" y="0"/>
                        </a:lnTo>
                        <a:lnTo>
                          <a:pt x="195" y="7"/>
                        </a:lnTo>
                        <a:lnTo>
                          <a:pt x="254" y="29"/>
                        </a:lnTo>
                        <a:lnTo>
                          <a:pt x="297" y="53"/>
                        </a:lnTo>
                        <a:lnTo>
                          <a:pt x="328" y="76"/>
                        </a:lnTo>
                        <a:lnTo>
                          <a:pt x="348" y="93"/>
                        </a:lnTo>
                        <a:lnTo>
                          <a:pt x="341" y="103"/>
                        </a:lnTo>
                        <a:lnTo>
                          <a:pt x="323" y="88"/>
                        </a:lnTo>
                        <a:lnTo>
                          <a:pt x="305" y="72"/>
                        </a:lnTo>
                        <a:lnTo>
                          <a:pt x="274" y="52"/>
                        </a:lnTo>
                        <a:lnTo>
                          <a:pt x="242" y="35"/>
                        </a:lnTo>
                        <a:lnTo>
                          <a:pt x="218" y="26"/>
                        </a:lnTo>
                        <a:lnTo>
                          <a:pt x="182" y="14"/>
                        </a:lnTo>
                        <a:lnTo>
                          <a:pt x="149" y="11"/>
                        </a:lnTo>
                        <a:lnTo>
                          <a:pt x="122" y="12"/>
                        </a:lnTo>
                        <a:lnTo>
                          <a:pt x="92" y="17"/>
                        </a:lnTo>
                        <a:lnTo>
                          <a:pt x="67" y="26"/>
                        </a:lnTo>
                        <a:lnTo>
                          <a:pt x="39" y="47"/>
                        </a:lnTo>
                        <a:lnTo>
                          <a:pt x="22" y="69"/>
                        </a:lnTo>
                        <a:lnTo>
                          <a:pt x="13" y="100"/>
                        </a:lnTo>
                        <a:lnTo>
                          <a:pt x="13" y="131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1489" name="Freeform 273"/>
                <p:cNvSpPr>
                  <a:spLocks/>
                </p:cNvSpPr>
                <p:nvPr/>
              </p:nvSpPr>
              <p:spPr bwMode="auto">
                <a:xfrm>
                  <a:off x="1425" y="1511"/>
                  <a:ext cx="133" cy="239"/>
                </a:xfrm>
                <a:custGeom>
                  <a:avLst/>
                  <a:gdLst>
                    <a:gd name="T0" fmla="*/ 0 w 136"/>
                    <a:gd name="T1" fmla="*/ 86 h 234"/>
                    <a:gd name="T2" fmla="*/ 136 w 136"/>
                    <a:gd name="T3" fmla="*/ 0 h 234"/>
                    <a:gd name="T4" fmla="*/ 136 w 136"/>
                    <a:gd name="T5" fmla="*/ 146 h 234"/>
                    <a:gd name="T6" fmla="*/ 0 w 136"/>
                    <a:gd name="T7" fmla="*/ 234 h 234"/>
                    <a:gd name="T8" fmla="*/ 0 w 136"/>
                    <a:gd name="T9" fmla="*/ 86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34">
                      <a:moveTo>
                        <a:pt x="0" y="86"/>
                      </a:moveTo>
                      <a:lnTo>
                        <a:pt x="136" y="0"/>
                      </a:lnTo>
                      <a:lnTo>
                        <a:pt x="136" y="146"/>
                      </a:lnTo>
                      <a:lnTo>
                        <a:pt x="0" y="234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1490" name="Freeform 274"/>
                <p:cNvSpPr>
                  <a:spLocks/>
                </p:cNvSpPr>
                <p:nvPr/>
              </p:nvSpPr>
              <p:spPr bwMode="auto">
                <a:xfrm>
                  <a:off x="1254" y="1540"/>
                  <a:ext cx="171" cy="209"/>
                </a:xfrm>
                <a:custGeom>
                  <a:avLst/>
                  <a:gdLst>
                    <a:gd name="T0" fmla="*/ 0 w 176"/>
                    <a:gd name="T1" fmla="*/ 0 h 204"/>
                    <a:gd name="T2" fmla="*/ 176 w 176"/>
                    <a:gd name="T3" fmla="*/ 55 h 204"/>
                    <a:gd name="T4" fmla="*/ 176 w 176"/>
                    <a:gd name="T5" fmla="*/ 204 h 204"/>
                    <a:gd name="T6" fmla="*/ 0 w 176"/>
                    <a:gd name="T7" fmla="*/ 145 h 204"/>
                    <a:gd name="T8" fmla="*/ 0 w 176"/>
                    <a:gd name="T9" fmla="*/ 0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04">
                      <a:moveTo>
                        <a:pt x="0" y="0"/>
                      </a:moveTo>
                      <a:lnTo>
                        <a:pt x="176" y="55"/>
                      </a:lnTo>
                      <a:lnTo>
                        <a:pt x="176" y="204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61491" name="Line 275"/>
            <p:cNvSpPr>
              <a:spLocks noChangeShapeType="1"/>
            </p:cNvSpPr>
            <p:nvPr/>
          </p:nvSpPr>
          <p:spPr bwMode="auto">
            <a:xfrm flipV="1">
              <a:off x="5029200" y="3657600"/>
              <a:ext cx="533400" cy="1636713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492" name="Text Box 276"/>
            <p:cNvSpPr txBox="1">
              <a:spLocks noChangeArrowheads="1"/>
            </p:cNvSpPr>
            <p:nvPr/>
          </p:nvSpPr>
          <p:spPr bwMode="auto">
            <a:xfrm>
              <a:off x="3962400" y="5181600"/>
              <a:ext cx="11477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SiC</a:t>
              </a:r>
            </a:p>
          </p:txBody>
        </p:sp>
        <p:grpSp>
          <p:nvGrpSpPr>
            <p:cNvPr id="1161493" name="Group 277"/>
            <p:cNvGrpSpPr>
              <a:grpSpLocks/>
            </p:cNvGrpSpPr>
            <p:nvPr/>
          </p:nvGrpSpPr>
          <p:grpSpPr bwMode="auto">
            <a:xfrm>
              <a:off x="7739063" y="3810000"/>
              <a:ext cx="261937" cy="476250"/>
              <a:chOff x="3266" y="1922"/>
              <a:chExt cx="351" cy="636"/>
            </a:xfrm>
          </p:grpSpPr>
          <p:grpSp>
            <p:nvGrpSpPr>
              <p:cNvPr id="1161494" name="Group 278"/>
              <p:cNvGrpSpPr>
                <a:grpSpLocks/>
              </p:cNvGrpSpPr>
              <p:nvPr/>
            </p:nvGrpSpPr>
            <p:grpSpPr bwMode="auto">
              <a:xfrm>
                <a:off x="3362" y="2409"/>
                <a:ext cx="159" cy="149"/>
                <a:chOff x="3362" y="2409"/>
                <a:chExt cx="159" cy="149"/>
              </a:xfrm>
            </p:grpSpPr>
            <p:grpSp>
              <p:nvGrpSpPr>
                <p:cNvPr id="1161495" name="Group 279"/>
                <p:cNvGrpSpPr>
                  <a:grpSpLocks/>
                </p:cNvGrpSpPr>
                <p:nvPr/>
              </p:nvGrpSpPr>
              <p:grpSpPr bwMode="auto">
                <a:xfrm>
                  <a:off x="3362" y="2409"/>
                  <a:ext cx="159" cy="149"/>
                  <a:chOff x="3362" y="2409"/>
                  <a:chExt cx="159" cy="149"/>
                </a:xfrm>
              </p:grpSpPr>
              <p:grpSp>
                <p:nvGrpSpPr>
                  <p:cNvPr id="1161496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401" y="2524"/>
                    <a:ext cx="87" cy="34"/>
                    <a:chOff x="3401" y="2524"/>
                    <a:chExt cx="87" cy="34"/>
                  </a:xfrm>
                </p:grpSpPr>
                <p:sp>
                  <p:nvSpPr>
                    <p:cNvPr id="1161497" name="Freeform 281"/>
                    <p:cNvSpPr>
                      <a:spLocks/>
                    </p:cNvSpPr>
                    <p:nvPr/>
                  </p:nvSpPr>
                  <p:spPr bwMode="auto">
                    <a:xfrm>
                      <a:off x="3401" y="2524"/>
                      <a:ext cx="87" cy="34"/>
                    </a:xfrm>
                    <a:custGeom>
                      <a:avLst/>
                      <a:gdLst>
                        <a:gd name="T0" fmla="*/ 0 w 433"/>
                        <a:gd name="T1" fmla="*/ 0 h 171"/>
                        <a:gd name="T2" fmla="*/ 87 w 433"/>
                        <a:gd name="T3" fmla="*/ 136 h 171"/>
                        <a:gd name="T4" fmla="*/ 95 w 433"/>
                        <a:gd name="T5" fmla="*/ 144 h 171"/>
                        <a:gd name="T6" fmla="*/ 106 w 433"/>
                        <a:gd name="T7" fmla="*/ 149 h 171"/>
                        <a:gd name="T8" fmla="*/ 118 w 433"/>
                        <a:gd name="T9" fmla="*/ 154 h 171"/>
                        <a:gd name="T10" fmla="*/ 133 w 433"/>
                        <a:gd name="T11" fmla="*/ 161 h 171"/>
                        <a:gd name="T12" fmla="*/ 151 w 433"/>
                        <a:gd name="T13" fmla="*/ 164 h 171"/>
                        <a:gd name="T14" fmla="*/ 164 w 433"/>
                        <a:gd name="T15" fmla="*/ 165 h 171"/>
                        <a:gd name="T16" fmla="*/ 178 w 433"/>
                        <a:gd name="T17" fmla="*/ 168 h 171"/>
                        <a:gd name="T18" fmla="*/ 193 w 433"/>
                        <a:gd name="T19" fmla="*/ 169 h 171"/>
                        <a:gd name="T20" fmla="*/ 211 w 433"/>
                        <a:gd name="T21" fmla="*/ 171 h 171"/>
                        <a:gd name="T22" fmla="*/ 224 w 433"/>
                        <a:gd name="T23" fmla="*/ 171 h 171"/>
                        <a:gd name="T24" fmla="*/ 242 w 433"/>
                        <a:gd name="T25" fmla="*/ 169 h 171"/>
                        <a:gd name="T26" fmla="*/ 257 w 433"/>
                        <a:gd name="T27" fmla="*/ 168 h 171"/>
                        <a:gd name="T28" fmla="*/ 274 w 433"/>
                        <a:gd name="T29" fmla="*/ 165 h 171"/>
                        <a:gd name="T30" fmla="*/ 289 w 433"/>
                        <a:gd name="T31" fmla="*/ 164 h 171"/>
                        <a:gd name="T32" fmla="*/ 303 w 433"/>
                        <a:gd name="T33" fmla="*/ 160 h 171"/>
                        <a:gd name="T34" fmla="*/ 318 w 433"/>
                        <a:gd name="T35" fmla="*/ 156 h 171"/>
                        <a:gd name="T36" fmla="*/ 331 w 433"/>
                        <a:gd name="T37" fmla="*/ 149 h 171"/>
                        <a:gd name="T38" fmla="*/ 341 w 433"/>
                        <a:gd name="T39" fmla="*/ 143 h 171"/>
                        <a:gd name="T40" fmla="*/ 345 w 433"/>
                        <a:gd name="T41" fmla="*/ 138 h 171"/>
                        <a:gd name="T42" fmla="*/ 352 w 433"/>
                        <a:gd name="T43" fmla="*/ 131 h 171"/>
                        <a:gd name="T44" fmla="*/ 433 w 433"/>
                        <a:gd name="T45" fmla="*/ 0 h 171"/>
                        <a:gd name="T46" fmla="*/ 0 w 433"/>
                        <a:gd name="T47" fmla="*/ 0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433" h="171">
                          <a:moveTo>
                            <a:pt x="0" y="0"/>
                          </a:moveTo>
                          <a:lnTo>
                            <a:pt x="87" y="136"/>
                          </a:lnTo>
                          <a:lnTo>
                            <a:pt x="95" y="144"/>
                          </a:lnTo>
                          <a:lnTo>
                            <a:pt x="106" y="149"/>
                          </a:lnTo>
                          <a:lnTo>
                            <a:pt x="118" y="154"/>
                          </a:lnTo>
                          <a:lnTo>
                            <a:pt x="133" y="161"/>
                          </a:lnTo>
                          <a:lnTo>
                            <a:pt x="151" y="164"/>
                          </a:lnTo>
                          <a:lnTo>
                            <a:pt x="164" y="165"/>
                          </a:lnTo>
                          <a:lnTo>
                            <a:pt x="178" y="168"/>
                          </a:lnTo>
                          <a:lnTo>
                            <a:pt x="193" y="169"/>
                          </a:lnTo>
                          <a:lnTo>
                            <a:pt x="211" y="171"/>
                          </a:lnTo>
                          <a:lnTo>
                            <a:pt x="224" y="171"/>
                          </a:lnTo>
                          <a:lnTo>
                            <a:pt x="242" y="169"/>
                          </a:lnTo>
                          <a:lnTo>
                            <a:pt x="257" y="168"/>
                          </a:lnTo>
                          <a:lnTo>
                            <a:pt x="274" y="165"/>
                          </a:lnTo>
                          <a:lnTo>
                            <a:pt x="289" y="164"/>
                          </a:lnTo>
                          <a:lnTo>
                            <a:pt x="303" y="160"/>
                          </a:lnTo>
                          <a:lnTo>
                            <a:pt x="318" y="156"/>
                          </a:lnTo>
                          <a:lnTo>
                            <a:pt x="331" y="149"/>
                          </a:lnTo>
                          <a:lnTo>
                            <a:pt x="341" y="143"/>
                          </a:lnTo>
                          <a:lnTo>
                            <a:pt x="345" y="138"/>
                          </a:lnTo>
                          <a:lnTo>
                            <a:pt x="352" y="131"/>
                          </a:lnTo>
                          <a:lnTo>
                            <a:pt x="43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49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3415" y="2524"/>
                      <a:ext cx="39" cy="34"/>
                    </a:xfrm>
                    <a:custGeom>
                      <a:avLst/>
                      <a:gdLst>
                        <a:gd name="T0" fmla="*/ 0 w 193"/>
                        <a:gd name="T1" fmla="*/ 0 h 171"/>
                        <a:gd name="T2" fmla="*/ 53 w 193"/>
                        <a:gd name="T3" fmla="*/ 154 h 171"/>
                        <a:gd name="T4" fmla="*/ 65 w 193"/>
                        <a:gd name="T5" fmla="*/ 161 h 171"/>
                        <a:gd name="T6" fmla="*/ 83 w 193"/>
                        <a:gd name="T7" fmla="*/ 164 h 171"/>
                        <a:gd name="T8" fmla="*/ 96 w 193"/>
                        <a:gd name="T9" fmla="*/ 165 h 171"/>
                        <a:gd name="T10" fmla="*/ 110 w 193"/>
                        <a:gd name="T11" fmla="*/ 168 h 171"/>
                        <a:gd name="T12" fmla="*/ 125 w 193"/>
                        <a:gd name="T13" fmla="*/ 169 h 171"/>
                        <a:gd name="T14" fmla="*/ 143 w 193"/>
                        <a:gd name="T15" fmla="*/ 171 h 171"/>
                        <a:gd name="T16" fmla="*/ 156 w 193"/>
                        <a:gd name="T17" fmla="*/ 171 h 171"/>
                        <a:gd name="T18" fmla="*/ 174 w 193"/>
                        <a:gd name="T19" fmla="*/ 169 h 171"/>
                        <a:gd name="T20" fmla="*/ 193 w 193"/>
                        <a:gd name="T21" fmla="*/ 0 h 171"/>
                        <a:gd name="T22" fmla="*/ 0 w 193"/>
                        <a:gd name="T23" fmla="*/ 0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93" h="171">
                          <a:moveTo>
                            <a:pt x="0" y="0"/>
                          </a:moveTo>
                          <a:lnTo>
                            <a:pt x="53" y="154"/>
                          </a:lnTo>
                          <a:lnTo>
                            <a:pt x="65" y="161"/>
                          </a:lnTo>
                          <a:lnTo>
                            <a:pt x="83" y="164"/>
                          </a:lnTo>
                          <a:lnTo>
                            <a:pt x="96" y="165"/>
                          </a:lnTo>
                          <a:lnTo>
                            <a:pt x="110" y="168"/>
                          </a:lnTo>
                          <a:lnTo>
                            <a:pt x="125" y="169"/>
                          </a:lnTo>
                          <a:lnTo>
                            <a:pt x="143" y="171"/>
                          </a:lnTo>
                          <a:lnTo>
                            <a:pt x="156" y="171"/>
                          </a:lnTo>
                          <a:lnTo>
                            <a:pt x="174" y="169"/>
                          </a:lnTo>
                          <a:lnTo>
                            <a:pt x="19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61499" name="Group 283"/>
                  <p:cNvGrpSpPr>
                    <a:grpSpLocks/>
                  </p:cNvGrpSpPr>
                  <p:nvPr/>
                </p:nvGrpSpPr>
                <p:grpSpPr bwMode="auto">
                  <a:xfrm>
                    <a:off x="3362" y="2409"/>
                    <a:ext cx="159" cy="124"/>
                    <a:chOff x="3362" y="2409"/>
                    <a:chExt cx="159" cy="124"/>
                  </a:xfrm>
                </p:grpSpPr>
                <p:sp>
                  <p:nvSpPr>
                    <p:cNvPr id="116150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3362" y="2409"/>
                      <a:ext cx="159" cy="124"/>
                    </a:xfrm>
                    <a:custGeom>
                      <a:avLst/>
                      <a:gdLst>
                        <a:gd name="T0" fmla="*/ 18 w 795"/>
                        <a:gd name="T1" fmla="*/ 17 h 622"/>
                        <a:gd name="T2" fmla="*/ 21 w 795"/>
                        <a:gd name="T3" fmla="*/ 33 h 622"/>
                        <a:gd name="T4" fmla="*/ 19 w 795"/>
                        <a:gd name="T5" fmla="*/ 64 h 622"/>
                        <a:gd name="T6" fmla="*/ 10 w 795"/>
                        <a:gd name="T7" fmla="*/ 83 h 622"/>
                        <a:gd name="T8" fmla="*/ 4 w 795"/>
                        <a:gd name="T9" fmla="*/ 109 h 622"/>
                        <a:gd name="T10" fmla="*/ 15 w 795"/>
                        <a:gd name="T11" fmla="*/ 130 h 622"/>
                        <a:gd name="T12" fmla="*/ 29 w 795"/>
                        <a:gd name="T13" fmla="*/ 152 h 622"/>
                        <a:gd name="T14" fmla="*/ 26 w 795"/>
                        <a:gd name="T15" fmla="*/ 169 h 622"/>
                        <a:gd name="T16" fmla="*/ 11 w 795"/>
                        <a:gd name="T17" fmla="*/ 187 h 622"/>
                        <a:gd name="T18" fmla="*/ 4 w 795"/>
                        <a:gd name="T19" fmla="*/ 204 h 622"/>
                        <a:gd name="T20" fmla="*/ 16 w 795"/>
                        <a:gd name="T21" fmla="*/ 225 h 622"/>
                        <a:gd name="T22" fmla="*/ 26 w 795"/>
                        <a:gd name="T23" fmla="*/ 241 h 622"/>
                        <a:gd name="T24" fmla="*/ 26 w 795"/>
                        <a:gd name="T25" fmla="*/ 261 h 622"/>
                        <a:gd name="T26" fmla="*/ 10 w 795"/>
                        <a:gd name="T27" fmla="*/ 279 h 622"/>
                        <a:gd name="T28" fmla="*/ 0 w 795"/>
                        <a:gd name="T29" fmla="*/ 302 h 622"/>
                        <a:gd name="T30" fmla="*/ 11 w 795"/>
                        <a:gd name="T31" fmla="*/ 323 h 622"/>
                        <a:gd name="T32" fmla="*/ 28 w 795"/>
                        <a:gd name="T33" fmla="*/ 343 h 622"/>
                        <a:gd name="T34" fmla="*/ 28 w 795"/>
                        <a:gd name="T35" fmla="*/ 374 h 622"/>
                        <a:gd name="T36" fmla="*/ 16 w 795"/>
                        <a:gd name="T37" fmla="*/ 394 h 622"/>
                        <a:gd name="T38" fmla="*/ 18 w 795"/>
                        <a:gd name="T39" fmla="*/ 410 h 622"/>
                        <a:gd name="T40" fmla="*/ 36 w 795"/>
                        <a:gd name="T41" fmla="*/ 433 h 622"/>
                        <a:gd name="T42" fmla="*/ 93 w 795"/>
                        <a:gd name="T43" fmla="*/ 496 h 622"/>
                        <a:gd name="T44" fmla="*/ 144 w 795"/>
                        <a:gd name="T45" fmla="*/ 545 h 622"/>
                        <a:gd name="T46" fmla="*/ 189 w 795"/>
                        <a:gd name="T47" fmla="*/ 572 h 622"/>
                        <a:gd name="T48" fmla="*/ 272 w 795"/>
                        <a:gd name="T49" fmla="*/ 608 h 622"/>
                        <a:gd name="T50" fmla="*/ 349 w 795"/>
                        <a:gd name="T51" fmla="*/ 620 h 622"/>
                        <a:gd name="T52" fmla="*/ 455 w 795"/>
                        <a:gd name="T53" fmla="*/ 620 h 622"/>
                        <a:gd name="T54" fmla="*/ 543 w 795"/>
                        <a:gd name="T55" fmla="*/ 612 h 622"/>
                        <a:gd name="T56" fmla="*/ 606 w 795"/>
                        <a:gd name="T57" fmla="*/ 594 h 622"/>
                        <a:gd name="T58" fmla="*/ 647 w 795"/>
                        <a:gd name="T59" fmla="*/ 571 h 622"/>
                        <a:gd name="T60" fmla="*/ 676 w 795"/>
                        <a:gd name="T61" fmla="*/ 545 h 622"/>
                        <a:gd name="T62" fmla="*/ 761 w 795"/>
                        <a:gd name="T63" fmla="*/ 427 h 622"/>
                        <a:gd name="T64" fmla="*/ 778 w 795"/>
                        <a:gd name="T65" fmla="*/ 388 h 622"/>
                        <a:gd name="T66" fmla="*/ 779 w 795"/>
                        <a:gd name="T67" fmla="*/ 370 h 622"/>
                        <a:gd name="T68" fmla="*/ 767 w 795"/>
                        <a:gd name="T69" fmla="*/ 352 h 622"/>
                        <a:gd name="T70" fmla="*/ 767 w 795"/>
                        <a:gd name="T71" fmla="*/ 331 h 622"/>
                        <a:gd name="T72" fmla="*/ 778 w 795"/>
                        <a:gd name="T73" fmla="*/ 313 h 622"/>
                        <a:gd name="T74" fmla="*/ 790 w 795"/>
                        <a:gd name="T75" fmla="*/ 295 h 622"/>
                        <a:gd name="T76" fmla="*/ 794 w 795"/>
                        <a:gd name="T77" fmla="*/ 274 h 622"/>
                        <a:gd name="T78" fmla="*/ 783 w 795"/>
                        <a:gd name="T79" fmla="*/ 256 h 622"/>
                        <a:gd name="T80" fmla="*/ 771 w 795"/>
                        <a:gd name="T81" fmla="*/ 239 h 622"/>
                        <a:gd name="T82" fmla="*/ 771 w 795"/>
                        <a:gd name="T83" fmla="*/ 220 h 622"/>
                        <a:gd name="T84" fmla="*/ 787 w 795"/>
                        <a:gd name="T85" fmla="*/ 199 h 622"/>
                        <a:gd name="T86" fmla="*/ 790 w 795"/>
                        <a:gd name="T87" fmla="*/ 175 h 622"/>
                        <a:gd name="T88" fmla="*/ 778 w 795"/>
                        <a:gd name="T89" fmla="*/ 152 h 622"/>
                        <a:gd name="T90" fmla="*/ 771 w 795"/>
                        <a:gd name="T91" fmla="*/ 134 h 622"/>
                        <a:gd name="T92" fmla="*/ 779 w 795"/>
                        <a:gd name="T93" fmla="*/ 113 h 622"/>
                        <a:gd name="T94" fmla="*/ 790 w 795"/>
                        <a:gd name="T95" fmla="*/ 98 h 622"/>
                        <a:gd name="T96" fmla="*/ 795 w 795"/>
                        <a:gd name="T97" fmla="*/ 76 h 622"/>
                        <a:gd name="T98" fmla="*/ 786 w 795"/>
                        <a:gd name="T99" fmla="*/ 58 h 622"/>
                        <a:gd name="T100" fmla="*/ 774 w 795"/>
                        <a:gd name="T101" fmla="*/ 36 h 622"/>
                        <a:gd name="T102" fmla="*/ 778 w 795"/>
                        <a:gd name="T103" fmla="*/ 16 h 622"/>
                        <a:gd name="T104" fmla="*/ 23 w 795"/>
                        <a:gd name="T105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795" h="622">
                          <a:moveTo>
                            <a:pt x="23" y="0"/>
                          </a:moveTo>
                          <a:lnTo>
                            <a:pt x="18" y="17"/>
                          </a:lnTo>
                          <a:lnTo>
                            <a:pt x="19" y="25"/>
                          </a:lnTo>
                          <a:lnTo>
                            <a:pt x="21" y="33"/>
                          </a:lnTo>
                          <a:lnTo>
                            <a:pt x="23" y="51"/>
                          </a:lnTo>
                          <a:lnTo>
                            <a:pt x="19" y="64"/>
                          </a:lnTo>
                          <a:lnTo>
                            <a:pt x="15" y="75"/>
                          </a:lnTo>
                          <a:lnTo>
                            <a:pt x="10" y="83"/>
                          </a:lnTo>
                          <a:lnTo>
                            <a:pt x="4" y="98"/>
                          </a:lnTo>
                          <a:lnTo>
                            <a:pt x="4" y="109"/>
                          </a:lnTo>
                          <a:lnTo>
                            <a:pt x="10" y="119"/>
                          </a:lnTo>
                          <a:lnTo>
                            <a:pt x="15" y="130"/>
                          </a:lnTo>
                          <a:lnTo>
                            <a:pt x="25" y="141"/>
                          </a:lnTo>
                          <a:lnTo>
                            <a:pt x="29" y="152"/>
                          </a:lnTo>
                          <a:lnTo>
                            <a:pt x="29" y="160"/>
                          </a:lnTo>
                          <a:lnTo>
                            <a:pt x="26" y="169"/>
                          </a:lnTo>
                          <a:lnTo>
                            <a:pt x="18" y="177"/>
                          </a:lnTo>
                          <a:lnTo>
                            <a:pt x="11" y="187"/>
                          </a:lnTo>
                          <a:lnTo>
                            <a:pt x="7" y="195"/>
                          </a:lnTo>
                          <a:lnTo>
                            <a:pt x="4" y="204"/>
                          </a:lnTo>
                          <a:lnTo>
                            <a:pt x="10" y="215"/>
                          </a:lnTo>
                          <a:lnTo>
                            <a:pt x="16" y="225"/>
                          </a:lnTo>
                          <a:lnTo>
                            <a:pt x="23" y="233"/>
                          </a:lnTo>
                          <a:lnTo>
                            <a:pt x="26" y="241"/>
                          </a:lnTo>
                          <a:lnTo>
                            <a:pt x="29" y="250"/>
                          </a:lnTo>
                          <a:lnTo>
                            <a:pt x="26" y="261"/>
                          </a:lnTo>
                          <a:lnTo>
                            <a:pt x="18" y="271"/>
                          </a:lnTo>
                          <a:lnTo>
                            <a:pt x="10" y="279"/>
                          </a:lnTo>
                          <a:lnTo>
                            <a:pt x="1" y="292"/>
                          </a:lnTo>
                          <a:lnTo>
                            <a:pt x="0" y="302"/>
                          </a:lnTo>
                          <a:lnTo>
                            <a:pt x="3" y="313"/>
                          </a:lnTo>
                          <a:lnTo>
                            <a:pt x="11" y="323"/>
                          </a:lnTo>
                          <a:lnTo>
                            <a:pt x="19" y="332"/>
                          </a:lnTo>
                          <a:lnTo>
                            <a:pt x="28" y="343"/>
                          </a:lnTo>
                          <a:lnTo>
                            <a:pt x="33" y="359"/>
                          </a:lnTo>
                          <a:lnTo>
                            <a:pt x="28" y="374"/>
                          </a:lnTo>
                          <a:lnTo>
                            <a:pt x="19" y="385"/>
                          </a:lnTo>
                          <a:lnTo>
                            <a:pt x="16" y="394"/>
                          </a:lnTo>
                          <a:lnTo>
                            <a:pt x="16" y="404"/>
                          </a:lnTo>
                          <a:lnTo>
                            <a:pt x="18" y="410"/>
                          </a:lnTo>
                          <a:lnTo>
                            <a:pt x="25" y="419"/>
                          </a:lnTo>
                          <a:lnTo>
                            <a:pt x="36" y="433"/>
                          </a:lnTo>
                          <a:lnTo>
                            <a:pt x="56" y="458"/>
                          </a:lnTo>
                          <a:lnTo>
                            <a:pt x="93" y="496"/>
                          </a:lnTo>
                          <a:lnTo>
                            <a:pt x="125" y="528"/>
                          </a:lnTo>
                          <a:lnTo>
                            <a:pt x="144" y="545"/>
                          </a:lnTo>
                          <a:lnTo>
                            <a:pt x="165" y="558"/>
                          </a:lnTo>
                          <a:lnTo>
                            <a:pt x="189" y="572"/>
                          </a:lnTo>
                          <a:lnTo>
                            <a:pt x="222" y="590"/>
                          </a:lnTo>
                          <a:lnTo>
                            <a:pt x="272" y="608"/>
                          </a:lnTo>
                          <a:lnTo>
                            <a:pt x="309" y="615"/>
                          </a:lnTo>
                          <a:lnTo>
                            <a:pt x="349" y="620"/>
                          </a:lnTo>
                          <a:lnTo>
                            <a:pt x="400" y="622"/>
                          </a:lnTo>
                          <a:lnTo>
                            <a:pt x="455" y="620"/>
                          </a:lnTo>
                          <a:lnTo>
                            <a:pt x="502" y="619"/>
                          </a:lnTo>
                          <a:lnTo>
                            <a:pt x="543" y="612"/>
                          </a:lnTo>
                          <a:lnTo>
                            <a:pt x="580" y="604"/>
                          </a:lnTo>
                          <a:lnTo>
                            <a:pt x="606" y="594"/>
                          </a:lnTo>
                          <a:lnTo>
                            <a:pt x="629" y="583"/>
                          </a:lnTo>
                          <a:lnTo>
                            <a:pt x="647" y="571"/>
                          </a:lnTo>
                          <a:lnTo>
                            <a:pt x="662" y="561"/>
                          </a:lnTo>
                          <a:lnTo>
                            <a:pt x="676" y="545"/>
                          </a:lnTo>
                          <a:lnTo>
                            <a:pt x="724" y="481"/>
                          </a:lnTo>
                          <a:lnTo>
                            <a:pt x="761" y="427"/>
                          </a:lnTo>
                          <a:lnTo>
                            <a:pt x="774" y="400"/>
                          </a:lnTo>
                          <a:lnTo>
                            <a:pt x="778" y="388"/>
                          </a:lnTo>
                          <a:lnTo>
                            <a:pt x="779" y="379"/>
                          </a:lnTo>
                          <a:lnTo>
                            <a:pt x="779" y="370"/>
                          </a:lnTo>
                          <a:lnTo>
                            <a:pt x="772" y="359"/>
                          </a:lnTo>
                          <a:lnTo>
                            <a:pt x="767" y="352"/>
                          </a:lnTo>
                          <a:lnTo>
                            <a:pt x="765" y="342"/>
                          </a:lnTo>
                          <a:lnTo>
                            <a:pt x="767" y="331"/>
                          </a:lnTo>
                          <a:lnTo>
                            <a:pt x="772" y="323"/>
                          </a:lnTo>
                          <a:lnTo>
                            <a:pt x="778" y="313"/>
                          </a:lnTo>
                          <a:lnTo>
                            <a:pt x="783" y="306"/>
                          </a:lnTo>
                          <a:lnTo>
                            <a:pt x="790" y="295"/>
                          </a:lnTo>
                          <a:lnTo>
                            <a:pt x="795" y="286"/>
                          </a:lnTo>
                          <a:lnTo>
                            <a:pt x="794" y="274"/>
                          </a:lnTo>
                          <a:lnTo>
                            <a:pt x="789" y="265"/>
                          </a:lnTo>
                          <a:lnTo>
                            <a:pt x="783" y="256"/>
                          </a:lnTo>
                          <a:lnTo>
                            <a:pt x="778" y="248"/>
                          </a:lnTo>
                          <a:lnTo>
                            <a:pt x="771" y="239"/>
                          </a:lnTo>
                          <a:lnTo>
                            <a:pt x="768" y="228"/>
                          </a:lnTo>
                          <a:lnTo>
                            <a:pt x="771" y="220"/>
                          </a:lnTo>
                          <a:lnTo>
                            <a:pt x="779" y="208"/>
                          </a:lnTo>
                          <a:lnTo>
                            <a:pt x="787" y="199"/>
                          </a:lnTo>
                          <a:lnTo>
                            <a:pt x="790" y="189"/>
                          </a:lnTo>
                          <a:lnTo>
                            <a:pt x="790" y="175"/>
                          </a:lnTo>
                          <a:lnTo>
                            <a:pt x="786" y="162"/>
                          </a:lnTo>
                          <a:lnTo>
                            <a:pt x="778" y="152"/>
                          </a:lnTo>
                          <a:lnTo>
                            <a:pt x="774" y="145"/>
                          </a:lnTo>
                          <a:lnTo>
                            <a:pt x="771" y="134"/>
                          </a:lnTo>
                          <a:lnTo>
                            <a:pt x="772" y="123"/>
                          </a:lnTo>
                          <a:lnTo>
                            <a:pt x="779" y="113"/>
                          </a:lnTo>
                          <a:lnTo>
                            <a:pt x="783" y="106"/>
                          </a:lnTo>
                          <a:lnTo>
                            <a:pt x="790" y="98"/>
                          </a:lnTo>
                          <a:lnTo>
                            <a:pt x="794" y="88"/>
                          </a:lnTo>
                          <a:lnTo>
                            <a:pt x="795" y="76"/>
                          </a:lnTo>
                          <a:lnTo>
                            <a:pt x="792" y="69"/>
                          </a:lnTo>
                          <a:lnTo>
                            <a:pt x="786" y="58"/>
                          </a:lnTo>
                          <a:lnTo>
                            <a:pt x="779" y="49"/>
                          </a:lnTo>
                          <a:lnTo>
                            <a:pt x="774" y="36"/>
                          </a:lnTo>
                          <a:lnTo>
                            <a:pt x="774" y="25"/>
                          </a:lnTo>
                          <a:lnTo>
                            <a:pt x="778" y="16"/>
                          </a:lnTo>
                          <a:lnTo>
                            <a:pt x="775" y="0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rgbClr val="FFC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0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3362" y="2425"/>
                      <a:ext cx="20" cy="18"/>
                    </a:xfrm>
                    <a:custGeom>
                      <a:avLst/>
                      <a:gdLst>
                        <a:gd name="T0" fmla="*/ 6 w 99"/>
                        <a:gd name="T1" fmla="*/ 0 h 86"/>
                        <a:gd name="T2" fmla="*/ 12 w 99"/>
                        <a:gd name="T3" fmla="*/ 11 h 86"/>
                        <a:gd name="T4" fmla="*/ 22 w 99"/>
                        <a:gd name="T5" fmla="*/ 23 h 86"/>
                        <a:gd name="T6" fmla="*/ 39 w 99"/>
                        <a:gd name="T7" fmla="*/ 37 h 86"/>
                        <a:gd name="T8" fmla="*/ 59 w 99"/>
                        <a:gd name="T9" fmla="*/ 50 h 86"/>
                        <a:gd name="T10" fmla="*/ 80 w 99"/>
                        <a:gd name="T11" fmla="*/ 58 h 86"/>
                        <a:gd name="T12" fmla="*/ 99 w 99"/>
                        <a:gd name="T13" fmla="*/ 62 h 86"/>
                        <a:gd name="T14" fmla="*/ 91 w 99"/>
                        <a:gd name="T15" fmla="*/ 77 h 86"/>
                        <a:gd name="T16" fmla="*/ 66 w 99"/>
                        <a:gd name="T17" fmla="*/ 74 h 86"/>
                        <a:gd name="T18" fmla="*/ 39 w 99"/>
                        <a:gd name="T19" fmla="*/ 76 h 86"/>
                        <a:gd name="T20" fmla="*/ 22 w 99"/>
                        <a:gd name="T21" fmla="*/ 86 h 86"/>
                        <a:gd name="T22" fmla="*/ 25 w 99"/>
                        <a:gd name="T23" fmla="*/ 77 h 86"/>
                        <a:gd name="T24" fmla="*/ 24 w 99"/>
                        <a:gd name="T25" fmla="*/ 68 h 86"/>
                        <a:gd name="T26" fmla="*/ 19 w 99"/>
                        <a:gd name="T27" fmla="*/ 55 h 86"/>
                        <a:gd name="T28" fmla="*/ 11 w 99"/>
                        <a:gd name="T29" fmla="*/ 43 h 86"/>
                        <a:gd name="T30" fmla="*/ 3 w 99"/>
                        <a:gd name="T31" fmla="*/ 30 h 86"/>
                        <a:gd name="T32" fmla="*/ 0 w 99"/>
                        <a:gd name="T33" fmla="*/ 15 h 86"/>
                        <a:gd name="T34" fmla="*/ 6 w 99"/>
                        <a:gd name="T35" fmla="*/ 0 h 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99" h="86">
                          <a:moveTo>
                            <a:pt x="6" y="0"/>
                          </a:moveTo>
                          <a:lnTo>
                            <a:pt x="12" y="11"/>
                          </a:lnTo>
                          <a:lnTo>
                            <a:pt x="22" y="23"/>
                          </a:lnTo>
                          <a:lnTo>
                            <a:pt x="39" y="37"/>
                          </a:lnTo>
                          <a:lnTo>
                            <a:pt x="59" y="50"/>
                          </a:lnTo>
                          <a:lnTo>
                            <a:pt x="80" y="58"/>
                          </a:lnTo>
                          <a:lnTo>
                            <a:pt x="99" y="62"/>
                          </a:lnTo>
                          <a:lnTo>
                            <a:pt x="91" y="77"/>
                          </a:lnTo>
                          <a:lnTo>
                            <a:pt x="66" y="74"/>
                          </a:lnTo>
                          <a:lnTo>
                            <a:pt x="39" y="76"/>
                          </a:lnTo>
                          <a:lnTo>
                            <a:pt x="22" y="86"/>
                          </a:lnTo>
                          <a:lnTo>
                            <a:pt x="25" y="77"/>
                          </a:lnTo>
                          <a:lnTo>
                            <a:pt x="24" y="68"/>
                          </a:lnTo>
                          <a:lnTo>
                            <a:pt x="19" y="55"/>
                          </a:lnTo>
                          <a:lnTo>
                            <a:pt x="11" y="43"/>
                          </a:lnTo>
                          <a:lnTo>
                            <a:pt x="3" y="30"/>
                          </a:lnTo>
                          <a:lnTo>
                            <a:pt x="0" y="15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0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3363" y="2447"/>
                      <a:ext cx="26" cy="14"/>
                    </a:xfrm>
                    <a:custGeom>
                      <a:avLst/>
                      <a:gdLst>
                        <a:gd name="T0" fmla="*/ 0 w 129"/>
                        <a:gd name="T1" fmla="*/ 9 h 72"/>
                        <a:gd name="T2" fmla="*/ 3 w 129"/>
                        <a:gd name="T3" fmla="*/ 0 h 72"/>
                        <a:gd name="T4" fmla="*/ 8 w 129"/>
                        <a:gd name="T5" fmla="*/ 9 h 72"/>
                        <a:gd name="T6" fmla="*/ 18 w 129"/>
                        <a:gd name="T7" fmla="*/ 13 h 72"/>
                        <a:gd name="T8" fmla="*/ 36 w 129"/>
                        <a:gd name="T9" fmla="*/ 21 h 72"/>
                        <a:gd name="T10" fmla="*/ 55 w 129"/>
                        <a:gd name="T11" fmla="*/ 27 h 72"/>
                        <a:gd name="T12" fmla="*/ 85 w 129"/>
                        <a:gd name="T13" fmla="*/ 33 h 72"/>
                        <a:gd name="T14" fmla="*/ 119 w 129"/>
                        <a:gd name="T15" fmla="*/ 38 h 72"/>
                        <a:gd name="T16" fmla="*/ 129 w 129"/>
                        <a:gd name="T17" fmla="*/ 69 h 72"/>
                        <a:gd name="T18" fmla="*/ 92 w 129"/>
                        <a:gd name="T19" fmla="*/ 60 h 72"/>
                        <a:gd name="T20" fmla="*/ 62 w 129"/>
                        <a:gd name="T21" fmla="*/ 56 h 72"/>
                        <a:gd name="T22" fmla="*/ 38 w 129"/>
                        <a:gd name="T23" fmla="*/ 61 h 72"/>
                        <a:gd name="T24" fmla="*/ 21 w 129"/>
                        <a:gd name="T25" fmla="*/ 72 h 72"/>
                        <a:gd name="T26" fmla="*/ 21 w 129"/>
                        <a:gd name="T27" fmla="*/ 63 h 72"/>
                        <a:gd name="T28" fmla="*/ 21 w 129"/>
                        <a:gd name="T29" fmla="*/ 54 h 72"/>
                        <a:gd name="T30" fmla="*/ 18 w 129"/>
                        <a:gd name="T31" fmla="*/ 45 h 72"/>
                        <a:gd name="T32" fmla="*/ 8 w 129"/>
                        <a:gd name="T33" fmla="*/ 32 h 72"/>
                        <a:gd name="T34" fmla="*/ 0 w 129"/>
                        <a:gd name="T35" fmla="*/ 20 h 72"/>
                        <a:gd name="T36" fmla="*/ 0 w 129"/>
                        <a:gd name="T37" fmla="*/ 9 h 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129" h="72">
                          <a:moveTo>
                            <a:pt x="0" y="9"/>
                          </a:moveTo>
                          <a:lnTo>
                            <a:pt x="3" y="0"/>
                          </a:lnTo>
                          <a:lnTo>
                            <a:pt x="8" y="9"/>
                          </a:lnTo>
                          <a:lnTo>
                            <a:pt x="18" y="13"/>
                          </a:lnTo>
                          <a:lnTo>
                            <a:pt x="36" y="21"/>
                          </a:lnTo>
                          <a:lnTo>
                            <a:pt x="55" y="27"/>
                          </a:lnTo>
                          <a:lnTo>
                            <a:pt x="85" y="33"/>
                          </a:lnTo>
                          <a:lnTo>
                            <a:pt x="119" y="38"/>
                          </a:lnTo>
                          <a:lnTo>
                            <a:pt x="129" y="69"/>
                          </a:lnTo>
                          <a:lnTo>
                            <a:pt x="92" y="60"/>
                          </a:lnTo>
                          <a:lnTo>
                            <a:pt x="62" y="56"/>
                          </a:lnTo>
                          <a:lnTo>
                            <a:pt x="38" y="61"/>
                          </a:lnTo>
                          <a:lnTo>
                            <a:pt x="21" y="72"/>
                          </a:lnTo>
                          <a:lnTo>
                            <a:pt x="21" y="63"/>
                          </a:lnTo>
                          <a:lnTo>
                            <a:pt x="21" y="54"/>
                          </a:lnTo>
                          <a:lnTo>
                            <a:pt x="18" y="45"/>
                          </a:lnTo>
                          <a:lnTo>
                            <a:pt x="8" y="32"/>
                          </a:lnTo>
                          <a:lnTo>
                            <a:pt x="0" y="2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0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3362" y="2465"/>
                      <a:ext cx="30" cy="18"/>
                    </a:xfrm>
                    <a:custGeom>
                      <a:avLst/>
                      <a:gdLst>
                        <a:gd name="T0" fmla="*/ 2 w 152"/>
                        <a:gd name="T1" fmla="*/ 11 h 90"/>
                        <a:gd name="T2" fmla="*/ 9 w 152"/>
                        <a:gd name="T3" fmla="*/ 0 h 90"/>
                        <a:gd name="T4" fmla="*/ 18 w 152"/>
                        <a:gd name="T5" fmla="*/ 14 h 90"/>
                        <a:gd name="T6" fmla="*/ 28 w 152"/>
                        <a:gd name="T7" fmla="*/ 21 h 90"/>
                        <a:gd name="T8" fmla="*/ 40 w 152"/>
                        <a:gd name="T9" fmla="*/ 29 h 90"/>
                        <a:gd name="T10" fmla="*/ 60 w 152"/>
                        <a:gd name="T11" fmla="*/ 36 h 90"/>
                        <a:gd name="T12" fmla="*/ 84 w 152"/>
                        <a:gd name="T13" fmla="*/ 43 h 90"/>
                        <a:gd name="T14" fmla="*/ 110 w 152"/>
                        <a:gd name="T15" fmla="*/ 51 h 90"/>
                        <a:gd name="T16" fmla="*/ 145 w 152"/>
                        <a:gd name="T17" fmla="*/ 62 h 90"/>
                        <a:gd name="T18" fmla="*/ 152 w 152"/>
                        <a:gd name="T19" fmla="*/ 90 h 90"/>
                        <a:gd name="T20" fmla="*/ 116 w 152"/>
                        <a:gd name="T21" fmla="*/ 76 h 90"/>
                        <a:gd name="T22" fmla="*/ 90 w 152"/>
                        <a:gd name="T23" fmla="*/ 65 h 90"/>
                        <a:gd name="T24" fmla="*/ 68 w 152"/>
                        <a:gd name="T25" fmla="*/ 62 h 90"/>
                        <a:gd name="T26" fmla="*/ 51 w 152"/>
                        <a:gd name="T27" fmla="*/ 62 h 90"/>
                        <a:gd name="T28" fmla="*/ 42 w 152"/>
                        <a:gd name="T29" fmla="*/ 69 h 90"/>
                        <a:gd name="T30" fmla="*/ 32 w 152"/>
                        <a:gd name="T31" fmla="*/ 79 h 90"/>
                        <a:gd name="T32" fmla="*/ 30 w 152"/>
                        <a:gd name="T33" fmla="*/ 68 h 90"/>
                        <a:gd name="T34" fmla="*/ 18 w 152"/>
                        <a:gd name="T35" fmla="*/ 51 h 90"/>
                        <a:gd name="T36" fmla="*/ 9 w 152"/>
                        <a:gd name="T37" fmla="*/ 39 h 90"/>
                        <a:gd name="T38" fmla="*/ 0 w 152"/>
                        <a:gd name="T39" fmla="*/ 27 h 90"/>
                        <a:gd name="T40" fmla="*/ 2 w 152"/>
                        <a:gd name="T41" fmla="*/ 11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52" h="90">
                          <a:moveTo>
                            <a:pt x="2" y="11"/>
                          </a:moveTo>
                          <a:lnTo>
                            <a:pt x="9" y="0"/>
                          </a:lnTo>
                          <a:lnTo>
                            <a:pt x="18" y="14"/>
                          </a:lnTo>
                          <a:lnTo>
                            <a:pt x="28" y="21"/>
                          </a:lnTo>
                          <a:lnTo>
                            <a:pt x="40" y="29"/>
                          </a:lnTo>
                          <a:lnTo>
                            <a:pt x="60" y="36"/>
                          </a:lnTo>
                          <a:lnTo>
                            <a:pt x="84" y="43"/>
                          </a:lnTo>
                          <a:lnTo>
                            <a:pt x="110" y="51"/>
                          </a:lnTo>
                          <a:lnTo>
                            <a:pt x="145" y="62"/>
                          </a:lnTo>
                          <a:lnTo>
                            <a:pt x="152" y="90"/>
                          </a:lnTo>
                          <a:lnTo>
                            <a:pt x="116" y="76"/>
                          </a:lnTo>
                          <a:lnTo>
                            <a:pt x="90" y="65"/>
                          </a:lnTo>
                          <a:lnTo>
                            <a:pt x="68" y="62"/>
                          </a:lnTo>
                          <a:lnTo>
                            <a:pt x="51" y="62"/>
                          </a:lnTo>
                          <a:lnTo>
                            <a:pt x="42" y="69"/>
                          </a:lnTo>
                          <a:lnTo>
                            <a:pt x="32" y="79"/>
                          </a:lnTo>
                          <a:lnTo>
                            <a:pt x="30" y="68"/>
                          </a:lnTo>
                          <a:lnTo>
                            <a:pt x="18" y="51"/>
                          </a:lnTo>
                          <a:lnTo>
                            <a:pt x="9" y="39"/>
                          </a:lnTo>
                          <a:lnTo>
                            <a:pt x="0" y="27"/>
                          </a:lnTo>
                          <a:lnTo>
                            <a:pt x="2" y="11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0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3365" y="2485"/>
                      <a:ext cx="36" cy="40"/>
                    </a:xfrm>
                    <a:custGeom>
                      <a:avLst/>
                      <a:gdLst>
                        <a:gd name="T0" fmla="*/ 1 w 181"/>
                        <a:gd name="T1" fmla="*/ 31 h 200"/>
                        <a:gd name="T2" fmla="*/ 0 w 181"/>
                        <a:gd name="T3" fmla="*/ 18 h 200"/>
                        <a:gd name="T4" fmla="*/ 0 w 181"/>
                        <a:gd name="T5" fmla="*/ 11 h 200"/>
                        <a:gd name="T6" fmla="*/ 7 w 181"/>
                        <a:gd name="T7" fmla="*/ 0 h 200"/>
                        <a:gd name="T8" fmla="*/ 19 w 181"/>
                        <a:gd name="T9" fmla="*/ 15 h 200"/>
                        <a:gd name="T10" fmla="*/ 41 w 181"/>
                        <a:gd name="T11" fmla="*/ 29 h 200"/>
                        <a:gd name="T12" fmla="*/ 63 w 181"/>
                        <a:gd name="T13" fmla="*/ 39 h 200"/>
                        <a:gd name="T14" fmla="*/ 92 w 181"/>
                        <a:gd name="T15" fmla="*/ 48 h 200"/>
                        <a:gd name="T16" fmla="*/ 135 w 181"/>
                        <a:gd name="T17" fmla="*/ 57 h 200"/>
                        <a:gd name="T18" fmla="*/ 144 w 181"/>
                        <a:gd name="T19" fmla="*/ 80 h 200"/>
                        <a:gd name="T20" fmla="*/ 122 w 181"/>
                        <a:gd name="T21" fmla="*/ 73 h 200"/>
                        <a:gd name="T22" fmla="*/ 99 w 181"/>
                        <a:gd name="T23" fmla="*/ 70 h 200"/>
                        <a:gd name="T24" fmla="*/ 88 w 181"/>
                        <a:gd name="T25" fmla="*/ 72 h 200"/>
                        <a:gd name="T26" fmla="*/ 84 w 181"/>
                        <a:gd name="T27" fmla="*/ 83 h 200"/>
                        <a:gd name="T28" fmla="*/ 91 w 181"/>
                        <a:gd name="T29" fmla="*/ 98 h 200"/>
                        <a:gd name="T30" fmla="*/ 100 w 181"/>
                        <a:gd name="T31" fmla="*/ 112 h 200"/>
                        <a:gd name="T32" fmla="*/ 118 w 181"/>
                        <a:gd name="T33" fmla="*/ 133 h 200"/>
                        <a:gd name="T34" fmla="*/ 144 w 181"/>
                        <a:gd name="T35" fmla="*/ 156 h 200"/>
                        <a:gd name="T36" fmla="*/ 181 w 181"/>
                        <a:gd name="T37" fmla="*/ 182 h 200"/>
                        <a:gd name="T38" fmla="*/ 181 w 181"/>
                        <a:gd name="T39" fmla="*/ 200 h 200"/>
                        <a:gd name="T40" fmla="*/ 165 w 181"/>
                        <a:gd name="T41" fmla="*/ 190 h 200"/>
                        <a:gd name="T42" fmla="*/ 144 w 181"/>
                        <a:gd name="T43" fmla="*/ 179 h 200"/>
                        <a:gd name="T44" fmla="*/ 115 w 181"/>
                        <a:gd name="T45" fmla="*/ 156 h 200"/>
                        <a:gd name="T46" fmla="*/ 91 w 181"/>
                        <a:gd name="T47" fmla="*/ 131 h 200"/>
                        <a:gd name="T48" fmla="*/ 69 w 181"/>
                        <a:gd name="T49" fmla="*/ 112 h 200"/>
                        <a:gd name="T50" fmla="*/ 49 w 181"/>
                        <a:gd name="T51" fmla="*/ 88 h 200"/>
                        <a:gd name="T52" fmla="*/ 31 w 181"/>
                        <a:gd name="T53" fmla="*/ 68 h 200"/>
                        <a:gd name="T54" fmla="*/ 13 w 181"/>
                        <a:gd name="T55" fmla="*/ 50 h 200"/>
                        <a:gd name="T56" fmla="*/ 1 w 181"/>
                        <a:gd name="T57" fmla="*/ 31 h 2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</a:cxnLst>
                      <a:rect l="0" t="0" r="r" b="b"/>
                      <a:pathLst>
                        <a:path w="181" h="200">
                          <a:moveTo>
                            <a:pt x="1" y="31"/>
                          </a:moveTo>
                          <a:lnTo>
                            <a:pt x="0" y="18"/>
                          </a:lnTo>
                          <a:lnTo>
                            <a:pt x="0" y="11"/>
                          </a:lnTo>
                          <a:lnTo>
                            <a:pt x="7" y="0"/>
                          </a:lnTo>
                          <a:lnTo>
                            <a:pt x="19" y="15"/>
                          </a:lnTo>
                          <a:lnTo>
                            <a:pt x="41" y="29"/>
                          </a:lnTo>
                          <a:lnTo>
                            <a:pt x="63" y="39"/>
                          </a:lnTo>
                          <a:lnTo>
                            <a:pt x="92" y="48"/>
                          </a:lnTo>
                          <a:lnTo>
                            <a:pt x="135" y="57"/>
                          </a:lnTo>
                          <a:lnTo>
                            <a:pt x="144" y="80"/>
                          </a:lnTo>
                          <a:lnTo>
                            <a:pt x="122" y="73"/>
                          </a:lnTo>
                          <a:lnTo>
                            <a:pt x="99" y="70"/>
                          </a:lnTo>
                          <a:lnTo>
                            <a:pt x="88" y="72"/>
                          </a:lnTo>
                          <a:lnTo>
                            <a:pt x="84" y="83"/>
                          </a:lnTo>
                          <a:lnTo>
                            <a:pt x="91" y="98"/>
                          </a:lnTo>
                          <a:lnTo>
                            <a:pt x="100" y="112"/>
                          </a:lnTo>
                          <a:lnTo>
                            <a:pt x="118" y="133"/>
                          </a:lnTo>
                          <a:lnTo>
                            <a:pt x="144" y="156"/>
                          </a:lnTo>
                          <a:lnTo>
                            <a:pt x="181" y="182"/>
                          </a:lnTo>
                          <a:lnTo>
                            <a:pt x="181" y="200"/>
                          </a:lnTo>
                          <a:lnTo>
                            <a:pt x="165" y="190"/>
                          </a:lnTo>
                          <a:lnTo>
                            <a:pt x="144" y="179"/>
                          </a:lnTo>
                          <a:lnTo>
                            <a:pt x="115" y="156"/>
                          </a:lnTo>
                          <a:lnTo>
                            <a:pt x="91" y="131"/>
                          </a:lnTo>
                          <a:lnTo>
                            <a:pt x="69" y="112"/>
                          </a:lnTo>
                          <a:lnTo>
                            <a:pt x="49" y="88"/>
                          </a:lnTo>
                          <a:lnTo>
                            <a:pt x="31" y="68"/>
                          </a:lnTo>
                          <a:lnTo>
                            <a:pt x="13" y="50"/>
                          </a:lnTo>
                          <a:lnTo>
                            <a:pt x="1" y="31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0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3366" y="2413"/>
                      <a:ext cx="15" cy="12"/>
                    </a:xfrm>
                    <a:custGeom>
                      <a:avLst/>
                      <a:gdLst>
                        <a:gd name="T0" fmla="*/ 0 w 75"/>
                        <a:gd name="T1" fmla="*/ 0 h 60"/>
                        <a:gd name="T2" fmla="*/ 10 w 75"/>
                        <a:gd name="T3" fmla="*/ 9 h 60"/>
                        <a:gd name="T4" fmla="*/ 22 w 75"/>
                        <a:gd name="T5" fmla="*/ 18 h 60"/>
                        <a:gd name="T6" fmla="*/ 37 w 75"/>
                        <a:gd name="T7" fmla="*/ 28 h 60"/>
                        <a:gd name="T8" fmla="*/ 53 w 75"/>
                        <a:gd name="T9" fmla="*/ 38 h 60"/>
                        <a:gd name="T10" fmla="*/ 68 w 75"/>
                        <a:gd name="T11" fmla="*/ 46 h 60"/>
                        <a:gd name="T12" fmla="*/ 75 w 75"/>
                        <a:gd name="T13" fmla="*/ 53 h 60"/>
                        <a:gd name="T14" fmla="*/ 57 w 75"/>
                        <a:gd name="T15" fmla="*/ 60 h 60"/>
                        <a:gd name="T16" fmla="*/ 37 w 75"/>
                        <a:gd name="T17" fmla="*/ 53 h 60"/>
                        <a:gd name="T18" fmla="*/ 16 w 75"/>
                        <a:gd name="T19" fmla="*/ 45 h 60"/>
                        <a:gd name="T20" fmla="*/ 0 w 75"/>
                        <a:gd name="T21" fmla="*/ 36 h 60"/>
                        <a:gd name="T22" fmla="*/ 2 w 75"/>
                        <a:gd name="T23" fmla="*/ 28 h 60"/>
                        <a:gd name="T24" fmla="*/ 4 w 75"/>
                        <a:gd name="T25" fmla="*/ 14 h 60"/>
                        <a:gd name="T26" fmla="*/ 0 w 75"/>
                        <a:gd name="T27" fmla="*/ 0 h 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75" h="60">
                          <a:moveTo>
                            <a:pt x="0" y="0"/>
                          </a:moveTo>
                          <a:lnTo>
                            <a:pt x="10" y="9"/>
                          </a:lnTo>
                          <a:lnTo>
                            <a:pt x="22" y="18"/>
                          </a:lnTo>
                          <a:lnTo>
                            <a:pt x="37" y="28"/>
                          </a:lnTo>
                          <a:lnTo>
                            <a:pt x="53" y="38"/>
                          </a:lnTo>
                          <a:lnTo>
                            <a:pt x="68" y="46"/>
                          </a:lnTo>
                          <a:lnTo>
                            <a:pt x="75" y="53"/>
                          </a:lnTo>
                          <a:lnTo>
                            <a:pt x="57" y="60"/>
                          </a:lnTo>
                          <a:lnTo>
                            <a:pt x="37" y="53"/>
                          </a:lnTo>
                          <a:lnTo>
                            <a:pt x="16" y="45"/>
                          </a:lnTo>
                          <a:lnTo>
                            <a:pt x="0" y="36"/>
                          </a:lnTo>
                          <a:lnTo>
                            <a:pt x="2" y="28"/>
                          </a:lnTo>
                          <a:lnTo>
                            <a:pt x="4" y="1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0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3393" y="2410"/>
                      <a:ext cx="128" cy="120"/>
                    </a:xfrm>
                    <a:custGeom>
                      <a:avLst/>
                      <a:gdLst>
                        <a:gd name="T0" fmla="*/ 303 w 638"/>
                        <a:gd name="T1" fmla="*/ 137 h 597"/>
                        <a:gd name="T2" fmla="*/ 254 w 638"/>
                        <a:gd name="T3" fmla="*/ 157 h 597"/>
                        <a:gd name="T4" fmla="*/ 152 w 638"/>
                        <a:gd name="T5" fmla="*/ 174 h 597"/>
                        <a:gd name="T6" fmla="*/ 0 w 638"/>
                        <a:gd name="T7" fmla="*/ 182 h 597"/>
                        <a:gd name="T8" fmla="*/ 178 w 638"/>
                        <a:gd name="T9" fmla="*/ 211 h 597"/>
                        <a:gd name="T10" fmla="*/ 378 w 638"/>
                        <a:gd name="T11" fmla="*/ 195 h 597"/>
                        <a:gd name="T12" fmla="*/ 519 w 638"/>
                        <a:gd name="T13" fmla="*/ 153 h 597"/>
                        <a:gd name="T14" fmla="*/ 564 w 638"/>
                        <a:gd name="T15" fmla="*/ 146 h 597"/>
                        <a:gd name="T16" fmla="*/ 544 w 638"/>
                        <a:gd name="T17" fmla="*/ 180 h 597"/>
                        <a:gd name="T18" fmla="*/ 444 w 638"/>
                        <a:gd name="T19" fmla="*/ 228 h 597"/>
                        <a:gd name="T20" fmla="*/ 265 w 638"/>
                        <a:gd name="T21" fmla="*/ 267 h 597"/>
                        <a:gd name="T22" fmla="*/ 154 w 638"/>
                        <a:gd name="T23" fmla="*/ 305 h 597"/>
                        <a:gd name="T24" fmla="*/ 358 w 638"/>
                        <a:gd name="T25" fmla="*/ 301 h 597"/>
                        <a:gd name="T26" fmla="*/ 493 w 638"/>
                        <a:gd name="T27" fmla="*/ 267 h 597"/>
                        <a:gd name="T28" fmla="*/ 574 w 638"/>
                        <a:gd name="T29" fmla="*/ 239 h 597"/>
                        <a:gd name="T30" fmla="*/ 575 w 638"/>
                        <a:gd name="T31" fmla="*/ 259 h 597"/>
                        <a:gd name="T32" fmla="*/ 508 w 638"/>
                        <a:gd name="T33" fmla="*/ 306 h 597"/>
                        <a:gd name="T34" fmla="*/ 382 w 638"/>
                        <a:gd name="T35" fmla="*/ 353 h 597"/>
                        <a:gd name="T36" fmla="*/ 207 w 638"/>
                        <a:gd name="T37" fmla="*/ 385 h 597"/>
                        <a:gd name="T38" fmla="*/ 266 w 638"/>
                        <a:gd name="T39" fmla="*/ 404 h 597"/>
                        <a:gd name="T40" fmla="*/ 419 w 638"/>
                        <a:gd name="T41" fmla="*/ 397 h 597"/>
                        <a:gd name="T42" fmla="*/ 548 w 638"/>
                        <a:gd name="T43" fmla="*/ 358 h 597"/>
                        <a:gd name="T44" fmla="*/ 559 w 638"/>
                        <a:gd name="T45" fmla="*/ 372 h 597"/>
                        <a:gd name="T46" fmla="*/ 522 w 638"/>
                        <a:gd name="T47" fmla="*/ 411 h 597"/>
                        <a:gd name="T48" fmla="*/ 426 w 638"/>
                        <a:gd name="T49" fmla="*/ 452 h 597"/>
                        <a:gd name="T50" fmla="*/ 314 w 638"/>
                        <a:gd name="T51" fmla="*/ 470 h 597"/>
                        <a:gd name="T52" fmla="*/ 144 w 638"/>
                        <a:gd name="T53" fmla="*/ 473 h 597"/>
                        <a:gd name="T54" fmla="*/ 262 w 638"/>
                        <a:gd name="T55" fmla="*/ 502 h 597"/>
                        <a:gd name="T56" fmla="*/ 372 w 638"/>
                        <a:gd name="T57" fmla="*/ 503 h 597"/>
                        <a:gd name="T58" fmla="*/ 470 w 638"/>
                        <a:gd name="T59" fmla="*/ 487 h 597"/>
                        <a:gd name="T60" fmla="*/ 513 w 638"/>
                        <a:gd name="T61" fmla="*/ 489 h 597"/>
                        <a:gd name="T62" fmla="*/ 489 w 638"/>
                        <a:gd name="T63" fmla="*/ 518 h 597"/>
                        <a:gd name="T64" fmla="*/ 431 w 638"/>
                        <a:gd name="T65" fmla="*/ 539 h 597"/>
                        <a:gd name="T66" fmla="*/ 220 w 638"/>
                        <a:gd name="T67" fmla="*/ 562 h 597"/>
                        <a:gd name="T68" fmla="*/ 394 w 638"/>
                        <a:gd name="T69" fmla="*/ 574 h 597"/>
                        <a:gd name="T70" fmla="*/ 406 w 638"/>
                        <a:gd name="T71" fmla="*/ 595 h 597"/>
                        <a:gd name="T72" fmla="*/ 472 w 638"/>
                        <a:gd name="T73" fmla="*/ 576 h 597"/>
                        <a:gd name="T74" fmla="*/ 519 w 638"/>
                        <a:gd name="T75" fmla="*/ 538 h 597"/>
                        <a:gd name="T76" fmla="*/ 617 w 638"/>
                        <a:gd name="T77" fmla="*/ 393 h 597"/>
                        <a:gd name="T78" fmla="*/ 622 w 638"/>
                        <a:gd name="T79" fmla="*/ 363 h 597"/>
                        <a:gd name="T80" fmla="*/ 608 w 638"/>
                        <a:gd name="T81" fmla="*/ 335 h 597"/>
                        <a:gd name="T82" fmla="*/ 621 w 638"/>
                        <a:gd name="T83" fmla="*/ 306 h 597"/>
                        <a:gd name="T84" fmla="*/ 638 w 638"/>
                        <a:gd name="T85" fmla="*/ 279 h 597"/>
                        <a:gd name="T86" fmla="*/ 626 w 638"/>
                        <a:gd name="T87" fmla="*/ 249 h 597"/>
                        <a:gd name="T88" fmla="*/ 611 w 638"/>
                        <a:gd name="T89" fmla="*/ 221 h 597"/>
                        <a:gd name="T90" fmla="*/ 630 w 638"/>
                        <a:gd name="T91" fmla="*/ 192 h 597"/>
                        <a:gd name="T92" fmla="*/ 629 w 638"/>
                        <a:gd name="T93" fmla="*/ 155 h 597"/>
                        <a:gd name="T94" fmla="*/ 614 w 638"/>
                        <a:gd name="T95" fmla="*/ 127 h 597"/>
                        <a:gd name="T96" fmla="*/ 626 w 638"/>
                        <a:gd name="T97" fmla="*/ 99 h 597"/>
                        <a:gd name="T98" fmla="*/ 638 w 638"/>
                        <a:gd name="T99" fmla="*/ 69 h 597"/>
                        <a:gd name="T100" fmla="*/ 622 w 638"/>
                        <a:gd name="T101" fmla="*/ 42 h 597"/>
                        <a:gd name="T102" fmla="*/ 552 w 638"/>
                        <a:gd name="T103" fmla="*/ 43 h 597"/>
                        <a:gd name="T104" fmla="*/ 414 w 638"/>
                        <a:gd name="T105" fmla="*/ 91 h 597"/>
                        <a:gd name="T106" fmla="*/ 256 w 638"/>
                        <a:gd name="T107" fmla="*/ 117 h 5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638" h="597">
                          <a:moveTo>
                            <a:pt x="256" y="117"/>
                          </a:moveTo>
                          <a:lnTo>
                            <a:pt x="162" y="124"/>
                          </a:lnTo>
                          <a:lnTo>
                            <a:pt x="303" y="137"/>
                          </a:lnTo>
                          <a:lnTo>
                            <a:pt x="294" y="144"/>
                          </a:lnTo>
                          <a:lnTo>
                            <a:pt x="277" y="150"/>
                          </a:lnTo>
                          <a:lnTo>
                            <a:pt x="254" y="157"/>
                          </a:lnTo>
                          <a:lnTo>
                            <a:pt x="225" y="165"/>
                          </a:lnTo>
                          <a:lnTo>
                            <a:pt x="193" y="170"/>
                          </a:lnTo>
                          <a:lnTo>
                            <a:pt x="152" y="174"/>
                          </a:lnTo>
                          <a:lnTo>
                            <a:pt x="104" y="178"/>
                          </a:lnTo>
                          <a:lnTo>
                            <a:pt x="53" y="182"/>
                          </a:lnTo>
                          <a:lnTo>
                            <a:pt x="0" y="182"/>
                          </a:lnTo>
                          <a:lnTo>
                            <a:pt x="83" y="201"/>
                          </a:lnTo>
                          <a:lnTo>
                            <a:pt x="134" y="211"/>
                          </a:lnTo>
                          <a:lnTo>
                            <a:pt x="178" y="211"/>
                          </a:lnTo>
                          <a:lnTo>
                            <a:pt x="233" y="211"/>
                          </a:lnTo>
                          <a:lnTo>
                            <a:pt x="312" y="204"/>
                          </a:lnTo>
                          <a:lnTo>
                            <a:pt x="378" y="195"/>
                          </a:lnTo>
                          <a:lnTo>
                            <a:pt x="434" y="182"/>
                          </a:lnTo>
                          <a:lnTo>
                            <a:pt x="493" y="163"/>
                          </a:lnTo>
                          <a:lnTo>
                            <a:pt x="519" y="153"/>
                          </a:lnTo>
                          <a:lnTo>
                            <a:pt x="544" y="145"/>
                          </a:lnTo>
                          <a:lnTo>
                            <a:pt x="557" y="142"/>
                          </a:lnTo>
                          <a:lnTo>
                            <a:pt x="564" y="146"/>
                          </a:lnTo>
                          <a:lnTo>
                            <a:pt x="564" y="157"/>
                          </a:lnTo>
                          <a:lnTo>
                            <a:pt x="559" y="168"/>
                          </a:lnTo>
                          <a:lnTo>
                            <a:pt x="544" y="180"/>
                          </a:lnTo>
                          <a:lnTo>
                            <a:pt x="519" y="196"/>
                          </a:lnTo>
                          <a:lnTo>
                            <a:pt x="485" y="211"/>
                          </a:lnTo>
                          <a:lnTo>
                            <a:pt x="444" y="228"/>
                          </a:lnTo>
                          <a:lnTo>
                            <a:pt x="390" y="244"/>
                          </a:lnTo>
                          <a:lnTo>
                            <a:pt x="327" y="258"/>
                          </a:lnTo>
                          <a:lnTo>
                            <a:pt x="265" y="267"/>
                          </a:lnTo>
                          <a:lnTo>
                            <a:pt x="199" y="277"/>
                          </a:lnTo>
                          <a:lnTo>
                            <a:pt x="83" y="288"/>
                          </a:lnTo>
                          <a:lnTo>
                            <a:pt x="154" y="305"/>
                          </a:lnTo>
                          <a:lnTo>
                            <a:pt x="211" y="312"/>
                          </a:lnTo>
                          <a:lnTo>
                            <a:pt x="284" y="310"/>
                          </a:lnTo>
                          <a:lnTo>
                            <a:pt x="358" y="301"/>
                          </a:lnTo>
                          <a:lnTo>
                            <a:pt x="412" y="288"/>
                          </a:lnTo>
                          <a:lnTo>
                            <a:pt x="457" y="277"/>
                          </a:lnTo>
                          <a:lnTo>
                            <a:pt x="493" y="267"/>
                          </a:lnTo>
                          <a:lnTo>
                            <a:pt x="531" y="254"/>
                          </a:lnTo>
                          <a:lnTo>
                            <a:pt x="560" y="243"/>
                          </a:lnTo>
                          <a:lnTo>
                            <a:pt x="574" y="239"/>
                          </a:lnTo>
                          <a:lnTo>
                            <a:pt x="582" y="239"/>
                          </a:lnTo>
                          <a:lnTo>
                            <a:pt x="581" y="249"/>
                          </a:lnTo>
                          <a:lnTo>
                            <a:pt x="575" y="259"/>
                          </a:lnTo>
                          <a:lnTo>
                            <a:pt x="564" y="272"/>
                          </a:lnTo>
                          <a:lnTo>
                            <a:pt x="538" y="291"/>
                          </a:lnTo>
                          <a:lnTo>
                            <a:pt x="508" y="306"/>
                          </a:lnTo>
                          <a:lnTo>
                            <a:pt x="475" y="321"/>
                          </a:lnTo>
                          <a:lnTo>
                            <a:pt x="432" y="338"/>
                          </a:lnTo>
                          <a:lnTo>
                            <a:pt x="382" y="353"/>
                          </a:lnTo>
                          <a:lnTo>
                            <a:pt x="307" y="369"/>
                          </a:lnTo>
                          <a:lnTo>
                            <a:pt x="256" y="379"/>
                          </a:lnTo>
                          <a:lnTo>
                            <a:pt x="207" y="385"/>
                          </a:lnTo>
                          <a:lnTo>
                            <a:pt x="134" y="389"/>
                          </a:lnTo>
                          <a:lnTo>
                            <a:pt x="208" y="400"/>
                          </a:lnTo>
                          <a:lnTo>
                            <a:pt x="266" y="404"/>
                          </a:lnTo>
                          <a:lnTo>
                            <a:pt x="314" y="405"/>
                          </a:lnTo>
                          <a:lnTo>
                            <a:pt x="368" y="404"/>
                          </a:lnTo>
                          <a:lnTo>
                            <a:pt x="419" y="397"/>
                          </a:lnTo>
                          <a:lnTo>
                            <a:pt x="461" y="387"/>
                          </a:lnTo>
                          <a:lnTo>
                            <a:pt x="494" y="376"/>
                          </a:lnTo>
                          <a:lnTo>
                            <a:pt x="548" y="358"/>
                          </a:lnTo>
                          <a:lnTo>
                            <a:pt x="555" y="358"/>
                          </a:lnTo>
                          <a:lnTo>
                            <a:pt x="560" y="361"/>
                          </a:lnTo>
                          <a:lnTo>
                            <a:pt x="559" y="372"/>
                          </a:lnTo>
                          <a:lnTo>
                            <a:pt x="552" y="385"/>
                          </a:lnTo>
                          <a:lnTo>
                            <a:pt x="540" y="397"/>
                          </a:lnTo>
                          <a:lnTo>
                            <a:pt x="522" y="411"/>
                          </a:lnTo>
                          <a:lnTo>
                            <a:pt x="490" y="427"/>
                          </a:lnTo>
                          <a:lnTo>
                            <a:pt x="457" y="442"/>
                          </a:lnTo>
                          <a:lnTo>
                            <a:pt x="426" y="452"/>
                          </a:lnTo>
                          <a:lnTo>
                            <a:pt x="390" y="460"/>
                          </a:lnTo>
                          <a:lnTo>
                            <a:pt x="357" y="465"/>
                          </a:lnTo>
                          <a:lnTo>
                            <a:pt x="314" y="470"/>
                          </a:lnTo>
                          <a:lnTo>
                            <a:pt x="266" y="472"/>
                          </a:lnTo>
                          <a:lnTo>
                            <a:pt x="218" y="473"/>
                          </a:lnTo>
                          <a:lnTo>
                            <a:pt x="144" y="473"/>
                          </a:lnTo>
                          <a:lnTo>
                            <a:pt x="184" y="487"/>
                          </a:lnTo>
                          <a:lnTo>
                            <a:pt x="220" y="496"/>
                          </a:lnTo>
                          <a:lnTo>
                            <a:pt x="262" y="502"/>
                          </a:lnTo>
                          <a:lnTo>
                            <a:pt x="298" y="503"/>
                          </a:lnTo>
                          <a:lnTo>
                            <a:pt x="334" y="505"/>
                          </a:lnTo>
                          <a:lnTo>
                            <a:pt x="372" y="503"/>
                          </a:lnTo>
                          <a:lnTo>
                            <a:pt x="402" y="502"/>
                          </a:lnTo>
                          <a:lnTo>
                            <a:pt x="431" y="496"/>
                          </a:lnTo>
                          <a:lnTo>
                            <a:pt x="470" y="487"/>
                          </a:lnTo>
                          <a:lnTo>
                            <a:pt x="500" y="480"/>
                          </a:lnTo>
                          <a:lnTo>
                            <a:pt x="511" y="481"/>
                          </a:lnTo>
                          <a:lnTo>
                            <a:pt x="513" y="489"/>
                          </a:lnTo>
                          <a:lnTo>
                            <a:pt x="509" y="498"/>
                          </a:lnTo>
                          <a:lnTo>
                            <a:pt x="501" y="507"/>
                          </a:lnTo>
                          <a:lnTo>
                            <a:pt x="489" y="518"/>
                          </a:lnTo>
                          <a:lnTo>
                            <a:pt x="474" y="524"/>
                          </a:lnTo>
                          <a:lnTo>
                            <a:pt x="457" y="532"/>
                          </a:lnTo>
                          <a:lnTo>
                            <a:pt x="431" y="539"/>
                          </a:lnTo>
                          <a:lnTo>
                            <a:pt x="376" y="547"/>
                          </a:lnTo>
                          <a:lnTo>
                            <a:pt x="324" y="554"/>
                          </a:lnTo>
                          <a:lnTo>
                            <a:pt x="220" y="562"/>
                          </a:lnTo>
                          <a:lnTo>
                            <a:pt x="355" y="569"/>
                          </a:lnTo>
                          <a:lnTo>
                            <a:pt x="382" y="569"/>
                          </a:lnTo>
                          <a:lnTo>
                            <a:pt x="394" y="574"/>
                          </a:lnTo>
                          <a:lnTo>
                            <a:pt x="401" y="580"/>
                          </a:lnTo>
                          <a:lnTo>
                            <a:pt x="399" y="590"/>
                          </a:lnTo>
                          <a:lnTo>
                            <a:pt x="406" y="595"/>
                          </a:lnTo>
                          <a:lnTo>
                            <a:pt x="423" y="597"/>
                          </a:lnTo>
                          <a:lnTo>
                            <a:pt x="449" y="587"/>
                          </a:lnTo>
                          <a:lnTo>
                            <a:pt x="472" y="576"/>
                          </a:lnTo>
                          <a:lnTo>
                            <a:pt x="490" y="564"/>
                          </a:lnTo>
                          <a:lnTo>
                            <a:pt x="505" y="554"/>
                          </a:lnTo>
                          <a:lnTo>
                            <a:pt x="519" y="538"/>
                          </a:lnTo>
                          <a:lnTo>
                            <a:pt x="567" y="474"/>
                          </a:lnTo>
                          <a:lnTo>
                            <a:pt x="604" y="420"/>
                          </a:lnTo>
                          <a:lnTo>
                            <a:pt x="617" y="393"/>
                          </a:lnTo>
                          <a:lnTo>
                            <a:pt x="621" y="381"/>
                          </a:lnTo>
                          <a:lnTo>
                            <a:pt x="622" y="372"/>
                          </a:lnTo>
                          <a:lnTo>
                            <a:pt x="622" y="363"/>
                          </a:lnTo>
                          <a:lnTo>
                            <a:pt x="615" y="352"/>
                          </a:lnTo>
                          <a:lnTo>
                            <a:pt x="610" y="345"/>
                          </a:lnTo>
                          <a:lnTo>
                            <a:pt x="608" y="335"/>
                          </a:lnTo>
                          <a:lnTo>
                            <a:pt x="610" y="324"/>
                          </a:lnTo>
                          <a:lnTo>
                            <a:pt x="615" y="316"/>
                          </a:lnTo>
                          <a:lnTo>
                            <a:pt x="621" y="306"/>
                          </a:lnTo>
                          <a:lnTo>
                            <a:pt x="626" y="299"/>
                          </a:lnTo>
                          <a:lnTo>
                            <a:pt x="633" y="288"/>
                          </a:lnTo>
                          <a:lnTo>
                            <a:pt x="638" y="279"/>
                          </a:lnTo>
                          <a:lnTo>
                            <a:pt x="637" y="267"/>
                          </a:lnTo>
                          <a:lnTo>
                            <a:pt x="632" y="258"/>
                          </a:lnTo>
                          <a:lnTo>
                            <a:pt x="626" y="249"/>
                          </a:lnTo>
                          <a:lnTo>
                            <a:pt x="621" y="241"/>
                          </a:lnTo>
                          <a:lnTo>
                            <a:pt x="614" y="232"/>
                          </a:lnTo>
                          <a:lnTo>
                            <a:pt x="611" y="221"/>
                          </a:lnTo>
                          <a:lnTo>
                            <a:pt x="614" y="213"/>
                          </a:lnTo>
                          <a:lnTo>
                            <a:pt x="622" y="201"/>
                          </a:lnTo>
                          <a:lnTo>
                            <a:pt x="630" y="192"/>
                          </a:lnTo>
                          <a:lnTo>
                            <a:pt x="633" y="182"/>
                          </a:lnTo>
                          <a:lnTo>
                            <a:pt x="633" y="168"/>
                          </a:lnTo>
                          <a:lnTo>
                            <a:pt x="629" y="155"/>
                          </a:lnTo>
                          <a:lnTo>
                            <a:pt x="621" y="145"/>
                          </a:lnTo>
                          <a:lnTo>
                            <a:pt x="617" y="138"/>
                          </a:lnTo>
                          <a:lnTo>
                            <a:pt x="614" y="127"/>
                          </a:lnTo>
                          <a:lnTo>
                            <a:pt x="615" y="116"/>
                          </a:lnTo>
                          <a:lnTo>
                            <a:pt x="622" y="106"/>
                          </a:lnTo>
                          <a:lnTo>
                            <a:pt x="626" y="99"/>
                          </a:lnTo>
                          <a:lnTo>
                            <a:pt x="633" y="91"/>
                          </a:lnTo>
                          <a:lnTo>
                            <a:pt x="637" y="81"/>
                          </a:lnTo>
                          <a:lnTo>
                            <a:pt x="638" y="69"/>
                          </a:lnTo>
                          <a:lnTo>
                            <a:pt x="635" y="62"/>
                          </a:lnTo>
                          <a:lnTo>
                            <a:pt x="629" y="51"/>
                          </a:lnTo>
                          <a:lnTo>
                            <a:pt x="622" y="42"/>
                          </a:lnTo>
                          <a:lnTo>
                            <a:pt x="617" y="29"/>
                          </a:lnTo>
                          <a:lnTo>
                            <a:pt x="617" y="0"/>
                          </a:lnTo>
                          <a:lnTo>
                            <a:pt x="552" y="43"/>
                          </a:lnTo>
                          <a:lnTo>
                            <a:pt x="513" y="60"/>
                          </a:lnTo>
                          <a:lnTo>
                            <a:pt x="467" y="75"/>
                          </a:lnTo>
                          <a:lnTo>
                            <a:pt x="414" y="91"/>
                          </a:lnTo>
                          <a:lnTo>
                            <a:pt x="366" y="101"/>
                          </a:lnTo>
                          <a:lnTo>
                            <a:pt x="318" y="109"/>
                          </a:lnTo>
                          <a:lnTo>
                            <a:pt x="256" y="117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61507" name="Group 291"/>
                <p:cNvGrpSpPr>
                  <a:grpSpLocks/>
                </p:cNvGrpSpPr>
                <p:nvPr/>
              </p:nvGrpSpPr>
              <p:grpSpPr bwMode="auto">
                <a:xfrm>
                  <a:off x="3468" y="2429"/>
                  <a:ext cx="38" cy="76"/>
                  <a:chOff x="3468" y="2429"/>
                  <a:chExt cx="38" cy="76"/>
                </a:xfrm>
              </p:grpSpPr>
              <p:sp>
                <p:nvSpPr>
                  <p:cNvPr id="1161508" name="Freeform 292"/>
                  <p:cNvSpPr>
                    <a:spLocks/>
                  </p:cNvSpPr>
                  <p:nvPr/>
                </p:nvSpPr>
                <p:spPr bwMode="auto">
                  <a:xfrm>
                    <a:off x="3475" y="2449"/>
                    <a:ext cx="29" cy="12"/>
                  </a:xfrm>
                  <a:custGeom>
                    <a:avLst/>
                    <a:gdLst>
                      <a:gd name="T0" fmla="*/ 146 w 146"/>
                      <a:gd name="T1" fmla="*/ 12 h 60"/>
                      <a:gd name="T2" fmla="*/ 132 w 146"/>
                      <a:gd name="T3" fmla="*/ 0 h 60"/>
                      <a:gd name="T4" fmla="*/ 88 w 146"/>
                      <a:gd name="T5" fmla="*/ 23 h 60"/>
                      <a:gd name="T6" fmla="*/ 43 w 146"/>
                      <a:gd name="T7" fmla="*/ 39 h 60"/>
                      <a:gd name="T8" fmla="*/ 0 w 146"/>
                      <a:gd name="T9" fmla="*/ 51 h 60"/>
                      <a:gd name="T10" fmla="*/ 8 w 146"/>
                      <a:gd name="T11" fmla="*/ 60 h 60"/>
                      <a:gd name="T12" fmla="*/ 38 w 146"/>
                      <a:gd name="T13" fmla="*/ 60 h 60"/>
                      <a:gd name="T14" fmla="*/ 77 w 146"/>
                      <a:gd name="T15" fmla="*/ 52 h 60"/>
                      <a:gd name="T16" fmla="*/ 114 w 146"/>
                      <a:gd name="T17" fmla="*/ 34 h 60"/>
                      <a:gd name="T18" fmla="*/ 146 w 146"/>
                      <a:gd name="T19" fmla="*/ 12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6" h="60">
                        <a:moveTo>
                          <a:pt x="146" y="12"/>
                        </a:moveTo>
                        <a:lnTo>
                          <a:pt x="132" y="0"/>
                        </a:lnTo>
                        <a:lnTo>
                          <a:pt x="88" y="23"/>
                        </a:lnTo>
                        <a:lnTo>
                          <a:pt x="43" y="39"/>
                        </a:lnTo>
                        <a:lnTo>
                          <a:pt x="0" y="51"/>
                        </a:lnTo>
                        <a:lnTo>
                          <a:pt x="8" y="60"/>
                        </a:lnTo>
                        <a:lnTo>
                          <a:pt x="38" y="60"/>
                        </a:lnTo>
                        <a:lnTo>
                          <a:pt x="77" y="52"/>
                        </a:lnTo>
                        <a:lnTo>
                          <a:pt x="114" y="34"/>
                        </a:lnTo>
                        <a:lnTo>
                          <a:pt x="146" y="12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09" name="Freeform 293"/>
                  <p:cNvSpPr>
                    <a:spLocks/>
                  </p:cNvSpPr>
                  <p:nvPr/>
                </p:nvSpPr>
                <p:spPr bwMode="auto">
                  <a:xfrm>
                    <a:off x="3480" y="2469"/>
                    <a:ext cx="26" cy="13"/>
                  </a:xfrm>
                  <a:custGeom>
                    <a:avLst/>
                    <a:gdLst>
                      <a:gd name="T0" fmla="*/ 128 w 128"/>
                      <a:gd name="T1" fmla="*/ 13 h 68"/>
                      <a:gd name="T2" fmla="*/ 121 w 128"/>
                      <a:gd name="T3" fmla="*/ 0 h 68"/>
                      <a:gd name="T4" fmla="*/ 78 w 128"/>
                      <a:gd name="T5" fmla="*/ 29 h 68"/>
                      <a:gd name="T6" fmla="*/ 43 w 128"/>
                      <a:gd name="T7" fmla="*/ 44 h 68"/>
                      <a:gd name="T8" fmla="*/ 0 w 128"/>
                      <a:gd name="T9" fmla="*/ 58 h 68"/>
                      <a:gd name="T10" fmla="*/ 9 w 128"/>
                      <a:gd name="T11" fmla="*/ 68 h 68"/>
                      <a:gd name="T12" fmla="*/ 37 w 128"/>
                      <a:gd name="T13" fmla="*/ 68 h 68"/>
                      <a:gd name="T14" fmla="*/ 65 w 128"/>
                      <a:gd name="T15" fmla="*/ 60 h 68"/>
                      <a:gd name="T16" fmla="*/ 98 w 128"/>
                      <a:gd name="T17" fmla="*/ 39 h 68"/>
                      <a:gd name="T18" fmla="*/ 128 w 128"/>
                      <a:gd name="T19" fmla="*/ 13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8" h="68">
                        <a:moveTo>
                          <a:pt x="128" y="13"/>
                        </a:moveTo>
                        <a:lnTo>
                          <a:pt x="121" y="0"/>
                        </a:lnTo>
                        <a:lnTo>
                          <a:pt x="78" y="29"/>
                        </a:lnTo>
                        <a:lnTo>
                          <a:pt x="43" y="44"/>
                        </a:lnTo>
                        <a:lnTo>
                          <a:pt x="0" y="58"/>
                        </a:lnTo>
                        <a:lnTo>
                          <a:pt x="9" y="68"/>
                        </a:lnTo>
                        <a:lnTo>
                          <a:pt x="37" y="68"/>
                        </a:lnTo>
                        <a:lnTo>
                          <a:pt x="65" y="60"/>
                        </a:lnTo>
                        <a:lnTo>
                          <a:pt x="98" y="39"/>
                        </a:lnTo>
                        <a:lnTo>
                          <a:pt x="128" y="13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10" name="Freeform 294"/>
                  <p:cNvSpPr>
                    <a:spLocks/>
                  </p:cNvSpPr>
                  <p:nvPr/>
                </p:nvSpPr>
                <p:spPr bwMode="auto">
                  <a:xfrm>
                    <a:off x="3478" y="2491"/>
                    <a:ext cx="26" cy="14"/>
                  </a:xfrm>
                  <a:custGeom>
                    <a:avLst/>
                    <a:gdLst>
                      <a:gd name="T0" fmla="*/ 130 w 130"/>
                      <a:gd name="T1" fmla="*/ 10 h 67"/>
                      <a:gd name="T2" fmla="*/ 121 w 130"/>
                      <a:gd name="T3" fmla="*/ 0 h 67"/>
                      <a:gd name="T4" fmla="*/ 81 w 130"/>
                      <a:gd name="T5" fmla="*/ 27 h 67"/>
                      <a:gd name="T6" fmla="*/ 43 w 130"/>
                      <a:gd name="T7" fmla="*/ 43 h 67"/>
                      <a:gd name="T8" fmla="*/ 0 w 130"/>
                      <a:gd name="T9" fmla="*/ 55 h 67"/>
                      <a:gd name="T10" fmla="*/ 8 w 130"/>
                      <a:gd name="T11" fmla="*/ 67 h 67"/>
                      <a:gd name="T12" fmla="*/ 37 w 130"/>
                      <a:gd name="T13" fmla="*/ 65 h 67"/>
                      <a:gd name="T14" fmla="*/ 71 w 130"/>
                      <a:gd name="T15" fmla="*/ 57 h 67"/>
                      <a:gd name="T16" fmla="*/ 106 w 130"/>
                      <a:gd name="T17" fmla="*/ 35 h 67"/>
                      <a:gd name="T18" fmla="*/ 130 w 130"/>
                      <a:gd name="T19" fmla="*/ 1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0" h="67">
                        <a:moveTo>
                          <a:pt x="130" y="10"/>
                        </a:moveTo>
                        <a:lnTo>
                          <a:pt x="121" y="0"/>
                        </a:lnTo>
                        <a:lnTo>
                          <a:pt x="81" y="27"/>
                        </a:lnTo>
                        <a:lnTo>
                          <a:pt x="43" y="43"/>
                        </a:lnTo>
                        <a:lnTo>
                          <a:pt x="0" y="55"/>
                        </a:lnTo>
                        <a:lnTo>
                          <a:pt x="8" y="67"/>
                        </a:lnTo>
                        <a:lnTo>
                          <a:pt x="37" y="65"/>
                        </a:lnTo>
                        <a:lnTo>
                          <a:pt x="71" y="57"/>
                        </a:lnTo>
                        <a:lnTo>
                          <a:pt x="106" y="35"/>
                        </a:lnTo>
                        <a:lnTo>
                          <a:pt x="130" y="10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11" name="Freeform 295"/>
                  <p:cNvSpPr>
                    <a:spLocks/>
                  </p:cNvSpPr>
                  <p:nvPr/>
                </p:nvSpPr>
                <p:spPr bwMode="auto">
                  <a:xfrm>
                    <a:off x="3468" y="2429"/>
                    <a:ext cx="29" cy="12"/>
                  </a:xfrm>
                  <a:custGeom>
                    <a:avLst/>
                    <a:gdLst>
                      <a:gd name="T0" fmla="*/ 149 w 149"/>
                      <a:gd name="T1" fmla="*/ 12 h 59"/>
                      <a:gd name="T2" fmla="*/ 134 w 149"/>
                      <a:gd name="T3" fmla="*/ 0 h 59"/>
                      <a:gd name="T4" fmla="*/ 84 w 149"/>
                      <a:gd name="T5" fmla="*/ 23 h 59"/>
                      <a:gd name="T6" fmla="*/ 43 w 149"/>
                      <a:gd name="T7" fmla="*/ 37 h 59"/>
                      <a:gd name="T8" fmla="*/ 0 w 149"/>
                      <a:gd name="T9" fmla="*/ 48 h 59"/>
                      <a:gd name="T10" fmla="*/ 9 w 149"/>
                      <a:gd name="T11" fmla="*/ 59 h 59"/>
                      <a:gd name="T12" fmla="*/ 36 w 149"/>
                      <a:gd name="T13" fmla="*/ 58 h 59"/>
                      <a:gd name="T14" fmla="*/ 71 w 149"/>
                      <a:gd name="T15" fmla="*/ 50 h 59"/>
                      <a:gd name="T16" fmla="*/ 110 w 149"/>
                      <a:gd name="T17" fmla="*/ 35 h 59"/>
                      <a:gd name="T18" fmla="*/ 149 w 149"/>
                      <a:gd name="T19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9" h="59">
                        <a:moveTo>
                          <a:pt x="149" y="12"/>
                        </a:moveTo>
                        <a:lnTo>
                          <a:pt x="134" y="0"/>
                        </a:lnTo>
                        <a:lnTo>
                          <a:pt x="84" y="23"/>
                        </a:lnTo>
                        <a:lnTo>
                          <a:pt x="43" y="37"/>
                        </a:lnTo>
                        <a:lnTo>
                          <a:pt x="0" y="48"/>
                        </a:lnTo>
                        <a:lnTo>
                          <a:pt x="9" y="59"/>
                        </a:lnTo>
                        <a:lnTo>
                          <a:pt x="36" y="58"/>
                        </a:lnTo>
                        <a:lnTo>
                          <a:pt x="71" y="50"/>
                        </a:lnTo>
                        <a:lnTo>
                          <a:pt x="110" y="35"/>
                        </a:lnTo>
                        <a:lnTo>
                          <a:pt x="149" y="12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61512" name="Group 296"/>
              <p:cNvGrpSpPr>
                <a:grpSpLocks/>
              </p:cNvGrpSpPr>
              <p:nvPr/>
            </p:nvGrpSpPr>
            <p:grpSpPr bwMode="auto">
              <a:xfrm>
                <a:off x="3266" y="1922"/>
                <a:ext cx="351" cy="503"/>
                <a:chOff x="3266" y="1922"/>
                <a:chExt cx="351" cy="503"/>
              </a:xfrm>
            </p:grpSpPr>
            <p:sp>
              <p:nvSpPr>
                <p:cNvPr id="1161513" name="Freeform 297"/>
                <p:cNvSpPr>
                  <a:spLocks/>
                </p:cNvSpPr>
                <p:nvPr/>
              </p:nvSpPr>
              <p:spPr bwMode="auto">
                <a:xfrm>
                  <a:off x="3266" y="1922"/>
                  <a:ext cx="351" cy="503"/>
                </a:xfrm>
                <a:custGeom>
                  <a:avLst/>
                  <a:gdLst>
                    <a:gd name="T0" fmla="*/ 1258 w 1757"/>
                    <a:gd name="T1" fmla="*/ 2431 h 2518"/>
                    <a:gd name="T2" fmla="*/ 1274 w 1757"/>
                    <a:gd name="T3" fmla="*/ 2411 h 2518"/>
                    <a:gd name="T4" fmla="*/ 1280 w 1757"/>
                    <a:gd name="T5" fmla="*/ 2394 h 2518"/>
                    <a:gd name="T6" fmla="*/ 1292 w 1757"/>
                    <a:gd name="T7" fmla="*/ 2336 h 2518"/>
                    <a:gd name="T8" fmla="*/ 1360 w 1757"/>
                    <a:gd name="T9" fmla="*/ 1930 h 2518"/>
                    <a:gd name="T10" fmla="*/ 1409 w 1757"/>
                    <a:gd name="T11" fmla="*/ 1786 h 2518"/>
                    <a:gd name="T12" fmla="*/ 1456 w 1757"/>
                    <a:gd name="T13" fmla="*/ 1682 h 2518"/>
                    <a:gd name="T14" fmla="*/ 1543 w 1757"/>
                    <a:gd name="T15" fmla="*/ 1529 h 2518"/>
                    <a:gd name="T16" fmla="*/ 1635 w 1757"/>
                    <a:gd name="T17" fmla="*/ 1377 h 2518"/>
                    <a:gd name="T18" fmla="*/ 1699 w 1757"/>
                    <a:gd name="T19" fmla="*/ 1237 h 2518"/>
                    <a:gd name="T20" fmla="*/ 1736 w 1757"/>
                    <a:gd name="T21" fmla="*/ 1097 h 2518"/>
                    <a:gd name="T22" fmla="*/ 1757 w 1757"/>
                    <a:gd name="T23" fmla="*/ 920 h 2518"/>
                    <a:gd name="T24" fmla="*/ 1743 w 1757"/>
                    <a:gd name="T25" fmla="*/ 756 h 2518"/>
                    <a:gd name="T26" fmla="*/ 1706 w 1757"/>
                    <a:gd name="T27" fmla="*/ 601 h 2518"/>
                    <a:gd name="T28" fmla="*/ 1643 w 1757"/>
                    <a:gd name="T29" fmla="*/ 458 h 2518"/>
                    <a:gd name="T30" fmla="*/ 1536 w 1757"/>
                    <a:gd name="T31" fmla="*/ 307 h 2518"/>
                    <a:gd name="T32" fmla="*/ 1424 w 1757"/>
                    <a:gd name="T33" fmla="*/ 201 h 2518"/>
                    <a:gd name="T34" fmla="*/ 1280 w 1757"/>
                    <a:gd name="T35" fmla="*/ 103 h 2518"/>
                    <a:gd name="T36" fmla="*/ 1111 w 1757"/>
                    <a:gd name="T37" fmla="*/ 34 h 2518"/>
                    <a:gd name="T38" fmla="*/ 970 w 1757"/>
                    <a:gd name="T39" fmla="*/ 5 h 2518"/>
                    <a:gd name="T40" fmla="*/ 814 w 1757"/>
                    <a:gd name="T41" fmla="*/ 0 h 2518"/>
                    <a:gd name="T42" fmla="*/ 680 w 1757"/>
                    <a:gd name="T43" fmla="*/ 24 h 2518"/>
                    <a:gd name="T44" fmla="*/ 548 w 1757"/>
                    <a:gd name="T45" fmla="*/ 67 h 2518"/>
                    <a:gd name="T46" fmla="*/ 436 w 1757"/>
                    <a:gd name="T47" fmla="*/ 125 h 2518"/>
                    <a:gd name="T48" fmla="*/ 317 w 1757"/>
                    <a:gd name="T49" fmla="*/ 209 h 2518"/>
                    <a:gd name="T50" fmla="*/ 210 w 1757"/>
                    <a:gd name="T51" fmla="*/ 311 h 2518"/>
                    <a:gd name="T52" fmla="*/ 122 w 1757"/>
                    <a:gd name="T53" fmla="*/ 428 h 2518"/>
                    <a:gd name="T54" fmla="*/ 46 w 1757"/>
                    <a:gd name="T55" fmla="*/ 593 h 2518"/>
                    <a:gd name="T56" fmla="*/ 6 w 1757"/>
                    <a:gd name="T57" fmla="*/ 761 h 2518"/>
                    <a:gd name="T58" fmla="*/ 0 w 1757"/>
                    <a:gd name="T59" fmla="*/ 911 h 2518"/>
                    <a:gd name="T60" fmla="*/ 11 w 1757"/>
                    <a:gd name="T61" fmla="*/ 1073 h 2518"/>
                    <a:gd name="T62" fmla="*/ 54 w 1757"/>
                    <a:gd name="T63" fmla="*/ 1235 h 2518"/>
                    <a:gd name="T64" fmla="*/ 125 w 1757"/>
                    <a:gd name="T65" fmla="*/ 1387 h 2518"/>
                    <a:gd name="T66" fmla="*/ 208 w 1757"/>
                    <a:gd name="T67" fmla="*/ 1533 h 2518"/>
                    <a:gd name="T68" fmla="*/ 322 w 1757"/>
                    <a:gd name="T69" fmla="*/ 1738 h 2518"/>
                    <a:gd name="T70" fmla="*/ 373 w 1757"/>
                    <a:gd name="T71" fmla="*/ 1852 h 2518"/>
                    <a:gd name="T72" fmla="*/ 408 w 1757"/>
                    <a:gd name="T73" fmla="*/ 1984 h 2518"/>
                    <a:gd name="T74" fmla="*/ 436 w 1757"/>
                    <a:gd name="T75" fmla="*/ 2171 h 2518"/>
                    <a:gd name="T76" fmla="*/ 457 w 1757"/>
                    <a:gd name="T77" fmla="*/ 2332 h 2518"/>
                    <a:gd name="T78" fmla="*/ 472 w 1757"/>
                    <a:gd name="T79" fmla="*/ 2397 h 2518"/>
                    <a:gd name="T80" fmla="*/ 480 w 1757"/>
                    <a:gd name="T81" fmla="*/ 2411 h 2518"/>
                    <a:gd name="T82" fmla="*/ 502 w 1757"/>
                    <a:gd name="T83" fmla="*/ 2435 h 2518"/>
                    <a:gd name="T84" fmla="*/ 553 w 1757"/>
                    <a:gd name="T85" fmla="*/ 2466 h 2518"/>
                    <a:gd name="T86" fmla="*/ 612 w 1757"/>
                    <a:gd name="T87" fmla="*/ 2485 h 2518"/>
                    <a:gd name="T88" fmla="*/ 677 w 1757"/>
                    <a:gd name="T89" fmla="*/ 2502 h 2518"/>
                    <a:gd name="T90" fmla="*/ 746 w 1757"/>
                    <a:gd name="T91" fmla="*/ 2511 h 2518"/>
                    <a:gd name="T92" fmla="*/ 813 w 1757"/>
                    <a:gd name="T93" fmla="*/ 2517 h 2518"/>
                    <a:gd name="T94" fmla="*/ 876 w 1757"/>
                    <a:gd name="T95" fmla="*/ 2518 h 2518"/>
                    <a:gd name="T96" fmla="*/ 945 w 1757"/>
                    <a:gd name="T97" fmla="*/ 2517 h 2518"/>
                    <a:gd name="T98" fmla="*/ 1014 w 1757"/>
                    <a:gd name="T99" fmla="*/ 2511 h 2518"/>
                    <a:gd name="T100" fmla="*/ 1080 w 1757"/>
                    <a:gd name="T101" fmla="*/ 2500 h 2518"/>
                    <a:gd name="T102" fmla="*/ 1139 w 1757"/>
                    <a:gd name="T103" fmla="*/ 2486 h 2518"/>
                    <a:gd name="T104" fmla="*/ 1196 w 1757"/>
                    <a:gd name="T105" fmla="*/ 2467 h 25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757" h="2518">
                      <a:moveTo>
                        <a:pt x="1232" y="2451"/>
                      </a:moveTo>
                      <a:lnTo>
                        <a:pt x="1246" y="2441"/>
                      </a:lnTo>
                      <a:lnTo>
                        <a:pt x="1258" y="2431"/>
                      </a:lnTo>
                      <a:lnTo>
                        <a:pt x="1265" y="2424"/>
                      </a:lnTo>
                      <a:lnTo>
                        <a:pt x="1269" y="2416"/>
                      </a:lnTo>
                      <a:lnTo>
                        <a:pt x="1274" y="2411"/>
                      </a:lnTo>
                      <a:lnTo>
                        <a:pt x="1276" y="2406"/>
                      </a:lnTo>
                      <a:lnTo>
                        <a:pt x="1279" y="2401"/>
                      </a:lnTo>
                      <a:lnTo>
                        <a:pt x="1280" y="2394"/>
                      </a:lnTo>
                      <a:lnTo>
                        <a:pt x="1283" y="2386"/>
                      </a:lnTo>
                      <a:lnTo>
                        <a:pt x="1284" y="2376"/>
                      </a:lnTo>
                      <a:lnTo>
                        <a:pt x="1292" y="2336"/>
                      </a:lnTo>
                      <a:lnTo>
                        <a:pt x="1343" y="2011"/>
                      </a:lnTo>
                      <a:lnTo>
                        <a:pt x="1352" y="1964"/>
                      </a:lnTo>
                      <a:lnTo>
                        <a:pt x="1360" y="1930"/>
                      </a:lnTo>
                      <a:lnTo>
                        <a:pt x="1373" y="1883"/>
                      </a:lnTo>
                      <a:lnTo>
                        <a:pt x="1391" y="1831"/>
                      </a:lnTo>
                      <a:lnTo>
                        <a:pt x="1409" y="1786"/>
                      </a:lnTo>
                      <a:lnTo>
                        <a:pt x="1426" y="1747"/>
                      </a:lnTo>
                      <a:lnTo>
                        <a:pt x="1441" y="1714"/>
                      </a:lnTo>
                      <a:lnTo>
                        <a:pt x="1456" y="1682"/>
                      </a:lnTo>
                      <a:lnTo>
                        <a:pt x="1485" y="1628"/>
                      </a:lnTo>
                      <a:lnTo>
                        <a:pt x="1515" y="1577"/>
                      </a:lnTo>
                      <a:lnTo>
                        <a:pt x="1543" y="1529"/>
                      </a:lnTo>
                      <a:lnTo>
                        <a:pt x="1566" y="1493"/>
                      </a:lnTo>
                      <a:lnTo>
                        <a:pt x="1607" y="1425"/>
                      </a:lnTo>
                      <a:lnTo>
                        <a:pt x="1635" y="1377"/>
                      </a:lnTo>
                      <a:lnTo>
                        <a:pt x="1658" y="1337"/>
                      </a:lnTo>
                      <a:lnTo>
                        <a:pt x="1677" y="1292"/>
                      </a:lnTo>
                      <a:lnTo>
                        <a:pt x="1699" y="1237"/>
                      </a:lnTo>
                      <a:lnTo>
                        <a:pt x="1714" y="1190"/>
                      </a:lnTo>
                      <a:lnTo>
                        <a:pt x="1727" y="1140"/>
                      </a:lnTo>
                      <a:lnTo>
                        <a:pt x="1736" y="1097"/>
                      </a:lnTo>
                      <a:lnTo>
                        <a:pt x="1747" y="1049"/>
                      </a:lnTo>
                      <a:lnTo>
                        <a:pt x="1753" y="989"/>
                      </a:lnTo>
                      <a:lnTo>
                        <a:pt x="1757" y="920"/>
                      </a:lnTo>
                      <a:lnTo>
                        <a:pt x="1757" y="855"/>
                      </a:lnTo>
                      <a:lnTo>
                        <a:pt x="1751" y="804"/>
                      </a:lnTo>
                      <a:lnTo>
                        <a:pt x="1743" y="756"/>
                      </a:lnTo>
                      <a:lnTo>
                        <a:pt x="1735" y="713"/>
                      </a:lnTo>
                      <a:lnTo>
                        <a:pt x="1722" y="657"/>
                      </a:lnTo>
                      <a:lnTo>
                        <a:pt x="1706" y="601"/>
                      </a:lnTo>
                      <a:lnTo>
                        <a:pt x="1689" y="548"/>
                      </a:lnTo>
                      <a:lnTo>
                        <a:pt x="1668" y="501"/>
                      </a:lnTo>
                      <a:lnTo>
                        <a:pt x="1643" y="458"/>
                      </a:lnTo>
                      <a:lnTo>
                        <a:pt x="1610" y="403"/>
                      </a:lnTo>
                      <a:lnTo>
                        <a:pt x="1573" y="349"/>
                      </a:lnTo>
                      <a:lnTo>
                        <a:pt x="1536" y="307"/>
                      </a:lnTo>
                      <a:lnTo>
                        <a:pt x="1503" y="270"/>
                      </a:lnTo>
                      <a:lnTo>
                        <a:pt x="1465" y="235"/>
                      </a:lnTo>
                      <a:lnTo>
                        <a:pt x="1424" y="201"/>
                      </a:lnTo>
                      <a:lnTo>
                        <a:pt x="1384" y="169"/>
                      </a:lnTo>
                      <a:lnTo>
                        <a:pt x="1336" y="137"/>
                      </a:lnTo>
                      <a:lnTo>
                        <a:pt x="1280" y="103"/>
                      </a:lnTo>
                      <a:lnTo>
                        <a:pt x="1228" y="77"/>
                      </a:lnTo>
                      <a:lnTo>
                        <a:pt x="1167" y="52"/>
                      </a:lnTo>
                      <a:lnTo>
                        <a:pt x="1111" y="34"/>
                      </a:lnTo>
                      <a:lnTo>
                        <a:pt x="1066" y="23"/>
                      </a:lnTo>
                      <a:lnTo>
                        <a:pt x="1016" y="11"/>
                      </a:lnTo>
                      <a:lnTo>
                        <a:pt x="970" y="5"/>
                      </a:lnTo>
                      <a:lnTo>
                        <a:pt x="917" y="0"/>
                      </a:lnTo>
                      <a:lnTo>
                        <a:pt x="868" y="0"/>
                      </a:lnTo>
                      <a:lnTo>
                        <a:pt x="814" y="0"/>
                      </a:lnTo>
                      <a:lnTo>
                        <a:pt x="770" y="5"/>
                      </a:lnTo>
                      <a:lnTo>
                        <a:pt x="719" y="16"/>
                      </a:lnTo>
                      <a:lnTo>
                        <a:pt x="680" y="24"/>
                      </a:lnTo>
                      <a:lnTo>
                        <a:pt x="632" y="38"/>
                      </a:lnTo>
                      <a:lnTo>
                        <a:pt x="588" y="51"/>
                      </a:lnTo>
                      <a:lnTo>
                        <a:pt x="548" y="67"/>
                      </a:lnTo>
                      <a:lnTo>
                        <a:pt x="510" y="84"/>
                      </a:lnTo>
                      <a:lnTo>
                        <a:pt x="471" y="105"/>
                      </a:lnTo>
                      <a:lnTo>
                        <a:pt x="436" y="125"/>
                      </a:lnTo>
                      <a:lnTo>
                        <a:pt x="397" y="151"/>
                      </a:lnTo>
                      <a:lnTo>
                        <a:pt x="355" y="181"/>
                      </a:lnTo>
                      <a:lnTo>
                        <a:pt x="317" y="209"/>
                      </a:lnTo>
                      <a:lnTo>
                        <a:pt x="283" y="240"/>
                      </a:lnTo>
                      <a:lnTo>
                        <a:pt x="247" y="274"/>
                      </a:lnTo>
                      <a:lnTo>
                        <a:pt x="210" y="311"/>
                      </a:lnTo>
                      <a:lnTo>
                        <a:pt x="179" y="347"/>
                      </a:lnTo>
                      <a:lnTo>
                        <a:pt x="152" y="382"/>
                      </a:lnTo>
                      <a:lnTo>
                        <a:pt x="122" y="428"/>
                      </a:lnTo>
                      <a:lnTo>
                        <a:pt x="92" y="479"/>
                      </a:lnTo>
                      <a:lnTo>
                        <a:pt x="65" y="537"/>
                      </a:lnTo>
                      <a:lnTo>
                        <a:pt x="46" y="593"/>
                      </a:lnTo>
                      <a:lnTo>
                        <a:pt x="30" y="651"/>
                      </a:lnTo>
                      <a:lnTo>
                        <a:pt x="15" y="708"/>
                      </a:lnTo>
                      <a:lnTo>
                        <a:pt x="6" y="761"/>
                      </a:lnTo>
                      <a:lnTo>
                        <a:pt x="0" y="814"/>
                      </a:lnTo>
                      <a:lnTo>
                        <a:pt x="0" y="865"/>
                      </a:lnTo>
                      <a:lnTo>
                        <a:pt x="0" y="911"/>
                      </a:lnTo>
                      <a:lnTo>
                        <a:pt x="0" y="965"/>
                      </a:lnTo>
                      <a:lnTo>
                        <a:pt x="2" y="1013"/>
                      </a:lnTo>
                      <a:lnTo>
                        <a:pt x="11" y="1073"/>
                      </a:lnTo>
                      <a:lnTo>
                        <a:pt x="21" y="1125"/>
                      </a:lnTo>
                      <a:lnTo>
                        <a:pt x="34" y="1176"/>
                      </a:lnTo>
                      <a:lnTo>
                        <a:pt x="54" y="1235"/>
                      </a:lnTo>
                      <a:lnTo>
                        <a:pt x="75" y="1289"/>
                      </a:lnTo>
                      <a:lnTo>
                        <a:pt x="98" y="1335"/>
                      </a:lnTo>
                      <a:lnTo>
                        <a:pt x="125" y="1387"/>
                      </a:lnTo>
                      <a:lnTo>
                        <a:pt x="155" y="1437"/>
                      </a:lnTo>
                      <a:lnTo>
                        <a:pt x="181" y="1485"/>
                      </a:lnTo>
                      <a:lnTo>
                        <a:pt x="208" y="1533"/>
                      </a:lnTo>
                      <a:lnTo>
                        <a:pt x="237" y="1585"/>
                      </a:lnTo>
                      <a:lnTo>
                        <a:pt x="281" y="1660"/>
                      </a:lnTo>
                      <a:lnTo>
                        <a:pt x="322" y="1738"/>
                      </a:lnTo>
                      <a:lnTo>
                        <a:pt x="346" y="1778"/>
                      </a:lnTo>
                      <a:lnTo>
                        <a:pt x="358" y="1811"/>
                      </a:lnTo>
                      <a:lnTo>
                        <a:pt x="373" y="1852"/>
                      </a:lnTo>
                      <a:lnTo>
                        <a:pt x="387" y="1898"/>
                      </a:lnTo>
                      <a:lnTo>
                        <a:pt x="398" y="1939"/>
                      </a:lnTo>
                      <a:lnTo>
                        <a:pt x="408" y="1984"/>
                      </a:lnTo>
                      <a:lnTo>
                        <a:pt x="416" y="2048"/>
                      </a:lnTo>
                      <a:lnTo>
                        <a:pt x="428" y="2116"/>
                      </a:lnTo>
                      <a:lnTo>
                        <a:pt x="436" y="2171"/>
                      </a:lnTo>
                      <a:lnTo>
                        <a:pt x="445" y="2240"/>
                      </a:lnTo>
                      <a:lnTo>
                        <a:pt x="450" y="2289"/>
                      </a:lnTo>
                      <a:lnTo>
                        <a:pt x="457" y="2332"/>
                      </a:lnTo>
                      <a:lnTo>
                        <a:pt x="467" y="2375"/>
                      </a:lnTo>
                      <a:lnTo>
                        <a:pt x="471" y="2386"/>
                      </a:lnTo>
                      <a:lnTo>
                        <a:pt x="472" y="2397"/>
                      </a:lnTo>
                      <a:lnTo>
                        <a:pt x="474" y="2401"/>
                      </a:lnTo>
                      <a:lnTo>
                        <a:pt x="475" y="2406"/>
                      </a:lnTo>
                      <a:lnTo>
                        <a:pt x="480" y="2411"/>
                      </a:lnTo>
                      <a:lnTo>
                        <a:pt x="486" y="2419"/>
                      </a:lnTo>
                      <a:lnTo>
                        <a:pt x="494" y="2427"/>
                      </a:lnTo>
                      <a:lnTo>
                        <a:pt x="502" y="2435"/>
                      </a:lnTo>
                      <a:lnTo>
                        <a:pt x="515" y="2445"/>
                      </a:lnTo>
                      <a:lnTo>
                        <a:pt x="531" y="2453"/>
                      </a:lnTo>
                      <a:lnTo>
                        <a:pt x="553" y="2466"/>
                      </a:lnTo>
                      <a:lnTo>
                        <a:pt x="572" y="2474"/>
                      </a:lnTo>
                      <a:lnTo>
                        <a:pt x="593" y="2481"/>
                      </a:lnTo>
                      <a:lnTo>
                        <a:pt x="612" y="2485"/>
                      </a:lnTo>
                      <a:lnTo>
                        <a:pt x="629" y="2490"/>
                      </a:lnTo>
                      <a:lnTo>
                        <a:pt x="655" y="2496"/>
                      </a:lnTo>
                      <a:lnTo>
                        <a:pt x="677" y="2502"/>
                      </a:lnTo>
                      <a:lnTo>
                        <a:pt x="698" y="2504"/>
                      </a:lnTo>
                      <a:lnTo>
                        <a:pt x="721" y="2508"/>
                      </a:lnTo>
                      <a:lnTo>
                        <a:pt x="746" y="2511"/>
                      </a:lnTo>
                      <a:lnTo>
                        <a:pt x="769" y="2513"/>
                      </a:lnTo>
                      <a:lnTo>
                        <a:pt x="788" y="2515"/>
                      </a:lnTo>
                      <a:lnTo>
                        <a:pt x="813" y="2517"/>
                      </a:lnTo>
                      <a:lnTo>
                        <a:pt x="835" y="2518"/>
                      </a:lnTo>
                      <a:lnTo>
                        <a:pt x="856" y="2518"/>
                      </a:lnTo>
                      <a:lnTo>
                        <a:pt x="876" y="2518"/>
                      </a:lnTo>
                      <a:lnTo>
                        <a:pt x="897" y="2518"/>
                      </a:lnTo>
                      <a:lnTo>
                        <a:pt x="923" y="2518"/>
                      </a:lnTo>
                      <a:lnTo>
                        <a:pt x="945" y="2517"/>
                      </a:lnTo>
                      <a:lnTo>
                        <a:pt x="964" y="2517"/>
                      </a:lnTo>
                      <a:lnTo>
                        <a:pt x="987" y="2513"/>
                      </a:lnTo>
                      <a:lnTo>
                        <a:pt x="1014" y="2511"/>
                      </a:lnTo>
                      <a:lnTo>
                        <a:pt x="1034" y="2508"/>
                      </a:lnTo>
                      <a:lnTo>
                        <a:pt x="1059" y="2504"/>
                      </a:lnTo>
                      <a:lnTo>
                        <a:pt x="1080" y="2500"/>
                      </a:lnTo>
                      <a:lnTo>
                        <a:pt x="1101" y="2496"/>
                      </a:lnTo>
                      <a:lnTo>
                        <a:pt x="1121" y="2492"/>
                      </a:lnTo>
                      <a:lnTo>
                        <a:pt x="1139" y="2486"/>
                      </a:lnTo>
                      <a:lnTo>
                        <a:pt x="1161" y="2481"/>
                      </a:lnTo>
                      <a:lnTo>
                        <a:pt x="1178" y="2474"/>
                      </a:lnTo>
                      <a:lnTo>
                        <a:pt x="1196" y="2467"/>
                      </a:lnTo>
                      <a:lnTo>
                        <a:pt x="1215" y="2459"/>
                      </a:lnTo>
                      <a:lnTo>
                        <a:pt x="1232" y="245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61514" name="Group 298"/>
                <p:cNvGrpSpPr>
                  <a:grpSpLocks/>
                </p:cNvGrpSpPr>
                <p:nvPr/>
              </p:nvGrpSpPr>
              <p:grpSpPr bwMode="auto">
                <a:xfrm>
                  <a:off x="3365" y="1972"/>
                  <a:ext cx="219" cy="448"/>
                  <a:chOff x="3365" y="1972"/>
                  <a:chExt cx="219" cy="448"/>
                </a:xfrm>
              </p:grpSpPr>
              <p:sp>
                <p:nvSpPr>
                  <p:cNvPr id="1161515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3365" y="2368"/>
                    <a:ext cx="154" cy="52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16" name="Freeform 300"/>
                  <p:cNvSpPr>
                    <a:spLocks/>
                  </p:cNvSpPr>
                  <p:nvPr/>
                </p:nvSpPr>
                <p:spPr bwMode="auto">
                  <a:xfrm>
                    <a:off x="3525" y="1972"/>
                    <a:ext cx="59" cy="75"/>
                  </a:xfrm>
                  <a:custGeom>
                    <a:avLst/>
                    <a:gdLst>
                      <a:gd name="T0" fmla="*/ 0 w 294"/>
                      <a:gd name="T1" fmla="*/ 0 h 375"/>
                      <a:gd name="T2" fmla="*/ 78 w 294"/>
                      <a:gd name="T3" fmla="*/ 40 h 375"/>
                      <a:gd name="T4" fmla="*/ 150 w 294"/>
                      <a:gd name="T5" fmla="*/ 84 h 375"/>
                      <a:gd name="T6" fmla="*/ 203 w 294"/>
                      <a:gd name="T7" fmla="*/ 129 h 375"/>
                      <a:gd name="T8" fmla="*/ 239 w 294"/>
                      <a:gd name="T9" fmla="*/ 176 h 375"/>
                      <a:gd name="T10" fmla="*/ 264 w 294"/>
                      <a:gd name="T11" fmla="*/ 225 h 375"/>
                      <a:gd name="T12" fmla="*/ 283 w 294"/>
                      <a:gd name="T13" fmla="*/ 267 h 375"/>
                      <a:gd name="T14" fmla="*/ 294 w 294"/>
                      <a:gd name="T15" fmla="*/ 310 h 375"/>
                      <a:gd name="T16" fmla="*/ 191 w 294"/>
                      <a:gd name="T17" fmla="*/ 375 h 375"/>
                      <a:gd name="T18" fmla="*/ 180 w 294"/>
                      <a:gd name="T19" fmla="*/ 314 h 375"/>
                      <a:gd name="T20" fmla="*/ 164 w 294"/>
                      <a:gd name="T21" fmla="*/ 249 h 375"/>
                      <a:gd name="T22" fmla="*/ 139 w 294"/>
                      <a:gd name="T23" fmla="*/ 182 h 375"/>
                      <a:gd name="T24" fmla="*/ 108 w 294"/>
                      <a:gd name="T25" fmla="*/ 125 h 375"/>
                      <a:gd name="T26" fmla="*/ 63 w 294"/>
                      <a:gd name="T27" fmla="*/ 68 h 375"/>
                      <a:gd name="T28" fmla="*/ 0 w 294"/>
                      <a:gd name="T29" fmla="*/ 0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94" h="375">
                        <a:moveTo>
                          <a:pt x="0" y="0"/>
                        </a:moveTo>
                        <a:lnTo>
                          <a:pt x="78" y="40"/>
                        </a:lnTo>
                        <a:lnTo>
                          <a:pt x="150" y="84"/>
                        </a:lnTo>
                        <a:lnTo>
                          <a:pt x="203" y="129"/>
                        </a:lnTo>
                        <a:lnTo>
                          <a:pt x="239" y="176"/>
                        </a:lnTo>
                        <a:lnTo>
                          <a:pt x="264" y="225"/>
                        </a:lnTo>
                        <a:lnTo>
                          <a:pt x="283" y="267"/>
                        </a:lnTo>
                        <a:lnTo>
                          <a:pt x="294" y="310"/>
                        </a:lnTo>
                        <a:lnTo>
                          <a:pt x="191" y="375"/>
                        </a:lnTo>
                        <a:lnTo>
                          <a:pt x="180" y="314"/>
                        </a:lnTo>
                        <a:lnTo>
                          <a:pt x="164" y="249"/>
                        </a:lnTo>
                        <a:lnTo>
                          <a:pt x="139" y="182"/>
                        </a:lnTo>
                        <a:lnTo>
                          <a:pt x="108" y="125"/>
                        </a:lnTo>
                        <a:lnTo>
                          <a:pt x="63" y="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161517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3392" y="2073"/>
                    <a:ext cx="98" cy="313"/>
                    <a:chOff x="3392" y="2073"/>
                    <a:chExt cx="98" cy="313"/>
                  </a:xfrm>
                </p:grpSpPr>
                <p:sp>
                  <p:nvSpPr>
                    <p:cNvPr id="1161518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3411" y="2204"/>
                      <a:ext cx="60" cy="182"/>
                    </a:xfrm>
                    <a:custGeom>
                      <a:avLst/>
                      <a:gdLst>
                        <a:gd name="T0" fmla="*/ 0 w 300"/>
                        <a:gd name="T1" fmla="*/ 69 h 912"/>
                        <a:gd name="T2" fmla="*/ 5 w 300"/>
                        <a:gd name="T3" fmla="*/ 218 h 912"/>
                        <a:gd name="T4" fmla="*/ 20 w 300"/>
                        <a:gd name="T5" fmla="*/ 237 h 912"/>
                        <a:gd name="T6" fmla="*/ 14 w 300"/>
                        <a:gd name="T7" fmla="*/ 845 h 912"/>
                        <a:gd name="T8" fmla="*/ 35 w 300"/>
                        <a:gd name="T9" fmla="*/ 912 h 912"/>
                        <a:gd name="T10" fmla="*/ 85 w 300"/>
                        <a:gd name="T11" fmla="*/ 912 h 912"/>
                        <a:gd name="T12" fmla="*/ 127 w 300"/>
                        <a:gd name="T13" fmla="*/ 879 h 912"/>
                        <a:gd name="T14" fmla="*/ 175 w 300"/>
                        <a:gd name="T15" fmla="*/ 879 h 912"/>
                        <a:gd name="T16" fmla="*/ 213 w 300"/>
                        <a:gd name="T17" fmla="*/ 912 h 912"/>
                        <a:gd name="T18" fmla="*/ 267 w 300"/>
                        <a:gd name="T19" fmla="*/ 912 h 912"/>
                        <a:gd name="T20" fmla="*/ 285 w 300"/>
                        <a:gd name="T21" fmla="*/ 845 h 912"/>
                        <a:gd name="T22" fmla="*/ 276 w 300"/>
                        <a:gd name="T23" fmla="*/ 237 h 912"/>
                        <a:gd name="T24" fmla="*/ 290 w 300"/>
                        <a:gd name="T25" fmla="*/ 218 h 912"/>
                        <a:gd name="T26" fmla="*/ 300 w 300"/>
                        <a:gd name="T27" fmla="*/ 69 h 912"/>
                        <a:gd name="T28" fmla="*/ 234 w 300"/>
                        <a:gd name="T29" fmla="*/ 15 h 912"/>
                        <a:gd name="T30" fmla="*/ 201 w 300"/>
                        <a:gd name="T31" fmla="*/ 15 h 912"/>
                        <a:gd name="T32" fmla="*/ 183 w 300"/>
                        <a:gd name="T33" fmla="*/ 0 h 912"/>
                        <a:gd name="T34" fmla="*/ 106 w 300"/>
                        <a:gd name="T35" fmla="*/ 0 h 912"/>
                        <a:gd name="T36" fmla="*/ 91 w 300"/>
                        <a:gd name="T37" fmla="*/ 15 h 912"/>
                        <a:gd name="T38" fmla="*/ 62 w 300"/>
                        <a:gd name="T39" fmla="*/ 15 h 912"/>
                        <a:gd name="T40" fmla="*/ 0 w 300"/>
                        <a:gd name="T41" fmla="*/ 69 h 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300" h="912">
                          <a:moveTo>
                            <a:pt x="0" y="69"/>
                          </a:moveTo>
                          <a:lnTo>
                            <a:pt x="5" y="218"/>
                          </a:lnTo>
                          <a:lnTo>
                            <a:pt x="20" y="237"/>
                          </a:lnTo>
                          <a:lnTo>
                            <a:pt x="14" y="845"/>
                          </a:lnTo>
                          <a:lnTo>
                            <a:pt x="35" y="912"/>
                          </a:lnTo>
                          <a:lnTo>
                            <a:pt x="85" y="912"/>
                          </a:lnTo>
                          <a:lnTo>
                            <a:pt x="127" y="879"/>
                          </a:lnTo>
                          <a:lnTo>
                            <a:pt x="175" y="879"/>
                          </a:lnTo>
                          <a:lnTo>
                            <a:pt x="213" y="912"/>
                          </a:lnTo>
                          <a:lnTo>
                            <a:pt x="267" y="912"/>
                          </a:lnTo>
                          <a:lnTo>
                            <a:pt x="285" y="845"/>
                          </a:lnTo>
                          <a:lnTo>
                            <a:pt x="276" y="237"/>
                          </a:lnTo>
                          <a:lnTo>
                            <a:pt x="290" y="218"/>
                          </a:lnTo>
                          <a:lnTo>
                            <a:pt x="300" y="69"/>
                          </a:lnTo>
                          <a:lnTo>
                            <a:pt x="234" y="15"/>
                          </a:lnTo>
                          <a:lnTo>
                            <a:pt x="201" y="15"/>
                          </a:lnTo>
                          <a:lnTo>
                            <a:pt x="183" y="0"/>
                          </a:lnTo>
                          <a:lnTo>
                            <a:pt x="106" y="0"/>
                          </a:lnTo>
                          <a:lnTo>
                            <a:pt x="91" y="15"/>
                          </a:lnTo>
                          <a:lnTo>
                            <a:pt x="62" y="15"/>
                          </a:lnTo>
                          <a:lnTo>
                            <a:pt x="0" y="69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19" name="Oval 3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2" y="2209"/>
                      <a:ext cx="8" cy="13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61520" name="Group 3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92" y="2073"/>
                      <a:ext cx="98" cy="144"/>
                      <a:chOff x="3392" y="2073"/>
                      <a:chExt cx="98" cy="144"/>
                    </a:xfrm>
                  </p:grpSpPr>
                  <p:sp>
                    <p:nvSpPr>
                      <p:cNvPr id="1161521" name="Oval 3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8" y="2073"/>
                        <a:ext cx="90" cy="4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22" name="Freeform 3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92" y="2096"/>
                        <a:ext cx="98" cy="121"/>
                      </a:xfrm>
                      <a:custGeom>
                        <a:avLst/>
                        <a:gdLst>
                          <a:gd name="T0" fmla="*/ 312 w 489"/>
                          <a:gd name="T1" fmla="*/ 605 h 605"/>
                          <a:gd name="T2" fmla="*/ 489 w 489"/>
                          <a:gd name="T3" fmla="*/ 59 h 605"/>
                          <a:gd name="T4" fmla="*/ 459 w 489"/>
                          <a:gd name="T5" fmla="*/ 47 h 605"/>
                          <a:gd name="T6" fmla="*/ 422 w 489"/>
                          <a:gd name="T7" fmla="*/ 33 h 605"/>
                          <a:gd name="T8" fmla="*/ 376 w 489"/>
                          <a:gd name="T9" fmla="*/ 20 h 605"/>
                          <a:gd name="T10" fmla="*/ 335 w 489"/>
                          <a:gd name="T11" fmla="*/ 10 h 605"/>
                          <a:gd name="T12" fmla="*/ 298 w 489"/>
                          <a:gd name="T13" fmla="*/ 3 h 605"/>
                          <a:gd name="T14" fmla="*/ 259 w 489"/>
                          <a:gd name="T15" fmla="*/ 0 h 605"/>
                          <a:gd name="T16" fmla="*/ 217 w 489"/>
                          <a:gd name="T17" fmla="*/ 2 h 605"/>
                          <a:gd name="T18" fmla="*/ 162 w 489"/>
                          <a:gd name="T19" fmla="*/ 8 h 605"/>
                          <a:gd name="T20" fmla="*/ 115 w 489"/>
                          <a:gd name="T21" fmla="*/ 20 h 605"/>
                          <a:gd name="T22" fmla="*/ 70 w 489"/>
                          <a:gd name="T23" fmla="*/ 33 h 605"/>
                          <a:gd name="T24" fmla="*/ 30 w 489"/>
                          <a:gd name="T25" fmla="*/ 50 h 605"/>
                          <a:gd name="T26" fmla="*/ 0 w 489"/>
                          <a:gd name="T27" fmla="*/ 66 h 605"/>
                          <a:gd name="T28" fmla="*/ 172 w 489"/>
                          <a:gd name="T29" fmla="*/ 605 h 6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489" h="605">
                            <a:moveTo>
                              <a:pt x="312" y="605"/>
                            </a:moveTo>
                            <a:lnTo>
                              <a:pt x="489" y="59"/>
                            </a:lnTo>
                            <a:lnTo>
                              <a:pt x="459" y="47"/>
                            </a:lnTo>
                            <a:lnTo>
                              <a:pt x="422" y="33"/>
                            </a:lnTo>
                            <a:lnTo>
                              <a:pt x="376" y="20"/>
                            </a:lnTo>
                            <a:lnTo>
                              <a:pt x="335" y="10"/>
                            </a:lnTo>
                            <a:lnTo>
                              <a:pt x="298" y="3"/>
                            </a:lnTo>
                            <a:lnTo>
                              <a:pt x="259" y="0"/>
                            </a:lnTo>
                            <a:lnTo>
                              <a:pt x="217" y="2"/>
                            </a:lnTo>
                            <a:lnTo>
                              <a:pt x="162" y="8"/>
                            </a:lnTo>
                            <a:lnTo>
                              <a:pt x="115" y="20"/>
                            </a:lnTo>
                            <a:lnTo>
                              <a:pt x="70" y="33"/>
                            </a:lnTo>
                            <a:lnTo>
                              <a:pt x="30" y="50"/>
                            </a:lnTo>
                            <a:lnTo>
                              <a:pt x="0" y="66"/>
                            </a:lnTo>
                            <a:lnTo>
                              <a:pt x="172" y="605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61523" name="Group 3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3" y="2230"/>
                      <a:ext cx="35" cy="139"/>
                      <a:chOff x="3423" y="2230"/>
                      <a:chExt cx="35" cy="139"/>
                    </a:xfrm>
                  </p:grpSpPr>
                  <p:sp>
                    <p:nvSpPr>
                      <p:cNvPr id="1161524" name="Line 3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29" y="2234"/>
                        <a:ext cx="1" cy="135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25" name="Line 30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51" y="2234"/>
                        <a:ext cx="1" cy="134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26" name="Line 31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57" y="2230"/>
                        <a:ext cx="1" cy="135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27" name="Line 3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423" y="2230"/>
                        <a:ext cx="1" cy="135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161528" name="Freeform 312"/>
                  <p:cNvSpPr>
                    <a:spLocks/>
                  </p:cNvSpPr>
                  <p:nvPr/>
                </p:nvSpPr>
                <p:spPr bwMode="auto">
                  <a:xfrm>
                    <a:off x="3435" y="2296"/>
                    <a:ext cx="95" cy="118"/>
                  </a:xfrm>
                  <a:custGeom>
                    <a:avLst/>
                    <a:gdLst>
                      <a:gd name="T0" fmla="*/ 475 w 475"/>
                      <a:gd name="T1" fmla="*/ 0 h 589"/>
                      <a:gd name="T2" fmla="*/ 456 w 475"/>
                      <a:gd name="T3" fmla="*/ 17 h 589"/>
                      <a:gd name="T4" fmla="*/ 376 w 475"/>
                      <a:gd name="T5" fmla="*/ 381 h 589"/>
                      <a:gd name="T6" fmla="*/ 361 w 475"/>
                      <a:gd name="T7" fmla="*/ 418 h 589"/>
                      <a:gd name="T8" fmla="*/ 338 w 475"/>
                      <a:gd name="T9" fmla="*/ 448 h 589"/>
                      <a:gd name="T10" fmla="*/ 302 w 475"/>
                      <a:gd name="T11" fmla="*/ 476 h 589"/>
                      <a:gd name="T12" fmla="*/ 267 w 475"/>
                      <a:gd name="T13" fmla="*/ 497 h 589"/>
                      <a:gd name="T14" fmla="*/ 228 w 475"/>
                      <a:gd name="T15" fmla="*/ 518 h 589"/>
                      <a:gd name="T16" fmla="*/ 187 w 475"/>
                      <a:gd name="T17" fmla="*/ 535 h 589"/>
                      <a:gd name="T18" fmla="*/ 142 w 475"/>
                      <a:gd name="T19" fmla="*/ 552 h 589"/>
                      <a:gd name="T20" fmla="*/ 103 w 475"/>
                      <a:gd name="T21" fmla="*/ 560 h 589"/>
                      <a:gd name="T22" fmla="*/ 57 w 475"/>
                      <a:gd name="T23" fmla="*/ 568 h 589"/>
                      <a:gd name="T24" fmla="*/ 0 w 475"/>
                      <a:gd name="T25" fmla="*/ 564 h 589"/>
                      <a:gd name="T26" fmla="*/ 9 w 475"/>
                      <a:gd name="T27" fmla="*/ 586 h 589"/>
                      <a:gd name="T28" fmla="*/ 48 w 475"/>
                      <a:gd name="T29" fmla="*/ 589 h 589"/>
                      <a:gd name="T30" fmla="*/ 75 w 475"/>
                      <a:gd name="T31" fmla="*/ 589 h 589"/>
                      <a:gd name="T32" fmla="*/ 117 w 475"/>
                      <a:gd name="T33" fmla="*/ 586 h 589"/>
                      <a:gd name="T34" fmla="*/ 151 w 475"/>
                      <a:gd name="T35" fmla="*/ 583 h 589"/>
                      <a:gd name="T36" fmla="*/ 198 w 475"/>
                      <a:gd name="T37" fmla="*/ 576 h 589"/>
                      <a:gd name="T38" fmla="*/ 234 w 475"/>
                      <a:gd name="T39" fmla="*/ 569 h 589"/>
                      <a:gd name="T40" fmla="*/ 275 w 475"/>
                      <a:gd name="T41" fmla="*/ 556 h 589"/>
                      <a:gd name="T42" fmla="*/ 299 w 475"/>
                      <a:gd name="T43" fmla="*/ 549 h 589"/>
                      <a:gd name="T44" fmla="*/ 334 w 475"/>
                      <a:gd name="T45" fmla="*/ 535 h 589"/>
                      <a:gd name="T46" fmla="*/ 372 w 475"/>
                      <a:gd name="T47" fmla="*/ 511 h 589"/>
                      <a:gd name="T48" fmla="*/ 383 w 475"/>
                      <a:gd name="T49" fmla="*/ 497 h 589"/>
                      <a:gd name="T50" fmla="*/ 393 w 475"/>
                      <a:gd name="T51" fmla="*/ 479 h 589"/>
                      <a:gd name="T52" fmla="*/ 402 w 475"/>
                      <a:gd name="T53" fmla="*/ 443 h 589"/>
                      <a:gd name="T54" fmla="*/ 410 w 475"/>
                      <a:gd name="T55" fmla="*/ 406 h 589"/>
                      <a:gd name="T56" fmla="*/ 475 w 475"/>
                      <a:gd name="T57" fmla="*/ 0 h 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75" h="589">
                        <a:moveTo>
                          <a:pt x="475" y="0"/>
                        </a:moveTo>
                        <a:lnTo>
                          <a:pt x="456" y="17"/>
                        </a:lnTo>
                        <a:lnTo>
                          <a:pt x="376" y="381"/>
                        </a:lnTo>
                        <a:lnTo>
                          <a:pt x="361" y="418"/>
                        </a:lnTo>
                        <a:lnTo>
                          <a:pt x="338" y="448"/>
                        </a:lnTo>
                        <a:lnTo>
                          <a:pt x="302" y="476"/>
                        </a:lnTo>
                        <a:lnTo>
                          <a:pt x="267" y="497"/>
                        </a:lnTo>
                        <a:lnTo>
                          <a:pt x="228" y="518"/>
                        </a:lnTo>
                        <a:lnTo>
                          <a:pt x="187" y="535"/>
                        </a:lnTo>
                        <a:lnTo>
                          <a:pt x="142" y="552"/>
                        </a:lnTo>
                        <a:lnTo>
                          <a:pt x="103" y="560"/>
                        </a:lnTo>
                        <a:lnTo>
                          <a:pt x="57" y="568"/>
                        </a:lnTo>
                        <a:lnTo>
                          <a:pt x="0" y="564"/>
                        </a:lnTo>
                        <a:lnTo>
                          <a:pt x="9" y="586"/>
                        </a:lnTo>
                        <a:lnTo>
                          <a:pt x="48" y="589"/>
                        </a:lnTo>
                        <a:lnTo>
                          <a:pt x="75" y="589"/>
                        </a:lnTo>
                        <a:lnTo>
                          <a:pt x="117" y="586"/>
                        </a:lnTo>
                        <a:lnTo>
                          <a:pt x="151" y="583"/>
                        </a:lnTo>
                        <a:lnTo>
                          <a:pt x="198" y="576"/>
                        </a:lnTo>
                        <a:lnTo>
                          <a:pt x="234" y="569"/>
                        </a:lnTo>
                        <a:lnTo>
                          <a:pt x="275" y="556"/>
                        </a:lnTo>
                        <a:lnTo>
                          <a:pt x="299" y="549"/>
                        </a:lnTo>
                        <a:lnTo>
                          <a:pt x="334" y="535"/>
                        </a:lnTo>
                        <a:lnTo>
                          <a:pt x="372" y="511"/>
                        </a:lnTo>
                        <a:lnTo>
                          <a:pt x="383" y="497"/>
                        </a:lnTo>
                        <a:lnTo>
                          <a:pt x="393" y="479"/>
                        </a:lnTo>
                        <a:lnTo>
                          <a:pt x="402" y="443"/>
                        </a:lnTo>
                        <a:lnTo>
                          <a:pt x="410" y="406"/>
                        </a:lnTo>
                        <a:lnTo>
                          <a:pt x="47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61529" name="Group 313"/>
            <p:cNvGrpSpPr>
              <a:grpSpLocks/>
            </p:cNvGrpSpPr>
            <p:nvPr/>
          </p:nvGrpSpPr>
          <p:grpSpPr bwMode="auto">
            <a:xfrm>
              <a:off x="1981200" y="2362200"/>
              <a:ext cx="261938" cy="476250"/>
              <a:chOff x="3266" y="1922"/>
              <a:chExt cx="351" cy="636"/>
            </a:xfrm>
          </p:grpSpPr>
          <p:grpSp>
            <p:nvGrpSpPr>
              <p:cNvPr id="1161530" name="Group 314"/>
              <p:cNvGrpSpPr>
                <a:grpSpLocks/>
              </p:cNvGrpSpPr>
              <p:nvPr/>
            </p:nvGrpSpPr>
            <p:grpSpPr bwMode="auto">
              <a:xfrm>
                <a:off x="3362" y="2409"/>
                <a:ext cx="159" cy="149"/>
                <a:chOff x="3362" y="2409"/>
                <a:chExt cx="159" cy="149"/>
              </a:xfrm>
            </p:grpSpPr>
            <p:grpSp>
              <p:nvGrpSpPr>
                <p:cNvPr id="1161531" name="Group 315"/>
                <p:cNvGrpSpPr>
                  <a:grpSpLocks/>
                </p:cNvGrpSpPr>
                <p:nvPr/>
              </p:nvGrpSpPr>
              <p:grpSpPr bwMode="auto">
                <a:xfrm>
                  <a:off x="3362" y="2409"/>
                  <a:ext cx="159" cy="149"/>
                  <a:chOff x="3362" y="2409"/>
                  <a:chExt cx="159" cy="149"/>
                </a:xfrm>
              </p:grpSpPr>
              <p:grpSp>
                <p:nvGrpSpPr>
                  <p:cNvPr id="1161532" name="Group 316"/>
                  <p:cNvGrpSpPr>
                    <a:grpSpLocks/>
                  </p:cNvGrpSpPr>
                  <p:nvPr/>
                </p:nvGrpSpPr>
                <p:grpSpPr bwMode="auto">
                  <a:xfrm>
                    <a:off x="3401" y="2524"/>
                    <a:ext cx="87" cy="34"/>
                    <a:chOff x="3401" y="2524"/>
                    <a:chExt cx="87" cy="34"/>
                  </a:xfrm>
                </p:grpSpPr>
                <p:sp>
                  <p:nvSpPr>
                    <p:cNvPr id="1161533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3401" y="2524"/>
                      <a:ext cx="87" cy="34"/>
                    </a:xfrm>
                    <a:custGeom>
                      <a:avLst/>
                      <a:gdLst>
                        <a:gd name="T0" fmla="*/ 0 w 433"/>
                        <a:gd name="T1" fmla="*/ 0 h 171"/>
                        <a:gd name="T2" fmla="*/ 87 w 433"/>
                        <a:gd name="T3" fmla="*/ 136 h 171"/>
                        <a:gd name="T4" fmla="*/ 95 w 433"/>
                        <a:gd name="T5" fmla="*/ 144 h 171"/>
                        <a:gd name="T6" fmla="*/ 106 w 433"/>
                        <a:gd name="T7" fmla="*/ 149 h 171"/>
                        <a:gd name="T8" fmla="*/ 118 w 433"/>
                        <a:gd name="T9" fmla="*/ 154 h 171"/>
                        <a:gd name="T10" fmla="*/ 133 w 433"/>
                        <a:gd name="T11" fmla="*/ 161 h 171"/>
                        <a:gd name="T12" fmla="*/ 151 w 433"/>
                        <a:gd name="T13" fmla="*/ 164 h 171"/>
                        <a:gd name="T14" fmla="*/ 164 w 433"/>
                        <a:gd name="T15" fmla="*/ 165 h 171"/>
                        <a:gd name="T16" fmla="*/ 178 w 433"/>
                        <a:gd name="T17" fmla="*/ 168 h 171"/>
                        <a:gd name="T18" fmla="*/ 193 w 433"/>
                        <a:gd name="T19" fmla="*/ 169 h 171"/>
                        <a:gd name="T20" fmla="*/ 211 w 433"/>
                        <a:gd name="T21" fmla="*/ 171 h 171"/>
                        <a:gd name="T22" fmla="*/ 224 w 433"/>
                        <a:gd name="T23" fmla="*/ 171 h 171"/>
                        <a:gd name="T24" fmla="*/ 242 w 433"/>
                        <a:gd name="T25" fmla="*/ 169 h 171"/>
                        <a:gd name="T26" fmla="*/ 257 w 433"/>
                        <a:gd name="T27" fmla="*/ 168 h 171"/>
                        <a:gd name="T28" fmla="*/ 274 w 433"/>
                        <a:gd name="T29" fmla="*/ 165 h 171"/>
                        <a:gd name="T30" fmla="*/ 289 w 433"/>
                        <a:gd name="T31" fmla="*/ 164 h 171"/>
                        <a:gd name="T32" fmla="*/ 303 w 433"/>
                        <a:gd name="T33" fmla="*/ 160 h 171"/>
                        <a:gd name="T34" fmla="*/ 318 w 433"/>
                        <a:gd name="T35" fmla="*/ 156 h 171"/>
                        <a:gd name="T36" fmla="*/ 331 w 433"/>
                        <a:gd name="T37" fmla="*/ 149 h 171"/>
                        <a:gd name="T38" fmla="*/ 341 w 433"/>
                        <a:gd name="T39" fmla="*/ 143 h 171"/>
                        <a:gd name="T40" fmla="*/ 345 w 433"/>
                        <a:gd name="T41" fmla="*/ 138 h 171"/>
                        <a:gd name="T42" fmla="*/ 352 w 433"/>
                        <a:gd name="T43" fmla="*/ 131 h 171"/>
                        <a:gd name="T44" fmla="*/ 433 w 433"/>
                        <a:gd name="T45" fmla="*/ 0 h 171"/>
                        <a:gd name="T46" fmla="*/ 0 w 433"/>
                        <a:gd name="T47" fmla="*/ 0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433" h="171">
                          <a:moveTo>
                            <a:pt x="0" y="0"/>
                          </a:moveTo>
                          <a:lnTo>
                            <a:pt x="87" y="136"/>
                          </a:lnTo>
                          <a:lnTo>
                            <a:pt x="95" y="144"/>
                          </a:lnTo>
                          <a:lnTo>
                            <a:pt x="106" y="149"/>
                          </a:lnTo>
                          <a:lnTo>
                            <a:pt x="118" y="154"/>
                          </a:lnTo>
                          <a:lnTo>
                            <a:pt x="133" y="161"/>
                          </a:lnTo>
                          <a:lnTo>
                            <a:pt x="151" y="164"/>
                          </a:lnTo>
                          <a:lnTo>
                            <a:pt x="164" y="165"/>
                          </a:lnTo>
                          <a:lnTo>
                            <a:pt x="178" y="168"/>
                          </a:lnTo>
                          <a:lnTo>
                            <a:pt x="193" y="169"/>
                          </a:lnTo>
                          <a:lnTo>
                            <a:pt x="211" y="171"/>
                          </a:lnTo>
                          <a:lnTo>
                            <a:pt x="224" y="171"/>
                          </a:lnTo>
                          <a:lnTo>
                            <a:pt x="242" y="169"/>
                          </a:lnTo>
                          <a:lnTo>
                            <a:pt x="257" y="168"/>
                          </a:lnTo>
                          <a:lnTo>
                            <a:pt x="274" y="165"/>
                          </a:lnTo>
                          <a:lnTo>
                            <a:pt x="289" y="164"/>
                          </a:lnTo>
                          <a:lnTo>
                            <a:pt x="303" y="160"/>
                          </a:lnTo>
                          <a:lnTo>
                            <a:pt x="318" y="156"/>
                          </a:lnTo>
                          <a:lnTo>
                            <a:pt x="331" y="149"/>
                          </a:lnTo>
                          <a:lnTo>
                            <a:pt x="341" y="143"/>
                          </a:lnTo>
                          <a:lnTo>
                            <a:pt x="345" y="138"/>
                          </a:lnTo>
                          <a:lnTo>
                            <a:pt x="352" y="131"/>
                          </a:lnTo>
                          <a:lnTo>
                            <a:pt x="43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34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415" y="2524"/>
                      <a:ext cx="39" cy="34"/>
                    </a:xfrm>
                    <a:custGeom>
                      <a:avLst/>
                      <a:gdLst>
                        <a:gd name="T0" fmla="*/ 0 w 193"/>
                        <a:gd name="T1" fmla="*/ 0 h 171"/>
                        <a:gd name="T2" fmla="*/ 53 w 193"/>
                        <a:gd name="T3" fmla="*/ 154 h 171"/>
                        <a:gd name="T4" fmla="*/ 65 w 193"/>
                        <a:gd name="T5" fmla="*/ 161 h 171"/>
                        <a:gd name="T6" fmla="*/ 83 w 193"/>
                        <a:gd name="T7" fmla="*/ 164 h 171"/>
                        <a:gd name="T8" fmla="*/ 96 w 193"/>
                        <a:gd name="T9" fmla="*/ 165 h 171"/>
                        <a:gd name="T10" fmla="*/ 110 w 193"/>
                        <a:gd name="T11" fmla="*/ 168 h 171"/>
                        <a:gd name="T12" fmla="*/ 125 w 193"/>
                        <a:gd name="T13" fmla="*/ 169 h 171"/>
                        <a:gd name="T14" fmla="*/ 143 w 193"/>
                        <a:gd name="T15" fmla="*/ 171 h 171"/>
                        <a:gd name="T16" fmla="*/ 156 w 193"/>
                        <a:gd name="T17" fmla="*/ 171 h 171"/>
                        <a:gd name="T18" fmla="*/ 174 w 193"/>
                        <a:gd name="T19" fmla="*/ 169 h 171"/>
                        <a:gd name="T20" fmla="*/ 193 w 193"/>
                        <a:gd name="T21" fmla="*/ 0 h 171"/>
                        <a:gd name="T22" fmla="*/ 0 w 193"/>
                        <a:gd name="T23" fmla="*/ 0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93" h="171">
                          <a:moveTo>
                            <a:pt x="0" y="0"/>
                          </a:moveTo>
                          <a:lnTo>
                            <a:pt x="53" y="154"/>
                          </a:lnTo>
                          <a:lnTo>
                            <a:pt x="65" y="161"/>
                          </a:lnTo>
                          <a:lnTo>
                            <a:pt x="83" y="164"/>
                          </a:lnTo>
                          <a:lnTo>
                            <a:pt x="96" y="165"/>
                          </a:lnTo>
                          <a:lnTo>
                            <a:pt x="110" y="168"/>
                          </a:lnTo>
                          <a:lnTo>
                            <a:pt x="125" y="169"/>
                          </a:lnTo>
                          <a:lnTo>
                            <a:pt x="143" y="171"/>
                          </a:lnTo>
                          <a:lnTo>
                            <a:pt x="156" y="171"/>
                          </a:lnTo>
                          <a:lnTo>
                            <a:pt x="174" y="169"/>
                          </a:lnTo>
                          <a:lnTo>
                            <a:pt x="19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61535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362" y="2409"/>
                    <a:ext cx="159" cy="124"/>
                    <a:chOff x="3362" y="2409"/>
                    <a:chExt cx="159" cy="124"/>
                  </a:xfrm>
                </p:grpSpPr>
                <p:sp>
                  <p:nvSpPr>
                    <p:cNvPr id="1161536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62" y="2409"/>
                      <a:ext cx="159" cy="124"/>
                    </a:xfrm>
                    <a:custGeom>
                      <a:avLst/>
                      <a:gdLst>
                        <a:gd name="T0" fmla="*/ 18 w 795"/>
                        <a:gd name="T1" fmla="*/ 17 h 622"/>
                        <a:gd name="T2" fmla="*/ 21 w 795"/>
                        <a:gd name="T3" fmla="*/ 33 h 622"/>
                        <a:gd name="T4" fmla="*/ 19 w 795"/>
                        <a:gd name="T5" fmla="*/ 64 h 622"/>
                        <a:gd name="T6" fmla="*/ 10 w 795"/>
                        <a:gd name="T7" fmla="*/ 83 h 622"/>
                        <a:gd name="T8" fmla="*/ 4 w 795"/>
                        <a:gd name="T9" fmla="*/ 109 h 622"/>
                        <a:gd name="T10" fmla="*/ 15 w 795"/>
                        <a:gd name="T11" fmla="*/ 130 h 622"/>
                        <a:gd name="T12" fmla="*/ 29 w 795"/>
                        <a:gd name="T13" fmla="*/ 152 h 622"/>
                        <a:gd name="T14" fmla="*/ 26 w 795"/>
                        <a:gd name="T15" fmla="*/ 169 h 622"/>
                        <a:gd name="T16" fmla="*/ 11 w 795"/>
                        <a:gd name="T17" fmla="*/ 187 h 622"/>
                        <a:gd name="T18" fmla="*/ 4 w 795"/>
                        <a:gd name="T19" fmla="*/ 204 h 622"/>
                        <a:gd name="T20" fmla="*/ 16 w 795"/>
                        <a:gd name="T21" fmla="*/ 225 h 622"/>
                        <a:gd name="T22" fmla="*/ 26 w 795"/>
                        <a:gd name="T23" fmla="*/ 241 h 622"/>
                        <a:gd name="T24" fmla="*/ 26 w 795"/>
                        <a:gd name="T25" fmla="*/ 261 h 622"/>
                        <a:gd name="T26" fmla="*/ 10 w 795"/>
                        <a:gd name="T27" fmla="*/ 279 h 622"/>
                        <a:gd name="T28" fmla="*/ 0 w 795"/>
                        <a:gd name="T29" fmla="*/ 302 h 622"/>
                        <a:gd name="T30" fmla="*/ 11 w 795"/>
                        <a:gd name="T31" fmla="*/ 323 h 622"/>
                        <a:gd name="T32" fmla="*/ 28 w 795"/>
                        <a:gd name="T33" fmla="*/ 343 h 622"/>
                        <a:gd name="T34" fmla="*/ 28 w 795"/>
                        <a:gd name="T35" fmla="*/ 374 h 622"/>
                        <a:gd name="T36" fmla="*/ 16 w 795"/>
                        <a:gd name="T37" fmla="*/ 394 h 622"/>
                        <a:gd name="T38" fmla="*/ 18 w 795"/>
                        <a:gd name="T39" fmla="*/ 410 h 622"/>
                        <a:gd name="T40" fmla="*/ 36 w 795"/>
                        <a:gd name="T41" fmla="*/ 433 h 622"/>
                        <a:gd name="T42" fmla="*/ 93 w 795"/>
                        <a:gd name="T43" fmla="*/ 496 h 622"/>
                        <a:gd name="T44" fmla="*/ 144 w 795"/>
                        <a:gd name="T45" fmla="*/ 545 h 622"/>
                        <a:gd name="T46" fmla="*/ 189 w 795"/>
                        <a:gd name="T47" fmla="*/ 572 h 622"/>
                        <a:gd name="T48" fmla="*/ 272 w 795"/>
                        <a:gd name="T49" fmla="*/ 608 h 622"/>
                        <a:gd name="T50" fmla="*/ 349 w 795"/>
                        <a:gd name="T51" fmla="*/ 620 h 622"/>
                        <a:gd name="T52" fmla="*/ 455 w 795"/>
                        <a:gd name="T53" fmla="*/ 620 h 622"/>
                        <a:gd name="T54" fmla="*/ 543 w 795"/>
                        <a:gd name="T55" fmla="*/ 612 h 622"/>
                        <a:gd name="T56" fmla="*/ 606 w 795"/>
                        <a:gd name="T57" fmla="*/ 594 h 622"/>
                        <a:gd name="T58" fmla="*/ 647 w 795"/>
                        <a:gd name="T59" fmla="*/ 571 h 622"/>
                        <a:gd name="T60" fmla="*/ 676 w 795"/>
                        <a:gd name="T61" fmla="*/ 545 h 622"/>
                        <a:gd name="T62" fmla="*/ 761 w 795"/>
                        <a:gd name="T63" fmla="*/ 427 h 622"/>
                        <a:gd name="T64" fmla="*/ 778 w 795"/>
                        <a:gd name="T65" fmla="*/ 388 h 622"/>
                        <a:gd name="T66" fmla="*/ 779 w 795"/>
                        <a:gd name="T67" fmla="*/ 370 h 622"/>
                        <a:gd name="T68" fmla="*/ 767 w 795"/>
                        <a:gd name="T69" fmla="*/ 352 h 622"/>
                        <a:gd name="T70" fmla="*/ 767 w 795"/>
                        <a:gd name="T71" fmla="*/ 331 h 622"/>
                        <a:gd name="T72" fmla="*/ 778 w 795"/>
                        <a:gd name="T73" fmla="*/ 313 h 622"/>
                        <a:gd name="T74" fmla="*/ 790 w 795"/>
                        <a:gd name="T75" fmla="*/ 295 h 622"/>
                        <a:gd name="T76" fmla="*/ 794 w 795"/>
                        <a:gd name="T77" fmla="*/ 274 h 622"/>
                        <a:gd name="T78" fmla="*/ 783 w 795"/>
                        <a:gd name="T79" fmla="*/ 256 h 622"/>
                        <a:gd name="T80" fmla="*/ 771 w 795"/>
                        <a:gd name="T81" fmla="*/ 239 h 622"/>
                        <a:gd name="T82" fmla="*/ 771 w 795"/>
                        <a:gd name="T83" fmla="*/ 220 h 622"/>
                        <a:gd name="T84" fmla="*/ 787 w 795"/>
                        <a:gd name="T85" fmla="*/ 199 h 622"/>
                        <a:gd name="T86" fmla="*/ 790 w 795"/>
                        <a:gd name="T87" fmla="*/ 175 h 622"/>
                        <a:gd name="T88" fmla="*/ 778 w 795"/>
                        <a:gd name="T89" fmla="*/ 152 h 622"/>
                        <a:gd name="T90" fmla="*/ 771 w 795"/>
                        <a:gd name="T91" fmla="*/ 134 h 622"/>
                        <a:gd name="T92" fmla="*/ 779 w 795"/>
                        <a:gd name="T93" fmla="*/ 113 h 622"/>
                        <a:gd name="T94" fmla="*/ 790 w 795"/>
                        <a:gd name="T95" fmla="*/ 98 h 622"/>
                        <a:gd name="T96" fmla="*/ 795 w 795"/>
                        <a:gd name="T97" fmla="*/ 76 h 622"/>
                        <a:gd name="T98" fmla="*/ 786 w 795"/>
                        <a:gd name="T99" fmla="*/ 58 h 622"/>
                        <a:gd name="T100" fmla="*/ 774 w 795"/>
                        <a:gd name="T101" fmla="*/ 36 h 622"/>
                        <a:gd name="T102" fmla="*/ 778 w 795"/>
                        <a:gd name="T103" fmla="*/ 16 h 622"/>
                        <a:gd name="T104" fmla="*/ 23 w 795"/>
                        <a:gd name="T105" fmla="*/ 0 h 6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795" h="622">
                          <a:moveTo>
                            <a:pt x="23" y="0"/>
                          </a:moveTo>
                          <a:lnTo>
                            <a:pt x="18" y="17"/>
                          </a:lnTo>
                          <a:lnTo>
                            <a:pt x="19" y="25"/>
                          </a:lnTo>
                          <a:lnTo>
                            <a:pt x="21" y="33"/>
                          </a:lnTo>
                          <a:lnTo>
                            <a:pt x="23" y="51"/>
                          </a:lnTo>
                          <a:lnTo>
                            <a:pt x="19" y="64"/>
                          </a:lnTo>
                          <a:lnTo>
                            <a:pt x="15" y="75"/>
                          </a:lnTo>
                          <a:lnTo>
                            <a:pt x="10" y="83"/>
                          </a:lnTo>
                          <a:lnTo>
                            <a:pt x="4" y="98"/>
                          </a:lnTo>
                          <a:lnTo>
                            <a:pt x="4" y="109"/>
                          </a:lnTo>
                          <a:lnTo>
                            <a:pt x="10" y="119"/>
                          </a:lnTo>
                          <a:lnTo>
                            <a:pt x="15" y="130"/>
                          </a:lnTo>
                          <a:lnTo>
                            <a:pt x="25" y="141"/>
                          </a:lnTo>
                          <a:lnTo>
                            <a:pt x="29" y="152"/>
                          </a:lnTo>
                          <a:lnTo>
                            <a:pt x="29" y="160"/>
                          </a:lnTo>
                          <a:lnTo>
                            <a:pt x="26" y="169"/>
                          </a:lnTo>
                          <a:lnTo>
                            <a:pt x="18" y="177"/>
                          </a:lnTo>
                          <a:lnTo>
                            <a:pt x="11" y="187"/>
                          </a:lnTo>
                          <a:lnTo>
                            <a:pt x="7" y="195"/>
                          </a:lnTo>
                          <a:lnTo>
                            <a:pt x="4" y="204"/>
                          </a:lnTo>
                          <a:lnTo>
                            <a:pt x="10" y="215"/>
                          </a:lnTo>
                          <a:lnTo>
                            <a:pt x="16" y="225"/>
                          </a:lnTo>
                          <a:lnTo>
                            <a:pt x="23" y="233"/>
                          </a:lnTo>
                          <a:lnTo>
                            <a:pt x="26" y="241"/>
                          </a:lnTo>
                          <a:lnTo>
                            <a:pt x="29" y="250"/>
                          </a:lnTo>
                          <a:lnTo>
                            <a:pt x="26" y="261"/>
                          </a:lnTo>
                          <a:lnTo>
                            <a:pt x="18" y="271"/>
                          </a:lnTo>
                          <a:lnTo>
                            <a:pt x="10" y="279"/>
                          </a:lnTo>
                          <a:lnTo>
                            <a:pt x="1" y="292"/>
                          </a:lnTo>
                          <a:lnTo>
                            <a:pt x="0" y="302"/>
                          </a:lnTo>
                          <a:lnTo>
                            <a:pt x="3" y="313"/>
                          </a:lnTo>
                          <a:lnTo>
                            <a:pt x="11" y="323"/>
                          </a:lnTo>
                          <a:lnTo>
                            <a:pt x="19" y="332"/>
                          </a:lnTo>
                          <a:lnTo>
                            <a:pt x="28" y="343"/>
                          </a:lnTo>
                          <a:lnTo>
                            <a:pt x="33" y="359"/>
                          </a:lnTo>
                          <a:lnTo>
                            <a:pt x="28" y="374"/>
                          </a:lnTo>
                          <a:lnTo>
                            <a:pt x="19" y="385"/>
                          </a:lnTo>
                          <a:lnTo>
                            <a:pt x="16" y="394"/>
                          </a:lnTo>
                          <a:lnTo>
                            <a:pt x="16" y="404"/>
                          </a:lnTo>
                          <a:lnTo>
                            <a:pt x="18" y="410"/>
                          </a:lnTo>
                          <a:lnTo>
                            <a:pt x="25" y="419"/>
                          </a:lnTo>
                          <a:lnTo>
                            <a:pt x="36" y="433"/>
                          </a:lnTo>
                          <a:lnTo>
                            <a:pt x="56" y="458"/>
                          </a:lnTo>
                          <a:lnTo>
                            <a:pt x="93" y="496"/>
                          </a:lnTo>
                          <a:lnTo>
                            <a:pt x="125" y="528"/>
                          </a:lnTo>
                          <a:lnTo>
                            <a:pt x="144" y="545"/>
                          </a:lnTo>
                          <a:lnTo>
                            <a:pt x="165" y="558"/>
                          </a:lnTo>
                          <a:lnTo>
                            <a:pt x="189" y="572"/>
                          </a:lnTo>
                          <a:lnTo>
                            <a:pt x="222" y="590"/>
                          </a:lnTo>
                          <a:lnTo>
                            <a:pt x="272" y="608"/>
                          </a:lnTo>
                          <a:lnTo>
                            <a:pt x="309" y="615"/>
                          </a:lnTo>
                          <a:lnTo>
                            <a:pt x="349" y="620"/>
                          </a:lnTo>
                          <a:lnTo>
                            <a:pt x="400" y="622"/>
                          </a:lnTo>
                          <a:lnTo>
                            <a:pt x="455" y="620"/>
                          </a:lnTo>
                          <a:lnTo>
                            <a:pt x="502" y="619"/>
                          </a:lnTo>
                          <a:lnTo>
                            <a:pt x="543" y="612"/>
                          </a:lnTo>
                          <a:lnTo>
                            <a:pt x="580" y="604"/>
                          </a:lnTo>
                          <a:lnTo>
                            <a:pt x="606" y="594"/>
                          </a:lnTo>
                          <a:lnTo>
                            <a:pt x="629" y="583"/>
                          </a:lnTo>
                          <a:lnTo>
                            <a:pt x="647" y="571"/>
                          </a:lnTo>
                          <a:lnTo>
                            <a:pt x="662" y="561"/>
                          </a:lnTo>
                          <a:lnTo>
                            <a:pt x="676" y="545"/>
                          </a:lnTo>
                          <a:lnTo>
                            <a:pt x="724" y="481"/>
                          </a:lnTo>
                          <a:lnTo>
                            <a:pt x="761" y="427"/>
                          </a:lnTo>
                          <a:lnTo>
                            <a:pt x="774" y="400"/>
                          </a:lnTo>
                          <a:lnTo>
                            <a:pt x="778" y="388"/>
                          </a:lnTo>
                          <a:lnTo>
                            <a:pt x="779" y="379"/>
                          </a:lnTo>
                          <a:lnTo>
                            <a:pt x="779" y="370"/>
                          </a:lnTo>
                          <a:lnTo>
                            <a:pt x="772" y="359"/>
                          </a:lnTo>
                          <a:lnTo>
                            <a:pt x="767" y="352"/>
                          </a:lnTo>
                          <a:lnTo>
                            <a:pt x="765" y="342"/>
                          </a:lnTo>
                          <a:lnTo>
                            <a:pt x="767" y="331"/>
                          </a:lnTo>
                          <a:lnTo>
                            <a:pt x="772" y="323"/>
                          </a:lnTo>
                          <a:lnTo>
                            <a:pt x="778" y="313"/>
                          </a:lnTo>
                          <a:lnTo>
                            <a:pt x="783" y="306"/>
                          </a:lnTo>
                          <a:lnTo>
                            <a:pt x="790" y="295"/>
                          </a:lnTo>
                          <a:lnTo>
                            <a:pt x="795" y="286"/>
                          </a:lnTo>
                          <a:lnTo>
                            <a:pt x="794" y="274"/>
                          </a:lnTo>
                          <a:lnTo>
                            <a:pt x="789" y="265"/>
                          </a:lnTo>
                          <a:lnTo>
                            <a:pt x="783" y="256"/>
                          </a:lnTo>
                          <a:lnTo>
                            <a:pt x="778" y="248"/>
                          </a:lnTo>
                          <a:lnTo>
                            <a:pt x="771" y="239"/>
                          </a:lnTo>
                          <a:lnTo>
                            <a:pt x="768" y="228"/>
                          </a:lnTo>
                          <a:lnTo>
                            <a:pt x="771" y="220"/>
                          </a:lnTo>
                          <a:lnTo>
                            <a:pt x="779" y="208"/>
                          </a:lnTo>
                          <a:lnTo>
                            <a:pt x="787" y="199"/>
                          </a:lnTo>
                          <a:lnTo>
                            <a:pt x="790" y="189"/>
                          </a:lnTo>
                          <a:lnTo>
                            <a:pt x="790" y="175"/>
                          </a:lnTo>
                          <a:lnTo>
                            <a:pt x="786" y="162"/>
                          </a:lnTo>
                          <a:lnTo>
                            <a:pt x="778" y="152"/>
                          </a:lnTo>
                          <a:lnTo>
                            <a:pt x="774" y="145"/>
                          </a:lnTo>
                          <a:lnTo>
                            <a:pt x="771" y="134"/>
                          </a:lnTo>
                          <a:lnTo>
                            <a:pt x="772" y="123"/>
                          </a:lnTo>
                          <a:lnTo>
                            <a:pt x="779" y="113"/>
                          </a:lnTo>
                          <a:lnTo>
                            <a:pt x="783" y="106"/>
                          </a:lnTo>
                          <a:lnTo>
                            <a:pt x="790" y="98"/>
                          </a:lnTo>
                          <a:lnTo>
                            <a:pt x="794" y="88"/>
                          </a:lnTo>
                          <a:lnTo>
                            <a:pt x="795" y="76"/>
                          </a:lnTo>
                          <a:lnTo>
                            <a:pt x="792" y="69"/>
                          </a:lnTo>
                          <a:lnTo>
                            <a:pt x="786" y="58"/>
                          </a:lnTo>
                          <a:lnTo>
                            <a:pt x="779" y="49"/>
                          </a:lnTo>
                          <a:lnTo>
                            <a:pt x="774" y="36"/>
                          </a:lnTo>
                          <a:lnTo>
                            <a:pt x="774" y="25"/>
                          </a:lnTo>
                          <a:lnTo>
                            <a:pt x="778" y="16"/>
                          </a:lnTo>
                          <a:lnTo>
                            <a:pt x="775" y="0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solidFill>
                      <a:srgbClr val="FFC08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37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62" y="2425"/>
                      <a:ext cx="20" cy="18"/>
                    </a:xfrm>
                    <a:custGeom>
                      <a:avLst/>
                      <a:gdLst>
                        <a:gd name="T0" fmla="*/ 6 w 99"/>
                        <a:gd name="T1" fmla="*/ 0 h 86"/>
                        <a:gd name="T2" fmla="*/ 12 w 99"/>
                        <a:gd name="T3" fmla="*/ 11 h 86"/>
                        <a:gd name="T4" fmla="*/ 22 w 99"/>
                        <a:gd name="T5" fmla="*/ 23 h 86"/>
                        <a:gd name="T6" fmla="*/ 39 w 99"/>
                        <a:gd name="T7" fmla="*/ 37 h 86"/>
                        <a:gd name="T8" fmla="*/ 59 w 99"/>
                        <a:gd name="T9" fmla="*/ 50 h 86"/>
                        <a:gd name="T10" fmla="*/ 80 w 99"/>
                        <a:gd name="T11" fmla="*/ 58 h 86"/>
                        <a:gd name="T12" fmla="*/ 99 w 99"/>
                        <a:gd name="T13" fmla="*/ 62 h 86"/>
                        <a:gd name="T14" fmla="*/ 91 w 99"/>
                        <a:gd name="T15" fmla="*/ 77 h 86"/>
                        <a:gd name="T16" fmla="*/ 66 w 99"/>
                        <a:gd name="T17" fmla="*/ 74 h 86"/>
                        <a:gd name="T18" fmla="*/ 39 w 99"/>
                        <a:gd name="T19" fmla="*/ 76 h 86"/>
                        <a:gd name="T20" fmla="*/ 22 w 99"/>
                        <a:gd name="T21" fmla="*/ 86 h 86"/>
                        <a:gd name="T22" fmla="*/ 25 w 99"/>
                        <a:gd name="T23" fmla="*/ 77 h 86"/>
                        <a:gd name="T24" fmla="*/ 24 w 99"/>
                        <a:gd name="T25" fmla="*/ 68 h 86"/>
                        <a:gd name="T26" fmla="*/ 19 w 99"/>
                        <a:gd name="T27" fmla="*/ 55 h 86"/>
                        <a:gd name="T28" fmla="*/ 11 w 99"/>
                        <a:gd name="T29" fmla="*/ 43 h 86"/>
                        <a:gd name="T30" fmla="*/ 3 w 99"/>
                        <a:gd name="T31" fmla="*/ 30 h 86"/>
                        <a:gd name="T32" fmla="*/ 0 w 99"/>
                        <a:gd name="T33" fmla="*/ 15 h 86"/>
                        <a:gd name="T34" fmla="*/ 6 w 99"/>
                        <a:gd name="T35" fmla="*/ 0 h 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99" h="86">
                          <a:moveTo>
                            <a:pt x="6" y="0"/>
                          </a:moveTo>
                          <a:lnTo>
                            <a:pt x="12" y="11"/>
                          </a:lnTo>
                          <a:lnTo>
                            <a:pt x="22" y="23"/>
                          </a:lnTo>
                          <a:lnTo>
                            <a:pt x="39" y="37"/>
                          </a:lnTo>
                          <a:lnTo>
                            <a:pt x="59" y="50"/>
                          </a:lnTo>
                          <a:lnTo>
                            <a:pt x="80" y="58"/>
                          </a:lnTo>
                          <a:lnTo>
                            <a:pt x="99" y="62"/>
                          </a:lnTo>
                          <a:lnTo>
                            <a:pt x="91" y="77"/>
                          </a:lnTo>
                          <a:lnTo>
                            <a:pt x="66" y="74"/>
                          </a:lnTo>
                          <a:lnTo>
                            <a:pt x="39" y="76"/>
                          </a:lnTo>
                          <a:lnTo>
                            <a:pt x="22" y="86"/>
                          </a:lnTo>
                          <a:lnTo>
                            <a:pt x="25" y="77"/>
                          </a:lnTo>
                          <a:lnTo>
                            <a:pt x="24" y="68"/>
                          </a:lnTo>
                          <a:lnTo>
                            <a:pt x="19" y="55"/>
                          </a:lnTo>
                          <a:lnTo>
                            <a:pt x="11" y="43"/>
                          </a:lnTo>
                          <a:lnTo>
                            <a:pt x="3" y="30"/>
                          </a:lnTo>
                          <a:lnTo>
                            <a:pt x="0" y="15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38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63" y="2447"/>
                      <a:ext cx="26" cy="14"/>
                    </a:xfrm>
                    <a:custGeom>
                      <a:avLst/>
                      <a:gdLst>
                        <a:gd name="T0" fmla="*/ 0 w 129"/>
                        <a:gd name="T1" fmla="*/ 9 h 72"/>
                        <a:gd name="T2" fmla="*/ 3 w 129"/>
                        <a:gd name="T3" fmla="*/ 0 h 72"/>
                        <a:gd name="T4" fmla="*/ 8 w 129"/>
                        <a:gd name="T5" fmla="*/ 9 h 72"/>
                        <a:gd name="T6" fmla="*/ 18 w 129"/>
                        <a:gd name="T7" fmla="*/ 13 h 72"/>
                        <a:gd name="T8" fmla="*/ 36 w 129"/>
                        <a:gd name="T9" fmla="*/ 21 h 72"/>
                        <a:gd name="T10" fmla="*/ 55 w 129"/>
                        <a:gd name="T11" fmla="*/ 27 h 72"/>
                        <a:gd name="T12" fmla="*/ 85 w 129"/>
                        <a:gd name="T13" fmla="*/ 33 h 72"/>
                        <a:gd name="T14" fmla="*/ 119 w 129"/>
                        <a:gd name="T15" fmla="*/ 38 h 72"/>
                        <a:gd name="T16" fmla="*/ 129 w 129"/>
                        <a:gd name="T17" fmla="*/ 69 h 72"/>
                        <a:gd name="T18" fmla="*/ 92 w 129"/>
                        <a:gd name="T19" fmla="*/ 60 h 72"/>
                        <a:gd name="T20" fmla="*/ 62 w 129"/>
                        <a:gd name="T21" fmla="*/ 56 h 72"/>
                        <a:gd name="T22" fmla="*/ 38 w 129"/>
                        <a:gd name="T23" fmla="*/ 61 h 72"/>
                        <a:gd name="T24" fmla="*/ 21 w 129"/>
                        <a:gd name="T25" fmla="*/ 72 h 72"/>
                        <a:gd name="T26" fmla="*/ 21 w 129"/>
                        <a:gd name="T27" fmla="*/ 63 h 72"/>
                        <a:gd name="T28" fmla="*/ 21 w 129"/>
                        <a:gd name="T29" fmla="*/ 54 h 72"/>
                        <a:gd name="T30" fmla="*/ 18 w 129"/>
                        <a:gd name="T31" fmla="*/ 45 h 72"/>
                        <a:gd name="T32" fmla="*/ 8 w 129"/>
                        <a:gd name="T33" fmla="*/ 32 h 72"/>
                        <a:gd name="T34" fmla="*/ 0 w 129"/>
                        <a:gd name="T35" fmla="*/ 20 h 72"/>
                        <a:gd name="T36" fmla="*/ 0 w 129"/>
                        <a:gd name="T37" fmla="*/ 9 h 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129" h="72">
                          <a:moveTo>
                            <a:pt x="0" y="9"/>
                          </a:moveTo>
                          <a:lnTo>
                            <a:pt x="3" y="0"/>
                          </a:lnTo>
                          <a:lnTo>
                            <a:pt x="8" y="9"/>
                          </a:lnTo>
                          <a:lnTo>
                            <a:pt x="18" y="13"/>
                          </a:lnTo>
                          <a:lnTo>
                            <a:pt x="36" y="21"/>
                          </a:lnTo>
                          <a:lnTo>
                            <a:pt x="55" y="27"/>
                          </a:lnTo>
                          <a:lnTo>
                            <a:pt x="85" y="33"/>
                          </a:lnTo>
                          <a:lnTo>
                            <a:pt x="119" y="38"/>
                          </a:lnTo>
                          <a:lnTo>
                            <a:pt x="129" y="69"/>
                          </a:lnTo>
                          <a:lnTo>
                            <a:pt x="92" y="60"/>
                          </a:lnTo>
                          <a:lnTo>
                            <a:pt x="62" y="56"/>
                          </a:lnTo>
                          <a:lnTo>
                            <a:pt x="38" y="61"/>
                          </a:lnTo>
                          <a:lnTo>
                            <a:pt x="21" y="72"/>
                          </a:lnTo>
                          <a:lnTo>
                            <a:pt x="21" y="63"/>
                          </a:lnTo>
                          <a:lnTo>
                            <a:pt x="21" y="54"/>
                          </a:lnTo>
                          <a:lnTo>
                            <a:pt x="18" y="45"/>
                          </a:lnTo>
                          <a:lnTo>
                            <a:pt x="8" y="32"/>
                          </a:lnTo>
                          <a:lnTo>
                            <a:pt x="0" y="20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39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62" y="2465"/>
                      <a:ext cx="30" cy="18"/>
                    </a:xfrm>
                    <a:custGeom>
                      <a:avLst/>
                      <a:gdLst>
                        <a:gd name="T0" fmla="*/ 2 w 152"/>
                        <a:gd name="T1" fmla="*/ 11 h 90"/>
                        <a:gd name="T2" fmla="*/ 9 w 152"/>
                        <a:gd name="T3" fmla="*/ 0 h 90"/>
                        <a:gd name="T4" fmla="*/ 18 w 152"/>
                        <a:gd name="T5" fmla="*/ 14 h 90"/>
                        <a:gd name="T6" fmla="*/ 28 w 152"/>
                        <a:gd name="T7" fmla="*/ 21 h 90"/>
                        <a:gd name="T8" fmla="*/ 40 w 152"/>
                        <a:gd name="T9" fmla="*/ 29 h 90"/>
                        <a:gd name="T10" fmla="*/ 60 w 152"/>
                        <a:gd name="T11" fmla="*/ 36 h 90"/>
                        <a:gd name="T12" fmla="*/ 84 w 152"/>
                        <a:gd name="T13" fmla="*/ 43 h 90"/>
                        <a:gd name="T14" fmla="*/ 110 w 152"/>
                        <a:gd name="T15" fmla="*/ 51 h 90"/>
                        <a:gd name="T16" fmla="*/ 145 w 152"/>
                        <a:gd name="T17" fmla="*/ 62 h 90"/>
                        <a:gd name="T18" fmla="*/ 152 w 152"/>
                        <a:gd name="T19" fmla="*/ 90 h 90"/>
                        <a:gd name="T20" fmla="*/ 116 w 152"/>
                        <a:gd name="T21" fmla="*/ 76 h 90"/>
                        <a:gd name="T22" fmla="*/ 90 w 152"/>
                        <a:gd name="T23" fmla="*/ 65 h 90"/>
                        <a:gd name="T24" fmla="*/ 68 w 152"/>
                        <a:gd name="T25" fmla="*/ 62 h 90"/>
                        <a:gd name="T26" fmla="*/ 51 w 152"/>
                        <a:gd name="T27" fmla="*/ 62 h 90"/>
                        <a:gd name="T28" fmla="*/ 42 w 152"/>
                        <a:gd name="T29" fmla="*/ 69 h 90"/>
                        <a:gd name="T30" fmla="*/ 32 w 152"/>
                        <a:gd name="T31" fmla="*/ 79 h 90"/>
                        <a:gd name="T32" fmla="*/ 30 w 152"/>
                        <a:gd name="T33" fmla="*/ 68 h 90"/>
                        <a:gd name="T34" fmla="*/ 18 w 152"/>
                        <a:gd name="T35" fmla="*/ 51 h 90"/>
                        <a:gd name="T36" fmla="*/ 9 w 152"/>
                        <a:gd name="T37" fmla="*/ 39 h 90"/>
                        <a:gd name="T38" fmla="*/ 0 w 152"/>
                        <a:gd name="T39" fmla="*/ 27 h 90"/>
                        <a:gd name="T40" fmla="*/ 2 w 152"/>
                        <a:gd name="T41" fmla="*/ 11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52" h="90">
                          <a:moveTo>
                            <a:pt x="2" y="11"/>
                          </a:moveTo>
                          <a:lnTo>
                            <a:pt x="9" y="0"/>
                          </a:lnTo>
                          <a:lnTo>
                            <a:pt x="18" y="14"/>
                          </a:lnTo>
                          <a:lnTo>
                            <a:pt x="28" y="21"/>
                          </a:lnTo>
                          <a:lnTo>
                            <a:pt x="40" y="29"/>
                          </a:lnTo>
                          <a:lnTo>
                            <a:pt x="60" y="36"/>
                          </a:lnTo>
                          <a:lnTo>
                            <a:pt x="84" y="43"/>
                          </a:lnTo>
                          <a:lnTo>
                            <a:pt x="110" y="51"/>
                          </a:lnTo>
                          <a:lnTo>
                            <a:pt x="145" y="62"/>
                          </a:lnTo>
                          <a:lnTo>
                            <a:pt x="152" y="90"/>
                          </a:lnTo>
                          <a:lnTo>
                            <a:pt x="116" y="76"/>
                          </a:lnTo>
                          <a:lnTo>
                            <a:pt x="90" y="65"/>
                          </a:lnTo>
                          <a:lnTo>
                            <a:pt x="68" y="62"/>
                          </a:lnTo>
                          <a:lnTo>
                            <a:pt x="51" y="62"/>
                          </a:lnTo>
                          <a:lnTo>
                            <a:pt x="42" y="69"/>
                          </a:lnTo>
                          <a:lnTo>
                            <a:pt x="32" y="79"/>
                          </a:lnTo>
                          <a:lnTo>
                            <a:pt x="30" y="68"/>
                          </a:lnTo>
                          <a:lnTo>
                            <a:pt x="18" y="51"/>
                          </a:lnTo>
                          <a:lnTo>
                            <a:pt x="9" y="39"/>
                          </a:lnTo>
                          <a:lnTo>
                            <a:pt x="0" y="27"/>
                          </a:lnTo>
                          <a:lnTo>
                            <a:pt x="2" y="11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40" name="Freeform 324"/>
                    <p:cNvSpPr>
                      <a:spLocks/>
                    </p:cNvSpPr>
                    <p:nvPr/>
                  </p:nvSpPr>
                  <p:spPr bwMode="auto">
                    <a:xfrm>
                      <a:off x="3365" y="2485"/>
                      <a:ext cx="36" cy="40"/>
                    </a:xfrm>
                    <a:custGeom>
                      <a:avLst/>
                      <a:gdLst>
                        <a:gd name="T0" fmla="*/ 1 w 181"/>
                        <a:gd name="T1" fmla="*/ 31 h 200"/>
                        <a:gd name="T2" fmla="*/ 0 w 181"/>
                        <a:gd name="T3" fmla="*/ 18 h 200"/>
                        <a:gd name="T4" fmla="*/ 0 w 181"/>
                        <a:gd name="T5" fmla="*/ 11 h 200"/>
                        <a:gd name="T6" fmla="*/ 7 w 181"/>
                        <a:gd name="T7" fmla="*/ 0 h 200"/>
                        <a:gd name="T8" fmla="*/ 19 w 181"/>
                        <a:gd name="T9" fmla="*/ 15 h 200"/>
                        <a:gd name="T10" fmla="*/ 41 w 181"/>
                        <a:gd name="T11" fmla="*/ 29 h 200"/>
                        <a:gd name="T12" fmla="*/ 63 w 181"/>
                        <a:gd name="T13" fmla="*/ 39 h 200"/>
                        <a:gd name="T14" fmla="*/ 92 w 181"/>
                        <a:gd name="T15" fmla="*/ 48 h 200"/>
                        <a:gd name="T16" fmla="*/ 135 w 181"/>
                        <a:gd name="T17" fmla="*/ 57 h 200"/>
                        <a:gd name="T18" fmla="*/ 144 w 181"/>
                        <a:gd name="T19" fmla="*/ 80 h 200"/>
                        <a:gd name="T20" fmla="*/ 122 w 181"/>
                        <a:gd name="T21" fmla="*/ 73 h 200"/>
                        <a:gd name="T22" fmla="*/ 99 w 181"/>
                        <a:gd name="T23" fmla="*/ 70 h 200"/>
                        <a:gd name="T24" fmla="*/ 88 w 181"/>
                        <a:gd name="T25" fmla="*/ 72 h 200"/>
                        <a:gd name="T26" fmla="*/ 84 w 181"/>
                        <a:gd name="T27" fmla="*/ 83 h 200"/>
                        <a:gd name="T28" fmla="*/ 91 w 181"/>
                        <a:gd name="T29" fmla="*/ 98 h 200"/>
                        <a:gd name="T30" fmla="*/ 100 w 181"/>
                        <a:gd name="T31" fmla="*/ 112 h 200"/>
                        <a:gd name="T32" fmla="*/ 118 w 181"/>
                        <a:gd name="T33" fmla="*/ 133 h 200"/>
                        <a:gd name="T34" fmla="*/ 144 w 181"/>
                        <a:gd name="T35" fmla="*/ 156 h 200"/>
                        <a:gd name="T36" fmla="*/ 181 w 181"/>
                        <a:gd name="T37" fmla="*/ 182 h 200"/>
                        <a:gd name="T38" fmla="*/ 181 w 181"/>
                        <a:gd name="T39" fmla="*/ 200 h 200"/>
                        <a:gd name="T40" fmla="*/ 165 w 181"/>
                        <a:gd name="T41" fmla="*/ 190 h 200"/>
                        <a:gd name="T42" fmla="*/ 144 w 181"/>
                        <a:gd name="T43" fmla="*/ 179 h 200"/>
                        <a:gd name="T44" fmla="*/ 115 w 181"/>
                        <a:gd name="T45" fmla="*/ 156 h 200"/>
                        <a:gd name="T46" fmla="*/ 91 w 181"/>
                        <a:gd name="T47" fmla="*/ 131 h 200"/>
                        <a:gd name="T48" fmla="*/ 69 w 181"/>
                        <a:gd name="T49" fmla="*/ 112 h 200"/>
                        <a:gd name="T50" fmla="*/ 49 w 181"/>
                        <a:gd name="T51" fmla="*/ 88 h 200"/>
                        <a:gd name="T52" fmla="*/ 31 w 181"/>
                        <a:gd name="T53" fmla="*/ 68 h 200"/>
                        <a:gd name="T54" fmla="*/ 13 w 181"/>
                        <a:gd name="T55" fmla="*/ 50 h 200"/>
                        <a:gd name="T56" fmla="*/ 1 w 181"/>
                        <a:gd name="T57" fmla="*/ 31 h 2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</a:cxnLst>
                      <a:rect l="0" t="0" r="r" b="b"/>
                      <a:pathLst>
                        <a:path w="181" h="200">
                          <a:moveTo>
                            <a:pt x="1" y="31"/>
                          </a:moveTo>
                          <a:lnTo>
                            <a:pt x="0" y="18"/>
                          </a:lnTo>
                          <a:lnTo>
                            <a:pt x="0" y="11"/>
                          </a:lnTo>
                          <a:lnTo>
                            <a:pt x="7" y="0"/>
                          </a:lnTo>
                          <a:lnTo>
                            <a:pt x="19" y="15"/>
                          </a:lnTo>
                          <a:lnTo>
                            <a:pt x="41" y="29"/>
                          </a:lnTo>
                          <a:lnTo>
                            <a:pt x="63" y="39"/>
                          </a:lnTo>
                          <a:lnTo>
                            <a:pt x="92" y="48"/>
                          </a:lnTo>
                          <a:lnTo>
                            <a:pt x="135" y="57"/>
                          </a:lnTo>
                          <a:lnTo>
                            <a:pt x="144" y="80"/>
                          </a:lnTo>
                          <a:lnTo>
                            <a:pt x="122" y="73"/>
                          </a:lnTo>
                          <a:lnTo>
                            <a:pt x="99" y="70"/>
                          </a:lnTo>
                          <a:lnTo>
                            <a:pt x="88" y="72"/>
                          </a:lnTo>
                          <a:lnTo>
                            <a:pt x="84" y="83"/>
                          </a:lnTo>
                          <a:lnTo>
                            <a:pt x="91" y="98"/>
                          </a:lnTo>
                          <a:lnTo>
                            <a:pt x="100" y="112"/>
                          </a:lnTo>
                          <a:lnTo>
                            <a:pt x="118" y="133"/>
                          </a:lnTo>
                          <a:lnTo>
                            <a:pt x="144" y="156"/>
                          </a:lnTo>
                          <a:lnTo>
                            <a:pt x="181" y="182"/>
                          </a:lnTo>
                          <a:lnTo>
                            <a:pt x="181" y="200"/>
                          </a:lnTo>
                          <a:lnTo>
                            <a:pt x="165" y="190"/>
                          </a:lnTo>
                          <a:lnTo>
                            <a:pt x="144" y="179"/>
                          </a:lnTo>
                          <a:lnTo>
                            <a:pt x="115" y="156"/>
                          </a:lnTo>
                          <a:lnTo>
                            <a:pt x="91" y="131"/>
                          </a:lnTo>
                          <a:lnTo>
                            <a:pt x="69" y="112"/>
                          </a:lnTo>
                          <a:lnTo>
                            <a:pt x="49" y="88"/>
                          </a:lnTo>
                          <a:lnTo>
                            <a:pt x="31" y="68"/>
                          </a:lnTo>
                          <a:lnTo>
                            <a:pt x="13" y="50"/>
                          </a:lnTo>
                          <a:lnTo>
                            <a:pt x="1" y="31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41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366" y="2413"/>
                      <a:ext cx="15" cy="12"/>
                    </a:xfrm>
                    <a:custGeom>
                      <a:avLst/>
                      <a:gdLst>
                        <a:gd name="T0" fmla="*/ 0 w 75"/>
                        <a:gd name="T1" fmla="*/ 0 h 60"/>
                        <a:gd name="T2" fmla="*/ 10 w 75"/>
                        <a:gd name="T3" fmla="*/ 9 h 60"/>
                        <a:gd name="T4" fmla="*/ 22 w 75"/>
                        <a:gd name="T5" fmla="*/ 18 h 60"/>
                        <a:gd name="T6" fmla="*/ 37 w 75"/>
                        <a:gd name="T7" fmla="*/ 28 h 60"/>
                        <a:gd name="T8" fmla="*/ 53 w 75"/>
                        <a:gd name="T9" fmla="*/ 38 h 60"/>
                        <a:gd name="T10" fmla="*/ 68 w 75"/>
                        <a:gd name="T11" fmla="*/ 46 h 60"/>
                        <a:gd name="T12" fmla="*/ 75 w 75"/>
                        <a:gd name="T13" fmla="*/ 53 h 60"/>
                        <a:gd name="T14" fmla="*/ 57 w 75"/>
                        <a:gd name="T15" fmla="*/ 60 h 60"/>
                        <a:gd name="T16" fmla="*/ 37 w 75"/>
                        <a:gd name="T17" fmla="*/ 53 h 60"/>
                        <a:gd name="T18" fmla="*/ 16 w 75"/>
                        <a:gd name="T19" fmla="*/ 45 h 60"/>
                        <a:gd name="T20" fmla="*/ 0 w 75"/>
                        <a:gd name="T21" fmla="*/ 36 h 60"/>
                        <a:gd name="T22" fmla="*/ 2 w 75"/>
                        <a:gd name="T23" fmla="*/ 28 h 60"/>
                        <a:gd name="T24" fmla="*/ 4 w 75"/>
                        <a:gd name="T25" fmla="*/ 14 h 60"/>
                        <a:gd name="T26" fmla="*/ 0 w 75"/>
                        <a:gd name="T27" fmla="*/ 0 h 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75" h="60">
                          <a:moveTo>
                            <a:pt x="0" y="0"/>
                          </a:moveTo>
                          <a:lnTo>
                            <a:pt x="10" y="9"/>
                          </a:lnTo>
                          <a:lnTo>
                            <a:pt x="22" y="18"/>
                          </a:lnTo>
                          <a:lnTo>
                            <a:pt x="37" y="28"/>
                          </a:lnTo>
                          <a:lnTo>
                            <a:pt x="53" y="38"/>
                          </a:lnTo>
                          <a:lnTo>
                            <a:pt x="68" y="46"/>
                          </a:lnTo>
                          <a:lnTo>
                            <a:pt x="75" y="53"/>
                          </a:lnTo>
                          <a:lnTo>
                            <a:pt x="57" y="60"/>
                          </a:lnTo>
                          <a:lnTo>
                            <a:pt x="37" y="53"/>
                          </a:lnTo>
                          <a:lnTo>
                            <a:pt x="16" y="45"/>
                          </a:lnTo>
                          <a:lnTo>
                            <a:pt x="0" y="36"/>
                          </a:lnTo>
                          <a:lnTo>
                            <a:pt x="2" y="28"/>
                          </a:lnTo>
                          <a:lnTo>
                            <a:pt x="4" y="1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42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393" y="2410"/>
                      <a:ext cx="128" cy="120"/>
                    </a:xfrm>
                    <a:custGeom>
                      <a:avLst/>
                      <a:gdLst>
                        <a:gd name="T0" fmla="*/ 303 w 638"/>
                        <a:gd name="T1" fmla="*/ 137 h 597"/>
                        <a:gd name="T2" fmla="*/ 254 w 638"/>
                        <a:gd name="T3" fmla="*/ 157 h 597"/>
                        <a:gd name="T4" fmla="*/ 152 w 638"/>
                        <a:gd name="T5" fmla="*/ 174 h 597"/>
                        <a:gd name="T6" fmla="*/ 0 w 638"/>
                        <a:gd name="T7" fmla="*/ 182 h 597"/>
                        <a:gd name="T8" fmla="*/ 178 w 638"/>
                        <a:gd name="T9" fmla="*/ 211 h 597"/>
                        <a:gd name="T10" fmla="*/ 378 w 638"/>
                        <a:gd name="T11" fmla="*/ 195 h 597"/>
                        <a:gd name="T12" fmla="*/ 519 w 638"/>
                        <a:gd name="T13" fmla="*/ 153 h 597"/>
                        <a:gd name="T14" fmla="*/ 564 w 638"/>
                        <a:gd name="T15" fmla="*/ 146 h 597"/>
                        <a:gd name="T16" fmla="*/ 544 w 638"/>
                        <a:gd name="T17" fmla="*/ 180 h 597"/>
                        <a:gd name="T18" fmla="*/ 444 w 638"/>
                        <a:gd name="T19" fmla="*/ 228 h 597"/>
                        <a:gd name="T20" fmla="*/ 265 w 638"/>
                        <a:gd name="T21" fmla="*/ 267 h 597"/>
                        <a:gd name="T22" fmla="*/ 154 w 638"/>
                        <a:gd name="T23" fmla="*/ 305 h 597"/>
                        <a:gd name="T24" fmla="*/ 358 w 638"/>
                        <a:gd name="T25" fmla="*/ 301 h 597"/>
                        <a:gd name="T26" fmla="*/ 493 w 638"/>
                        <a:gd name="T27" fmla="*/ 267 h 597"/>
                        <a:gd name="T28" fmla="*/ 574 w 638"/>
                        <a:gd name="T29" fmla="*/ 239 h 597"/>
                        <a:gd name="T30" fmla="*/ 575 w 638"/>
                        <a:gd name="T31" fmla="*/ 259 h 597"/>
                        <a:gd name="T32" fmla="*/ 508 w 638"/>
                        <a:gd name="T33" fmla="*/ 306 h 597"/>
                        <a:gd name="T34" fmla="*/ 382 w 638"/>
                        <a:gd name="T35" fmla="*/ 353 h 597"/>
                        <a:gd name="T36" fmla="*/ 207 w 638"/>
                        <a:gd name="T37" fmla="*/ 385 h 597"/>
                        <a:gd name="T38" fmla="*/ 266 w 638"/>
                        <a:gd name="T39" fmla="*/ 404 h 597"/>
                        <a:gd name="T40" fmla="*/ 419 w 638"/>
                        <a:gd name="T41" fmla="*/ 397 h 597"/>
                        <a:gd name="T42" fmla="*/ 548 w 638"/>
                        <a:gd name="T43" fmla="*/ 358 h 597"/>
                        <a:gd name="T44" fmla="*/ 559 w 638"/>
                        <a:gd name="T45" fmla="*/ 372 h 597"/>
                        <a:gd name="T46" fmla="*/ 522 w 638"/>
                        <a:gd name="T47" fmla="*/ 411 h 597"/>
                        <a:gd name="T48" fmla="*/ 426 w 638"/>
                        <a:gd name="T49" fmla="*/ 452 h 597"/>
                        <a:gd name="T50" fmla="*/ 314 w 638"/>
                        <a:gd name="T51" fmla="*/ 470 h 597"/>
                        <a:gd name="T52" fmla="*/ 144 w 638"/>
                        <a:gd name="T53" fmla="*/ 473 h 597"/>
                        <a:gd name="T54" fmla="*/ 262 w 638"/>
                        <a:gd name="T55" fmla="*/ 502 h 597"/>
                        <a:gd name="T56" fmla="*/ 372 w 638"/>
                        <a:gd name="T57" fmla="*/ 503 h 597"/>
                        <a:gd name="T58" fmla="*/ 470 w 638"/>
                        <a:gd name="T59" fmla="*/ 487 h 597"/>
                        <a:gd name="T60" fmla="*/ 513 w 638"/>
                        <a:gd name="T61" fmla="*/ 489 h 597"/>
                        <a:gd name="T62" fmla="*/ 489 w 638"/>
                        <a:gd name="T63" fmla="*/ 518 h 597"/>
                        <a:gd name="T64" fmla="*/ 431 w 638"/>
                        <a:gd name="T65" fmla="*/ 539 h 597"/>
                        <a:gd name="T66" fmla="*/ 220 w 638"/>
                        <a:gd name="T67" fmla="*/ 562 h 597"/>
                        <a:gd name="T68" fmla="*/ 394 w 638"/>
                        <a:gd name="T69" fmla="*/ 574 h 597"/>
                        <a:gd name="T70" fmla="*/ 406 w 638"/>
                        <a:gd name="T71" fmla="*/ 595 h 597"/>
                        <a:gd name="T72" fmla="*/ 472 w 638"/>
                        <a:gd name="T73" fmla="*/ 576 h 597"/>
                        <a:gd name="T74" fmla="*/ 519 w 638"/>
                        <a:gd name="T75" fmla="*/ 538 h 597"/>
                        <a:gd name="T76" fmla="*/ 617 w 638"/>
                        <a:gd name="T77" fmla="*/ 393 h 597"/>
                        <a:gd name="T78" fmla="*/ 622 w 638"/>
                        <a:gd name="T79" fmla="*/ 363 h 597"/>
                        <a:gd name="T80" fmla="*/ 608 w 638"/>
                        <a:gd name="T81" fmla="*/ 335 h 597"/>
                        <a:gd name="T82" fmla="*/ 621 w 638"/>
                        <a:gd name="T83" fmla="*/ 306 h 597"/>
                        <a:gd name="T84" fmla="*/ 638 w 638"/>
                        <a:gd name="T85" fmla="*/ 279 h 597"/>
                        <a:gd name="T86" fmla="*/ 626 w 638"/>
                        <a:gd name="T87" fmla="*/ 249 h 597"/>
                        <a:gd name="T88" fmla="*/ 611 w 638"/>
                        <a:gd name="T89" fmla="*/ 221 h 597"/>
                        <a:gd name="T90" fmla="*/ 630 w 638"/>
                        <a:gd name="T91" fmla="*/ 192 h 597"/>
                        <a:gd name="T92" fmla="*/ 629 w 638"/>
                        <a:gd name="T93" fmla="*/ 155 h 597"/>
                        <a:gd name="T94" fmla="*/ 614 w 638"/>
                        <a:gd name="T95" fmla="*/ 127 h 597"/>
                        <a:gd name="T96" fmla="*/ 626 w 638"/>
                        <a:gd name="T97" fmla="*/ 99 h 597"/>
                        <a:gd name="T98" fmla="*/ 638 w 638"/>
                        <a:gd name="T99" fmla="*/ 69 h 597"/>
                        <a:gd name="T100" fmla="*/ 622 w 638"/>
                        <a:gd name="T101" fmla="*/ 42 h 597"/>
                        <a:gd name="T102" fmla="*/ 552 w 638"/>
                        <a:gd name="T103" fmla="*/ 43 h 597"/>
                        <a:gd name="T104" fmla="*/ 414 w 638"/>
                        <a:gd name="T105" fmla="*/ 91 h 597"/>
                        <a:gd name="T106" fmla="*/ 256 w 638"/>
                        <a:gd name="T107" fmla="*/ 117 h 5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638" h="597">
                          <a:moveTo>
                            <a:pt x="256" y="117"/>
                          </a:moveTo>
                          <a:lnTo>
                            <a:pt x="162" y="124"/>
                          </a:lnTo>
                          <a:lnTo>
                            <a:pt x="303" y="137"/>
                          </a:lnTo>
                          <a:lnTo>
                            <a:pt x="294" y="144"/>
                          </a:lnTo>
                          <a:lnTo>
                            <a:pt x="277" y="150"/>
                          </a:lnTo>
                          <a:lnTo>
                            <a:pt x="254" y="157"/>
                          </a:lnTo>
                          <a:lnTo>
                            <a:pt x="225" y="165"/>
                          </a:lnTo>
                          <a:lnTo>
                            <a:pt x="193" y="170"/>
                          </a:lnTo>
                          <a:lnTo>
                            <a:pt x="152" y="174"/>
                          </a:lnTo>
                          <a:lnTo>
                            <a:pt x="104" y="178"/>
                          </a:lnTo>
                          <a:lnTo>
                            <a:pt x="53" y="182"/>
                          </a:lnTo>
                          <a:lnTo>
                            <a:pt x="0" y="182"/>
                          </a:lnTo>
                          <a:lnTo>
                            <a:pt x="83" y="201"/>
                          </a:lnTo>
                          <a:lnTo>
                            <a:pt x="134" y="211"/>
                          </a:lnTo>
                          <a:lnTo>
                            <a:pt x="178" y="211"/>
                          </a:lnTo>
                          <a:lnTo>
                            <a:pt x="233" y="211"/>
                          </a:lnTo>
                          <a:lnTo>
                            <a:pt x="312" y="204"/>
                          </a:lnTo>
                          <a:lnTo>
                            <a:pt x="378" y="195"/>
                          </a:lnTo>
                          <a:lnTo>
                            <a:pt x="434" y="182"/>
                          </a:lnTo>
                          <a:lnTo>
                            <a:pt x="493" y="163"/>
                          </a:lnTo>
                          <a:lnTo>
                            <a:pt x="519" y="153"/>
                          </a:lnTo>
                          <a:lnTo>
                            <a:pt x="544" y="145"/>
                          </a:lnTo>
                          <a:lnTo>
                            <a:pt x="557" y="142"/>
                          </a:lnTo>
                          <a:lnTo>
                            <a:pt x="564" y="146"/>
                          </a:lnTo>
                          <a:lnTo>
                            <a:pt x="564" y="157"/>
                          </a:lnTo>
                          <a:lnTo>
                            <a:pt x="559" y="168"/>
                          </a:lnTo>
                          <a:lnTo>
                            <a:pt x="544" y="180"/>
                          </a:lnTo>
                          <a:lnTo>
                            <a:pt x="519" y="196"/>
                          </a:lnTo>
                          <a:lnTo>
                            <a:pt x="485" y="211"/>
                          </a:lnTo>
                          <a:lnTo>
                            <a:pt x="444" y="228"/>
                          </a:lnTo>
                          <a:lnTo>
                            <a:pt x="390" y="244"/>
                          </a:lnTo>
                          <a:lnTo>
                            <a:pt x="327" y="258"/>
                          </a:lnTo>
                          <a:lnTo>
                            <a:pt x="265" y="267"/>
                          </a:lnTo>
                          <a:lnTo>
                            <a:pt x="199" y="277"/>
                          </a:lnTo>
                          <a:lnTo>
                            <a:pt x="83" y="288"/>
                          </a:lnTo>
                          <a:lnTo>
                            <a:pt x="154" y="305"/>
                          </a:lnTo>
                          <a:lnTo>
                            <a:pt x="211" y="312"/>
                          </a:lnTo>
                          <a:lnTo>
                            <a:pt x="284" y="310"/>
                          </a:lnTo>
                          <a:lnTo>
                            <a:pt x="358" y="301"/>
                          </a:lnTo>
                          <a:lnTo>
                            <a:pt x="412" y="288"/>
                          </a:lnTo>
                          <a:lnTo>
                            <a:pt x="457" y="277"/>
                          </a:lnTo>
                          <a:lnTo>
                            <a:pt x="493" y="267"/>
                          </a:lnTo>
                          <a:lnTo>
                            <a:pt x="531" y="254"/>
                          </a:lnTo>
                          <a:lnTo>
                            <a:pt x="560" y="243"/>
                          </a:lnTo>
                          <a:lnTo>
                            <a:pt x="574" y="239"/>
                          </a:lnTo>
                          <a:lnTo>
                            <a:pt x="582" y="239"/>
                          </a:lnTo>
                          <a:lnTo>
                            <a:pt x="581" y="249"/>
                          </a:lnTo>
                          <a:lnTo>
                            <a:pt x="575" y="259"/>
                          </a:lnTo>
                          <a:lnTo>
                            <a:pt x="564" y="272"/>
                          </a:lnTo>
                          <a:lnTo>
                            <a:pt x="538" y="291"/>
                          </a:lnTo>
                          <a:lnTo>
                            <a:pt x="508" y="306"/>
                          </a:lnTo>
                          <a:lnTo>
                            <a:pt x="475" y="321"/>
                          </a:lnTo>
                          <a:lnTo>
                            <a:pt x="432" y="338"/>
                          </a:lnTo>
                          <a:lnTo>
                            <a:pt x="382" y="353"/>
                          </a:lnTo>
                          <a:lnTo>
                            <a:pt x="307" y="369"/>
                          </a:lnTo>
                          <a:lnTo>
                            <a:pt x="256" y="379"/>
                          </a:lnTo>
                          <a:lnTo>
                            <a:pt x="207" y="385"/>
                          </a:lnTo>
                          <a:lnTo>
                            <a:pt x="134" y="389"/>
                          </a:lnTo>
                          <a:lnTo>
                            <a:pt x="208" y="400"/>
                          </a:lnTo>
                          <a:lnTo>
                            <a:pt x="266" y="404"/>
                          </a:lnTo>
                          <a:lnTo>
                            <a:pt x="314" y="405"/>
                          </a:lnTo>
                          <a:lnTo>
                            <a:pt x="368" y="404"/>
                          </a:lnTo>
                          <a:lnTo>
                            <a:pt x="419" y="397"/>
                          </a:lnTo>
                          <a:lnTo>
                            <a:pt x="461" y="387"/>
                          </a:lnTo>
                          <a:lnTo>
                            <a:pt x="494" y="376"/>
                          </a:lnTo>
                          <a:lnTo>
                            <a:pt x="548" y="358"/>
                          </a:lnTo>
                          <a:lnTo>
                            <a:pt x="555" y="358"/>
                          </a:lnTo>
                          <a:lnTo>
                            <a:pt x="560" y="361"/>
                          </a:lnTo>
                          <a:lnTo>
                            <a:pt x="559" y="372"/>
                          </a:lnTo>
                          <a:lnTo>
                            <a:pt x="552" y="385"/>
                          </a:lnTo>
                          <a:lnTo>
                            <a:pt x="540" y="397"/>
                          </a:lnTo>
                          <a:lnTo>
                            <a:pt x="522" y="411"/>
                          </a:lnTo>
                          <a:lnTo>
                            <a:pt x="490" y="427"/>
                          </a:lnTo>
                          <a:lnTo>
                            <a:pt x="457" y="442"/>
                          </a:lnTo>
                          <a:lnTo>
                            <a:pt x="426" y="452"/>
                          </a:lnTo>
                          <a:lnTo>
                            <a:pt x="390" y="460"/>
                          </a:lnTo>
                          <a:lnTo>
                            <a:pt x="357" y="465"/>
                          </a:lnTo>
                          <a:lnTo>
                            <a:pt x="314" y="470"/>
                          </a:lnTo>
                          <a:lnTo>
                            <a:pt x="266" y="472"/>
                          </a:lnTo>
                          <a:lnTo>
                            <a:pt x="218" y="473"/>
                          </a:lnTo>
                          <a:lnTo>
                            <a:pt x="144" y="473"/>
                          </a:lnTo>
                          <a:lnTo>
                            <a:pt x="184" y="487"/>
                          </a:lnTo>
                          <a:lnTo>
                            <a:pt x="220" y="496"/>
                          </a:lnTo>
                          <a:lnTo>
                            <a:pt x="262" y="502"/>
                          </a:lnTo>
                          <a:lnTo>
                            <a:pt x="298" y="503"/>
                          </a:lnTo>
                          <a:lnTo>
                            <a:pt x="334" y="505"/>
                          </a:lnTo>
                          <a:lnTo>
                            <a:pt x="372" y="503"/>
                          </a:lnTo>
                          <a:lnTo>
                            <a:pt x="402" y="502"/>
                          </a:lnTo>
                          <a:lnTo>
                            <a:pt x="431" y="496"/>
                          </a:lnTo>
                          <a:lnTo>
                            <a:pt x="470" y="487"/>
                          </a:lnTo>
                          <a:lnTo>
                            <a:pt x="500" y="480"/>
                          </a:lnTo>
                          <a:lnTo>
                            <a:pt x="511" y="481"/>
                          </a:lnTo>
                          <a:lnTo>
                            <a:pt x="513" y="489"/>
                          </a:lnTo>
                          <a:lnTo>
                            <a:pt x="509" y="498"/>
                          </a:lnTo>
                          <a:lnTo>
                            <a:pt x="501" y="507"/>
                          </a:lnTo>
                          <a:lnTo>
                            <a:pt x="489" y="518"/>
                          </a:lnTo>
                          <a:lnTo>
                            <a:pt x="474" y="524"/>
                          </a:lnTo>
                          <a:lnTo>
                            <a:pt x="457" y="532"/>
                          </a:lnTo>
                          <a:lnTo>
                            <a:pt x="431" y="539"/>
                          </a:lnTo>
                          <a:lnTo>
                            <a:pt x="376" y="547"/>
                          </a:lnTo>
                          <a:lnTo>
                            <a:pt x="324" y="554"/>
                          </a:lnTo>
                          <a:lnTo>
                            <a:pt x="220" y="562"/>
                          </a:lnTo>
                          <a:lnTo>
                            <a:pt x="355" y="569"/>
                          </a:lnTo>
                          <a:lnTo>
                            <a:pt x="382" y="569"/>
                          </a:lnTo>
                          <a:lnTo>
                            <a:pt x="394" y="574"/>
                          </a:lnTo>
                          <a:lnTo>
                            <a:pt x="401" y="580"/>
                          </a:lnTo>
                          <a:lnTo>
                            <a:pt x="399" y="590"/>
                          </a:lnTo>
                          <a:lnTo>
                            <a:pt x="406" y="595"/>
                          </a:lnTo>
                          <a:lnTo>
                            <a:pt x="423" y="597"/>
                          </a:lnTo>
                          <a:lnTo>
                            <a:pt x="449" y="587"/>
                          </a:lnTo>
                          <a:lnTo>
                            <a:pt x="472" y="576"/>
                          </a:lnTo>
                          <a:lnTo>
                            <a:pt x="490" y="564"/>
                          </a:lnTo>
                          <a:lnTo>
                            <a:pt x="505" y="554"/>
                          </a:lnTo>
                          <a:lnTo>
                            <a:pt x="519" y="538"/>
                          </a:lnTo>
                          <a:lnTo>
                            <a:pt x="567" y="474"/>
                          </a:lnTo>
                          <a:lnTo>
                            <a:pt x="604" y="420"/>
                          </a:lnTo>
                          <a:lnTo>
                            <a:pt x="617" y="393"/>
                          </a:lnTo>
                          <a:lnTo>
                            <a:pt x="621" y="381"/>
                          </a:lnTo>
                          <a:lnTo>
                            <a:pt x="622" y="372"/>
                          </a:lnTo>
                          <a:lnTo>
                            <a:pt x="622" y="363"/>
                          </a:lnTo>
                          <a:lnTo>
                            <a:pt x="615" y="352"/>
                          </a:lnTo>
                          <a:lnTo>
                            <a:pt x="610" y="345"/>
                          </a:lnTo>
                          <a:lnTo>
                            <a:pt x="608" y="335"/>
                          </a:lnTo>
                          <a:lnTo>
                            <a:pt x="610" y="324"/>
                          </a:lnTo>
                          <a:lnTo>
                            <a:pt x="615" y="316"/>
                          </a:lnTo>
                          <a:lnTo>
                            <a:pt x="621" y="306"/>
                          </a:lnTo>
                          <a:lnTo>
                            <a:pt x="626" y="299"/>
                          </a:lnTo>
                          <a:lnTo>
                            <a:pt x="633" y="288"/>
                          </a:lnTo>
                          <a:lnTo>
                            <a:pt x="638" y="279"/>
                          </a:lnTo>
                          <a:lnTo>
                            <a:pt x="637" y="267"/>
                          </a:lnTo>
                          <a:lnTo>
                            <a:pt x="632" y="258"/>
                          </a:lnTo>
                          <a:lnTo>
                            <a:pt x="626" y="249"/>
                          </a:lnTo>
                          <a:lnTo>
                            <a:pt x="621" y="241"/>
                          </a:lnTo>
                          <a:lnTo>
                            <a:pt x="614" y="232"/>
                          </a:lnTo>
                          <a:lnTo>
                            <a:pt x="611" y="221"/>
                          </a:lnTo>
                          <a:lnTo>
                            <a:pt x="614" y="213"/>
                          </a:lnTo>
                          <a:lnTo>
                            <a:pt x="622" y="201"/>
                          </a:lnTo>
                          <a:lnTo>
                            <a:pt x="630" y="192"/>
                          </a:lnTo>
                          <a:lnTo>
                            <a:pt x="633" y="182"/>
                          </a:lnTo>
                          <a:lnTo>
                            <a:pt x="633" y="168"/>
                          </a:lnTo>
                          <a:lnTo>
                            <a:pt x="629" y="155"/>
                          </a:lnTo>
                          <a:lnTo>
                            <a:pt x="621" y="145"/>
                          </a:lnTo>
                          <a:lnTo>
                            <a:pt x="617" y="138"/>
                          </a:lnTo>
                          <a:lnTo>
                            <a:pt x="614" y="127"/>
                          </a:lnTo>
                          <a:lnTo>
                            <a:pt x="615" y="116"/>
                          </a:lnTo>
                          <a:lnTo>
                            <a:pt x="622" y="106"/>
                          </a:lnTo>
                          <a:lnTo>
                            <a:pt x="626" y="99"/>
                          </a:lnTo>
                          <a:lnTo>
                            <a:pt x="633" y="91"/>
                          </a:lnTo>
                          <a:lnTo>
                            <a:pt x="637" y="81"/>
                          </a:lnTo>
                          <a:lnTo>
                            <a:pt x="638" y="69"/>
                          </a:lnTo>
                          <a:lnTo>
                            <a:pt x="635" y="62"/>
                          </a:lnTo>
                          <a:lnTo>
                            <a:pt x="629" y="51"/>
                          </a:lnTo>
                          <a:lnTo>
                            <a:pt x="622" y="42"/>
                          </a:lnTo>
                          <a:lnTo>
                            <a:pt x="617" y="29"/>
                          </a:lnTo>
                          <a:lnTo>
                            <a:pt x="617" y="0"/>
                          </a:lnTo>
                          <a:lnTo>
                            <a:pt x="552" y="43"/>
                          </a:lnTo>
                          <a:lnTo>
                            <a:pt x="513" y="60"/>
                          </a:lnTo>
                          <a:lnTo>
                            <a:pt x="467" y="75"/>
                          </a:lnTo>
                          <a:lnTo>
                            <a:pt x="414" y="91"/>
                          </a:lnTo>
                          <a:lnTo>
                            <a:pt x="366" y="101"/>
                          </a:lnTo>
                          <a:lnTo>
                            <a:pt x="318" y="109"/>
                          </a:lnTo>
                          <a:lnTo>
                            <a:pt x="256" y="117"/>
                          </a:lnTo>
                          <a:close/>
                        </a:path>
                      </a:pathLst>
                    </a:custGeom>
                    <a:solidFill>
                      <a:srgbClr val="FF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61543" name="Group 327"/>
                <p:cNvGrpSpPr>
                  <a:grpSpLocks/>
                </p:cNvGrpSpPr>
                <p:nvPr/>
              </p:nvGrpSpPr>
              <p:grpSpPr bwMode="auto">
                <a:xfrm>
                  <a:off x="3468" y="2429"/>
                  <a:ext cx="38" cy="76"/>
                  <a:chOff x="3468" y="2429"/>
                  <a:chExt cx="38" cy="76"/>
                </a:xfrm>
              </p:grpSpPr>
              <p:sp>
                <p:nvSpPr>
                  <p:cNvPr id="1161544" name="Freeform 328"/>
                  <p:cNvSpPr>
                    <a:spLocks/>
                  </p:cNvSpPr>
                  <p:nvPr/>
                </p:nvSpPr>
                <p:spPr bwMode="auto">
                  <a:xfrm>
                    <a:off x="3475" y="2449"/>
                    <a:ext cx="29" cy="12"/>
                  </a:xfrm>
                  <a:custGeom>
                    <a:avLst/>
                    <a:gdLst>
                      <a:gd name="T0" fmla="*/ 146 w 146"/>
                      <a:gd name="T1" fmla="*/ 12 h 60"/>
                      <a:gd name="T2" fmla="*/ 132 w 146"/>
                      <a:gd name="T3" fmla="*/ 0 h 60"/>
                      <a:gd name="T4" fmla="*/ 88 w 146"/>
                      <a:gd name="T5" fmla="*/ 23 h 60"/>
                      <a:gd name="T6" fmla="*/ 43 w 146"/>
                      <a:gd name="T7" fmla="*/ 39 h 60"/>
                      <a:gd name="T8" fmla="*/ 0 w 146"/>
                      <a:gd name="T9" fmla="*/ 51 h 60"/>
                      <a:gd name="T10" fmla="*/ 8 w 146"/>
                      <a:gd name="T11" fmla="*/ 60 h 60"/>
                      <a:gd name="T12" fmla="*/ 38 w 146"/>
                      <a:gd name="T13" fmla="*/ 60 h 60"/>
                      <a:gd name="T14" fmla="*/ 77 w 146"/>
                      <a:gd name="T15" fmla="*/ 52 h 60"/>
                      <a:gd name="T16" fmla="*/ 114 w 146"/>
                      <a:gd name="T17" fmla="*/ 34 h 60"/>
                      <a:gd name="T18" fmla="*/ 146 w 146"/>
                      <a:gd name="T19" fmla="*/ 12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6" h="60">
                        <a:moveTo>
                          <a:pt x="146" y="12"/>
                        </a:moveTo>
                        <a:lnTo>
                          <a:pt x="132" y="0"/>
                        </a:lnTo>
                        <a:lnTo>
                          <a:pt x="88" y="23"/>
                        </a:lnTo>
                        <a:lnTo>
                          <a:pt x="43" y="39"/>
                        </a:lnTo>
                        <a:lnTo>
                          <a:pt x="0" y="51"/>
                        </a:lnTo>
                        <a:lnTo>
                          <a:pt x="8" y="60"/>
                        </a:lnTo>
                        <a:lnTo>
                          <a:pt x="38" y="60"/>
                        </a:lnTo>
                        <a:lnTo>
                          <a:pt x="77" y="52"/>
                        </a:lnTo>
                        <a:lnTo>
                          <a:pt x="114" y="34"/>
                        </a:lnTo>
                        <a:lnTo>
                          <a:pt x="146" y="12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45" name="Freeform 329"/>
                  <p:cNvSpPr>
                    <a:spLocks/>
                  </p:cNvSpPr>
                  <p:nvPr/>
                </p:nvSpPr>
                <p:spPr bwMode="auto">
                  <a:xfrm>
                    <a:off x="3480" y="2469"/>
                    <a:ext cx="26" cy="13"/>
                  </a:xfrm>
                  <a:custGeom>
                    <a:avLst/>
                    <a:gdLst>
                      <a:gd name="T0" fmla="*/ 128 w 128"/>
                      <a:gd name="T1" fmla="*/ 13 h 68"/>
                      <a:gd name="T2" fmla="*/ 121 w 128"/>
                      <a:gd name="T3" fmla="*/ 0 h 68"/>
                      <a:gd name="T4" fmla="*/ 78 w 128"/>
                      <a:gd name="T5" fmla="*/ 29 h 68"/>
                      <a:gd name="T6" fmla="*/ 43 w 128"/>
                      <a:gd name="T7" fmla="*/ 44 h 68"/>
                      <a:gd name="T8" fmla="*/ 0 w 128"/>
                      <a:gd name="T9" fmla="*/ 58 h 68"/>
                      <a:gd name="T10" fmla="*/ 9 w 128"/>
                      <a:gd name="T11" fmla="*/ 68 h 68"/>
                      <a:gd name="T12" fmla="*/ 37 w 128"/>
                      <a:gd name="T13" fmla="*/ 68 h 68"/>
                      <a:gd name="T14" fmla="*/ 65 w 128"/>
                      <a:gd name="T15" fmla="*/ 60 h 68"/>
                      <a:gd name="T16" fmla="*/ 98 w 128"/>
                      <a:gd name="T17" fmla="*/ 39 h 68"/>
                      <a:gd name="T18" fmla="*/ 128 w 128"/>
                      <a:gd name="T19" fmla="*/ 13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8" h="68">
                        <a:moveTo>
                          <a:pt x="128" y="13"/>
                        </a:moveTo>
                        <a:lnTo>
                          <a:pt x="121" y="0"/>
                        </a:lnTo>
                        <a:lnTo>
                          <a:pt x="78" y="29"/>
                        </a:lnTo>
                        <a:lnTo>
                          <a:pt x="43" y="44"/>
                        </a:lnTo>
                        <a:lnTo>
                          <a:pt x="0" y="58"/>
                        </a:lnTo>
                        <a:lnTo>
                          <a:pt x="9" y="68"/>
                        </a:lnTo>
                        <a:lnTo>
                          <a:pt x="37" y="68"/>
                        </a:lnTo>
                        <a:lnTo>
                          <a:pt x="65" y="60"/>
                        </a:lnTo>
                        <a:lnTo>
                          <a:pt x="98" y="39"/>
                        </a:lnTo>
                        <a:lnTo>
                          <a:pt x="128" y="13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46" name="Freeform 330"/>
                  <p:cNvSpPr>
                    <a:spLocks/>
                  </p:cNvSpPr>
                  <p:nvPr/>
                </p:nvSpPr>
                <p:spPr bwMode="auto">
                  <a:xfrm>
                    <a:off x="3478" y="2491"/>
                    <a:ext cx="26" cy="14"/>
                  </a:xfrm>
                  <a:custGeom>
                    <a:avLst/>
                    <a:gdLst>
                      <a:gd name="T0" fmla="*/ 130 w 130"/>
                      <a:gd name="T1" fmla="*/ 10 h 67"/>
                      <a:gd name="T2" fmla="*/ 121 w 130"/>
                      <a:gd name="T3" fmla="*/ 0 h 67"/>
                      <a:gd name="T4" fmla="*/ 81 w 130"/>
                      <a:gd name="T5" fmla="*/ 27 h 67"/>
                      <a:gd name="T6" fmla="*/ 43 w 130"/>
                      <a:gd name="T7" fmla="*/ 43 h 67"/>
                      <a:gd name="T8" fmla="*/ 0 w 130"/>
                      <a:gd name="T9" fmla="*/ 55 h 67"/>
                      <a:gd name="T10" fmla="*/ 8 w 130"/>
                      <a:gd name="T11" fmla="*/ 67 h 67"/>
                      <a:gd name="T12" fmla="*/ 37 w 130"/>
                      <a:gd name="T13" fmla="*/ 65 h 67"/>
                      <a:gd name="T14" fmla="*/ 71 w 130"/>
                      <a:gd name="T15" fmla="*/ 57 h 67"/>
                      <a:gd name="T16" fmla="*/ 106 w 130"/>
                      <a:gd name="T17" fmla="*/ 35 h 67"/>
                      <a:gd name="T18" fmla="*/ 130 w 130"/>
                      <a:gd name="T19" fmla="*/ 1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0" h="67">
                        <a:moveTo>
                          <a:pt x="130" y="10"/>
                        </a:moveTo>
                        <a:lnTo>
                          <a:pt x="121" y="0"/>
                        </a:lnTo>
                        <a:lnTo>
                          <a:pt x="81" y="27"/>
                        </a:lnTo>
                        <a:lnTo>
                          <a:pt x="43" y="43"/>
                        </a:lnTo>
                        <a:lnTo>
                          <a:pt x="0" y="55"/>
                        </a:lnTo>
                        <a:lnTo>
                          <a:pt x="8" y="67"/>
                        </a:lnTo>
                        <a:lnTo>
                          <a:pt x="37" y="65"/>
                        </a:lnTo>
                        <a:lnTo>
                          <a:pt x="71" y="57"/>
                        </a:lnTo>
                        <a:lnTo>
                          <a:pt x="106" y="35"/>
                        </a:lnTo>
                        <a:lnTo>
                          <a:pt x="130" y="10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47" name="Freeform 331"/>
                  <p:cNvSpPr>
                    <a:spLocks/>
                  </p:cNvSpPr>
                  <p:nvPr/>
                </p:nvSpPr>
                <p:spPr bwMode="auto">
                  <a:xfrm>
                    <a:off x="3468" y="2429"/>
                    <a:ext cx="29" cy="12"/>
                  </a:xfrm>
                  <a:custGeom>
                    <a:avLst/>
                    <a:gdLst>
                      <a:gd name="T0" fmla="*/ 149 w 149"/>
                      <a:gd name="T1" fmla="*/ 12 h 59"/>
                      <a:gd name="T2" fmla="*/ 134 w 149"/>
                      <a:gd name="T3" fmla="*/ 0 h 59"/>
                      <a:gd name="T4" fmla="*/ 84 w 149"/>
                      <a:gd name="T5" fmla="*/ 23 h 59"/>
                      <a:gd name="T6" fmla="*/ 43 w 149"/>
                      <a:gd name="T7" fmla="*/ 37 h 59"/>
                      <a:gd name="T8" fmla="*/ 0 w 149"/>
                      <a:gd name="T9" fmla="*/ 48 h 59"/>
                      <a:gd name="T10" fmla="*/ 9 w 149"/>
                      <a:gd name="T11" fmla="*/ 59 h 59"/>
                      <a:gd name="T12" fmla="*/ 36 w 149"/>
                      <a:gd name="T13" fmla="*/ 58 h 59"/>
                      <a:gd name="T14" fmla="*/ 71 w 149"/>
                      <a:gd name="T15" fmla="*/ 50 h 59"/>
                      <a:gd name="T16" fmla="*/ 110 w 149"/>
                      <a:gd name="T17" fmla="*/ 35 h 59"/>
                      <a:gd name="T18" fmla="*/ 149 w 149"/>
                      <a:gd name="T19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9" h="59">
                        <a:moveTo>
                          <a:pt x="149" y="12"/>
                        </a:moveTo>
                        <a:lnTo>
                          <a:pt x="134" y="0"/>
                        </a:lnTo>
                        <a:lnTo>
                          <a:pt x="84" y="23"/>
                        </a:lnTo>
                        <a:lnTo>
                          <a:pt x="43" y="37"/>
                        </a:lnTo>
                        <a:lnTo>
                          <a:pt x="0" y="48"/>
                        </a:lnTo>
                        <a:lnTo>
                          <a:pt x="9" y="59"/>
                        </a:lnTo>
                        <a:lnTo>
                          <a:pt x="36" y="58"/>
                        </a:lnTo>
                        <a:lnTo>
                          <a:pt x="71" y="50"/>
                        </a:lnTo>
                        <a:lnTo>
                          <a:pt x="110" y="35"/>
                        </a:lnTo>
                        <a:lnTo>
                          <a:pt x="149" y="12"/>
                        </a:lnTo>
                        <a:close/>
                      </a:path>
                    </a:pathLst>
                  </a:custGeom>
                  <a:solidFill>
                    <a:srgbClr val="FFE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61548" name="Group 332"/>
              <p:cNvGrpSpPr>
                <a:grpSpLocks/>
              </p:cNvGrpSpPr>
              <p:nvPr/>
            </p:nvGrpSpPr>
            <p:grpSpPr bwMode="auto">
              <a:xfrm>
                <a:off x="3266" y="1922"/>
                <a:ext cx="351" cy="503"/>
                <a:chOff x="3266" y="1922"/>
                <a:chExt cx="351" cy="503"/>
              </a:xfrm>
            </p:grpSpPr>
            <p:sp>
              <p:nvSpPr>
                <p:cNvPr id="1161549" name="Freeform 333"/>
                <p:cNvSpPr>
                  <a:spLocks/>
                </p:cNvSpPr>
                <p:nvPr/>
              </p:nvSpPr>
              <p:spPr bwMode="auto">
                <a:xfrm>
                  <a:off x="3266" y="1922"/>
                  <a:ext cx="351" cy="503"/>
                </a:xfrm>
                <a:custGeom>
                  <a:avLst/>
                  <a:gdLst>
                    <a:gd name="T0" fmla="*/ 1258 w 1757"/>
                    <a:gd name="T1" fmla="*/ 2431 h 2518"/>
                    <a:gd name="T2" fmla="*/ 1274 w 1757"/>
                    <a:gd name="T3" fmla="*/ 2411 h 2518"/>
                    <a:gd name="T4" fmla="*/ 1280 w 1757"/>
                    <a:gd name="T5" fmla="*/ 2394 h 2518"/>
                    <a:gd name="T6" fmla="*/ 1292 w 1757"/>
                    <a:gd name="T7" fmla="*/ 2336 h 2518"/>
                    <a:gd name="T8" fmla="*/ 1360 w 1757"/>
                    <a:gd name="T9" fmla="*/ 1930 h 2518"/>
                    <a:gd name="T10" fmla="*/ 1409 w 1757"/>
                    <a:gd name="T11" fmla="*/ 1786 h 2518"/>
                    <a:gd name="T12" fmla="*/ 1456 w 1757"/>
                    <a:gd name="T13" fmla="*/ 1682 h 2518"/>
                    <a:gd name="T14" fmla="*/ 1543 w 1757"/>
                    <a:gd name="T15" fmla="*/ 1529 h 2518"/>
                    <a:gd name="T16" fmla="*/ 1635 w 1757"/>
                    <a:gd name="T17" fmla="*/ 1377 h 2518"/>
                    <a:gd name="T18" fmla="*/ 1699 w 1757"/>
                    <a:gd name="T19" fmla="*/ 1237 h 2518"/>
                    <a:gd name="T20" fmla="*/ 1736 w 1757"/>
                    <a:gd name="T21" fmla="*/ 1097 h 2518"/>
                    <a:gd name="T22" fmla="*/ 1757 w 1757"/>
                    <a:gd name="T23" fmla="*/ 920 h 2518"/>
                    <a:gd name="T24" fmla="*/ 1743 w 1757"/>
                    <a:gd name="T25" fmla="*/ 756 h 2518"/>
                    <a:gd name="T26" fmla="*/ 1706 w 1757"/>
                    <a:gd name="T27" fmla="*/ 601 h 2518"/>
                    <a:gd name="T28" fmla="*/ 1643 w 1757"/>
                    <a:gd name="T29" fmla="*/ 458 h 2518"/>
                    <a:gd name="T30" fmla="*/ 1536 w 1757"/>
                    <a:gd name="T31" fmla="*/ 307 h 2518"/>
                    <a:gd name="T32" fmla="*/ 1424 w 1757"/>
                    <a:gd name="T33" fmla="*/ 201 h 2518"/>
                    <a:gd name="T34" fmla="*/ 1280 w 1757"/>
                    <a:gd name="T35" fmla="*/ 103 h 2518"/>
                    <a:gd name="T36" fmla="*/ 1111 w 1757"/>
                    <a:gd name="T37" fmla="*/ 34 h 2518"/>
                    <a:gd name="T38" fmla="*/ 970 w 1757"/>
                    <a:gd name="T39" fmla="*/ 5 h 2518"/>
                    <a:gd name="T40" fmla="*/ 814 w 1757"/>
                    <a:gd name="T41" fmla="*/ 0 h 2518"/>
                    <a:gd name="T42" fmla="*/ 680 w 1757"/>
                    <a:gd name="T43" fmla="*/ 24 h 2518"/>
                    <a:gd name="T44" fmla="*/ 548 w 1757"/>
                    <a:gd name="T45" fmla="*/ 67 h 2518"/>
                    <a:gd name="T46" fmla="*/ 436 w 1757"/>
                    <a:gd name="T47" fmla="*/ 125 h 2518"/>
                    <a:gd name="T48" fmla="*/ 317 w 1757"/>
                    <a:gd name="T49" fmla="*/ 209 h 2518"/>
                    <a:gd name="T50" fmla="*/ 210 w 1757"/>
                    <a:gd name="T51" fmla="*/ 311 h 2518"/>
                    <a:gd name="T52" fmla="*/ 122 w 1757"/>
                    <a:gd name="T53" fmla="*/ 428 h 2518"/>
                    <a:gd name="T54" fmla="*/ 46 w 1757"/>
                    <a:gd name="T55" fmla="*/ 593 h 2518"/>
                    <a:gd name="T56" fmla="*/ 6 w 1757"/>
                    <a:gd name="T57" fmla="*/ 761 h 2518"/>
                    <a:gd name="T58" fmla="*/ 0 w 1757"/>
                    <a:gd name="T59" fmla="*/ 911 h 2518"/>
                    <a:gd name="T60" fmla="*/ 11 w 1757"/>
                    <a:gd name="T61" fmla="*/ 1073 h 2518"/>
                    <a:gd name="T62" fmla="*/ 54 w 1757"/>
                    <a:gd name="T63" fmla="*/ 1235 h 2518"/>
                    <a:gd name="T64" fmla="*/ 125 w 1757"/>
                    <a:gd name="T65" fmla="*/ 1387 h 2518"/>
                    <a:gd name="T66" fmla="*/ 208 w 1757"/>
                    <a:gd name="T67" fmla="*/ 1533 h 2518"/>
                    <a:gd name="T68" fmla="*/ 322 w 1757"/>
                    <a:gd name="T69" fmla="*/ 1738 h 2518"/>
                    <a:gd name="T70" fmla="*/ 373 w 1757"/>
                    <a:gd name="T71" fmla="*/ 1852 h 2518"/>
                    <a:gd name="T72" fmla="*/ 408 w 1757"/>
                    <a:gd name="T73" fmla="*/ 1984 h 2518"/>
                    <a:gd name="T74" fmla="*/ 436 w 1757"/>
                    <a:gd name="T75" fmla="*/ 2171 h 2518"/>
                    <a:gd name="T76" fmla="*/ 457 w 1757"/>
                    <a:gd name="T77" fmla="*/ 2332 h 2518"/>
                    <a:gd name="T78" fmla="*/ 472 w 1757"/>
                    <a:gd name="T79" fmla="*/ 2397 h 2518"/>
                    <a:gd name="T80" fmla="*/ 480 w 1757"/>
                    <a:gd name="T81" fmla="*/ 2411 h 2518"/>
                    <a:gd name="T82" fmla="*/ 502 w 1757"/>
                    <a:gd name="T83" fmla="*/ 2435 h 2518"/>
                    <a:gd name="T84" fmla="*/ 553 w 1757"/>
                    <a:gd name="T85" fmla="*/ 2466 h 2518"/>
                    <a:gd name="T86" fmla="*/ 612 w 1757"/>
                    <a:gd name="T87" fmla="*/ 2485 h 2518"/>
                    <a:gd name="T88" fmla="*/ 677 w 1757"/>
                    <a:gd name="T89" fmla="*/ 2502 h 2518"/>
                    <a:gd name="T90" fmla="*/ 746 w 1757"/>
                    <a:gd name="T91" fmla="*/ 2511 h 2518"/>
                    <a:gd name="T92" fmla="*/ 813 w 1757"/>
                    <a:gd name="T93" fmla="*/ 2517 h 2518"/>
                    <a:gd name="T94" fmla="*/ 876 w 1757"/>
                    <a:gd name="T95" fmla="*/ 2518 h 2518"/>
                    <a:gd name="T96" fmla="*/ 945 w 1757"/>
                    <a:gd name="T97" fmla="*/ 2517 h 2518"/>
                    <a:gd name="T98" fmla="*/ 1014 w 1757"/>
                    <a:gd name="T99" fmla="*/ 2511 h 2518"/>
                    <a:gd name="T100" fmla="*/ 1080 w 1757"/>
                    <a:gd name="T101" fmla="*/ 2500 h 2518"/>
                    <a:gd name="T102" fmla="*/ 1139 w 1757"/>
                    <a:gd name="T103" fmla="*/ 2486 h 2518"/>
                    <a:gd name="T104" fmla="*/ 1196 w 1757"/>
                    <a:gd name="T105" fmla="*/ 2467 h 25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757" h="2518">
                      <a:moveTo>
                        <a:pt x="1232" y="2451"/>
                      </a:moveTo>
                      <a:lnTo>
                        <a:pt x="1246" y="2441"/>
                      </a:lnTo>
                      <a:lnTo>
                        <a:pt x="1258" y="2431"/>
                      </a:lnTo>
                      <a:lnTo>
                        <a:pt x="1265" y="2424"/>
                      </a:lnTo>
                      <a:lnTo>
                        <a:pt x="1269" y="2416"/>
                      </a:lnTo>
                      <a:lnTo>
                        <a:pt x="1274" y="2411"/>
                      </a:lnTo>
                      <a:lnTo>
                        <a:pt x="1276" y="2406"/>
                      </a:lnTo>
                      <a:lnTo>
                        <a:pt x="1279" y="2401"/>
                      </a:lnTo>
                      <a:lnTo>
                        <a:pt x="1280" y="2394"/>
                      </a:lnTo>
                      <a:lnTo>
                        <a:pt x="1283" y="2386"/>
                      </a:lnTo>
                      <a:lnTo>
                        <a:pt x="1284" y="2376"/>
                      </a:lnTo>
                      <a:lnTo>
                        <a:pt x="1292" y="2336"/>
                      </a:lnTo>
                      <a:lnTo>
                        <a:pt x="1343" y="2011"/>
                      </a:lnTo>
                      <a:lnTo>
                        <a:pt x="1352" y="1964"/>
                      </a:lnTo>
                      <a:lnTo>
                        <a:pt x="1360" y="1930"/>
                      </a:lnTo>
                      <a:lnTo>
                        <a:pt x="1373" y="1883"/>
                      </a:lnTo>
                      <a:lnTo>
                        <a:pt x="1391" y="1831"/>
                      </a:lnTo>
                      <a:lnTo>
                        <a:pt x="1409" y="1786"/>
                      </a:lnTo>
                      <a:lnTo>
                        <a:pt x="1426" y="1747"/>
                      </a:lnTo>
                      <a:lnTo>
                        <a:pt x="1441" y="1714"/>
                      </a:lnTo>
                      <a:lnTo>
                        <a:pt x="1456" y="1682"/>
                      </a:lnTo>
                      <a:lnTo>
                        <a:pt x="1485" y="1628"/>
                      </a:lnTo>
                      <a:lnTo>
                        <a:pt x="1515" y="1577"/>
                      </a:lnTo>
                      <a:lnTo>
                        <a:pt x="1543" y="1529"/>
                      </a:lnTo>
                      <a:lnTo>
                        <a:pt x="1566" y="1493"/>
                      </a:lnTo>
                      <a:lnTo>
                        <a:pt x="1607" y="1425"/>
                      </a:lnTo>
                      <a:lnTo>
                        <a:pt x="1635" y="1377"/>
                      </a:lnTo>
                      <a:lnTo>
                        <a:pt x="1658" y="1337"/>
                      </a:lnTo>
                      <a:lnTo>
                        <a:pt x="1677" y="1292"/>
                      </a:lnTo>
                      <a:lnTo>
                        <a:pt x="1699" y="1237"/>
                      </a:lnTo>
                      <a:lnTo>
                        <a:pt x="1714" y="1190"/>
                      </a:lnTo>
                      <a:lnTo>
                        <a:pt x="1727" y="1140"/>
                      </a:lnTo>
                      <a:lnTo>
                        <a:pt x="1736" y="1097"/>
                      </a:lnTo>
                      <a:lnTo>
                        <a:pt x="1747" y="1049"/>
                      </a:lnTo>
                      <a:lnTo>
                        <a:pt x="1753" y="989"/>
                      </a:lnTo>
                      <a:lnTo>
                        <a:pt x="1757" y="920"/>
                      </a:lnTo>
                      <a:lnTo>
                        <a:pt x="1757" y="855"/>
                      </a:lnTo>
                      <a:lnTo>
                        <a:pt x="1751" y="804"/>
                      </a:lnTo>
                      <a:lnTo>
                        <a:pt x="1743" y="756"/>
                      </a:lnTo>
                      <a:lnTo>
                        <a:pt x="1735" y="713"/>
                      </a:lnTo>
                      <a:lnTo>
                        <a:pt x="1722" y="657"/>
                      </a:lnTo>
                      <a:lnTo>
                        <a:pt x="1706" y="601"/>
                      </a:lnTo>
                      <a:lnTo>
                        <a:pt x="1689" y="548"/>
                      </a:lnTo>
                      <a:lnTo>
                        <a:pt x="1668" y="501"/>
                      </a:lnTo>
                      <a:lnTo>
                        <a:pt x="1643" y="458"/>
                      </a:lnTo>
                      <a:lnTo>
                        <a:pt x="1610" y="403"/>
                      </a:lnTo>
                      <a:lnTo>
                        <a:pt x="1573" y="349"/>
                      </a:lnTo>
                      <a:lnTo>
                        <a:pt x="1536" y="307"/>
                      </a:lnTo>
                      <a:lnTo>
                        <a:pt x="1503" y="270"/>
                      </a:lnTo>
                      <a:lnTo>
                        <a:pt x="1465" y="235"/>
                      </a:lnTo>
                      <a:lnTo>
                        <a:pt x="1424" y="201"/>
                      </a:lnTo>
                      <a:lnTo>
                        <a:pt x="1384" y="169"/>
                      </a:lnTo>
                      <a:lnTo>
                        <a:pt x="1336" y="137"/>
                      </a:lnTo>
                      <a:lnTo>
                        <a:pt x="1280" y="103"/>
                      </a:lnTo>
                      <a:lnTo>
                        <a:pt x="1228" y="77"/>
                      </a:lnTo>
                      <a:lnTo>
                        <a:pt x="1167" y="52"/>
                      </a:lnTo>
                      <a:lnTo>
                        <a:pt x="1111" y="34"/>
                      </a:lnTo>
                      <a:lnTo>
                        <a:pt x="1066" y="23"/>
                      </a:lnTo>
                      <a:lnTo>
                        <a:pt x="1016" y="11"/>
                      </a:lnTo>
                      <a:lnTo>
                        <a:pt x="970" y="5"/>
                      </a:lnTo>
                      <a:lnTo>
                        <a:pt x="917" y="0"/>
                      </a:lnTo>
                      <a:lnTo>
                        <a:pt x="868" y="0"/>
                      </a:lnTo>
                      <a:lnTo>
                        <a:pt x="814" y="0"/>
                      </a:lnTo>
                      <a:lnTo>
                        <a:pt x="770" y="5"/>
                      </a:lnTo>
                      <a:lnTo>
                        <a:pt x="719" y="16"/>
                      </a:lnTo>
                      <a:lnTo>
                        <a:pt x="680" y="24"/>
                      </a:lnTo>
                      <a:lnTo>
                        <a:pt x="632" y="38"/>
                      </a:lnTo>
                      <a:lnTo>
                        <a:pt x="588" y="51"/>
                      </a:lnTo>
                      <a:lnTo>
                        <a:pt x="548" y="67"/>
                      </a:lnTo>
                      <a:lnTo>
                        <a:pt x="510" y="84"/>
                      </a:lnTo>
                      <a:lnTo>
                        <a:pt x="471" y="105"/>
                      </a:lnTo>
                      <a:lnTo>
                        <a:pt x="436" y="125"/>
                      </a:lnTo>
                      <a:lnTo>
                        <a:pt x="397" y="151"/>
                      </a:lnTo>
                      <a:lnTo>
                        <a:pt x="355" y="181"/>
                      </a:lnTo>
                      <a:lnTo>
                        <a:pt x="317" y="209"/>
                      </a:lnTo>
                      <a:lnTo>
                        <a:pt x="283" y="240"/>
                      </a:lnTo>
                      <a:lnTo>
                        <a:pt x="247" y="274"/>
                      </a:lnTo>
                      <a:lnTo>
                        <a:pt x="210" y="311"/>
                      </a:lnTo>
                      <a:lnTo>
                        <a:pt x="179" y="347"/>
                      </a:lnTo>
                      <a:lnTo>
                        <a:pt x="152" y="382"/>
                      </a:lnTo>
                      <a:lnTo>
                        <a:pt x="122" y="428"/>
                      </a:lnTo>
                      <a:lnTo>
                        <a:pt x="92" y="479"/>
                      </a:lnTo>
                      <a:lnTo>
                        <a:pt x="65" y="537"/>
                      </a:lnTo>
                      <a:lnTo>
                        <a:pt x="46" y="593"/>
                      </a:lnTo>
                      <a:lnTo>
                        <a:pt x="30" y="651"/>
                      </a:lnTo>
                      <a:lnTo>
                        <a:pt x="15" y="708"/>
                      </a:lnTo>
                      <a:lnTo>
                        <a:pt x="6" y="761"/>
                      </a:lnTo>
                      <a:lnTo>
                        <a:pt x="0" y="814"/>
                      </a:lnTo>
                      <a:lnTo>
                        <a:pt x="0" y="865"/>
                      </a:lnTo>
                      <a:lnTo>
                        <a:pt x="0" y="911"/>
                      </a:lnTo>
                      <a:lnTo>
                        <a:pt x="0" y="965"/>
                      </a:lnTo>
                      <a:lnTo>
                        <a:pt x="2" y="1013"/>
                      </a:lnTo>
                      <a:lnTo>
                        <a:pt x="11" y="1073"/>
                      </a:lnTo>
                      <a:lnTo>
                        <a:pt x="21" y="1125"/>
                      </a:lnTo>
                      <a:lnTo>
                        <a:pt x="34" y="1176"/>
                      </a:lnTo>
                      <a:lnTo>
                        <a:pt x="54" y="1235"/>
                      </a:lnTo>
                      <a:lnTo>
                        <a:pt x="75" y="1289"/>
                      </a:lnTo>
                      <a:lnTo>
                        <a:pt x="98" y="1335"/>
                      </a:lnTo>
                      <a:lnTo>
                        <a:pt x="125" y="1387"/>
                      </a:lnTo>
                      <a:lnTo>
                        <a:pt x="155" y="1437"/>
                      </a:lnTo>
                      <a:lnTo>
                        <a:pt x="181" y="1485"/>
                      </a:lnTo>
                      <a:lnTo>
                        <a:pt x="208" y="1533"/>
                      </a:lnTo>
                      <a:lnTo>
                        <a:pt x="237" y="1585"/>
                      </a:lnTo>
                      <a:lnTo>
                        <a:pt x="281" y="1660"/>
                      </a:lnTo>
                      <a:lnTo>
                        <a:pt x="322" y="1738"/>
                      </a:lnTo>
                      <a:lnTo>
                        <a:pt x="346" y="1778"/>
                      </a:lnTo>
                      <a:lnTo>
                        <a:pt x="358" y="1811"/>
                      </a:lnTo>
                      <a:lnTo>
                        <a:pt x="373" y="1852"/>
                      </a:lnTo>
                      <a:lnTo>
                        <a:pt x="387" y="1898"/>
                      </a:lnTo>
                      <a:lnTo>
                        <a:pt x="398" y="1939"/>
                      </a:lnTo>
                      <a:lnTo>
                        <a:pt x="408" y="1984"/>
                      </a:lnTo>
                      <a:lnTo>
                        <a:pt x="416" y="2048"/>
                      </a:lnTo>
                      <a:lnTo>
                        <a:pt x="428" y="2116"/>
                      </a:lnTo>
                      <a:lnTo>
                        <a:pt x="436" y="2171"/>
                      </a:lnTo>
                      <a:lnTo>
                        <a:pt x="445" y="2240"/>
                      </a:lnTo>
                      <a:lnTo>
                        <a:pt x="450" y="2289"/>
                      </a:lnTo>
                      <a:lnTo>
                        <a:pt x="457" y="2332"/>
                      </a:lnTo>
                      <a:lnTo>
                        <a:pt x="467" y="2375"/>
                      </a:lnTo>
                      <a:lnTo>
                        <a:pt x="471" y="2386"/>
                      </a:lnTo>
                      <a:lnTo>
                        <a:pt x="472" y="2397"/>
                      </a:lnTo>
                      <a:lnTo>
                        <a:pt x="474" y="2401"/>
                      </a:lnTo>
                      <a:lnTo>
                        <a:pt x="475" y="2406"/>
                      </a:lnTo>
                      <a:lnTo>
                        <a:pt x="480" y="2411"/>
                      </a:lnTo>
                      <a:lnTo>
                        <a:pt x="486" y="2419"/>
                      </a:lnTo>
                      <a:lnTo>
                        <a:pt x="494" y="2427"/>
                      </a:lnTo>
                      <a:lnTo>
                        <a:pt x="502" y="2435"/>
                      </a:lnTo>
                      <a:lnTo>
                        <a:pt x="515" y="2445"/>
                      </a:lnTo>
                      <a:lnTo>
                        <a:pt x="531" y="2453"/>
                      </a:lnTo>
                      <a:lnTo>
                        <a:pt x="553" y="2466"/>
                      </a:lnTo>
                      <a:lnTo>
                        <a:pt x="572" y="2474"/>
                      </a:lnTo>
                      <a:lnTo>
                        <a:pt x="593" y="2481"/>
                      </a:lnTo>
                      <a:lnTo>
                        <a:pt x="612" y="2485"/>
                      </a:lnTo>
                      <a:lnTo>
                        <a:pt x="629" y="2490"/>
                      </a:lnTo>
                      <a:lnTo>
                        <a:pt x="655" y="2496"/>
                      </a:lnTo>
                      <a:lnTo>
                        <a:pt x="677" y="2502"/>
                      </a:lnTo>
                      <a:lnTo>
                        <a:pt x="698" y="2504"/>
                      </a:lnTo>
                      <a:lnTo>
                        <a:pt x="721" y="2508"/>
                      </a:lnTo>
                      <a:lnTo>
                        <a:pt x="746" y="2511"/>
                      </a:lnTo>
                      <a:lnTo>
                        <a:pt x="769" y="2513"/>
                      </a:lnTo>
                      <a:lnTo>
                        <a:pt x="788" y="2515"/>
                      </a:lnTo>
                      <a:lnTo>
                        <a:pt x="813" y="2517"/>
                      </a:lnTo>
                      <a:lnTo>
                        <a:pt x="835" y="2518"/>
                      </a:lnTo>
                      <a:lnTo>
                        <a:pt x="856" y="2518"/>
                      </a:lnTo>
                      <a:lnTo>
                        <a:pt x="876" y="2518"/>
                      </a:lnTo>
                      <a:lnTo>
                        <a:pt x="897" y="2518"/>
                      </a:lnTo>
                      <a:lnTo>
                        <a:pt x="923" y="2518"/>
                      </a:lnTo>
                      <a:lnTo>
                        <a:pt x="945" y="2517"/>
                      </a:lnTo>
                      <a:lnTo>
                        <a:pt x="964" y="2517"/>
                      </a:lnTo>
                      <a:lnTo>
                        <a:pt x="987" y="2513"/>
                      </a:lnTo>
                      <a:lnTo>
                        <a:pt x="1014" y="2511"/>
                      </a:lnTo>
                      <a:lnTo>
                        <a:pt x="1034" y="2508"/>
                      </a:lnTo>
                      <a:lnTo>
                        <a:pt x="1059" y="2504"/>
                      </a:lnTo>
                      <a:lnTo>
                        <a:pt x="1080" y="2500"/>
                      </a:lnTo>
                      <a:lnTo>
                        <a:pt x="1101" y="2496"/>
                      </a:lnTo>
                      <a:lnTo>
                        <a:pt x="1121" y="2492"/>
                      </a:lnTo>
                      <a:lnTo>
                        <a:pt x="1139" y="2486"/>
                      </a:lnTo>
                      <a:lnTo>
                        <a:pt x="1161" y="2481"/>
                      </a:lnTo>
                      <a:lnTo>
                        <a:pt x="1178" y="2474"/>
                      </a:lnTo>
                      <a:lnTo>
                        <a:pt x="1196" y="2467"/>
                      </a:lnTo>
                      <a:lnTo>
                        <a:pt x="1215" y="2459"/>
                      </a:lnTo>
                      <a:lnTo>
                        <a:pt x="1232" y="245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61550" name="Group 334"/>
                <p:cNvGrpSpPr>
                  <a:grpSpLocks/>
                </p:cNvGrpSpPr>
                <p:nvPr/>
              </p:nvGrpSpPr>
              <p:grpSpPr bwMode="auto">
                <a:xfrm>
                  <a:off x="3365" y="1972"/>
                  <a:ext cx="219" cy="448"/>
                  <a:chOff x="3365" y="1972"/>
                  <a:chExt cx="219" cy="448"/>
                </a:xfrm>
              </p:grpSpPr>
              <p:sp>
                <p:nvSpPr>
                  <p:cNvPr id="1161551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3365" y="2368"/>
                    <a:ext cx="154" cy="52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1552" name="Freeform 336"/>
                  <p:cNvSpPr>
                    <a:spLocks/>
                  </p:cNvSpPr>
                  <p:nvPr/>
                </p:nvSpPr>
                <p:spPr bwMode="auto">
                  <a:xfrm>
                    <a:off x="3525" y="1972"/>
                    <a:ext cx="59" cy="75"/>
                  </a:xfrm>
                  <a:custGeom>
                    <a:avLst/>
                    <a:gdLst>
                      <a:gd name="T0" fmla="*/ 0 w 294"/>
                      <a:gd name="T1" fmla="*/ 0 h 375"/>
                      <a:gd name="T2" fmla="*/ 78 w 294"/>
                      <a:gd name="T3" fmla="*/ 40 h 375"/>
                      <a:gd name="T4" fmla="*/ 150 w 294"/>
                      <a:gd name="T5" fmla="*/ 84 h 375"/>
                      <a:gd name="T6" fmla="*/ 203 w 294"/>
                      <a:gd name="T7" fmla="*/ 129 h 375"/>
                      <a:gd name="T8" fmla="*/ 239 w 294"/>
                      <a:gd name="T9" fmla="*/ 176 h 375"/>
                      <a:gd name="T10" fmla="*/ 264 w 294"/>
                      <a:gd name="T11" fmla="*/ 225 h 375"/>
                      <a:gd name="T12" fmla="*/ 283 w 294"/>
                      <a:gd name="T13" fmla="*/ 267 h 375"/>
                      <a:gd name="T14" fmla="*/ 294 w 294"/>
                      <a:gd name="T15" fmla="*/ 310 h 375"/>
                      <a:gd name="T16" fmla="*/ 191 w 294"/>
                      <a:gd name="T17" fmla="*/ 375 h 375"/>
                      <a:gd name="T18" fmla="*/ 180 w 294"/>
                      <a:gd name="T19" fmla="*/ 314 h 375"/>
                      <a:gd name="T20" fmla="*/ 164 w 294"/>
                      <a:gd name="T21" fmla="*/ 249 h 375"/>
                      <a:gd name="T22" fmla="*/ 139 w 294"/>
                      <a:gd name="T23" fmla="*/ 182 h 375"/>
                      <a:gd name="T24" fmla="*/ 108 w 294"/>
                      <a:gd name="T25" fmla="*/ 125 h 375"/>
                      <a:gd name="T26" fmla="*/ 63 w 294"/>
                      <a:gd name="T27" fmla="*/ 68 h 375"/>
                      <a:gd name="T28" fmla="*/ 0 w 294"/>
                      <a:gd name="T29" fmla="*/ 0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94" h="375">
                        <a:moveTo>
                          <a:pt x="0" y="0"/>
                        </a:moveTo>
                        <a:lnTo>
                          <a:pt x="78" y="40"/>
                        </a:lnTo>
                        <a:lnTo>
                          <a:pt x="150" y="84"/>
                        </a:lnTo>
                        <a:lnTo>
                          <a:pt x="203" y="129"/>
                        </a:lnTo>
                        <a:lnTo>
                          <a:pt x="239" y="176"/>
                        </a:lnTo>
                        <a:lnTo>
                          <a:pt x="264" y="225"/>
                        </a:lnTo>
                        <a:lnTo>
                          <a:pt x="283" y="267"/>
                        </a:lnTo>
                        <a:lnTo>
                          <a:pt x="294" y="310"/>
                        </a:lnTo>
                        <a:lnTo>
                          <a:pt x="191" y="375"/>
                        </a:lnTo>
                        <a:lnTo>
                          <a:pt x="180" y="314"/>
                        </a:lnTo>
                        <a:lnTo>
                          <a:pt x="164" y="249"/>
                        </a:lnTo>
                        <a:lnTo>
                          <a:pt x="139" y="182"/>
                        </a:lnTo>
                        <a:lnTo>
                          <a:pt x="108" y="125"/>
                        </a:lnTo>
                        <a:lnTo>
                          <a:pt x="63" y="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161553" name="Group 337"/>
                  <p:cNvGrpSpPr>
                    <a:grpSpLocks/>
                  </p:cNvGrpSpPr>
                  <p:nvPr/>
                </p:nvGrpSpPr>
                <p:grpSpPr bwMode="auto">
                  <a:xfrm>
                    <a:off x="3392" y="2073"/>
                    <a:ext cx="98" cy="313"/>
                    <a:chOff x="3392" y="2073"/>
                    <a:chExt cx="98" cy="313"/>
                  </a:xfrm>
                </p:grpSpPr>
                <p:sp>
                  <p:nvSpPr>
                    <p:cNvPr id="1161554" name="Freeform 338"/>
                    <p:cNvSpPr>
                      <a:spLocks/>
                    </p:cNvSpPr>
                    <p:nvPr/>
                  </p:nvSpPr>
                  <p:spPr bwMode="auto">
                    <a:xfrm>
                      <a:off x="3411" y="2204"/>
                      <a:ext cx="60" cy="182"/>
                    </a:xfrm>
                    <a:custGeom>
                      <a:avLst/>
                      <a:gdLst>
                        <a:gd name="T0" fmla="*/ 0 w 300"/>
                        <a:gd name="T1" fmla="*/ 69 h 912"/>
                        <a:gd name="T2" fmla="*/ 5 w 300"/>
                        <a:gd name="T3" fmla="*/ 218 h 912"/>
                        <a:gd name="T4" fmla="*/ 20 w 300"/>
                        <a:gd name="T5" fmla="*/ 237 h 912"/>
                        <a:gd name="T6" fmla="*/ 14 w 300"/>
                        <a:gd name="T7" fmla="*/ 845 h 912"/>
                        <a:gd name="T8" fmla="*/ 35 w 300"/>
                        <a:gd name="T9" fmla="*/ 912 h 912"/>
                        <a:gd name="T10" fmla="*/ 85 w 300"/>
                        <a:gd name="T11" fmla="*/ 912 h 912"/>
                        <a:gd name="T12" fmla="*/ 127 w 300"/>
                        <a:gd name="T13" fmla="*/ 879 h 912"/>
                        <a:gd name="T14" fmla="*/ 175 w 300"/>
                        <a:gd name="T15" fmla="*/ 879 h 912"/>
                        <a:gd name="T16" fmla="*/ 213 w 300"/>
                        <a:gd name="T17" fmla="*/ 912 h 912"/>
                        <a:gd name="T18" fmla="*/ 267 w 300"/>
                        <a:gd name="T19" fmla="*/ 912 h 912"/>
                        <a:gd name="T20" fmla="*/ 285 w 300"/>
                        <a:gd name="T21" fmla="*/ 845 h 912"/>
                        <a:gd name="T22" fmla="*/ 276 w 300"/>
                        <a:gd name="T23" fmla="*/ 237 h 912"/>
                        <a:gd name="T24" fmla="*/ 290 w 300"/>
                        <a:gd name="T25" fmla="*/ 218 h 912"/>
                        <a:gd name="T26" fmla="*/ 300 w 300"/>
                        <a:gd name="T27" fmla="*/ 69 h 912"/>
                        <a:gd name="T28" fmla="*/ 234 w 300"/>
                        <a:gd name="T29" fmla="*/ 15 h 912"/>
                        <a:gd name="T30" fmla="*/ 201 w 300"/>
                        <a:gd name="T31" fmla="*/ 15 h 912"/>
                        <a:gd name="T32" fmla="*/ 183 w 300"/>
                        <a:gd name="T33" fmla="*/ 0 h 912"/>
                        <a:gd name="T34" fmla="*/ 106 w 300"/>
                        <a:gd name="T35" fmla="*/ 0 h 912"/>
                        <a:gd name="T36" fmla="*/ 91 w 300"/>
                        <a:gd name="T37" fmla="*/ 15 h 912"/>
                        <a:gd name="T38" fmla="*/ 62 w 300"/>
                        <a:gd name="T39" fmla="*/ 15 h 912"/>
                        <a:gd name="T40" fmla="*/ 0 w 300"/>
                        <a:gd name="T41" fmla="*/ 69 h 9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300" h="912">
                          <a:moveTo>
                            <a:pt x="0" y="69"/>
                          </a:moveTo>
                          <a:lnTo>
                            <a:pt x="5" y="218"/>
                          </a:lnTo>
                          <a:lnTo>
                            <a:pt x="20" y="237"/>
                          </a:lnTo>
                          <a:lnTo>
                            <a:pt x="14" y="845"/>
                          </a:lnTo>
                          <a:lnTo>
                            <a:pt x="35" y="912"/>
                          </a:lnTo>
                          <a:lnTo>
                            <a:pt x="85" y="912"/>
                          </a:lnTo>
                          <a:lnTo>
                            <a:pt x="127" y="879"/>
                          </a:lnTo>
                          <a:lnTo>
                            <a:pt x="175" y="879"/>
                          </a:lnTo>
                          <a:lnTo>
                            <a:pt x="213" y="912"/>
                          </a:lnTo>
                          <a:lnTo>
                            <a:pt x="267" y="912"/>
                          </a:lnTo>
                          <a:lnTo>
                            <a:pt x="285" y="845"/>
                          </a:lnTo>
                          <a:lnTo>
                            <a:pt x="276" y="237"/>
                          </a:lnTo>
                          <a:lnTo>
                            <a:pt x="290" y="218"/>
                          </a:lnTo>
                          <a:lnTo>
                            <a:pt x="300" y="69"/>
                          </a:lnTo>
                          <a:lnTo>
                            <a:pt x="234" y="15"/>
                          </a:lnTo>
                          <a:lnTo>
                            <a:pt x="201" y="15"/>
                          </a:lnTo>
                          <a:lnTo>
                            <a:pt x="183" y="0"/>
                          </a:lnTo>
                          <a:lnTo>
                            <a:pt x="106" y="0"/>
                          </a:lnTo>
                          <a:lnTo>
                            <a:pt x="91" y="15"/>
                          </a:lnTo>
                          <a:lnTo>
                            <a:pt x="62" y="15"/>
                          </a:lnTo>
                          <a:lnTo>
                            <a:pt x="0" y="69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1555" name="Oval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2" y="2209"/>
                      <a:ext cx="8" cy="13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61556" name="Group 3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92" y="2073"/>
                      <a:ext cx="98" cy="144"/>
                      <a:chOff x="3392" y="2073"/>
                      <a:chExt cx="98" cy="144"/>
                    </a:xfrm>
                  </p:grpSpPr>
                  <p:sp>
                    <p:nvSpPr>
                      <p:cNvPr id="1161557" name="Oval 3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8" y="2073"/>
                        <a:ext cx="90" cy="4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58" name="Freeform 3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92" y="2096"/>
                        <a:ext cx="98" cy="121"/>
                      </a:xfrm>
                      <a:custGeom>
                        <a:avLst/>
                        <a:gdLst>
                          <a:gd name="T0" fmla="*/ 312 w 489"/>
                          <a:gd name="T1" fmla="*/ 605 h 605"/>
                          <a:gd name="T2" fmla="*/ 489 w 489"/>
                          <a:gd name="T3" fmla="*/ 59 h 605"/>
                          <a:gd name="T4" fmla="*/ 459 w 489"/>
                          <a:gd name="T5" fmla="*/ 47 h 605"/>
                          <a:gd name="T6" fmla="*/ 422 w 489"/>
                          <a:gd name="T7" fmla="*/ 33 h 605"/>
                          <a:gd name="T8" fmla="*/ 376 w 489"/>
                          <a:gd name="T9" fmla="*/ 20 h 605"/>
                          <a:gd name="T10" fmla="*/ 335 w 489"/>
                          <a:gd name="T11" fmla="*/ 10 h 605"/>
                          <a:gd name="T12" fmla="*/ 298 w 489"/>
                          <a:gd name="T13" fmla="*/ 3 h 605"/>
                          <a:gd name="T14" fmla="*/ 259 w 489"/>
                          <a:gd name="T15" fmla="*/ 0 h 605"/>
                          <a:gd name="T16" fmla="*/ 217 w 489"/>
                          <a:gd name="T17" fmla="*/ 2 h 605"/>
                          <a:gd name="T18" fmla="*/ 162 w 489"/>
                          <a:gd name="T19" fmla="*/ 8 h 605"/>
                          <a:gd name="T20" fmla="*/ 115 w 489"/>
                          <a:gd name="T21" fmla="*/ 20 h 605"/>
                          <a:gd name="T22" fmla="*/ 70 w 489"/>
                          <a:gd name="T23" fmla="*/ 33 h 605"/>
                          <a:gd name="T24" fmla="*/ 30 w 489"/>
                          <a:gd name="T25" fmla="*/ 50 h 605"/>
                          <a:gd name="T26" fmla="*/ 0 w 489"/>
                          <a:gd name="T27" fmla="*/ 66 h 605"/>
                          <a:gd name="T28" fmla="*/ 172 w 489"/>
                          <a:gd name="T29" fmla="*/ 605 h 6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489" h="605">
                            <a:moveTo>
                              <a:pt x="312" y="605"/>
                            </a:moveTo>
                            <a:lnTo>
                              <a:pt x="489" y="59"/>
                            </a:lnTo>
                            <a:lnTo>
                              <a:pt x="459" y="47"/>
                            </a:lnTo>
                            <a:lnTo>
                              <a:pt x="422" y="33"/>
                            </a:lnTo>
                            <a:lnTo>
                              <a:pt x="376" y="20"/>
                            </a:lnTo>
                            <a:lnTo>
                              <a:pt x="335" y="10"/>
                            </a:lnTo>
                            <a:lnTo>
                              <a:pt x="298" y="3"/>
                            </a:lnTo>
                            <a:lnTo>
                              <a:pt x="259" y="0"/>
                            </a:lnTo>
                            <a:lnTo>
                              <a:pt x="217" y="2"/>
                            </a:lnTo>
                            <a:lnTo>
                              <a:pt x="162" y="8"/>
                            </a:lnTo>
                            <a:lnTo>
                              <a:pt x="115" y="20"/>
                            </a:lnTo>
                            <a:lnTo>
                              <a:pt x="70" y="33"/>
                            </a:lnTo>
                            <a:lnTo>
                              <a:pt x="30" y="50"/>
                            </a:lnTo>
                            <a:lnTo>
                              <a:pt x="0" y="66"/>
                            </a:lnTo>
                            <a:lnTo>
                              <a:pt x="172" y="605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61559" name="Group 3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3" y="2230"/>
                      <a:ext cx="35" cy="139"/>
                      <a:chOff x="3423" y="2230"/>
                      <a:chExt cx="35" cy="139"/>
                    </a:xfrm>
                  </p:grpSpPr>
                  <p:sp>
                    <p:nvSpPr>
                      <p:cNvPr id="1161560" name="Line 34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29" y="2234"/>
                        <a:ext cx="1" cy="135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61" name="Line 3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51" y="2234"/>
                        <a:ext cx="1" cy="134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62" name="Line 34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57" y="2230"/>
                        <a:ext cx="1" cy="135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1563" name="Line 347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423" y="2230"/>
                        <a:ext cx="1" cy="135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161564" name="Freeform 348"/>
                  <p:cNvSpPr>
                    <a:spLocks/>
                  </p:cNvSpPr>
                  <p:nvPr/>
                </p:nvSpPr>
                <p:spPr bwMode="auto">
                  <a:xfrm>
                    <a:off x="3435" y="2296"/>
                    <a:ext cx="95" cy="118"/>
                  </a:xfrm>
                  <a:custGeom>
                    <a:avLst/>
                    <a:gdLst>
                      <a:gd name="T0" fmla="*/ 475 w 475"/>
                      <a:gd name="T1" fmla="*/ 0 h 589"/>
                      <a:gd name="T2" fmla="*/ 456 w 475"/>
                      <a:gd name="T3" fmla="*/ 17 h 589"/>
                      <a:gd name="T4" fmla="*/ 376 w 475"/>
                      <a:gd name="T5" fmla="*/ 381 h 589"/>
                      <a:gd name="T6" fmla="*/ 361 w 475"/>
                      <a:gd name="T7" fmla="*/ 418 h 589"/>
                      <a:gd name="T8" fmla="*/ 338 w 475"/>
                      <a:gd name="T9" fmla="*/ 448 h 589"/>
                      <a:gd name="T10" fmla="*/ 302 w 475"/>
                      <a:gd name="T11" fmla="*/ 476 h 589"/>
                      <a:gd name="T12" fmla="*/ 267 w 475"/>
                      <a:gd name="T13" fmla="*/ 497 h 589"/>
                      <a:gd name="T14" fmla="*/ 228 w 475"/>
                      <a:gd name="T15" fmla="*/ 518 h 589"/>
                      <a:gd name="T16" fmla="*/ 187 w 475"/>
                      <a:gd name="T17" fmla="*/ 535 h 589"/>
                      <a:gd name="T18" fmla="*/ 142 w 475"/>
                      <a:gd name="T19" fmla="*/ 552 h 589"/>
                      <a:gd name="T20" fmla="*/ 103 w 475"/>
                      <a:gd name="T21" fmla="*/ 560 h 589"/>
                      <a:gd name="T22" fmla="*/ 57 w 475"/>
                      <a:gd name="T23" fmla="*/ 568 h 589"/>
                      <a:gd name="T24" fmla="*/ 0 w 475"/>
                      <a:gd name="T25" fmla="*/ 564 h 589"/>
                      <a:gd name="T26" fmla="*/ 9 w 475"/>
                      <a:gd name="T27" fmla="*/ 586 h 589"/>
                      <a:gd name="T28" fmla="*/ 48 w 475"/>
                      <a:gd name="T29" fmla="*/ 589 h 589"/>
                      <a:gd name="T30" fmla="*/ 75 w 475"/>
                      <a:gd name="T31" fmla="*/ 589 h 589"/>
                      <a:gd name="T32" fmla="*/ 117 w 475"/>
                      <a:gd name="T33" fmla="*/ 586 h 589"/>
                      <a:gd name="T34" fmla="*/ 151 w 475"/>
                      <a:gd name="T35" fmla="*/ 583 h 589"/>
                      <a:gd name="T36" fmla="*/ 198 w 475"/>
                      <a:gd name="T37" fmla="*/ 576 h 589"/>
                      <a:gd name="T38" fmla="*/ 234 w 475"/>
                      <a:gd name="T39" fmla="*/ 569 h 589"/>
                      <a:gd name="T40" fmla="*/ 275 w 475"/>
                      <a:gd name="T41" fmla="*/ 556 h 589"/>
                      <a:gd name="T42" fmla="*/ 299 w 475"/>
                      <a:gd name="T43" fmla="*/ 549 h 589"/>
                      <a:gd name="T44" fmla="*/ 334 w 475"/>
                      <a:gd name="T45" fmla="*/ 535 h 589"/>
                      <a:gd name="T46" fmla="*/ 372 w 475"/>
                      <a:gd name="T47" fmla="*/ 511 h 589"/>
                      <a:gd name="T48" fmla="*/ 383 w 475"/>
                      <a:gd name="T49" fmla="*/ 497 h 589"/>
                      <a:gd name="T50" fmla="*/ 393 w 475"/>
                      <a:gd name="T51" fmla="*/ 479 h 589"/>
                      <a:gd name="T52" fmla="*/ 402 w 475"/>
                      <a:gd name="T53" fmla="*/ 443 h 589"/>
                      <a:gd name="T54" fmla="*/ 410 w 475"/>
                      <a:gd name="T55" fmla="*/ 406 h 589"/>
                      <a:gd name="T56" fmla="*/ 475 w 475"/>
                      <a:gd name="T57" fmla="*/ 0 h 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75" h="589">
                        <a:moveTo>
                          <a:pt x="475" y="0"/>
                        </a:moveTo>
                        <a:lnTo>
                          <a:pt x="456" y="17"/>
                        </a:lnTo>
                        <a:lnTo>
                          <a:pt x="376" y="381"/>
                        </a:lnTo>
                        <a:lnTo>
                          <a:pt x="361" y="418"/>
                        </a:lnTo>
                        <a:lnTo>
                          <a:pt x="338" y="448"/>
                        </a:lnTo>
                        <a:lnTo>
                          <a:pt x="302" y="476"/>
                        </a:lnTo>
                        <a:lnTo>
                          <a:pt x="267" y="497"/>
                        </a:lnTo>
                        <a:lnTo>
                          <a:pt x="228" y="518"/>
                        </a:lnTo>
                        <a:lnTo>
                          <a:pt x="187" y="535"/>
                        </a:lnTo>
                        <a:lnTo>
                          <a:pt x="142" y="552"/>
                        </a:lnTo>
                        <a:lnTo>
                          <a:pt x="103" y="560"/>
                        </a:lnTo>
                        <a:lnTo>
                          <a:pt x="57" y="568"/>
                        </a:lnTo>
                        <a:lnTo>
                          <a:pt x="0" y="564"/>
                        </a:lnTo>
                        <a:lnTo>
                          <a:pt x="9" y="586"/>
                        </a:lnTo>
                        <a:lnTo>
                          <a:pt x="48" y="589"/>
                        </a:lnTo>
                        <a:lnTo>
                          <a:pt x="75" y="589"/>
                        </a:lnTo>
                        <a:lnTo>
                          <a:pt x="117" y="586"/>
                        </a:lnTo>
                        <a:lnTo>
                          <a:pt x="151" y="583"/>
                        </a:lnTo>
                        <a:lnTo>
                          <a:pt x="198" y="576"/>
                        </a:lnTo>
                        <a:lnTo>
                          <a:pt x="234" y="569"/>
                        </a:lnTo>
                        <a:lnTo>
                          <a:pt x="275" y="556"/>
                        </a:lnTo>
                        <a:lnTo>
                          <a:pt x="299" y="549"/>
                        </a:lnTo>
                        <a:lnTo>
                          <a:pt x="334" y="535"/>
                        </a:lnTo>
                        <a:lnTo>
                          <a:pt x="372" y="511"/>
                        </a:lnTo>
                        <a:lnTo>
                          <a:pt x="383" y="497"/>
                        </a:lnTo>
                        <a:lnTo>
                          <a:pt x="393" y="479"/>
                        </a:lnTo>
                        <a:lnTo>
                          <a:pt x="402" y="443"/>
                        </a:lnTo>
                        <a:lnTo>
                          <a:pt x="410" y="406"/>
                        </a:lnTo>
                        <a:lnTo>
                          <a:pt x="47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161565" name="Line 349"/>
            <p:cNvSpPr>
              <a:spLocks noChangeShapeType="1"/>
            </p:cNvSpPr>
            <p:nvPr/>
          </p:nvSpPr>
          <p:spPr bwMode="auto">
            <a:xfrm flipH="1">
              <a:off x="7315200" y="4038600"/>
              <a:ext cx="381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566" name="Line 350"/>
            <p:cNvSpPr>
              <a:spLocks noChangeShapeType="1"/>
            </p:cNvSpPr>
            <p:nvPr/>
          </p:nvSpPr>
          <p:spPr bwMode="auto">
            <a:xfrm flipH="1">
              <a:off x="1676400" y="2590800"/>
              <a:ext cx="3048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1567" name="Text Box 351"/>
            <p:cNvSpPr txBox="1">
              <a:spLocks noChangeArrowheads="1"/>
            </p:cNvSpPr>
            <p:nvPr/>
          </p:nvSpPr>
          <p:spPr bwMode="auto">
            <a:xfrm>
              <a:off x="6934200" y="4191000"/>
              <a:ext cx="11477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 dirty="0">
                  <a:solidFill>
                    <a:schemeClr val="tx1"/>
                  </a:solidFill>
                </a:rPr>
                <a:t>Edison</a:t>
              </a:r>
            </a:p>
          </p:txBody>
        </p:sp>
        <p:sp>
          <p:nvSpPr>
            <p:cNvPr id="1161568" name="Text Box 352"/>
            <p:cNvSpPr txBox="1">
              <a:spLocks noChangeArrowheads="1"/>
            </p:cNvSpPr>
            <p:nvPr/>
          </p:nvSpPr>
          <p:spPr bwMode="auto">
            <a:xfrm>
              <a:off x="1600200" y="2133600"/>
              <a:ext cx="16764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altLang="en-US" sz="1200" b="1">
                  <a:solidFill>
                    <a:schemeClr val="tx1"/>
                  </a:solidFill>
                </a:rPr>
                <a:t>Moderne Glühbirne</a:t>
              </a:r>
            </a:p>
          </p:txBody>
        </p:sp>
        <p:grpSp>
          <p:nvGrpSpPr>
            <p:cNvPr id="1161569" name="Group 353"/>
            <p:cNvGrpSpPr>
              <a:grpSpLocks/>
            </p:cNvGrpSpPr>
            <p:nvPr/>
          </p:nvGrpSpPr>
          <p:grpSpPr bwMode="auto">
            <a:xfrm>
              <a:off x="2057400" y="5334000"/>
              <a:ext cx="227013" cy="542925"/>
              <a:chOff x="2518" y="2109"/>
              <a:chExt cx="323" cy="774"/>
            </a:xfrm>
          </p:grpSpPr>
          <p:sp>
            <p:nvSpPr>
              <p:cNvPr id="1161570" name="Freeform 354"/>
              <p:cNvSpPr>
                <a:spLocks/>
              </p:cNvSpPr>
              <p:nvPr/>
            </p:nvSpPr>
            <p:spPr bwMode="auto">
              <a:xfrm>
                <a:off x="2518" y="2716"/>
                <a:ext cx="228" cy="167"/>
              </a:xfrm>
              <a:custGeom>
                <a:avLst/>
                <a:gdLst>
                  <a:gd name="T0" fmla="*/ 84 w 455"/>
                  <a:gd name="T1" fmla="*/ 321 h 332"/>
                  <a:gd name="T2" fmla="*/ 63 w 455"/>
                  <a:gd name="T3" fmla="*/ 313 h 332"/>
                  <a:gd name="T4" fmla="*/ 46 w 455"/>
                  <a:gd name="T5" fmla="*/ 305 h 332"/>
                  <a:gd name="T6" fmla="*/ 31 w 455"/>
                  <a:gd name="T7" fmla="*/ 294 h 332"/>
                  <a:gd name="T8" fmla="*/ 20 w 455"/>
                  <a:gd name="T9" fmla="*/ 282 h 332"/>
                  <a:gd name="T10" fmla="*/ 11 w 455"/>
                  <a:gd name="T11" fmla="*/ 268 h 332"/>
                  <a:gd name="T12" fmla="*/ 5 w 455"/>
                  <a:gd name="T13" fmla="*/ 253 h 332"/>
                  <a:gd name="T14" fmla="*/ 1 w 455"/>
                  <a:gd name="T15" fmla="*/ 236 h 332"/>
                  <a:gd name="T16" fmla="*/ 0 w 455"/>
                  <a:gd name="T17" fmla="*/ 217 h 332"/>
                  <a:gd name="T18" fmla="*/ 0 w 455"/>
                  <a:gd name="T19" fmla="*/ 95 h 332"/>
                  <a:gd name="T20" fmla="*/ 2 w 455"/>
                  <a:gd name="T21" fmla="*/ 76 h 332"/>
                  <a:gd name="T22" fmla="*/ 8 w 455"/>
                  <a:gd name="T23" fmla="*/ 58 h 332"/>
                  <a:gd name="T24" fmla="*/ 16 w 455"/>
                  <a:gd name="T25" fmla="*/ 42 h 332"/>
                  <a:gd name="T26" fmla="*/ 28 w 455"/>
                  <a:gd name="T27" fmla="*/ 27 h 332"/>
                  <a:gd name="T28" fmla="*/ 43 w 455"/>
                  <a:gd name="T29" fmla="*/ 16 h 332"/>
                  <a:gd name="T30" fmla="*/ 59 w 455"/>
                  <a:gd name="T31" fmla="*/ 7 h 332"/>
                  <a:gd name="T32" fmla="*/ 76 w 455"/>
                  <a:gd name="T33" fmla="*/ 2 h 332"/>
                  <a:gd name="T34" fmla="*/ 96 w 455"/>
                  <a:gd name="T35" fmla="*/ 0 h 332"/>
                  <a:gd name="T36" fmla="*/ 359 w 455"/>
                  <a:gd name="T37" fmla="*/ 0 h 332"/>
                  <a:gd name="T38" fmla="*/ 379 w 455"/>
                  <a:gd name="T39" fmla="*/ 2 h 332"/>
                  <a:gd name="T40" fmla="*/ 396 w 455"/>
                  <a:gd name="T41" fmla="*/ 7 h 332"/>
                  <a:gd name="T42" fmla="*/ 412 w 455"/>
                  <a:gd name="T43" fmla="*/ 16 h 332"/>
                  <a:gd name="T44" fmla="*/ 427 w 455"/>
                  <a:gd name="T45" fmla="*/ 27 h 332"/>
                  <a:gd name="T46" fmla="*/ 439 w 455"/>
                  <a:gd name="T47" fmla="*/ 42 h 332"/>
                  <a:gd name="T48" fmla="*/ 448 w 455"/>
                  <a:gd name="T49" fmla="*/ 58 h 332"/>
                  <a:gd name="T50" fmla="*/ 453 w 455"/>
                  <a:gd name="T51" fmla="*/ 76 h 332"/>
                  <a:gd name="T52" fmla="*/ 455 w 455"/>
                  <a:gd name="T53" fmla="*/ 95 h 332"/>
                  <a:gd name="T54" fmla="*/ 455 w 455"/>
                  <a:gd name="T55" fmla="*/ 217 h 332"/>
                  <a:gd name="T56" fmla="*/ 454 w 455"/>
                  <a:gd name="T57" fmla="*/ 237 h 332"/>
                  <a:gd name="T58" fmla="*/ 449 w 455"/>
                  <a:gd name="T59" fmla="*/ 254 h 332"/>
                  <a:gd name="T60" fmla="*/ 442 w 455"/>
                  <a:gd name="T61" fmla="*/ 269 h 332"/>
                  <a:gd name="T62" fmla="*/ 433 w 455"/>
                  <a:gd name="T63" fmla="*/ 284 h 332"/>
                  <a:gd name="T64" fmla="*/ 422 w 455"/>
                  <a:gd name="T65" fmla="*/ 297 h 332"/>
                  <a:gd name="T66" fmla="*/ 407 w 455"/>
                  <a:gd name="T67" fmla="*/ 308 h 332"/>
                  <a:gd name="T68" fmla="*/ 390 w 455"/>
                  <a:gd name="T69" fmla="*/ 317 h 332"/>
                  <a:gd name="T70" fmla="*/ 371 w 455"/>
                  <a:gd name="T71" fmla="*/ 327 h 332"/>
                  <a:gd name="T72" fmla="*/ 357 w 455"/>
                  <a:gd name="T73" fmla="*/ 328 h 332"/>
                  <a:gd name="T74" fmla="*/ 342 w 455"/>
                  <a:gd name="T75" fmla="*/ 329 h 332"/>
                  <a:gd name="T76" fmla="*/ 325 w 455"/>
                  <a:gd name="T77" fmla="*/ 330 h 332"/>
                  <a:gd name="T78" fmla="*/ 305 w 455"/>
                  <a:gd name="T79" fmla="*/ 331 h 332"/>
                  <a:gd name="T80" fmla="*/ 286 w 455"/>
                  <a:gd name="T81" fmla="*/ 332 h 332"/>
                  <a:gd name="T82" fmla="*/ 265 w 455"/>
                  <a:gd name="T83" fmla="*/ 332 h 332"/>
                  <a:gd name="T84" fmla="*/ 244 w 455"/>
                  <a:gd name="T85" fmla="*/ 332 h 332"/>
                  <a:gd name="T86" fmla="*/ 222 w 455"/>
                  <a:gd name="T87" fmla="*/ 332 h 332"/>
                  <a:gd name="T88" fmla="*/ 202 w 455"/>
                  <a:gd name="T89" fmla="*/ 332 h 332"/>
                  <a:gd name="T90" fmla="*/ 181 w 455"/>
                  <a:gd name="T91" fmla="*/ 332 h 332"/>
                  <a:gd name="T92" fmla="*/ 160 w 455"/>
                  <a:gd name="T93" fmla="*/ 331 h 332"/>
                  <a:gd name="T94" fmla="*/ 142 w 455"/>
                  <a:gd name="T95" fmla="*/ 330 h 332"/>
                  <a:gd name="T96" fmla="*/ 124 w 455"/>
                  <a:gd name="T97" fmla="*/ 328 h 332"/>
                  <a:gd name="T98" fmla="*/ 108 w 455"/>
                  <a:gd name="T99" fmla="*/ 327 h 332"/>
                  <a:gd name="T100" fmla="*/ 96 w 455"/>
                  <a:gd name="T101" fmla="*/ 323 h 332"/>
                  <a:gd name="T102" fmla="*/ 84 w 455"/>
                  <a:gd name="T103" fmla="*/ 32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5" h="332">
                    <a:moveTo>
                      <a:pt x="84" y="321"/>
                    </a:moveTo>
                    <a:lnTo>
                      <a:pt x="63" y="313"/>
                    </a:lnTo>
                    <a:lnTo>
                      <a:pt x="46" y="305"/>
                    </a:lnTo>
                    <a:lnTo>
                      <a:pt x="31" y="294"/>
                    </a:lnTo>
                    <a:lnTo>
                      <a:pt x="20" y="282"/>
                    </a:lnTo>
                    <a:lnTo>
                      <a:pt x="11" y="268"/>
                    </a:lnTo>
                    <a:lnTo>
                      <a:pt x="5" y="253"/>
                    </a:lnTo>
                    <a:lnTo>
                      <a:pt x="1" y="236"/>
                    </a:lnTo>
                    <a:lnTo>
                      <a:pt x="0" y="217"/>
                    </a:lnTo>
                    <a:lnTo>
                      <a:pt x="0" y="95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7"/>
                    </a:lnTo>
                    <a:lnTo>
                      <a:pt x="43" y="16"/>
                    </a:lnTo>
                    <a:lnTo>
                      <a:pt x="59" y="7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359" y="0"/>
                    </a:lnTo>
                    <a:lnTo>
                      <a:pt x="379" y="2"/>
                    </a:lnTo>
                    <a:lnTo>
                      <a:pt x="396" y="7"/>
                    </a:lnTo>
                    <a:lnTo>
                      <a:pt x="412" y="16"/>
                    </a:lnTo>
                    <a:lnTo>
                      <a:pt x="427" y="27"/>
                    </a:lnTo>
                    <a:lnTo>
                      <a:pt x="439" y="42"/>
                    </a:lnTo>
                    <a:lnTo>
                      <a:pt x="448" y="58"/>
                    </a:lnTo>
                    <a:lnTo>
                      <a:pt x="453" y="76"/>
                    </a:lnTo>
                    <a:lnTo>
                      <a:pt x="455" y="95"/>
                    </a:lnTo>
                    <a:lnTo>
                      <a:pt x="455" y="217"/>
                    </a:lnTo>
                    <a:lnTo>
                      <a:pt x="454" y="237"/>
                    </a:lnTo>
                    <a:lnTo>
                      <a:pt x="449" y="254"/>
                    </a:lnTo>
                    <a:lnTo>
                      <a:pt x="442" y="269"/>
                    </a:lnTo>
                    <a:lnTo>
                      <a:pt x="433" y="284"/>
                    </a:lnTo>
                    <a:lnTo>
                      <a:pt x="422" y="297"/>
                    </a:lnTo>
                    <a:lnTo>
                      <a:pt x="407" y="308"/>
                    </a:lnTo>
                    <a:lnTo>
                      <a:pt x="390" y="317"/>
                    </a:lnTo>
                    <a:lnTo>
                      <a:pt x="371" y="327"/>
                    </a:lnTo>
                    <a:lnTo>
                      <a:pt x="357" y="328"/>
                    </a:lnTo>
                    <a:lnTo>
                      <a:pt x="342" y="329"/>
                    </a:lnTo>
                    <a:lnTo>
                      <a:pt x="325" y="330"/>
                    </a:lnTo>
                    <a:lnTo>
                      <a:pt x="305" y="331"/>
                    </a:lnTo>
                    <a:lnTo>
                      <a:pt x="286" y="332"/>
                    </a:lnTo>
                    <a:lnTo>
                      <a:pt x="265" y="332"/>
                    </a:lnTo>
                    <a:lnTo>
                      <a:pt x="244" y="332"/>
                    </a:lnTo>
                    <a:lnTo>
                      <a:pt x="222" y="332"/>
                    </a:lnTo>
                    <a:lnTo>
                      <a:pt x="202" y="332"/>
                    </a:lnTo>
                    <a:lnTo>
                      <a:pt x="181" y="332"/>
                    </a:lnTo>
                    <a:lnTo>
                      <a:pt x="160" y="331"/>
                    </a:lnTo>
                    <a:lnTo>
                      <a:pt x="142" y="330"/>
                    </a:lnTo>
                    <a:lnTo>
                      <a:pt x="124" y="328"/>
                    </a:lnTo>
                    <a:lnTo>
                      <a:pt x="108" y="327"/>
                    </a:lnTo>
                    <a:lnTo>
                      <a:pt x="96" y="323"/>
                    </a:lnTo>
                    <a:lnTo>
                      <a:pt x="84" y="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1" name="Freeform 355"/>
              <p:cNvSpPr>
                <a:spLocks/>
              </p:cNvSpPr>
              <p:nvPr/>
            </p:nvSpPr>
            <p:spPr bwMode="auto">
              <a:xfrm>
                <a:off x="2728" y="2663"/>
                <a:ext cx="113" cy="113"/>
              </a:xfrm>
              <a:custGeom>
                <a:avLst/>
                <a:gdLst>
                  <a:gd name="T0" fmla="*/ 180 w 227"/>
                  <a:gd name="T1" fmla="*/ 99 h 225"/>
                  <a:gd name="T2" fmla="*/ 169 w 227"/>
                  <a:gd name="T3" fmla="*/ 74 h 225"/>
                  <a:gd name="T4" fmla="*/ 151 w 227"/>
                  <a:gd name="T5" fmla="*/ 56 h 225"/>
                  <a:gd name="T6" fmla="*/ 127 w 227"/>
                  <a:gd name="T7" fmla="*/ 46 h 225"/>
                  <a:gd name="T8" fmla="*/ 99 w 227"/>
                  <a:gd name="T9" fmla="*/ 46 h 225"/>
                  <a:gd name="T10" fmla="*/ 75 w 227"/>
                  <a:gd name="T11" fmla="*/ 56 h 225"/>
                  <a:gd name="T12" fmla="*/ 57 w 227"/>
                  <a:gd name="T13" fmla="*/ 74 h 225"/>
                  <a:gd name="T14" fmla="*/ 46 w 227"/>
                  <a:gd name="T15" fmla="*/ 99 h 225"/>
                  <a:gd name="T16" fmla="*/ 46 w 227"/>
                  <a:gd name="T17" fmla="*/ 126 h 225"/>
                  <a:gd name="T18" fmla="*/ 57 w 227"/>
                  <a:gd name="T19" fmla="*/ 150 h 225"/>
                  <a:gd name="T20" fmla="*/ 75 w 227"/>
                  <a:gd name="T21" fmla="*/ 169 h 225"/>
                  <a:gd name="T22" fmla="*/ 99 w 227"/>
                  <a:gd name="T23" fmla="*/ 179 h 225"/>
                  <a:gd name="T24" fmla="*/ 113 w 227"/>
                  <a:gd name="T25" fmla="*/ 225 h 225"/>
                  <a:gd name="T26" fmla="*/ 69 w 227"/>
                  <a:gd name="T27" fmla="*/ 216 h 225"/>
                  <a:gd name="T28" fmla="*/ 33 w 227"/>
                  <a:gd name="T29" fmla="*/ 192 h 225"/>
                  <a:gd name="T30" fmla="*/ 9 w 227"/>
                  <a:gd name="T31" fmla="*/ 156 h 225"/>
                  <a:gd name="T32" fmla="*/ 0 w 227"/>
                  <a:gd name="T33" fmla="*/ 112 h 225"/>
                  <a:gd name="T34" fmla="*/ 9 w 227"/>
                  <a:gd name="T35" fmla="*/ 69 h 225"/>
                  <a:gd name="T36" fmla="*/ 33 w 227"/>
                  <a:gd name="T37" fmla="*/ 33 h 225"/>
                  <a:gd name="T38" fmla="*/ 69 w 227"/>
                  <a:gd name="T39" fmla="*/ 9 h 225"/>
                  <a:gd name="T40" fmla="*/ 113 w 227"/>
                  <a:gd name="T41" fmla="*/ 0 h 225"/>
                  <a:gd name="T42" fmla="*/ 158 w 227"/>
                  <a:gd name="T43" fmla="*/ 9 h 225"/>
                  <a:gd name="T44" fmla="*/ 194 w 227"/>
                  <a:gd name="T45" fmla="*/ 33 h 225"/>
                  <a:gd name="T46" fmla="*/ 218 w 227"/>
                  <a:gd name="T47" fmla="*/ 69 h 225"/>
                  <a:gd name="T48" fmla="*/ 227 w 227"/>
                  <a:gd name="T49" fmla="*/ 112 h 225"/>
                  <a:gd name="T50" fmla="*/ 218 w 227"/>
                  <a:gd name="T51" fmla="*/ 156 h 225"/>
                  <a:gd name="T52" fmla="*/ 194 w 227"/>
                  <a:gd name="T53" fmla="*/ 192 h 225"/>
                  <a:gd name="T54" fmla="*/ 158 w 227"/>
                  <a:gd name="T55" fmla="*/ 216 h 225"/>
                  <a:gd name="T56" fmla="*/ 113 w 227"/>
                  <a:gd name="T57" fmla="*/ 225 h 225"/>
                  <a:gd name="T58" fmla="*/ 127 w 227"/>
                  <a:gd name="T59" fmla="*/ 179 h 225"/>
                  <a:gd name="T60" fmla="*/ 151 w 227"/>
                  <a:gd name="T61" fmla="*/ 169 h 225"/>
                  <a:gd name="T62" fmla="*/ 169 w 227"/>
                  <a:gd name="T63" fmla="*/ 150 h 225"/>
                  <a:gd name="T64" fmla="*/ 180 w 227"/>
                  <a:gd name="T65" fmla="*/ 12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7" h="225">
                    <a:moveTo>
                      <a:pt x="181" y="112"/>
                    </a:moveTo>
                    <a:lnTo>
                      <a:pt x="180" y="99"/>
                    </a:lnTo>
                    <a:lnTo>
                      <a:pt x="175" y="86"/>
                    </a:lnTo>
                    <a:lnTo>
                      <a:pt x="169" y="74"/>
                    </a:lnTo>
                    <a:lnTo>
                      <a:pt x="161" y="64"/>
                    </a:lnTo>
                    <a:lnTo>
                      <a:pt x="151" y="56"/>
                    </a:lnTo>
                    <a:lnTo>
                      <a:pt x="139" y="50"/>
                    </a:lnTo>
                    <a:lnTo>
                      <a:pt x="127" y="46"/>
                    </a:lnTo>
                    <a:lnTo>
                      <a:pt x="113" y="45"/>
                    </a:lnTo>
                    <a:lnTo>
                      <a:pt x="99" y="46"/>
                    </a:lnTo>
                    <a:lnTo>
                      <a:pt x="86" y="50"/>
                    </a:lnTo>
                    <a:lnTo>
                      <a:pt x="75" y="56"/>
                    </a:lnTo>
                    <a:lnTo>
                      <a:pt x="66" y="64"/>
                    </a:lnTo>
                    <a:lnTo>
                      <a:pt x="57" y="74"/>
                    </a:lnTo>
                    <a:lnTo>
                      <a:pt x="51" y="86"/>
                    </a:lnTo>
                    <a:lnTo>
                      <a:pt x="46" y="99"/>
                    </a:lnTo>
                    <a:lnTo>
                      <a:pt x="45" y="112"/>
                    </a:lnTo>
                    <a:lnTo>
                      <a:pt x="46" y="126"/>
                    </a:lnTo>
                    <a:lnTo>
                      <a:pt x="51" y="139"/>
                    </a:lnTo>
                    <a:lnTo>
                      <a:pt x="57" y="150"/>
                    </a:lnTo>
                    <a:lnTo>
                      <a:pt x="66" y="161"/>
                    </a:lnTo>
                    <a:lnTo>
                      <a:pt x="75" y="169"/>
                    </a:lnTo>
                    <a:lnTo>
                      <a:pt x="86" y="175"/>
                    </a:lnTo>
                    <a:lnTo>
                      <a:pt x="99" y="179"/>
                    </a:lnTo>
                    <a:lnTo>
                      <a:pt x="113" y="180"/>
                    </a:lnTo>
                    <a:lnTo>
                      <a:pt x="113" y="225"/>
                    </a:lnTo>
                    <a:lnTo>
                      <a:pt x="90" y="223"/>
                    </a:lnTo>
                    <a:lnTo>
                      <a:pt x="69" y="216"/>
                    </a:lnTo>
                    <a:lnTo>
                      <a:pt x="50" y="206"/>
                    </a:lnTo>
                    <a:lnTo>
                      <a:pt x="33" y="192"/>
                    </a:lnTo>
                    <a:lnTo>
                      <a:pt x="20" y="176"/>
                    </a:lnTo>
                    <a:lnTo>
                      <a:pt x="9" y="156"/>
                    </a:lnTo>
                    <a:lnTo>
                      <a:pt x="2" y="135"/>
                    </a:lnTo>
                    <a:lnTo>
                      <a:pt x="0" y="112"/>
                    </a:lnTo>
                    <a:lnTo>
                      <a:pt x="2" y="89"/>
                    </a:lnTo>
                    <a:lnTo>
                      <a:pt x="9" y="69"/>
                    </a:lnTo>
                    <a:lnTo>
                      <a:pt x="20" y="49"/>
                    </a:lnTo>
                    <a:lnTo>
                      <a:pt x="33" y="33"/>
                    </a:lnTo>
                    <a:lnTo>
                      <a:pt x="50" y="19"/>
                    </a:lnTo>
                    <a:lnTo>
                      <a:pt x="69" y="9"/>
                    </a:lnTo>
                    <a:lnTo>
                      <a:pt x="90" y="2"/>
                    </a:lnTo>
                    <a:lnTo>
                      <a:pt x="113" y="0"/>
                    </a:lnTo>
                    <a:lnTo>
                      <a:pt x="136" y="2"/>
                    </a:lnTo>
                    <a:lnTo>
                      <a:pt x="158" y="9"/>
                    </a:lnTo>
                    <a:lnTo>
                      <a:pt x="176" y="19"/>
                    </a:lnTo>
                    <a:lnTo>
                      <a:pt x="194" y="33"/>
                    </a:lnTo>
                    <a:lnTo>
                      <a:pt x="207" y="49"/>
                    </a:lnTo>
                    <a:lnTo>
                      <a:pt x="218" y="69"/>
                    </a:lnTo>
                    <a:lnTo>
                      <a:pt x="225" y="89"/>
                    </a:lnTo>
                    <a:lnTo>
                      <a:pt x="227" y="112"/>
                    </a:lnTo>
                    <a:lnTo>
                      <a:pt x="225" y="135"/>
                    </a:lnTo>
                    <a:lnTo>
                      <a:pt x="218" y="156"/>
                    </a:lnTo>
                    <a:lnTo>
                      <a:pt x="207" y="176"/>
                    </a:lnTo>
                    <a:lnTo>
                      <a:pt x="194" y="192"/>
                    </a:lnTo>
                    <a:lnTo>
                      <a:pt x="176" y="206"/>
                    </a:lnTo>
                    <a:lnTo>
                      <a:pt x="158" y="216"/>
                    </a:lnTo>
                    <a:lnTo>
                      <a:pt x="136" y="223"/>
                    </a:lnTo>
                    <a:lnTo>
                      <a:pt x="113" y="225"/>
                    </a:lnTo>
                    <a:lnTo>
                      <a:pt x="113" y="180"/>
                    </a:lnTo>
                    <a:lnTo>
                      <a:pt x="127" y="179"/>
                    </a:lnTo>
                    <a:lnTo>
                      <a:pt x="139" y="175"/>
                    </a:lnTo>
                    <a:lnTo>
                      <a:pt x="151" y="169"/>
                    </a:lnTo>
                    <a:lnTo>
                      <a:pt x="161" y="161"/>
                    </a:lnTo>
                    <a:lnTo>
                      <a:pt x="169" y="150"/>
                    </a:lnTo>
                    <a:lnTo>
                      <a:pt x="175" y="139"/>
                    </a:lnTo>
                    <a:lnTo>
                      <a:pt x="180" y="126"/>
                    </a:lnTo>
                    <a:lnTo>
                      <a:pt x="181" y="1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2" name="Freeform 356"/>
              <p:cNvSpPr>
                <a:spLocks/>
              </p:cNvSpPr>
              <p:nvPr/>
            </p:nvSpPr>
            <p:spPr bwMode="auto">
              <a:xfrm>
                <a:off x="2568" y="2415"/>
                <a:ext cx="113" cy="342"/>
              </a:xfrm>
              <a:custGeom>
                <a:avLst/>
                <a:gdLst>
                  <a:gd name="T0" fmla="*/ 0 w 226"/>
                  <a:gd name="T1" fmla="*/ 644 h 683"/>
                  <a:gd name="T2" fmla="*/ 0 w 226"/>
                  <a:gd name="T3" fmla="*/ 0 h 683"/>
                  <a:gd name="T4" fmla="*/ 226 w 226"/>
                  <a:gd name="T5" fmla="*/ 0 h 683"/>
                  <a:gd name="T6" fmla="*/ 226 w 226"/>
                  <a:gd name="T7" fmla="*/ 644 h 683"/>
                  <a:gd name="T8" fmla="*/ 221 w 226"/>
                  <a:gd name="T9" fmla="*/ 652 h 683"/>
                  <a:gd name="T10" fmla="*/ 212 w 226"/>
                  <a:gd name="T11" fmla="*/ 660 h 683"/>
                  <a:gd name="T12" fmla="*/ 200 w 226"/>
                  <a:gd name="T13" fmla="*/ 667 h 683"/>
                  <a:gd name="T14" fmla="*/ 187 w 226"/>
                  <a:gd name="T15" fmla="*/ 673 h 683"/>
                  <a:gd name="T16" fmla="*/ 169 w 226"/>
                  <a:gd name="T17" fmla="*/ 676 h 683"/>
                  <a:gd name="T18" fmla="*/ 152 w 226"/>
                  <a:gd name="T19" fmla="*/ 680 h 683"/>
                  <a:gd name="T20" fmla="*/ 132 w 226"/>
                  <a:gd name="T21" fmla="*/ 682 h 683"/>
                  <a:gd name="T22" fmla="*/ 113 w 226"/>
                  <a:gd name="T23" fmla="*/ 683 h 683"/>
                  <a:gd name="T24" fmla="*/ 93 w 226"/>
                  <a:gd name="T25" fmla="*/ 683 h 683"/>
                  <a:gd name="T26" fmla="*/ 75 w 226"/>
                  <a:gd name="T27" fmla="*/ 682 h 683"/>
                  <a:gd name="T28" fmla="*/ 56 w 226"/>
                  <a:gd name="T29" fmla="*/ 679 h 683"/>
                  <a:gd name="T30" fmla="*/ 40 w 226"/>
                  <a:gd name="T31" fmla="*/ 675 h 683"/>
                  <a:gd name="T32" fmla="*/ 25 w 226"/>
                  <a:gd name="T33" fmla="*/ 669 h 683"/>
                  <a:gd name="T34" fmla="*/ 14 w 226"/>
                  <a:gd name="T35" fmla="*/ 663 h 683"/>
                  <a:gd name="T36" fmla="*/ 6 w 226"/>
                  <a:gd name="T37" fmla="*/ 655 h 683"/>
                  <a:gd name="T38" fmla="*/ 0 w 226"/>
                  <a:gd name="T39" fmla="*/ 644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6" h="683">
                    <a:moveTo>
                      <a:pt x="0" y="644"/>
                    </a:moveTo>
                    <a:lnTo>
                      <a:pt x="0" y="0"/>
                    </a:lnTo>
                    <a:lnTo>
                      <a:pt x="226" y="0"/>
                    </a:lnTo>
                    <a:lnTo>
                      <a:pt x="226" y="644"/>
                    </a:lnTo>
                    <a:lnTo>
                      <a:pt x="221" y="652"/>
                    </a:lnTo>
                    <a:lnTo>
                      <a:pt x="212" y="660"/>
                    </a:lnTo>
                    <a:lnTo>
                      <a:pt x="200" y="667"/>
                    </a:lnTo>
                    <a:lnTo>
                      <a:pt x="187" y="673"/>
                    </a:lnTo>
                    <a:lnTo>
                      <a:pt x="169" y="676"/>
                    </a:lnTo>
                    <a:lnTo>
                      <a:pt x="152" y="680"/>
                    </a:lnTo>
                    <a:lnTo>
                      <a:pt x="132" y="682"/>
                    </a:lnTo>
                    <a:lnTo>
                      <a:pt x="113" y="683"/>
                    </a:lnTo>
                    <a:lnTo>
                      <a:pt x="93" y="683"/>
                    </a:lnTo>
                    <a:lnTo>
                      <a:pt x="75" y="682"/>
                    </a:lnTo>
                    <a:lnTo>
                      <a:pt x="56" y="679"/>
                    </a:lnTo>
                    <a:lnTo>
                      <a:pt x="40" y="675"/>
                    </a:lnTo>
                    <a:lnTo>
                      <a:pt x="25" y="669"/>
                    </a:lnTo>
                    <a:lnTo>
                      <a:pt x="14" y="663"/>
                    </a:lnTo>
                    <a:lnTo>
                      <a:pt x="6" y="655"/>
                    </a:lnTo>
                    <a:lnTo>
                      <a:pt x="0" y="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3" name="Freeform 357"/>
              <p:cNvSpPr>
                <a:spLocks/>
              </p:cNvSpPr>
              <p:nvPr/>
            </p:nvSpPr>
            <p:spPr bwMode="auto">
              <a:xfrm>
                <a:off x="2564" y="2411"/>
                <a:ext cx="8" cy="326"/>
              </a:xfrm>
              <a:custGeom>
                <a:avLst/>
                <a:gdLst>
                  <a:gd name="T0" fmla="*/ 8 w 16"/>
                  <a:gd name="T1" fmla="*/ 0 h 653"/>
                  <a:gd name="T2" fmla="*/ 0 w 16"/>
                  <a:gd name="T3" fmla="*/ 9 h 653"/>
                  <a:gd name="T4" fmla="*/ 0 w 16"/>
                  <a:gd name="T5" fmla="*/ 653 h 653"/>
                  <a:gd name="T6" fmla="*/ 16 w 16"/>
                  <a:gd name="T7" fmla="*/ 653 h 653"/>
                  <a:gd name="T8" fmla="*/ 16 w 16"/>
                  <a:gd name="T9" fmla="*/ 9 h 653"/>
                  <a:gd name="T10" fmla="*/ 8 w 16"/>
                  <a:gd name="T11" fmla="*/ 17 h 653"/>
                  <a:gd name="T12" fmla="*/ 16 w 16"/>
                  <a:gd name="T13" fmla="*/ 9 h 653"/>
                  <a:gd name="T14" fmla="*/ 14 w 16"/>
                  <a:gd name="T15" fmla="*/ 3 h 653"/>
                  <a:gd name="T16" fmla="*/ 8 w 16"/>
                  <a:gd name="T17" fmla="*/ 0 h 653"/>
                  <a:gd name="T18" fmla="*/ 2 w 16"/>
                  <a:gd name="T19" fmla="*/ 3 h 653"/>
                  <a:gd name="T20" fmla="*/ 0 w 16"/>
                  <a:gd name="T21" fmla="*/ 9 h 653"/>
                  <a:gd name="T22" fmla="*/ 8 w 16"/>
                  <a:gd name="T23" fmla="*/ 0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653">
                    <a:moveTo>
                      <a:pt x="8" y="0"/>
                    </a:moveTo>
                    <a:lnTo>
                      <a:pt x="0" y="9"/>
                    </a:lnTo>
                    <a:lnTo>
                      <a:pt x="0" y="653"/>
                    </a:lnTo>
                    <a:lnTo>
                      <a:pt x="16" y="653"/>
                    </a:lnTo>
                    <a:lnTo>
                      <a:pt x="16" y="9"/>
                    </a:lnTo>
                    <a:lnTo>
                      <a:pt x="8" y="17"/>
                    </a:lnTo>
                    <a:lnTo>
                      <a:pt x="16" y="9"/>
                    </a:lnTo>
                    <a:lnTo>
                      <a:pt x="14" y="3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4" name="Freeform 358"/>
              <p:cNvSpPr>
                <a:spLocks/>
              </p:cNvSpPr>
              <p:nvPr/>
            </p:nvSpPr>
            <p:spPr bwMode="auto">
              <a:xfrm>
                <a:off x="2568" y="2411"/>
                <a:ext cx="117" cy="8"/>
              </a:xfrm>
              <a:custGeom>
                <a:avLst/>
                <a:gdLst>
                  <a:gd name="T0" fmla="*/ 234 w 234"/>
                  <a:gd name="T1" fmla="*/ 9 h 17"/>
                  <a:gd name="T2" fmla="*/ 226 w 234"/>
                  <a:gd name="T3" fmla="*/ 0 h 17"/>
                  <a:gd name="T4" fmla="*/ 0 w 234"/>
                  <a:gd name="T5" fmla="*/ 0 h 17"/>
                  <a:gd name="T6" fmla="*/ 0 w 234"/>
                  <a:gd name="T7" fmla="*/ 17 h 17"/>
                  <a:gd name="T8" fmla="*/ 226 w 234"/>
                  <a:gd name="T9" fmla="*/ 17 h 17"/>
                  <a:gd name="T10" fmla="*/ 218 w 234"/>
                  <a:gd name="T11" fmla="*/ 9 h 17"/>
                  <a:gd name="T12" fmla="*/ 226 w 234"/>
                  <a:gd name="T13" fmla="*/ 17 h 17"/>
                  <a:gd name="T14" fmla="*/ 232 w 234"/>
                  <a:gd name="T15" fmla="*/ 14 h 17"/>
                  <a:gd name="T16" fmla="*/ 234 w 234"/>
                  <a:gd name="T17" fmla="*/ 9 h 17"/>
                  <a:gd name="T18" fmla="*/ 232 w 234"/>
                  <a:gd name="T19" fmla="*/ 3 h 17"/>
                  <a:gd name="T20" fmla="*/ 226 w 234"/>
                  <a:gd name="T21" fmla="*/ 0 h 17"/>
                  <a:gd name="T22" fmla="*/ 234 w 234"/>
                  <a:gd name="T23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4" h="17">
                    <a:moveTo>
                      <a:pt x="234" y="9"/>
                    </a:moveTo>
                    <a:lnTo>
                      <a:pt x="226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26" y="17"/>
                    </a:lnTo>
                    <a:lnTo>
                      <a:pt x="218" y="9"/>
                    </a:lnTo>
                    <a:lnTo>
                      <a:pt x="226" y="17"/>
                    </a:lnTo>
                    <a:lnTo>
                      <a:pt x="232" y="14"/>
                    </a:lnTo>
                    <a:lnTo>
                      <a:pt x="234" y="9"/>
                    </a:lnTo>
                    <a:lnTo>
                      <a:pt x="232" y="3"/>
                    </a:lnTo>
                    <a:lnTo>
                      <a:pt x="226" y="0"/>
                    </a:lnTo>
                    <a:lnTo>
                      <a:pt x="234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5" name="Freeform 359"/>
              <p:cNvSpPr>
                <a:spLocks/>
              </p:cNvSpPr>
              <p:nvPr/>
            </p:nvSpPr>
            <p:spPr bwMode="auto">
              <a:xfrm>
                <a:off x="2677" y="2415"/>
                <a:ext cx="8" cy="326"/>
              </a:xfrm>
              <a:custGeom>
                <a:avLst/>
                <a:gdLst>
                  <a:gd name="T0" fmla="*/ 15 w 16"/>
                  <a:gd name="T1" fmla="*/ 646 h 652"/>
                  <a:gd name="T2" fmla="*/ 16 w 16"/>
                  <a:gd name="T3" fmla="*/ 644 h 652"/>
                  <a:gd name="T4" fmla="*/ 16 w 16"/>
                  <a:gd name="T5" fmla="*/ 0 h 652"/>
                  <a:gd name="T6" fmla="*/ 0 w 16"/>
                  <a:gd name="T7" fmla="*/ 0 h 652"/>
                  <a:gd name="T8" fmla="*/ 0 w 16"/>
                  <a:gd name="T9" fmla="*/ 644 h 652"/>
                  <a:gd name="T10" fmla="*/ 1 w 16"/>
                  <a:gd name="T11" fmla="*/ 642 h 652"/>
                  <a:gd name="T12" fmla="*/ 0 w 16"/>
                  <a:gd name="T13" fmla="*/ 644 h 652"/>
                  <a:gd name="T14" fmla="*/ 2 w 16"/>
                  <a:gd name="T15" fmla="*/ 650 h 652"/>
                  <a:gd name="T16" fmla="*/ 8 w 16"/>
                  <a:gd name="T17" fmla="*/ 652 h 652"/>
                  <a:gd name="T18" fmla="*/ 14 w 16"/>
                  <a:gd name="T19" fmla="*/ 650 h 652"/>
                  <a:gd name="T20" fmla="*/ 16 w 16"/>
                  <a:gd name="T21" fmla="*/ 644 h 652"/>
                  <a:gd name="T22" fmla="*/ 15 w 16"/>
                  <a:gd name="T23" fmla="*/ 646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652">
                    <a:moveTo>
                      <a:pt x="15" y="646"/>
                    </a:moveTo>
                    <a:lnTo>
                      <a:pt x="16" y="644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644"/>
                    </a:lnTo>
                    <a:lnTo>
                      <a:pt x="1" y="642"/>
                    </a:lnTo>
                    <a:lnTo>
                      <a:pt x="0" y="644"/>
                    </a:lnTo>
                    <a:lnTo>
                      <a:pt x="2" y="650"/>
                    </a:lnTo>
                    <a:lnTo>
                      <a:pt x="8" y="652"/>
                    </a:lnTo>
                    <a:lnTo>
                      <a:pt x="14" y="650"/>
                    </a:lnTo>
                    <a:lnTo>
                      <a:pt x="16" y="644"/>
                    </a:lnTo>
                    <a:lnTo>
                      <a:pt x="15" y="6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6" name="Freeform 360"/>
              <p:cNvSpPr>
                <a:spLocks/>
              </p:cNvSpPr>
              <p:nvPr/>
            </p:nvSpPr>
            <p:spPr bwMode="auto">
              <a:xfrm>
                <a:off x="2564" y="2734"/>
                <a:ext cx="120" cy="27"/>
              </a:xfrm>
              <a:custGeom>
                <a:avLst/>
                <a:gdLst>
                  <a:gd name="T0" fmla="*/ 0 w 241"/>
                  <a:gd name="T1" fmla="*/ 7 h 54"/>
                  <a:gd name="T2" fmla="*/ 1 w 241"/>
                  <a:gd name="T3" fmla="*/ 9 h 54"/>
                  <a:gd name="T4" fmla="*/ 8 w 241"/>
                  <a:gd name="T5" fmla="*/ 22 h 54"/>
                  <a:gd name="T6" fmla="*/ 17 w 241"/>
                  <a:gd name="T7" fmla="*/ 31 h 54"/>
                  <a:gd name="T8" fmla="*/ 30 w 241"/>
                  <a:gd name="T9" fmla="*/ 39 h 54"/>
                  <a:gd name="T10" fmla="*/ 47 w 241"/>
                  <a:gd name="T11" fmla="*/ 45 h 54"/>
                  <a:gd name="T12" fmla="*/ 63 w 241"/>
                  <a:gd name="T13" fmla="*/ 49 h 54"/>
                  <a:gd name="T14" fmla="*/ 83 w 241"/>
                  <a:gd name="T15" fmla="*/ 52 h 54"/>
                  <a:gd name="T16" fmla="*/ 101 w 241"/>
                  <a:gd name="T17" fmla="*/ 54 h 54"/>
                  <a:gd name="T18" fmla="*/ 121 w 241"/>
                  <a:gd name="T19" fmla="*/ 54 h 54"/>
                  <a:gd name="T20" fmla="*/ 140 w 241"/>
                  <a:gd name="T21" fmla="*/ 52 h 54"/>
                  <a:gd name="T22" fmla="*/ 161 w 241"/>
                  <a:gd name="T23" fmla="*/ 50 h 54"/>
                  <a:gd name="T24" fmla="*/ 178 w 241"/>
                  <a:gd name="T25" fmla="*/ 46 h 54"/>
                  <a:gd name="T26" fmla="*/ 196 w 241"/>
                  <a:gd name="T27" fmla="*/ 43 h 54"/>
                  <a:gd name="T28" fmla="*/ 212 w 241"/>
                  <a:gd name="T29" fmla="*/ 37 h 54"/>
                  <a:gd name="T30" fmla="*/ 225 w 241"/>
                  <a:gd name="T31" fmla="*/ 29 h 54"/>
                  <a:gd name="T32" fmla="*/ 235 w 241"/>
                  <a:gd name="T33" fmla="*/ 20 h 54"/>
                  <a:gd name="T34" fmla="*/ 241 w 241"/>
                  <a:gd name="T35" fmla="*/ 9 h 54"/>
                  <a:gd name="T36" fmla="*/ 227 w 241"/>
                  <a:gd name="T37" fmla="*/ 5 h 54"/>
                  <a:gd name="T38" fmla="*/ 223 w 241"/>
                  <a:gd name="T39" fmla="*/ 11 h 54"/>
                  <a:gd name="T40" fmla="*/ 215 w 241"/>
                  <a:gd name="T41" fmla="*/ 18 h 54"/>
                  <a:gd name="T42" fmla="*/ 205 w 241"/>
                  <a:gd name="T43" fmla="*/ 23 h 54"/>
                  <a:gd name="T44" fmla="*/ 193 w 241"/>
                  <a:gd name="T45" fmla="*/ 29 h 54"/>
                  <a:gd name="T46" fmla="*/ 176 w 241"/>
                  <a:gd name="T47" fmla="*/ 32 h 54"/>
                  <a:gd name="T48" fmla="*/ 159 w 241"/>
                  <a:gd name="T49" fmla="*/ 36 h 54"/>
                  <a:gd name="T50" fmla="*/ 140 w 241"/>
                  <a:gd name="T51" fmla="*/ 38 h 54"/>
                  <a:gd name="T52" fmla="*/ 121 w 241"/>
                  <a:gd name="T53" fmla="*/ 38 h 54"/>
                  <a:gd name="T54" fmla="*/ 101 w 241"/>
                  <a:gd name="T55" fmla="*/ 38 h 54"/>
                  <a:gd name="T56" fmla="*/ 83 w 241"/>
                  <a:gd name="T57" fmla="*/ 38 h 54"/>
                  <a:gd name="T58" fmla="*/ 66 w 241"/>
                  <a:gd name="T59" fmla="*/ 35 h 54"/>
                  <a:gd name="T60" fmla="*/ 49 w 241"/>
                  <a:gd name="T61" fmla="*/ 31 h 54"/>
                  <a:gd name="T62" fmla="*/ 37 w 241"/>
                  <a:gd name="T63" fmla="*/ 26 h 54"/>
                  <a:gd name="T64" fmla="*/ 26 w 241"/>
                  <a:gd name="T65" fmla="*/ 20 h 54"/>
                  <a:gd name="T66" fmla="*/ 20 w 241"/>
                  <a:gd name="T67" fmla="*/ 13 h 54"/>
                  <a:gd name="T68" fmla="*/ 15 w 241"/>
                  <a:gd name="T69" fmla="*/ 5 h 54"/>
                  <a:gd name="T70" fmla="*/ 16 w 241"/>
                  <a:gd name="T71" fmla="*/ 7 h 54"/>
                  <a:gd name="T72" fmla="*/ 15 w 241"/>
                  <a:gd name="T73" fmla="*/ 5 h 54"/>
                  <a:gd name="T74" fmla="*/ 11 w 241"/>
                  <a:gd name="T75" fmla="*/ 0 h 54"/>
                  <a:gd name="T76" fmla="*/ 7 w 241"/>
                  <a:gd name="T77" fmla="*/ 0 h 54"/>
                  <a:gd name="T78" fmla="*/ 2 w 241"/>
                  <a:gd name="T79" fmla="*/ 4 h 54"/>
                  <a:gd name="T80" fmla="*/ 1 w 241"/>
                  <a:gd name="T81" fmla="*/ 9 h 54"/>
                  <a:gd name="T82" fmla="*/ 0 w 241"/>
                  <a:gd name="T83" fmla="*/ 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1" h="54">
                    <a:moveTo>
                      <a:pt x="0" y="7"/>
                    </a:moveTo>
                    <a:lnTo>
                      <a:pt x="1" y="9"/>
                    </a:lnTo>
                    <a:lnTo>
                      <a:pt x="8" y="22"/>
                    </a:lnTo>
                    <a:lnTo>
                      <a:pt x="17" y="31"/>
                    </a:lnTo>
                    <a:lnTo>
                      <a:pt x="30" y="39"/>
                    </a:lnTo>
                    <a:lnTo>
                      <a:pt x="47" y="45"/>
                    </a:lnTo>
                    <a:lnTo>
                      <a:pt x="63" y="49"/>
                    </a:lnTo>
                    <a:lnTo>
                      <a:pt x="83" y="52"/>
                    </a:lnTo>
                    <a:lnTo>
                      <a:pt x="101" y="54"/>
                    </a:lnTo>
                    <a:lnTo>
                      <a:pt x="121" y="54"/>
                    </a:lnTo>
                    <a:lnTo>
                      <a:pt x="140" y="52"/>
                    </a:lnTo>
                    <a:lnTo>
                      <a:pt x="161" y="50"/>
                    </a:lnTo>
                    <a:lnTo>
                      <a:pt x="178" y="46"/>
                    </a:lnTo>
                    <a:lnTo>
                      <a:pt x="196" y="43"/>
                    </a:lnTo>
                    <a:lnTo>
                      <a:pt x="212" y="37"/>
                    </a:lnTo>
                    <a:lnTo>
                      <a:pt x="225" y="29"/>
                    </a:lnTo>
                    <a:lnTo>
                      <a:pt x="235" y="20"/>
                    </a:lnTo>
                    <a:lnTo>
                      <a:pt x="241" y="9"/>
                    </a:lnTo>
                    <a:lnTo>
                      <a:pt x="227" y="5"/>
                    </a:lnTo>
                    <a:lnTo>
                      <a:pt x="223" y="11"/>
                    </a:lnTo>
                    <a:lnTo>
                      <a:pt x="215" y="18"/>
                    </a:lnTo>
                    <a:lnTo>
                      <a:pt x="205" y="23"/>
                    </a:lnTo>
                    <a:lnTo>
                      <a:pt x="193" y="29"/>
                    </a:lnTo>
                    <a:lnTo>
                      <a:pt x="176" y="32"/>
                    </a:lnTo>
                    <a:lnTo>
                      <a:pt x="159" y="36"/>
                    </a:lnTo>
                    <a:lnTo>
                      <a:pt x="140" y="38"/>
                    </a:lnTo>
                    <a:lnTo>
                      <a:pt x="121" y="38"/>
                    </a:lnTo>
                    <a:lnTo>
                      <a:pt x="101" y="38"/>
                    </a:lnTo>
                    <a:lnTo>
                      <a:pt x="83" y="38"/>
                    </a:lnTo>
                    <a:lnTo>
                      <a:pt x="66" y="35"/>
                    </a:lnTo>
                    <a:lnTo>
                      <a:pt x="49" y="31"/>
                    </a:lnTo>
                    <a:lnTo>
                      <a:pt x="37" y="26"/>
                    </a:lnTo>
                    <a:lnTo>
                      <a:pt x="26" y="20"/>
                    </a:lnTo>
                    <a:lnTo>
                      <a:pt x="20" y="13"/>
                    </a:lnTo>
                    <a:lnTo>
                      <a:pt x="15" y="5"/>
                    </a:lnTo>
                    <a:lnTo>
                      <a:pt x="16" y="7"/>
                    </a:lnTo>
                    <a:lnTo>
                      <a:pt x="15" y="5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2" y="4"/>
                    </a:lnTo>
                    <a:lnTo>
                      <a:pt x="1" y="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7" name="Freeform 361"/>
              <p:cNvSpPr>
                <a:spLocks/>
              </p:cNvSpPr>
              <p:nvPr/>
            </p:nvSpPr>
            <p:spPr bwMode="auto">
              <a:xfrm>
                <a:off x="2524" y="2384"/>
                <a:ext cx="176" cy="162"/>
              </a:xfrm>
              <a:custGeom>
                <a:avLst/>
                <a:gdLst>
                  <a:gd name="T0" fmla="*/ 210 w 353"/>
                  <a:gd name="T1" fmla="*/ 30 h 325"/>
                  <a:gd name="T2" fmla="*/ 193 w 353"/>
                  <a:gd name="T3" fmla="*/ 21 h 325"/>
                  <a:gd name="T4" fmla="*/ 174 w 353"/>
                  <a:gd name="T5" fmla="*/ 14 h 325"/>
                  <a:gd name="T6" fmla="*/ 156 w 353"/>
                  <a:gd name="T7" fmla="*/ 11 h 325"/>
                  <a:gd name="T8" fmla="*/ 136 w 353"/>
                  <a:gd name="T9" fmla="*/ 11 h 325"/>
                  <a:gd name="T10" fmla="*/ 117 w 353"/>
                  <a:gd name="T11" fmla="*/ 13 h 325"/>
                  <a:gd name="T12" fmla="*/ 97 w 353"/>
                  <a:gd name="T13" fmla="*/ 18 h 325"/>
                  <a:gd name="T14" fmla="*/ 79 w 353"/>
                  <a:gd name="T15" fmla="*/ 26 h 325"/>
                  <a:gd name="T16" fmla="*/ 61 w 353"/>
                  <a:gd name="T17" fmla="*/ 36 h 325"/>
                  <a:gd name="T18" fmla="*/ 45 w 353"/>
                  <a:gd name="T19" fmla="*/ 49 h 325"/>
                  <a:gd name="T20" fmla="*/ 30 w 353"/>
                  <a:gd name="T21" fmla="*/ 64 h 325"/>
                  <a:gd name="T22" fmla="*/ 19 w 353"/>
                  <a:gd name="T23" fmla="*/ 82 h 325"/>
                  <a:gd name="T24" fmla="*/ 10 w 353"/>
                  <a:gd name="T25" fmla="*/ 102 h 325"/>
                  <a:gd name="T26" fmla="*/ 3 w 353"/>
                  <a:gd name="T27" fmla="*/ 124 h 325"/>
                  <a:gd name="T28" fmla="*/ 0 w 353"/>
                  <a:gd name="T29" fmla="*/ 148 h 325"/>
                  <a:gd name="T30" fmla="*/ 1 w 353"/>
                  <a:gd name="T31" fmla="*/ 173 h 325"/>
                  <a:gd name="T32" fmla="*/ 6 w 353"/>
                  <a:gd name="T33" fmla="*/ 201 h 325"/>
                  <a:gd name="T34" fmla="*/ 21 w 353"/>
                  <a:gd name="T35" fmla="*/ 250 h 325"/>
                  <a:gd name="T36" fmla="*/ 36 w 353"/>
                  <a:gd name="T37" fmla="*/ 287 h 325"/>
                  <a:gd name="T38" fmla="*/ 51 w 353"/>
                  <a:gd name="T39" fmla="*/ 310 h 325"/>
                  <a:gd name="T40" fmla="*/ 65 w 353"/>
                  <a:gd name="T41" fmla="*/ 323 h 325"/>
                  <a:gd name="T42" fmla="*/ 77 w 353"/>
                  <a:gd name="T43" fmla="*/ 325 h 325"/>
                  <a:gd name="T44" fmla="*/ 89 w 353"/>
                  <a:gd name="T45" fmla="*/ 317 h 325"/>
                  <a:gd name="T46" fmla="*/ 98 w 353"/>
                  <a:gd name="T47" fmla="*/ 300 h 325"/>
                  <a:gd name="T48" fmla="*/ 106 w 353"/>
                  <a:gd name="T49" fmla="*/ 274 h 325"/>
                  <a:gd name="T50" fmla="*/ 113 w 353"/>
                  <a:gd name="T51" fmla="*/ 247 h 325"/>
                  <a:gd name="T52" fmla="*/ 122 w 353"/>
                  <a:gd name="T53" fmla="*/ 221 h 325"/>
                  <a:gd name="T54" fmla="*/ 134 w 353"/>
                  <a:gd name="T55" fmla="*/ 202 h 325"/>
                  <a:gd name="T56" fmla="*/ 145 w 353"/>
                  <a:gd name="T57" fmla="*/ 187 h 325"/>
                  <a:gd name="T58" fmla="*/ 158 w 353"/>
                  <a:gd name="T59" fmla="*/ 180 h 325"/>
                  <a:gd name="T60" fmla="*/ 171 w 353"/>
                  <a:gd name="T61" fmla="*/ 179 h 325"/>
                  <a:gd name="T62" fmla="*/ 185 w 353"/>
                  <a:gd name="T63" fmla="*/ 187 h 325"/>
                  <a:gd name="T64" fmla="*/ 197 w 353"/>
                  <a:gd name="T65" fmla="*/ 204 h 325"/>
                  <a:gd name="T66" fmla="*/ 213 w 353"/>
                  <a:gd name="T67" fmla="*/ 223 h 325"/>
                  <a:gd name="T68" fmla="*/ 235 w 353"/>
                  <a:gd name="T69" fmla="*/ 231 h 325"/>
                  <a:gd name="T70" fmla="*/ 261 w 353"/>
                  <a:gd name="T71" fmla="*/ 232 h 325"/>
                  <a:gd name="T72" fmla="*/ 287 w 353"/>
                  <a:gd name="T73" fmla="*/ 225 h 325"/>
                  <a:gd name="T74" fmla="*/ 311 w 353"/>
                  <a:gd name="T75" fmla="*/ 212 h 325"/>
                  <a:gd name="T76" fmla="*/ 332 w 353"/>
                  <a:gd name="T77" fmla="*/ 194 h 325"/>
                  <a:gd name="T78" fmla="*/ 347 w 353"/>
                  <a:gd name="T79" fmla="*/ 171 h 325"/>
                  <a:gd name="T80" fmla="*/ 353 w 353"/>
                  <a:gd name="T81" fmla="*/ 144 h 325"/>
                  <a:gd name="T82" fmla="*/ 353 w 353"/>
                  <a:gd name="T83" fmla="*/ 110 h 325"/>
                  <a:gd name="T84" fmla="*/ 348 w 353"/>
                  <a:gd name="T85" fmla="*/ 76 h 325"/>
                  <a:gd name="T86" fmla="*/ 339 w 353"/>
                  <a:gd name="T87" fmla="*/ 46 h 325"/>
                  <a:gd name="T88" fmla="*/ 325 w 353"/>
                  <a:gd name="T89" fmla="*/ 22 h 325"/>
                  <a:gd name="T90" fmla="*/ 306 w 353"/>
                  <a:gd name="T91" fmla="*/ 6 h 325"/>
                  <a:gd name="T92" fmla="*/ 280 w 353"/>
                  <a:gd name="T93" fmla="*/ 0 h 325"/>
                  <a:gd name="T94" fmla="*/ 249 w 353"/>
                  <a:gd name="T95" fmla="*/ 8 h 325"/>
                  <a:gd name="T96" fmla="*/ 210 w 353"/>
                  <a:gd name="T97" fmla="*/ 3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3" h="325">
                    <a:moveTo>
                      <a:pt x="210" y="30"/>
                    </a:moveTo>
                    <a:lnTo>
                      <a:pt x="193" y="21"/>
                    </a:lnTo>
                    <a:lnTo>
                      <a:pt x="174" y="14"/>
                    </a:lnTo>
                    <a:lnTo>
                      <a:pt x="156" y="11"/>
                    </a:lnTo>
                    <a:lnTo>
                      <a:pt x="136" y="11"/>
                    </a:lnTo>
                    <a:lnTo>
                      <a:pt x="117" y="13"/>
                    </a:lnTo>
                    <a:lnTo>
                      <a:pt x="97" y="18"/>
                    </a:lnTo>
                    <a:lnTo>
                      <a:pt x="79" y="26"/>
                    </a:lnTo>
                    <a:lnTo>
                      <a:pt x="61" y="36"/>
                    </a:lnTo>
                    <a:lnTo>
                      <a:pt x="45" y="49"/>
                    </a:lnTo>
                    <a:lnTo>
                      <a:pt x="30" y="64"/>
                    </a:lnTo>
                    <a:lnTo>
                      <a:pt x="19" y="82"/>
                    </a:lnTo>
                    <a:lnTo>
                      <a:pt x="10" y="102"/>
                    </a:lnTo>
                    <a:lnTo>
                      <a:pt x="3" y="124"/>
                    </a:lnTo>
                    <a:lnTo>
                      <a:pt x="0" y="148"/>
                    </a:lnTo>
                    <a:lnTo>
                      <a:pt x="1" y="173"/>
                    </a:lnTo>
                    <a:lnTo>
                      <a:pt x="6" y="201"/>
                    </a:lnTo>
                    <a:lnTo>
                      <a:pt x="21" y="250"/>
                    </a:lnTo>
                    <a:lnTo>
                      <a:pt x="36" y="287"/>
                    </a:lnTo>
                    <a:lnTo>
                      <a:pt x="51" y="310"/>
                    </a:lnTo>
                    <a:lnTo>
                      <a:pt x="65" y="323"/>
                    </a:lnTo>
                    <a:lnTo>
                      <a:pt x="77" y="325"/>
                    </a:lnTo>
                    <a:lnTo>
                      <a:pt x="89" y="317"/>
                    </a:lnTo>
                    <a:lnTo>
                      <a:pt x="98" y="300"/>
                    </a:lnTo>
                    <a:lnTo>
                      <a:pt x="106" y="274"/>
                    </a:lnTo>
                    <a:lnTo>
                      <a:pt x="113" y="247"/>
                    </a:lnTo>
                    <a:lnTo>
                      <a:pt x="122" y="221"/>
                    </a:lnTo>
                    <a:lnTo>
                      <a:pt x="134" y="202"/>
                    </a:lnTo>
                    <a:lnTo>
                      <a:pt x="145" y="187"/>
                    </a:lnTo>
                    <a:lnTo>
                      <a:pt x="158" y="180"/>
                    </a:lnTo>
                    <a:lnTo>
                      <a:pt x="171" y="179"/>
                    </a:lnTo>
                    <a:lnTo>
                      <a:pt x="185" y="187"/>
                    </a:lnTo>
                    <a:lnTo>
                      <a:pt x="197" y="204"/>
                    </a:lnTo>
                    <a:lnTo>
                      <a:pt x="213" y="223"/>
                    </a:lnTo>
                    <a:lnTo>
                      <a:pt x="235" y="231"/>
                    </a:lnTo>
                    <a:lnTo>
                      <a:pt x="261" y="232"/>
                    </a:lnTo>
                    <a:lnTo>
                      <a:pt x="287" y="225"/>
                    </a:lnTo>
                    <a:lnTo>
                      <a:pt x="311" y="212"/>
                    </a:lnTo>
                    <a:lnTo>
                      <a:pt x="332" y="194"/>
                    </a:lnTo>
                    <a:lnTo>
                      <a:pt x="347" y="171"/>
                    </a:lnTo>
                    <a:lnTo>
                      <a:pt x="353" y="144"/>
                    </a:lnTo>
                    <a:lnTo>
                      <a:pt x="353" y="110"/>
                    </a:lnTo>
                    <a:lnTo>
                      <a:pt x="348" y="76"/>
                    </a:lnTo>
                    <a:lnTo>
                      <a:pt x="339" y="46"/>
                    </a:lnTo>
                    <a:lnTo>
                      <a:pt x="325" y="22"/>
                    </a:lnTo>
                    <a:lnTo>
                      <a:pt x="306" y="6"/>
                    </a:lnTo>
                    <a:lnTo>
                      <a:pt x="280" y="0"/>
                    </a:lnTo>
                    <a:lnTo>
                      <a:pt x="249" y="8"/>
                    </a:lnTo>
                    <a:lnTo>
                      <a:pt x="210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8" name="Freeform 362"/>
              <p:cNvSpPr>
                <a:spLocks/>
              </p:cNvSpPr>
              <p:nvPr/>
            </p:nvSpPr>
            <p:spPr bwMode="auto">
              <a:xfrm>
                <a:off x="2520" y="2385"/>
                <a:ext cx="110" cy="99"/>
              </a:xfrm>
              <a:custGeom>
                <a:avLst/>
                <a:gdLst>
                  <a:gd name="T0" fmla="*/ 21 w 221"/>
                  <a:gd name="T1" fmla="*/ 195 h 198"/>
                  <a:gd name="T2" fmla="*/ 21 w 221"/>
                  <a:gd name="T3" fmla="*/ 195 h 198"/>
                  <a:gd name="T4" fmla="*/ 16 w 221"/>
                  <a:gd name="T5" fmla="*/ 169 h 198"/>
                  <a:gd name="T6" fmla="*/ 16 w 221"/>
                  <a:gd name="T7" fmla="*/ 144 h 198"/>
                  <a:gd name="T8" fmla="*/ 18 w 221"/>
                  <a:gd name="T9" fmla="*/ 121 h 198"/>
                  <a:gd name="T10" fmla="*/ 24 w 221"/>
                  <a:gd name="T11" fmla="*/ 100 h 198"/>
                  <a:gd name="T12" fmla="*/ 34 w 221"/>
                  <a:gd name="T13" fmla="*/ 82 h 198"/>
                  <a:gd name="T14" fmla="*/ 44 w 221"/>
                  <a:gd name="T15" fmla="*/ 64 h 198"/>
                  <a:gd name="T16" fmla="*/ 58 w 221"/>
                  <a:gd name="T17" fmla="*/ 50 h 198"/>
                  <a:gd name="T18" fmla="*/ 73 w 221"/>
                  <a:gd name="T19" fmla="*/ 38 h 198"/>
                  <a:gd name="T20" fmla="*/ 90 w 221"/>
                  <a:gd name="T21" fmla="*/ 29 h 198"/>
                  <a:gd name="T22" fmla="*/ 107 w 221"/>
                  <a:gd name="T23" fmla="*/ 21 h 198"/>
                  <a:gd name="T24" fmla="*/ 126 w 221"/>
                  <a:gd name="T25" fmla="*/ 16 h 198"/>
                  <a:gd name="T26" fmla="*/ 144 w 221"/>
                  <a:gd name="T27" fmla="*/ 14 h 198"/>
                  <a:gd name="T28" fmla="*/ 164 w 221"/>
                  <a:gd name="T29" fmla="*/ 14 h 198"/>
                  <a:gd name="T30" fmla="*/ 181 w 221"/>
                  <a:gd name="T31" fmla="*/ 17 h 198"/>
                  <a:gd name="T32" fmla="*/ 198 w 221"/>
                  <a:gd name="T33" fmla="*/ 24 h 198"/>
                  <a:gd name="T34" fmla="*/ 214 w 221"/>
                  <a:gd name="T35" fmla="*/ 32 h 198"/>
                  <a:gd name="T36" fmla="*/ 221 w 221"/>
                  <a:gd name="T37" fmla="*/ 21 h 198"/>
                  <a:gd name="T38" fmla="*/ 203 w 221"/>
                  <a:gd name="T39" fmla="*/ 10 h 198"/>
                  <a:gd name="T40" fmla="*/ 183 w 221"/>
                  <a:gd name="T41" fmla="*/ 3 h 198"/>
                  <a:gd name="T42" fmla="*/ 164 w 221"/>
                  <a:gd name="T43" fmla="*/ 0 h 198"/>
                  <a:gd name="T44" fmla="*/ 144 w 221"/>
                  <a:gd name="T45" fmla="*/ 0 h 198"/>
                  <a:gd name="T46" fmla="*/ 123 w 221"/>
                  <a:gd name="T47" fmla="*/ 2 h 198"/>
                  <a:gd name="T48" fmla="*/ 103 w 221"/>
                  <a:gd name="T49" fmla="*/ 7 h 198"/>
                  <a:gd name="T50" fmla="*/ 83 w 221"/>
                  <a:gd name="T51" fmla="*/ 15 h 198"/>
                  <a:gd name="T52" fmla="*/ 66 w 221"/>
                  <a:gd name="T53" fmla="*/ 26 h 198"/>
                  <a:gd name="T54" fmla="*/ 49 w 221"/>
                  <a:gd name="T55" fmla="*/ 39 h 198"/>
                  <a:gd name="T56" fmla="*/ 32 w 221"/>
                  <a:gd name="T57" fmla="*/ 55 h 198"/>
                  <a:gd name="T58" fmla="*/ 20 w 221"/>
                  <a:gd name="T59" fmla="*/ 75 h 198"/>
                  <a:gd name="T60" fmla="*/ 11 w 221"/>
                  <a:gd name="T61" fmla="*/ 95 h 198"/>
                  <a:gd name="T62" fmla="*/ 4 w 221"/>
                  <a:gd name="T63" fmla="*/ 118 h 198"/>
                  <a:gd name="T64" fmla="*/ 0 w 221"/>
                  <a:gd name="T65" fmla="*/ 144 h 198"/>
                  <a:gd name="T66" fmla="*/ 3 w 221"/>
                  <a:gd name="T67" fmla="*/ 169 h 198"/>
                  <a:gd name="T68" fmla="*/ 7 w 221"/>
                  <a:gd name="T69" fmla="*/ 198 h 198"/>
                  <a:gd name="T70" fmla="*/ 7 w 221"/>
                  <a:gd name="T71" fmla="*/ 198 h 198"/>
                  <a:gd name="T72" fmla="*/ 21 w 221"/>
                  <a:gd name="T73" fmla="*/ 19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1" h="198">
                    <a:moveTo>
                      <a:pt x="21" y="195"/>
                    </a:moveTo>
                    <a:lnTo>
                      <a:pt x="21" y="195"/>
                    </a:lnTo>
                    <a:lnTo>
                      <a:pt x="16" y="169"/>
                    </a:lnTo>
                    <a:lnTo>
                      <a:pt x="16" y="144"/>
                    </a:lnTo>
                    <a:lnTo>
                      <a:pt x="18" y="121"/>
                    </a:lnTo>
                    <a:lnTo>
                      <a:pt x="24" y="100"/>
                    </a:lnTo>
                    <a:lnTo>
                      <a:pt x="34" y="82"/>
                    </a:lnTo>
                    <a:lnTo>
                      <a:pt x="44" y="64"/>
                    </a:lnTo>
                    <a:lnTo>
                      <a:pt x="58" y="50"/>
                    </a:lnTo>
                    <a:lnTo>
                      <a:pt x="73" y="38"/>
                    </a:lnTo>
                    <a:lnTo>
                      <a:pt x="90" y="29"/>
                    </a:lnTo>
                    <a:lnTo>
                      <a:pt x="107" y="21"/>
                    </a:lnTo>
                    <a:lnTo>
                      <a:pt x="126" y="16"/>
                    </a:lnTo>
                    <a:lnTo>
                      <a:pt x="144" y="14"/>
                    </a:lnTo>
                    <a:lnTo>
                      <a:pt x="164" y="14"/>
                    </a:lnTo>
                    <a:lnTo>
                      <a:pt x="181" y="17"/>
                    </a:lnTo>
                    <a:lnTo>
                      <a:pt x="198" y="24"/>
                    </a:lnTo>
                    <a:lnTo>
                      <a:pt x="214" y="32"/>
                    </a:lnTo>
                    <a:lnTo>
                      <a:pt x="221" y="21"/>
                    </a:lnTo>
                    <a:lnTo>
                      <a:pt x="203" y="10"/>
                    </a:lnTo>
                    <a:lnTo>
                      <a:pt x="183" y="3"/>
                    </a:lnTo>
                    <a:lnTo>
                      <a:pt x="164" y="0"/>
                    </a:lnTo>
                    <a:lnTo>
                      <a:pt x="144" y="0"/>
                    </a:lnTo>
                    <a:lnTo>
                      <a:pt x="123" y="2"/>
                    </a:lnTo>
                    <a:lnTo>
                      <a:pt x="103" y="7"/>
                    </a:lnTo>
                    <a:lnTo>
                      <a:pt x="83" y="15"/>
                    </a:lnTo>
                    <a:lnTo>
                      <a:pt x="66" y="26"/>
                    </a:lnTo>
                    <a:lnTo>
                      <a:pt x="49" y="39"/>
                    </a:lnTo>
                    <a:lnTo>
                      <a:pt x="32" y="55"/>
                    </a:lnTo>
                    <a:lnTo>
                      <a:pt x="20" y="75"/>
                    </a:lnTo>
                    <a:lnTo>
                      <a:pt x="11" y="95"/>
                    </a:lnTo>
                    <a:lnTo>
                      <a:pt x="4" y="118"/>
                    </a:lnTo>
                    <a:lnTo>
                      <a:pt x="0" y="144"/>
                    </a:lnTo>
                    <a:lnTo>
                      <a:pt x="3" y="169"/>
                    </a:lnTo>
                    <a:lnTo>
                      <a:pt x="7" y="198"/>
                    </a:lnTo>
                    <a:lnTo>
                      <a:pt x="7" y="198"/>
                    </a:lnTo>
                    <a:lnTo>
                      <a:pt x="21" y="1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79" name="Freeform 363"/>
              <p:cNvSpPr>
                <a:spLocks/>
              </p:cNvSpPr>
              <p:nvPr/>
            </p:nvSpPr>
            <p:spPr bwMode="auto">
              <a:xfrm>
                <a:off x="2523" y="2483"/>
                <a:ext cx="57" cy="66"/>
              </a:xfrm>
              <a:custGeom>
                <a:avLst/>
                <a:gdLst>
                  <a:gd name="T0" fmla="*/ 100 w 114"/>
                  <a:gd name="T1" fmla="*/ 74 h 133"/>
                  <a:gd name="T2" fmla="*/ 100 w 114"/>
                  <a:gd name="T3" fmla="*/ 74 h 133"/>
                  <a:gd name="T4" fmla="*/ 92 w 114"/>
                  <a:gd name="T5" fmla="*/ 98 h 133"/>
                  <a:gd name="T6" fmla="*/ 84 w 114"/>
                  <a:gd name="T7" fmla="*/ 113 h 133"/>
                  <a:gd name="T8" fmla="*/ 77 w 114"/>
                  <a:gd name="T9" fmla="*/ 119 h 133"/>
                  <a:gd name="T10" fmla="*/ 69 w 114"/>
                  <a:gd name="T11" fmla="*/ 117 h 133"/>
                  <a:gd name="T12" fmla="*/ 58 w 114"/>
                  <a:gd name="T13" fmla="*/ 106 h 133"/>
                  <a:gd name="T14" fmla="*/ 44 w 114"/>
                  <a:gd name="T15" fmla="*/ 85 h 133"/>
                  <a:gd name="T16" fmla="*/ 29 w 114"/>
                  <a:gd name="T17" fmla="*/ 49 h 133"/>
                  <a:gd name="T18" fmla="*/ 14 w 114"/>
                  <a:gd name="T19" fmla="*/ 0 h 133"/>
                  <a:gd name="T20" fmla="*/ 0 w 114"/>
                  <a:gd name="T21" fmla="*/ 3 h 133"/>
                  <a:gd name="T22" fmla="*/ 15 w 114"/>
                  <a:gd name="T23" fmla="*/ 53 h 133"/>
                  <a:gd name="T24" fmla="*/ 30 w 114"/>
                  <a:gd name="T25" fmla="*/ 91 h 133"/>
                  <a:gd name="T26" fmla="*/ 46 w 114"/>
                  <a:gd name="T27" fmla="*/ 116 h 133"/>
                  <a:gd name="T28" fmla="*/ 62 w 114"/>
                  <a:gd name="T29" fmla="*/ 131 h 133"/>
                  <a:gd name="T30" fmla="*/ 80 w 114"/>
                  <a:gd name="T31" fmla="*/ 133 h 133"/>
                  <a:gd name="T32" fmla="*/ 96 w 114"/>
                  <a:gd name="T33" fmla="*/ 123 h 133"/>
                  <a:gd name="T34" fmla="*/ 106 w 114"/>
                  <a:gd name="T35" fmla="*/ 103 h 133"/>
                  <a:gd name="T36" fmla="*/ 114 w 114"/>
                  <a:gd name="T37" fmla="*/ 76 h 133"/>
                  <a:gd name="T38" fmla="*/ 114 w 114"/>
                  <a:gd name="T39" fmla="*/ 76 h 133"/>
                  <a:gd name="T40" fmla="*/ 100 w 114"/>
                  <a:gd name="T41" fmla="*/ 7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" h="133">
                    <a:moveTo>
                      <a:pt x="100" y="74"/>
                    </a:moveTo>
                    <a:lnTo>
                      <a:pt x="100" y="74"/>
                    </a:lnTo>
                    <a:lnTo>
                      <a:pt x="92" y="98"/>
                    </a:lnTo>
                    <a:lnTo>
                      <a:pt x="84" y="113"/>
                    </a:lnTo>
                    <a:lnTo>
                      <a:pt x="77" y="119"/>
                    </a:lnTo>
                    <a:lnTo>
                      <a:pt x="69" y="117"/>
                    </a:lnTo>
                    <a:lnTo>
                      <a:pt x="58" y="106"/>
                    </a:lnTo>
                    <a:lnTo>
                      <a:pt x="44" y="85"/>
                    </a:lnTo>
                    <a:lnTo>
                      <a:pt x="29" y="49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15" y="53"/>
                    </a:lnTo>
                    <a:lnTo>
                      <a:pt x="30" y="91"/>
                    </a:lnTo>
                    <a:lnTo>
                      <a:pt x="46" y="116"/>
                    </a:lnTo>
                    <a:lnTo>
                      <a:pt x="62" y="131"/>
                    </a:lnTo>
                    <a:lnTo>
                      <a:pt x="80" y="133"/>
                    </a:lnTo>
                    <a:lnTo>
                      <a:pt x="96" y="123"/>
                    </a:lnTo>
                    <a:lnTo>
                      <a:pt x="106" y="103"/>
                    </a:lnTo>
                    <a:lnTo>
                      <a:pt x="114" y="76"/>
                    </a:lnTo>
                    <a:lnTo>
                      <a:pt x="114" y="76"/>
                    </a:lnTo>
                    <a:lnTo>
                      <a:pt x="100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80" name="Freeform 364"/>
              <p:cNvSpPr>
                <a:spLocks/>
              </p:cNvSpPr>
              <p:nvPr/>
            </p:nvSpPr>
            <p:spPr bwMode="auto">
              <a:xfrm>
                <a:off x="2573" y="2469"/>
                <a:ext cx="53" cy="52"/>
              </a:xfrm>
              <a:custGeom>
                <a:avLst/>
                <a:gdLst>
                  <a:gd name="T0" fmla="*/ 105 w 105"/>
                  <a:gd name="T1" fmla="*/ 29 h 103"/>
                  <a:gd name="T2" fmla="*/ 105 w 105"/>
                  <a:gd name="T3" fmla="*/ 29 h 103"/>
                  <a:gd name="T4" fmla="*/ 90 w 105"/>
                  <a:gd name="T5" fmla="*/ 9 h 103"/>
                  <a:gd name="T6" fmla="*/ 73 w 105"/>
                  <a:gd name="T7" fmla="*/ 0 h 103"/>
                  <a:gd name="T8" fmla="*/ 57 w 105"/>
                  <a:gd name="T9" fmla="*/ 1 h 103"/>
                  <a:gd name="T10" fmla="*/ 42 w 105"/>
                  <a:gd name="T11" fmla="*/ 9 h 103"/>
                  <a:gd name="T12" fmla="*/ 29 w 105"/>
                  <a:gd name="T13" fmla="*/ 26 h 103"/>
                  <a:gd name="T14" fmla="*/ 16 w 105"/>
                  <a:gd name="T15" fmla="*/ 47 h 103"/>
                  <a:gd name="T16" fmla="*/ 7 w 105"/>
                  <a:gd name="T17" fmla="*/ 72 h 103"/>
                  <a:gd name="T18" fmla="*/ 0 w 105"/>
                  <a:gd name="T19" fmla="*/ 101 h 103"/>
                  <a:gd name="T20" fmla="*/ 14 w 105"/>
                  <a:gd name="T21" fmla="*/ 103 h 103"/>
                  <a:gd name="T22" fmla="*/ 21 w 105"/>
                  <a:gd name="T23" fmla="*/ 77 h 103"/>
                  <a:gd name="T24" fmla="*/ 30 w 105"/>
                  <a:gd name="T25" fmla="*/ 52 h 103"/>
                  <a:gd name="T26" fmla="*/ 41 w 105"/>
                  <a:gd name="T27" fmla="*/ 33 h 103"/>
                  <a:gd name="T28" fmla="*/ 51 w 105"/>
                  <a:gd name="T29" fmla="*/ 21 h 103"/>
                  <a:gd name="T30" fmla="*/ 61 w 105"/>
                  <a:gd name="T31" fmla="*/ 15 h 103"/>
                  <a:gd name="T32" fmla="*/ 71 w 105"/>
                  <a:gd name="T33" fmla="*/ 14 h 103"/>
                  <a:gd name="T34" fmla="*/ 81 w 105"/>
                  <a:gd name="T35" fmla="*/ 21 h 103"/>
                  <a:gd name="T36" fmla="*/ 91 w 105"/>
                  <a:gd name="T37" fmla="*/ 36 h 103"/>
                  <a:gd name="T38" fmla="*/ 91 w 105"/>
                  <a:gd name="T39" fmla="*/ 36 h 103"/>
                  <a:gd name="T40" fmla="*/ 105 w 105"/>
                  <a:gd name="T41" fmla="*/ 29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5" h="103">
                    <a:moveTo>
                      <a:pt x="105" y="29"/>
                    </a:moveTo>
                    <a:lnTo>
                      <a:pt x="105" y="29"/>
                    </a:lnTo>
                    <a:lnTo>
                      <a:pt x="90" y="9"/>
                    </a:lnTo>
                    <a:lnTo>
                      <a:pt x="73" y="0"/>
                    </a:lnTo>
                    <a:lnTo>
                      <a:pt x="57" y="1"/>
                    </a:lnTo>
                    <a:lnTo>
                      <a:pt x="42" y="9"/>
                    </a:lnTo>
                    <a:lnTo>
                      <a:pt x="29" y="26"/>
                    </a:lnTo>
                    <a:lnTo>
                      <a:pt x="16" y="47"/>
                    </a:lnTo>
                    <a:lnTo>
                      <a:pt x="7" y="72"/>
                    </a:lnTo>
                    <a:lnTo>
                      <a:pt x="0" y="101"/>
                    </a:lnTo>
                    <a:lnTo>
                      <a:pt x="14" y="103"/>
                    </a:lnTo>
                    <a:lnTo>
                      <a:pt x="21" y="77"/>
                    </a:lnTo>
                    <a:lnTo>
                      <a:pt x="30" y="52"/>
                    </a:lnTo>
                    <a:lnTo>
                      <a:pt x="41" y="33"/>
                    </a:lnTo>
                    <a:lnTo>
                      <a:pt x="51" y="21"/>
                    </a:lnTo>
                    <a:lnTo>
                      <a:pt x="61" y="15"/>
                    </a:lnTo>
                    <a:lnTo>
                      <a:pt x="71" y="14"/>
                    </a:lnTo>
                    <a:lnTo>
                      <a:pt x="81" y="21"/>
                    </a:lnTo>
                    <a:lnTo>
                      <a:pt x="91" y="36"/>
                    </a:lnTo>
                    <a:lnTo>
                      <a:pt x="91" y="36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81" name="Freeform 365"/>
              <p:cNvSpPr>
                <a:spLocks/>
              </p:cNvSpPr>
              <p:nvPr/>
            </p:nvSpPr>
            <p:spPr bwMode="auto">
              <a:xfrm>
                <a:off x="2619" y="2456"/>
                <a:ext cx="84" cy="47"/>
              </a:xfrm>
              <a:custGeom>
                <a:avLst/>
                <a:gdLst>
                  <a:gd name="T0" fmla="*/ 156 w 170"/>
                  <a:gd name="T1" fmla="*/ 0 h 95"/>
                  <a:gd name="T2" fmla="*/ 156 w 170"/>
                  <a:gd name="T3" fmla="*/ 0 h 95"/>
                  <a:gd name="T4" fmla="*/ 150 w 170"/>
                  <a:gd name="T5" fmla="*/ 24 h 95"/>
                  <a:gd name="T6" fmla="*/ 136 w 170"/>
                  <a:gd name="T7" fmla="*/ 45 h 95"/>
                  <a:gd name="T8" fmla="*/ 118 w 170"/>
                  <a:gd name="T9" fmla="*/ 62 h 95"/>
                  <a:gd name="T10" fmla="*/ 95 w 170"/>
                  <a:gd name="T11" fmla="*/ 74 h 95"/>
                  <a:gd name="T12" fmla="*/ 71 w 170"/>
                  <a:gd name="T13" fmla="*/ 81 h 95"/>
                  <a:gd name="T14" fmla="*/ 46 w 170"/>
                  <a:gd name="T15" fmla="*/ 80 h 95"/>
                  <a:gd name="T16" fmla="*/ 27 w 170"/>
                  <a:gd name="T17" fmla="*/ 73 h 95"/>
                  <a:gd name="T18" fmla="*/ 14 w 170"/>
                  <a:gd name="T19" fmla="*/ 57 h 95"/>
                  <a:gd name="T20" fmla="*/ 0 w 170"/>
                  <a:gd name="T21" fmla="*/ 64 h 95"/>
                  <a:gd name="T22" fmla="*/ 20 w 170"/>
                  <a:gd name="T23" fmla="*/ 84 h 95"/>
                  <a:gd name="T24" fmla="*/ 44 w 170"/>
                  <a:gd name="T25" fmla="*/ 93 h 95"/>
                  <a:gd name="T26" fmla="*/ 71 w 170"/>
                  <a:gd name="T27" fmla="*/ 95 h 95"/>
                  <a:gd name="T28" fmla="*/ 99 w 170"/>
                  <a:gd name="T29" fmla="*/ 88 h 95"/>
                  <a:gd name="T30" fmla="*/ 125 w 170"/>
                  <a:gd name="T31" fmla="*/ 74 h 95"/>
                  <a:gd name="T32" fmla="*/ 148 w 170"/>
                  <a:gd name="T33" fmla="*/ 54 h 95"/>
                  <a:gd name="T34" fmla="*/ 164 w 170"/>
                  <a:gd name="T35" fmla="*/ 29 h 95"/>
                  <a:gd name="T36" fmla="*/ 170 w 170"/>
                  <a:gd name="T37" fmla="*/ 0 h 95"/>
                  <a:gd name="T38" fmla="*/ 170 w 170"/>
                  <a:gd name="T39" fmla="*/ 0 h 95"/>
                  <a:gd name="T40" fmla="*/ 156 w 170"/>
                  <a:gd name="T4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0" h="95">
                    <a:moveTo>
                      <a:pt x="156" y="0"/>
                    </a:moveTo>
                    <a:lnTo>
                      <a:pt x="156" y="0"/>
                    </a:lnTo>
                    <a:lnTo>
                      <a:pt x="150" y="24"/>
                    </a:lnTo>
                    <a:lnTo>
                      <a:pt x="136" y="45"/>
                    </a:lnTo>
                    <a:lnTo>
                      <a:pt x="118" y="62"/>
                    </a:lnTo>
                    <a:lnTo>
                      <a:pt x="95" y="74"/>
                    </a:lnTo>
                    <a:lnTo>
                      <a:pt x="71" y="81"/>
                    </a:lnTo>
                    <a:lnTo>
                      <a:pt x="46" y="80"/>
                    </a:lnTo>
                    <a:lnTo>
                      <a:pt x="27" y="73"/>
                    </a:lnTo>
                    <a:lnTo>
                      <a:pt x="14" y="57"/>
                    </a:lnTo>
                    <a:lnTo>
                      <a:pt x="0" y="64"/>
                    </a:lnTo>
                    <a:lnTo>
                      <a:pt x="20" y="84"/>
                    </a:lnTo>
                    <a:lnTo>
                      <a:pt x="44" y="93"/>
                    </a:lnTo>
                    <a:lnTo>
                      <a:pt x="71" y="95"/>
                    </a:lnTo>
                    <a:lnTo>
                      <a:pt x="99" y="88"/>
                    </a:lnTo>
                    <a:lnTo>
                      <a:pt x="125" y="74"/>
                    </a:lnTo>
                    <a:lnTo>
                      <a:pt x="148" y="54"/>
                    </a:lnTo>
                    <a:lnTo>
                      <a:pt x="164" y="29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82" name="Freeform 366"/>
              <p:cNvSpPr>
                <a:spLocks/>
              </p:cNvSpPr>
              <p:nvPr/>
            </p:nvSpPr>
            <p:spPr bwMode="auto">
              <a:xfrm>
                <a:off x="2625" y="2380"/>
                <a:ext cx="78" cy="76"/>
              </a:xfrm>
              <a:custGeom>
                <a:avLst/>
                <a:gdLst>
                  <a:gd name="T0" fmla="*/ 3 w 157"/>
                  <a:gd name="T1" fmla="*/ 43 h 151"/>
                  <a:gd name="T2" fmla="*/ 12 w 157"/>
                  <a:gd name="T3" fmla="*/ 43 h 151"/>
                  <a:gd name="T4" fmla="*/ 48 w 157"/>
                  <a:gd name="T5" fmla="*/ 22 h 151"/>
                  <a:gd name="T6" fmla="*/ 77 w 157"/>
                  <a:gd name="T7" fmla="*/ 14 h 151"/>
                  <a:gd name="T8" fmla="*/ 99 w 157"/>
                  <a:gd name="T9" fmla="*/ 20 h 151"/>
                  <a:gd name="T10" fmla="*/ 116 w 157"/>
                  <a:gd name="T11" fmla="*/ 34 h 151"/>
                  <a:gd name="T12" fmla="*/ 129 w 157"/>
                  <a:gd name="T13" fmla="*/ 56 h 151"/>
                  <a:gd name="T14" fmla="*/ 138 w 157"/>
                  <a:gd name="T15" fmla="*/ 84 h 151"/>
                  <a:gd name="T16" fmla="*/ 143 w 157"/>
                  <a:gd name="T17" fmla="*/ 117 h 151"/>
                  <a:gd name="T18" fmla="*/ 143 w 157"/>
                  <a:gd name="T19" fmla="*/ 151 h 151"/>
                  <a:gd name="T20" fmla="*/ 157 w 157"/>
                  <a:gd name="T21" fmla="*/ 151 h 151"/>
                  <a:gd name="T22" fmla="*/ 157 w 157"/>
                  <a:gd name="T23" fmla="*/ 117 h 151"/>
                  <a:gd name="T24" fmla="*/ 152 w 157"/>
                  <a:gd name="T25" fmla="*/ 82 h 151"/>
                  <a:gd name="T26" fmla="*/ 143 w 157"/>
                  <a:gd name="T27" fmla="*/ 51 h 151"/>
                  <a:gd name="T28" fmla="*/ 128 w 157"/>
                  <a:gd name="T29" fmla="*/ 25 h 151"/>
                  <a:gd name="T30" fmla="*/ 106 w 157"/>
                  <a:gd name="T31" fmla="*/ 6 h 151"/>
                  <a:gd name="T32" fmla="*/ 77 w 157"/>
                  <a:gd name="T33" fmla="*/ 0 h 151"/>
                  <a:gd name="T34" fmla="*/ 44 w 157"/>
                  <a:gd name="T35" fmla="*/ 8 h 151"/>
                  <a:gd name="T36" fmla="*/ 2 w 157"/>
                  <a:gd name="T37" fmla="*/ 32 h 151"/>
                  <a:gd name="T38" fmla="*/ 10 w 157"/>
                  <a:gd name="T39" fmla="*/ 32 h 151"/>
                  <a:gd name="T40" fmla="*/ 2 w 157"/>
                  <a:gd name="T41" fmla="*/ 32 h 151"/>
                  <a:gd name="T42" fmla="*/ 0 w 157"/>
                  <a:gd name="T43" fmla="*/ 36 h 151"/>
                  <a:gd name="T44" fmla="*/ 2 w 157"/>
                  <a:gd name="T45" fmla="*/ 42 h 151"/>
                  <a:gd name="T46" fmla="*/ 6 w 157"/>
                  <a:gd name="T47" fmla="*/ 44 h 151"/>
                  <a:gd name="T48" fmla="*/ 12 w 157"/>
                  <a:gd name="T49" fmla="*/ 43 h 151"/>
                  <a:gd name="T50" fmla="*/ 3 w 157"/>
                  <a:gd name="T51" fmla="*/ 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7" h="151">
                    <a:moveTo>
                      <a:pt x="3" y="43"/>
                    </a:moveTo>
                    <a:lnTo>
                      <a:pt x="12" y="43"/>
                    </a:lnTo>
                    <a:lnTo>
                      <a:pt x="48" y="22"/>
                    </a:lnTo>
                    <a:lnTo>
                      <a:pt x="77" y="14"/>
                    </a:lnTo>
                    <a:lnTo>
                      <a:pt x="99" y="20"/>
                    </a:lnTo>
                    <a:lnTo>
                      <a:pt x="116" y="34"/>
                    </a:lnTo>
                    <a:lnTo>
                      <a:pt x="129" y="56"/>
                    </a:lnTo>
                    <a:lnTo>
                      <a:pt x="138" y="84"/>
                    </a:lnTo>
                    <a:lnTo>
                      <a:pt x="143" y="117"/>
                    </a:lnTo>
                    <a:lnTo>
                      <a:pt x="143" y="151"/>
                    </a:lnTo>
                    <a:lnTo>
                      <a:pt x="157" y="151"/>
                    </a:lnTo>
                    <a:lnTo>
                      <a:pt x="157" y="117"/>
                    </a:lnTo>
                    <a:lnTo>
                      <a:pt x="152" y="82"/>
                    </a:lnTo>
                    <a:lnTo>
                      <a:pt x="143" y="51"/>
                    </a:lnTo>
                    <a:lnTo>
                      <a:pt x="128" y="25"/>
                    </a:lnTo>
                    <a:lnTo>
                      <a:pt x="106" y="6"/>
                    </a:lnTo>
                    <a:lnTo>
                      <a:pt x="77" y="0"/>
                    </a:lnTo>
                    <a:lnTo>
                      <a:pt x="44" y="8"/>
                    </a:lnTo>
                    <a:lnTo>
                      <a:pt x="2" y="32"/>
                    </a:lnTo>
                    <a:lnTo>
                      <a:pt x="10" y="32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6" y="44"/>
                    </a:lnTo>
                    <a:lnTo>
                      <a:pt x="12" y="43"/>
                    </a:lnTo>
                    <a:lnTo>
                      <a:pt x="3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83" name="Freeform 367"/>
              <p:cNvSpPr>
                <a:spLocks/>
              </p:cNvSpPr>
              <p:nvPr/>
            </p:nvSpPr>
            <p:spPr bwMode="auto">
              <a:xfrm>
                <a:off x="2572" y="2112"/>
                <a:ext cx="120" cy="287"/>
              </a:xfrm>
              <a:custGeom>
                <a:avLst/>
                <a:gdLst>
                  <a:gd name="T0" fmla="*/ 113 w 241"/>
                  <a:gd name="T1" fmla="*/ 573 h 573"/>
                  <a:gd name="T2" fmla="*/ 69 w 241"/>
                  <a:gd name="T3" fmla="*/ 538 h 573"/>
                  <a:gd name="T4" fmla="*/ 38 w 241"/>
                  <a:gd name="T5" fmla="*/ 498 h 573"/>
                  <a:gd name="T6" fmla="*/ 16 w 241"/>
                  <a:gd name="T7" fmla="*/ 459 h 573"/>
                  <a:gd name="T8" fmla="*/ 4 w 241"/>
                  <a:gd name="T9" fmla="*/ 419 h 573"/>
                  <a:gd name="T10" fmla="*/ 0 w 241"/>
                  <a:gd name="T11" fmla="*/ 376 h 573"/>
                  <a:gd name="T12" fmla="*/ 2 w 241"/>
                  <a:gd name="T13" fmla="*/ 335 h 573"/>
                  <a:gd name="T14" fmla="*/ 10 w 241"/>
                  <a:gd name="T15" fmla="*/ 294 h 573"/>
                  <a:gd name="T16" fmla="*/ 23 w 241"/>
                  <a:gd name="T17" fmla="*/ 252 h 573"/>
                  <a:gd name="T18" fmla="*/ 38 w 241"/>
                  <a:gd name="T19" fmla="*/ 213 h 573"/>
                  <a:gd name="T20" fmla="*/ 56 w 241"/>
                  <a:gd name="T21" fmla="*/ 174 h 573"/>
                  <a:gd name="T22" fmla="*/ 74 w 241"/>
                  <a:gd name="T23" fmla="*/ 138 h 573"/>
                  <a:gd name="T24" fmla="*/ 92 w 241"/>
                  <a:gd name="T25" fmla="*/ 104 h 573"/>
                  <a:gd name="T26" fmla="*/ 108 w 241"/>
                  <a:gd name="T27" fmla="*/ 73 h 573"/>
                  <a:gd name="T28" fmla="*/ 122 w 241"/>
                  <a:gd name="T29" fmla="*/ 45 h 573"/>
                  <a:gd name="T30" fmla="*/ 131 w 241"/>
                  <a:gd name="T31" fmla="*/ 20 h 573"/>
                  <a:gd name="T32" fmla="*/ 135 w 241"/>
                  <a:gd name="T33" fmla="*/ 0 h 573"/>
                  <a:gd name="T34" fmla="*/ 139 w 241"/>
                  <a:gd name="T35" fmla="*/ 32 h 573"/>
                  <a:gd name="T36" fmla="*/ 149 w 241"/>
                  <a:gd name="T37" fmla="*/ 64 h 573"/>
                  <a:gd name="T38" fmla="*/ 160 w 241"/>
                  <a:gd name="T39" fmla="*/ 99 h 573"/>
                  <a:gd name="T40" fmla="*/ 174 w 241"/>
                  <a:gd name="T41" fmla="*/ 134 h 573"/>
                  <a:gd name="T42" fmla="*/ 189 w 241"/>
                  <a:gd name="T43" fmla="*/ 169 h 573"/>
                  <a:gd name="T44" fmla="*/ 204 w 241"/>
                  <a:gd name="T45" fmla="*/ 206 h 573"/>
                  <a:gd name="T46" fmla="*/ 218 w 241"/>
                  <a:gd name="T47" fmla="*/ 243 h 573"/>
                  <a:gd name="T48" fmla="*/ 229 w 241"/>
                  <a:gd name="T49" fmla="*/ 281 h 573"/>
                  <a:gd name="T50" fmla="*/ 237 w 241"/>
                  <a:gd name="T51" fmla="*/ 318 h 573"/>
                  <a:gd name="T52" fmla="*/ 241 w 241"/>
                  <a:gd name="T53" fmla="*/ 356 h 573"/>
                  <a:gd name="T54" fmla="*/ 240 w 241"/>
                  <a:gd name="T55" fmla="*/ 393 h 573"/>
                  <a:gd name="T56" fmla="*/ 232 w 241"/>
                  <a:gd name="T57" fmla="*/ 431 h 573"/>
                  <a:gd name="T58" fmla="*/ 215 w 241"/>
                  <a:gd name="T59" fmla="*/ 467 h 573"/>
                  <a:gd name="T60" fmla="*/ 191 w 241"/>
                  <a:gd name="T61" fmla="*/ 503 h 573"/>
                  <a:gd name="T62" fmla="*/ 158 w 241"/>
                  <a:gd name="T63" fmla="*/ 539 h 573"/>
                  <a:gd name="T64" fmla="*/ 113 w 241"/>
                  <a:gd name="T65" fmla="*/ 573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1" h="573">
                    <a:moveTo>
                      <a:pt x="113" y="573"/>
                    </a:moveTo>
                    <a:lnTo>
                      <a:pt x="69" y="538"/>
                    </a:lnTo>
                    <a:lnTo>
                      <a:pt x="38" y="498"/>
                    </a:lnTo>
                    <a:lnTo>
                      <a:pt x="16" y="459"/>
                    </a:lnTo>
                    <a:lnTo>
                      <a:pt x="4" y="419"/>
                    </a:lnTo>
                    <a:lnTo>
                      <a:pt x="0" y="376"/>
                    </a:lnTo>
                    <a:lnTo>
                      <a:pt x="2" y="335"/>
                    </a:lnTo>
                    <a:lnTo>
                      <a:pt x="10" y="294"/>
                    </a:lnTo>
                    <a:lnTo>
                      <a:pt x="23" y="252"/>
                    </a:lnTo>
                    <a:lnTo>
                      <a:pt x="38" y="213"/>
                    </a:lnTo>
                    <a:lnTo>
                      <a:pt x="56" y="174"/>
                    </a:lnTo>
                    <a:lnTo>
                      <a:pt x="74" y="138"/>
                    </a:lnTo>
                    <a:lnTo>
                      <a:pt x="92" y="104"/>
                    </a:lnTo>
                    <a:lnTo>
                      <a:pt x="108" y="73"/>
                    </a:lnTo>
                    <a:lnTo>
                      <a:pt x="122" y="45"/>
                    </a:lnTo>
                    <a:lnTo>
                      <a:pt x="131" y="20"/>
                    </a:lnTo>
                    <a:lnTo>
                      <a:pt x="135" y="0"/>
                    </a:lnTo>
                    <a:lnTo>
                      <a:pt x="139" y="32"/>
                    </a:lnTo>
                    <a:lnTo>
                      <a:pt x="149" y="64"/>
                    </a:lnTo>
                    <a:lnTo>
                      <a:pt x="160" y="99"/>
                    </a:lnTo>
                    <a:lnTo>
                      <a:pt x="174" y="134"/>
                    </a:lnTo>
                    <a:lnTo>
                      <a:pt x="189" y="169"/>
                    </a:lnTo>
                    <a:lnTo>
                      <a:pt x="204" y="206"/>
                    </a:lnTo>
                    <a:lnTo>
                      <a:pt x="218" y="243"/>
                    </a:lnTo>
                    <a:lnTo>
                      <a:pt x="229" y="281"/>
                    </a:lnTo>
                    <a:lnTo>
                      <a:pt x="237" y="318"/>
                    </a:lnTo>
                    <a:lnTo>
                      <a:pt x="241" y="356"/>
                    </a:lnTo>
                    <a:lnTo>
                      <a:pt x="240" y="393"/>
                    </a:lnTo>
                    <a:lnTo>
                      <a:pt x="232" y="431"/>
                    </a:lnTo>
                    <a:lnTo>
                      <a:pt x="215" y="467"/>
                    </a:lnTo>
                    <a:lnTo>
                      <a:pt x="191" y="503"/>
                    </a:lnTo>
                    <a:lnTo>
                      <a:pt x="158" y="539"/>
                    </a:lnTo>
                    <a:lnTo>
                      <a:pt x="113" y="573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84" name="Freeform 368"/>
              <p:cNvSpPr>
                <a:spLocks/>
              </p:cNvSpPr>
              <p:nvPr/>
            </p:nvSpPr>
            <p:spPr bwMode="auto">
              <a:xfrm>
                <a:off x="2568" y="2109"/>
                <a:ext cx="75" cy="293"/>
              </a:xfrm>
              <a:custGeom>
                <a:avLst/>
                <a:gdLst>
                  <a:gd name="T0" fmla="*/ 150 w 150"/>
                  <a:gd name="T1" fmla="*/ 7 h 586"/>
                  <a:gd name="T2" fmla="*/ 136 w 150"/>
                  <a:gd name="T3" fmla="*/ 7 h 586"/>
                  <a:gd name="T4" fmla="*/ 132 w 150"/>
                  <a:gd name="T5" fmla="*/ 25 h 586"/>
                  <a:gd name="T6" fmla="*/ 123 w 150"/>
                  <a:gd name="T7" fmla="*/ 50 h 586"/>
                  <a:gd name="T8" fmla="*/ 109 w 150"/>
                  <a:gd name="T9" fmla="*/ 76 h 586"/>
                  <a:gd name="T10" fmla="*/ 93 w 150"/>
                  <a:gd name="T11" fmla="*/ 107 h 586"/>
                  <a:gd name="T12" fmla="*/ 75 w 150"/>
                  <a:gd name="T13" fmla="*/ 142 h 586"/>
                  <a:gd name="T14" fmla="*/ 58 w 150"/>
                  <a:gd name="T15" fmla="*/ 177 h 586"/>
                  <a:gd name="T16" fmla="*/ 39 w 150"/>
                  <a:gd name="T17" fmla="*/ 218 h 586"/>
                  <a:gd name="T18" fmla="*/ 24 w 150"/>
                  <a:gd name="T19" fmla="*/ 257 h 586"/>
                  <a:gd name="T20" fmla="*/ 12 w 150"/>
                  <a:gd name="T21" fmla="*/ 299 h 586"/>
                  <a:gd name="T22" fmla="*/ 3 w 150"/>
                  <a:gd name="T23" fmla="*/ 342 h 586"/>
                  <a:gd name="T24" fmla="*/ 0 w 150"/>
                  <a:gd name="T25" fmla="*/ 383 h 586"/>
                  <a:gd name="T26" fmla="*/ 5 w 150"/>
                  <a:gd name="T27" fmla="*/ 427 h 586"/>
                  <a:gd name="T28" fmla="*/ 17 w 150"/>
                  <a:gd name="T29" fmla="*/ 469 h 586"/>
                  <a:gd name="T30" fmla="*/ 40 w 150"/>
                  <a:gd name="T31" fmla="*/ 509 h 586"/>
                  <a:gd name="T32" fmla="*/ 73 w 150"/>
                  <a:gd name="T33" fmla="*/ 549 h 586"/>
                  <a:gd name="T34" fmla="*/ 116 w 150"/>
                  <a:gd name="T35" fmla="*/ 586 h 586"/>
                  <a:gd name="T36" fmla="*/ 126 w 150"/>
                  <a:gd name="T37" fmla="*/ 575 h 586"/>
                  <a:gd name="T38" fmla="*/ 82 w 150"/>
                  <a:gd name="T39" fmla="*/ 540 h 586"/>
                  <a:gd name="T40" fmla="*/ 52 w 150"/>
                  <a:gd name="T41" fmla="*/ 502 h 586"/>
                  <a:gd name="T42" fmla="*/ 31 w 150"/>
                  <a:gd name="T43" fmla="*/ 464 h 586"/>
                  <a:gd name="T44" fmla="*/ 18 w 150"/>
                  <a:gd name="T45" fmla="*/ 425 h 586"/>
                  <a:gd name="T46" fmla="*/ 16 w 150"/>
                  <a:gd name="T47" fmla="*/ 383 h 586"/>
                  <a:gd name="T48" fmla="*/ 17 w 150"/>
                  <a:gd name="T49" fmla="*/ 342 h 586"/>
                  <a:gd name="T50" fmla="*/ 25 w 150"/>
                  <a:gd name="T51" fmla="*/ 302 h 586"/>
                  <a:gd name="T52" fmla="*/ 38 w 150"/>
                  <a:gd name="T53" fmla="*/ 261 h 586"/>
                  <a:gd name="T54" fmla="*/ 53 w 150"/>
                  <a:gd name="T55" fmla="*/ 222 h 586"/>
                  <a:gd name="T56" fmla="*/ 71 w 150"/>
                  <a:gd name="T57" fmla="*/ 184 h 586"/>
                  <a:gd name="T58" fmla="*/ 89 w 150"/>
                  <a:gd name="T59" fmla="*/ 149 h 586"/>
                  <a:gd name="T60" fmla="*/ 107 w 150"/>
                  <a:gd name="T61" fmla="*/ 114 h 586"/>
                  <a:gd name="T62" fmla="*/ 123 w 150"/>
                  <a:gd name="T63" fmla="*/ 83 h 586"/>
                  <a:gd name="T64" fmla="*/ 137 w 150"/>
                  <a:gd name="T65" fmla="*/ 54 h 586"/>
                  <a:gd name="T66" fmla="*/ 146 w 150"/>
                  <a:gd name="T67" fmla="*/ 28 h 586"/>
                  <a:gd name="T68" fmla="*/ 150 w 150"/>
                  <a:gd name="T69" fmla="*/ 7 h 586"/>
                  <a:gd name="T70" fmla="*/ 136 w 150"/>
                  <a:gd name="T71" fmla="*/ 7 h 586"/>
                  <a:gd name="T72" fmla="*/ 150 w 150"/>
                  <a:gd name="T73" fmla="*/ 7 h 586"/>
                  <a:gd name="T74" fmla="*/ 147 w 150"/>
                  <a:gd name="T75" fmla="*/ 1 h 586"/>
                  <a:gd name="T76" fmla="*/ 143 w 150"/>
                  <a:gd name="T77" fmla="*/ 0 h 586"/>
                  <a:gd name="T78" fmla="*/ 138 w 150"/>
                  <a:gd name="T79" fmla="*/ 1 h 586"/>
                  <a:gd name="T80" fmla="*/ 136 w 150"/>
                  <a:gd name="T81" fmla="*/ 7 h 586"/>
                  <a:gd name="T82" fmla="*/ 150 w 150"/>
                  <a:gd name="T83" fmla="*/ 7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0" h="586">
                    <a:moveTo>
                      <a:pt x="150" y="7"/>
                    </a:moveTo>
                    <a:lnTo>
                      <a:pt x="136" y="7"/>
                    </a:lnTo>
                    <a:lnTo>
                      <a:pt x="132" y="25"/>
                    </a:lnTo>
                    <a:lnTo>
                      <a:pt x="123" y="50"/>
                    </a:lnTo>
                    <a:lnTo>
                      <a:pt x="109" y="76"/>
                    </a:lnTo>
                    <a:lnTo>
                      <a:pt x="93" y="107"/>
                    </a:lnTo>
                    <a:lnTo>
                      <a:pt x="75" y="142"/>
                    </a:lnTo>
                    <a:lnTo>
                      <a:pt x="58" y="177"/>
                    </a:lnTo>
                    <a:lnTo>
                      <a:pt x="39" y="218"/>
                    </a:lnTo>
                    <a:lnTo>
                      <a:pt x="24" y="257"/>
                    </a:lnTo>
                    <a:lnTo>
                      <a:pt x="12" y="299"/>
                    </a:lnTo>
                    <a:lnTo>
                      <a:pt x="3" y="342"/>
                    </a:lnTo>
                    <a:lnTo>
                      <a:pt x="0" y="383"/>
                    </a:lnTo>
                    <a:lnTo>
                      <a:pt x="5" y="427"/>
                    </a:lnTo>
                    <a:lnTo>
                      <a:pt x="17" y="469"/>
                    </a:lnTo>
                    <a:lnTo>
                      <a:pt x="40" y="509"/>
                    </a:lnTo>
                    <a:lnTo>
                      <a:pt x="73" y="549"/>
                    </a:lnTo>
                    <a:lnTo>
                      <a:pt x="116" y="586"/>
                    </a:lnTo>
                    <a:lnTo>
                      <a:pt x="126" y="575"/>
                    </a:lnTo>
                    <a:lnTo>
                      <a:pt x="82" y="540"/>
                    </a:lnTo>
                    <a:lnTo>
                      <a:pt x="52" y="502"/>
                    </a:lnTo>
                    <a:lnTo>
                      <a:pt x="31" y="464"/>
                    </a:lnTo>
                    <a:lnTo>
                      <a:pt x="18" y="425"/>
                    </a:lnTo>
                    <a:lnTo>
                      <a:pt x="16" y="383"/>
                    </a:lnTo>
                    <a:lnTo>
                      <a:pt x="17" y="342"/>
                    </a:lnTo>
                    <a:lnTo>
                      <a:pt x="25" y="302"/>
                    </a:lnTo>
                    <a:lnTo>
                      <a:pt x="38" y="261"/>
                    </a:lnTo>
                    <a:lnTo>
                      <a:pt x="53" y="222"/>
                    </a:lnTo>
                    <a:lnTo>
                      <a:pt x="71" y="184"/>
                    </a:lnTo>
                    <a:lnTo>
                      <a:pt x="89" y="149"/>
                    </a:lnTo>
                    <a:lnTo>
                      <a:pt x="107" y="114"/>
                    </a:lnTo>
                    <a:lnTo>
                      <a:pt x="123" y="83"/>
                    </a:lnTo>
                    <a:lnTo>
                      <a:pt x="137" y="54"/>
                    </a:lnTo>
                    <a:lnTo>
                      <a:pt x="146" y="28"/>
                    </a:lnTo>
                    <a:lnTo>
                      <a:pt x="150" y="7"/>
                    </a:lnTo>
                    <a:lnTo>
                      <a:pt x="136" y="7"/>
                    </a:lnTo>
                    <a:lnTo>
                      <a:pt x="150" y="7"/>
                    </a:lnTo>
                    <a:lnTo>
                      <a:pt x="147" y="1"/>
                    </a:lnTo>
                    <a:lnTo>
                      <a:pt x="143" y="0"/>
                    </a:lnTo>
                    <a:lnTo>
                      <a:pt x="138" y="1"/>
                    </a:lnTo>
                    <a:lnTo>
                      <a:pt x="136" y="7"/>
                    </a:lnTo>
                    <a:lnTo>
                      <a:pt x="15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585" name="Freeform 369"/>
              <p:cNvSpPr>
                <a:spLocks/>
              </p:cNvSpPr>
              <p:nvPr/>
            </p:nvSpPr>
            <p:spPr bwMode="auto">
              <a:xfrm>
                <a:off x="2626" y="2112"/>
                <a:ext cx="70" cy="290"/>
              </a:xfrm>
              <a:custGeom>
                <a:avLst/>
                <a:gdLst>
                  <a:gd name="T0" fmla="*/ 1 w 142"/>
                  <a:gd name="T1" fmla="*/ 579 h 580"/>
                  <a:gd name="T2" fmla="*/ 9 w 142"/>
                  <a:gd name="T3" fmla="*/ 579 h 580"/>
                  <a:gd name="T4" fmla="*/ 55 w 142"/>
                  <a:gd name="T5" fmla="*/ 544 h 580"/>
                  <a:gd name="T6" fmla="*/ 90 w 142"/>
                  <a:gd name="T7" fmla="*/ 508 h 580"/>
                  <a:gd name="T8" fmla="*/ 115 w 142"/>
                  <a:gd name="T9" fmla="*/ 471 h 580"/>
                  <a:gd name="T10" fmla="*/ 132 w 142"/>
                  <a:gd name="T11" fmla="*/ 433 h 580"/>
                  <a:gd name="T12" fmla="*/ 140 w 142"/>
                  <a:gd name="T13" fmla="*/ 393 h 580"/>
                  <a:gd name="T14" fmla="*/ 142 w 142"/>
                  <a:gd name="T15" fmla="*/ 356 h 580"/>
                  <a:gd name="T16" fmla="*/ 137 w 142"/>
                  <a:gd name="T17" fmla="*/ 317 h 580"/>
                  <a:gd name="T18" fmla="*/ 129 w 142"/>
                  <a:gd name="T19" fmla="*/ 280 h 580"/>
                  <a:gd name="T20" fmla="*/ 118 w 142"/>
                  <a:gd name="T21" fmla="*/ 241 h 580"/>
                  <a:gd name="T22" fmla="*/ 104 w 142"/>
                  <a:gd name="T23" fmla="*/ 204 h 580"/>
                  <a:gd name="T24" fmla="*/ 89 w 142"/>
                  <a:gd name="T25" fmla="*/ 167 h 580"/>
                  <a:gd name="T26" fmla="*/ 74 w 142"/>
                  <a:gd name="T27" fmla="*/ 131 h 580"/>
                  <a:gd name="T28" fmla="*/ 60 w 142"/>
                  <a:gd name="T29" fmla="*/ 97 h 580"/>
                  <a:gd name="T30" fmla="*/ 49 w 142"/>
                  <a:gd name="T31" fmla="*/ 62 h 580"/>
                  <a:gd name="T32" fmla="*/ 39 w 142"/>
                  <a:gd name="T33" fmla="*/ 31 h 580"/>
                  <a:gd name="T34" fmla="*/ 35 w 142"/>
                  <a:gd name="T35" fmla="*/ 0 h 580"/>
                  <a:gd name="T36" fmla="*/ 21 w 142"/>
                  <a:gd name="T37" fmla="*/ 0 h 580"/>
                  <a:gd name="T38" fmla="*/ 26 w 142"/>
                  <a:gd name="T39" fmla="*/ 33 h 580"/>
                  <a:gd name="T40" fmla="*/ 35 w 142"/>
                  <a:gd name="T41" fmla="*/ 67 h 580"/>
                  <a:gd name="T42" fmla="*/ 46 w 142"/>
                  <a:gd name="T43" fmla="*/ 101 h 580"/>
                  <a:gd name="T44" fmla="*/ 60 w 142"/>
                  <a:gd name="T45" fmla="*/ 136 h 580"/>
                  <a:gd name="T46" fmla="*/ 75 w 142"/>
                  <a:gd name="T47" fmla="*/ 172 h 580"/>
                  <a:gd name="T48" fmla="*/ 90 w 142"/>
                  <a:gd name="T49" fmla="*/ 208 h 580"/>
                  <a:gd name="T50" fmla="*/ 104 w 142"/>
                  <a:gd name="T51" fmla="*/ 245 h 580"/>
                  <a:gd name="T52" fmla="*/ 115 w 142"/>
                  <a:gd name="T53" fmla="*/ 282 h 580"/>
                  <a:gd name="T54" fmla="*/ 123 w 142"/>
                  <a:gd name="T55" fmla="*/ 319 h 580"/>
                  <a:gd name="T56" fmla="*/ 126 w 142"/>
                  <a:gd name="T57" fmla="*/ 356 h 580"/>
                  <a:gd name="T58" fmla="*/ 126 w 142"/>
                  <a:gd name="T59" fmla="*/ 393 h 580"/>
                  <a:gd name="T60" fmla="*/ 118 w 142"/>
                  <a:gd name="T61" fmla="*/ 428 h 580"/>
                  <a:gd name="T62" fmla="*/ 102 w 142"/>
                  <a:gd name="T63" fmla="*/ 464 h 580"/>
                  <a:gd name="T64" fmla="*/ 79 w 142"/>
                  <a:gd name="T65" fmla="*/ 498 h 580"/>
                  <a:gd name="T66" fmla="*/ 46 w 142"/>
                  <a:gd name="T67" fmla="*/ 533 h 580"/>
                  <a:gd name="T68" fmla="*/ 2 w 142"/>
                  <a:gd name="T69" fmla="*/ 568 h 580"/>
                  <a:gd name="T70" fmla="*/ 11 w 142"/>
                  <a:gd name="T71" fmla="*/ 568 h 580"/>
                  <a:gd name="T72" fmla="*/ 2 w 142"/>
                  <a:gd name="T73" fmla="*/ 568 h 580"/>
                  <a:gd name="T74" fmla="*/ 0 w 142"/>
                  <a:gd name="T75" fmla="*/ 572 h 580"/>
                  <a:gd name="T76" fmla="*/ 1 w 142"/>
                  <a:gd name="T77" fmla="*/ 577 h 580"/>
                  <a:gd name="T78" fmla="*/ 5 w 142"/>
                  <a:gd name="T79" fmla="*/ 580 h 580"/>
                  <a:gd name="T80" fmla="*/ 9 w 142"/>
                  <a:gd name="T81" fmla="*/ 579 h 580"/>
                  <a:gd name="T82" fmla="*/ 1 w 142"/>
                  <a:gd name="T83" fmla="*/ 579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2" h="580">
                    <a:moveTo>
                      <a:pt x="1" y="579"/>
                    </a:moveTo>
                    <a:lnTo>
                      <a:pt x="9" y="579"/>
                    </a:lnTo>
                    <a:lnTo>
                      <a:pt x="55" y="544"/>
                    </a:lnTo>
                    <a:lnTo>
                      <a:pt x="90" y="508"/>
                    </a:lnTo>
                    <a:lnTo>
                      <a:pt x="115" y="471"/>
                    </a:lnTo>
                    <a:lnTo>
                      <a:pt x="132" y="433"/>
                    </a:lnTo>
                    <a:lnTo>
                      <a:pt x="140" y="393"/>
                    </a:lnTo>
                    <a:lnTo>
                      <a:pt x="142" y="356"/>
                    </a:lnTo>
                    <a:lnTo>
                      <a:pt x="137" y="317"/>
                    </a:lnTo>
                    <a:lnTo>
                      <a:pt x="129" y="280"/>
                    </a:lnTo>
                    <a:lnTo>
                      <a:pt x="118" y="241"/>
                    </a:lnTo>
                    <a:lnTo>
                      <a:pt x="104" y="204"/>
                    </a:lnTo>
                    <a:lnTo>
                      <a:pt x="89" y="167"/>
                    </a:lnTo>
                    <a:lnTo>
                      <a:pt x="74" y="131"/>
                    </a:lnTo>
                    <a:lnTo>
                      <a:pt x="60" y="97"/>
                    </a:lnTo>
                    <a:lnTo>
                      <a:pt x="49" y="62"/>
                    </a:lnTo>
                    <a:lnTo>
                      <a:pt x="39" y="31"/>
                    </a:lnTo>
                    <a:lnTo>
                      <a:pt x="35" y="0"/>
                    </a:lnTo>
                    <a:lnTo>
                      <a:pt x="21" y="0"/>
                    </a:lnTo>
                    <a:lnTo>
                      <a:pt x="26" y="33"/>
                    </a:lnTo>
                    <a:lnTo>
                      <a:pt x="35" y="67"/>
                    </a:lnTo>
                    <a:lnTo>
                      <a:pt x="46" y="101"/>
                    </a:lnTo>
                    <a:lnTo>
                      <a:pt x="60" y="136"/>
                    </a:lnTo>
                    <a:lnTo>
                      <a:pt x="75" y="172"/>
                    </a:lnTo>
                    <a:lnTo>
                      <a:pt x="90" y="208"/>
                    </a:lnTo>
                    <a:lnTo>
                      <a:pt x="104" y="245"/>
                    </a:lnTo>
                    <a:lnTo>
                      <a:pt x="115" y="282"/>
                    </a:lnTo>
                    <a:lnTo>
                      <a:pt x="123" y="319"/>
                    </a:lnTo>
                    <a:lnTo>
                      <a:pt x="126" y="356"/>
                    </a:lnTo>
                    <a:lnTo>
                      <a:pt x="126" y="393"/>
                    </a:lnTo>
                    <a:lnTo>
                      <a:pt x="118" y="428"/>
                    </a:lnTo>
                    <a:lnTo>
                      <a:pt x="102" y="464"/>
                    </a:lnTo>
                    <a:lnTo>
                      <a:pt x="79" y="498"/>
                    </a:lnTo>
                    <a:lnTo>
                      <a:pt x="46" y="533"/>
                    </a:lnTo>
                    <a:lnTo>
                      <a:pt x="2" y="568"/>
                    </a:lnTo>
                    <a:lnTo>
                      <a:pt x="11" y="568"/>
                    </a:lnTo>
                    <a:lnTo>
                      <a:pt x="2" y="568"/>
                    </a:lnTo>
                    <a:lnTo>
                      <a:pt x="0" y="572"/>
                    </a:lnTo>
                    <a:lnTo>
                      <a:pt x="1" y="577"/>
                    </a:lnTo>
                    <a:lnTo>
                      <a:pt x="5" y="580"/>
                    </a:lnTo>
                    <a:lnTo>
                      <a:pt x="9" y="579"/>
                    </a:lnTo>
                    <a:lnTo>
                      <a:pt x="1" y="5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61586" name="Line 370"/>
            <p:cNvSpPr>
              <a:spLocks noChangeShapeType="1"/>
            </p:cNvSpPr>
            <p:nvPr/>
          </p:nvSpPr>
          <p:spPr bwMode="auto">
            <a:xfrm flipH="1">
              <a:off x="1676400" y="5715000"/>
              <a:ext cx="3048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1587" name="Text Box 371"/>
          <p:cNvSpPr txBox="1">
            <a:spLocks noChangeArrowheads="1"/>
          </p:cNvSpPr>
          <p:nvPr/>
        </p:nvSpPr>
        <p:spPr bwMode="auto">
          <a:xfrm rot="16200000">
            <a:off x="-1237139" y="2981694"/>
            <a:ext cx="34077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de-DE" altLang="en-US" sz="1800" b="1" dirty="0" smtClean="0">
                <a:solidFill>
                  <a:schemeClr val="tx1"/>
                </a:solidFill>
              </a:rPr>
              <a:t>L</a:t>
            </a:r>
            <a:r>
              <a:rPr lang="hu-HU" altLang="en-US" sz="1800" b="1" dirty="0" smtClean="0">
                <a:solidFill>
                  <a:schemeClr val="tx1"/>
                </a:solidFill>
              </a:rPr>
              <a:t>ichtausbeute</a:t>
            </a:r>
            <a:r>
              <a:rPr lang="de-DE" altLang="en-US" sz="1800" b="1" dirty="0" smtClean="0">
                <a:solidFill>
                  <a:schemeClr val="tx1"/>
                </a:solidFill>
              </a:rPr>
              <a:t> </a:t>
            </a:r>
            <a:r>
              <a:rPr lang="de-DE" altLang="en-US" sz="1800" b="1" dirty="0">
                <a:solidFill>
                  <a:schemeClr val="tx1"/>
                </a:solidFill>
              </a:rPr>
              <a:t>[Lumen / Watt]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7528" y="4751741"/>
            <a:ext cx="1475084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</a:t>
            </a:r>
            <a:r>
              <a:rPr lang="hu-HU" altLang="en-US" sz="2400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v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=</a:t>
            </a:r>
            <a:r>
              <a:rPr lang="en-US" alt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</a:t>
            </a:r>
            <a:r>
              <a:rPr lang="en-US" altLang="en-US" sz="2400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v</a:t>
            </a:r>
            <a:r>
              <a:rPr lang="en-US" alt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/</a:t>
            </a:r>
            <a:r>
              <a:rPr lang="en-US" altLang="en-US" sz="24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en-US" sz="2400" b="1" baseline="-250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el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1793" y="5288389"/>
            <a:ext cx="2311851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</a:t>
            </a:r>
            <a:r>
              <a:rPr lang="en-US" altLang="en-US" sz="2400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v</a:t>
            </a:r>
            <a:r>
              <a:rPr lang="en-US" alt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: </a:t>
            </a:r>
            <a:r>
              <a:rPr lang="en-US" altLang="en-US" sz="24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Lichtstrom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DDFB-C8BC-469A-B451-A07C83792AA6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200"/>
              <a:t>Aufbau der traditionellen</a:t>
            </a:r>
            <a:r>
              <a:rPr lang="hu-HU" altLang="en-US" sz="3200"/>
              <a:t> LED</a:t>
            </a:r>
            <a:endParaRPr lang="en-US" altLang="en-US" sz="3200"/>
          </a:p>
        </p:txBody>
      </p:sp>
      <p:graphicFrame>
        <p:nvGraphicFramePr>
          <p:cNvPr id="1162243" name="Object 3"/>
          <p:cNvGraphicFramePr>
            <a:graphicFrameLocks noChangeAspect="1"/>
          </p:cNvGraphicFramePr>
          <p:nvPr/>
        </p:nvGraphicFramePr>
        <p:xfrm>
          <a:off x="4114800" y="1644650"/>
          <a:ext cx="42672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279" name="Photo Editor Photo" r:id="rId4" imgW="8573697" imgH="8164065" progId="MSPhotoEd.3">
                  <p:embed/>
                </p:oleObj>
              </mc:Choice>
              <mc:Fallback>
                <p:oleObj name="Photo Editor Photo" r:id="rId4" imgW="8573697" imgH="816406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644650"/>
                        <a:ext cx="42672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2244" name="Text Box 4"/>
          <p:cNvSpPr txBox="1">
            <a:spLocks noChangeArrowheads="1"/>
          </p:cNvSpPr>
          <p:nvPr/>
        </p:nvSpPr>
        <p:spPr bwMode="auto">
          <a:xfrm>
            <a:off x="3476625" y="2076450"/>
            <a:ext cx="1809750" cy="36512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1800" b="1"/>
              <a:t>LED </a:t>
            </a:r>
            <a:r>
              <a:rPr lang="de-DE" altLang="en-US" sz="1800" b="1"/>
              <a:t>Plättchen</a:t>
            </a:r>
            <a:endParaRPr lang="en-US" altLang="en-US" sz="1800" b="1"/>
          </a:p>
        </p:txBody>
      </p:sp>
      <p:sp>
        <p:nvSpPr>
          <p:cNvPr id="1162245" name="Text Box 5"/>
          <p:cNvSpPr txBox="1">
            <a:spLocks noChangeArrowheads="1"/>
          </p:cNvSpPr>
          <p:nvPr/>
        </p:nvSpPr>
        <p:spPr bwMode="auto">
          <a:xfrm>
            <a:off x="3752850" y="2600325"/>
            <a:ext cx="1543050" cy="36512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1800" b="1"/>
              <a:t>Reflektor</a:t>
            </a:r>
            <a:endParaRPr lang="en-US" altLang="en-US" sz="1800" b="1"/>
          </a:p>
        </p:txBody>
      </p:sp>
      <p:sp>
        <p:nvSpPr>
          <p:cNvPr id="1162246" name="Text Box 6"/>
          <p:cNvSpPr txBox="1">
            <a:spLocks noChangeArrowheads="1"/>
          </p:cNvSpPr>
          <p:nvPr/>
        </p:nvSpPr>
        <p:spPr bwMode="auto">
          <a:xfrm>
            <a:off x="3686175" y="4029075"/>
            <a:ext cx="1543050" cy="36512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1800" b="1"/>
              <a:t>Kat</a:t>
            </a:r>
            <a:r>
              <a:rPr lang="de-DE" altLang="en-US" sz="1800" b="1"/>
              <a:t>ho</a:t>
            </a:r>
            <a:r>
              <a:rPr lang="hu-HU" altLang="en-US" sz="1800" b="1"/>
              <a:t>d</a:t>
            </a:r>
            <a:r>
              <a:rPr lang="de-DE" altLang="en-US" sz="1800" b="1"/>
              <a:t>e</a:t>
            </a:r>
            <a:endParaRPr lang="en-US" altLang="en-US" sz="1800" b="1"/>
          </a:p>
        </p:txBody>
      </p:sp>
      <p:sp>
        <p:nvSpPr>
          <p:cNvPr id="1162247" name="Text Box 7"/>
          <p:cNvSpPr txBox="1">
            <a:spLocks noChangeArrowheads="1"/>
          </p:cNvSpPr>
          <p:nvPr/>
        </p:nvSpPr>
        <p:spPr bwMode="auto">
          <a:xfrm>
            <a:off x="7067550" y="4038600"/>
            <a:ext cx="1543050" cy="36512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1800" b="1"/>
              <a:t>An</a:t>
            </a:r>
            <a:r>
              <a:rPr lang="de-DE" altLang="en-US" sz="1800" b="1"/>
              <a:t>o</a:t>
            </a:r>
            <a:r>
              <a:rPr lang="hu-HU" altLang="en-US" sz="1800" b="1"/>
              <a:t>d</a:t>
            </a:r>
            <a:r>
              <a:rPr lang="de-DE" altLang="en-US" sz="1800" b="1"/>
              <a:t>e</a:t>
            </a:r>
            <a:endParaRPr lang="en-US" altLang="en-US" sz="1800" b="1"/>
          </a:p>
        </p:txBody>
      </p:sp>
      <p:sp>
        <p:nvSpPr>
          <p:cNvPr id="1162248" name="Text Box 8"/>
          <p:cNvSpPr txBox="1">
            <a:spLocks noChangeArrowheads="1"/>
          </p:cNvSpPr>
          <p:nvPr/>
        </p:nvSpPr>
        <p:spPr bwMode="auto">
          <a:xfrm>
            <a:off x="7077075" y="1933575"/>
            <a:ext cx="1543050" cy="6127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en-US" sz="1800" b="1"/>
              <a:t>Kunststoff Linse</a:t>
            </a:r>
            <a:endParaRPr lang="en-US" altLang="en-US" sz="1800" b="1"/>
          </a:p>
        </p:txBody>
      </p:sp>
      <p:sp>
        <p:nvSpPr>
          <p:cNvPr id="1162249" name="Text Box 9"/>
          <p:cNvSpPr txBox="1">
            <a:spLocks noChangeArrowheads="1"/>
          </p:cNvSpPr>
          <p:nvPr/>
        </p:nvSpPr>
        <p:spPr bwMode="auto">
          <a:xfrm>
            <a:off x="7086600" y="2619375"/>
            <a:ext cx="1543050" cy="6127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en-US" sz="1800" b="1"/>
              <a:t>Kontakt-Leitung</a:t>
            </a:r>
            <a:endParaRPr lang="en-US" altLang="en-US" sz="1800" b="1"/>
          </a:p>
        </p:txBody>
      </p:sp>
      <p:graphicFrame>
        <p:nvGraphicFramePr>
          <p:cNvPr id="1162250" name="Object 10"/>
          <p:cNvGraphicFramePr>
            <a:graphicFrameLocks noChangeAspect="1"/>
          </p:cNvGraphicFramePr>
          <p:nvPr/>
        </p:nvGraphicFramePr>
        <p:xfrm>
          <a:off x="457200" y="1671638"/>
          <a:ext cx="142875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280" name="Photo Editor Photo" r:id="rId6" imgW="1428949" imgH="847843" progId="MSPhotoEd.3">
                  <p:embed/>
                </p:oleObj>
              </mc:Choice>
              <mc:Fallback>
                <p:oleObj name="Photo Editor Photo" r:id="rId6" imgW="1428949" imgH="847843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71638"/>
                        <a:ext cx="142875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2251" name="Object 11"/>
          <p:cNvGraphicFramePr>
            <a:graphicFrameLocks noChangeAspect="1"/>
          </p:cNvGraphicFramePr>
          <p:nvPr/>
        </p:nvGraphicFramePr>
        <p:xfrm>
          <a:off x="447675" y="3409950"/>
          <a:ext cx="2962275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281" name="Photo Editor Photo" r:id="rId8" imgW="3809524" imgH="2952381" progId="MSPhotoEd.3">
                  <p:embed/>
                </p:oleObj>
              </mc:Choice>
              <mc:Fallback>
                <p:oleObj name="Photo Editor Photo" r:id="rId8" imgW="3809524" imgH="2952381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409950"/>
                        <a:ext cx="2962275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965C9-580C-471A-A20C-59CC043D624A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200"/>
              <a:t>Aufbau der traditionellen</a:t>
            </a:r>
            <a:r>
              <a:rPr lang="hu-HU" altLang="en-US" sz="3200"/>
              <a:t> LED</a:t>
            </a:r>
            <a:endParaRPr lang="en-US" altLang="en-US" sz="3200"/>
          </a:p>
        </p:txBody>
      </p:sp>
      <p:graphicFrame>
        <p:nvGraphicFramePr>
          <p:cNvPr id="1163267" name="Object 3"/>
          <p:cNvGraphicFramePr>
            <a:graphicFrameLocks noChangeAspect="1"/>
          </p:cNvGraphicFramePr>
          <p:nvPr/>
        </p:nvGraphicFramePr>
        <p:xfrm>
          <a:off x="5561013" y="1749425"/>
          <a:ext cx="14525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303" name="Photo Editor Photo" r:id="rId4" imgW="2790476" imgH="7811590" progId="MSPhotoEd.3">
                  <p:embed/>
                </p:oleObj>
              </mc:Choice>
              <mc:Fallback>
                <p:oleObj name="Photo Editor Photo" r:id="rId4" imgW="2790476" imgH="781159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1013" y="1749425"/>
                        <a:ext cx="145256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3268" name="Oval 4"/>
          <p:cNvSpPr>
            <a:spLocks noChangeArrowheads="1"/>
          </p:cNvSpPr>
          <p:nvPr/>
        </p:nvSpPr>
        <p:spPr bwMode="auto">
          <a:xfrm>
            <a:off x="6096000" y="2714625"/>
            <a:ext cx="314325" cy="333375"/>
          </a:xfrm>
          <a:prstGeom prst="ellipse">
            <a:avLst/>
          </a:prstGeom>
          <a:noFill/>
          <a:ln w="25400" algn="ctr">
            <a:solidFill>
              <a:srgbClr val="D5262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63269" name="Line 5"/>
          <p:cNvSpPr>
            <a:spLocks noChangeShapeType="1"/>
          </p:cNvSpPr>
          <p:nvPr/>
        </p:nvSpPr>
        <p:spPr bwMode="auto">
          <a:xfrm>
            <a:off x="2400300" y="1963738"/>
            <a:ext cx="3810000" cy="760412"/>
          </a:xfrm>
          <a:prstGeom prst="line">
            <a:avLst/>
          </a:prstGeom>
          <a:noFill/>
          <a:ln w="25400">
            <a:solidFill>
              <a:srgbClr val="D5262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63270" name="Line 6"/>
          <p:cNvSpPr>
            <a:spLocks noChangeShapeType="1"/>
          </p:cNvSpPr>
          <p:nvPr/>
        </p:nvSpPr>
        <p:spPr bwMode="auto">
          <a:xfrm flipV="1">
            <a:off x="2400300" y="3028950"/>
            <a:ext cx="3924300" cy="923925"/>
          </a:xfrm>
          <a:prstGeom prst="line">
            <a:avLst/>
          </a:prstGeom>
          <a:noFill/>
          <a:ln w="25400">
            <a:solidFill>
              <a:srgbClr val="D5262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163271" name="Group 7"/>
          <p:cNvGrpSpPr>
            <a:grpSpLocks/>
          </p:cNvGrpSpPr>
          <p:nvPr/>
        </p:nvGrpSpPr>
        <p:grpSpPr bwMode="auto">
          <a:xfrm>
            <a:off x="338138" y="1963738"/>
            <a:ext cx="4357687" cy="1982787"/>
            <a:chOff x="213" y="1237"/>
            <a:chExt cx="2745" cy="1249"/>
          </a:xfrm>
        </p:grpSpPr>
        <p:graphicFrame>
          <p:nvGraphicFramePr>
            <p:cNvPr id="1163272" name="Object 8"/>
            <p:cNvGraphicFramePr>
              <a:graphicFrameLocks noChangeAspect="1"/>
            </p:cNvGraphicFramePr>
            <p:nvPr/>
          </p:nvGraphicFramePr>
          <p:xfrm>
            <a:off x="213" y="1237"/>
            <a:ext cx="1296" cy="1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304" name="Bitmap Image" r:id="rId6" imgW="8733333" imgH="8411749" progId="Paint.Picture">
                    <p:embed/>
                  </p:oleObj>
                </mc:Choice>
                <mc:Fallback>
                  <p:oleObj name="Bitmap Image" r:id="rId6" imgW="8733333" imgH="8411749" progId="Paint.Picture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669" t="9674" r="6702" b="10001"/>
                        <a:stretch>
                          <a:fillRect/>
                        </a:stretch>
                      </p:blipFill>
                      <p:spPr bwMode="auto">
                        <a:xfrm>
                          <a:off x="213" y="1237"/>
                          <a:ext cx="1296" cy="1249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rgbClr val="D5262B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63273" name="Text Box 9"/>
            <p:cNvSpPr txBox="1">
              <a:spLocks noChangeArrowheads="1"/>
            </p:cNvSpPr>
            <p:nvPr/>
          </p:nvSpPr>
          <p:spPr bwMode="auto">
            <a:xfrm>
              <a:off x="1572" y="1734"/>
              <a:ext cx="1386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hu-HU" altLang="en-US" sz="1600" b="1"/>
                <a:t>LED </a:t>
              </a:r>
              <a:r>
                <a:rPr lang="de-DE" altLang="en-US" sz="1600" b="1"/>
                <a:t>Plättchen</a:t>
              </a:r>
              <a:endParaRPr lang="en-US" altLang="en-US" sz="1600" b="1"/>
            </a:p>
          </p:txBody>
        </p:sp>
      </p:grpSp>
      <p:sp>
        <p:nvSpPr>
          <p:cNvPr id="1163274" name="Text Box 10"/>
          <p:cNvSpPr txBox="1">
            <a:spLocks noChangeArrowheads="1"/>
          </p:cNvSpPr>
          <p:nvPr/>
        </p:nvSpPr>
        <p:spPr bwMode="auto">
          <a:xfrm>
            <a:off x="1295400" y="5591175"/>
            <a:ext cx="1695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hu-HU" altLang="en-US" sz="1600" b="1"/>
              <a:t>LED </a:t>
            </a:r>
            <a:r>
              <a:rPr lang="de-DE" altLang="en-US" sz="1600" b="1"/>
              <a:t>Plättchen</a:t>
            </a:r>
            <a:r>
              <a:rPr lang="hu-HU" altLang="en-US" sz="1600" b="1"/>
              <a:t> </a:t>
            </a:r>
            <a:r>
              <a:rPr lang="de-DE" altLang="en-US" sz="1600" b="1"/>
              <a:t>im</a:t>
            </a:r>
            <a:r>
              <a:rPr lang="hu-HU" altLang="en-US" sz="1600" b="1"/>
              <a:t> </a:t>
            </a:r>
            <a:r>
              <a:rPr lang="de-DE" altLang="en-US" sz="1600" b="1"/>
              <a:t>R</a:t>
            </a:r>
            <a:r>
              <a:rPr lang="hu-HU" altLang="en-US" sz="1600" b="1"/>
              <a:t>eflektor</a:t>
            </a:r>
            <a:endParaRPr lang="en-US" altLang="en-US" sz="1600" b="1"/>
          </a:p>
        </p:txBody>
      </p:sp>
      <p:graphicFrame>
        <p:nvGraphicFramePr>
          <p:cNvPr id="1163275" name="Object 11"/>
          <p:cNvGraphicFramePr>
            <a:graphicFrameLocks noChangeAspect="1"/>
          </p:cNvGraphicFramePr>
          <p:nvPr/>
        </p:nvGraphicFramePr>
        <p:xfrm>
          <a:off x="3048000" y="3890963"/>
          <a:ext cx="22860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305" name="Photo Editor Photo" r:id="rId8" imgW="2285714" imgH="2505425" progId="MSPhotoEd.3">
                  <p:embed/>
                </p:oleObj>
              </mc:Choice>
              <mc:Fallback>
                <p:oleObj name="Photo Editor Photo" r:id="rId8" imgW="2285714" imgH="2505425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890963"/>
                        <a:ext cx="2286000" cy="25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C9E88-F89E-430C-BEAF-66E9F5DF42BB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6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715962"/>
          </a:xfrm>
        </p:spPr>
        <p:txBody>
          <a:bodyPr/>
          <a:lstStyle/>
          <a:p>
            <a:r>
              <a:rPr lang="de-DE" altLang="en-US" sz="3200"/>
              <a:t>Charakteristische Daten von </a:t>
            </a:r>
            <a:r>
              <a:rPr lang="hu-HU" altLang="en-US" sz="3200"/>
              <a:t>LED</a:t>
            </a:r>
            <a:r>
              <a:rPr lang="de-DE" altLang="en-US" sz="3200"/>
              <a:t>s</a:t>
            </a:r>
            <a:endParaRPr lang="en-US" altLang="en-US" sz="3200"/>
          </a:p>
        </p:txBody>
      </p:sp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700" y="1238250"/>
            <a:ext cx="9004299" cy="4924425"/>
          </a:xfrm>
        </p:spPr>
        <p:txBody>
          <a:bodyPr rIns="0"/>
          <a:lstStyle/>
          <a:p>
            <a:pPr>
              <a:lnSpc>
                <a:spcPct val="70000"/>
              </a:lnSpc>
              <a:spcBef>
                <a:spcPct val="15000"/>
              </a:spcBef>
            </a:pPr>
            <a:r>
              <a:rPr lang="hu-HU" altLang="en-US" sz="2400" dirty="0"/>
              <a:t>Elektr</a:t>
            </a:r>
            <a:r>
              <a:rPr lang="de-DE" altLang="en-US" sz="2400" dirty="0"/>
              <a:t>ische</a:t>
            </a:r>
            <a:r>
              <a:rPr lang="hu-HU" altLang="en-US" sz="2400" dirty="0"/>
              <a:t> </a:t>
            </a:r>
            <a:r>
              <a:rPr lang="de-DE" altLang="en-US" sz="2400" dirty="0"/>
              <a:t>P</a:t>
            </a:r>
            <a:r>
              <a:rPr lang="hu-HU" altLang="en-US" sz="2400" dirty="0"/>
              <a:t>aram</a:t>
            </a:r>
            <a:r>
              <a:rPr lang="de-DE" altLang="en-US" sz="2400" dirty="0"/>
              <a:t>e</a:t>
            </a:r>
            <a:r>
              <a:rPr lang="hu-HU" altLang="en-US" sz="2400" dirty="0"/>
              <a:t>ter:</a:t>
            </a:r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de-DE" altLang="en-US" sz="2000" dirty="0"/>
              <a:t>Durchlassspannung</a:t>
            </a:r>
            <a:r>
              <a:rPr lang="hu-HU" altLang="en-US" sz="2000" dirty="0"/>
              <a:t>: </a:t>
            </a:r>
            <a:r>
              <a:rPr lang="hu-HU" altLang="en-US" sz="2200" dirty="0"/>
              <a:t>2.5 V .. 4 V, </a:t>
            </a:r>
            <a:r>
              <a:rPr lang="de-DE" altLang="en-US" sz="2200" dirty="0"/>
              <a:t>hängt von der Farbe </a:t>
            </a:r>
            <a:r>
              <a:rPr lang="de-DE" altLang="en-US" sz="2200" dirty="0" smtClean="0"/>
              <a:t>(Bandgap) ab</a:t>
            </a:r>
            <a:endParaRPr lang="hu-HU" altLang="en-US" sz="2200" dirty="0"/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de-DE" altLang="en-US" sz="2000" dirty="0"/>
              <a:t>Durchlassstrom</a:t>
            </a:r>
            <a:r>
              <a:rPr lang="hu-HU" altLang="en-US" sz="2000" dirty="0"/>
              <a:t>: </a:t>
            </a:r>
          </a:p>
          <a:p>
            <a:pPr lvl="2">
              <a:lnSpc>
                <a:spcPct val="70000"/>
              </a:lnSpc>
              <a:spcBef>
                <a:spcPct val="15000"/>
              </a:spcBef>
            </a:pPr>
            <a:r>
              <a:rPr lang="de-DE" altLang="en-US" sz="1800" dirty="0"/>
              <a:t>traditionelle kleine</a:t>
            </a:r>
            <a:r>
              <a:rPr lang="hu-HU" altLang="en-US" sz="1800" dirty="0"/>
              <a:t> LED</a:t>
            </a:r>
            <a:r>
              <a:rPr lang="de-DE" altLang="en-US" sz="1800" dirty="0"/>
              <a:t>s</a:t>
            </a:r>
            <a:r>
              <a:rPr lang="hu-HU" altLang="en-US" sz="1800" dirty="0"/>
              <a:t>: </a:t>
            </a:r>
            <a:r>
              <a:rPr lang="en-US" altLang="en-US" sz="1800" dirty="0"/>
              <a:t>~</a:t>
            </a:r>
            <a:r>
              <a:rPr lang="hu-HU" altLang="en-US" sz="1800" dirty="0"/>
              <a:t>10 mA</a:t>
            </a:r>
          </a:p>
          <a:p>
            <a:pPr lvl="2">
              <a:lnSpc>
                <a:spcPct val="70000"/>
              </a:lnSpc>
              <a:spcBef>
                <a:spcPct val="15000"/>
              </a:spcBef>
            </a:pPr>
            <a:r>
              <a:rPr lang="hu-HU" altLang="en-US" sz="1800" dirty="0"/>
              <a:t>LED</a:t>
            </a:r>
            <a:r>
              <a:rPr lang="de-DE" altLang="en-US" sz="1800" dirty="0"/>
              <a:t>s von hoher Leistung</a:t>
            </a:r>
            <a:r>
              <a:rPr lang="hu-HU" altLang="en-US" sz="1800" dirty="0"/>
              <a:t>: 300 mA</a:t>
            </a:r>
            <a:r>
              <a:rPr lang="en-US" altLang="en-US" sz="1800" dirty="0"/>
              <a:t> …</a:t>
            </a:r>
            <a:r>
              <a:rPr lang="hu-HU" altLang="en-US" sz="1800" dirty="0"/>
              <a:t> 800 mA</a:t>
            </a:r>
            <a:r>
              <a:rPr lang="en-US" altLang="en-US" sz="1800" dirty="0"/>
              <a:t> …</a:t>
            </a:r>
            <a:r>
              <a:rPr lang="hu-HU" altLang="en-US" sz="1800" dirty="0"/>
              <a:t>1500 mA</a:t>
            </a:r>
            <a:endParaRPr lang="en-US" altLang="en-US" sz="1800" dirty="0"/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en-US" altLang="en-US" sz="2000" dirty="0" err="1"/>
              <a:t>Sperrrichtung</a:t>
            </a:r>
            <a:r>
              <a:rPr lang="hu-HU" altLang="en-US" sz="2000" dirty="0"/>
              <a:t>: </a:t>
            </a:r>
            <a:r>
              <a:rPr lang="de-DE" altLang="en-US" sz="2000" dirty="0"/>
              <a:t>niedrige Durchbruchspannung</a:t>
            </a:r>
            <a:r>
              <a:rPr lang="hu-HU" altLang="en-US" sz="2000" dirty="0"/>
              <a:t> </a:t>
            </a:r>
            <a:r>
              <a:rPr lang="hu-HU" altLang="en-US" sz="2000" dirty="0">
                <a:sym typeface="Symbol" panose="05050102010706020507" pitchFamily="18" charset="2"/>
              </a:rPr>
              <a:t> </a:t>
            </a:r>
            <a:r>
              <a:rPr lang="de-DE" altLang="en-US" sz="2000" dirty="0">
                <a:sym typeface="Symbol" panose="05050102010706020507" pitchFamily="18" charset="2"/>
              </a:rPr>
              <a:t>Schutz</a:t>
            </a:r>
            <a:r>
              <a:rPr lang="hu-HU" altLang="en-US" sz="2000" dirty="0">
                <a:sym typeface="Symbol" panose="05050102010706020507" pitchFamily="18" charset="2"/>
              </a:rPr>
              <a:t>di</a:t>
            </a:r>
            <a:r>
              <a:rPr lang="de-DE" altLang="en-US" sz="2000" dirty="0">
                <a:sym typeface="Symbol" panose="05050102010706020507" pitchFamily="18" charset="2"/>
              </a:rPr>
              <a:t>o</a:t>
            </a:r>
            <a:r>
              <a:rPr lang="hu-HU" altLang="en-US" sz="2000" dirty="0">
                <a:sym typeface="Symbol" panose="05050102010706020507" pitchFamily="18" charset="2"/>
              </a:rPr>
              <a:t>d</a:t>
            </a:r>
            <a:r>
              <a:rPr lang="de-DE" altLang="en-US" sz="2000" dirty="0">
                <a:sym typeface="Symbol" panose="05050102010706020507" pitchFamily="18" charset="2"/>
              </a:rPr>
              <a:t>e</a:t>
            </a:r>
            <a:r>
              <a:rPr lang="hu-HU" altLang="en-US" sz="2000" dirty="0">
                <a:sym typeface="Symbol" panose="05050102010706020507" pitchFamily="18" charset="2"/>
              </a:rPr>
              <a:t> (</a:t>
            </a:r>
            <a:r>
              <a:rPr lang="de-DE" altLang="en-US" sz="2000" dirty="0">
                <a:sym typeface="Symbol" panose="05050102010706020507" pitchFamily="18" charset="2"/>
              </a:rPr>
              <a:t>das kann auch ein rotes LED sein</a:t>
            </a:r>
            <a:r>
              <a:rPr lang="hu-HU" altLang="en-US" sz="2000" dirty="0">
                <a:sym typeface="Symbol" panose="05050102010706020507" pitchFamily="18" charset="2"/>
              </a:rPr>
              <a:t>) </a:t>
            </a:r>
          </a:p>
          <a:p>
            <a:pPr>
              <a:lnSpc>
                <a:spcPct val="70000"/>
              </a:lnSpc>
              <a:spcBef>
                <a:spcPct val="15000"/>
              </a:spcBef>
            </a:pPr>
            <a:r>
              <a:rPr lang="de-DE" altLang="en-US" sz="2400" dirty="0"/>
              <a:t>Gehäuse</a:t>
            </a:r>
            <a:r>
              <a:rPr lang="hu-HU" altLang="en-US" sz="2400" dirty="0"/>
              <a:t> </a:t>
            </a:r>
            <a:endParaRPr lang="en-US" altLang="en-US" sz="2400" dirty="0"/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de-DE" altLang="en-US" sz="2000" dirty="0"/>
              <a:t>Wärmewiderstand</a:t>
            </a:r>
            <a:r>
              <a:rPr lang="en-US" altLang="en-US" sz="2000" dirty="0"/>
              <a:t>: 300 K/W .. 10 </a:t>
            </a:r>
            <a:r>
              <a:rPr lang="en-US" altLang="en-US" sz="2000" dirty="0" smtClean="0"/>
              <a:t>K/W .. 2 K/W .. 0,3 K/W</a:t>
            </a:r>
            <a:endParaRPr lang="en-US" altLang="en-US" sz="2000" dirty="0"/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en-US" altLang="en-US" sz="2000" dirty="0" err="1"/>
              <a:t>Kühlerfläche</a:t>
            </a:r>
            <a:r>
              <a:rPr lang="en-US" altLang="en-US" sz="2000" dirty="0"/>
              <a:t>/MCPCB, </a:t>
            </a:r>
            <a:r>
              <a:rPr lang="en-US" altLang="en-US" sz="2000" dirty="0" err="1"/>
              <a:t>Gestaltung</a:t>
            </a:r>
            <a:r>
              <a:rPr lang="en-US" altLang="en-US" sz="2000" dirty="0"/>
              <a:t> der </a:t>
            </a:r>
            <a:r>
              <a:rPr lang="en-US" altLang="en-US" sz="2000" dirty="0" err="1"/>
              <a:t>Optik</a:t>
            </a:r>
            <a:endParaRPr lang="hu-HU" altLang="en-US" sz="2000" dirty="0"/>
          </a:p>
          <a:p>
            <a:pPr>
              <a:lnSpc>
                <a:spcPct val="70000"/>
              </a:lnSpc>
              <a:spcBef>
                <a:spcPct val="15000"/>
              </a:spcBef>
            </a:pPr>
            <a:r>
              <a:rPr lang="hu-HU" altLang="en-US" sz="2400" dirty="0"/>
              <a:t>Opti</a:t>
            </a:r>
            <a:r>
              <a:rPr lang="de-DE" altLang="en-US" sz="2400" dirty="0"/>
              <a:t>sche</a:t>
            </a:r>
            <a:r>
              <a:rPr lang="hu-HU" altLang="en-US" sz="2400" dirty="0"/>
              <a:t> </a:t>
            </a:r>
            <a:r>
              <a:rPr lang="de-DE" altLang="en-US" sz="2400" dirty="0"/>
              <a:t>P</a:t>
            </a:r>
            <a:r>
              <a:rPr lang="hu-HU" altLang="en-US" sz="2400" dirty="0"/>
              <a:t>aram</a:t>
            </a:r>
            <a:r>
              <a:rPr lang="de-DE" altLang="en-US" sz="2400" dirty="0"/>
              <a:t>e</a:t>
            </a:r>
            <a:r>
              <a:rPr lang="hu-HU" altLang="en-US" sz="2400" dirty="0"/>
              <a:t>ter</a:t>
            </a:r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de-DE" altLang="en-US" sz="2000" dirty="0"/>
              <a:t>Lichtstrom</a:t>
            </a:r>
            <a:r>
              <a:rPr lang="hu-HU" altLang="en-US" sz="2000" dirty="0"/>
              <a:t> </a:t>
            </a:r>
            <a:r>
              <a:rPr lang="en-US" altLang="en-US" sz="2000" dirty="0"/>
              <a:t>[lm]</a:t>
            </a:r>
            <a:r>
              <a:rPr lang="hu-HU" altLang="en-US" sz="2000" dirty="0"/>
              <a:t>, </a:t>
            </a:r>
            <a:r>
              <a:rPr lang="de-DE" altLang="en-US" sz="2000" dirty="0" smtClean="0"/>
              <a:t>Lichtausbeute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[lm/W</a:t>
            </a:r>
            <a:r>
              <a:rPr lang="en-US" altLang="en-US" sz="2000" dirty="0" smtClean="0"/>
              <a:t>]</a:t>
            </a:r>
            <a:endParaRPr lang="en-US" altLang="en-US" sz="2000" dirty="0"/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en-US" altLang="en-US" sz="2000" dirty="0" err="1"/>
              <a:t>Optische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Leistung</a:t>
            </a:r>
            <a:r>
              <a:rPr lang="hu-HU" altLang="en-US" sz="2000" dirty="0"/>
              <a:t> </a:t>
            </a:r>
            <a:r>
              <a:rPr lang="en-US" altLang="en-US" sz="2000" dirty="0"/>
              <a:t>[W]</a:t>
            </a:r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de-DE" altLang="en-US" sz="2000" dirty="0"/>
              <a:t>S</a:t>
            </a:r>
            <a:r>
              <a:rPr lang="hu-HU" altLang="en-US" sz="2000" dirty="0"/>
              <a:t>pektrum + domin</a:t>
            </a:r>
            <a:r>
              <a:rPr lang="de-DE" altLang="en-US" sz="2000" dirty="0"/>
              <a:t>a</a:t>
            </a:r>
            <a:r>
              <a:rPr lang="hu-HU" altLang="en-US" sz="2000" dirty="0"/>
              <a:t>n</a:t>
            </a:r>
            <a:r>
              <a:rPr lang="de-DE" altLang="en-US" sz="2000" dirty="0"/>
              <a:t>te</a:t>
            </a:r>
            <a:r>
              <a:rPr lang="hu-HU" altLang="en-US" sz="2000" dirty="0"/>
              <a:t> </a:t>
            </a:r>
            <a:r>
              <a:rPr lang="de-DE" altLang="en-US" sz="2000" dirty="0"/>
              <a:t>Wellenlänge</a:t>
            </a:r>
            <a:r>
              <a:rPr lang="hu-HU" altLang="en-US" sz="2000" dirty="0"/>
              <a:t> (</a:t>
            </a:r>
            <a:r>
              <a:rPr lang="de-DE" altLang="en-US" sz="2000" dirty="0"/>
              <a:t>farbig</a:t>
            </a:r>
            <a:r>
              <a:rPr lang="hu-HU" altLang="en-US" sz="2000" dirty="0"/>
              <a:t>) </a:t>
            </a:r>
            <a:r>
              <a:rPr lang="de-DE" altLang="en-US" sz="2000" dirty="0"/>
              <a:t>oder </a:t>
            </a:r>
            <a:r>
              <a:rPr lang="hu-HU" altLang="en-US" sz="2000" dirty="0"/>
              <a:t>korrel</a:t>
            </a:r>
            <a:r>
              <a:rPr lang="de-DE" altLang="en-US" sz="2000" dirty="0"/>
              <a:t>ierte </a:t>
            </a:r>
            <a:r>
              <a:rPr lang="de-DE" altLang="en-US" sz="2000" dirty="0" smtClean="0"/>
              <a:t>Farbten-peratur</a:t>
            </a:r>
            <a:r>
              <a:rPr lang="hu-HU" altLang="en-US" sz="2000" dirty="0" smtClean="0"/>
              <a:t> </a:t>
            </a:r>
            <a:r>
              <a:rPr lang="en-US" altLang="en-US" sz="2000" dirty="0"/>
              <a:t>+ </a:t>
            </a:r>
            <a:r>
              <a:rPr lang="en-US" altLang="en-US" sz="2000" dirty="0" err="1"/>
              <a:t>x,y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koordinaten</a:t>
            </a:r>
            <a:r>
              <a:rPr lang="hu-HU" altLang="en-US" sz="2000" dirty="0"/>
              <a:t> (</a:t>
            </a:r>
            <a:r>
              <a:rPr lang="de-DE" altLang="en-US" sz="2000" dirty="0"/>
              <a:t>weiss</a:t>
            </a:r>
            <a:r>
              <a:rPr lang="hu-HU" altLang="en-US" sz="2000" dirty="0"/>
              <a:t>)</a:t>
            </a:r>
          </a:p>
          <a:p>
            <a:pPr lvl="1">
              <a:lnSpc>
                <a:spcPct val="70000"/>
              </a:lnSpc>
              <a:spcBef>
                <a:spcPct val="15000"/>
              </a:spcBef>
            </a:pPr>
            <a:r>
              <a:rPr lang="de-DE" altLang="en-US" sz="2000" dirty="0"/>
              <a:t>Strahlungscharakteristik</a:t>
            </a:r>
            <a:endParaRPr lang="hu-HU" altLang="en-US" sz="2000" dirty="0"/>
          </a:p>
          <a:p>
            <a:pPr>
              <a:lnSpc>
                <a:spcPct val="70000"/>
              </a:lnSpc>
              <a:spcBef>
                <a:spcPct val="15000"/>
              </a:spcBef>
            </a:pPr>
            <a:r>
              <a:rPr lang="de-DE" altLang="en-US" sz="2400" dirty="0"/>
              <a:t>Wirkungsgrade</a:t>
            </a:r>
            <a:r>
              <a:rPr lang="hu-HU" altLang="en-US" sz="2400" dirty="0"/>
              <a:t> – </a:t>
            </a:r>
            <a:r>
              <a:rPr lang="de-DE" altLang="en-US" sz="2400" dirty="0"/>
              <a:t>es werden etliche Arten definiert</a:t>
            </a:r>
            <a:endParaRPr lang="en-US" altLang="en-US" sz="2400" dirty="0"/>
          </a:p>
        </p:txBody>
      </p:sp>
      <p:sp>
        <p:nvSpPr>
          <p:cNvPr id="1165316" name="Text Box 4"/>
          <p:cNvSpPr txBox="1">
            <a:spLocks noChangeArrowheads="1"/>
          </p:cNvSpPr>
          <p:nvPr/>
        </p:nvSpPr>
        <p:spPr bwMode="auto">
          <a:xfrm>
            <a:off x="219075" y="6035675"/>
            <a:ext cx="89249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en-US" sz="2400" b="1">
                <a:solidFill>
                  <a:srgbClr val="D5262B"/>
                </a:solidFill>
              </a:rPr>
              <a:t>Diese hängen von der Technologie der LED Herstellung ab</a:t>
            </a:r>
            <a:endParaRPr lang="en-US" altLang="en-US" sz="2400" b="1">
              <a:solidFill>
                <a:srgbClr val="D526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1E18-42A5-494A-96EA-B451097992CB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6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600"/>
              <a:t>Gehäusearten</a:t>
            </a:r>
            <a:endParaRPr lang="en-US" altLang="en-US" sz="3600"/>
          </a:p>
        </p:txBody>
      </p:sp>
      <p:grpSp>
        <p:nvGrpSpPr>
          <p:cNvPr id="1166339" name="Group 3"/>
          <p:cNvGrpSpPr>
            <a:grpSpLocks/>
          </p:cNvGrpSpPr>
          <p:nvPr/>
        </p:nvGrpSpPr>
        <p:grpSpPr bwMode="auto">
          <a:xfrm>
            <a:off x="6934200" y="771525"/>
            <a:ext cx="2209800" cy="2927350"/>
            <a:chOff x="1680" y="720"/>
            <a:chExt cx="1392" cy="1844"/>
          </a:xfrm>
        </p:grpSpPr>
        <p:sp>
          <p:nvSpPr>
            <p:cNvPr id="1166340" name="Freeform 4"/>
            <p:cNvSpPr>
              <a:spLocks/>
            </p:cNvSpPr>
            <p:nvPr/>
          </p:nvSpPr>
          <p:spPr bwMode="auto">
            <a:xfrm>
              <a:off x="2089" y="2269"/>
              <a:ext cx="110" cy="135"/>
            </a:xfrm>
            <a:custGeom>
              <a:avLst/>
              <a:gdLst>
                <a:gd name="T0" fmla="*/ 0 w 150"/>
                <a:gd name="T1" fmla="*/ 126 h 181"/>
                <a:gd name="T2" fmla="*/ 48 w 150"/>
                <a:gd name="T3" fmla="*/ 174 h 181"/>
                <a:gd name="T4" fmla="*/ 120 w 150"/>
                <a:gd name="T5" fmla="*/ 166 h 181"/>
                <a:gd name="T6" fmla="*/ 146 w 150"/>
                <a:gd name="T7" fmla="*/ 101 h 181"/>
                <a:gd name="T8" fmla="*/ 134 w 150"/>
                <a:gd name="T9" fmla="*/ 13 h 181"/>
                <a:gd name="T10" fmla="*/ 50 w 150"/>
                <a:gd name="T11" fmla="*/ 25 h 181"/>
                <a:gd name="T12" fmla="*/ 10 w 150"/>
                <a:gd name="T13" fmla="*/ 49 h 181"/>
                <a:gd name="T14" fmla="*/ 0 w 150"/>
                <a:gd name="T15" fmla="*/ 12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81">
                  <a:moveTo>
                    <a:pt x="0" y="126"/>
                  </a:moveTo>
                  <a:cubicBezTo>
                    <a:pt x="8" y="142"/>
                    <a:pt x="28" y="167"/>
                    <a:pt x="48" y="174"/>
                  </a:cubicBezTo>
                  <a:cubicBezTo>
                    <a:pt x="68" y="181"/>
                    <a:pt x="104" y="178"/>
                    <a:pt x="120" y="166"/>
                  </a:cubicBezTo>
                  <a:cubicBezTo>
                    <a:pt x="136" y="154"/>
                    <a:pt x="144" y="126"/>
                    <a:pt x="146" y="101"/>
                  </a:cubicBezTo>
                  <a:cubicBezTo>
                    <a:pt x="148" y="76"/>
                    <a:pt x="150" y="26"/>
                    <a:pt x="134" y="13"/>
                  </a:cubicBezTo>
                  <a:cubicBezTo>
                    <a:pt x="118" y="0"/>
                    <a:pt x="71" y="19"/>
                    <a:pt x="50" y="25"/>
                  </a:cubicBezTo>
                  <a:cubicBezTo>
                    <a:pt x="29" y="31"/>
                    <a:pt x="18" y="32"/>
                    <a:pt x="10" y="49"/>
                  </a:cubicBezTo>
                  <a:cubicBezTo>
                    <a:pt x="2" y="66"/>
                    <a:pt x="2" y="110"/>
                    <a:pt x="0" y="126"/>
                  </a:cubicBezTo>
                  <a:close/>
                </a:path>
              </a:pathLst>
            </a:custGeom>
            <a:solidFill>
              <a:srgbClr val="FFCC00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1" name="Freeform 5"/>
            <p:cNvSpPr>
              <a:spLocks/>
            </p:cNvSpPr>
            <p:nvPr/>
          </p:nvSpPr>
          <p:spPr bwMode="auto">
            <a:xfrm>
              <a:off x="2258" y="2181"/>
              <a:ext cx="130" cy="151"/>
            </a:xfrm>
            <a:custGeom>
              <a:avLst/>
              <a:gdLst>
                <a:gd name="T0" fmla="*/ 10 w 177"/>
                <a:gd name="T1" fmla="*/ 150 h 204"/>
                <a:gd name="T2" fmla="*/ 58 w 177"/>
                <a:gd name="T3" fmla="*/ 198 h 204"/>
                <a:gd name="T4" fmla="*/ 124 w 177"/>
                <a:gd name="T5" fmla="*/ 185 h 204"/>
                <a:gd name="T6" fmla="*/ 160 w 177"/>
                <a:gd name="T7" fmla="*/ 137 h 204"/>
                <a:gd name="T8" fmla="*/ 164 w 177"/>
                <a:gd name="T9" fmla="*/ 41 h 204"/>
                <a:gd name="T10" fmla="*/ 80 w 177"/>
                <a:gd name="T11" fmla="*/ 5 h 204"/>
                <a:gd name="T12" fmla="*/ 12 w 177"/>
                <a:gd name="T13" fmla="*/ 73 h 204"/>
                <a:gd name="T14" fmla="*/ 10 w 177"/>
                <a:gd name="T15" fmla="*/ 15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204">
                  <a:moveTo>
                    <a:pt x="10" y="150"/>
                  </a:moveTo>
                  <a:cubicBezTo>
                    <a:pt x="18" y="166"/>
                    <a:pt x="39" y="192"/>
                    <a:pt x="58" y="198"/>
                  </a:cubicBezTo>
                  <a:cubicBezTo>
                    <a:pt x="77" y="204"/>
                    <a:pt x="107" y="195"/>
                    <a:pt x="124" y="185"/>
                  </a:cubicBezTo>
                  <a:cubicBezTo>
                    <a:pt x="141" y="175"/>
                    <a:pt x="153" y="161"/>
                    <a:pt x="160" y="137"/>
                  </a:cubicBezTo>
                  <a:cubicBezTo>
                    <a:pt x="167" y="113"/>
                    <a:pt x="177" y="63"/>
                    <a:pt x="164" y="41"/>
                  </a:cubicBezTo>
                  <a:cubicBezTo>
                    <a:pt x="151" y="19"/>
                    <a:pt x="105" y="0"/>
                    <a:pt x="80" y="5"/>
                  </a:cubicBezTo>
                  <a:cubicBezTo>
                    <a:pt x="55" y="10"/>
                    <a:pt x="24" y="49"/>
                    <a:pt x="12" y="73"/>
                  </a:cubicBezTo>
                  <a:cubicBezTo>
                    <a:pt x="0" y="97"/>
                    <a:pt x="10" y="134"/>
                    <a:pt x="10" y="150"/>
                  </a:cubicBezTo>
                  <a:close/>
                </a:path>
              </a:pathLst>
            </a:custGeom>
            <a:solidFill>
              <a:srgbClr val="FFCC00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2" name="Freeform 6"/>
            <p:cNvSpPr>
              <a:spLocks/>
            </p:cNvSpPr>
            <p:nvPr/>
          </p:nvSpPr>
          <p:spPr bwMode="auto">
            <a:xfrm>
              <a:off x="1680" y="1623"/>
              <a:ext cx="1178" cy="754"/>
            </a:xfrm>
            <a:custGeom>
              <a:avLst/>
              <a:gdLst>
                <a:gd name="T0" fmla="*/ 162 w 1602"/>
                <a:gd name="T1" fmla="*/ 1017 h 1017"/>
                <a:gd name="T2" fmla="*/ 1602 w 1602"/>
                <a:gd name="T3" fmla="*/ 393 h 1017"/>
                <a:gd name="T4" fmla="*/ 1494 w 1602"/>
                <a:gd name="T5" fmla="*/ 273 h 1017"/>
                <a:gd name="T6" fmla="*/ 1314 w 1602"/>
                <a:gd name="T7" fmla="*/ 105 h 1017"/>
                <a:gd name="T8" fmla="*/ 1074 w 1602"/>
                <a:gd name="T9" fmla="*/ 9 h 1017"/>
                <a:gd name="T10" fmla="*/ 170 w 1602"/>
                <a:gd name="T11" fmla="*/ 73 h 1017"/>
                <a:gd name="T12" fmla="*/ 54 w 1602"/>
                <a:gd name="T13" fmla="*/ 449 h 1017"/>
                <a:gd name="T14" fmla="*/ 66 w 1602"/>
                <a:gd name="T15" fmla="*/ 873 h 1017"/>
                <a:gd name="T16" fmla="*/ 162 w 1602"/>
                <a:gd name="T17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2" h="1017">
                  <a:moveTo>
                    <a:pt x="162" y="1017"/>
                  </a:moveTo>
                  <a:lnTo>
                    <a:pt x="1602" y="393"/>
                  </a:lnTo>
                  <a:lnTo>
                    <a:pt x="1494" y="273"/>
                  </a:lnTo>
                  <a:cubicBezTo>
                    <a:pt x="1446" y="225"/>
                    <a:pt x="1384" y="149"/>
                    <a:pt x="1314" y="105"/>
                  </a:cubicBezTo>
                  <a:cubicBezTo>
                    <a:pt x="1244" y="61"/>
                    <a:pt x="1265" y="14"/>
                    <a:pt x="1074" y="9"/>
                  </a:cubicBezTo>
                  <a:cubicBezTo>
                    <a:pt x="883" y="4"/>
                    <a:pt x="340" y="0"/>
                    <a:pt x="170" y="73"/>
                  </a:cubicBezTo>
                  <a:cubicBezTo>
                    <a:pt x="0" y="146"/>
                    <a:pt x="71" y="316"/>
                    <a:pt x="54" y="449"/>
                  </a:cubicBezTo>
                  <a:cubicBezTo>
                    <a:pt x="37" y="582"/>
                    <a:pt x="48" y="778"/>
                    <a:pt x="66" y="873"/>
                  </a:cubicBezTo>
                  <a:lnTo>
                    <a:pt x="162" y="1017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3" name="Freeform 7"/>
            <p:cNvSpPr>
              <a:spLocks/>
            </p:cNvSpPr>
            <p:nvPr/>
          </p:nvSpPr>
          <p:spPr bwMode="auto">
            <a:xfrm>
              <a:off x="1902" y="1879"/>
              <a:ext cx="144" cy="204"/>
            </a:xfrm>
            <a:custGeom>
              <a:avLst/>
              <a:gdLst>
                <a:gd name="T0" fmla="*/ 118 w 196"/>
                <a:gd name="T1" fmla="*/ 267 h 275"/>
                <a:gd name="T2" fmla="*/ 52 w 196"/>
                <a:gd name="T3" fmla="*/ 240 h 275"/>
                <a:gd name="T4" fmla="*/ 22 w 196"/>
                <a:gd name="T5" fmla="*/ 210 h 275"/>
                <a:gd name="T6" fmla="*/ 4 w 196"/>
                <a:gd name="T7" fmla="*/ 144 h 275"/>
                <a:gd name="T8" fmla="*/ 1 w 196"/>
                <a:gd name="T9" fmla="*/ 84 h 275"/>
                <a:gd name="T10" fmla="*/ 7 w 196"/>
                <a:gd name="T11" fmla="*/ 42 h 275"/>
                <a:gd name="T12" fmla="*/ 22 w 196"/>
                <a:gd name="T13" fmla="*/ 9 h 275"/>
                <a:gd name="T14" fmla="*/ 52 w 196"/>
                <a:gd name="T15" fmla="*/ 0 h 275"/>
                <a:gd name="T16" fmla="*/ 148 w 196"/>
                <a:gd name="T17" fmla="*/ 0 h 275"/>
                <a:gd name="T18" fmla="*/ 148 w 196"/>
                <a:gd name="T19" fmla="*/ 144 h 275"/>
                <a:gd name="T20" fmla="*/ 196 w 196"/>
                <a:gd name="T21" fmla="*/ 192 h 275"/>
                <a:gd name="T22" fmla="*/ 118 w 196"/>
                <a:gd name="T23" fmla="*/ 26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275">
                  <a:moveTo>
                    <a:pt x="118" y="267"/>
                  </a:moveTo>
                  <a:cubicBezTo>
                    <a:pt x="94" y="275"/>
                    <a:pt x="68" y="249"/>
                    <a:pt x="52" y="240"/>
                  </a:cubicBezTo>
                  <a:cubicBezTo>
                    <a:pt x="36" y="231"/>
                    <a:pt x="30" y="226"/>
                    <a:pt x="22" y="210"/>
                  </a:cubicBezTo>
                  <a:cubicBezTo>
                    <a:pt x="14" y="194"/>
                    <a:pt x="8" y="165"/>
                    <a:pt x="4" y="144"/>
                  </a:cubicBezTo>
                  <a:cubicBezTo>
                    <a:pt x="0" y="123"/>
                    <a:pt x="0" y="101"/>
                    <a:pt x="1" y="84"/>
                  </a:cubicBezTo>
                  <a:cubicBezTo>
                    <a:pt x="2" y="67"/>
                    <a:pt x="4" y="54"/>
                    <a:pt x="7" y="42"/>
                  </a:cubicBezTo>
                  <a:lnTo>
                    <a:pt x="22" y="9"/>
                  </a:lnTo>
                  <a:lnTo>
                    <a:pt x="52" y="0"/>
                  </a:lnTo>
                  <a:lnTo>
                    <a:pt x="148" y="0"/>
                  </a:lnTo>
                  <a:lnTo>
                    <a:pt x="148" y="144"/>
                  </a:lnTo>
                  <a:lnTo>
                    <a:pt x="196" y="192"/>
                  </a:lnTo>
                  <a:lnTo>
                    <a:pt x="118" y="267"/>
                  </a:lnTo>
                  <a:close/>
                </a:path>
              </a:pathLst>
            </a:custGeom>
            <a:solidFill>
              <a:schemeClr val="hlink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4" name="Freeform 8"/>
            <p:cNvSpPr>
              <a:spLocks/>
            </p:cNvSpPr>
            <p:nvPr/>
          </p:nvSpPr>
          <p:spPr bwMode="auto">
            <a:xfrm>
              <a:off x="1905" y="1783"/>
              <a:ext cx="558" cy="259"/>
            </a:xfrm>
            <a:custGeom>
              <a:avLst/>
              <a:gdLst>
                <a:gd name="T0" fmla="*/ 114 w 759"/>
                <a:gd name="T1" fmla="*/ 342 h 349"/>
                <a:gd name="T2" fmla="*/ 60 w 759"/>
                <a:gd name="T3" fmla="*/ 315 h 349"/>
                <a:gd name="T4" fmla="*/ 18 w 759"/>
                <a:gd name="T5" fmla="*/ 255 h 349"/>
                <a:gd name="T6" fmla="*/ 3 w 759"/>
                <a:gd name="T7" fmla="*/ 171 h 349"/>
                <a:gd name="T8" fmla="*/ 18 w 759"/>
                <a:gd name="T9" fmla="*/ 123 h 349"/>
                <a:gd name="T10" fmla="*/ 114 w 759"/>
                <a:gd name="T11" fmla="*/ 30 h 349"/>
                <a:gd name="T12" fmla="*/ 180 w 759"/>
                <a:gd name="T13" fmla="*/ 0 h 349"/>
                <a:gd name="T14" fmla="*/ 528 w 759"/>
                <a:gd name="T15" fmla="*/ 33 h 349"/>
                <a:gd name="T16" fmla="*/ 672 w 759"/>
                <a:gd name="T17" fmla="*/ 33 h 349"/>
                <a:gd name="T18" fmla="*/ 708 w 759"/>
                <a:gd name="T19" fmla="*/ 45 h 349"/>
                <a:gd name="T20" fmla="*/ 744 w 759"/>
                <a:gd name="T21" fmla="*/ 57 h 349"/>
                <a:gd name="T22" fmla="*/ 759 w 759"/>
                <a:gd name="T23" fmla="*/ 96 h 349"/>
                <a:gd name="T24" fmla="*/ 720 w 759"/>
                <a:gd name="T25" fmla="*/ 129 h 349"/>
                <a:gd name="T26" fmla="*/ 624 w 759"/>
                <a:gd name="T27" fmla="*/ 129 h 349"/>
                <a:gd name="T28" fmla="*/ 480 w 759"/>
                <a:gd name="T29" fmla="*/ 177 h 349"/>
                <a:gd name="T30" fmla="*/ 288 w 759"/>
                <a:gd name="T31" fmla="*/ 273 h 349"/>
                <a:gd name="T32" fmla="*/ 114 w 759"/>
                <a:gd name="T33" fmla="*/ 34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9" h="349">
                  <a:moveTo>
                    <a:pt x="114" y="342"/>
                  </a:moveTo>
                  <a:cubicBezTo>
                    <a:pt x="76" y="349"/>
                    <a:pt x="76" y="329"/>
                    <a:pt x="60" y="315"/>
                  </a:cubicBezTo>
                  <a:cubicBezTo>
                    <a:pt x="44" y="301"/>
                    <a:pt x="27" y="279"/>
                    <a:pt x="18" y="255"/>
                  </a:cubicBezTo>
                  <a:cubicBezTo>
                    <a:pt x="9" y="231"/>
                    <a:pt x="3" y="193"/>
                    <a:pt x="3" y="171"/>
                  </a:cubicBezTo>
                  <a:cubicBezTo>
                    <a:pt x="3" y="149"/>
                    <a:pt x="0" y="146"/>
                    <a:pt x="18" y="123"/>
                  </a:cubicBezTo>
                  <a:cubicBezTo>
                    <a:pt x="36" y="100"/>
                    <a:pt x="87" y="51"/>
                    <a:pt x="114" y="30"/>
                  </a:cubicBezTo>
                  <a:lnTo>
                    <a:pt x="180" y="0"/>
                  </a:lnTo>
                  <a:lnTo>
                    <a:pt x="528" y="33"/>
                  </a:lnTo>
                  <a:lnTo>
                    <a:pt x="672" y="33"/>
                  </a:lnTo>
                  <a:lnTo>
                    <a:pt x="708" y="45"/>
                  </a:lnTo>
                  <a:lnTo>
                    <a:pt x="744" y="57"/>
                  </a:lnTo>
                  <a:lnTo>
                    <a:pt x="759" y="96"/>
                  </a:lnTo>
                  <a:lnTo>
                    <a:pt x="720" y="129"/>
                  </a:lnTo>
                  <a:lnTo>
                    <a:pt x="624" y="129"/>
                  </a:lnTo>
                  <a:lnTo>
                    <a:pt x="480" y="177"/>
                  </a:lnTo>
                  <a:lnTo>
                    <a:pt x="288" y="273"/>
                  </a:lnTo>
                  <a:lnTo>
                    <a:pt x="114" y="342"/>
                  </a:lnTo>
                  <a:close/>
                </a:path>
              </a:pathLst>
            </a:custGeom>
            <a:solidFill>
              <a:srgbClr val="FF660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5" name="Freeform 9"/>
            <p:cNvSpPr>
              <a:spLocks/>
            </p:cNvSpPr>
            <p:nvPr/>
          </p:nvSpPr>
          <p:spPr bwMode="auto">
            <a:xfrm>
              <a:off x="1931" y="1152"/>
              <a:ext cx="414" cy="882"/>
            </a:xfrm>
            <a:custGeom>
              <a:avLst/>
              <a:gdLst>
                <a:gd name="T0" fmla="*/ 540 w 563"/>
                <a:gd name="T1" fmla="*/ 186 h 1190"/>
                <a:gd name="T2" fmla="*/ 489 w 563"/>
                <a:gd name="T3" fmla="*/ 42 h 1190"/>
                <a:gd name="T4" fmla="*/ 336 w 563"/>
                <a:gd name="T5" fmla="*/ 0 h 1190"/>
                <a:gd name="T6" fmla="*/ 210 w 563"/>
                <a:gd name="T7" fmla="*/ 39 h 1190"/>
                <a:gd name="T8" fmla="*/ 87 w 563"/>
                <a:gd name="T9" fmla="*/ 147 h 1190"/>
                <a:gd name="T10" fmla="*/ 0 w 563"/>
                <a:gd name="T11" fmla="*/ 375 h 1190"/>
                <a:gd name="T12" fmla="*/ 0 w 563"/>
                <a:gd name="T13" fmla="*/ 921 h 1190"/>
                <a:gd name="T14" fmla="*/ 9 w 563"/>
                <a:gd name="T15" fmla="*/ 1038 h 1190"/>
                <a:gd name="T16" fmla="*/ 33 w 563"/>
                <a:gd name="T17" fmla="*/ 1101 h 1190"/>
                <a:gd name="T18" fmla="*/ 81 w 563"/>
                <a:gd name="T19" fmla="*/ 1158 h 1190"/>
                <a:gd name="T20" fmla="*/ 180 w 563"/>
                <a:gd name="T21" fmla="*/ 1167 h 1190"/>
                <a:gd name="T22" fmla="*/ 354 w 563"/>
                <a:gd name="T23" fmla="*/ 1020 h 1190"/>
                <a:gd name="T24" fmla="*/ 540 w 563"/>
                <a:gd name="T25" fmla="*/ 186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3" h="1190">
                  <a:moveTo>
                    <a:pt x="540" y="186"/>
                  </a:moveTo>
                  <a:cubicBezTo>
                    <a:pt x="563" y="14"/>
                    <a:pt x="523" y="73"/>
                    <a:pt x="489" y="42"/>
                  </a:cubicBezTo>
                  <a:cubicBezTo>
                    <a:pt x="455" y="11"/>
                    <a:pt x="382" y="0"/>
                    <a:pt x="336" y="0"/>
                  </a:cubicBezTo>
                  <a:cubicBezTo>
                    <a:pt x="290" y="0"/>
                    <a:pt x="251" y="15"/>
                    <a:pt x="210" y="39"/>
                  </a:cubicBezTo>
                  <a:cubicBezTo>
                    <a:pt x="169" y="63"/>
                    <a:pt x="122" y="91"/>
                    <a:pt x="87" y="147"/>
                  </a:cubicBezTo>
                  <a:cubicBezTo>
                    <a:pt x="52" y="203"/>
                    <a:pt x="14" y="246"/>
                    <a:pt x="0" y="375"/>
                  </a:cubicBezTo>
                  <a:lnTo>
                    <a:pt x="0" y="921"/>
                  </a:lnTo>
                  <a:cubicBezTo>
                    <a:pt x="1" y="1031"/>
                    <a:pt x="4" y="1008"/>
                    <a:pt x="9" y="1038"/>
                  </a:cubicBezTo>
                  <a:cubicBezTo>
                    <a:pt x="14" y="1068"/>
                    <a:pt x="21" y="1081"/>
                    <a:pt x="33" y="1101"/>
                  </a:cubicBezTo>
                  <a:cubicBezTo>
                    <a:pt x="45" y="1121"/>
                    <a:pt x="57" y="1147"/>
                    <a:pt x="81" y="1158"/>
                  </a:cubicBezTo>
                  <a:cubicBezTo>
                    <a:pt x="105" y="1169"/>
                    <a:pt x="135" y="1190"/>
                    <a:pt x="180" y="1167"/>
                  </a:cubicBezTo>
                  <a:cubicBezTo>
                    <a:pt x="225" y="1144"/>
                    <a:pt x="294" y="1183"/>
                    <a:pt x="354" y="1020"/>
                  </a:cubicBezTo>
                  <a:lnTo>
                    <a:pt x="540" y="18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6" name="Freeform 10"/>
            <p:cNvSpPr>
              <a:spLocks/>
            </p:cNvSpPr>
            <p:nvPr/>
          </p:nvSpPr>
          <p:spPr bwMode="auto">
            <a:xfrm>
              <a:off x="1989" y="1179"/>
              <a:ext cx="474" cy="898"/>
            </a:xfrm>
            <a:custGeom>
              <a:avLst/>
              <a:gdLst>
                <a:gd name="T0" fmla="*/ 0 w 645"/>
                <a:gd name="T1" fmla="*/ 1211 h 1211"/>
                <a:gd name="T2" fmla="*/ 0 w 645"/>
                <a:gd name="T3" fmla="*/ 1154 h 1211"/>
                <a:gd name="T4" fmla="*/ 54 w 645"/>
                <a:gd name="T5" fmla="*/ 1133 h 1211"/>
                <a:gd name="T6" fmla="*/ 54 w 645"/>
                <a:gd name="T7" fmla="*/ 1064 h 1211"/>
                <a:gd name="T8" fmla="*/ 54 w 645"/>
                <a:gd name="T9" fmla="*/ 428 h 1211"/>
                <a:gd name="T10" fmla="*/ 102 w 645"/>
                <a:gd name="T11" fmla="*/ 194 h 1211"/>
                <a:gd name="T12" fmla="*/ 228 w 645"/>
                <a:gd name="T13" fmla="*/ 53 h 1211"/>
                <a:gd name="T14" fmla="*/ 342 w 645"/>
                <a:gd name="T15" fmla="*/ 5 h 1211"/>
                <a:gd name="T16" fmla="*/ 459 w 645"/>
                <a:gd name="T17" fmla="*/ 23 h 1211"/>
                <a:gd name="T18" fmla="*/ 537 w 645"/>
                <a:gd name="T19" fmla="*/ 92 h 1211"/>
                <a:gd name="T20" fmla="*/ 573 w 645"/>
                <a:gd name="T21" fmla="*/ 164 h 1211"/>
                <a:gd name="T22" fmla="*/ 594 w 645"/>
                <a:gd name="T23" fmla="*/ 350 h 1211"/>
                <a:gd name="T24" fmla="*/ 594 w 645"/>
                <a:gd name="T25" fmla="*/ 848 h 1211"/>
                <a:gd name="T26" fmla="*/ 594 w 645"/>
                <a:gd name="T27" fmla="*/ 920 h 1211"/>
                <a:gd name="T28" fmla="*/ 645 w 645"/>
                <a:gd name="T29" fmla="*/ 905 h 1211"/>
                <a:gd name="T30" fmla="*/ 645 w 645"/>
                <a:gd name="T31" fmla="*/ 962 h 1211"/>
                <a:gd name="T32" fmla="*/ 594 w 645"/>
                <a:gd name="T33" fmla="*/ 980 h 1211"/>
                <a:gd name="T34" fmla="*/ 594 w 645"/>
                <a:gd name="T35" fmla="*/ 977 h 1211"/>
                <a:gd name="T36" fmla="*/ 0 w 645"/>
                <a:gd name="T37" fmla="*/ 1211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5" h="1211">
                  <a:moveTo>
                    <a:pt x="0" y="1211"/>
                  </a:moveTo>
                  <a:lnTo>
                    <a:pt x="0" y="1154"/>
                  </a:lnTo>
                  <a:lnTo>
                    <a:pt x="54" y="1133"/>
                  </a:lnTo>
                  <a:lnTo>
                    <a:pt x="54" y="1064"/>
                  </a:lnTo>
                  <a:lnTo>
                    <a:pt x="54" y="428"/>
                  </a:lnTo>
                  <a:cubicBezTo>
                    <a:pt x="62" y="283"/>
                    <a:pt x="73" y="256"/>
                    <a:pt x="102" y="194"/>
                  </a:cubicBezTo>
                  <a:cubicBezTo>
                    <a:pt x="131" y="132"/>
                    <a:pt x="188" y="84"/>
                    <a:pt x="228" y="53"/>
                  </a:cubicBezTo>
                  <a:cubicBezTo>
                    <a:pt x="268" y="22"/>
                    <a:pt x="304" y="10"/>
                    <a:pt x="342" y="5"/>
                  </a:cubicBezTo>
                  <a:cubicBezTo>
                    <a:pt x="380" y="0"/>
                    <a:pt x="426" y="8"/>
                    <a:pt x="459" y="23"/>
                  </a:cubicBezTo>
                  <a:cubicBezTo>
                    <a:pt x="492" y="38"/>
                    <a:pt x="518" y="68"/>
                    <a:pt x="537" y="92"/>
                  </a:cubicBezTo>
                  <a:cubicBezTo>
                    <a:pt x="556" y="116"/>
                    <a:pt x="564" y="121"/>
                    <a:pt x="573" y="164"/>
                  </a:cubicBezTo>
                  <a:cubicBezTo>
                    <a:pt x="582" y="207"/>
                    <a:pt x="590" y="236"/>
                    <a:pt x="594" y="350"/>
                  </a:cubicBezTo>
                  <a:lnTo>
                    <a:pt x="594" y="848"/>
                  </a:lnTo>
                  <a:lnTo>
                    <a:pt x="594" y="920"/>
                  </a:lnTo>
                  <a:lnTo>
                    <a:pt x="645" y="905"/>
                  </a:lnTo>
                  <a:lnTo>
                    <a:pt x="645" y="962"/>
                  </a:lnTo>
                  <a:lnTo>
                    <a:pt x="594" y="980"/>
                  </a:lnTo>
                  <a:lnTo>
                    <a:pt x="594" y="977"/>
                  </a:lnTo>
                  <a:lnTo>
                    <a:pt x="0" y="1211"/>
                  </a:lnTo>
                  <a:close/>
                </a:path>
              </a:pathLst>
            </a:custGeom>
            <a:solidFill>
              <a:srgbClr val="FFCC99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7" name="Freeform 11"/>
            <p:cNvSpPr>
              <a:spLocks/>
            </p:cNvSpPr>
            <p:nvPr/>
          </p:nvSpPr>
          <p:spPr bwMode="auto">
            <a:xfrm>
              <a:off x="1799" y="1914"/>
              <a:ext cx="1059" cy="534"/>
            </a:xfrm>
            <a:custGeom>
              <a:avLst/>
              <a:gdLst>
                <a:gd name="T0" fmla="*/ 0 w 1440"/>
                <a:gd name="T1" fmla="*/ 624 h 720"/>
                <a:gd name="T2" fmla="*/ 1440 w 1440"/>
                <a:gd name="T3" fmla="*/ 0 h 720"/>
                <a:gd name="T4" fmla="*/ 1440 w 1440"/>
                <a:gd name="T5" fmla="*/ 96 h 720"/>
                <a:gd name="T6" fmla="*/ 0 w 1440"/>
                <a:gd name="T7" fmla="*/ 720 h 720"/>
                <a:gd name="T8" fmla="*/ 0 w 1440"/>
                <a:gd name="T9" fmla="*/ 624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0" h="720">
                  <a:moveTo>
                    <a:pt x="0" y="624"/>
                  </a:moveTo>
                  <a:lnTo>
                    <a:pt x="1440" y="0"/>
                  </a:lnTo>
                  <a:lnTo>
                    <a:pt x="1440" y="96"/>
                  </a:lnTo>
                  <a:lnTo>
                    <a:pt x="0" y="720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8" name="Line 12"/>
            <p:cNvSpPr>
              <a:spLocks noChangeShapeType="1"/>
            </p:cNvSpPr>
            <p:nvPr/>
          </p:nvSpPr>
          <p:spPr bwMode="auto">
            <a:xfrm flipV="1">
              <a:off x="1799" y="1914"/>
              <a:ext cx="1059" cy="4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49" name="Line 13"/>
            <p:cNvSpPr>
              <a:spLocks noChangeShapeType="1"/>
            </p:cNvSpPr>
            <p:nvPr/>
          </p:nvSpPr>
          <p:spPr bwMode="auto">
            <a:xfrm flipV="1">
              <a:off x="1799" y="1986"/>
              <a:ext cx="1059" cy="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50" name="Freeform 14"/>
            <p:cNvSpPr>
              <a:spLocks/>
            </p:cNvSpPr>
            <p:nvPr/>
          </p:nvSpPr>
          <p:spPr bwMode="auto">
            <a:xfrm>
              <a:off x="2090" y="1594"/>
              <a:ext cx="183" cy="759"/>
            </a:xfrm>
            <a:custGeom>
              <a:avLst/>
              <a:gdLst>
                <a:gd name="T0" fmla="*/ 212 w 248"/>
                <a:gd name="T1" fmla="*/ 0 h 1024"/>
                <a:gd name="T2" fmla="*/ 0 w 248"/>
                <a:gd name="T3" fmla="*/ 104 h 1024"/>
                <a:gd name="T4" fmla="*/ 0 w 248"/>
                <a:gd name="T5" fmla="*/ 648 h 1024"/>
                <a:gd name="T6" fmla="*/ 32 w 248"/>
                <a:gd name="T7" fmla="*/ 672 h 1024"/>
                <a:gd name="T8" fmla="*/ 28 w 248"/>
                <a:gd name="T9" fmla="*/ 1012 h 1024"/>
                <a:gd name="T10" fmla="*/ 72 w 248"/>
                <a:gd name="T11" fmla="*/ 1024 h 1024"/>
                <a:gd name="T12" fmla="*/ 84 w 248"/>
                <a:gd name="T13" fmla="*/ 620 h 1024"/>
                <a:gd name="T14" fmla="*/ 96 w 248"/>
                <a:gd name="T15" fmla="*/ 484 h 1024"/>
                <a:gd name="T16" fmla="*/ 248 w 248"/>
                <a:gd name="T17" fmla="*/ 12 h 1024"/>
                <a:gd name="T18" fmla="*/ 212 w 248"/>
                <a:gd name="T19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1024">
                  <a:moveTo>
                    <a:pt x="212" y="0"/>
                  </a:moveTo>
                  <a:lnTo>
                    <a:pt x="0" y="104"/>
                  </a:lnTo>
                  <a:lnTo>
                    <a:pt x="0" y="648"/>
                  </a:lnTo>
                  <a:lnTo>
                    <a:pt x="32" y="672"/>
                  </a:lnTo>
                  <a:lnTo>
                    <a:pt x="28" y="1012"/>
                  </a:lnTo>
                  <a:lnTo>
                    <a:pt x="72" y="1024"/>
                  </a:lnTo>
                  <a:lnTo>
                    <a:pt x="84" y="620"/>
                  </a:lnTo>
                  <a:lnTo>
                    <a:pt x="96" y="484"/>
                  </a:lnTo>
                  <a:lnTo>
                    <a:pt x="248" y="1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366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51" name="Freeform 15"/>
            <p:cNvSpPr>
              <a:spLocks/>
            </p:cNvSpPr>
            <p:nvPr/>
          </p:nvSpPr>
          <p:spPr bwMode="auto">
            <a:xfrm>
              <a:off x="2117" y="1606"/>
              <a:ext cx="159" cy="750"/>
            </a:xfrm>
            <a:custGeom>
              <a:avLst/>
              <a:gdLst>
                <a:gd name="T0" fmla="*/ 216 w 216"/>
                <a:gd name="T1" fmla="*/ 0 h 1012"/>
                <a:gd name="T2" fmla="*/ 0 w 216"/>
                <a:gd name="T3" fmla="*/ 104 h 1012"/>
                <a:gd name="T4" fmla="*/ 4 w 216"/>
                <a:gd name="T5" fmla="*/ 660 h 1012"/>
                <a:gd name="T6" fmla="*/ 32 w 216"/>
                <a:gd name="T7" fmla="*/ 648 h 1012"/>
                <a:gd name="T8" fmla="*/ 28 w 216"/>
                <a:gd name="T9" fmla="*/ 1012 h 1012"/>
                <a:gd name="T10" fmla="*/ 84 w 216"/>
                <a:gd name="T11" fmla="*/ 984 h 1012"/>
                <a:gd name="T12" fmla="*/ 84 w 216"/>
                <a:gd name="T13" fmla="*/ 620 h 1012"/>
                <a:gd name="T14" fmla="*/ 112 w 216"/>
                <a:gd name="T15" fmla="*/ 604 h 1012"/>
                <a:gd name="T16" fmla="*/ 108 w 216"/>
                <a:gd name="T17" fmla="*/ 396 h 1012"/>
                <a:gd name="T18" fmla="*/ 216 w 216"/>
                <a:gd name="T19" fmla="*/ 0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1012">
                  <a:moveTo>
                    <a:pt x="216" y="0"/>
                  </a:moveTo>
                  <a:lnTo>
                    <a:pt x="0" y="104"/>
                  </a:lnTo>
                  <a:lnTo>
                    <a:pt x="4" y="660"/>
                  </a:lnTo>
                  <a:lnTo>
                    <a:pt x="32" y="648"/>
                  </a:lnTo>
                  <a:lnTo>
                    <a:pt x="28" y="1012"/>
                  </a:lnTo>
                  <a:lnTo>
                    <a:pt x="84" y="984"/>
                  </a:lnTo>
                  <a:lnTo>
                    <a:pt x="84" y="620"/>
                  </a:lnTo>
                  <a:lnTo>
                    <a:pt x="112" y="604"/>
                  </a:lnTo>
                  <a:lnTo>
                    <a:pt x="108" y="396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00CC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6352" name="Group 16"/>
            <p:cNvGrpSpPr>
              <a:grpSpLocks/>
            </p:cNvGrpSpPr>
            <p:nvPr/>
          </p:nvGrpSpPr>
          <p:grpSpPr bwMode="auto">
            <a:xfrm>
              <a:off x="2187" y="1559"/>
              <a:ext cx="106" cy="71"/>
              <a:chOff x="1824" y="3024"/>
              <a:chExt cx="192" cy="144"/>
            </a:xfrm>
          </p:grpSpPr>
          <p:sp>
            <p:nvSpPr>
              <p:cNvPr id="1166353" name="Freeform 17"/>
              <p:cNvSpPr>
                <a:spLocks/>
              </p:cNvSpPr>
              <p:nvPr/>
            </p:nvSpPr>
            <p:spPr bwMode="auto">
              <a:xfrm>
                <a:off x="1824" y="3024"/>
                <a:ext cx="192" cy="96"/>
              </a:xfrm>
              <a:custGeom>
                <a:avLst/>
                <a:gdLst>
                  <a:gd name="T0" fmla="*/ 0 w 192"/>
                  <a:gd name="T1" fmla="*/ 48 h 96"/>
                  <a:gd name="T2" fmla="*/ 96 w 192"/>
                  <a:gd name="T3" fmla="*/ 0 h 96"/>
                  <a:gd name="T4" fmla="*/ 192 w 192"/>
                  <a:gd name="T5" fmla="*/ 48 h 96"/>
                  <a:gd name="T6" fmla="*/ 96 w 192"/>
                  <a:gd name="T7" fmla="*/ 96 h 96"/>
                  <a:gd name="T8" fmla="*/ 0 w 192"/>
                  <a:gd name="T9" fmla="*/ 4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96">
                    <a:moveTo>
                      <a:pt x="0" y="48"/>
                    </a:moveTo>
                    <a:lnTo>
                      <a:pt x="96" y="0"/>
                    </a:lnTo>
                    <a:lnTo>
                      <a:pt x="192" y="48"/>
                    </a:lnTo>
                    <a:lnTo>
                      <a:pt x="96" y="96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354" name="Freeform 18"/>
              <p:cNvSpPr>
                <a:spLocks/>
              </p:cNvSpPr>
              <p:nvPr/>
            </p:nvSpPr>
            <p:spPr bwMode="auto">
              <a:xfrm>
                <a:off x="1824" y="3072"/>
                <a:ext cx="96" cy="96"/>
              </a:xfrm>
              <a:custGeom>
                <a:avLst/>
                <a:gdLst>
                  <a:gd name="T0" fmla="*/ 0 w 96"/>
                  <a:gd name="T1" fmla="*/ 0 h 96"/>
                  <a:gd name="T2" fmla="*/ 0 w 96"/>
                  <a:gd name="T3" fmla="*/ 48 h 96"/>
                  <a:gd name="T4" fmla="*/ 96 w 96"/>
                  <a:gd name="T5" fmla="*/ 96 h 96"/>
                  <a:gd name="T6" fmla="*/ 96 w 96"/>
                  <a:gd name="T7" fmla="*/ 48 h 96"/>
                  <a:gd name="T8" fmla="*/ 0 w 96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48"/>
                    </a:lnTo>
                    <a:lnTo>
                      <a:pt x="96" y="96"/>
                    </a:lnTo>
                    <a:lnTo>
                      <a:pt x="96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355" name="Freeform 19"/>
              <p:cNvSpPr>
                <a:spLocks/>
              </p:cNvSpPr>
              <p:nvPr/>
            </p:nvSpPr>
            <p:spPr bwMode="auto">
              <a:xfrm>
                <a:off x="1920" y="3072"/>
                <a:ext cx="96" cy="96"/>
              </a:xfrm>
              <a:custGeom>
                <a:avLst/>
                <a:gdLst>
                  <a:gd name="T0" fmla="*/ 0 w 96"/>
                  <a:gd name="T1" fmla="*/ 48 h 96"/>
                  <a:gd name="T2" fmla="*/ 96 w 96"/>
                  <a:gd name="T3" fmla="*/ 0 h 96"/>
                  <a:gd name="T4" fmla="*/ 96 w 96"/>
                  <a:gd name="T5" fmla="*/ 48 h 96"/>
                  <a:gd name="T6" fmla="*/ 0 w 96"/>
                  <a:gd name="T7" fmla="*/ 96 h 96"/>
                  <a:gd name="T8" fmla="*/ 0 w 96"/>
                  <a:gd name="T9" fmla="*/ 4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6">
                    <a:moveTo>
                      <a:pt x="0" y="48"/>
                    </a:moveTo>
                    <a:lnTo>
                      <a:pt x="96" y="0"/>
                    </a:lnTo>
                    <a:lnTo>
                      <a:pt x="96" y="48"/>
                    </a:lnTo>
                    <a:lnTo>
                      <a:pt x="0" y="96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B2B2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66356" name="Group 20"/>
            <p:cNvGrpSpPr>
              <a:grpSpLocks/>
            </p:cNvGrpSpPr>
            <p:nvPr/>
          </p:nvGrpSpPr>
          <p:grpSpPr bwMode="auto">
            <a:xfrm>
              <a:off x="2223" y="1523"/>
              <a:ext cx="158" cy="777"/>
              <a:chOff x="752" y="2224"/>
              <a:chExt cx="215" cy="1048"/>
            </a:xfrm>
          </p:grpSpPr>
          <p:sp>
            <p:nvSpPr>
              <p:cNvPr id="1166357" name="Freeform 21"/>
              <p:cNvSpPr>
                <a:spLocks/>
              </p:cNvSpPr>
              <p:nvPr/>
            </p:nvSpPr>
            <p:spPr bwMode="auto">
              <a:xfrm>
                <a:off x="752" y="2224"/>
                <a:ext cx="208" cy="1048"/>
              </a:xfrm>
              <a:custGeom>
                <a:avLst/>
                <a:gdLst>
                  <a:gd name="T0" fmla="*/ 100 w 208"/>
                  <a:gd name="T1" fmla="*/ 32 h 1048"/>
                  <a:gd name="T2" fmla="*/ 96 w 208"/>
                  <a:gd name="T3" fmla="*/ 128 h 1048"/>
                  <a:gd name="T4" fmla="*/ 0 w 208"/>
                  <a:gd name="T5" fmla="*/ 492 h 1048"/>
                  <a:gd name="T6" fmla="*/ 44 w 208"/>
                  <a:gd name="T7" fmla="*/ 516 h 1048"/>
                  <a:gd name="T8" fmla="*/ 48 w 208"/>
                  <a:gd name="T9" fmla="*/ 628 h 1048"/>
                  <a:gd name="T10" fmla="*/ 92 w 208"/>
                  <a:gd name="T11" fmla="*/ 664 h 1048"/>
                  <a:gd name="T12" fmla="*/ 88 w 208"/>
                  <a:gd name="T13" fmla="*/ 1016 h 1048"/>
                  <a:gd name="T14" fmla="*/ 140 w 208"/>
                  <a:gd name="T15" fmla="*/ 1048 h 1048"/>
                  <a:gd name="T16" fmla="*/ 136 w 208"/>
                  <a:gd name="T17" fmla="*/ 596 h 1048"/>
                  <a:gd name="T18" fmla="*/ 208 w 208"/>
                  <a:gd name="T19" fmla="*/ 28 h 1048"/>
                  <a:gd name="T20" fmla="*/ 164 w 208"/>
                  <a:gd name="T21" fmla="*/ 0 h 1048"/>
                  <a:gd name="T22" fmla="*/ 100 w 208"/>
                  <a:gd name="T23" fmla="*/ 32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8" h="1048">
                    <a:moveTo>
                      <a:pt x="100" y="32"/>
                    </a:moveTo>
                    <a:lnTo>
                      <a:pt x="96" y="128"/>
                    </a:lnTo>
                    <a:lnTo>
                      <a:pt x="0" y="492"/>
                    </a:lnTo>
                    <a:lnTo>
                      <a:pt x="44" y="516"/>
                    </a:lnTo>
                    <a:lnTo>
                      <a:pt x="48" y="628"/>
                    </a:lnTo>
                    <a:lnTo>
                      <a:pt x="92" y="664"/>
                    </a:lnTo>
                    <a:lnTo>
                      <a:pt x="88" y="1016"/>
                    </a:lnTo>
                    <a:lnTo>
                      <a:pt x="140" y="1048"/>
                    </a:lnTo>
                    <a:lnTo>
                      <a:pt x="136" y="596"/>
                    </a:lnTo>
                    <a:lnTo>
                      <a:pt x="208" y="28"/>
                    </a:lnTo>
                    <a:lnTo>
                      <a:pt x="164" y="0"/>
                    </a:lnTo>
                    <a:lnTo>
                      <a:pt x="100" y="32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358" name="Freeform 22"/>
              <p:cNvSpPr>
                <a:spLocks/>
              </p:cNvSpPr>
              <p:nvPr/>
            </p:nvSpPr>
            <p:spPr bwMode="auto">
              <a:xfrm>
                <a:off x="791" y="2244"/>
                <a:ext cx="176" cy="1024"/>
              </a:xfrm>
              <a:custGeom>
                <a:avLst/>
                <a:gdLst>
                  <a:gd name="T0" fmla="*/ 100 w 176"/>
                  <a:gd name="T1" fmla="*/ 40 h 1024"/>
                  <a:gd name="T2" fmla="*/ 96 w 176"/>
                  <a:gd name="T3" fmla="*/ 136 h 1024"/>
                  <a:gd name="T4" fmla="*/ 0 w 176"/>
                  <a:gd name="T5" fmla="*/ 500 h 1024"/>
                  <a:gd name="T6" fmla="*/ 52 w 176"/>
                  <a:gd name="T7" fmla="*/ 480 h 1024"/>
                  <a:gd name="T8" fmla="*/ 48 w 176"/>
                  <a:gd name="T9" fmla="*/ 636 h 1024"/>
                  <a:gd name="T10" fmla="*/ 88 w 176"/>
                  <a:gd name="T11" fmla="*/ 624 h 1024"/>
                  <a:gd name="T12" fmla="*/ 88 w 176"/>
                  <a:gd name="T13" fmla="*/ 1024 h 1024"/>
                  <a:gd name="T14" fmla="*/ 140 w 176"/>
                  <a:gd name="T15" fmla="*/ 996 h 1024"/>
                  <a:gd name="T16" fmla="*/ 136 w 176"/>
                  <a:gd name="T17" fmla="*/ 604 h 1024"/>
                  <a:gd name="T18" fmla="*/ 176 w 176"/>
                  <a:gd name="T19" fmla="*/ 584 h 1024"/>
                  <a:gd name="T20" fmla="*/ 172 w 176"/>
                  <a:gd name="T21" fmla="*/ 0 h 1024"/>
                  <a:gd name="T22" fmla="*/ 100 w 176"/>
                  <a:gd name="T23" fmla="*/ 4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6" h="1024">
                    <a:moveTo>
                      <a:pt x="100" y="40"/>
                    </a:moveTo>
                    <a:lnTo>
                      <a:pt x="96" y="136"/>
                    </a:lnTo>
                    <a:lnTo>
                      <a:pt x="0" y="500"/>
                    </a:lnTo>
                    <a:lnTo>
                      <a:pt x="52" y="480"/>
                    </a:lnTo>
                    <a:lnTo>
                      <a:pt x="48" y="636"/>
                    </a:lnTo>
                    <a:lnTo>
                      <a:pt x="88" y="624"/>
                    </a:lnTo>
                    <a:lnTo>
                      <a:pt x="88" y="1024"/>
                    </a:lnTo>
                    <a:lnTo>
                      <a:pt x="140" y="996"/>
                    </a:lnTo>
                    <a:lnTo>
                      <a:pt x="136" y="604"/>
                    </a:lnTo>
                    <a:lnTo>
                      <a:pt x="176" y="584"/>
                    </a:lnTo>
                    <a:lnTo>
                      <a:pt x="172" y="0"/>
                    </a:lnTo>
                    <a:lnTo>
                      <a:pt x="100" y="4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66359" name="Freeform 23"/>
            <p:cNvSpPr>
              <a:spLocks/>
            </p:cNvSpPr>
            <p:nvPr/>
          </p:nvSpPr>
          <p:spPr bwMode="auto">
            <a:xfrm>
              <a:off x="2226" y="1497"/>
              <a:ext cx="123" cy="86"/>
            </a:xfrm>
            <a:custGeom>
              <a:avLst/>
              <a:gdLst>
                <a:gd name="T0" fmla="*/ 19 w 167"/>
                <a:gd name="T1" fmla="*/ 116 h 116"/>
                <a:gd name="T2" fmla="*/ 2 w 167"/>
                <a:gd name="T3" fmla="*/ 53 h 116"/>
                <a:gd name="T4" fmla="*/ 31 w 167"/>
                <a:gd name="T5" fmla="*/ 20 h 116"/>
                <a:gd name="T6" fmla="*/ 71 w 167"/>
                <a:gd name="T7" fmla="*/ 0 h 116"/>
                <a:gd name="T8" fmla="*/ 111 w 167"/>
                <a:gd name="T9" fmla="*/ 20 h 116"/>
                <a:gd name="T10" fmla="*/ 135 w 167"/>
                <a:gd name="T11" fmla="*/ 64 h 116"/>
                <a:gd name="T12" fmla="*/ 167 w 167"/>
                <a:gd name="T13" fmla="*/ 5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116">
                  <a:moveTo>
                    <a:pt x="19" y="116"/>
                  </a:moveTo>
                  <a:cubicBezTo>
                    <a:pt x="16" y="106"/>
                    <a:pt x="0" y="69"/>
                    <a:pt x="2" y="53"/>
                  </a:cubicBezTo>
                  <a:cubicBezTo>
                    <a:pt x="4" y="37"/>
                    <a:pt x="19" y="29"/>
                    <a:pt x="31" y="20"/>
                  </a:cubicBezTo>
                  <a:cubicBezTo>
                    <a:pt x="43" y="11"/>
                    <a:pt x="58" y="0"/>
                    <a:pt x="71" y="0"/>
                  </a:cubicBezTo>
                  <a:cubicBezTo>
                    <a:pt x="84" y="0"/>
                    <a:pt x="100" y="9"/>
                    <a:pt x="111" y="20"/>
                  </a:cubicBezTo>
                  <a:cubicBezTo>
                    <a:pt x="122" y="31"/>
                    <a:pt x="126" y="59"/>
                    <a:pt x="135" y="64"/>
                  </a:cubicBezTo>
                  <a:cubicBezTo>
                    <a:pt x="144" y="69"/>
                    <a:pt x="160" y="54"/>
                    <a:pt x="167" y="52"/>
                  </a:cubicBezTo>
                </a:path>
              </a:pathLst>
            </a:custGeom>
            <a:noFill/>
            <a:ln w="2540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60" name="Text Box 24"/>
            <p:cNvSpPr txBox="1">
              <a:spLocks noChangeArrowheads="1"/>
            </p:cNvSpPr>
            <p:nvPr/>
          </p:nvSpPr>
          <p:spPr bwMode="auto">
            <a:xfrm>
              <a:off x="1680" y="720"/>
              <a:ext cx="96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altLang="en-US" b="1">
                  <a:solidFill>
                    <a:schemeClr val="tx1"/>
                  </a:solidFill>
                </a:rPr>
                <a:t>Radial LED</a:t>
              </a:r>
            </a:p>
          </p:txBody>
        </p:sp>
        <p:sp>
          <p:nvSpPr>
            <p:cNvPr id="1166361" name="Text Box 25"/>
            <p:cNvSpPr txBox="1">
              <a:spLocks noChangeArrowheads="1"/>
            </p:cNvSpPr>
            <p:nvPr/>
          </p:nvSpPr>
          <p:spPr bwMode="auto">
            <a:xfrm>
              <a:off x="1776" y="912"/>
              <a:ext cx="9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altLang="en-US" sz="1200">
                  <a:solidFill>
                    <a:schemeClr val="tx1"/>
                  </a:solidFill>
                </a:rPr>
                <a:t>Chip 250 x 250 µm</a:t>
              </a:r>
            </a:p>
          </p:txBody>
        </p:sp>
        <p:sp>
          <p:nvSpPr>
            <p:cNvPr id="1166362" name="Text Box 26"/>
            <p:cNvSpPr txBox="1">
              <a:spLocks noChangeArrowheads="1"/>
            </p:cNvSpPr>
            <p:nvPr/>
          </p:nvSpPr>
          <p:spPr bwMode="auto">
            <a:xfrm>
              <a:off x="2112" y="2352"/>
              <a:ext cx="9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de-DE" altLang="en-US" sz="1600" b="1">
                  <a:latin typeface="Arial" panose="020B0604020202020204" pitchFamily="34" charset="0"/>
                </a:rPr>
                <a:t>R</a:t>
              </a:r>
              <a:r>
                <a:rPr lang="de-DE" altLang="en-US" sz="1600" b="1" baseline="-25000">
                  <a:latin typeface="Arial" panose="020B0604020202020204" pitchFamily="34" charset="0"/>
                </a:rPr>
                <a:t>th </a:t>
              </a:r>
              <a:r>
                <a:rPr lang="de-DE" altLang="en-US" sz="1600" b="1">
                  <a:latin typeface="Arial" panose="020B0604020202020204" pitchFamily="34" charset="0"/>
                </a:rPr>
                <a:t>= 200 K/W</a:t>
              </a:r>
            </a:p>
          </p:txBody>
        </p:sp>
      </p:grpSp>
      <p:grpSp>
        <p:nvGrpSpPr>
          <p:cNvPr id="1166363" name="Group 27"/>
          <p:cNvGrpSpPr>
            <a:grpSpLocks/>
          </p:cNvGrpSpPr>
          <p:nvPr/>
        </p:nvGrpSpPr>
        <p:grpSpPr bwMode="auto">
          <a:xfrm>
            <a:off x="1947863" y="1154113"/>
            <a:ext cx="4876800" cy="1905000"/>
            <a:chOff x="144" y="2640"/>
            <a:chExt cx="3072" cy="1200"/>
          </a:xfrm>
        </p:grpSpPr>
        <p:sp>
          <p:nvSpPr>
            <p:cNvPr id="1166364" name="Freeform 28"/>
            <p:cNvSpPr>
              <a:spLocks/>
            </p:cNvSpPr>
            <p:nvPr/>
          </p:nvSpPr>
          <p:spPr bwMode="auto">
            <a:xfrm flipV="1">
              <a:off x="1296" y="3315"/>
              <a:ext cx="288" cy="49"/>
            </a:xfrm>
            <a:custGeom>
              <a:avLst/>
              <a:gdLst>
                <a:gd name="T0" fmla="*/ 0 w 150"/>
                <a:gd name="T1" fmla="*/ 126 h 181"/>
                <a:gd name="T2" fmla="*/ 48 w 150"/>
                <a:gd name="T3" fmla="*/ 174 h 181"/>
                <a:gd name="T4" fmla="*/ 120 w 150"/>
                <a:gd name="T5" fmla="*/ 166 h 181"/>
                <a:gd name="T6" fmla="*/ 146 w 150"/>
                <a:gd name="T7" fmla="*/ 101 h 181"/>
                <a:gd name="T8" fmla="*/ 134 w 150"/>
                <a:gd name="T9" fmla="*/ 13 h 181"/>
                <a:gd name="T10" fmla="*/ 50 w 150"/>
                <a:gd name="T11" fmla="*/ 25 h 181"/>
                <a:gd name="T12" fmla="*/ 10 w 150"/>
                <a:gd name="T13" fmla="*/ 49 h 181"/>
                <a:gd name="T14" fmla="*/ 0 w 150"/>
                <a:gd name="T15" fmla="*/ 12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81">
                  <a:moveTo>
                    <a:pt x="0" y="126"/>
                  </a:moveTo>
                  <a:cubicBezTo>
                    <a:pt x="8" y="142"/>
                    <a:pt x="28" y="167"/>
                    <a:pt x="48" y="174"/>
                  </a:cubicBezTo>
                  <a:cubicBezTo>
                    <a:pt x="68" y="181"/>
                    <a:pt x="104" y="178"/>
                    <a:pt x="120" y="166"/>
                  </a:cubicBezTo>
                  <a:cubicBezTo>
                    <a:pt x="136" y="154"/>
                    <a:pt x="144" y="126"/>
                    <a:pt x="146" y="101"/>
                  </a:cubicBezTo>
                  <a:cubicBezTo>
                    <a:pt x="148" y="76"/>
                    <a:pt x="150" y="26"/>
                    <a:pt x="134" y="13"/>
                  </a:cubicBezTo>
                  <a:cubicBezTo>
                    <a:pt x="118" y="0"/>
                    <a:pt x="71" y="19"/>
                    <a:pt x="50" y="25"/>
                  </a:cubicBezTo>
                  <a:cubicBezTo>
                    <a:pt x="29" y="31"/>
                    <a:pt x="18" y="32"/>
                    <a:pt x="10" y="49"/>
                  </a:cubicBezTo>
                  <a:cubicBezTo>
                    <a:pt x="2" y="66"/>
                    <a:pt x="2" y="110"/>
                    <a:pt x="0" y="126"/>
                  </a:cubicBezTo>
                  <a:close/>
                </a:path>
              </a:pathLst>
            </a:custGeom>
            <a:solidFill>
              <a:srgbClr val="FFCC00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65" name="Freeform 29"/>
            <p:cNvSpPr>
              <a:spLocks/>
            </p:cNvSpPr>
            <p:nvPr/>
          </p:nvSpPr>
          <p:spPr bwMode="auto">
            <a:xfrm>
              <a:off x="792" y="3444"/>
              <a:ext cx="1268" cy="167"/>
            </a:xfrm>
            <a:custGeom>
              <a:avLst/>
              <a:gdLst>
                <a:gd name="T0" fmla="*/ 0 w 1268"/>
                <a:gd name="T1" fmla="*/ 136 h 167"/>
                <a:gd name="T2" fmla="*/ 391 w 1268"/>
                <a:gd name="T3" fmla="*/ 142 h 167"/>
                <a:gd name="T4" fmla="*/ 1013 w 1268"/>
                <a:gd name="T5" fmla="*/ 136 h 167"/>
                <a:gd name="T6" fmla="*/ 1256 w 1268"/>
                <a:gd name="T7" fmla="*/ 148 h 167"/>
                <a:gd name="T8" fmla="*/ 1084 w 1268"/>
                <a:gd name="T9" fmla="*/ 20 h 167"/>
                <a:gd name="T10" fmla="*/ 408 w 1268"/>
                <a:gd name="T11" fmla="*/ 31 h 167"/>
                <a:gd name="T12" fmla="*/ 80 w 1268"/>
                <a:gd name="T13" fmla="*/ 52 h 167"/>
                <a:gd name="T14" fmla="*/ 0 w 1268"/>
                <a:gd name="T15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8" h="167">
                  <a:moveTo>
                    <a:pt x="0" y="136"/>
                  </a:moveTo>
                  <a:cubicBezTo>
                    <a:pt x="55" y="151"/>
                    <a:pt x="222" y="142"/>
                    <a:pt x="391" y="142"/>
                  </a:cubicBezTo>
                  <a:cubicBezTo>
                    <a:pt x="560" y="142"/>
                    <a:pt x="869" y="135"/>
                    <a:pt x="1013" y="136"/>
                  </a:cubicBezTo>
                  <a:cubicBezTo>
                    <a:pt x="1157" y="137"/>
                    <a:pt x="1244" y="167"/>
                    <a:pt x="1256" y="148"/>
                  </a:cubicBezTo>
                  <a:cubicBezTo>
                    <a:pt x="1268" y="129"/>
                    <a:pt x="1225" y="40"/>
                    <a:pt x="1084" y="20"/>
                  </a:cubicBezTo>
                  <a:cubicBezTo>
                    <a:pt x="943" y="0"/>
                    <a:pt x="575" y="26"/>
                    <a:pt x="408" y="31"/>
                  </a:cubicBezTo>
                  <a:cubicBezTo>
                    <a:pt x="241" y="36"/>
                    <a:pt x="148" y="35"/>
                    <a:pt x="80" y="52"/>
                  </a:cubicBezTo>
                  <a:cubicBezTo>
                    <a:pt x="12" y="69"/>
                    <a:pt x="17" y="119"/>
                    <a:pt x="0" y="136"/>
                  </a:cubicBezTo>
                  <a:close/>
                </a:path>
              </a:pathLst>
            </a:custGeom>
            <a:solidFill>
              <a:srgbClr val="FFCC00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66" name="Freeform 30"/>
            <p:cNvSpPr>
              <a:spLocks/>
            </p:cNvSpPr>
            <p:nvPr/>
          </p:nvSpPr>
          <p:spPr bwMode="auto">
            <a:xfrm>
              <a:off x="240" y="3456"/>
              <a:ext cx="336" cy="135"/>
            </a:xfrm>
            <a:custGeom>
              <a:avLst/>
              <a:gdLst>
                <a:gd name="T0" fmla="*/ 0 w 150"/>
                <a:gd name="T1" fmla="*/ 126 h 181"/>
                <a:gd name="T2" fmla="*/ 48 w 150"/>
                <a:gd name="T3" fmla="*/ 174 h 181"/>
                <a:gd name="T4" fmla="*/ 120 w 150"/>
                <a:gd name="T5" fmla="*/ 166 h 181"/>
                <a:gd name="T6" fmla="*/ 146 w 150"/>
                <a:gd name="T7" fmla="*/ 101 h 181"/>
                <a:gd name="T8" fmla="*/ 134 w 150"/>
                <a:gd name="T9" fmla="*/ 13 h 181"/>
                <a:gd name="T10" fmla="*/ 50 w 150"/>
                <a:gd name="T11" fmla="*/ 25 h 181"/>
                <a:gd name="T12" fmla="*/ 10 w 150"/>
                <a:gd name="T13" fmla="*/ 49 h 181"/>
                <a:gd name="T14" fmla="*/ 0 w 150"/>
                <a:gd name="T15" fmla="*/ 12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81">
                  <a:moveTo>
                    <a:pt x="0" y="126"/>
                  </a:moveTo>
                  <a:cubicBezTo>
                    <a:pt x="8" y="142"/>
                    <a:pt x="28" y="167"/>
                    <a:pt x="48" y="174"/>
                  </a:cubicBezTo>
                  <a:cubicBezTo>
                    <a:pt x="68" y="181"/>
                    <a:pt x="104" y="178"/>
                    <a:pt x="120" y="166"/>
                  </a:cubicBezTo>
                  <a:cubicBezTo>
                    <a:pt x="136" y="154"/>
                    <a:pt x="144" y="126"/>
                    <a:pt x="146" y="101"/>
                  </a:cubicBezTo>
                  <a:cubicBezTo>
                    <a:pt x="148" y="76"/>
                    <a:pt x="150" y="26"/>
                    <a:pt x="134" y="13"/>
                  </a:cubicBezTo>
                  <a:cubicBezTo>
                    <a:pt x="118" y="0"/>
                    <a:pt x="71" y="19"/>
                    <a:pt x="50" y="25"/>
                  </a:cubicBezTo>
                  <a:cubicBezTo>
                    <a:pt x="29" y="31"/>
                    <a:pt x="18" y="32"/>
                    <a:pt x="10" y="49"/>
                  </a:cubicBezTo>
                  <a:cubicBezTo>
                    <a:pt x="2" y="66"/>
                    <a:pt x="2" y="110"/>
                    <a:pt x="0" y="126"/>
                  </a:cubicBezTo>
                  <a:close/>
                </a:path>
              </a:pathLst>
            </a:custGeom>
            <a:solidFill>
              <a:srgbClr val="FFCC00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67" name="Freeform 31"/>
            <p:cNvSpPr>
              <a:spLocks/>
            </p:cNvSpPr>
            <p:nvPr/>
          </p:nvSpPr>
          <p:spPr bwMode="auto">
            <a:xfrm>
              <a:off x="2304" y="3456"/>
              <a:ext cx="336" cy="135"/>
            </a:xfrm>
            <a:custGeom>
              <a:avLst/>
              <a:gdLst>
                <a:gd name="T0" fmla="*/ 0 w 150"/>
                <a:gd name="T1" fmla="*/ 126 h 181"/>
                <a:gd name="T2" fmla="*/ 48 w 150"/>
                <a:gd name="T3" fmla="*/ 174 h 181"/>
                <a:gd name="T4" fmla="*/ 120 w 150"/>
                <a:gd name="T5" fmla="*/ 166 h 181"/>
                <a:gd name="T6" fmla="*/ 146 w 150"/>
                <a:gd name="T7" fmla="*/ 101 h 181"/>
                <a:gd name="T8" fmla="*/ 134 w 150"/>
                <a:gd name="T9" fmla="*/ 13 h 181"/>
                <a:gd name="T10" fmla="*/ 50 w 150"/>
                <a:gd name="T11" fmla="*/ 25 h 181"/>
                <a:gd name="T12" fmla="*/ 10 w 150"/>
                <a:gd name="T13" fmla="*/ 49 h 181"/>
                <a:gd name="T14" fmla="*/ 0 w 150"/>
                <a:gd name="T15" fmla="*/ 12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81">
                  <a:moveTo>
                    <a:pt x="0" y="126"/>
                  </a:moveTo>
                  <a:cubicBezTo>
                    <a:pt x="8" y="142"/>
                    <a:pt x="28" y="167"/>
                    <a:pt x="48" y="174"/>
                  </a:cubicBezTo>
                  <a:cubicBezTo>
                    <a:pt x="68" y="181"/>
                    <a:pt x="104" y="178"/>
                    <a:pt x="120" y="166"/>
                  </a:cubicBezTo>
                  <a:cubicBezTo>
                    <a:pt x="136" y="154"/>
                    <a:pt x="144" y="126"/>
                    <a:pt x="146" y="101"/>
                  </a:cubicBezTo>
                  <a:cubicBezTo>
                    <a:pt x="148" y="76"/>
                    <a:pt x="150" y="26"/>
                    <a:pt x="134" y="13"/>
                  </a:cubicBezTo>
                  <a:cubicBezTo>
                    <a:pt x="118" y="0"/>
                    <a:pt x="71" y="19"/>
                    <a:pt x="50" y="25"/>
                  </a:cubicBezTo>
                  <a:cubicBezTo>
                    <a:pt x="29" y="31"/>
                    <a:pt x="18" y="32"/>
                    <a:pt x="10" y="49"/>
                  </a:cubicBezTo>
                  <a:cubicBezTo>
                    <a:pt x="2" y="66"/>
                    <a:pt x="2" y="110"/>
                    <a:pt x="0" y="126"/>
                  </a:cubicBezTo>
                  <a:close/>
                </a:path>
              </a:pathLst>
            </a:custGeom>
            <a:solidFill>
              <a:srgbClr val="FFCC00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68" name="Freeform 32"/>
            <p:cNvSpPr>
              <a:spLocks/>
            </p:cNvSpPr>
            <p:nvPr/>
          </p:nvSpPr>
          <p:spPr bwMode="auto">
            <a:xfrm>
              <a:off x="1584" y="3072"/>
              <a:ext cx="648" cy="452"/>
            </a:xfrm>
            <a:custGeom>
              <a:avLst/>
              <a:gdLst>
                <a:gd name="T0" fmla="*/ 208 w 648"/>
                <a:gd name="T1" fmla="*/ 0 h 500"/>
                <a:gd name="T2" fmla="*/ 484 w 648"/>
                <a:gd name="T3" fmla="*/ 4 h 500"/>
                <a:gd name="T4" fmla="*/ 648 w 648"/>
                <a:gd name="T5" fmla="*/ 244 h 500"/>
                <a:gd name="T6" fmla="*/ 648 w 648"/>
                <a:gd name="T7" fmla="*/ 500 h 500"/>
                <a:gd name="T8" fmla="*/ 0 w 648"/>
                <a:gd name="T9" fmla="*/ 496 h 500"/>
                <a:gd name="T10" fmla="*/ 0 w 648"/>
                <a:gd name="T11" fmla="*/ 348 h 500"/>
                <a:gd name="T12" fmla="*/ 72 w 648"/>
                <a:gd name="T13" fmla="*/ 344 h 500"/>
                <a:gd name="T14" fmla="*/ 208 w 648"/>
                <a:gd name="T15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8" h="500">
                  <a:moveTo>
                    <a:pt x="208" y="0"/>
                  </a:moveTo>
                  <a:lnTo>
                    <a:pt x="484" y="4"/>
                  </a:lnTo>
                  <a:lnTo>
                    <a:pt x="648" y="244"/>
                  </a:lnTo>
                  <a:lnTo>
                    <a:pt x="648" y="500"/>
                  </a:lnTo>
                  <a:lnTo>
                    <a:pt x="0" y="496"/>
                  </a:lnTo>
                  <a:lnTo>
                    <a:pt x="0" y="348"/>
                  </a:lnTo>
                  <a:lnTo>
                    <a:pt x="72" y="34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CC99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69" name="Freeform 33"/>
            <p:cNvSpPr>
              <a:spLocks/>
            </p:cNvSpPr>
            <p:nvPr/>
          </p:nvSpPr>
          <p:spPr bwMode="auto">
            <a:xfrm>
              <a:off x="624" y="3072"/>
              <a:ext cx="696" cy="448"/>
            </a:xfrm>
            <a:custGeom>
              <a:avLst/>
              <a:gdLst>
                <a:gd name="T0" fmla="*/ 444 w 696"/>
                <a:gd name="T1" fmla="*/ 0 h 500"/>
                <a:gd name="T2" fmla="*/ 176 w 696"/>
                <a:gd name="T3" fmla="*/ 4 h 500"/>
                <a:gd name="T4" fmla="*/ 0 w 696"/>
                <a:gd name="T5" fmla="*/ 244 h 500"/>
                <a:gd name="T6" fmla="*/ 0 w 696"/>
                <a:gd name="T7" fmla="*/ 500 h 500"/>
                <a:gd name="T8" fmla="*/ 696 w 696"/>
                <a:gd name="T9" fmla="*/ 496 h 500"/>
                <a:gd name="T10" fmla="*/ 696 w 696"/>
                <a:gd name="T11" fmla="*/ 348 h 500"/>
                <a:gd name="T12" fmla="*/ 528 w 696"/>
                <a:gd name="T13" fmla="*/ 348 h 500"/>
                <a:gd name="T14" fmla="*/ 528 w 696"/>
                <a:gd name="T15" fmla="*/ 268 h 500"/>
                <a:gd name="T16" fmla="*/ 444 w 696"/>
                <a:gd name="T17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6" h="500">
                  <a:moveTo>
                    <a:pt x="444" y="0"/>
                  </a:moveTo>
                  <a:lnTo>
                    <a:pt x="176" y="4"/>
                  </a:lnTo>
                  <a:lnTo>
                    <a:pt x="0" y="244"/>
                  </a:lnTo>
                  <a:lnTo>
                    <a:pt x="0" y="500"/>
                  </a:lnTo>
                  <a:lnTo>
                    <a:pt x="696" y="496"/>
                  </a:lnTo>
                  <a:lnTo>
                    <a:pt x="696" y="348"/>
                  </a:lnTo>
                  <a:lnTo>
                    <a:pt x="528" y="348"/>
                  </a:lnTo>
                  <a:lnTo>
                    <a:pt x="528" y="26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CC99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6370" name="Group 34"/>
            <p:cNvGrpSpPr>
              <a:grpSpLocks/>
            </p:cNvGrpSpPr>
            <p:nvPr/>
          </p:nvGrpSpPr>
          <p:grpSpPr bwMode="auto">
            <a:xfrm>
              <a:off x="144" y="3552"/>
              <a:ext cx="2592" cy="96"/>
              <a:chOff x="576" y="3744"/>
              <a:chExt cx="2352" cy="96"/>
            </a:xfrm>
          </p:grpSpPr>
          <p:sp>
            <p:nvSpPr>
              <p:cNvPr id="1166371" name="Freeform 35"/>
              <p:cNvSpPr>
                <a:spLocks/>
              </p:cNvSpPr>
              <p:nvPr/>
            </p:nvSpPr>
            <p:spPr bwMode="auto">
              <a:xfrm>
                <a:off x="576" y="3744"/>
                <a:ext cx="2352" cy="96"/>
              </a:xfrm>
              <a:custGeom>
                <a:avLst/>
                <a:gdLst>
                  <a:gd name="T0" fmla="*/ 0 w 2352"/>
                  <a:gd name="T1" fmla="*/ 0 h 96"/>
                  <a:gd name="T2" fmla="*/ 0 w 2352"/>
                  <a:gd name="T3" fmla="*/ 96 h 96"/>
                  <a:gd name="T4" fmla="*/ 2352 w 2352"/>
                  <a:gd name="T5" fmla="*/ 96 h 96"/>
                  <a:gd name="T6" fmla="*/ 2352 w 2352"/>
                  <a:gd name="T7" fmla="*/ 0 h 96"/>
                  <a:gd name="T8" fmla="*/ 0 w 2352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2" h="96">
                    <a:moveTo>
                      <a:pt x="0" y="0"/>
                    </a:moveTo>
                    <a:lnTo>
                      <a:pt x="0" y="96"/>
                    </a:lnTo>
                    <a:lnTo>
                      <a:pt x="2352" y="96"/>
                    </a:lnTo>
                    <a:lnTo>
                      <a:pt x="23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372" name="Line 36"/>
              <p:cNvSpPr>
                <a:spLocks noChangeShapeType="1"/>
              </p:cNvSpPr>
              <p:nvPr/>
            </p:nvSpPr>
            <p:spPr bwMode="auto">
              <a:xfrm>
                <a:off x="576" y="3744"/>
                <a:ext cx="23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6373" name="Line 37"/>
              <p:cNvSpPr>
                <a:spLocks noChangeShapeType="1"/>
              </p:cNvSpPr>
              <p:nvPr/>
            </p:nvSpPr>
            <p:spPr bwMode="auto">
              <a:xfrm>
                <a:off x="576" y="3840"/>
                <a:ext cx="23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66374" name="Freeform 38"/>
            <p:cNvSpPr>
              <a:spLocks/>
            </p:cNvSpPr>
            <p:nvPr/>
          </p:nvSpPr>
          <p:spPr bwMode="auto">
            <a:xfrm>
              <a:off x="284" y="3360"/>
              <a:ext cx="964" cy="144"/>
            </a:xfrm>
            <a:custGeom>
              <a:avLst/>
              <a:gdLst>
                <a:gd name="T0" fmla="*/ 4 w 964"/>
                <a:gd name="T1" fmla="*/ 144 h 144"/>
                <a:gd name="T2" fmla="*/ 244 w 964"/>
                <a:gd name="T3" fmla="*/ 144 h 144"/>
                <a:gd name="T4" fmla="*/ 340 w 964"/>
                <a:gd name="T5" fmla="*/ 48 h 144"/>
                <a:gd name="T6" fmla="*/ 964 w 964"/>
                <a:gd name="T7" fmla="*/ 48 h 144"/>
                <a:gd name="T8" fmla="*/ 964 w 964"/>
                <a:gd name="T9" fmla="*/ 0 h 144"/>
                <a:gd name="T10" fmla="*/ 292 w 964"/>
                <a:gd name="T11" fmla="*/ 0 h 144"/>
                <a:gd name="T12" fmla="*/ 196 w 964"/>
                <a:gd name="T13" fmla="*/ 96 h 144"/>
                <a:gd name="T14" fmla="*/ 4 w 964"/>
                <a:gd name="T15" fmla="*/ 96 h 144"/>
                <a:gd name="T16" fmla="*/ 0 w 964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4" h="144">
                  <a:moveTo>
                    <a:pt x="4" y="144"/>
                  </a:moveTo>
                  <a:lnTo>
                    <a:pt x="244" y="144"/>
                  </a:lnTo>
                  <a:lnTo>
                    <a:pt x="340" y="48"/>
                  </a:lnTo>
                  <a:lnTo>
                    <a:pt x="964" y="48"/>
                  </a:lnTo>
                  <a:lnTo>
                    <a:pt x="964" y="0"/>
                  </a:lnTo>
                  <a:lnTo>
                    <a:pt x="292" y="0"/>
                  </a:lnTo>
                  <a:lnTo>
                    <a:pt x="196" y="96"/>
                  </a:lnTo>
                  <a:lnTo>
                    <a:pt x="4" y="96"/>
                  </a:lnTo>
                  <a:lnTo>
                    <a:pt x="0" y="144"/>
                  </a:lnTo>
                </a:path>
              </a:pathLst>
            </a:cu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75" name="Freeform 39"/>
            <p:cNvSpPr>
              <a:spLocks/>
            </p:cNvSpPr>
            <p:nvPr/>
          </p:nvSpPr>
          <p:spPr bwMode="auto">
            <a:xfrm flipH="1">
              <a:off x="1632" y="3360"/>
              <a:ext cx="960" cy="144"/>
            </a:xfrm>
            <a:custGeom>
              <a:avLst/>
              <a:gdLst>
                <a:gd name="T0" fmla="*/ 4 w 964"/>
                <a:gd name="T1" fmla="*/ 144 h 144"/>
                <a:gd name="T2" fmla="*/ 244 w 964"/>
                <a:gd name="T3" fmla="*/ 144 h 144"/>
                <a:gd name="T4" fmla="*/ 340 w 964"/>
                <a:gd name="T5" fmla="*/ 48 h 144"/>
                <a:gd name="T6" fmla="*/ 964 w 964"/>
                <a:gd name="T7" fmla="*/ 48 h 144"/>
                <a:gd name="T8" fmla="*/ 964 w 964"/>
                <a:gd name="T9" fmla="*/ 0 h 144"/>
                <a:gd name="T10" fmla="*/ 292 w 964"/>
                <a:gd name="T11" fmla="*/ 0 h 144"/>
                <a:gd name="T12" fmla="*/ 196 w 964"/>
                <a:gd name="T13" fmla="*/ 96 h 144"/>
                <a:gd name="T14" fmla="*/ 4 w 964"/>
                <a:gd name="T15" fmla="*/ 96 h 144"/>
                <a:gd name="T16" fmla="*/ 0 w 964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4" h="144">
                  <a:moveTo>
                    <a:pt x="4" y="144"/>
                  </a:moveTo>
                  <a:lnTo>
                    <a:pt x="244" y="144"/>
                  </a:lnTo>
                  <a:lnTo>
                    <a:pt x="340" y="48"/>
                  </a:lnTo>
                  <a:lnTo>
                    <a:pt x="964" y="48"/>
                  </a:lnTo>
                  <a:lnTo>
                    <a:pt x="964" y="0"/>
                  </a:lnTo>
                  <a:lnTo>
                    <a:pt x="292" y="0"/>
                  </a:lnTo>
                  <a:lnTo>
                    <a:pt x="196" y="96"/>
                  </a:lnTo>
                  <a:lnTo>
                    <a:pt x="4" y="96"/>
                  </a:lnTo>
                  <a:lnTo>
                    <a:pt x="0" y="144"/>
                  </a:lnTo>
                </a:path>
              </a:pathLst>
            </a:cu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76" name="Freeform 40"/>
            <p:cNvSpPr>
              <a:spLocks/>
            </p:cNvSpPr>
            <p:nvPr/>
          </p:nvSpPr>
          <p:spPr bwMode="auto">
            <a:xfrm>
              <a:off x="824" y="3360"/>
              <a:ext cx="1184" cy="168"/>
            </a:xfrm>
            <a:custGeom>
              <a:avLst/>
              <a:gdLst>
                <a:gd name="T0" fmla="*/ 448 w 1184"/>
                <a:gd name="T1" fmla="*/ 0 h 168"/>
                <a:gd name="T2" fmla="*/ 840 w 1184"/>
                <a:gd name="T3" fmla="*/ 0 h 168"/>
                <a:gd name="T4" fmla="*/ 840 w 1184"/>
                <a:gd name="T5" fmla="*/ 68 h 168"/>
                <a:gd name="T6" fmla="*/ 1184 w 1184"/>
                <a:gd name="T7" fmla="*/ 68 h 168"/>
                <a:gd name="T8" fmla="*/ 1184 w 1184"/>
                <a:gd name="T9" fmla="*/ 168 h 168"/>
                <a:gd name="T10" fmla="*/ 0 w 1184"/>
                <a:gd name="T11" fmla="*/ 168 h 168"/>
                <a:gd name="T12" fmla="*/ 0 w 1184"/>
                <a:gd name="T13" fmla="*/ 68 h 168"/>
                <a:gd name="T14" fmla="*/ 448 w 1184"/>
                <a:gd name="T15" fmla="*/ 68 h 168"/>
                <a:gd name="T16" fmla="*/ 448 w 1184"/>
                <a:gd name="T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4" h="168">
                  <a:moveTo>
                    <a:pt x="448" y="0"/>
                  </a:moveTo>
                  <a:lnTo>
                    <a:pt x="840" y="0"/>
                  </a:lnTo>
                  <a:lnTo>
                    <a:pt x="840" y="68"/>
                  </a:lnTo>
                  <a:lnTo>
                    <a:pt x="1184" y="68"/>
                  </a:lnTo>
                  <a:lnTo>
                    <a:pt x="1184" y="168"/>
                  </a:lnTo>
                  <a:lnTo>
                    <a:pt x="0" y="168"/>
                  </a:lnTo>
                  <a:lnTo>
                    <a:pt x="0" y="68"/>
                  </a:lnTo>
                  <a:lnTo>
                    <a:pt x="448" y="6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77" name="Line 41"/>
            <p:cNvSpPr>
              <a:spLocks noChangeShapeType="1"/>
            </p:cNvSpPr>
            <p:nvPr/>
          </p:nvSpPr>
          <p:spPr bwMode="auto">
            <a:xfrm>
              <a:off x="1056" y="307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78" name="Rectangle 42"/>
            <p:cNvSpPr>
              <a:spLocks noChangeArrowheads="1"/>
            </p:cNvSpPr>
            <p:nvPr/>
          </p:nvSpPr>
          <p:spPr bwMode="auto">
            <a:xfrm>
              <a:off x="1296" y="3308"/>
              <a:ext cx="288" cy="34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79" name="Freeform 43"/>
            <p:cNvSpPr>
              <a:spLocks/>
            </p:cNvSpPr>
            <p:nvPr/>
          </p:nvSpPr>
          <p:spPr bwMode="auto">
            <a:xfrm>
              <a:off x="1172" y="3214"/>
              <a:ext cx="204" cy="153"/>
            </a:xfrm>
            <a:custGeom>
              <a:avLst/>
              <a:gdLst>
                <a:gd name="T0" fmla="*/ 204 w 204"/>
                <a:gd name="T1" fmla="*/ 88 h 153"/>
                <a:gd name="T2" fmla="*/ 196 w 204"/>
                <a:gd name="T3" fmla="*/ 38 h 153"/>
                <a:gd name="T4" fmla="*/ 172 w 204"/>
                <a:gd name="T5" fmla="*/ 10 h 153"/>
                <a:gd name="T6" fmla="*/ 124 w 204"/>
                <a:gd name="T7" fmla="*/ 6 h 153"/>
                <a:gd name="T8" fmla="*/ 84 w 204"/>
                <a:gd name="T9" fmla="*/ 46 h 153"/>
                <a:gd name="T10" fmla="*/ 40 w 204"/>
                <a:gd name="T11" fmla="*/ 138 h 153"/>
                <a:gd name="T12" fmla="*/ 0 w 204"/>
                <a:gd name="T13" fmla="*/ 13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153">
                  <a:moveTo>
                    <a:pt x="204" y="88"/>
                  </a:moveTo>
                  <a:cubicBezTo>
                    <a:pt x="203" y="80"/>
                    <a:pt x="201" y="51"/>
                    <a:pt x="196" y="38"/>
                  </a:cubicBezTo>
                  <a:cubicBezTo>
                    <a:pt x="191" y="25"/>
                    <a:pt x="184" y="15"/>
                    <a:pt x="172" y="10"/>
                  </a:cubicBezTo>
                  <a:cubicBezTo>
                    <a:pt x="160" y="5"/>
                    <a:pt x="139" y="0"/>
                    <a:pt x="124" y="6"/>
                  </a:cubicBezTo>
                  <a:cubicBezTo>
                    <a:pt x="109" y="12"/>
                    <a:pt x="98" y="24"/>
                    <a:pt x="84" y="46"/>
                  </a:cubicBezTo>
                  <a:cubicBezTo>
                    <a:pt x="70" y="68"/>
                    <a:pt x="54" y="123"/>
                    <a:pt x="40" y="138"/>
                  </a:cubicBezTo>
                  <a:cubicBezTo>
                    <a:pt x="26" y="153"/>
                    <a:pt x="8" y="138"/>
                    <a:pt x="0" y="138"/>
                  </a:cubicBezTo>
                </a:path>
              </a:pathLst>
            </a:custGeom>
            <a:noFill/>
            <a:ln w="2540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6380" name="Text Box 44"/>
            <p:cNvSpPr txBox="1">
              <a:spLocks noChangeArrowheads="1"/>
            </p:cNvSpPr>
            <p:nvPr/>
          </p:nvSpPr>
          <p:spPr bwMode="auto">
            <a:xfrm>
              <a:off x="576" y="2640"/>
              <a:ext cx="136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altLang="en-US" b="1">
                  <a:solidFill>
                    <a:schemeClr val="tx1"/>
                  </a:solidFill>
                </a:rPr>
                <a:t>High Power LED</a:t>
              </a:r>
            </a:p>
          </p:txBody>
        </p:sp>
        <p:sp>
          <p:nvSpPr>
            <p:cNvPr id="1166381" name="Text Box 45"/>
            <p:cNvSpPr txBox="1">
              <a:spLocks noChangeArrowheads="1"/>
            </p:cNvSpPr>
            <p:nvPr/>
          </p:nvSpPr>
          <p:spPr bwMode="auto">
            <a:xfrm>
              <a:off x="816" y="2832"/>
              <a:ext cx="9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altLang="en-US" sz="1200">
                  <a:solidFill>
                    <a:schemeClr val="tx1"/>
                  </a:solidFill>
                </a:rPr>
                <a:t>Chip 700 x 700 µm</a:t>
              </a:r>
            </a:p>
          </p:txBody>
        </p:sp>
        <p:sp>
          <p:nvSpPr>
            <p:cNvPr id="1166382" name="Text Box 46"/>
            <p:cNvSpPr txBox="1">
              <a:spLocks noChangeArrowheads="1"/>
            </p:cNvSpPr>
            <p:nvPr/>
          </p:nvSpPr>
          <p:spPr bwMode="auto">
            <a:xfrm>
              <a:off x="2256" y="3168"/>
              <a:ext cx="9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de-DE" altLang="en-US" sz="1600" b="1">
                  <a:latin typeface="Arial" panose="020B0604020202020204" pitchFamily="34" charset="0"/>
                </a:rPr>
                <a:t>R</a:t>
              </a:r>
              <a:r>
                <a:rPr lang="de-DE" altLang="en-US" sz="1600" b="1" baseline="-25000">
                  <a:latin typeface="Arial" panose="020B0604020202020204" pitchFamily="34" charset="0"/>
                </a:rPr>
                <a:t>th </a:t>
              </a:r>
              <a:r>
                <a:rPr lang="de-DE" altLang="en-US" sz="1600" b="1">
                  <a:latin typeface="Arial" panose="020B0604020202020204" pitchFamily="34" charset="0"/>
                </a:rPr>
                <a:t>= 10 K/W</a:t>
              </a:r>
            </a:p>
          </p:txBody>
        </p:sp>
        <p:sp>
          <p:nvSpPr>
            <p:cNvPr id="1166383" name="Text Box 47"/>
            <p:cNvSpPr txBox="1">
              <a:spLocks noChangeArrowheads="1"/>
            </p:cNvSpPr>
            <p:nvPr/>
          </p:nvSpPr>
          <p:spPr bwMode="auto">
            <a:xfrm>
              <a:off x="1824" y="3648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de-DE" altLang="en-US" sz="1400" b="1">
                  <a:latin typeface="Arial" panose="020B0604020202020204" pitchFamily="34" charset="0"/>
                </a:rPr>
                <a:t>Metall core PCB</a:t>
              </a:r>
            </a:p>
          </p:txBody>
        </p:sp>
        <p:sp>
          <p:nvSpPr>
            <p:cNvPr id="1166384" name="Text Box 48"/>
            <p:cNvSpPr txBox="1">
              <a:spLocks noChangeArrowheads="1"/>
            </p:cNvSpPr>
            <p:nvPr/>
          </p:nvSpPr>
          <p:spPr bwMode="auto">
            <a:xfrm>
              <a:off x="384" y="3648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de-DE" altLang="en-US" sz="1400" b="1">
                  <a:latin typeface="Arial" panose="020B0604020202020204" pitchFamily="34" charset="0"/>
                </a:rPr>
                <a:t>Soldered heat sink</a:t>
              </a:r>
            </a:p>
          </p:txBody>
        </p:sp>
        <p:sp>
          <p:nvSpPr>
            <p:cNvPr id="1166385" name="Line 49"/>
            <p:cNvSpPr>
              <a:spLocks noChangeShapeType="1"/>
            </p:cNvSpPr>
            <p:nvPr/>
          </p:nvSpPr>
          <p:spPr bwMode="auto">
            <a:xfrm flipV="1">
              <a:off x="1104" y="345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6386" name="Text Box 50"/>
          <p:cNvSpPr txBox="1">
            <a:spLocks noChangeArrowheads="1"/>
          </p:cNvSpPr>
          <p:nvPr/>
        </p:nvSpPr>
        <p:spPr bwMode="auto">
          <a:xfrm>
            <a:off x="323850" y="1320800"/>
            <a:ext cx="16859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2400" b="1">
                <a:solidFill>
                  <a:srgbClr val="FF9933"/>
                </a:solidFill>
              </a:rPr>
              <a:t>OSRAM:</a:t>
            </a:r>
            <a:endParaRPr lang="en-US" altLang="en-US" sz="2400" b="1">
              <a:solidFill>
                <a:srgbClr val="FF9933"/>
              </a:solidFill>
            </a:endParaRPr>
          </a:p>
        </p:txBody>
      </p:sp>
      <p:sp>
        <p:nvSpPr>
          <p:cNvPr id="1166387" name="Text Box 51"/>
          <p:cNvSpPr txBox="1">
            <a:spLocks noChangeArrowheads="1"/>
          </p:cNvSpPr>
          <p:nvPr/>
        </p:nvSpPr>
        <p:spPr bwMode="auto">
          <a:xfrm>
            <a:off x="323850" y="3000375"/>
            <a:ext cx="16859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2400" b="1"/>
              <a:t>Lumileds:</a:t>
            </a:r>
            <a:endParaRPr lang="en-US" altLang="en-US" sz="2400" b="1"/>
          </a:p>
        </p:txBody>
      </p:sp>
      <p:graphicFrame>
        <p:nvGraphicFramePr>
          <p:cNvPr id="1166388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3941"/>
              </p:ext>
            </p:extLst>
          </p:nvPr>
        </p:nvGraphicFramePr>
        <p:xfrm>
          <a:off x="1335185" y="3541461"/>
          <a:ext cx="3927377" cy="1579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400" name="Photo Editor Photo" r:id="rId4" imgW="8973803" imgH="3610479" progId="MSPhotoEd.3">
                  <p:embed/>
                </p:oleObj>
              </mc:Choice>
              <mc:Fallback>
                <p:oleObj name="Photo Editor Photo" r:id="rId4" imgW="8973803" imgH="3610479" progId="MSPhotoEd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185" y="3541461"/>
                        <a:ext cx="3927377" cy="1579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6390" name="Picture 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07" y="3800475"/>
            <a:ext cx="2066925" cy="125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83407" y="5368927"/>
            <a:ext cx="8062912" cy="82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Neueste</a:t>
            </a:r>
            <a:r>
              <a:rPr lang="en-US" sz="2400" b="1" dirty="0" smtClean="0"/>
              <a:t> L</a:t>
            </a:r>
            <a:r>
              <a:rPr lang="hu-HU" sz="2400" b="1" dirty="0" err="1" smtClean="0"/>
              <a:t>ösungen</a:t>
            </a:r>
            <a:r>
              <a:rPr lang="hu-HU" sz="2400" b="1" dirty="0" smtClean="0"/>
              <a:t>: </a:t>
            </a:r>
            <a:r>
              <a:rPr lang="hu-HU" dirty="0" err="1" smtClean="0"/>
              <a:t>CoB</a:t>
            </a:r>
            <a:r>
              <a:rPr lang="hu-HU" dirty="0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Verpackung</a:t>
            </a:r>
            <a:r>
              <a:rPr lang="en-US" dirty="0" smtClean="0"/>
              <a:t>” </a:t>
            </a:r>
            <a:r>
              <a:rPr lang="en-US" dirty="0" err="1" smtClean="0"/>
              <a:t>d.h</a:t>
            </a:r>
            <a:r>
              <a:rPr lang="en-US" dirty="0" smtClean="0"/>
              <a:t>.: </a:t>
            </a:r>
            <a:r>
              <a:rPr lang="en-US" i="1" dirty="0" smtClean="0"/>
              <a:t>chip on board </a:t>
            </a:r>
          </a:p>
          <a:p>
            <a:r>
              <a:rPr lang="en-US" dirty="0" err="1" smtClean="0"/>
              <a:t>Niedrigste</a:t>
            </a:r>
            <a:r>
              <a:rPr lang="en-US" dirty="0" smtClean="0"/>
              <a:t> </a:t>
            </a:r>
            <a:r>
              <a:rPr lang="en-US" dirty="0" err="1" smtClean="0"/>
              <a:t>thermische</a:t>
            </a:r>
            <a:r>
              <a:rPr lang="en-US" dirty="0" smtClean="0"/>
              <a:t> </a:t>
            </a:r>
            <a:r>
              <a:rPr lang="en-US" dirty="0" err="1" smtClean="0"/>
              <a:t>Wiederstand</a:t>
            </a:r>
            <a:r>
              <a:rPr lang="en-US" dirty="0" smtClean="0"/>
              <a:t> (</a:t>
            </a:r>
            <a:r>
              <a:rPr lang="en-US" dirty="0" err="1" smtClean="0"/>
              <a:t>unter</a:t>
            </a:r>
            <a:r>
              <a:rPr lang="en-US" dirty="0" smtClean="0"/>
              <a:t> 1 K/W)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D39BF-4B10-4401-A5A3-14E5B29CBB3E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116839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2201863"/>
            <a:ext cx="128587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8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81013"/>
            <a:ext cx="9036050" cy="711200"/>
          </a:xfrm>
        </p:spPr>
        <p:txBody>
          <a:bodyPr/>
          <a:lstStyle/>
          <a:p>
            <a:r>
              <a:rPr lang="de-DE" altLang="en-US" sz="3600"/>
              <a:t>Gruppierung der LEDs nach Gehäuse</a:t>
            </a:r>
            <a:endParaRPr lang="en-US" altLang="en-US" sz="3600"/>
          </a:p>
        </p:txBody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1292225"/>
            <a:ext cx="8834438" cy="4591050"/>
          </a:xfrm>
        </p:spPr>
        <p:txBody>
          <a:bodyPr/>
          <a:lstStyle/>
          <a:p>
            <a:r>
              <a:rPr lang="de-DE" altLang="en-US" dirty="0"/>
              <a:t>Individuell verpackte</a:t>
            </a:r>
            <a:r>
              <a:rPr lang="hu-HU" altLang="en-US" dirty="0"/>
              <a:t> LED</a:t>
            </a:r>
            <a:r>
              <a:rPr lang="de-DE" altLang="en-US" dirty="0"/>
              <a:t>s</a:t>
            </a:r>
            <a:endParaRPr lang="hu-HU" altLang="en-US" dirty="0"/>
          </a:p>
          <a:p>
            <a:pPr lvl="1"/>
            <a:r>
              <a:rPr lang="hu-HU" altLang="en-US" dirty="0"/>
              <a:t>Level 0 device</a:t>
            </a:r>
          </a:p>
          <a:p>
            <a:r>
              <a:rPr lang="de-DE" altLang="en-US" dirty="0"/>
              <a:t>LEDs montiert auf Leiterplatte mit Metallkern</a:t>
            </a:r>
            <a:endParaRPr lang="hu-HU" altLang="en-US" dirty="0"/>
          </a:p>
          <a:p>
            <a:pPr lvl="1"/>
            <a:r>
              <a:rPr lang="hu-HU" altLang="en-US" dirty="0"/>
              <a:t>Level 1 device</a:t>
            </a:r>
          </a:p>
          <a:p>
            <a:pPr lvl="1"/>
            <a:endParaRPr lang="hu-HU" altLang="en-US" dirty="0"/>
          </a:p>
          <a:p>
            <a:r>
              <a:rPr lang="hu-HU" altLang="en-US" dirty="0"/>
              <a:t>LED </a:t>
            </a:r>
            <a:r>
              <a:rPr lang="en-US" altLang="en-US" dirty="0" err="1" smtClean="0"/>
              <a:t>Modulen</a:t>
            </a:r>
            <a:endParaRPr lang="hu-HU" altLang="en-US" dirty="0"/>
          </a:p>
          <a:p>
            <a:endParaRPr lang="hu-HU" altLang="en-US" dirty="0"/>
          </a:p>
          <a:p>
            <a:endParaRPr lang="hu-HU" altLang="en-US" dirty="0"/>
          </a:p>
          <a:p>
            <a:r>
              <a:rPr lang="hu-HU" altLang="en-US" dirty="0"/>
              <a:t>LED </a:t>
            </a:r>
            <a:r>
              <a:rPr lang="de-DE" altLang="en-US" dirty="0"/>
              <a:t>C</a:t>
            </a:r>
            <a:r>
              <a:rPr lang="hu-HU" altLang="en-US" dirty="0"/>
              <a:t>luster</a:t>
            </a:r>
            <a:r>
              <a:rPr lang="de-DE" altLang="en-US" dirty="0"/>
              <a:t>s</a:t>
            </a:r>
            <a:endParaRPr lang="en-US" altLang="en-US" dirty="0"/>
          </a:p>
        </p:txBody>
      </p:sp>
      <p:graphicFrame>
        <p:nvGraphicFramePr>
          <p:cNvPr id="1168388" name="Object 4"/>
          <p:cNvGraphicFramePr>
            <a:graphicFrameLocks noChangeAspect="1"/>
          </p:cNvGraphicFramePr>
          <p:nvPr/>
        </p:nvGraphicFramePr>
        <p:xfrm>
          <a:off x="4618038" y="1296988"/>
          <a:ext cx="1397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68" name="Photo Editor Photo" r:id="rId5" imgW="7163800" imgH="5276190" progId="MSPhotoEd.3">
                  <p:embed/>
                </p:oleObj>
              </mc:Choice>
              <mc:Fallback>
                <p:oleObj name="Photo Editor Photo" r:id="rId5" imgW="7163800" imgH="527619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1296988"/>
                        <a:ext cx="13970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8389" name="Object 5"/>
          <p:cNvGraphicFramePr>
            <a:graphicFrameLocks noChangeAspect="1"/>
          </p:cNvGraphicFramePr>
          <p:nvPr/>
        </p:nvGraphicFramePr>
        <p:xfrm>
          <a:off x="5965825" y="1262063"/>
          <a:ext cx="17526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69" name="Photo Editor Photo" r:id="rId7" imgW="1752381" imgH="771429" progId="MSPhotoEd.3">
                  <p:embed/>
                </p:oleObj>
              </mc:Choice>
              <mc:Fallback>
                <p:oleObj name="Photo Editor Photo" r:id="rId7" imgW="1752381" imgH="7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825" y="1262063"/>
                        <a:ext cx="17526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8390" name="Object 6"/>
          <p:cNvGraphicFramePr>
            <a:graphicFrameLocks noChangeAspect="1"/>
          </p:cNvGraphicFramePr>
          <p:nvPr/>
        </p:nvGraphicFramePr>
        <p:xfrm>
          <a:off x="3962400" y="2703513"/>
          <a:ext cx="1209675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70" name="Photo Editor Photo" r:id="rId9" imgW="990738" imgH="657317" progId="MSPhotoEd.3">
                  <p:embed/>
                </p:oleObj>
              </mc:Choice>
              <mc:Fallback>
                <p:oleObj name="Photo Editor Photo" r:id="rId9" imgW="990738" imgH="65731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703513"/>
                        <a:ext cx="1209675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8391" name="Object 7"/>
          <p:cNvGraphicFramePr>
            <a:graphicFrameLocks noChangeAspect="1"/>
          </p:cNvGraphicFramePr>
          <p:nvPr/>
        </p:nvGraphicFramePr>
        <p:xfrm>
          <a:off x="5351463" y="2689225"/>
          <a:ext cx="12668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71" name="Photo Editor Photo" r:id="rId11" imgW="1267002" imgH="952633" progId="MSPhotoEd.3">
                  <p:embed/>
                </p:oleObj>
              </mc:Choice>
              <mc:Fallback>
                <p:oleObj name="Photo Editor Photo" r:id="rId11" imgW="1267002" imgH="952633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2689225"/>
                        <a:ext cx="1266825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839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3835400"/>
            <a:ext cx="1000125" cy="10001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68393" name="Object 9"/>
          <p:cNvGraphicFramePr>
            <a:graphicFrameLocks noChangeAspect="1"/>
          </p:cNvGraphicFramePr>
          <p:nvPr/>
        </p:nvGraphicFramePr>
        <p:xfrm>
          <a:off x="6516688" y="3452813"/>
          <a:ext cx="2300287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72" name="Photo Editor Photo" r:id="rId14" imgW="4828571" imgH="2952381" progId="MSPhotoEd.3">
                  <p:embed/>
                </p:oleObj>
              </mc:Choice>
              <mc:Fallback>
                <p:oleObj name="Photo Editor Photo" r:id="rId14" imgW="4828571" imgH="295238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3452813"/>
                        <a:ext cx="2300287" cy="1524000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8394" name="Object 10"/>
          <p:cNvGraphicFramePr>
            <a:graphicFrameLocks noChangeAspect="1"/>
          </p:cNvGraphicFramePr>
          <p:nvPr/>
        </p:nvGraphicFramePr>
        <p:xfrm>
          <a:off x="3806825" y="5026025"/>
          <a:ext cx="4448175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73" name="Photo Editor Photo" r:id="rId16" imgW="4761905" imgH="1542857" progId="MSPhotoEd.3">
                  <p:embed/>
                </p:oleObj>
              </mc:Choice>
              <mc:Fallback>
                <p:oleObj name="Photo Editor Photo" r:id="rId16" imgW="4761905" imgH="1542857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5026025"/>
                        <a:ext cx="4448175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8395" name="Object 11"/>
          <p:cNvGraphicFramePr>
            <a:graphicFrameLocks noChangeAspect="1"/>
          </p:cNvGraphicFramePr>
          <p:nvPr/>
        </p:nvGraphicFramePr>
        <p:xfrm>
          <a:off x="4968875" y="3779838"/>
          <a:ext cx="11811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74" name="Photo Editor Photo" r:id="rId18" imgW="1181265" imgH="1057423" progId="MSPhotoEd.3">
                  <p:embed/>
                </p:oleObj>
              </mc:Choice>
              <mc:Fallback>
                <p:oleObj name="Photo Editor Photo" r:id="rId18" imgW="1181265" imgH="1057423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75" y="3779838"/>
                        <a:ext cx="11811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8396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1049338"/>
            <a:ext cx="1042987" cy="104298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A8ABE-5619-43B0-8FD4-C528CA2BFA0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3200"/>
              <a:t>Opti</a:t>
            </a:r>
            <a:r>
              <a:rPr lang="de-DE" altLang="en-US" sz="3200"/>
              <a:t>sche</a:t>
            </a:r>
            <a:r>
              <a:rPr lang="hu-HU" altLang="en-US" sz="3200"/>
              <a:t> </a:t>
            </a:r>
            <a:r>
              <a:rPr lang="de-DE" altLang="en-US" sz="3200"/>
              <a:t>P</a:t>
            </a:r>
            <a:r>
              <a:rPr lang="hu-HU" altLang="en-US" sz="3200"/>
              <a:t>aram</a:t>
            </a:r>
            <a:r>
              <a:rPr lang="de-DE" altLang="en-US" sz="3200"/>
              <a:t>e</a:t>
            </a:r>
            <a:r>
              <a:rPr lang="hu-HU" altLang="en-US" sz="3200"/>
              <a:t>ter</a:t>
            </a:r>
            <a:endParaRPr lang="en-US" altLang="en-US" sz="3200"/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06525"/>
            <a:ext cx="9021763" cy="4972050"/>
          </a:xfrm>
        </p:spPr>
        <p:txBody>
          <a:bodyPr/>
          <a:lstStyle/>
          <a:p>
            <a:r>
              <a:rPr lang="de-DE" altLang="en-US" dirty="0"/>
              <a:t>Ausgestrahlte Lichtleistung </a:t>
            </a:r>
            <a:r>
              <a:rPr lang="hu-HU" altLang="en-US" dirty="0"/>
              <a:t>(radiometri</a:t>
            </a:r>
            <a:r>
              <a:rPr lang="de-DE" altLang="en-US" dirty="0"/>
              <a:t>scher</a:t>
            </a:r>
            <a:r>
              <a:rPr lang="hu-HU" altLang="en-US" dirty="0"/>
              <a:t> </a:t>
            </a:r>
            <a:r>
              <a:rPr lang="de-DE" altLang="en-US" dirty="0"/>
              <a:t>F</a:t>
            </a:r>
            <a:r>
              <a:rPr lang="hu-HU" altLang="en-US" dirty="0"/>
              <a:t>lux</a:t>
            </a:r>
            <a:r>
              <a:rPr lang="hu-HU" altLang="en-US" dirty="0" smtClean="0"/>
              <a:t>)</a:t>
            </a:r>
            <a:r>
              <a:rPr lang="en-US" altLang="en-US" dirty="0" smtClean="0"/>
              <a:t> </a:t>
            </a:r>
            <a:r>
              <a:rPr lang="en-US" altLang="en-US" dirty="0" smtClean="0">
                <a:sym typeface="Symbol" panose="05050102010706020507" pitchFamily="18" charset="2"/>
              </a:rPr>
              <a:t>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e</a:t>
            </a:r>
            <a:endParaRPr lang="hu-HU" altLang="en-US" baseline="-25000" dirty="0"/>
          </a:p>
          <a:p>
            <a:r>
              <a:rPr lang="hu-HU" altLang="en-US" dirty="0"/>
              <a:t>Lichtstrom (</a:t>
            </a:r>
            <a:r>
              <a:rPr lang="hu-HU" altLang="en-US" i="1" dirty="0"/>
              <a:t>luminous flux</a:t>
            </a:r>
            <a:r>
              <a:rPr lang="hu-HU" altLang="en-US" dirty="0" smtClean="0"/>
              <a:t>)</a:t>
            </a:r>
            <a:r>
              <a:rPr lang="en-US" altLang="en-US" dirty="0" smtClean="0"/>
              <a:t> </a:t>
            </a:r>
            <a:r>
              <a:rPr lang="en-US" altLang="en-US" dirty="0" smtClean="0">
                <a:sym typeface="Symbol" panose="05050102010706020507" pitchFamily="18" charset="2"/>
              </a:rPr>
              <a:t>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v</a:t>
            </a:r>
            <a:endParaRPr lang="hu-HU" altLang="en-US" baseline="-25000" dirty="0"/>
          </a:p>
          <a:p>
            <a:pPr lvl="1"/>
            <a:r>
              <a:rPr lang="de-DE" altLang="en-US" dirty="0"/>
              <a:t>der ausgestrahlte </a:t>
            </a:r>
            <a:r>
              <a:rPr lang="de-DE" altLang="en-US" dirty="0" smtClean="0"/>
              <a:t>optische Energieflux</a:t>
            </a:r>
            <a:r>
              <a:rPr lang="de-DE" altLang="en-US" dirty="0"/>
              <a:t>, gewichtet mit der </a:t>
            </a:r>
            <a:r>
              <a:rPr lang="de-DE" altLang="en-US" dirty="0" smtClean="0"/>
              <a:t>Empfindlichkeit </a:t>
            </a:r>
            <a:r>
              <a:rPr lang="de-DE" altLang="en-US" dirty="0"/>
              <a:t>des menschlichen Auges,</a:t>
            </a:r>
            <a:r>
              <a:rPr lang="hu-HU" altLang="en-US" dirty="0"/>
              <a:t> </a:t>
            </a:r>
            <a:r>
              <a:rPr lang="de-DE" altLang="en-US" dirty="0"/>
              <a:t>der Funktion</a:t>
            </a:r>
            <a:r>
              <a:rPr lang="hu-HU" altLang="en-US" dirty="0"/>
              <a:t> V(</a:t>
            </a:r>
            <a:r>
              <a:rPr lang="hu-HU" altLang="en-US" dirty="0">
                <a:sym typeface="Symbol" panose="05050102010706020507" pitchFamily="18" charset="2"/>
              </a:rPr>
              <a:t>)</a:t>
            </a:r>
          </a:p>
          <a:p>
            <a:r>
              <a:rPr lang="hu-HU" altLang="en-US" dirty="0">
                <a:sym typeface="Symbol" panose="05050102010706020507" pitchFamily="18" charset="2"/>
              </a:rPr>
              <a:t>Spektrum</a:t>
            </a:r>
          </a:p>
        </p:txBody>
      </p:sp>
      <p:graphicFrame>
        <p:nvGraphicFramePr>
          <p:cNvPr id="1169413" name="Object 5"/>
          <p:cNvGraphicFramePr>
            <a:graphicFrameLocks noChangeAspect="1"/>
          </p:cNvGraphicFramePr>
          <p:nvPr/>
        </p:nvGraphicFramePr>
        <p:xfrm>
          <a:off x="327025" y="3800475"/>
          <a:ext cx="4684713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447" name="Photo Editor Photo" r:id="rId4" imgW="5533333" imgH="3161905" progId="MSPhotoEd.3">
                  <p:embed/>
                </p:oleObj>
              </mc:Choice>
              <mc:Fallback>
                <p:oleObj name="Photo Editor Photo" r:id="rId4" imgW="5533333" imgH="3161905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3800475"/>
                        <a:ext cx="4684713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9426" name="Group 18"/>
          <p:cNvGrpSpPr>
            <a:grpSpLocks/>
          </p:cNvGrpSpPr>
          <p:nvPr/>
        </p:nvGrpSpPr>
        <p:grpSpPr bwMode="auto">
          <a:xfrm>
            <a:off x="5381625" y="3960813"/>
            <a:ext cx="3432175" cy="2211387"/>
            <a:chOff x="3390" y="2495"/>
            <a:chExt cx="2162" cy="1393"/>
          </a:xfrm>
        </p:grpSpPr>
        <p:graphicFrame>
          <p:nvGraphicFramePr>
            <p:cNvPr id="1169412" name="Object 4"/>
            <p:cNvGraphicFramePr>
              <a:graphicFrameLocks noChangeAspect="1"/>
            </p:cNvGraphicFramePr>
            <p:nvPr/>
          </p:nvGraphicFramePr>
          <p:xfrm>
            <a:off x="3398" y="2495"/>
            <a:ext cx="2154" cy="13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448" name="Photo Editor Photo" r:id="rId6" imgW="4505954" imgH="2914286" progId="MSPhotoEd.3">
                    <p:embed/>
                  </p:oleObj>
                </mc:Choice>
                <mc:Fallback>
                  <p:oleObj name="Photo Editor Photo" r:id="rId6" imgW="4505954" imgH="2914286" progId="MSPhotoEd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8" y="2495"/>
                          <a:ext cx="2154" cy="13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69414" name="Text Box 6"/>
            <p:cNvSpPr txBox="1">
              <a:spLocks noChangeArrowheads="1"/>
            </p:cNvSpPr>
            <p:nvPr/>
          </p:nvSpPr>
          <p:spPr bwMode="auto">
            <a:xfrm>
              <a:off x="4244" y="3820"/>
              <a:ext cx="660" cy="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4D288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>
              <a:spAutoFit/>
            </a:bodyPr>
            <a:lstStyle/>
            <a:p>
              <a:r>
                <a:rPr lang="de-DE" altLang="en-US" sz="800" b="1">
                  <a:solidFill>
                    <a:schemeClr val="tx1"/>
                  </a:solidFill>
                </a:rPr>
                <a:t>Wellenlänge, nm</a:t>
              </a:r>
              <a:endParaRPr lang="hu-HU" alt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169415" name="Text Box 7"/>
            <p:cNvSpPr txBox="1">
              <a:spLocks noChangeArrowheads="1"/>
            </p:cNvSpPr>
            <p:nvPr/>
          </p:nvSpPr>
          <p:spPr bwMode="auto">
            <a:xfrm rot="16200000">
              <a:off x="3036" y="3088"/>
              <a:ext cx="774" cy="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4D288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>
              <a:spAutoFit/>
            </a:bodyPr>
            <a:lstStyle/>
            <a:p>
              <a:r>
                <a:rPr lang="de-DE" altLang="en-US" sz="800" b="1">
                  <a:solidFill>
                    <a:schemeClr val="tx1"/>
                  </a:solidFill>
                </a:rPr>
                <a:t>rel. Empfindlichkeit</a:t>
              </a:r>
              <a:endParaRPr lang="hu-HU" altLang="en-US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1169416" name="Text Box 8"/>
          <p:cNvSpPr txBox="1">
            <a:spLocks noChangeArrowheads="1"/>
          </p:cNvSpPr>
          <p:nvPr/>
        </p:nvSpPr>
        <p:spPr bwMode="auto">
          <a:xfrm rot="16200000">
            <a:off x="-95250" y="4972050"/>
            <a:ext cx="100012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rel. Intensität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17" name="Text Box 9"/>
          <p:cNvSpPr txBox="1">
            <a:spLocks noChangeArrowheads="1"/>
          </p:cNvSpPr>
          <p:nvPr/>
        </p:nvSpPr>
        <p:spPr bwMode="auto">
          <a:xfrm>
            <a:off x="1800225" y="6296025"/>
            <a:ext cx="12096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Wellenlänge, nm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18" name="Text Box 10"/>
          <p:cNvSpPr txBox="1">
            <a:spLocks noChangeArrowheads="1"/>
          </p:cNvSpPr>
          <p:nvPr/>
        </p:nvSpPr>
        <p:spPr bwMode="auto">
          <a:xfrm>
            <a:off x="4467225" y="4629150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blau 2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19" name="Text Box 11"/>
          <p:cNvSpPr txBox="1">
            <a:spLocks noChangeArrowheads="1"/>
          </p:cNvSpPr>
          <p:nvPr/>
        </p:nvSpPr>
        <p:spPr bwMode="auto">
          <a:xfrm>
            <a:off x="4448175" y="4191000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weiss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20" name="Text Box 12"/>
          <p:cNvSpPr txBox="1">
            <a:spLocks noChangeArrowheads="1"/>
          </p:cNvSpPr>
          <p:nvPr/>
        </p:nvSpPr>
        <p:spPr bwMode="auto">
          <a:xfrm>
            <a:off x="4457700" y="5267325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gelb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21" name="Text Box 13"/>
          <p:cNvSpPr txBox="1">
            <a:spLocks noChangeArrowheads="1"/>
          </p:cNvSpPr>
          <p:nvPr/>
        </p:nvSpPr>
        <p:spPr bwMode="auto">
          <a:xfrm>
            <a:off x="4467225" y="5676900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rot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22" name="Text Box 14"/>
          <p:cNvSpPr txBox="1">
            <a:spLocks noChangeArrowheads="1"/>
          </p:cNvSpPr>
          <p:nvPr/>
        </p:nvSpPr>
        <p:spPr bwMode="auto">
          <a:xfrm>
            <a:off x="4467225" y="5476875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orange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23" name="Text Box 15"/>
          <p:cNvSpPr txBox="1">
            <a:spLocks noChangeArrowheads="1"/>
          </p:cNvSpPr>
          <p:nvPr/>
        </p:nvSpPr>
        <p:spPr bwMode="auto">
          <a:xfrm>
            <a:off x="4467225" y="5048250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grün 2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24" name="Text Box 16"/>
          <p:cNvSpPr txBox="1">
            <a:spLocks noChangeArrowheads="1"/>
          </p:cNvSpPr>
          <p:nvPr/>
        </p:nvSpPr>
        <p:spPr bwMode="auto">
          <a:xfrm>
            <a:off x="4457700" y="4410075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blau 1</a:t>
            </a:r>
            <a:endParaRPr lang="hu-HU" altLang="en-US" sz="1000" b="1">
              <a:solidFill>
                <a:schemeClr val="tx1"/>
              </a:solidFill>
            </a:endParaRPr>
          </a:p>
        </p:txBody>
      </p:sp>
      <p:sp>
        <p:nvSpPr>
          <p:cNvPr id="1169425" name="Text Box 17"/>
          <p:cNvSpPr txBox="1">
            <a:spLocks noChangeArrowheads="1"/>
          </p:cNvSpPr>
          <p:nvPr/>
        </p:nvSpPr>
        <p:spPr bwMode="auto">
          <a:xfrm>
            <a:off x="4467225" y="4838700"/>
            <a:ext cx="638175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r>
              <a:rPr lang="de-DE" altLang="en-US" sz="1000" b="1">
                <a:solidFill>
                  <a:schemeClr val="tx1"/>
                </a:solidFill>
              </a:rPr>
              <a:t>grün 1</a:t>
            </a:r>
            <a:endParaRPr lang="hu-HU" altLang="en-US" sz="1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0276-66F0-48C1-BE92-C97ADC1CD1DB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703262"/>
          </a:xfrm>
        </p:spPr>
        <p:txBody>
          <a:bodyPr/>
          <a:lstStyle/>
          <a:p>
            <a:r>
              <a:rPr lang="en-US" altLang="en-US" sz="3200"/>
              <a:t>Strahlungscharakteristik</a:t>
            </a:r>
          </a:p>
        </p:txBody>
      </p:sp>
      <p:grpSp>
        <p:nvGrpSpPr>
          <p:cNvPr id="1170435" name="Group 3"/>
          <p:cNvGrpSpPr>
            <a:grpSpLocks/>
          </p:cNvGrpSpPr>
          <p:nvPr/>
        </p:nvGrpSpPr>
        <p:grpSpPr bwMode="auto">
          <a:xfrm>
            <a:off x="866775" y="1628775"/>
            <a:ext cx="7124700" cy="2665413"/>
            <a:chOff x="528" y="990"/>
            <a:chExt cx="4944" cy="1967"/>
          </a:xfrm>
        </p:grpSpPr>
        <p:pic>
          <p:nvPicPr>
            <p:cNvPr id="1170436" name="Picture 4" descr="reflectorpyrami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" r="47098"/>
            <a:stretch>
              <a:fillRect/>
            </a:stretch>
          </p:blipFill>
          <p:spPr bwMode="auto">
            <a:xfrm>
              <a:off x="3264" y="990"/>
              <a:ext cx="2208" cy="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0437" name="Picture 5" descr="someray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6"/>
            <a:stretch>
              <a:fillRect/>
            </a:stretch>
          </p:blipFill>
          <p:spPr bwMode="auto">
            <a:xfrm>
              <a:off x="528" y="1077"/>
              <a:ext cx="2544" cy="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0438" name="Text Box 6"/>
          <p:cNvSpPr txBox="1">
            <a:spLocks noChangeArrowheads="1"/>
          </p:cNvSpPr>
          <p:nvPr/>
        </p:nvSpPr>
        <p:spPr bwMode="auto">
          <a:xfrm>
            <a:off x="327025" y="1304925"/>
            <a:ext cx="44196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2400" b="1"/>
              <a:t>LED </a:t>
            </a:r>
            <a:r>
              <a:rPr lang="de-DE" altLang="en-US" sz="2400" b="1"/>
              <a:t>Chip im Reflektor</a:t>
            </a:r>
            <a:r>
              <a:rPr lang="hu-HU" altLang="en-US" sz="2400" b="1"/>
              <a:t>:</a:t>
            </a:r>
            <a:endParaRPr lang="en-US" altLang="en-US" sz="2400" b="1"/>
          </a:p>
        </p:txBody>
      </p:sp>
      <p:pic>
        <p:nvPicPr>
          <p:cNvPr id="1170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214813"/>
            <a:ext cx="1347788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0440" name="Group 8"/>
          <p:cNvGrpSpPr>
            <a:grpSpLocks/>
          </p:cNvGrpSpPr>
          <p:nvPr/>
        </p:nvGrpSpPr>
        <p:grpSpPr bwMode="auto">
          <a:xfrm>
            <a:off x="2043113" y="4513263"/>
            <a:ext cx="6781800" cy="1862137"/>
            <a:chOff x="1287" y="2843"/>
            <a:chExt cx="4272" cy="1173"/>
          </a:xfrm>
        </p:grpSpPr>
        <p:sp>
          <p:nvSpPr>
            <p:cNvPr id="1170441" name="Text Box 9"/>
            <p:cNvSpPr txBox="1">
              <a:spLocks noChangeArrowheads="1"/>
            </p:cNvSpPr>
            <p:nvPr/>
          </p:nvSpPr>
          <p:spPr bwMode="auto">
            <a:xfrm>
              <a:off x="1287" y="3306"/>
              <a:ext cx="1050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DE" altLang="en-US" sz="1600" b="1"/>
                <a:t>Dazu kommt noch</a:t>
              </a:r>
              <a:r>
                <a:rPr lang="hu-HU" altLang="en-US" sz="1600" b="1"/>
                <a:t> </a:t>
              </a:r>
              <a:r>
                <a:rPr lang="de-DE" altLang="en-US" sz="1600" b="1"/>
                <a:t>das klare Kunststoffge-häuse</a:t>
              </a:r>
              <a:r>
                <a:rPr lang="hu-HU" altLang="en-US" sz="1600" b="1"/>
                <a:t>,</a:t>
              </a:r>
              <a:r>
                <a:rPr lang="de-DE" altLang="en-US" sz="1600" b="1"/>
                <a:t> als Optik</a:t>
              </a:r>
              <a:endParaRPr lang="en-US" altLang="en-US" sz="1600" b="1"/>
            </a:p>
          </p:txBody>
        </p:sp>
        <p:graphicFrame>
          <p:nvGraphicFramePr>
            <p:cNvPr id="1170442" name="Object 10"/>
            <p:cNvGraphicFramePr>
              <a:graphicFrameLocks noChangeAspect="1"/>
            </p:cNvGraphicFramePr>
            <p:nvPr/>
          </p:nvGraphicFramePr>
          <p:xfrm>
            <a:off x="2463" y="2843"/>
            <a:ext cx="1173" cy="1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0453" name="Photo Editor Photo" r:id="rId7" imgW="2857899" imgH="2857899" progId="MSPhotoEd.3">
                    <p:embed/>
                  </p:oleObj>
                </mc:Choice>
                <mc:Fallback>
                  <p:oleObj name="Photo Editor Photo" r:id="rId7" imgW="2857899" imgH="2857899" progId="MSPhotoEd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3" y="2843"/>
                          <a:ext cx="1173" cy="1173"/>
                        </a:xfrm>
                        <a:prstGeom prst="rect">
                          <a:avLst/>
                        </a:prstGeom>
                        <a:noFill/>
                        <a:ln w="9525" algn="ctr">
                          <a:solidFill>
                            <a:srgbClr val="C0C0C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0443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" y="2847"/>
              <a:ext cx="1801" cy="1167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B2AA-043A-443B-9DC4-5BC37EE4587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7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200"/>
              <a:t>Wirkungsgrad-Arten von </a:t>
            </a:r>
            <a:r>
              <a:rPr lang="hu-HU" altLang="en-US" sz="3200"/>
              <a:t>LED</a:t>
            </a:r>
            <a:r>
              <a:rPr lang="de-DE" altLang="en-US" sz="3200"/>
              <a:t>s</a:t>
            </a:r>
            <a:endParaRPr lang="en-US" altLang="en-US" sz="3200"/>
          </a:p>
        </p:txBody>
      </p:sp>
      <p:sp>
        <p:nvSpPr>
          <p:cNvPr id="117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79525"/>
            <a:ext cx="8834438" cy="4972050"/>
          </a:xfrm>
        </p:spPr>
        <p:txBody>
          <a:bodyPr/>
          <a:lstStyle/>
          <a:p>
            <a:r>
              <a:rPr lang="hu-HU" altLang="en-US" b="1" i="1"/>
              <a:t>Quantum efficiency</a:t>
            </a:r>
            <a:r>
              <a:rPr lang="hu-HU" altLang="en-US"/>
              <a:t> (</a:t>
            </a:r>
            <a:r>
              <a:rPr lang="de-DE" altLang="en-US"/>
              <a:t>Quantenwirkungsgrad</a:t>
            </a:r>
            <a:r>
              <a:rPr lang="hu-HU" altLang="en-US"/>
              <a:t>)</a:t>
            </a:r>
          </a:p>
          <a:p>
            <a:pPr lvl="1"/>
            <a:r>
              <a:rPr lang="de-DE" altLang="en-US"/>
              <a:t>Verhältnis des Rekombinationsstroms mit Lichtemission zum Gesamtstrom</a:t>
            </a:r>
            <a:endParaRPr lang="hu-HU" altLang="en-US"/>
          </a:p>
          <a:p>
            <a:r>
              <a:rPr lang="hu-HU" altLang="en-US" b="1" i="1"/>
              <a:t>Extraction efficiency</a:t>
            </a:r>
            <a:r>
              <a:rPr lang="hu-HU" altLang="en-US"/>
              <a:t> (</a:t>
            </a:r>
            <a:r>
              <a:rPr lang="de-DE" altLang="en-US"/>
              <a:t>Extraktionswirkungsgrad</a:t>
            </a:r>
            <a:r>
              <a:rPr lang="hu-HU" altLang="en-US"/>
              <a:t>)</a:t>
            </a:r>
          </a:p>
          <a:p>
            <a:pPr lvl="1"/>
            <a:r>
              <a:rPr lang="de-DE" altLang="en-US"/>
              <a:t>Verhältnis der austretenden Photonen zu den im aktiven Bereich der LED generierten Photonen </a:t>
            </a:r>
            <a:endParaRPr lang="hu-HU" altLang="en-US"/>
          </a:p>
          <a:p>
            <a:r>
              <a:rPr lang="hu-HU" altLang="en-US" b="1" i="1"/>
              <a:t>Power efficiency </a:t>
            </a:r>
            <a:r>
              <a:rPr lang="en-US" altLang="en-US" b="1" i="1"/>
              <a:t>/ wall-plug efficiency </a:t>
            </a:r>
            <a:r>
              <a:rPr lang="hu-HU" altLang="en-US" b="1" i="1"/>
              <a:t>– WPE</a:t>
            </a:r>
            <a:r>
              <a:rPr lang="hu-HU" altLang="en-US"/>
              <a:t> </a:t>
            </a:r>
            <a:r>
              <a:rPr lang="en-US" altLang="en-US"/>
              <a:t>(Leistungswirkungsgrad</a:t>
            </a:r>
            <a:r>
              <a:rPr lang="hu-HU" altLang="en-US"/>
              <a:t>)</a:t>
            </a:r>
          </a:p>
          <a:p>
            <a:pPr lvl="1"/>
            <a:r>
              <a:rPr lang="de-DE" altLang="en-US"/>
              <a:t>Verhältnis der abgestrahlten Lichtleistung zur eingegebenen elektrischen Leistung (</a:t>
            </a:r>
            <a:r>
              <a:rPr lang="hu-HU" altLang="en-US"/>
              <a:t>P</a:t>
            </a:r>
            <a:r>
              <a:rPr lang="hu-HU" altLang="en-US" baseline="-25000"/>
              <a:t>opt</a:t>
            </a:r>
            <a:r>
              <a:rPr lang="hu-HU" altLang="en-US"/>
              <a:t> </a:t>
            </a:r>
            <a:r>
              <a:rPr lang="en-US" altLang="en-US"/>
              <a:t>/ P</a:t>
            </a:r>
            <a:r>
              <a:rPr lang="en-US" altLang="en-US" baseline="-25000"/>
              <a:t>el</a:t>
            </a:r>
            <a:r>
              <a:rPr lang="en-US" altLang="en-US"/>
              <a:t>)</a:t>
            </a:r>
          </a:p>
          <a:p>
            <a:r>
              <a:rPr lang="en-US" altLang="en-US" b="1" i="1"/>
              <a:t>Efficacy / luminous efficiency</a:t>
            </a:r>
            <a:r>
              <a:rPr lang="en-US" altLang="en-US"/>
              <a:t> (Lichtausbeute</a:t>
            </a:r>
            <a:r>
              <a:rPr lang="hu-HU" altLang="en-US"/>
              <a:t>)</a:t>
            </a:r>
          </a:p>
          <a:p>
            <a:pPr lvl="1"/>
            <a:r>
              <a:rPr lang="de-DE" altLang="en-US"/>
              <a:t>Verhältnis des emittierten Lichtstroms zur eingegebenen elektrischen Leistung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4994" name="Object 2"/>
          <p:cNvGraphicFramePr>
            <a:graphicFrameLocks noChangeAspect="1"/>
          </p:cNvGraphicFramePr>
          <p:nvPr/>
        </p:nvGraphicFramePr>
        <p:xfrm>
          <a:off x="4640263" y="2943523"/>
          <a:ext cx="4249737" cy="340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303" r:id="rId5" imgW="8790476" imgH="7047619" progId="">
                  <p:embed/>
                </p:oleObj>
              </mc:Choice>
              <mc:Fallback>
                <p:oleObj r:id="rId5" imgW="8790476" imgH="7047619" progId="">
                  <p:embed/>
                  <p:pic>
                    <p:nvPicPr>
                      <p:cNvPr id="32849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263" y="2943523"/>
                        <a:ext cx="4249737" cy="3408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49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Definition des </a:t>
            </a:r>
            <a:r>
              <a:rPr lang="en-US" dirty="0" err="1" smtClean="0"/>
              <a:t>Wärmewiederstands</a:t>
            </a:r>
            <a:r>
              <a:rPr lang="en-US" dirty="0" smtClean="0"/>
              <a:t> von LEDs</a:t>
            </a:r>
            <a:endParaRPr lang="hu-HU" dirty="0" smtClean="0"/>
          </a:p>
        </p:txBody>
      </p:sp>
      <p:sp>
        <p:nvSpPr>
          <p:cNvPr id="32849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754063"/>
            <a:ext cx="8529638" cy="5451475"/>
          </a:xfrm>
        </p:spPr>
        <p:txBody>
          <a:bodyPr/>
          <a:lstStyle/>
          <a:p>
            <a:pPr eaLnBrk="1" hangingPunct="1"/>
            <a:r>
              <a:rPr lang="en-US" dirty="0" err="1" smtClean="0"/>
              <a:t>Traditionell</a:t>
            </a:r>
            <a:r>
              <a:rPr lang="en-US" dirty="0" smtClean="0"/>
              <a:t>: </a:t>
            </a:r>
            <a:r>
              <a:rPr lang="en-US" dirty="0" err="1" smtClean="0">
                <a:sym typeface="Wingdings" pitchFamily="2" charset="2"/>
              </a:rPr>
              <a:t>R</a:t>
            </a:r>
            <a:r>
              <a:rPr lang="en-US" baseline="-25000" dirty="0" err="1" smtClean="0">
                <a:sym typeface="Wingdings" pitchFamily="2" charset="2"/>
              </a:rPr>
              <a:t>th</a:t>
            </a:r>
            <a:r>
              <a:rPr lang="en-US" baseline="-25000" dirty="0" smtClean="0">
                <a:sym typeface="Wingdings" pitchFamily="2" charset="2"/>
              </a:rPr>
              <a:t>-el</a:t>
            </a:r>
            <a:r>
              <a:rPr lang="en-US" dirty="0" smtClean="0">
                <a:sym typeface="Wingdings" pitchFamily="2" charset="2"/>
              </a:rPr>
              <a:t> = 	</a:t>
            </a:r>
            <a:r>
              <a:rPr lang="en-US" dirty="0" smtClean="0">
                <a:sym typeface="Symbol" pitchFamily="18" charset="2"/>
              </a:rPr>
              <a:t>T</a:t>
            </a:r>
            <a:r>
              <a:rPr lang="en-US" baseline="-25000" dirty="0" smtClean="0">
                <a:sym typeface="Symbol" pitchFamily="18" charset="2"/>
              </a:rPr>
              <a:t>J</a:t>
            </a:r>
            <a:r>
              <a:rPr lang="en-US" dirty="0" smtClean="0">
                <a:sym typeface="Symbol" pitchFamily="18" charset="2"/>
              </a:rPr>
              <a:t> / </a:t>
            </a:r>
            <a:r>
              <a:rPr lang="en-US" dirty="0" err="1" smtClean="0">
                <a:sym typeface="Symbol" pitchFamily="18" charset="2"/>
              </a:rPr>
              <a:t>P</a:t>
            </a:r>
            <a:r>
              <a:rPr lang="en-US" baseline="-25000" dirty="0" err="1" smtClean="0">
                <a:sym typeface="Symbol" pitchFamily="18" charset="2"/>
              </a:rPr>
              <a:t>el</a:t>
            </a:r>
            <a:r>
              <a:rPr lang="en-US" dirty="0" smtClean="0">
                <a:sym typeface="Symbol" pitchFamily="18" charset="2"/>
              </a:rPr>
              <a:t> = T</a:t>
            </a:r>
            <a:r>
              <a:rPr lang="en-US" baseline="-25000" dirty="0" smtClean="0">
                <a:sym typeface="Symbol" pitchFamily="18" charset="2"/>
              </a:rPr>
              <a:t>J</a:t>
            </a:r>
            <a:r>
              <a:rPr lang="en-US" dirty="0" smtClean="0">
                <a:sym typeface="Symbol" pitchFamily="18" charset="2"/>
              </a:rPr>
              <a:t> / (I</a:t>
            </a:r>
            <a:r>
              <a:rPr lang="en-US" baseline="-25000" dirty="0" smtClean="0">
                <a:sym typeface="Symbol" pitchFamily="18" charset="2"/>
              </a:rPr>
              <a:t>F</a:t>
            </a:r>
            <a:r>
              <a:rPr lang="en-US" dirty="0" smtClean="0">
                <a:sym typeface="Symbol" pitchFamily="18" charset="2"/>
              </a:rPr>
              <a:t>  V</a:t>
            </a:r>
            <a:r>
              <a:rPr lang="en-US" baseline="-25000" dirty="0" smtClean="0">
                <a:sym typeface="Symbol" pitchFamily="18" charset="2"/>
              </a:rPr>
              <a:t>F</a:t>
            </a:r>
            <a:r>
              <a:rPr lang="en-US" dirty="0" smtClean="0">
                <a:sym typeface="Symbol" pitchFamily="18" charset="2"/>
              </a:rPr>
              <a:t>)</a:t>
            </a:r>
          </a:p>
          <a:p>
            <a:pPr lvl="4" eaLnBrk="1" hangingPunct="1"/>
            <a:endParaRPr lang="en-US" dirty="0" smtClean="0">
              <a:sym typeface="Symbol" pitchFamily="18" charset="2"/>
            </a:endParaRPr>
          </a:p>
          <a:p>
            <a:pPr eaLnBrk="1" hangingPunct="1"/>
            <a:r>
              <a:rPr lang="en-US" dirty="0" err="1" smtClean="0">
                <a:sym typeface="Symbol" pitchFamily="18" charset="2"/>
              </a:rPr>
              <a:t>Wegen</a:t>
            </a:r>
            <a:r>
              <a:rPr lang="en-US" dirty="0" smtClean="0">
                <a:sym typeface="Symbol" pitchFamily="18" charset="2"/>
              </a:rPr>
              <a:t> des </a:t>
            </a:r>
            <a:r>
              <a:rPr lang="en-US" dirty="0" err="1" smtClean="0">
                <a:sym typeface="Symbol" pitchFamily="18" charset="2"/>
              </a:rPr>
              <a:t>hohen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Wirkungrades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Strahlungsleistung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soll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auch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ber</a:t>
            </a:r>
            <a:r>
              <a:rPr lang="hu-HU" dirty="0" smtClean="0">
                <a:sym typeface="Symbol" pitchFamily="18" charset="2"/>
              </a:rPr>
              <a:t>ü</a:t>
            </a:r>
            <a:r>
              <a:rPr lang="en-US" dirty="0" err="1" smtClean="0">
                <a:sym typeface="Symbol" pitchFamily="18" charset="2"/>
              </a:rPr>
              <a:t>cksichtight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Symbol" pitchFamily="18" charset="2"/>
              </a:rPr>
              <a:t>werden</a:t>
            </a:r>
            <a:r>
              <a:rPr lang="en-US" dirty="0" smtClean="0">
                <a:sym typeface="Symbol" pitchFamily="18" charset="2"/>
              </a:rPr>
              <a:t>: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>
                <a:sym typeface="Wingdings" pitchFamily="2" charset="2"/>
              </a:rPr>
              <a:t>		</a:t>
            </a:r>
            <a:r>
              <a:rPr lang="en-US" b="1" dirty="0" err="1" smtClean="0">
                <a:sym typeface="Wingdings" pitchFamily="2" charset="2"/>
              </a:rPr>
              <a:t>R</a:t>
            </a:r>
            <a:r>
              <a:rPr lang="en-US" b="1" baseline="-25000" dirty="0" err="1" smtClean="0">
                <a:sym typeface="Wingdings" pitchFamily="2" charset="2"/>
              </a:rPr>
              <a:t>th</a:t>
            </a:r>
            <a:r>
              <a:rPr lang="en-US" b="1" baseline="-25000" dirty="0" smtClean="0">
                <a:sym typeface="Wingdings" pitchFamily="2" charset="2"/>
              </a:rPr>
              <a:t>-real</a:t>
            </a:r>
            <a:r>
              <a:rPr lang="en-US" dirty="0" smtClean="0">
                <a:sym typeface="Wingdings" pitchFamily="2" charset="2"/>
              </a:rPr>
              <a:t> = </a:t>
            </a:r>
            <a:r>
              <a:rPr lang="en-US" dirty="0" smtClean="0">
                <a:sym typeface="Symbol" pitchFamily="18" charset="2"/>
              </a:rPr>
              <a:t>T</a:t>
            </a:r>
            <a:r>
              <a:rPr lang="en-US" baseline="-25000" dirty="0" smtClean="0">
                <a:sym typeface="Symbol" pitchFamily="18" charset="2"/>
              </a:rPr>
              <a:t>J</a:t>
            </a:r>
            <a:r>
              <a:rPr lang="en-US" dirty="0" smtClean="0">
                <a:sym typeface="Symbol" pitchFamily="18" charset="2"/>
              </a:rPr>
              <a:t> / (</a:t>
            </a:r>
            <a:r>
              <a:rPr lang="en-US" dirty="0" err="1" smtClean="0">
                <a:sym typeface="Symbol" pitchFamily="18" charset="2"/>
              </a:rPr>
              <a:t>P</a:t>
            </a:r>
            <a:r>
              <a:rPr lang="en-US" baseline="-25000" dirty="0" err="1" smtClean="0">
                <a:sym typeface="Symbol" pitchFamily="18" charset="2"/>
              </a:rPr>
              <a:t>el</a:t>
            </a:r>
            <a:r>
              <a:rPr lang="en-US" dirty="0" smtClean="0">
                <a:sym typeface="Symbol" pitchFamily="18" charset="2"/>
              </a:rPr>
              <a:t> – </a:t>
            </a:r>
            <a:r>
              <a:rPr lang="en-US" dirty="0" err="1" smtClean="0">
                <a:sym typeface="Symbol" pitchFamily="18" charset="2"/>
              </a:rPr>
              <a:t>P</a:t>
            </a:r>
            <a:r>
              <a:rPr lang="en-US" baseline="-25000" dirty="0" err="1" smtClean="0">
                <a:sym typeface="Symbol" pitchFamily="18" charset="2"/>
              </a:rPr>
              <a:t>opt</a:t>
            </a:r>
            <a:r>
              <a:rPr lang="en-US" dirty="0" smtClean="0">
                <a:sym typeface="Symbol" pitchFamily="18" charset="2"/>
              </a:rPr>
              <a:t>)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>
                <a:sym typeface="Symbol" pitchFamily="18" charset="2"/>
              </a:rPr>
              <a:t>			= T</a:t>
            </a:r>
            <a:r>
              <a:rPr lang="en-US" baseline="-25000" dirty="0" smtClean="0">
                <a:sym typeface="Symbol" pitchFamily="18" charset="2"/>
              </a:rPr>
              <a:t>J</a:t>
            </a:r>
            <a:r>
              <a:rPr lang="en-US" dirty="0" smtClean="0">
                <a:sym typeface="Symbol" pitchFamily="18" charset="2"/>
              </a:rPr>
              <a:t> / (I</a:t>
            </a:r>
            <a:r>
              <a:rPr lang="en-US" baseline="-25000" dirty="0" smtClean="0">
                <a:sym typeface="Symbol" pitchFamily="18" charset="2"/>
              </a:rPr>
              <a:t>F</a:t>
            </a:r>
            <a:r>
              <a:rPr lang="en-US" dirty="0" smtClean="0">
                <a:sym typeface="Symbol" pitchFamily="18" charset="2"/>
              </a:rPr>
              <a:t>  V</a:t>
            </a:r>
            <a:r>
              <a:rPr lang="en-US" baseline="-25000" dirty="0" smtClean="0">
                <a:sym typeface="Symbol" pitchFamily="18" charset="2"/>
              </a:rPr>
              <a:t>F </a:t>
            </a:r>
            <a:r>
              <a:rPr lang="en-US" dirty="0" smtClean="0">
                <a:sym typeface="Symbol" pitchFamily="18" charset="2"/>
              </a:rPr>
              <a:t>– </a:t>
            </a:r>
            <a:r>
              <a:rPr lang="en-US" dirty="0" err="1" smtClean="0">
                <a:sym typeface="Symbol" pitchFamily="18" charset="2"/>
              </a:rPr>
              <a:t>P</a:t>
            </a:r>
            <a:r>
              <a:rPr lang="en-US" baseline="-25000" dirty="0" err="1" smtClean="0">
                <a:sym typeface="Symbol" pitchFamily="18" charset="2"/>
              </a:rPr>
              <a:t>opt</a:t>
            </a:r>
            <a:r>
              <a:rPr lang="en-US" dirty="0" smtClean="0">
                <a:sym typeface="Symbol" pitchFamily="18" charset="2"/>
              </a:rPr>
              <a:t>)</a:t>
            </a:r>
            <a:endParaRPr lang="hu-HU" dirty="0" smtClean="0">
              <a:sym typeface="Symbol" pitchFamily="18" charset="2"/>
            </a:endParaRPr>
          </a:p>
          <a:p>
            <a:pPr eaLnBrk="1" hangingPunct="1">
              <a:buFont typeface="Arial" charset="0"/>
              <a:buNone/>
            </a:pPr>
            <a:endParaRPr lang="hu-HU" dirty="0" smtClean="0">
              <a:sym typeface="Symbol" pitchFamily="18" charset="2"/>
            </a:endParaRPr>
          </a:p>
          <a:p>
            <a:pPr eaLnBrk="1" hangingPunct="1"/>
            <a:r>
              <a:rPr lang="hu-HU" dirty="0" smtClean="0">
                <a:sym typeface="Symbol" pitchFamily="18" charset="2"/>
              </a:rPr>
              <a:t>Wirkungsgrad: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</a:rPr>
              <a:t>= </a:t>
            </a:r>
            <a:r>
              <a:rPr lang="en-US" dirty="0" err="1" smtClean="0">
                <a:latin typeface="Arial" pitchFamily="34" charset="0"/>
              </a:rPr>
              <a:t>P</a:t>
            </a:r>
            <a:r>
              <a:rPr lang="en-US" baseline="-25000" dirty="0" err="1" smtClean="0">
                <a:latin typeface="Arial" pitchFamily="34" charset="0"/>
              </a:rPr>
              <a:t>opt</a:t>
            </a:r>
            <a:r>
              <a:rPr lang="en-US" dirty="0" smtClean="0">
                <a:latin typeface="Arial" pitchFamily="34" charset="0"/>
              </a:rPr>
              <a:t>/</a:t>
            </a:r>
            <a:r>
              <a:rPr lang="en-US" dirty="0" err="1" smtClean="0">
                <a:latin typeface="Arial" pitchFamily="34" charset="0"/>
              </a:rPr>
              <a:t>P</a:t>
            </a:r>
            <a:r>
              <a:rPr lang="en-US" baseline="-25000" dirty="0" err="1" smtClean="0">
                <a:latin typeface="Arial" pitchFamily="34" charset="0"/>
              </a:rPr>
              <a:t>el</a:t>
            </a:r>
            <a:endParaRPr lang="en-US" baseline="-25000" dirty="0" smtClean="0">
              <a:latin typeface="Arial" pitchFamily="34" charset="0"/>
            </a:endParaRPr>
          </a:p>
          <a:p>
            <a:pPr eaLnBrk="1" hangingPunct="1">
              <a:buNone/>
            </a:pPr>
            <a:endParaRPr lang="en-US" dirty="0" smtClean="0">
              <a:sym typeface="Symbol" pitchFamily="18" charset="2"/>
            </a:endParaRPr>
          </a:p>
        </p:txBody>
      </p:sp>
      <p:sp>
        <p:nvSpPr>
          <p:cNvPr id="3285000" name="Rectangle 5"/>
          <p:cNvSpPr>
            <a:spLocks noChangeArrowheads="1"/>
          </p:cNvSpPr>
          <p:nvPr/>
        </p:nvSpPr>
        <p:spPr bwMode="auto">
          <a:xfrm>
            <a:off x="911225" y="4251325"/>
            <a:ext cx="3600450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Durch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Vernachlässigung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 von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P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opt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Hersteller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ver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Symbol" pitchFamily="18" charset="2"/>
              </a:rPr>
              <a:t>öffentlichen schönere thermische Kennzahlen als die Wirklichkeit...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Symbol" pitchFamily="18" charset="2"/>
            </a:endParaRPr>
          </a:p>
        </p:txBody>
      </p:sp>
      <p:sp>
        <p:nvSpPr>
          <p:cNvPr id="10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33975" y="5096951"/>
            <a:ext cx="1868488" cy="6699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80808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η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opt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el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910026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(radiant efficiency)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06DD79-025C-4555-A46D-61353DBEF34E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4BC3-981B-4409-B156-F311987EBBB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5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1125538"/>
            <a:ext cx="8547100" cy="1254125"/>
          </a:xfrm>
        </p:spPr>
        <p:txBody>
          <a:bodyPr/>
          <a:lstStyle/>
          <a:p>
            <a:r>
              <a:rPr lang="hu-HU" altLang="en-US" sz="4800"/>
              <a:t>LED</a:t>
            </a:r>
            <a:r>
              <a:rPr lang="de-DE" altLang="en-US" sz="4800"/>
              <a:t>s</a:t>
            </a:r>
            <a:r>
              <a:rPr lang="en-US" altLang="en-US" sz="4800"/>
              <a:t>, OLEDs</a:t>
            </a:r>
          </a:p>
        </p:txBody>
      </p:sp>
      <p:sp>
        <p:nvSpPr>
          <p:cNvPr id="1154051" name="Rectangle 3"/>
          <p:cNvSpPr>
            <a:spLocks noChangeArrowheads="1"/>
          </p:cNvSpPr>
          <p:nvPr/>
        </p:nvSpPr>
        <p:spPr bwMode="auto">
          <a:xfrm>
            <a:off x="1300163" y="2830513"/>
            <a:ext cx="7024687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 altLang="en-US" sz="2400" b="1"/>
              <a:t>Überschau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2400" b="1"/>
              <a:t>Typen von LEDs</a:t>
            </a:r>
            <a:endParaRPr lang="hu-HU" altLang="en-US" sz="2400" b="1"/>
          </a:p>
          <a:p>
            <a:pPr eaLnBrk="1" hangingPunct="1">
              <a:lnSpc>
                <a:spcPct val="120000"/>
              </a:lnSpc>
            </a:pPr>
            <a:r>
              <a:rPr lang="de-DE" altLang="en-US" sz="2400" b="1"/>
              <a:t>Eigenschaften von </a:t>
            </a:r>
            <a:r>
              <a:rPr lang="hu-HU" altLang="en-US" sz="2400" b="1"/>
              <a:t>LED</a:t>
            </a:r>
            <a:r>
              <a:rPr lang="de-DE" altLang="en-US" sz="2400" b="1"/>
              <a:t>s</a:t>
            </a:r>
            <a:endParaRPr lang="hu-HU" altLang="en-US" sz="2400" b="1"/>
          </a:p>
          <a:p>
            <a:pPr eaLnBrk="1" hangingPunct="1">
              <a:lnSpc>
                <a:spcPct val="120000"/>
              </a:lnSpc>
            </a:pPr>
            <a:r>
              <a:rPr lang="de-DE" altLang="en-US" sz="2400" b="1"/>
              <a:t>Erzeugung von weissem Licht</a:t>
            </a:r>
            <a:endParaRPr lang="en-US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648200" y="676275"/>
            <a:ext cx="4476750" cy="3505200"/>
            <a:chOff x="2796" y="426"/>
            <a:chExt cx="2820" cy="2208"/>
          </a:xfrm>
        </p:grpSpPr>
        <p:graphicFrame>
          <p:nvGraphicFramePr>
            <p:cNvPr id="3286019" name="Object 3"/>
            <p:cNvGraphicFramePr>
              <a:graphicFrameLocks noChangeAspect="1"/>
            </p:cNvGraphicFramePr>
            <p:nvPr/>
          </p:nvGraphicFramePr>
          <p:xfrm>
            <a:off x="2906" y="466"/>
            <a:ext cx="2694" cy="21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8332" r:id="rId4" imgW="8790476" imgH="7047619" progId="">
                    <p:embed/>
                  </p:oleObj>
                </mc:Choice>
                <mc:Fallback>
                  <p:oleObj r:id="rId4" imgW="8790476" imgH="7047619" progId="">
                    <p:embed/>
                    <p:pic>
                      <p:nvPicPr>
                        <p:cNvPr id="328601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6" y="466"/>
                          <a:ext cx="2694" cy="21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86033" name="Rectangle 12"/>
            <p:cNvSpPr>
              <a:spLocks noChangeArrowheads="1"/>
            </p:cNvSpPr>
            <p:nvPr/>
          </p:nvSpPr>
          <p:spPr bwMode="auto">
            <a:xfrm>
              <a:off x="2796" y="426"/>
              <a:ext cx="2820" cy="2208"/>
            </a:xfrm>
            <a:prstGeom prst="rect">
              <a:avLst/>
            </a:prstGeom>
            <a:noFill/>
            <a:ln w="9525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278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17538" y="2436813"/>
            <a:ext cx="4476750" cy="3505200"/>
            <a:chOff x="293" y="1655"/>
            <a:chExt cx="2820" cy="2208"/>
          </a:xfrm>
        </p:grpSpPr>
        <p:sp>
          <p:nvSpPr>
            <p:cNvPr id="3286032" name="Rectangle 15"/>
            <p:cNvSpPr>
              <a:spLocks noChangeArrowheads="1"/>
            </p:cNvSpPr>
            <p:nvPr/>
          </p:nvSpPr>
          <p:spPr bwMode="auto">
            <a:xfrm>
              <a:off x="293" y="1655"/>
              <a:ext cx="2820" cy="22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278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aphicFrame>
          <p:nvGraphicFramePr>
            <p:cNvPr id="3286018" name="Object 2"/>
            <p:cNvGraphicFramePr>
              <a:graphicFrameLocks noChangeAspect="1"/>
            </p:cNvGraphicFramePr>
            <p:nvPr/>
          </p:nvGraphicFramePr>
          <p:xfrm>
            <a:off x="354" y="1709"/>
            <a:ext cx="2667" cy="2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8333" r:id="rId6" imgW="8790476" imgH="7047619" progId="">
                    <p:embed/>
                  </p:oleObj>
                </mc:Choice>
                <mc:Fallback>
                  <p:oleObj r:id="rId6" imgW="8790476" imgH="7047619" progId="">
                    <p:embed/>
                    <p:pic>
                      <p:nvPicPr>
                        <p:cNvPr id="328601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" y="1709"/>
                          <a:ext cx="2667" cy="21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C0C0C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86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Wirkunsgrad – ist kein einzelner Wert</a:t>
            </a:r>
            <a:endParaRPr lang="en-US" dirty="0" smtClean="0"/>
          </a:p>
        </p:txBody>
      </p:sp>
      <p:sp>
        <p:nvSpPr>
          <p:cNvPr id="3286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754063"/>
            <a:ext cx="4122405" cy="2574925"/>
          </a:xfrm>
        </p:spPr>
        <p:txBody>
          <a:bodyPr/>
          <a:lstStyle/>
          <a:p>
            <a:pPr eaLnBrk="1" hangingPunct="1"/>
            <a:r>
              <a:rPr lang="hu-HU" dirty="0" smtClean="0"/>
              <a:t>Hängt von Strom und Temperatur ab</a:t>
            </a:r>
            <a:endParaRPr lang="en-US" dirty="0" smtClean="0"/>
          </a:p>
          <a:p>
            <a:pPr lvl="1" eaLnBrk="1" hangingPunct="1"/>
            <a:r>
              <a:rPr lang="hu-HU" dirty="0" smtClean="0"/>
              <a:t>Wirkunsgrad / Effizienz / </a:t>
            </a:r>
            <a:r>
              <a:rPr lang="hu-HU" i="1" dirty="0" smtClean="0"/>
              <a:t>r</a:t>
            </a:r>
            <a:r>
              <a:rPr lang="en-US" i="1" dirty="0" err="1" smtClean="0"/>
              <a:t>adiant</a:t>
            </a:r>
            <a:r>
              <a:rPr lang="en-US" i="1" dirty="0" smtClean="0"/>
              <a:t> efficiency </a:t>
            </a:r>
            <a:r>
              <a:rPr lang="hu-HU" dirty="0" smtClean="0"/>
              <a:t>/</a:t>
            </a:r>
            <a:r>
              <a:rPr lang="en-US" dirty="0" smtClean="0"/>
              <a:t> </a:t>
            </a:r>
            <a:r>
              <a:rPr lang="hu-HU" b="1" i="1" dirty="0" smtClean="0">
                <a:latin typeface="Arial Narrow" pitchFamily="34" charset="0"/>
              </a:rPr>
              <a:t>wall-plug efficiency</a:t>
            </a:r>
            <a:endParaRPr lang="en-US" b="1" i="1" dirty="0" smtClean="0">
              <a:latin typeface="Arial Narrow" pitchFamily="34" charset="0"/>
            </a:endParaRPr>
          </a:p>
        </p:txBody>
      </p:sp>
      <p:sp>
        <p:nvSpPr>
          <p:cNvPr id="3286027" name="Rectangle 4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278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86028" name="Text Box 7"/>
          <p:cNvSpPr txBox="1">
            <a:spLocks noChangeArrowheads="1"/>
          </p:cNvSpPr>
          <p:nvPr/>
        </p:nvSpPr>
        <p:spPr bwMode="auto">
          <a:xfrm>
            <a:off x="1228725" y="4981575"/>
            <a:ext cx="857250" cy="3968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278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2008</a:t>
            </a:r>
          </a:p>
        </p:txBody>
      </p:sp>
      <p:sp>
        <p:nvSpPr>
          <p:cNvPr id="3286029" name="Text Box 9"/>
          <p:cNvSpPr txBox="1">
            <a:spLocks noChangeArrowheads="1"/>
          </p:cNvSpPr>
          <p:nvPr/>
        </p:nvSpPr>
        <p:spPr bwMode="auto">
          <a:xfrm>
            <a:off x="5039833" y="4229768"/>
            <a:ext cx="3855409" cy="1200329"/>
          </a:xfrm>
          <a:prstGeom prst="rect">
            <a:avLst/>
          </a:prstGeom>
          <a:solidFill>
            <a:srgbClr val="C0C0C0"/>
          </a:solidFill>
          <a:ln w="15875" algn="ctr">
            <a:solidFill>
              <a:srgbClr val="91002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Gemäß JESD51-51 und 51-52: </a:t>
            </a:r>
            <a:r>
              <a:rPr kumimoji="0" lang="hu-H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1002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Solche Diagramme sollen auf Datenblätter von LEDs veröffentlicht wreden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91002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86030" name="Text Box 10"/>
          <p:cNvSpPr txBox="1">
            <a:spLocks noChangeArrowheads="1"/>
          </p:cNvSpPr>
          <p:nvPr/>
        </p:nvSpPr>
        <p:spPr bwMode="auto">
          <a:xfrm>
            <a:off x="5039833" y="5502094"/>
            <a:ext cx="3864455" cy="923330"/>
          </a:xfrm>
          <a:prstGeom prst="rect">
            <a:avLst/>
          </a:prstGeom>
          <a:solidFill>
            <a:srgbClr val="C0C0C0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Lichtausbeute (</a:t>
            </a:r>
            <a:r>
              <a:rPr kumimoji="0" lang="hu-H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efficacy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 ist auch von Strom und Temperatur abhängig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86031" name="Text Box 8"/>
          <p:cNvSpPr txBox="1">
            <a:spLocks noChangeArrowheads="1"/>
          </p:cNvSpPr>
          <p:nvPr/>
        </p:nvSpPr>
        <p:spPr bwMode="auto">
          <a:xfrm>
            <a:off x="5894388" y="3216275"/>
            <a:ext cx="1038225" cy="3968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278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~2004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Juni 2012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06DD79-025C-4555-A46D-61353DBEF34E}" type="slidenum">
              <a:rPr kumimoji="0" lang="en-GB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A. Poppe: Moderne Mess- und Simulationslösungen für LEDs unter Berücksichtigung des thermischen Managements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3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7A8C-5174-4A39-969B-2968A22AE73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77862"/>
          </a:xfrm>
        </p:spPr>
        <p:txBody>
          <a:bodyPr/>
          <a:lstStyle/>
          <a:p>
            <a:r>
              <a:rPr lang="de-DE" altLang="en-US" sz="3200"/>
              <a:t>Extraktionswirkungsgrad</a:t>
            </a:r>
            <a:endParaRPr lang="en-US" altLang="en-US" sz="3200"/>
          </a:p>
        </p:txBody>
      </p:sp>
      <p:sp>
        <p:nvSpPr>
          <p:cNvPr id="1173507" name="Text Box 3"/>
          <p:cNvSpPr txBox="1">
            <a:spLocks noChangeArrowheads="1"/>
          </p:cNvSpPr>
          <p:nvPr/>
        </p:nvSpPr>
        <p:spPr bwMode="auto">
          <a:xfrm>
            <a:off x="212725" y="1704975"/>
            <a:ext cx="16859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2400" b="1"/>
              <a:t>Lumileds</a:t>
            </a:r>
            <a:endParaRPr lang="en-US" altLang="en-US" sz="2400" b="1"/>
          </a:p>
        </p:txBody>
      </p:sp>
      <p:sp>
        <p:nvSpPr>
          <p:cNvPr id="1173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1247775"/>
            <a:ext cx="8166100" cy="39052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en-US" sz="2000"/>
              <a:t>Der Wirkungsgrad der Extraktion hängt von der Konstruktion ab:</a:t>
            </a:r>
            <a:endParaRPr lang="en-US" altLang="en-US" sz="2000"/>
          </a:p>
        </p:txBody>
      </p:sp>
      <p:graphicFrame>
        <p:nvGraphicFramePr>
          <p:cNvPr id="1173509" name="Object 5"/>
          <p:cNvGraphicFramePr>
            <a:graphicFrameLocks noChangeAspect="1"/>
          </p:cNvGraphicFramePr>
          <p:nvPr/>
        </p:nvGraphicFramePr>
        <p:xfrm>
          <a:off x="212725" y="2281238"/>
          <a:ext cx="8931275" cy="340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519" name="Photo Editor Photo" r:id="rId4" imgW="11317280" imgH="4315427" progId="MSPhotoEd.3">
                  <p:embed/>
                </p:oleObj>
              </mc:Choice>
              <mc:Fallback>
                <p:oleObj name="Photo Editor Photo" r:id="rId4" imgW="11317280" imgH="431542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2281238"/>
                        <a:ext cx="8931275" cy="340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E0ED4-AAB9-42FA-8993-A3690F1E6DD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17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90562"/>
          </a:xfrm>
        </p:spPr>
        <p:txBody>
          <a:bodyPr/>
          <a:lstStyle/>
          <a:p>
            <a:r>
              <a:rPr lang="de-DE" altLang="en-US" sz="3200"/>
              <a:t>Erzeugung weissen Lichts durch</a:t>
            </a:r>
            <a:r>
              <a:rPr lang="hu-HU" altLang="en-US" sz="3200"/>
              <a:t> LED</a:t>
            </a:r>
            <a:endParaRPr lang="en-GB" altLang="en-US" sz="3200"/>
          </a:p>
        </p:txBody>
      </p:sp>
      <p:sp>
        <p:nvSpPr>
          <p:cNvPr id="1174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1174750"/>
            <a:ext cx="8834438" cy="2387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en-US" dirty="0"/>
              <a:t>Rote</a:t>
            </a:r>
            <a:r>
              <a:rPr lang="hu-HU" altLang="en-US" dirty="0"/>
              <a:t> + </a:t>
            </a:r>
            <a:r>
              <a:rPr lang="de-DE" altLang="en-US" dirty="0"/>
              <a:t>grüne</a:t>
            </a:r>
            <a:r>
              <a:rPr lang="hu-HU" altLang="en-US" dirty="0"/>
              <a:t> + </a:t>
            </a:r>
            <a:r>
              <a:rPr lang="de-DE" altLang="en-US" dirty="0"/>
              <a:t>blaue</a:t>
            </a:r>
            <a:r>
              <a:rPr lang="hu-HU" altLang="en-US" dirty="0"/>
              <a:t> LED</a:t>
            </a:r>
          </a:p>
          <a:p>
            <a:pPr lvl="1">
              <a:lnSpc>
                <a:spcPct val="80000"/>
              </a:lnSpc>
            </a:pPr>
            <a:r>
              <a:rPr lang="hu-HU" altLang="en-US" dirty="0"/>
              <a:t>RGB </a:t>
            </a:r>
            <a:r>
              <a:rPr lang="de-DE" altLang="en-US" dirty="0"/>
              <a:t>M</a:t>
            </a:r>
            <a:r>
              <a:rPr lang="hu-HU" altLang="en-US" dirty="0"/>
              <a:t>odul</a:t>
            </a:r>
            <a:endParaRPr lang="en-GB" altLang="en-US" dirty="0"/>
          </a:p>
          <a:p>
            <a:pPr>
              <a:lnSpc>
                <a:spcPct val="80000"/>
              </a:lnSpc>
            </a:pPr>
            <a:r>
              <a:rPr lang="de-DE" altLang="en-US" dirty="0"/>
              <a:t>Blaue </a:t>
            </a:r>
            <a:r>
              <a:rPr lang="hu-HU" altLang="en-US" dirty="0"/>
              <a:t>LED + </a:t>
            </a:r>
            <a:r>
              <a:rPr lang="de-DE" altLang="en-US" dirty="0"/>
              <a:t>Leuchtstoff</a:t>
            </a:r>
            <a:endParaRPr lang="hu-HU" altLang="en-US" dirty="0"/>
          </a:p>
          <a:p>
            <a:pPr lvl="1">
              <a:lnSpc>
                <a:spcPct val="80000"/>
              </a:lnSpc>
            </a:pPr>
            <a:r>
              <a:rPr lang="de-DE" altLang="en-US" dirty="0"/>
              <a:t>Neue </a:t>
            </a:r>
            <a:r>
              <a:rPr lang="de-DE" altLang="en-US" dirty="0" smtClean="0"/>
              <a:t>Metoden </a:t>
            </a:r>
            <a:r>
              <a:rPr lang="de-DE" altLang="en-US" dirty="0"/>
              <a:t>für Aufbringung des Leuchtstoffs</a:t>
            </a:r>
            <a:endParaRPr lang="hu-HU" altLang="en-US" dirty="0"/>
          </a:p>
          <a:p>
            <a:pPr lvl="1">
              <a:lnSpc>
                <a:spcPct val="80000"/>
              </a:lnSpc>
            </a:pPr>
            <a:r>
              <a:rPr lang="de-DE" altLang="en-US" dirty="0"/>
              <a:t>Gelber</a:t>
            </a:r>
            <a:r>
              <a:rPr lang="hu-HU" altLang="en-US" dirty="0"/>
              <a:t> </a:t>
            </a:r>
            <a:r>
              <a:rPr lang="de-DE" altLang="en-US" dirty="0"/>
              <a:t>oder</a:t>
            </a:r>
            <a:r>
              <a:rPr lang="hu-HU" altLang="en-US" dirty="0"/>
              <a:t> </a:t>
            </a:r>
            <a:r>
              <a:rPr lang="de-DE" altLang="en-US" dirty="0"/>
              <a:t>grüner</a:t>
            </a:r>
            <a:r>
              <a:rPr lang="hu-HU" altLang="en-US" dirty="0"/>
              <a:t> + </a:t>
            </a:r>
            <a:r>
              <a:rPr lang="de-DE" altLang="en-US" dirty="0"/>
              <a:t>roter</a:t>
            </a:r>
            <a:r>
              <a:rPr lang="hu-HU" altLang="en-US" dirty="0"/>
              <a:t> </a:t>
            </a:r>
            <a:r>
              <a:rPr lang="de-DE" altLang="en-US" dirty="0"/>
              <a:t>Leuchtstoff</a:t>
            </a:r>
            <a:endParaRPr lang="hu-HU" altLang="en-US" dirty="0"/>
          </a:p>
          <a:p>
            <a:pPr>
              <a:lnSpc>
                <a:spcPct val="80000"/>
              </a:lnSpc>
            </a:pPr>
            <a:r>
              <a:rPr lang="hu-HU" altLang="en-US" dirty="0"/>
              <a:t>UV-LED + </a:t>
            </a:r>
            <a:r>
              <a:rPr lang="de-DE" altLang="en-US" dirty="0"/>
              <a:t>Leuchtstoff</a:t>
            </a:r>
            <a:endParaRPr lang="hu-HU" altLang="en-US" dirty="0"/>
          </a:p>
        </p:txBody>
      </p:sp>
      <p:pic>
        <p:nvPicPr>
          <p:cNvPr id="1174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060450"/>
            <a:ext cx="1314450" cy="131445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4533" name="AutoShape 5"/>
          <p:cNvSpPr>
            <a:spLocks noChangeAspect="1" noChangeArrowheads="1" noTextEdit="1"/>
          </p:cNvSpPr>
          <p:nvPr/>
        </p:nvSpPr>
        <p:spPr bwMode="auto">
          <a:xfrm>
            <a:off x="5295900" y="4743450"/>
            <a:ext cx="17621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74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1012825"/>
            <a:ext cx="2036763" cy="13668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5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2870200"/>
            <a:ext cx="2195512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74536" name="Object 8"/>
          <p:cNvGraphicFramePr>
            <a:graphicFrameLocks noChangeAspect="1"/>
          </p:cNvGraphicFramePr>
          <p:nvPr/>
        </p:nvGraphicFramePr>
        <p:xfrm>
          <a:off x="327025" y="4087813"/>
          <a:ext cx="609600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563" name="Photo Editor Photo" r:id="rId7" imgW="10914286" imgH="4600000" progId="MSPhotoEd.3">
                  <p:embed/>
                </p:oleObj>
              </mc:Choice>
              <mc:Fallback>
                <p:oleObj name="Photo Editor Photo" r:id="rId7" imgW="10914286" imgH="46000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4087813"/>
                        <a:ext cx="6096000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4537" name="Object 9"/>
          <p:cNvGraphicFramePr>
            <a:graphicFrameLocks noChangeAspect="1"/>
          </p:cNvGraphicFramePr>
          <p:nvPr/>
        </p:nvGraphicFramePr>
        <p:xfrm>
          <a:off x="6378575" y="4652963"/>
          <a:ext cx="2765425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564" name="Photo Editor Photo" r:id="rId9" imgW="3486637" imgH="2257740" progId="MSPhotoEd.3">
                  <p:embed/>
                </p:oleObj>
              </mc:Choice>
              <mc:Fallback>
                <p:oleObj name="Photo Editor Photo" r:id="rId9" imgW="3486637" imgH="225774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575" y="4652963"/>
                        <a:ext cx="2765425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4538" name="Text Box 10"/>
          <p:cNvSpPr txBox="1">
            <a:spLocks noChangeArrowheads="1"/>
          </p:cNvSpPr>
          <p:nvPr/>
        </p:nvSpPr>
        <p:spPr bwMode="auto">
          <a:xfrm>
            <a:off x="800100" y="3609975"/>
            <a:ext cx="56832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en-US" sz="1800" b="1">
                <a:solidFill>
                  <a:srgbClr val="D5262B"/>
                </a:solidFill>
              </a:rPr>
              <a:t>Der Wirkungsgrad hängt auch vom</a:t>
            </a:r>
            <a:r>
              <a:rPr lang="hu-HU" altLang="en-US" sz="1800" b="1">
                <a:solidFill>
                  <a:srgbClr val="D5262B"/>
                </a:solidFill>
              </a:rPr>
              <a:t> </a:t>
            </a:r>
            <a:r>
              <a:rPr lang="de-DE" altLang="en-US" sz="1800" b="1">
                <a:solidFill>
                  <a:srgbClr val="D5262B"/>
                </a:solidFill>
              </a:rPr>
              <a:t>Konversions-wirkungsgrad des Leuchtstoffs (Phosphor) ab</a:t>
            </a:r>
            <a:endParaRPr lang="en-US" altLang="en-US" sz="1800" b="1">
              <a:solidFill>
                <a:srgbClr val="D5262B"/>
              </a:solidFill>
            </a:endParaRPr>
          </a:p>
        </p:txBody>
      </p:sp>
      <p:grpSp>
        <p:nvGrpSpPr>
          <p:cNvPr id="1174539" name="Group 11"/>
          <p:cNvGrpSpPr>
            <a:grpSpLocks/>
          </p:cNvGrpSpPr>
          <p:nvPr/>
        </p:nvGrpSpPr>
        <p:grpSpPr bwMode="auto">
          <a:xfrm>
            <a:off x="971550" y="4386263"/>
            <a:ext cx="5214938" cy="1985962"/>
            <a:chOff x="612" y="2763"/>
            <a:chExt cx="3285" cy="1251"/>
          </a:xfrm>
        </p:grpSpPr>
        <p:sp>
          <p:nvSpPr>
            <p:cNvPr id="1174540" name="Freeform 12"/>
            <p:cNvSpPr>
              <a:spLocks/>
            </p:cNvSpPr>
            <p:nvPr/>
          </p:nvSpPr>
          <p:spPr bwMode="auto">
            <a:xfrm>
              <a:off x="612" y="2763"/>
              <a:ext cx="1404" cy="1239"/>
            </a:xfrm>
            <a:custGeom>
              <a:avLst/>
              <a:gdLst>
                <a:gd name="T0" fmla="*/ 0 w 1404"/>
                <a:gd name="T1" fmla="*/ 1227 h 1239"/>
                <a:gd name="T2" fmla="*/ 144 w 1404"/>
                <a:gd name="T3" fmla="*/ 1209 h 1239"/>
                <a:gd name="T4" fmla="*/ 282 w 1404"/>
                <a:gd name="T5" fmla="*/ 1197 h 1239"/>
                <a:gd name="T6" fmla="*/ 408 w 1404"/>
                <a:gd name="T7" fmla="*/ 1065 h 1239"/>
                <a:gd name="T8" fmla="*/ 504 w 1404"/>
                <a:gd name="T9" fmla="*/ 795 h 1239"/>
                <a:gd name="T10" fmla="*/ 564 w 1404"/>
                <a:gd name="T11" fmla="*/ 453 h 1239"/>
                <a:gd name="T12" fmla="*/ 624 w 1404"/>
                <a:gd name="T13" fmla="*/ 147 h 1239"/>
                <a:gd name="T14" fmla="*/ 648 w 1404"/>
                <a:gd name="T15" fmla="*/ 21 h 1239"/>
                <a:gd name="T16" fmla="*/ 702 w 1404"/>
                <a:gd name="T17" fmla="*/ 21 h 1239"/>
                <a:gd name="T18" fmla="*/ 732 w 1404"/>
                <a:gd name="T19" fmla="*/ 123 h 1239"/>
                <a:gd name="T20" fmla="*/ 822 w 1404"/>
                <a:gd name="T21" fmla="*/ 471 h 1239"/>
                <a:gd name="T22" fmla="*/ 876 w 1404"/>
                <a:gd name="T23" fmla="*/ 735 h 1239"/>
                <a:gd name="T24" fmla="*/ 936 w 1404"/>
                <a:gd name="T25" fmla="*/ 993 h 1239"/>
                <a:gd name="T26" fmla="*/ 1014 w 1404"/>
                <a:gd name="T27" fmla="*/ 1131 h 1239"/>
                <a:gd name="T28" fmla="*/ 1152 w 1404"/>
                <a:gd name="T29" fmla="*/ 1209 h 1239"/>
                <a:gd name="T30" fmla="*/ 1404 w 1404"/>
                <a:gd name="T31" fmla="*/ 1239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4" h="1239">
                  <a:moveTo>
                    <a:pt x="0" y="1227"/>
                  </a:moveTo>
                  <a:cubicBezTo>
                    <a:pt x="48" y="1220"/>
                    <a:pt x="97" y="1214"/>
                    <a:pt x="144" y="1209"/>
                  </a:cubicBezTo>
                  <a:cubicBezTo>
                    <a:pt x="191" y="1204"/>
                    <a:pt x="238" y="1221"/>
                    <a:pt x="282" y="1197"/>
                  </a:cubicBezTo>
                  <a:cubicBezTo>
                    <a:pt x="326" y="1173"/>
                    <a:pt x="371" y="1132"/>
                    <a:pt x="408" y="1065"/>
                  </a:cubicBezTo>
                  <a:cubicBezTo>
                    <a:pt x="445" y="998"/>
                    <a:pt x="478" y="897"/>
                    <a:pt x="504" y="795"/>
                  </a:cubicBezTo>
                  <a:cubicBezTo>
                    <a:pt x="530" y="693"/>
                    <a:pt x="544" y="561"/>
                    <a:pt x="564" y="453"/>
                  </a:cubicBezTo>
                  <a:cubicBezTo>
                    <a:pt x="584" y="345"/>
                    <a:pt x="610" y="219"/>
                    <a:pt x="624" y="147"/>
                  </a:cubicBezTo>
                  <a:cubicBezTo>
                    <a:pt x="638" y="75"/>
                    <a:pt x="635" y="42"/>
                    <a:pt x="648" y="21"/>
                  </a:cubicBezTo>
                  <a:cubicBezTo>
                    <a:pt x="661" y="0"/>
                    <a:pt x="688" y="4"/>
                    <a:pt x="702" y="21"/>
                  </a:cubicBezTo>
                  <a:cubicBezTo>
                    <a:pt x="716" y="38"/>
                    <a:pt x="712" y="48"/>
                    <a:pt x="732" y="123"/>
                  </a:cubicBezTo>
                  <a:cubicBezTo>
                    <a:pt x="752" y="198"/>
                    <a:pt x="798" y="369"/>
                    <a:pt x="822" y="471"/>
                  </a:cubicBezTo>
                  <a:cubicBezTo>
                    <a:pt x="846" y="573"/>
                    <a:pt x="857" y="648"/>
                    <a:pt x="876" y="735"/>
                  </a:cubicBezTo>
                  <a:cubicBezTo>
                    <a:pt x="895" y="822"/>
                    <a:pt x="913" y="927"/>
                    <a:pt x="936" y="993"/>
                  </a:cubicBezTo>
                  <a:cubicBezTo>
                    <a:pt x="959" y="1059"/>
                    <a:pt x="978" y="1095"/>
                    <a:pt x="1014" y="1131"/>
                  </a:cubicBezTo>
                  <a:cubicBezTo>
                    <a:pt x="1050" y="1167"/>
                    <a:pt x="1087" y="1191"/>
                    <a:pt x="1152" y="1209"/>
                  </a:cubicBezTo>
                  <a:cubicBezTo>
                    <a:pt x="1217" y="1227"/>
                    <a:pt x="1310" y="1233"/>
                    <a:pt x="1404" y="1239"/>
                  </a:cubicBezTo>
                </a:path>
              </a:pathLst>
            </a:custGeom>
            <a:noFill/>
            <a:ln w="38100" cap="flat" cmpd="sng">
              <a:solidFill>
                <a:srgbClr val="CC99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74541" name="Freeform 13"/>
            <p:cNvSpPr>
              <a:spLocks/>
            </p:cNvSpPr>
            <p:nvPr/>
          </p:nvSpPr>
          <p:spPr bwMode="auto">
            <a:xfrm>
              <a:off x="1284" y="3345"/>
              <a:ext cx="2613" cy="669"/>
            </a:xfrm>
            <a:custGeom>
              <a:avLst/>
              <a:gdLst>
                <a:gd name="T0" fmla="*/ 2613 w 2613"/>
                <a:gd name="T1" fmla="*/ 633 h 669"/>
                <a:gd name="T2" fmla="*/ 2274 w 2613"/>
                <a:gd name="T3" fmla="*/ 609 h 669"/>
                <a:gd name="T4" fmla="*/ 1944 w 2613"/>
                <a:gd name="T5" fmla="*/ 555 h 669"/>
                <a:gd name="T6" fmla="*/ 1674 w 2613"/>
                <a:gd name="T7" fmla="*/ 462 h 669"/>
                <a:gd name="T8" fmla="*/ 1476 w 2613"/>
                <a:gd name="T9" fmla="*/ 357 h 669"/>
                <a:gd name="T10" fmla="*/ 1452 w 2613"/>
                <a:gd name="T11" fmla="*/ 321 h 669"/>
                <a:gd name="T12" fmla="*/ 1413 w 2613"/>
                <a:gd name="T13" fmla="*/ 309 h 669"/>
                <a:gd name="T14" fmla="*/ 1377 w 2613"/>
                <a:gd name="T15" fmla="*/ 294 h 669"/>
                <a:gd name="T16" fmla="*/ 1278 w 2613"/>
                <a:gd name="T17" fmla="*/ 234 h 669"/>
                <a:gd name="T18" fmla="*/ 1236 w 2613"/>
                <a:gd name="T19" fmla="*/ 174 h 669"/>
                <a:gd name="T20" fmla="*/ 1212 w 2613"/>
                <a:gd name="T21" fmla="*/ 39 h 669"/>
                <a:gd name="T22" fmla="*/ 1209 w 2613"/>
                <a:gd name="T23" fmla="*/ 6 h 669"/>
                <a:gd name="T24" fmla="*/ 1185 w 2613"/>
                <a:gd name="T25" fmla="*/ 6 h 669"/>
                <a:gd name="T26" fmla="*/ 1170 w 2613"/>
                <a:gd name="T27" fmla="*/ 45 h 669"/>
                <a:gd name="T28" fmla="*/ 1161 w 2613"/>
                <a:gd name="T29" fmla="*/ 132 h 669"/>
                <a:gd name="T30" fmla="*/ 1140 w 2613"/>
                <a:gd name="T31" fmla="*/ 162 h 669"/>
                <a:gd name="T32" fmla="*/ 1104 w 2613"/>
                <a:gd name="T33" fmla="*/ 159 h 669"/>
                <a:gd name="T34" fmla="*/ 1059 w 2613"/>
                <a:gd name="T35" fmla="*/ 144 h 669"/>
                <a:gd name="T36" fmla="*/ 906 w 2613"/>
                <a:gd name="T37" fmla="*/ 111 h 669"/>
                <a:gd name="T38" fmla="*/ 783 w 2613"/>
                <a:gd name="T39" fmla="*/ 96 h 669"/>
                <a:gd name="T40" fmla="*/ 669 w 2613"/>
                <a:gd name="T41" fmla="*/ 132 h 669"/>
                <a:gd name="T42" fmla="*/ 540 w 2613"/>
                <a:gd name="T43" fmla="*/ 222 h 669"/>
                <a:gd name="T44" fmla="*/ 420 w 2613"/>
                <a:gd name="T45" fmla="*/ 321 h 669"/>
                <a:gd name="T46" fmla="*/ 348 w 2613"/>
                <a:gd name="T47" fmla="*/ 444 h 669"/>
                <a:gd name="T48" fmla="*/ 216 w 2613"/>
                <a:gd name="T49" fmla="*/ 585 h 669"/>
                <a:gd name="T50" fmla="*/ 51 w 2613"/>
                <a:gd name="T51" fmla="*/ 657 h 669"/>
                <a:gd name="T52" fmla="*/ 0 w 2613"/>
                <a:gd name="T53" fmla="*/ 65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13" h="669">
                  <a:moveTo>
                    <a:pt x="2613" y="633"/>
                  </a:moveTo>
                  <a:cubicBezTo>
                    <a:pt x="2499" y="627"/>
                    <a:pt x="2385" y="622"/>
                    <a:pt x="2274" y="609"/>
                  </a:cubicBezTo>
                  <a:cubicBezTo>
                    <a:pt x="2163" y="596"/>
                    <a:pt x="2044" y="579"/>
                    <a:pt x="1944" y="555"/>
                  </a:cubicBezTo>
                  <a:cubicBezTo>
                    <a:pt x="1844" y="531"/>
                    <a:pt x="1752" y="495"/>
                    <a:pt x="1674" y="462"/>
                  </a:cubicBezTo>
                  <a:cubicBezTo>
                    <a:pt x="1596" y="429"/>
                    <a:pt x="1513" y="380"/>
                    <a:pt x="1476" y="357"/>
                  </a:cubicBezTo>
                  <a:cubicBezTo>
                    <a:pt x="1439" y="334"/>
                    <a:pt x="1462" y="329"/>
                    <a:pt x="1452" y="321"/>
                  </a:cubicBezTo>
                  <a:cubicBezTo>
                    <a:pt x="1442" y="313"/>
                    <a:pt x="1425" y="313"/>
                    <a:pt x="1413" y="309"/>
                  </a:cubicBezTo>
                  <a:cubicBezTo>
                    <a:pt x="1401" y="305"/>
                    <a:pt x="1400" y="307"/>
                    <a:pt x="1377" y="294"/>
                  </a:cubicBezTo>
                  <a:cubicBezTo>
                    <a:pt x="1354" y="281"/>
                    <a:pt x="1301" y="254"/>
                    <a:pt x="1278" y="234"/>
                  </a:cubicBezTo>
                  <a:cubicBezTo>
                    <a:pt x="1255" y="214"/>
                    <a:pt x="1247" y="206"/>
                    <a:pt x="1236" y="174"/>
                  </a:cubicBezTo>
                  <a:cubicBezTo>
                    <a:pt x="1225" y="142"/>
                    <a:pt x="1216" y="67"/>
                    <a:pt x="1212" y="39"/>
                  </a:cubicBezTo>
                  <a:cubicBezTo>
                    <a:pt x="1208" y="11"/>
                    <a:pt x="1213" y="11"/>
                    <a:pt x="1209" y="6"/>
                  </a:cubicBezTo>
                  <a:cubicBezTo>
                    <a:pt x="1205" y="1"/>
                    <a:pt x="1191" y="0"/>
                    <a:pt x="1185" y="6"/>
                  </a:cubicBezTo>
                  <a:cubicBezTo>
                    <a:pt x="1179" y="12"/>
                    <a:pt x="1174" y="24"/>
                    <a:pt x="1170" y="45"/>
                  </a:cubicBezTo>
                  <a:cubicBezTo>
                    <a:pt x="1166" y="66"/>
                    <a:pt x="1166" y="113"/>
                    <a:pt x="1161" y="132"/>
                  </a:cubicBezTo>
                  <a:cubicBezTo>
                    <a:pt x="1156" y="151"/>
                    <a:pt x="1150" y="157"/>
                    <a:pt x="1140" y="162"/>
                  </a:cubicBezTo>
                  <a:cubicBezTo>
                    <a:pt x="1130" y="167"/>
                    <a:pt x="1117" y="162"/>
                    <a:pt x="1104" y="159"/>
                  </a:cubicBezTo>
                  <a:cubicBezTo>
                    <a:pt x="1091" y="156"/>
                    <a:pt x="1092" y="152"/>
                    <a:pt x="1059" y="144"/>
                  </a:cubicBezTo>
                  <a:cubicBezTo>
                    <a:pt x="1026" y="136"/>
                    <a:pt x="952" y="119"/>
                    <a:pt x="906" y="111"/>
                  </a:cubicBezTo>
                  <a:cubicBezTo>
                    <a:pt x="860" y="103"/>
                    <a:pt x="822" y="93"/>
                    <a:pt x="783" y="96"/>
                  </a:cubicBezTo>
                  <a:cubicBezTo>
                    <a:pt x="744" y="99"/>
                    <a:pt x="710" y="111"/>
                    <a:pt x="669" y="132"/>
                  </a:cubicBezTo>
                  <a:cubicBezTo>
                    <a:pt x="628" y="153"/>
                    <a:pt x="582" y="191"/>
                    <a:pt x="540" y="222"/>
                  </a:cubicBezTo>
                  <a:cubicBezTo>
                    <a:pt x="498" y="253"/>
                    <a:pt x="452" y="284"/>
                    <a:pt x="420" y="321"/>
                  </a:cubicBezTo>
                  <a:cubicBezTo>
                    <a:pt x="388" y="358"/>
                    <a:pt x="382" y="400"/>
                    <a:pt x="348" y="444"/>
                  </a:cubicBezTo>
                  <a:cubicBezTo>
                    <a:pt x="314" y="488"/>
                    <a:pt x="266" y="549"/>
                    <a:pt x="216" y="585"/>
                  </a:cubicBezTo>
                  <a:cubicBezTo>
                    <a:pt x="166" y="621"/>
                    <a:pt x="87" y="645"/>
                    <a:pt x="51" y="657"/>
                  </a:cubicBezTo>
                  <a:cubicBezTo>
                    <a:pt x="15" y="669"/>
                    <a:pt x="7" y="663"/>
                    <a:pt x="0" y="657"/>
                  </a:cubicBezTo>
                </a:path>
              </a:pathLst>
            </a:custGeom>
            <a:noFill/>
            <a:ln w="38100" cap="flat" cmpd="sng">
              <a:solidFill>
                <a:srgbClr val="FFCC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17454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156075"/>
            <a:ext cx="19335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5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2642-769F-4AFC-B6BD-AF90B93E90B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17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" y="476250"/>
            <a:ext cx="9115425" cy="685800"/>
          </a:xfrm>
        </p:spPr>
        <p:txBody>
          <a:bodyPr/>
          <a:lstStyle/>
          <a:p>
            <a:r>
              <a:rPr lang="de-DE" altLang="en-US" sz="3200"/>
              <a:t>Die P</a:t>
            </a:r>
            <a:r>
              <a:rPr lang="hu-HU" altLang="en-US" sz="3200"/>
              <a:t>roblematik</a:t>
            </a:r>
            <a:r>
              <a:rPr lang="de-DE" altLang="en-US" sz="3200"/>
              <a:t> des weissen Lichts bei</a:t>
            </a:r>
            <a:r>
              <a:rPr lang="hu-HU" altLang="en-US" sz="3200"/>
              <a:t> LED</a:t>
            </a:r>
            <a:r>
              <a:rPr lang="de-DE" altLang="en-US" sz="3200"/>
              <a:t>s</a:t>
            </a:r>
            <a:endParaRPr lang="en-US" altLang="en-US" sz="3200"/>
          </a:p>
        </p:txBody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00150"/>
            <a:ext cx="9144000" cy="53244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en-US" sz="2400"/>
              <a:t>Allgemein</a:t>
            </a:r>
            <a:r>
              <a:rPr lang="hu-HU" altLang="en-US" sz="2400"/>
              <a:t>: </a:t>
            </a:r>
            <a:r>
              <a:rPr lang="de-DE" altLang="en-US" sz="2400"/>
              <a:t>Farbenwiedergabe</a:t>
            </a:r>
            <a:r>
              <a:rPr lang="hu-HU" altLang="en-US" sz="2400"/>
              <a:t> (</a:t>
            </a:r>
            <a:r>
              <a:rPr lang="hu-HU" altLang="en-US" sz="2400" i="1"/>
              <a:t>color rendering</a:t>
            </a:r>
            <a:r>
              <a:rPr lang="hu-HU" altLang="en-US" sz="2400"/>
              <a:t>)</a:t>
            </a:r>
          </a:p>
          <a:p>
            <a:pPr>
              <a:lnSpc>
                <a:spcPct val="80000"/>
              </a:lnSpc>
            </a:pPr>
            <a:r>
              <a:rPr lang="de-DE" altLang="en-US" sz="2400"/>
              <a:t>Weisse LEDs mit Leuchtstoff</a:t>
            </a:r>
            <a:r>
              <a:rPr lang="hu-HU" altLang="en-US" sz="240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en-US" sz="2000"/>
              <a:t>Kalt</a:t>
            </a:r>
            <a:r>
              <a:rPr lang="hu-HU" altLang="en-US" sz="2000"/>
              <a:t>/</a:t>
            </a:r>
            <a:r>
              <a:rPr lang="de-DE" altLang="en-US" sz="2000"/>
              <a:t>Warm-weiss</a:t>
            </a:r>
            <a:r>
              <a:rPr lang="hu-HU" altLang="en-US" sz="2000"/>
              <a:t> (</a:t>
            </a:r>
            <a:r>
              <a:rPr lang="de-DE" altLang="en-US" sz="2000"/>
              <a:t>blaulich oder gelblich</a:t>
            </a:r>
            <a:r>
              <a:rPr lang="hu-HU" altLang="en-US" sz="2000"/>
              <a:t>)</a:t>
            </a:r>
          </a:p>
          <a:p>
            <a:pPr lvl="1">
              <a:lnSpc>
                <a:spcPct val="80000"/>
              </a:lnSpc>
            </a:pPr>
            <a:r>
              <a:rPr lang="hu-HU" altLang="en-US" sz="2000"/>
              <a:t>Korrel</a:t>
            </a:r>
            <a:r>
              <a:rPr lang="de-DE" altLang="en-US" sz="2000"/>
              <a:t>ierte</a:t>
            </a:r>
            <a:r>
              <a:rPr lang="hu-HU" altLang="en-US" sz="2000"/>
              <a:t> </a:t>
            </a:r>
            <a:r>
              <a:rPr lang="de-DE" altLang="en-US" sz="2000"/>
              <a:t>Farbtemperatur</a:t>
            </a:r>
            <a:r>
              <a:rPr lang="hu-HU" altLang="en-US" sz="2000"/>
              <a:t> (</a:t>
            </a:r>
            <a:r>
              <a:rPr lang="de-DE" altLang="en-US" sz="2000"/>
              <a:t>Strahlungstemperatur des equivalenten schwarzen Körpers</a:t>
            </a:r>
            <a:r>
              <a:rPr lang="hu-HU" altLang="en-US" sz="2000"/>
              <a:t>)</a:t>
            </a:r>
          </a:p>
          <a:p>
            <a:pPr lvl="1">
              <a:lnSpc>
                <a:spcPct val="80000"/>
              </a:lnSpc>
            </a:pPr>
            <a:r>
              <a:rPr lang="hu-HU" altLang="en-US" sz="2000"/>
              <a:t>Stabilit</a:t>
            </a:r>
            <a:r>
              <a:rPr lang="de-DE" altLang="en-US" sz="2000"/>
              <a:t>ät</a:t>
            </a:r>
            <a:r>
              <a:rPr lang="hu-HU" altLang="en-US" sz="2000"/>
              <a:t> (</a:t>
            </a:r>
            <a:r>
              <a:rPr lang="de-DE" altLang="en-US" sz="2000"/>
              <a:t>Einbrennen ist notwendig</a:t>
            </a:r>
            <a:r>
              <a:rPr lang="hu-HU" altLang="en-US" sz="2000"/>
              <a:t>)</a:t>
            </a:r>
          </a:p>
          <a:p>
            <a:pPr>
              <a:lnSpc>
                <a:spcPct val="80000"/>
              </a:lnSpc>
            </a:pPr>
            <a:endParaRPr lang="hu-HU" altLang="en-US" sz="2400"/>
          </a:p>
          <a:p>
            <a:pPr>
              <a:lnSpc>
                <a:spcPct val="80000"/>
              </a:lnSpc>
            </a:pPr>
            <a:endParaRPr lang="hu-HU" altLang="en-US" sz="2400"/>
          </a:p>
          <a:p>
            <a:pPr>
              <a:lnSpc>
                <a:spcPct val="80000"/>
              </a:lnSpc>
            </a:pPr>
            <a:endParaRPr lang="hu-HU" altLang="en-US" sz="2400"/>
          </a:p>
          <a:p>
            <a:pPr>
              <a:lnSpc>
                <a:spcPct val="80000"/>
              </a:lnSpc>
            </a:pPr>
            <a:endParaRPr lang="hu-HU" altLang="en-US" sz="2400"/>
          </a:p>
          <a:p>
            <a:pPr>
              <a:lnSpc>
                <a:spcPct val="80000"/>
              </a:lnSpc>
            </a:pPr>
            <a:endParaRPr lang="hu-HU" altLang="en-US" sz="2400"/>
          </a:p>
          <a:p>
            <a:pPr>
              <a:lnSpc>
                <a:spcPct val="80000"/>
              </a:lnSpc>
            </a:pPr>
            <a:endParaRPr lang="hu-HU" altLang="en-US" sz="2400"/>
          </a:p>
          <a:p>
            <a:pPr>
              <a:lnSpc>
                <a:spcPct val="80000"/>
              </a:lnSpc>
            </a:pPr>
            <a:r>
              <a:rPr lang="de-DE" altLang="en-US" sz="2400"/>
              <a:t>Bei </a:t>
            </a:r>
            <a:r>
              <a:rPr lang="hu-HU" altLang="en-US" sz="2400"/>
              <a:t>RGB </a:t>
            </a:r>
            <a:r>
              <a:rPr lang="de-DE" altLang="en-US" sz="2400"/>
              <a:t>M</a:t>
            </a:r>
            <a:r>
              <a:rPr lang="hu-HU" altLang="en-US" sz="2400"/>
              <a:t>odul</a:t>
            </a:r>
            <a:r>
              <a:rPr lang="de-DE" altLang="en-US" sz="2400"/>
              <a:t>n</a:t>
            </a:r>
            <a:r>
              <a:rPr lang="hu-HU" altLang="en-US" sz="240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en-US" sz="2000"/>
              <a:t>Temperaturempfindlichkeit</a:t>
            </a:r>
            <a:r>
              <a:rPr lang="hu-HU" altLang="en-US" sz="2000"/>
              <a:t> </a:t>
            </a:r>
            <a:r>
              <a:rPr lang="hu-HU" altLang="en-US" sz="2000">
                <a:sym typeface="Symbol" panose="05050102010706020507" pitchFamily="18" charset="2"/>
              </a:rPr>
              <a:t> </a:t>
            </a:r>
            <a:r>
              <a:rPr lang="de-DE" altLang="en-US" sz="2000">
                <a:sym typeface="Symbol" panose="05050102010706020507" pitchFamily="18" charset="2"/>
              </a:rPr>
              <a:t>Farbenverschiebung</a:t>
            </a:r>
            <a:endParaRPr lang="hu-HU" altLang="en-US" sz="2000"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</a:pPr>
            <a:r>
              <a:rPr lang="de-DE" altLang="en-US" sz="2000" b="1">
                <a:solidFill>
                  <a:srgbClr val="D5262B"/>
                </a:solidFill>
                <a:sym typeface="Symbol" panose="05050102010706020507" pitchFamily="18" charset="2"/>
              </a:rPr>
              <a:t>ABER</a:t>
            </a:r>
            <a:r>
              <a:rPr lang="hu-HU" altLang="en-US" sz="2000" b="1">
                <a:solidFill>
                  <a:srgbClr val="D5262B"/>
                </a:solidFill>
                <a:sym typeface="Symbol" panose="05050102010706020507" pitchFamily="18" charset="2"/>
              </a:rPr>
              <a:t>:</a:t>
            </a:r>
            <a:r>
              <a:rPr lang="hu-HU" altLang="en-US" sz="2000">
                <a:sym typeface="Symbol" panose="05050102010706020507" pitchFamily="18" charset="2"/>
              </a:rPr>
              <a:t> </a:t>
            </a:r>
            <a:r>
              <a:rPr lang="de-DE" altLang="en-US" sz="2000">
                <a:sym typeface="Symbol" panose="05050102010706020507" pitchFamily="18" charset="2"/>
              </a:rPr>
              <a:t>nicht nur weisse, sondern beliebige Farbe kann erzeugt werden</a:t>
            </a:r>
            <a:r>
              <a:rPr lang="hu-HU" altLang="en-US" sz="2000">
                <a:sym typeface="Symbol" panose="05050102010706020507" pitchFamily="18" charset="2"/>
              </a:rPr>
              <a:t> </a:t>
            </a:r>
            <a:r>
              <a:rPr lang="de-DE" altLang="en-US" sz="2000">
                <a:sym typeface="Symbol" panose="05050102010706020507" pitchFamily="18" charset="2"/>
              </a:rPr>
              <a:t> </a:t>
            </a:r>
            <a:r>
              <a:rPr lang="hu-HU" altLang="en-US" sz="2000">
                <a:sym typeface="Symbol" panose="05050102010706020507" pitchFamily="18" charset="2"/>
              </a:rPr>
              <a:t>(</a:t>
            </a:r>
            <a:r>
              <a:rPr lang="de-DE" altLang="en-US" sz="2000">
                <a:sym typeface="Symbol" panose="05050102010706020507" pitchFamily="18" charset="2"/>
              </a:rPr>
              <a:t>innerhalb des Dreiecks</a:t>
            </a:r>
            <a:r>
              <a:rPr lang="hu-HU" altLang="en-US" sz="2000"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80000"/>
              </a:lnSpc>
            </a:pPr>
            <a:endParaRPr lang="en-US" altLang="en-US" sz="2400"/>
          </a:p>
        </p:txBody>
      </p:sp>
      <p:graphicFrame>
        <p:nvGraphicFramePr>
          <p:cNvPr id="1175556" name="Object 4"/>
          <p:cNvGraphicFramePr>
            <a:graphicFrameLocks noChangeAspect="1"/>
          </p:cNvGraphicFramePr>
          <p:nvPr/>
        </p:nvGraphicFramePr>
        <p:xfrm>
          <a:off x="6953250" y="1271588"/>
          <a:ext cx="19494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586" name="Photo Editor Photo" r:id="rId4" imgW="7144747" imgH="3172268" progId="MSPhotoEd.3">
                  <p:embed/>
                </p:oleObj>
              </mc:Choice>
              <mc:Fallback>
                <p:oleObj name="Photo Editor Photo" r:id="rId4" imgW="7144747" imgH="317226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1271588"/>
                        <a:ext cx="194945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5557" name="Object 5"/>
          <p:cNvGraphicFramePr>
            <a:graphicFrameLocks noChangeAspect="1"/>
          </p:cNvGraphicFramePr>
          <p:nvPr/>
        </p:nvGraphicFramePr>
        <p:xfrm>
          <a:off x="5753100" y="2547938"/>
          <a:ext cx="3182938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587" name="Photo Editor Photo" r:id="rId6" imgW="4915586" imgH="4809524" progId="MSPhotoEd.3">
                  <p:embed/>
                </p:oleObj>
              </mc:Choice>
              <mc:Fallback>
                <p:oleObj name="Photo Editor Photo" r:id="rId6" imgW="4915586" imgH="48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0" y="2547938"/>
                        <a:ext cx="3182938" cy="311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5558" name="Object 6"/>
          <p:cNvGraphicFramePr>
            <a:graphicFrameLocks noChangeAspect="1"/>
          </p:cNvGraphicFramePr>
          <p:nvPr/>
        </p:nvGraphicFramePr>
        <p:xfrm>
          <a:off x="1701800" y="3114675"/>
          <a:ext cx="3592513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588" name="Photo Editor Photo" r:id="rId8" imgW="8828571" imgH="5257143" progId="MSPhotoEd.3">
                  <p:embed/>
                </p:oleObj>
              </mc:Choice>
              <mc:Fallback>
                <p:oleObj name="Photo Editor Photo" r:id="rId8" imgW="8828571" imgH="5257143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3114675"/>
                        <a:ext cx="3592513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F4CD-11D0-4A93-9D61-1A3164D16F76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715962"/>
          </a:xfrm>
        </p:spPr>
        <p:txBody>
          <a:bodyPr/>
          <a:lstStyle/>
          <a:p>
            <a:r>
              <a:rPr lang="de-DE" altLang="en-US" sz="3200"/>
              <a:t>Temperaturabhängigkeit</a:t>
            </a:r>
            <a:endParaRPr lang="en-US" altLang="en-US" sz="3200"/>
          </a:p>
        </p:txBody>
      </p:sp>
      <p:sp>
        <p:nvSpPr>
          <p:cNvPr id="117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4" y="1111250"/>
            <a:ext cx="8715135" cy="4972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en-US" sz="2400" dirty="0"/>
              <a:t>Die Temperaturabhängigkeit der elektrischen Charak-teristik ist wie bei der Si Diode</a:t>
            </a:r>
            <a:r>
              <a:rPr lang="hu-HU" altLang="en-US" sz="2400" dirty="0"/>
              <a:t> (</a:t>
            </a:r>
            <a:r>
              <a:rPr lang="de-DE" altLang="en-US" sz="2400" dirty="0"/>
              <a:t>z.B</a:t>
            </a:r>
            <a:r>
              <a:rPr lang="hu-HU" altLang="en-US" sz="2400" dirty="0"/>
              <a:t>. -2mV</a:t>
            </a:r>
            <a:r>
              <a:rPr lang="en-US" altLang="en-US" sz="2400" dirty="0"/>
              <a:t>/</a:t>
            </a:r>
            <a:r>
              <a:rPr lang="en-US" altLang="en-US" sz="2400" baseline="50000" dirty="0" err="1"/>
              <a:t>o</a:t>
            </a:r>
            <a:r>
              <a:rPr lang="en-US" altLang="en-US" sz="2400" dirty="0" err="1"/>
              <a:t>C</a:t>
            </a:r>
            <a:r>
              <a:rPr lang="en-US" altLang="en-US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Wirkungsgrade</a:t>
            </a:r>
            <a:r>
              <a:rPr lang="hu-HU" altLang="en-US" sz="2400" dirty="0"/>
              <a:t> – </a:t>
            </a:r>
            <a:r>
              <a:rPr lang="de-DE" altLang="en-US" sz="2400" dirty="0"/>
              <a:t>nehmen bei zunehmender </a:t>
            </a:r>
            <a:r>
              <a:rPr lang="de-DE" altLang="en-US" sz="2400" dirty="0" smtClean="0"/>
              <a:t>Temperatur </a:t>
            </a:r>
            <a:r>
              <a:rPr lang="de-DE" altLang="en-US" sz="2400" dirty="0"/>
              <a:t>ab</a:t>
            </a:r>
            <a:endParaRPr lang="hu-HU" altLang="en-US" sz="2400" dirty="0"/>
          </a:p>
          <a:p>
            <a:pPr>
              <a:lnSpc>
                <a:spcPct val="80000"/>
              </a:lnSpc>
            </a:pPr>
            <a:r>
              <a:rPr lang="hu-HU" altLang="en-US" sz="2400" dirty="0"/>
              <a:t>Spektr</a:t>
            </a:r>
            <a:r>
              <a:rPr lang="de-DE" altLang="en-US" sz="2400" dirty="0"/>
              <a:t>a</a:t>
            </a:r>
            <a:r>
              <a:rPr lang="hu-HU" altLang="en-US" sz="2400" dirty="0"/>
              <a:t>l</a:t>
            </a:r>
            <a:r>
              <a:rPr lang="de-DE" altLang="en-US" sz="2400" dirty="0"/>
              <a:t>e</a:t>
            </a:r>
            <a:r>
              <a:rPr lang="hu-HU" altLang="en-US" sz="2400" dirty="0"/>
              <a:t> </a:t>
            </a:r>
            <a:r>
              <a:rPr lang="de-DE" altLang="en-US" sz="2400" dirty="0"/>
              <a:t>Verteilung</a:t>
            </a:r>
            <a:endParaRPr lang="hu-HU" altLang="en-US" sz="2400" dirty="0"/>
          </a:p>
          <a:p>
            <a:pPr lvl="1">
              <a:lnSpc>
                <a:spcPct val="80000"/>
              </a:lnSpc>
            </a:pPr>
            <a:r>
              <a:rPr lang="de-DE" altLang="en-US" sz="2000" dirty="0"/>
              <a:t>bei Farb-LEDs</a:t>
            </a:r>
            <a:r>
              <a:rPr lang="hu-HU" altLang="en-US" sz="2000" dirty="0"/>
              <a:t>: </a:t>
            </a:r>
            <a:r>
              <a:rPr lang="de-DE" altLang="en-US" sz="2000" dirty="0"/>
              <a:t>die Spitzenwellenlänge verschiebt sich, die Spitzen werden wegen Wirkungsgradminderung </a:t>
            </a:r>
            <a:r>
              <a:rPr lang="de-DE" altLang="en-US" sz="2000" dirty="0" smtClean="0"/>
              <a:t>niedriger</a:t>
            </a:r>
            <a:endParaRPr lang="hu-HU" altLang="en-US" sz="2000" dirty="0"/>
          </a:p>
          <a:p>
            <a:pPr lvl="1">
              <a:lnSpc>
                <a:spcPct val="80000"/>
              </a:lnSpc>
            </a:pPr>
            <a:r>
              <a:rPr lang="de-DE" altLang="en-US" sz="2000" dirty="0"/>
              <a:t>bei weissen LEDs</a:t>
            </a:r>
            <a:r>
              <a:rPr lang="hu-HU" altLang="en-US" sz="2000" dirty="0"/>
              <a:t>: </a:t>
            </a:r>
            <a:r>
              <a:rPr lang="de-DE" altLang="en-US" sz="2000" dirty="0"/>
              <a:t>die blaue Spitze verschiebt sich,</a:t>
            </a:r>
            <a:r>
              <a:rPr lang="hu-HU" altLang="en-US" sz="2000" dirty="0"/>
              <a:t> </a:t>
            </a:r>
            <a:r>
              <a:rPr lang="de-DE" altLang="en-US" sz="2000" dirty="0"/>
              <a:t>der Leuchtstoffanteil wird wegen des schlechteren Wirkungsgrads flächer</a:t>
            </a:r>
            <a:endParaRPr lang="hu-HU" altLang="en-US" sz="2000" dirty="0"/>
          </a:p>
          <a:p>
            <a:pPr lvl="1"/>
            <a:endParaRPr lang="en-US" altLang="en-US" sz="2000" dirty="0"/>
          </a:p>
        </p:txBody>
      </p:sp>
      <p:graphicFrame>
        <p:nvGraphicFramePr>
          <p:cNvPr id="1176580" name="Object 4"/>
          <p:cNvGraphicFramePr>
            <a:graphicFrameLocks noChangeAspect="1"/>
          </p:cNvGraphicFramePr>
          <p:nvPr/>
        </p:nvGraphicFramePr>
        <p:xfrm>
          <a:off x="0" y="4129088"/>
          <a:ext cx="2808288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13" name="Photo Editor Photo" r:id="rId4" imgW="3905795" imgH="2448267" progId="MSPhotoEd.3">
                  <p:embed/>
                </p:oleObj>
              </mc:Choice>
              <mc:Fallback>
                <p:oleObj name="Photo Editor Photo" r:id="rId4" imgW="3905795" imgH="24482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29088"/>
                        <a:ext cx="2808288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6581" name="Object 5"/>
          <p:cNvGraphicFramePr>
            <a:graphicFrameLocks noChangeAspect="1"/>
          </p:cNvGraphicFramePr>
          <p:nvPr/>
        </p:nvGraphicFramePr>
        <p:xfrm>
          <a:off x="2795588" y="4295775"/>
          <a:ext cx="336391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14" name="Photo Editor Photo" r:id="rId6" imgW="4923810" imgH="3123810" progId="MSPhotoEd.3">
                  <p:embed/>
                </p:oleObj>
              </mc:Choice>
              <mc:Fallback>
                <p:oleObj name="Photo Editor Photo" r:id="rId6" imgW="4923810" imgH="312381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8" y="4295775"/>
                        <a:ext cx="336391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6582" name="Object 6"/>
          <p:cNvGraphicFramePr>
            <a:graphicFrameLocks noChangeAspect="1"/>
          </p:cNvGraphicFramePr>
          <p:nvPr/>
        </p:nvGraphicFramePr>
        <p:xfrm>
          <a:off x="6102350" y="3983038"/>
          <a:ext cx="304165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615" name="Photo Editor Photo" r:id="rId8" imgW="3600000" imgH="3076190" progId="MSPhotoEd.3">
                  <p:embed/>
                </p:oleObj>
              </mc:Choice>
              <mc:Fallback>
                <p:oleObj name="Photo Editor Photo" r:id="rId8" imgW="3600000" imgH="307619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3983038"/>
                        <a:ext cx="304165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3DF0-73C9-494B-AA8A-C5D113639F44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17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715962"/>
          </a:xfrm>
        </p:spPr>
        <p:txBody>
          <a:bodyPr/>
          <a:lstStyle/>
          <a:p>
            <a:r>
              <a:rPr lang="en-GB" altLang="en-US" sz="3200"/>
              <a:t>Klassifizierung an der Produktionslinie</a:t>
            </a:r>
            <a:endParaRPr lang="en-US" altLang="en-US" sz="3200"/>
          </a:p>
        </p:txBody>
      </p:sp>
      <p:sp>
        <p:nvSpPr>
          <p:cNvPr id="117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5075"/>
            <a:ext cx="9144000" cy="1428750"/>
          </a:xfrm>
        </p:spPr>
        <p:txBody>
          <a:bodyPr/>
          <a:lstStyle/>
          <a:p>
            <a:r>
              <a:rPr lang="en-GB" altLang="en-US"/>
              <a:t>Jede Halbleitertechnologie hat Streuung</a:t>
            </a:r>
            <a:endParaRPr lang="hu-HU" altLang="en-US"/>
          </a:p>
          <a:p>
            <a:pPr lvl="1"/>
            <a:r>
              <a:rPr lang="en-GB" altLang="en-US"/>
              <a:t>typischerweise normale Verteilung </a:t>
            </a:r>
            <a:endParaRPr lang="hu-HU" altLang="en-US"/>
          </a:p>
          <a:p>
            <a:r>
              <a:rPr lang="en-GB" altLang="en-US"/>
              <a:t>Sortierung innerhalb der Streuung</a:t>
            </a:r>
            <a:r>
              <a:rPr lang="hu-HU" altLang="en-US"/>
              <a:t>: </a:t>
            </a:r>
            <a:r>
              <a:rPr lang="hu-HU" altLang="en-US" i="1"/>
              <a:t>binning</a:t>
            </a:r>
            <a:r>
              <a:rPr lang="hu-HU" altLang="en-US"/>
              <a:t> (bin: </a:t>
            </a:r>
            <a:r>
              <a:rPr lang="en-GB" altLang="en-US"/>
              <a:t>Korb</a:t>
            </a:r>
            <a:r>
              <a:rPr lang="hu-HU" altLang="en-US"/>
              <a:t>)</a:t>
            </a:r>
            <a:endParaRPr lang="en-US" altLang="en-US"/>
          </a:p>
        </p:txBody>
      </p:sp>
      <p:graphicFrame>
        <p:nvGraphicFramePr>
          <p:cNvPr id="1177604" name="Object 4"/>
          <p:cNvGraphicFramePr>
            <a:graphicFrameLocks noChangeAspect="1"/>
          </p:cNvGraphicFramePr>
          <p:nvPr/>
        </p:nvGraphicFramePr>
        <p:xfrm>
          <a:off x="1008063" y="2708275"/>
          <a:ext cx="7061200" cy="381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14" name="Photo Editor Photo" r:id="rId4" imgW="11612596" imgH="6276190" progId="MSPhotoEd.3">
                  <p:embed/>
                </p:oleObj>
              </mc:Choice>
              <mc:Fallback>
                <p:oleObj name="Photo Editor Photo" r:id="rId4" imgW="11612596" imgH="627619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2708275"/>
                        <a:ext cx="7061200" cy="381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7F37-AA87-4555-81EB-DD30CFFF2C7C}" type="slidenum">
              <a:rPr lang="en-US" altLang="en-US"/>
              <a:pPr/>
              <a:t>26</a:t>
            </a:fld>
            <a:endParaRPr lang="en-US" altLang="en-US"/>
          </a:p>
        </p:txBody>
      </p:sp>
      <p:grpSp>
        <p:nvGrpSpPr>
          <p:cNvPr id="1201164" name="Group 12"/>
          <p:cNvGrpSpPr>
            <a:grpSpLocks/>
          </p:cNvGrpSpPr>
          <p:nvPr/>
        </p:nvGrpSpPr>
        <p:grpSpPr bwMode="auto">
          <a:xfrm>
            <a:off x="650875" y="3551238"/>
            <a:ext cx="7969250" cy="2917825"/>
            <a:chOff x="370" y="2237"/>
            <a:chExt cx="5020" cy="1838"/>
          </a:xfrm>
        </p:grpSpPr>
        <p:graphicFrame>
          <p:nvGraphicFramePr>
            <p:cNvPr id="1201156" name="Object 4"/>
            <p:cNvGraphicFramePr>
              <a:graphicFrameLocks noChangeAspect="1"/>
            </p:cNvGraphicFramePr>
            <p:nvPr/>
          </p:nvGraphicFramePr>
          <p:xfrm>
            <a:off x="370" y="2237"/>
            <a:ext cx="5020" cy="1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174" name="Photo Editor Photo" r:id="rId4" imgW="11600000" imgH="4247619" progId="MSPhotoEd.3">
                    <p:embed/>
                  </p:oleObj>
                </mc:Choice>
                <mc:Fallback>
                  <p:oleObj name="Photo Editor Photo" r:id="rId4" imgW="11600000" imgH="4247619" progId="MSPhotoEd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" y="2237"/>
                          <a:ext cx="5020" cy="1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 algn="ctr">
                              <a:solidFill>
                                <a:srgbClr val="4D2885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01158" name="Rectangle 6"/>
            <p:cNvSpPr>
              <a:spLocks noChangeArrowheads="1"/>
            </p:cNvSpPr>
            <p:nvPr/>
          </p:nvSpPr>
          <p:spPr bwMode="auto">
            <a:xfrm>
              <a:off x="2238" y="3186"/>
              <a:ext cx="2418" cy="76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 algn="ctr">
              <a:solidFill>
                <a:srgbClr val="4D28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01161" name="Rectangle 9"/>
            <p:cNvSpPr>
              <a:spLocks noChangeArrowheads="1"/>
            </p:cNvSpPr>
            <p:nvPr/>
          </p:nvSpPr>
          <p:spPr bwMode="auto">
            <a:xfrm>
              <a:off x="2232" y="2370"/>
              <a:ext cx="2436" cy="210"/>
            </a:xfrm>
            <a:prstGeom prst="rect">
              <a:avLst/>
            </a:prstGeom>
            <a:solidFill>
              <a:srgbClr val="969696">
                <a:alpha val="80000"/>
              </a:srgbClr>
            </a:solidFill>
            <a:ln w="15875" algn="ctr">
              <a:solidFill>
                <a:srgbClr val="4D28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0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OLEDs: what are they?</a:t>
            </a:r>
          </a:p>
        </p:txBody>
      </p:sp>
      <p:sp>
        <p:nvSpPr>
          <p:cNvPr id="120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OLED = organic light emitting device</a:t>
            </a:r>
          </a:p>
          <a:p>
            <a:pPr lvl="1"/>
            <a:r>
              <a:rPr lang="en-US" altLang="en-US"/>
              <a:t>they are often referred to as organic light emitting diodes</a:t>
            </a:r>
          </a:p>
          <a:p>
            <a:pPr lvl="1"/>
            <a:r>
              <a:rPr lang="en-US" altLang="en-US"/>
              <a:t>by and large the device behavior reminds (inorganic) semiconductor diodes</a:t>
            </a:r>
          </a:p>
          <a:p>
            <a:r>
              <a:rPr lang="en-US" altLang="en-US"/>
              <a:t>The general structure looks </a:t>
            </a:r>
            <a:r>
              <a:rPr lang="en-US" altLang="en-US">
                <a:solidFill>
                  <a:srgbClr val="D5262B"/>
                </a:solidFill>
              </a:rPr>
              <a:t>as</a:t>
            </a:r>
            <a:r>
              <a:rPr lang="en-US" altLang="en-US"/>
              <a:t> follows:</a:t>
            </a:r>
          </a:p>
          <a:p>
            <a:endParaRPr lang="en-US" altLang="en-US"/>
          </a:p>
        </p:txBody>
      </p:sp>
      <p:sp>
        <p:nvSpPr>
          <p:cNvPr id="1201159" name="Text Box 7"/>
          <p:cNvSpPr txBox="1">
            <a:spLocks noChangeArrowheads="1"/>
          </p:cNvSpPr>
          <p:nvPr/>
        </p:nvSpPr>
        <p:spPr bwMode="auto">
          <a:xfrm>
            <a:off x="4445000" y="5302250"/>
            <a:ext cx="21050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Must be transparent</a:t>
            </a:r>
          </a:p>
        </p:txBody>
      </p:sp>
      <p:sp>
        <p:nvSpPr>
          <p:cNvPr id="1201162" name="Text Box 10"/>
          <p:cNvSpPr txBox="1">
            <a:spLocks noChangeArrowheads="1"/>
          </p:cNvSpPr>
          <p:nvPr/>
        </p:nvSpPr>
        <p:spPr bwMode="auto">
          <a:xfrm>
            <a:off x="4289425" y="3689350"/>
            <a:ext cx="28384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4D28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Reflector</a:t>
            </a:r>
          </a:p>
        </p:txBody>
      </p:sp>
      <p:sp>
        <p:nvSpPr>
          <p:cNvPr id="1201163" name="AutoShape 11"/>
          <p:cNvSpPr>
            <a:spLocks noChangeArrowheads="1"/>
          </p:cNvSpPr>
          <p:nvPr/>
        </p:nvSpPr>
        <p:spPr bwMode="auto">
          <a:xfrm>
            <a:off x="4383088" y="4546600"/>
            <a:ext cx="2232025" cy="20431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/>
              <a:t>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59" grpId="0"/>
      <p:bldP spid="1201162" grpId="0"/>
      <p:bldP spid="12011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77DB1-FE6A-4075-A207-ACC66E531D1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OLEDs: how do they look like?</a:t>
            </a:r>
          </a:p>
        </p:txBody>
      </p:sp>
      <p:pic>
        <p:nvPicPr>
          <p:cNvPr id="1202179" name="Picture 3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8450" y="1393825"/>
            <a:ext cx="7339013" cy="3467100"/>
          </a:xfrm>
          <a:noFill/>
          <a:ln/>
          <a:extLst>
            <a:ext uri="{91240B29-F687-4F45-9708-019B960494DF}">
              <a14:hiddenLine xmlns:a14="http://schemas.microsoft.com/office/drawing/2010/main" w="15875" cap="flat" cmpd="sng">
                <a:solidFill>
                  <a:srgbClr val="4D2885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202180" name="AutoShape 4"/>
          <p:cNvSpPr>
            <a:spLocks noChangeArrowheads="1"/>
          </p:cNvSpPr>
          <p:nvPr/>
        </p:nvSpPr>
        <p:spPr bwMode="auto">
          <a:xfrm>
            <a:off x="5043488" y="2352675"/>
            <a:ext cx="2232025" cy="21955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rgbClr val="4D288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/>
              <a:t>LIGHT</a:t>
            </a:r>
          </a:p>
        </p:txBody>
      </p:sp>
      <p:sp>
        <p:nvSpPr>
          <p:cNvPr id="12021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39725" y="4048125"/>
            <a:ext cx="8645525" cy="23304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400"/>
              <a:t>Anode layer must be </a:t>
            </a:r>
          </a:p>
          <a:p>
            <a:pPr>
              <a:lnSpc>
                <a:spcPct val="70000"/>
              </a:lnSpc>
            </a:pPr>
            <a:r>
              <a:rPr lang="en-US" altLang="en-US" sz="2400"/>
              <a:t>transparent</a:t>
            </a:r>
          </a:p>
          <a:p>
            <a:pPr>
              <a:lnSpc>
                <a:spcPct val="70000"/>
              </a:lnSpc>
            </a:pPr>
            <a:r>
              <a:rPr lang="en-US" altLang="en-US" sz="2400"/>
              <a:t>of high conductance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2400">
                <a:sym typeface="Symbol" panose="05050102010706020507" pitchFamily="18" charset="2"/>
              </a:rPr>
              <a:t>commonly	PEDOT + ITO (low power, small area)</a:t>
            </a:r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altLang="en-US" sz="2400"/>
              <a:t>			PEDOT + metal grid (high power, large area)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9446-F35A-4D53-80E7-A42FCC3CA6D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20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OLED structures: </a:t>
            </a:r>
            <a:r>
              <a:rPr lang="en-US" altLang="en-US" i="1"/>
              <a:t>very thin layers</a:t>
            </a:r>
          </a:p>
        </p:txBody>
      </p:sp>
      <p:graphicFrame>
        <p:nvGraphicFramePr>
          <p:cNvPr id="1203203" name="Object 3"/>
          <p:cNvGraphicFramePr>
            <a:graphicFrameLocks noChangeAspect="1"/>
          </p:cNvGraphicFramePr>
          <p:nvPr/>
        </p:nvGraphicFramePr>
        <p:xfrm>
          <a:off x="260350" y="1552575"/>
          <a:ext cx="80470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213" name="Photo Editor Photo" r:id="rId4" imgW="8047619" imgH="4342857" progId="MSPhotoEd.3">
                  <p:embed/>
                </p:oleObj>
              </mc:Choice>
              <mc:Fallback>
                <p:oleObj name="Photo Editor Photo" r:id="rId4" imgW="8047619" imgH="43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552575"/>
                        <a:ext cx="80470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4D2885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ED800-A7F7-41E5-8453-19FC1D49C2B0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204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461963"/>
            <a:ext cx="8845550" cy="881062"/>
          </a:xfrm>
        </p:spPr>
        <p:txBody>
          <a:bodyPr/>
          <a:lstStyle/>
          <a:p>
            <a:r>
              <a:rPr lang="en-US" altLang="en-US"/>
              <a:t>OLED structures</a:t>
            </a:r>
          </a:p>
        </p:txBody>
      </p:sp>
      <p:graphicFrame>
        <p:nvGraphicFramePr>
          <p:cNvPr id="1204227" name="Object 3"/>
          <p:cNvGraphicFramePr>
            <a:graphicFrameLocks noChangeAspect="1"/>
          </p:cNvGraphicFramePr>
          <p:nvPr/>
        </p:nvGraphicFramePr>
        <p:xfrm>
          <a:off x="650875" y="3013075"/>
          <a:ext cx="6673850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264" name="Photo Editor Photo" r:id="rId4" imgW="9821646" imgH="5125165" progId="MSPhotoEd.3">
                  <p:embed/>
                </p:oleObj>
              </mc:Choice>
              <mc:Fallback>
                <p:oleObj name="Photo Editor Photo" r:id="rId4" imgW="9821646" imgH="512516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3013075"/>
                        <a:ext cx="6673850" cy="348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4D2885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4228" name="Object 4"/>
          <p:cNvGraphicFramePr>
            <a:graphicFrameLocks noChangeAspect="1"/>
          </p:cNvGraphicFramePr>
          <p:nvPr/>
        </p:nvGraphicFramePr>
        <p:xfrm>
          <a:off x="4243388" y="571500"/>
          <a:ext cx="2058987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265" name="Photo Editor Photo" r:id="rId6" imgW="4447619" imgH="4990476" progId="MSPhotoEd.3">
                  <p:embed/>
                </p:oleObj>
              </mc:Choice>
              <mc:Fallback>
                <p:oleObj name="Photo Editor Photo" r:id="rId6" imgW="4447619" imgH="499047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388" y="571500"/>
                        <a:ext cx="2058987" cy="231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4D2885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4229" name="Object 5"/>
          <p:cNvGraphicFramePr>
            <a:graphicFrameLocks noChangeAspect="1"/>
          </p:cNvGraphicFramePr>
          <p:nvPr/>
        </p:nvGraphicFramePr>
        <p:xfrm>
          <a:off x="6237288" y="590550"/>
          <a:ext cx="2906712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266" name="Photo Editor Photo" r:id="rId8" imgW="5114286" imgH="4076190" progId="MSPhotoEd.3">
                  <p:embed/>
                </p:oleObj>
              </mc:Choice>
              <mc:Fallback>
                <p:oleObj name="Photo Editor Photo" r:id="rId8" imgW="5114286" imgH="407619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7288" y="590550"/>
                        <a:ext cx="2906712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4D2885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04236" name="Group 12"/>
          <p:cNvGrpSpPr>
            <a:grpSpLocks/>
          </p:cNvGrpSpPr>
          <p:nvPr/>
        </p:nvGrpSpPr>
        <p:grpSpPr bwMode="auto">
          <a:xfrm>
            <a:off x="323850" y="1190625"/>
            <a:ext cx="8048625" cy="4352925"/>
            <a:chOff x="204" y="750"/>
            <a:chExt cx="5070" cy="2742"/>
          </a:xfrm>
        </p:grpSpPr>
        <p:sp>
          <p:nvSpPr>
            <p:cNvPr id="1204230" name="Rectangle 6"/>
            <p:cNvSpPr>
              <a:spLocks noChangeArrowheads="1"/>
            </p:cNvSpPr>
            <p:nvPr/>
          </p:nvSpPr>
          <p:spPr bwMode="auto">
            <a:xfrm>
              <a:off x="2196" y="2928"/>
              <a:ext cx="876" cy="564"/>
            </a:xfrm>
            <a:prstGeom prst="rect">
              <a:avLst/>
            </a:prstGeom>
            <a:noFill/>
            <a:ln w="25400" algn="ctr">
              <a:solidFill>
                <a:srgbClr val="D5262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204231" name="Group 7"/>
            <p:cNvGrpSpPr>
              <a:grpSpLocks/>
            </p:cNvGrpSpPr>
            <p:nvPr/>
          </p:nvGrpSpPr>
          <p:grpSpPr bwMode="auto">
            <a:xfrm>
              <a:off x="3222" y="2916"/>
              <a:ext cx="2052" cy="451"/>
              <a:chOff x="3222" y="2916"/>
              <a:chExt cx="2052" cy="451"/>
            </a:xfrm>
          </p:grpSpPr>
          <p:sp>
            <p:nvSpPr>
              <p:cNvPr id="1204232" name="AutoShape 8"/>
              <p:cNvSpPr>
                <a:spLocks noChangeArrowheads="1"/>
              </p:cNvSpPr>
              <p:nvPr/>
            </p:nvSpPr>
            <p:spPr bwMode="auto">
              <a:xfrm>
                <a:off x="3222" y="3018"/>
                <a:ext cx="426" cy="258"/>
              </a:xfrm>
              <a:prstGeom prst="rightArrow">
                <a:avLst>
                  <a:gd name="adj1" fmla="val 50000"/>
                  <a:gd name="adj2" fmla="val 41279"/>
                </a:avLst>
              </a:prstGeom>
              <a:solidFill>
                <a:srgbClr val="D5262B"/>
              </a:solidFill>
              <a:ln w="15875" algn="ctr">
                <a:solidFill>
                  <a:srgbClr val="4D288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4233" name="Text Box 9"/>
              <p:cNvSpPr txBox="1">
                <a:spLocks noChangeArrowheads="1"/>
              </p:cNvSpPr>
              <p:nvPr/>
            </p:nvSpPr>
            <p:spPr bwMode="auto">
              <a:xfrm>
                <a:off x="3696" y="2916"/>
                <a:ext cx="1578" cy="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4D2885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00" b="1" i="1">
                    <a:solidFill>
                      <a:srgbClr val="D5262B"/>
                    </a:solidFill>
                  </a:rPr>
                  <a:t>Suitable for R2R process with flexible substrate (foil)</a:t>
                </a:r>
              </a:p>
            </p:txBody>
          </p:sp>
        </p:grpSp>
        <p:pic>
          <p:nvPicPr>
            <p:cNvPr id="1204235" name="Picture 11" descr="ROLLED project flexible element prototype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750"/>
              <a:ext cx="1800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8D126-4EE3-461B-B941-101E59DE72F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15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/>
              <a:t>LED </a:t>
            </a:r>
            <a:r>
              <a:rPr lang="en-US" altLang="en-US"/>
              <a:t>== leuchtende</a:t>
            </a:r>
            <a:r>
              <a:rPr lang="hu-HU" altLang="en-US"/>
              <a:t> </a:t>
            </a:r>
            <a:r>
              <a:rPr lang="de-DE" altLang="en-US"/>
              <a:t>D</a:t>
            </a:r>
            <a:r>
              <a:rPr lang="hu-HU" altLang="en-US"/>
              <a:t>i</a:t>
            </a:r>
            <a:r>
              <a:rPr lang="de-DE" altLang="en-US"/>
              <a:t>o</a:t>
            </a:r>
            <a:r>
              <a:rPr lang="hu-HU" altLang="en-US"/>
              <a:t>d</a:t>
            </a:r>
            <a:r>
              <a:rPr lang="de-DE" altLang="en-US"/>
              <a:t>e</a:t>
            </a:r>
            <a:endParaRPr lang="en-US" altLang="en-US"/>
          </a:p>
        </p:txBody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en-US" sz="2400" dirty="0"/>
              <a:t>LED – light emitting diode</a:t>
            </a:r>
          </a:p>
          <a:p>
            <a:r>
              <a:rPr lang="de-DE" altLang="en-US" sz="2400" dirty="0"/>
              <a:t>Chemische Verbindungen mit Halbleitereigenschaften</a:t>
            </a:r>
            <a:r>
              <a:rPr lang="hu-HU" altLang="en-US" sz="2400" dirty="0"/>
              <a:t>: III-V</a:t>
            </a:r>
            <a:r>
              <a:rPr lang="de-DE" altLang="en-US" sz="2400" dirty="0"/>
              <a:t> Verbindungen, wie</a:t>
            </a:r>
            <a:endParaRPr lang="hu-HU" altLang="en-US" sz="2400" dirty="0"/>
          </a:p>
          <a:p>
            <a:pPr lvl="1"/>
            <a:r>
              <a:rPr lang="hu-HU" altLang="en-US" sz="2000" dirty="0"/>
              <a:t>GaAs</a:t>
            </a:r>
          </a:p>
          <a:p>
            <a:pPr lvl="1"/>
            <a:r>
              <a:rPr lang="hu-HU" altLang="en-US" sz="2000" dirty="0"/>
              <a:t>InP</a:t>
            </a:r>
          </a:p>
          <a:p>
            <a:pPr lvl="1"/>
            <a:r>
              <a:rPr lang="hu-HU" altLang="en-US" sz="2000" dirty="0"/>
              <a:t>AlGaAs</a:t>
            </a:r>
          </a:p>
          <a:p>
            <a:pPr lvl="1"/>
            <a:r>
              <a:rPr lang="hu-HU" altLang="en-US" sz="2000" dirty="0"/>
              <a:t>AlInGaP</a:t>
            </a:r>
          </a:p>
          <a:p>
            <a:endParaRPr lang="hu-HU" altLang="en-US" sz="2400" dirty="0"/>
          </a:p>
          <a:p>
            <a:endParaRPr lang="hu-HU" altLang="en-US" sz="2400" dirty="0"/>
          </a:p>
          <a:p>
            <a:r>
              <a:rPr lang="de-DE" altLang="en-US" sz="2400" dirty="0"/>
              <a:t>Änderung der Zusammen-                                                        stellung</a:t>
            </a:r>
            <a:r>
              <a:rPr lang="hu-HU" altLang="en-US" sz="2400" dirty="0"/>
              <a:t>:</a:t>
            </a:r>
          </a:p>
          <a:p>
            <a:pPr lvl="1"/>
            <a:r>
              <a:rPr lang="de-DE" altLang="en-US" sz="2000" dirty="0"/>
              <a:t>Bandstruktur</a:t>
            </a:r>
            <a:endParaRPr lang="hu-HU" altLang="en-US" sz="2000" dirty="0"/>
          </a:p>
          <a:p>
            <a:pPr lvl="1"/>
            <a:r>
              <a:rPr lang="hu-HU" altLang="en-US" sz="2000" dirty="0"/>
              <a:t>n</a:t>
            </a:r>
            <a:r>
              <a:rPr lang="en-US" altLang="en-US" sz="2000" dirty="0"/>
              <a:t>/p </a:t>
            </a:r>
            <a:r>
              <a:rPr lang="en-US" altLang="en-US" sz="2000" dirty="0" err="1"/>
              <a:t>Leitungstyp</a:t>
            </a:r>
            <a:endParaRPr lang="hu-HU" altLang="en-US" sz="2000" dirty="0"/>
          </a:p>
          <a:p>
            <a:pPr lvl="1"/>
            <a:endParaRPr lang="en-US" altLang="en-US" sz="2000" dirty="0"/>
          </a:p>
        </p:txBody>
      </p:sp>
      <p:graphicFrame>
        <p:nvGraphicFramePr>
          <p:cNvPr id="1155076" name="Object 4"/>
          <p:cNvGraphicFramePr>
            <a:graphicFrameLocks noChangeAspect="1"/>
          </p:cNvGraphicFramePr>
          <p:nvPr/>
        </p:nvGraphicFramePr>
        <p:xfrm>
          <a:off x="4757738" y="3246438"/>
          <a:ext cx="3667125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087" name="Photo Editor Photo" r:id="rId4" imgW="5229955" imgH="4219048" progId="MSPhotoEd.3">
                  <p:embed/>
                </p:oleObj>
              </mc:Choice>
              <mc:Fallback>
                <p:oleObj name="Photo Editor Photo" r:id="rId4" imgW="5229955" imgH="421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8" y="3246438"/>
                        <a:ext cx="3667125" cy="295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3486150" y="2413000"/>
            <a:ext cx="56578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en-US" sz="2400" b="1">
                <a:solidFill>
                  <a:srgbClr val="D5262B"/>
                </a:solidFill>
              </a:rPr>
              <a:t>Elemente für Herstellung von </a:t>
            </a:r>
            <a:r>
              <a:rPr lang="hu-HU" altLang="en-US" sz="2400" b="1">
                <a:solidFill>
                  <a:srgbClr val="D5262B"/>
                </a:solidFill>
              </a:rPr>
              <a:t>LED</a:t>
            </a:r>
            <a:r>
              <a:rPr lang="de-DE" altLang="en-US" sz="2400" b="1">
                <a:solidFill>
                  <a:srgbClr val="D5262B"/>
                </a:solidFill>
              </a:rPr>
              <a:t>s</a:t>
            </a:r>
            <a:r>
              <a:rPr lang="hu-HU" altLang="en-US" sz="2400" b="1">
                <a:solidFill>
                  <a:srgbClr val="D5262B"/>
                </a:solidFill>
              </a:rPr>
              <a:t> : </a:t>
            </a:r>
          </a:p>
          <a:p>
            <a:pPr>
              <a:lnSpc>
                <a:spcPct val="90000"/>
              </a:lnSpc>
            </a:pPr>
            <a:r>
              <a:rPr lang="de-DE" altLang="en-US" sz="2400" b="1"/>
              <a:t>Spalten </a:t>
            </a:r>
            <a:r>
              <a:rPr lang="hu-HU" altLang="en-US" sz="2400" b="1"/>
              <a:t>III </a:t>
            </a:r>
            <a:r>
              <a:rPr lang="de-DE" altLang="en-US" sz="2400" b="1"/>
              <a:t>und</a:t>
            </a:r>
            <a:r>
              <a:rPr lang="hu-HU" altLang="en-US" sz="2400" b="1"/>
              <a:t> V </a:t>
            </a:r>
            <a:r>
              <a:rPr lang="de-DE" altLang="en-US" sz="2400" b="1"/>
              <a:t>im</a:t>
            </a:r>
            <a:r>
              <a:rPr lang="hu-HU" altLang="en-US" sz="2400" b="1"/>
              <a:t> peri</a:t>
            </a:r>
            <a:r>
              <a:rPr lang="de-DE" altLang="en-US" sz="2400" b="1"/>
              <a:t>o</a:t>
            </a:r>
            <a:r>
              <a:rPr lang="hu-HU" altLang="en-US" sz="2400" b="1"/>
              <a:t>d</a:t>
            </a:r>
            <a:r>
              <a:rPr lang="de-DE" altLang="en-US" sz="2400" b="1"/>
              <a:t>ischen System</a:t>
            </a:r>
            <a:r>
              <a:rPr lang="hu-HU" altLang="en-US" sz="2400" b="1"/>
              <a:t>:</a:t>
            </a:r>
            <a:endParaRPr lang="en-US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D361-E4BD-44AB-85BF-B89318356A14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20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Schon existierende</a:t>
            </a:r>
            <a:r>
              <a:rPr lang="hu-HU" altLang="en-US" sz="3200"/>
              <a:t> OLED </a:t>
            </a:r>
            <a:r>
              <a:rPr lang="en-GB" altLang="en-US" sz="3200"/>
              <a:t>Anwendungen</a:t>
            </a:r>
            <a:endParaRPr lang="en-US" altLang="en-US" sz="3200"/>
          </a:p>
        </p:txBody>
      </p:sp>
      <p:sp>
        <p:nvSpPr>
          <p:cNvPr id="120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1406525"/>
            <a:ext cx="8834438" cy="981075"/>
          </a:xfrm>
        </p:spPr>
        <p:txBody>
          <a:bodyPr/>
          <a:lstStyle/>
          <a:p>
            <a:r>
              <a:rPr lang="hu-HU" altLang="en-US"/>
              <a:t>Display</a:t>
            </a:r>
            <a:r>
              <a:rPr lang="en-US" altLang="en-US"/>
              <a:t>, g</a:t>
            </a:r>
            <a:r>
              <a:rPr lang="hu-HU" altLang="en-US"/>
              <a:t>eneral lighting</a:t>
            </a:r>
            <a:r>
              <a:rPr lang="en-US" altLang="en-US"/>
              <a:t>, d</a:t>
            </a:r>
            <a:r>
              <a:rPr lang="hu-HU" altLang="en-US"/>
              <a:t>esign effects </a:t>
            </a:r>
            <a:r>
              <a:rPr lang="en-US" altLang="en-US"/>
              <a:t>/ concepts: 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b="1" i="1"/>
              <a:t>                                                   Philips LumiBlade</a:t>
            </a:r>
          </a:p>
        </p:txBody>
      </p:sp>
      <p:pic>
        <p:nvPicPr>
          <p:cNvPr id="1205253" name="Picture 5" descr="OLLA White OLED (10x10 cm2)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81263"/>
            <a:ext cx="2857500" cy="21431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5257" name="Picture 9" descr="TOPLESS project OLED lamp prototype 200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329113"/>
            <a:ext cx="2857500" cy="18192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5258" name="lumiblade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733675"/>
            <a:ext cx="2852738" cy="23336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5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05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525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0525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DF00C-14BE-4FBC-A255-1D7D798D9459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17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1125538"/>
            <a:ext cx="8547100" cy="1254125"/>
          </a:xfrm>
        </p:spPr>
        <p:txBody>
          <a:bodyPr/>
          <a:lstStyle/>
          <a:p>
            <a:r>
              <a:rPr lang="en-GB" altLang="en-US" sz="6000"/>
              <a:t>Die Fotodiode</a:t>
            </a:r>
            <a:endParaRPr lang="en-US" altLang="en-US" sz="6000"/>
          </a:p>
        </p:txBody>
      </p:sp>
      <p:sp>
        <p:nvSpPr>
          <p:cNvPr id="1179651" name="Rectangle 3"/>
          <p:cNvSpPr>
            <a:spLocks noChangeArrowheads="1"/>
          </p:cNvSpPr>
          <p:nvPr/>
        </p:nvSpPr>
        <p:spPr bwMode="auto">
          <a:xfrm>
            <a:off x="1300163" y="2830513"/>
            <a:ext cx="7024687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/>
              <a:t>Überschau</a:t>
            </a:r>
            <a:r>
              <a:rPr lang="hu-HU" altLang="en-US" sz="2400" b="1"/>
              <a:t>, </a:t>
            </a:r>
            <a:r>
              <a:rPr lang="en-GB" altLang="en-US" sz="2400" b="1"/>
              <a:t>das Prinzip</a:t>
            </a:r>
            <a:endParaRPr lang="hu-HU" altLang="en-US" sz="2400" b="1"/>
          </a:p>
          <a:p>
            <a:pPr eaLnBrk="1" hangingPunct="1"/>
            <a:r>
              <a:rPr lang="en-GB" altLang="en-US" sz="2400" b="1"/>
              <a:t>Anwendung</a:t>
            </a:r>
            <a:r>
              <a:rPr lang="hu-HU" altLang="en-US" sz="2400" b="1"/>
              <a:t>: </a:t>
            </a:r>
          </a:p>
          <a:p>
            <a:pPr lvl="1" eaLnBrk="1" hangingPunct="1"/>
            <a:r>
              <a:rPr lang="en-GB" altLang="en-US" sz="2000" b="1"/>
              <a:t>Optokoppler</a:t>
            </a:r>
            <a:endParaRPr lang="hu-HU" altLang="en-US" sz="2000" b="1"/>
          </a:p>
          <a:p>
            <a:pPr lvl="1" eaLnBrk="1" hangingPunct="1"/>
            <a:r>
              <a:rPr lang="hu-HU" altLang="en-US" sz="2000" b="1"/>
              <a:t>CMOS </a:t>
            </a:r>
            <a:r>
              <a:rPr lang="en-GB" altLang="en-US" sz="2000" b="1"/>
              <a:t>Bildaufnahme</a:t>
            </a:r>
            <a:endParaRPr lang="en-US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B267A-3522-43A1-9B53-F70F105D7543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18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14362"/>
          </a:xfrm>
        </p:spPr>
        <p:txBody>
          <a:bodyPr/>
          <a:lstStyle/>
          <a:p>
            <a:r>
              <a:rPr lang="en-GB" altLang="en-US" sz="3200"/>
              <a:t>Fotodiode</a:t>
            </a:r>
            <a:endParaRPr lang="en-US" altLang="en-US" sz="3200"/>
          </a:p>
        </p:txBody>
      </p:sp>
      <p:sp>
        <p:nvSpPr>
          <p:cNvPr id="118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0625"/>
            <a:ext cx="9144000" cy="4972050"/>
          </a:xfrm>
        </p:spPr>
        <p:txBody>
          <a:bodyPr/>
          <a:lstStyle/>
          <a:p>
            <a:r>
              <a:rPr lang="en-GB" altLang="en-US"/>
              <a:t>Sperr-Richtung</a:t>
            </a:r>
            <a:r>
              <a:rPr lang="hu-HU" altLang="en-US"/>
              <a:t>: </a:t>
            </a:r>
            <a:r>
              <a:rPr lang="en-GB" altLang="en-US"/>
              <a:t>Generationsstrom in der Sperrschicht</a:t>
            </a:r>
          </a:p>
          <a:p>
            <a:r>
              <a:rPr lang="en-GB" altLang="en-US"/>
              <a:t>Der Rekombination entgegengesetzter Mechanismus</a:t>
            </a:r>
            <a:endParaRPr lang="hu-HU" altLang="en-US"/>
          </a:p>
          <a:p>
            <a:r>
              <a:rPr lang="en-GB" altLang="en-US"/>
              <a:t>Absorption von Fotons erzeugt zusätzliche Genera-tion</a:t>
            </a:r>
            <a:r>
              <a:rPr lang="hu-HU" altLang="en-US"/>
              <a:t>, </a:t>
            </a:r>
            <a:r>
              <a:rPr lang="en-GB" altLang="en-US"/>
              <a:t>der (Sperr)strom nimmt zu</a:t>
            </a:r>
            <a:endParaRPr lang="hu-HU" altLang="en-US"/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>
                <a:sym typeface="Symbol" panose="05050102010706020507" pitchFamily="18" charset="2"/>
              </a:rPr>
              <a:t></a:t>
            </a:r>
            <a:r>
              <a:rPr lang="hu-HU" altLang="en-US">
                <a:sym typeface="Symbol" panose="05050102010706020507" pitchFamily="18" charset="2"/>
              </a:rPr>
              <a:t> </a:t>
            </a:r>
            <a:r>
              <a:rPr lang="en-GB" altLang="en-US">
                <a:sym typeface="Symbol" panose="05050102010706020507" pitchFamily="18" charset="2"/>
              </a:rPr>
              <a:t>F</a:t>
            </a:r>
            <a:r>
              <a:rPr lang="hu-HU" altLang="en-US">
                <a:sym typeface="Symbol" panose="05050102010706020507" pitchFamily="18" charset="2"/>
              </a:rPr>
              <a:t>oto</a:t>
            </a:r>
            <a:r>
              <a:rPr lang="en-GB" altLang="en-US">
                <a:sym typeface="Symbol" panose="05050102010706020507" pitchFamily="18" charset="2"/>
              </a:rPr>
              <a:t>strom</a:t>
            </a:r>
            <a:endParaRPr lang="hu-HU" altLang="en-US">
              <a:sym typeface="Symbol" panose="05050102010706020507" pitchFamily="18" charset="2"/>
            </a:endParaRPr>
          </a:p>
          <a:p>
            <a:r>
              <a:rPr lang="en-GB" altLang="en-US">
                <a:sym typeface="Symbol" panose="05050102010706020507" pitchFamily="18" charset="2"/>
              </a:rPr>
              <a:t>Der gesperrte </a:t>
            </a:r>
            <a:r>
              <a:rPr lang="hu-HU" altLang="en-US">
                <a:sym typeface="Symbol" panose="05050102010706020507" pitchFamily="18" charset="2"/>
              </a:rPr>
              <a:t>PN </a:t>
            </a:r>
            <a:r>
              <a:rPr lang="en-GB" altLang="en-US">
                <a:sym typeface="Symbol" panose="05050102010706020507" pitchFamily="18" charset="2"/>
              </a:rPr>
              <a:t>Übergang ist ein Fotosensor</a:t>
            </a:r>
            <a:endParaRPr lang="hu-HU" altLang="en-US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hu-HU" altLang="en-US">
                <a:sym typeface="Symbol" panose="05050102010706020507" pitchFamily="18" charset="2"/>
              </a:rPr>
              <a:t> </a:t>
            </a:r>
            <a:r>
              <a:rPr lang="en-GB" altLang="en-US" b="1">
                <a:solidFill>
                  <a:srgbClr val="D5262B"/>
                </a:solidFill>
                <a:sym typeface="Symbol" panose="05050102010706020507" pitchFamily="18" charset="2"/>
              </a:rPr>
              <a:t>F</a:t>
            </a:r>
            <a:r>
              <a:rPr lang="hu-HU" altLang="en-US" b="1">
                <a:solidFill>
                  <a:srgbClr val="D5262B"/>
                </a:solidFill>
                <a:sym typeface="Symbol" panose="05050102010706020507" pitchFamily="18" charset="2"/>
              </a:rPr>
              <a:t>otodi</a:t>
            </a:r>
            <a:r>
              <a:rPr lang="en-GB" altLang="en-US" b="1">
                <a:solidFill>
                  <a:srgbClr val="D5262B"/>
                </a:solidFill>
                <a:sym typeface="Symbol" panose="05050102010706020507" pitchFamily="18" charset="2"/>
              </a:rPr>
              <a:t>o</a:t>
            </a:r>
            <a:r>
              <a:rPr lang="hu-HU" altLang="en-US" b="1">
                <a:solidFill>
                  <a:srgbClr val="D5262B"/>
                </a:solidFill>
                <a:sym typeface="Symbol" panose="05050102010706020507" pitchFamily="18" charset="2"/>
              </a:rPr>
              <a:t>d</a:t>
            </a:r>
            <a:r>
              <a:rPr lang="en-GB" altLang="en-US" b="1">
                <a:solidFill>
                  <a:srgbClr val="D5262B"/>
                </a:solidFill>
                <a:sym typeface="Symbol" panose="05050102010706020507" pitchFamily="18" charset="2"/>
              </a:rPr>
              <a:t>e</a:t>
            </a:r>
            <a:endParaRPr lang="hu-HU" altLang="en-US" b="1">
              <a:solidFill>
                <a:srgbClr val="D5262B"/>
              </a:solidFill>
              <a:sym typeface="Symbol" panose="05050102010706020507" pitchFamily="18" charset="2"/>
            </a:endParaRPr>
          </a:p>
          <a:p>
            <a:r>
              <a:rPr lang="en-GB" altLang="en-US">
                <a:sym typeface="Symbol" panose="05050102010706020507" pitchFamily="18" charset="2"/>
              </a:rPr>
              <a:t>Sie funktioniert in einem breiten Beleuchtungsbereich   </a:t>
            </a:r>
            <a:endParaRPr lang="hu-HU" altLang="en-US">
              <a:sym typeface="Symbol" panose="05050102010706020507" pitchFamily="18" charset="2"/>
            </a:endParaRPr>
          </a:p>
          <a:p>
            <a:r>
              <a:rPr lang="hu-HU" altLang="en-US">
                <a:sym typeface="Symbol" panose="05050102010706020507" pitchFamily="18" charset="2"/>
              </a:rPr>
              <a:t>A</a:t>
            </a:r>
            <a:r>
              <a:rPr lang="en-GB" altLang="en-US">
                <a:sym typeface="Symbol" panose="05050102010706020507" pitchFamily="18" charset="2"/>
              </a:rPr>
              <a:t>nwendungsbeispiele</a:t>
            </a:r>
            <a:r>
              <a:rPr lang="hu-HU" altLang="en-US">
                <a:sym typeface="Symbol" panose="05050102010706020507" pitchFamily="18" charset="2"/>
              </a:rPr>
              <a:t>: </a:t>
            </a:r>
          </a:p>
          <a:p>
            <a:pPr lvl="1"/>
            <a:r>
              <a:rPr lang="en-GB" altLang="en-US">
                <a:sym typeface="Symbol" panose="05050102010706020507" pitchFamily="18" charset="2"/>
              </a:rPr>
              <a:t>O</a:t>
            </a:r>
            <a:r>
              <a:rPr lang="hu-HU" altLang="en-US">
                <a:sym typeface="Symbol" panose="05050102010706020507" pitchFamily="18" charset="2"/>
              </a:rPr>
              <a:t>pto</a:t>
            </a:r>
            <a:r>
              <a:rPr lang="en-GB" altLang="en-US">
                <a:sym typeface="Symbol" panose="05050102010706020507" pitchFamily="18" charset="2"/>
              </a:rPr>
              <a:t>koppler</a:t>
            </a:r>
            <a:endParaRPr lang="hu-HU" altLang="en-US">
              <a:sym typeface="Symbol" panose="05050102010706020507" pitchFamily="18" charset="2"/>
            </a:endParaRPr>
          </a:p>
          <a:p>
            <a:pPr lvl="1"/>
            <a:r>
              <a:rPr lang="hu-HU" altLang="en-US">
                <a:sym typeface="Symbol" panose="05050102010706020507" pitchFamily="18" charset="2"/>
              </a:rPr>
              <a:t>CMOS </a:t>
            </a:r>
            <a:r>
              <a:rPr lang="en-GB" altLang="en-US">
                <a:sym typeface="Symbol" panose="05050102010706020507" pitchFamily="18" charset="2"/>
              </a:rPr>
              <a:t>Bildsensor</a:t>
            </a:r>
            <a:endParaRPr lang="hu-HU" altLang="en-US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B81A-9BD1-4E61-991C-C6513991EF0B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9017000" cy="665162"/>
          </a:xfrm>
        </p:spPr>
        <p:txBody>
          <a:bodyPr/>
          <a:lstStyle/>
          <a:p>
            <a:r>
              <a:rPr lang="de-DE" altLang="en-US" sz="3200"/>
              <a:t>Anwendung der </a:t>
            </a:r>
            <a:r>
              <a:rPr lang="hu-HU" altLang="en-US" sz="3200"/>
              <a:t>Fotodi</a:t>
            </a:r>
            <a:r>
              <a:rPr lang="de-DE" altLang="en-US" sz="3200"/>
              <a:t>o</a:t>
            </a:r>
            <a:r>
              <a:rPr lang="hu-HU" altLang="en-US" sz="3200"/>
              <a:t>d</a:t>
            </a:r>
            <a:r>
              <a:rPr lang="de-DE" altLang="en-US" sz="3200"/>
              <a:t>e</a:t>
            </a:r>
            <a:r>
              <a:rPr lang="hu-HU" altLang="en-US" sz="3200"/>
              <a:t>: </a:t>
            </a:r>
            <a:r>
              <a:rPr lang="de-DE" altLang="en-US" sz="3200"/>
              <a:t>O</a:t>
            </a:r>
            <a:r>
              <a:rPr lang="hu-HU" altLang="en-US" sz="3200"/>
              <a:t>pto</a:t>
            </a:r>
            <a:r>
              <a:rPr lang="de-DE" altLang="en-US" sz="3200"/>
              <a:t>koppler</a:t>
            </a:r>
            <a:endParaRPr lang="en-US" altLang="en-US" sz="3200"/>
          </a:p>
        </p:txBody>
      </p:sp>
      <p:sp>
        <p:nvSpPr>
          <p:cNvPr id="118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152525"/>
            <a:ext cx="8967787" cy="2228850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de-DE" altLang="en-US"/>
              <a:t>Zur Herstellung eines g</a:t>
            </a:r>
            <a:r>
              <a:rPr lang="hu-HU" altLang="en-US"/>
              <a:t>alvani</a:t>
            </a:r>
            <a:r>
              <a:rPr lang="de-DE" altLang="en-US"/>
              <a:t>sch</a:t>
            </a:r>
            <a:r>
              <a:rPr lang="hu-HU" altLang="en-US"/>
              <a:t> separ</a:t>
            </a:r>
            <a:r>
              <a:rPr lang="de-DE" altLang="en-US"/>
              <a:t>ierten Daten-transfers</a:t>
            </a:r>
            <a:endParaRPr lang="hu-HU" altLang="en-US"/>
          </a:p>
          <a:p>
            <a:pPr>
              <a:spcBef>
                <a:spcPct val="10000"/>
              </a:spcBef>
            </a:pPr>
            <a:r>
              <a:rPr lang="de-DE" altLang="en-US"/>
              <a:t>Hohe Geschwindigkeit</a:t>
            </a:r>
            <a:r>
              <a:rPr lang="hu-HU" altLang="en-US"/>
              <a:t> (</a:t>
            </a:r>
            <a:r>
              <a:rPr lang="de-DE" altLang="en-US"/>
              <a:t>z.B</a:t>
            </a:r>
            <a:r>
              <a:rPr lang="hu-HU" altLang="en-US"/>
              <a:t>. 15Mbps)</a:t>
            </a:r>
          </a:p>
          <a:p>
            <a:pPr>
              <a:spcBef>
                <a:spcPct val="10000"/>
              </a:spcBef>
            </a:pPr>
            <a:r>
              <a:rPr lang="de-DE" altLang="en-US"/>
              <a:t>Eingang</a:t>
            </a:r>
            <a:r>
              <a:rPr lang="hu-HU" altLang="en-US"/>
              <a:t>: </a:t>
            </a:r>
            <a:r>
              <a:rPr lang="de-DE" altLang="en-US"/>
              <a:t>z.B</a:t>
            </a:r>
            <a:r>
              <a:rPr lang="hu-HU" altLang="en-US"/>
              <a:t>. GaAs LED</a:t>
            </a:r>
          </a:p>
          <a:p>
            <a:pPr>
              <a:spcBef>
                <a:spcPct val="10000"/>
              </a:spcBef>
            </a:pPr>
            <a:r>
              <a:rPr lang="de-DE" altLang="en-US"/>
              <a:t>Ausgang</a:t>
            </a:r>
            <a:r>
              <a:rPr lang="hu-HU" altLang="en-US"/>
              <a:t>: Si </a:t>
            </a:r>
            <a:r>
              <a:rPr lang="de-DE" altLang="en-US"/>
              <a:t>F</a:t>
            </a:r>
            <a:r>
              <a:rPr lang="hu-HU" altLang="en-US"/>
              <a:t>otodi</a:t>
            </a:r>
            <a:r>
              <a:rPr lang="de-DE" altLang="en-US"/>
              <a:t>o</a:t>
            </a:r>
            <a:r>
              <a:rPr lang="hu-HU" altLang="en-US"/>
              <a:t>d</a:t>
            </a:r>
            <a:r>
              <a:rPr lang="de-DE" altLang="en-US"/>
              <a:t>e</a:t>
            </a:r>
            <a:r>
              <a:rPr lang="hu-HU" altLang="en-US"/>
              <a:t> </a:t>
            </a:r>
            <a:r>
              <a:rPr lang="en-US" altLang="en-US"/>
              <a:t>+ Schnittstelle</a:t>
            </a:r>
            <a:r>
              <a:rPr lang="hu-HU" altLang="en-US"/>
              <a:t> (</a:t>
            </a:r>
            <a:r>
              <a:rPr lang="de-DE" altLang="en-US"/>
              <a:t>z.B</a:t>
            </a:r>
            <a:r>
              <a:rPr lang="hu-HU" altLang="en-US"/>
              <a:t>. CMOS)</a:t>
            </a:r>
            <a:endParaRPr lang="en-US" altLang="en-US"/>
          </a:p>
        </p:txBody>
      </p:sp>
      <p:graphicFrame>
        <p:nvGraphicFramePr>
          <p:cNvPr id="1181700" name="Object 4"/>
          <p:cNvGraphicFramePr>
            <a:graphicFrameLocks noChangeAspect="1"/>
          </p:cNvGraphicFramePr>
          <p:nvPr/>
        </p:nvGraphicFramePr>
        <p:xfrm>
          <a:off x="5276850" y="3797300"/>
          <a:ext cx="3154363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713" name="Photo Editor Photo" r:id="rId4" imgW="3010320" imgH="2266667" progId="MSPhotoEd.3">
                  <p:embed/>
                </p:oleObj>
              </mc:Choice>
              <mc:Fallback>
                <p:oleObj name="Photo Editor Photo" r:id="rId4" imgW="3010320" imgH="22666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6850" y="3797300"/>
                        <a:ext cx="3154363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81703" name="Picture 7" descr="opk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3490913"/>
            <a:ext cx="38671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13A3-CB08-4548-9A92-0FBF17DE0491}" type="slidenum">
              <a:rPr lang="en-US" altLang="en-US"/>
              <a:pPr/>
              <a:t>34</a:t>
            </a:fld>
            <a:endParaRPr lang="en-US" altLang="en-US"/>
          </a:p>
        </p:txBody>
      </p:sp>
      <p:graphicFrame>
        <p:nvGraphicFramePr>
          <p:cNvPr id="1182722" name="Object 2"/>
          <p:cNvGraphicFramePr>
            <a:graphicFrameLocks noChangeAspect="1"/>
          </p:cNvGraphicFramePr>
          <p:nvPr/>
        </p:nvGraphicFramePr>
        <p:xfrm>
          <a:off x="393700" y="2482850"/>
          <a:ext cx="4186238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766" name="Photo Editor Photo" r:id="rId4" imgW="16361905" imgH="8628571" progId="MSPhotoEd.3">
                  <p:embed/>
                </p:oleObj>
              </mc:Choice>
              <mc:Fallback>
                <p:oleObj name="Photo Editor Photo" r:id="rId4" imgW="16361905" imgH="8628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2482850"/>
                        <a:ext cx="4186238" cy="239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723" name="Rectangle 3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9017000" cy="703262"/>
          </a:xfrm>
        </p:spPr>
        <p:txBody>
          <a:bodyPr/>
          <a:lstStyle/>
          <a:p>
            <a:r>
              <a:rPr lang="de-DE" altLang="en-US" sz="2800"/>
              <a:t>Eine andere Anwendung der </a:t>
            </a:r>
            <a:r>
              <a:rPr lang="hu-HU" altLang="en-US" sz="2800"/>
              <a:t>Fotodi</a:t>
            </a:r>
            <a:r>
              <a:rPr lang="de-DE" altLang="en-US" sz="2800"/>
              <a:t>o</a:t>
            </a:r>
            <a:r>
              <a:rPr lang="hu-HU" altLang="en-US" sz="2800"/>
              <a:t>d</a:t>
            </a:r>
            <a:r>
              <a:rPr lang="de-DE" altLang="en-US" sz="2800"/>
              <a:t>e</a:t>
            </a:r>
            <a:r>
              <a:rPr lang="hu-HU" altLang="en-US" sz="2800"/>
              <a:t>: </a:t>
            </a:r>
            <a:r>
              <a:rPr lang="de-DE" altLang="en-US" sz="2800"/>
              <a:t>Bildsensor</a:t>
            </a:r>
            <a:endParaRPr lang="en-US" altLang="en-US" sz="2800"/>
          </a:p>
        </p:txBody>
      </p:sp>
      <p:sp>
        <p:nvSpPr>
          <p:cNvPr id="1182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16025"/>
            <a:ext cx="8967788" cy="1247775"/>
          </a:xfrm>
        </p:spPr>
        <p:txBody>
          <a:bodyPr/>
          <a:lstStyle/>
          <a:p>
            <a:r>
              <a:rPr lang="hu-HU" altLang="en-US" sz="2400"/>
              <a:t>I</a:t>
            </a:r>
            <a:r>
              <a:rPr lang="de-DE" altLang="en-US" sz="2400"/>
              <a:t>m Idealfall</a:t>
            </a:r>
            <a:r>
              <a:rPr lang="hu-HU" altLang="en-US" sz="2400"/>
              <a:t>: </a:t>
            </a:r>
            <a:r>
              <a:rPr lang="de-DE" altLang="en-US" sz="2400"/>
              <a:t>dunkle</a:t>
            </a:r>
            <a:r>
              <a:rPr lang="hu-HU" altLang="en-US" sz="2400"/>
              <a:t> </a:t>
            </a:r>
            <a:r>
              <a:rPr lang="de-DE" altLang="en-US" sz="2400"/>
              <a:t>R</a:t>
            </a:r>
            <a:r>
              <a:rPr lang="hu-HU" altLang="en-US" sz="2400"/>
              <a:t>eferen</a:t>
            </a:r>
            <a:r>
              <a:rPr lang="de-DE" altLang="en-US" sz="2400"/>
              <a:t>z</a:t>
            </a:r>
            <a:r>
              <a:rPr lang="hu-HU" altLang="en-US" sz="2400"/>
              <a:t>di</a:t>
            </a:r>
            <a:r>
              <a:rPr lang="de-DE" altLang="en-US" sz="2400"/>
              <a:t>o</a:t>
            </a:r>
            <a:r>
              <a:rPr lang="hu-HU" altLang="en-US" sz="2400"/>
              <a:t>d</a:t>
            </a:r>
            <a:r>
              <a:rPr lang="de-DE" altLang="en-US" sz="2400"/>
              <a:t>e</a:t>
            </a:r>
            <a:r>
              <a:rPr lang="hu-HU" altLang="en-US" sz="2400"/>
              <a:t> (</a:t>
            </a:r>
            <a:r>
              <a:rPr lang="de-DE" altLang="en-US" sz="2400"/>
              <a:t>z.B</a:t>
            </a:r>
            <a:r>
              <a:rPr lang="hu-HU" altLang="en-US" sz="2400"/>
              <a:t>. </a:t>
            </a:r>
            <a:r>
              <a:rPr lang="de-DE" altLang="en-US" sz="2400"/>
              <a:t>mit P</a:t>
            </a:r>
            <a:r>
              <a:rPr lang="hu-HU" altLang="en-US" sz="2400"/>
              <a:t>ol</a:t>
            </a:r>
            <a:r>
              <a:rPr lang="de-DE" altLang="en-US" sz="2400"/>
              <a:t>y</a:t>
            </a:r>
            <a:r>
              <a:rPr lang="hu-HU" altLang="en-US" sz="2400"/>
              <a:t> </a:t>
            </a:r>
            <a:r>
              <a:rPr lang="de-DE" altLang="en-US" sz="2400"/>
              <a:t>bedeckt</a:t>
            </a:r>
            <a:r>
              <a:rPr lang="hu-HU" altLang="en-US" sz="2400"/>
              <a:t>)</a:t>
            </a:r>
          </a:p>
          <a:p>
            <a:r>
              <a:rPr lang="de-DE" altLang="en-US" sz="2400"/>
              <a:t>kompatibel mit </a:t>
            </a:r>
            <a:r>
              <a:rPr lang="hu-HU" altLang="en-US" sz="2400"/>
              <a:t>CMOS </a:t>
            </a:r>
            <a:r>
              <a:rPr lang="de-DE" altLang="en-US" sz="2400"/>
              <a:t>T</a:t>
            </a:r>
            <a:r>
              <a:rPr lang="hu-HU" altLang="en-US" sz="2400"/>
              <a:t>echnol</a:t>
            </a:r>
            <a:r>
              <a:rPr lang="de-DE" altLang="en-US" sz="2400"/>
              <a:t>o</a:t>
            </a:r>
            <a:r>
              <a:rPr lang="hu-HU" altLang="en-US" sz="2400"/>
              <a:t>gi</a:t>
            </a:r>
            <a:r>
              <a:rPr lang="de-DE" altLang="en-US" sz="2400"/>
              <a:t>e</a:t>
            </a:r>
            <a:r>
              <a:rPr lang="hu-HU" altLang="en-US" sz="2400"/>
              <a:t> </a:t>
            </a:r>
            <a:r>
              <a:rPr lang="hu-HU" altLang="en-US" sz="2400">
                <a:sym typeface="Symbol" panose="05050102010706020507" pitchFamily="18" charset="2"/>
              </a:rPr>
              <a:t> on-chip </a:t>
            </a:r>
            <a:r>
              <a:rPr lang="de-DE" altLang="en-US" sz="2400">
                <a:sym typeface="Symbol" panose="05050102010706020507" pitchFamily="18" charset="2"/>
              </a:rPr>
              <a:t>bearbeitungs-schaltkreis</a:t>
            </a:r>
            <a:endParaRPr lang="hu-HU" altLang="en-US" sz="2400">
              <a:sym typeface="Symbol" panose="05050102010706020507" pitchFamily="18" charset="2"/>
            </a:endParaRPr>
          </a:p>
        </p:txBody>
      </p:sp>
      <p:graphicFrame>
        <p:nvGraphicFramePr>
          <p:cNvPr id="1182725" name="Object 5"/>
          <p:cNvGraphicFramePr>
            <a:graphicFrameLocks noChangeAspect="1"/>
          </p:cNvGraphicFramePr>
          <p:nvPr/>
        </p:nvGraphicFramePr>
        <p:xfrm>
          <a:off x="5980113" y="2212975"/>
          <a:ext cx="2787650" cy="246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767" name="Photo Editor Photo" r:id="rId6" imgW="4667902" imgH="3809524" progId="MSPhotoEd.3">
                  <p:embed/>
                </p:oleObj>
              </mc:Choice>
              <mc:Fallback>
                <p:oleObj name="Photo Editor Photo" r:id="rId6" imgW="4667902" imgH="38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3" y="2212975"/>
                        <a:ext cx="2787650" cy="2465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827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037013"/>
            <a:ext cx="2705100" cy="23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2727" name="Group 7"/>
          <p:cNvGrpSpPr>
            <a:grpSpLocks/>
          </p:cNvGrpSpPr>
          <p:nvPr/>
        </p:nvGrpSpPr>
        <p:grpSpPr bwMode="auto">
          <a:xfrm>
            <a:off x="1985963" y="4902200"/>
            <a:ext cx="3641725" cy="1550988"/>
            <a:chOff x="51" y="2740"/>
            <a:chExt cx="2750" cy="1337"/>
          </a:xfrm>
        </p:grpSpPr>
        <p:graphicFrame>
          <p:nvGraphicFramePr>
            <p:cNvPr id="1182728" name="Object 8"/>
            <p:cNvGraphicFramePr>
              <a:graphicFrameLocks/>
            </p:cNvGraphicFramePr>
            <p:nvPr/>
          </p:nvGraphicFramePr>
          <p:xfrm>
            <a:off x="51" y="2740"/>
            <a:ext cx="1488" cy="1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2768" name="Document" r:id="rId9" imgW="2793723" imgH="2168427" progId="Word.Document.8">
                    <p:embed/>
                  </p:oleObj>
                </mc:Choice>
                <mc:Fallback>
                  <p:oleObj name="Document" r:id="rId9" imgW="2793723" imgH="2168427" progId="Word.Document.8">
                    <p:embed/>
                    <p:pic>
                      <p:nvPicPr>
                        <p:cNvPr id="0" name="Object 8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" y="2740"/>
                          <a:ext cx="1488" cy="10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2729" name="Object 9"/>
            <p:cNvGraphicFramePr>
              <a:graphicFrameLocks/>
            </p:cNvGraphicFramePr>
            <p:nvPr/>
          </p:nvGraphicFramePr>
          <p:xfrm>
            <a:off x="1313" y="3069"/>
            <a:ext cx="1488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2769" name="Document" r:id="rId11" imgW="2804795" imgH="2168427" progId="Word.Document.8">
                    <p:embed/>
                  </p:oleObj>
                </mc:Choice>
                <mc:Fallback>
                  <p:oleObj name="Document" r:id="rId11" imgW="2804795" imgH="2168427" progId="Word.Document.8">
                    <p:embed/>
                    <p:pic>
                      <p:nvPicPr>
                        <p:cNvPr id="0" name="Object 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3" y="3069"/>
                          <a:ext cx="1488" cy="10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AAA5F-F74C-4A7D-9CB2-F7CDE4B08349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183746" name="Rectangle 2"/>
          <p:cNvSpPr>
            <a:spLocks noChangeArrowheads="1"/>
          </p:cNvSpPr>
          <p:nvPr/>
        </p:nvSpPr>
        <p:spPr bwMode="auto">
          <a:xfrm>
            <a:off x="0" y="5648325"/>
            <a:ext cx="9144000" cy="1209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83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52462"/>
          </a:xfrm>
        </p:spPr>
        <p:txBody>
          <a:bodyPr/>
          <a:lstStyle/>
          <a:p>
            <a:r>
              <a:rPr lang="hu-HU" altLang="en-US" sz="3200"/>
              <a:t>CMOS </a:t>
            </a:r>
            <a:r>
              <a:rPr lang="en-GB" altLang="en-US" sz="3200"/>
              <a:t>Bildsensor</a:t>
            </a:r>
            <a:endParaRPr lang="en-US" altLang="en-US" sz="3200"/>
          </a:p>
        </p:txBody>
      </p:sp>
      <p:sp>
        <p:nvSpPr>
          <p:cNvPr id="1183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6850" y="1187450"/>
            <a:ext cx="7081838" cy="4972050"/>
          </a:xfrm>
        </p:spPr>
        <p:txBody>
          <a:bodyPr/>
          <a:lstStyle/>
          <a:p>
            <a:r>
              <a:rPr lang="en-GB" altLang="en-US" sz="2400"/>
              <a:t>Im</a:t>
            </a:r>
            <a:r>
              <a:rPr lang="hu-HU" altLang="en-US" sz="2400"/>
              <a:t> </a:t>
            </a:r>
            <a:r>
              <a:rPr lang="en-GB" altLang="en-US" sz="2400"/>
              <a:t>P</a:t>
            </a:r>
            <a:r>
              <a:rPr lang="hu-HU" altLang="en-US" sz="2400"/>
              <a:t>ixel</a:t>
            </a:r>
            <a:r>
              <a:rPr lang="en-GB" altLang="en-US" sz="2400"/>
              <a:t> lädt der Fotostrom die parasitäre Kapazität der Diode</a:t>
            </a:r>
            <a:r>
              <a:rPr lang="hu-HU" altLang="en-US" sz="2400"/>
              <a:t>, </a:t>
            </a:r>
            <a:r>
              <a:rPr lang="en-GB" altLang="en-US" sz="2400"/>
              <a:t>derer Spannungsänderung kann mittels </a:t>
            </a:r>
            <a:r>
              <a:rPr lang="hu-HU" altLang="en-US" sz="2400"/>
              <a:t>M1 </a:t>
            </a:r>
            <a:r>
              <a:rPr lang="en-GB" altLang="en-US" sz="2400"/>
              <a:t>verstärkt ausgelesen werden </a:t>
            </a:r>
            <a:endParaRPr lang="hu-HU" altLang="en-US" sz="2400"/>
          </a:p>
          <a:p>
            <a:r>
              <a:rPr lang="hu-HU" altLang="en-US" sz="2400"/>
              <a:t>M2 – </a:t>
            </a:r>
            <a:r>
              <a:rPr lang="en-GB" altLang="en-US" sz="2400"/>
              <a:t>lädt</a:t>
            </a:r>
            <a:r>
              <a:rPr lang="hu-HU" altLang="en-US" sz="2400"/>
              <a:t> </a:t>
            </a:r>
            <a:r>
              <a:rPr lang="en-GB" altLang="en-US" sz="2400"/>
              <a:t>den Pixel</a:t>
            </a:r>
            <a:endParaRPr lang="hu-HU" altLang="en-US" sz="2400"/>
          </a:p>
          <a:p>
            <a:r>
              <a:rPr lang="en-GB" altLang="en-US" sz="2400"/>
              <a:t>Sensor MUX</a:t>
            </a:r>
            <a:r>
              <a:rPr lang="hu-HU" altLang="en-US" sz="2400"/>
              <a:t> </a:t>
            </a:r>
            <a:r>
              <a:rPr lang="en-US" altLang="en-US" sz="2400"/>
              <a:t>+ Schnittstelle</a:t>
            </a:r>
          </a:p>
        </p:txBody>
      </p:sp>
      <p:graphicFrame>
        <p:nvGraphicFramePr>
          <p:cNvPr id="1183749" name="Object 5"/>
          <p:cNvGraphicFramePr>
            <a:graphicFrameLocks noChangeAspect="1"/>
          </p:cNvGraphicFramePr>
          <p:nvPr/>
        </p:nvGraphicFramePr>
        <p:xfrm>
          <a:off x="19050" y="3159125"/>
          <a:ext cx="5640388" cy="365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769" name="Photo Editor Photo" r:id="rId4" imgW="11476190" imgH="7438095" progId="MSPhotoEd.3">
                  <p:embed/>
                </p:oleObj>
              </mc:Choice>
              <mc:Fallback>
                <p:oleObj name="Photo Editor Photo" r:id="rId4" imgW="11476190" imgH="7438095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3159125"/>
                        <a:ext cx="5640388" cy="365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3750" name="Object 6"/>
          <p:cNvGraphicFramePr>
            <a:graphicFrameLocks noChangeAspect="1"/>
          </p:cNvGraphicFramePr>
          <p:nvPr/>
        </p:nvGraphicFramePr>
        <p:xfrm>
          <a:off x="4972050" y="2208213"/>
          <a:ext cx="417195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770" name="Photo Editor Photo" r:id="rId6" imgW="8659434" imgH="4086795" progId="MSPhotoEd.3">
                  <p:embed/>
                </p:oleObj>
              </mc:Choice>
              <mc:Fallback>
                <p:oleObj name="Photo Editor Photo" r:id="rId6" imgW="8659434" imgH="4086795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50" y="2208213"/>
                        <a:ext cx="4171950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AD5-2C36-4F1D-885D-71C00173686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18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703262"/>
          </a:xfrm>
        </p:spPr>
        <p:txBody>
          <a:bodyPr/>
          <a:lstStyle/>
          <a:p>
            <a:r>
              <a:rPr lang="hu-HU" altLang="en-US" sz="3200"/>
              <a:t>CMOS </a:t>
            </a:r>
            <a:r>
              <a:rPr lang="en-GB" altLang="en-US" sz="3200"/>
              <a:t>Bildsensor</a:t>
            </a:r>
            <a:endParaRPr lang="en-US" altLang="en-US" sz="3200"/>
          </a:p>
        </p:txBody>
      </p:sp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Für Farbbilder</a:t>
            </a:r>
            <a:r>
              <a:rPr lang="hu-HU" altLang="en-US"/>
              <a:t>: RGB </a:t>
            </a:r>
            <a:r>
              <a:rPr lang="en-GB" altLang="en-US"/>
              <a:t>Filter</a:t>
            </a:r>
            <a:endParaRPr lang="hu-HU" altLang="en-US"/>
          </a:p>
          <a:p>
            <a:r>
              <a:rPr lang="hu-HU" altLang="en-US"/>
              <a:t>Integr</a:t>
            </a:r>
            <a:r>
              <a:rPr lang="en-GB" altLang="en-US"/>
              <a:t>ierte</a:t>
            </a:r>
            <a:r>
              <a:rPr lang="hu-HU" altLang="en-US"/>
              <a:t> </a:t>
            </a:r>
            <a:r>
              <a:rPr lang="en-GB" altLang="en-US"/>
              <a:t>Mikrolinsen</a:t>
            </a:r>
            <a:endParaRPr lang="en-US" altLang="en-US"/>
          </a:p>
        </p:txBody>
      </p:sp>
      <p:graphicFrame>
        <p:nvGraphicFramePr>
          <p:cNvPr id="1184772" name="Object 4"/>
          <p:cNvGraphicFramePr>
            <a:graphicFrameLocks noChangeAspect="1"/>
          </p:cNvGraphicFramePr>
          <p:nvPr/>
        </p:nvGraphicFramePr>
        <p:xfrm>
          <a:off x="6143625" y="666750"/>
          <a:ext cx="2811463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815" name="Photo Editor Photo" r:id="rId4" imgW="3962953" imgH="3772427" progId="MSPhotoEd.3">
                  <p:embed/>
                </p:oleObj>
              </mc:Choice>
              <mc:Fallback>
                <p:oleObj name="Photo Editor Photo" r:id="rId4" imgW="3962953" imgH="377242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666750"/>
                        <a:ext cx="2811463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3" name="Object 5"/>
          <p:cNvGraphicFramePr>
            <a:graphicFrameLocks noChangeAspect="1"/>
          </p:cNvGraphicFramePr>
          <p:nvPr/>
        </p:nvGraphicFramePr>
        <p:xfrm>
          <a:off x="581025" y="2519363"/>
          <a:ext cx="190500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816" name="Photo Editor Photo" r:id="rId6" imgW="1905266" imgH="1914286" progId="MSPhotoEd.3">
                  <p:embed/>
                </p:oleObj>
              </mc:Choice>
              <mc:Fallback>
                <p:oleObj name="Photo Editor Photo" r:id="rId6" imgW="1905266" imgH="19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2519363"/>
                        <a:ext cx="1905000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84774" name="Group 6"/>
          <p:cNvGrpSpPr>
            <a:grpSpLocks/>
          </p:cNvGrpSpPr>
          <p:nvPr/>
        </p:nvGrpSpPr>
        <p:grpSpPr bwMode="auto">
          <a:xfrm>
            <a:off x="5014913" y="3532188"/>
            <a:ext cx="3971925" cy="2782887"/>
            <a:chOff x="3159" y="2225"/>
            <a:chExt cx="2502" cy="1753"/>
          </a:xfrm>
        </p:grpSpPr>
        <p:graphicFrame>
          <p:nvGraphicFramePr>
            <p:cNvPr id="1184775" name="Object 7"/>
            <p:cNvGraphicFramePr>
              <a:graphicFrameLocks noChangeAspect="1"/>
            </p:cNvGraphicFramePr>
            <p:nvPr/>
          </p:nvGraphicFramePr>
          <p:xfrm>
            <a:off x="3159" y="2225"/>
            <a:ext cx="2502" cy="1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4817" name="Photo Editor Photo" r:id="rId8" imgW="6009524" imgH="4210638" progId="MSPhotoEd.3">
                    <p:embed/>
                  </p:oleObj>
                </mc:Choice>
                <mc:Fallback>
                  <p:oleObj name="Photo Editor Photo" r:id="rId8" imgW="6009524" imgH="4210638" progId="MSPhotoEd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9" y="2225"/>
                          <a:ext cx="2502" cy="17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84776" name="Text Box 8"/>
            <p:cNvSpPr txBox="1">
              <a:spLocks noChangeArrowheads="1"/>
            </p:cNvSpPr>
            <p:nvPr/>
          </p:nvSpPr>
          <p:spPr bwMode="auto">
            <a:xfrm>
              <a:off x="3186" y="2280"/>
              <a:ext cx="1692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GB" altLang="en-US">
                  <a:solidFill>
                    <a:srgbClr val="FF0000"/>
                  </a:solidFill>
                </a:rPr>
                <a:t>Z.B</a:t>
              </a:r>
              <a:r>
                <a:rPr lang="hu-HU" altLang="en-US">
                  <a:solidFill>
                    <a:srgbClr val="FF0000"/>
                  </a:solidFill>
                </a:rPr>
                <a:t>. </a:t>
              </a:r>
              <a:r>
                <a:rPr lang="en-GB" altLang="en-US">
                  <a:solidFill>
                    <a:srgbClr val="FF0000"/>
                  </a:solidFill>
                </a:rPr>
                <a:t>ein rotes Filter</a:t>
              </a:r>
              <a:endParaRPr lang="en-US" altLang="en-US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184777" name="Object 9"/>
          <p:cNvGraphicFramePr>
            <a:graphicFrameLocks noChangeAspect="1"/>
          </p:cNvGraphicFramePr>
          <p:nvPr/>
        </p:nvGraphicFramePr>
        <p:xfrm>
          <a:off x="609600" y="4570413"/>
          <a:ext cx="405765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818" name="Photo Editor Photo" r:id="rId10" imgW="5238095" imgH="2467319" progId="MSPhotoEd.3">
                  <p:embed/>
                </p:oleObj>
              </mc:Choice>
              <mc:Fallback>
                <p:oleObj name="Photo Editor Photo" r:id="rId10" imgW="5238095" imgH="2467319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570413"/>
                        <a:ext cx="4057650" cy="191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4778" name="Text Box 10"/>
          <p:cNvSpPr txBox="1">
            <a:spLocks noChangeArrowheads="1"/>
          </p:cNvSpPr>
          <p:nvPr/>
        </p:nvSpPr>
        <p:spPr bwMode="auto">
          <a:xfrm>
            <a:off x="2543175" y="2819400"/>
            <a:ext cx="35147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chemeClr val="tx1"/>
                </a:solidFill>
              </a:rPr>
              <a:t>Diese brauchen schon extra technologische schritte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61CA7-610C-4B0E-B571-2565D134A2F6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8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1125538"/>
            <a:ext cx="8547100" cy="1254125"/>
          </a:xfrm>
        </p:spPr>
        <p:txBody>
          <a:bodyPr/>
          <a:lstStyle/>
          <a:p>
            <a:r>
              <a:rPr lang="en-GB" altLang="en-US" sz="4400"/>
              <a:t>Anzeigen (Displays)</a:t>
            </a:r>
            <a:endParaRPr lang="en-US" altLang="en-US" sz="4400"/>
          </a:p>
        </p:txBody>
      </p:sp>
      <p:sp>
        <p:nvSpPr>
          <p:cNvPr id="1185795" name="Rectangle 3"/>
          <p:cNvSpPr>
            <a:spLocks noChangeArrowheads="1"/>
          </p:cNvSpPr>
          <p:nvPr/>
        </p:nvSpPr>
        <p:spPr bwMode="auto">
          <a:xfrm>
            <a:off x="1300163" y="2830513"/>
            <a:ext cx="7024687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en-US" b="1"/>
              <a:t>freilicht</a:t>
            </a:r>
            <a:r>
              <a:rPr lang="hu-HU" altLang="en-US" b="1"/>
              <a:t> </a:t>
            </a:r>
            <a:r>
              <a:rPr lang="en-GB" altLang="en-US" b="1"/>
              <a:t>Displays mit LEDs</a:t>
            </a:r>
            <a:endParaRPr lang="hu-HU" altLang="en-US" b="1"/>
          </a:p>
          <a:p>
            <a:pPr eaLnBrk="1" hangingPunct="1">
              <a:lnSpc>
                <a:spcPct val="120000"/>
              </a:lnSpc>
            </a:pPr>
            <a:r>
              <a:rPr lang="hu-HU" altLang="en-US" b="1"/>
              <a:t>LCD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b="1"/>
              <a:t>Projektorchip mit Mikrospiegel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1B41-D2EB-4760-B2E8-CD88E2F52AF8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19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3600"/>
              <a:t>LED</a:t>
            </a:r>
            <a:r>
              <a:rPr lang="en-GB" altLang="en-US" sz="3600"/>
              <a:t> Anzeigen</a:t>
            </a:r>
            <a:endParaRPr lang="en-US" altLang="en-US" sz="3600"/>
          </a:p>
        </p:txBody>
      </p:sp>
      <p:sp>
        <p:nvSpPr>
          <p:cNvPr id="119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Grundelement</a:t>
            </a:r>
            <a:r>
              <a:rPr lang="hu-HU" altLang="en-US"/>
              <a:t>: RGB modul (</a:t>
            </a:r>
            <a:r>
              <a:rPr lang="en-GB" altLang="en-US"/>
              <a:t>öfters</a:t>
            </a:r>
            <a:r>
              <a:rPr lang="hu-HU" altLang="en-US"/>
              <a:t> 2 </a:t>
            </a:r>
            <a:r>
              <a:rPr lang="en-GB" altLang="en-US"/>
              <a:t>grün</a:t>
            </a:r>
            <a:r>
              <a:rPr lang="hu-HU" altLang="en-US"/>
              <a:t> LED</a:t>
            </a:r>
            <a:r>
              <a:rPr lang="en-GB" altLang="en-US"/>
              <a:t>s</a:t>
            </a:r>
            <a:r>
              <a:rPr lang="hu-HU" altLang="en-US"/>
              <a:t>)</a:t>
            </a:r>
          </a:p>
          <a:p>
            <a:r>
              <a:rPr lang="en-GB" altLang="en-US"/>
              <a:t>Diese formen eine Ma</a:t>
            </a:r>
            <a:r>
              <a:rPr lang="hu-HU" altLang="en-US"/>
              <a:t>trix</a:t>
            </a:r>
            <a:endParaRPr lang="en-US" altLang="en-US"/>
          </a:p>
        </p:txBody>
      </p:sp>
      <p:pic>
        <p:nvPicPr>
          <p:cNvPr id="11919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557463"/>
            <a:ext cx="2665413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4210050"/>
            <a:ext cx="267652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3073400"/>
            <a:ext cx="3992562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3967163"/>
            <a:ext cx="326707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4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073275"/>
            <a:ext cx="1000125" cy="100012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E978-2563-45AF-A0AC-691844E21C67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err="1"/>
              <a:t>Flüssigkristall</a:t>
            </a:r>
            <a:r>
              <a:rPr lang="en-US" altLang="en-US" sz="3600" dirty="0"/>
              <a:t> </a:t>
            </a:r>
            <a:r>
              <a:rPr lang="en-US" altLang="en-US" sz="3600" dirty="0" err="1" smtClean="0"/>
              <a:t>Bildschirm</a:t>
            </a:r>
            <a:r>
              <a:rPr lang="en-US" altLang="en-US" sz="3600" dirty="0" smtClean="0"/>
              <a:t> (LCD)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1192963" name="Picture 3" descr="E:\Dokumentumok\Színes technológia\HTML\LCD\lcd_rikf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466850"/>
            <a:ext cx="39624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964" name="Picture 4" descr="E:\Dokumentumok\Színes technológia\HTML\LCD\lcd_sd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20" y="2312194"/>
            <a:ext cx="3657600" cy="26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95300" y="4693381"/>
            <a:ext cx="378538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Hintergrundbeleuchtung heute durch weiße LEDs</a:t>
            </a:r>
          </a:p>
          <a:p>
            <a:r>
              <a:rPr lang="de-DE" dirty="0" smtClean="0"/>
              <a:t>LC-Schicht als Filter verwendet</a:t>
            </a:r>
            <a:endParaRPr lang="de-DE" dirty="0"/>
          </a:p>
        </p:txBody>
      </p:sp>
      <p:sp>
        <p:nvSpPr>
          <p:cNvPr id="3" name="Szövegdoboz 2"/>
          <p:cNvSpPr txBox="1"/>
          <p:nvPr/>
        </p:nvSpPr>
        <p:spPr>
          <a:xfrm>
            <a:off x="4805320" y="5478308"/>
            <a:ext cx="37560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Modernste Bildschirme: </a:t>
            </a:r>
            <a:r>
              <a:rPr lang="de-DE" dirty="0" smtClean="0"/>
              <a:t>RGB OLED Pixel-Matrix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4D23-DED5-4F90-B15A-AD247FD899DA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5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200"/>
              <a:t>Der Grund für Lichtemission</a:t>
            </a:r>
            <a:r>
              <a:rPr lang="hu-HU" altLang="en-US" sz="3200"/>
              <a:t>: direkt</a:t>
            </a:r>
            <a:r>
              <a:rPr lang="de-DE" altLang="en-US" sz="3200"/>
              <a:t>es</a:t>
            </a:r>
            <a:r>
              <a:rPr lang="hu-HU" altLang="en-US" sz="3200"/>
              <a:t> </a:t>
            </a:r>
            <a:r>
              <a:rPr lang="de-DE" altLang="en-US" sz="3200"/>
              <a:t>Band</a:t>
            </a:r>
            <a:endParaRPr lang="en-US" altLang="en-US" sz="3200"/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1406525"/>
            <a:ext cx="8834438" cy="5187950"/>
          </a:xfrm>
        </p:spPr>
        <p:txBody>
          <a:bodyPr/>
          <a:lstStyle/>
          <a:p>
            <a:r>
              <a:rPr lang="de-DE" altLang="en-US" b="1"/>
              <a:t>Bandstruktur</a:t>
            </a:r>
            <a:r>
              <a:rPr lang="hu-HU" altLang="en-US" b="1"/>
              <a:t>:</a:t>
            </a:r>
            <a:r>
              <a:rPr lang="hu-HU" altLang="en-US"/>
              <a:t> </a:t>
            </a:r>
            <a:r>
              <a:rPr lang="de-DE" altLang="en-US"/>
              <a:t>mögliche Energie-Niveaus in Abhän-gigkeit vom Impuls-Vektor</a:t>
            </a:r>
            <a:r>
              <a:rPr lang="hu-HU" altLang="en-US"/>
              <a:t> (</a:t>
            </a:r>
            <a:r>
              <a:rPr lang="hu-HU" altLang="en-US" i="1"/>
              <a:t>k</a:t>
            </a:r>
            <a:r>
              <a:rPr lang="hu-HU" altLang="en-US"/>
              <a:t>)</a:t>
            </a:r>
            <a:endParaRPr lang="en-US" altLang="en-US"/>
          </a:p>
        </p:txBody>
      </p:sp>
      <p:sp>
        <p:nvSpPr>
          <p:cNvPr id="1156100" name="Freeform 4"/>
          <p:cNvSpPr>
            <a:spLocks/>
          </p:cNvSpPr>
          <p:nvPr/>
        </p:nvSpPr>
        <p:spPr bwMode="auto">
          <a:xfrm>
            <a:off x="2047875" y="3952875"/>
            <a:ext cx="26988" cy="11113"/>
          </a:xfrm>
          <a:custGeom>
            <a:avLst/>
            <a:gdLst>
              <a:gd name="T0" fmla="*/ 0 w 26"/>
              <a:gd name="T1" fmla="*/ 0 h 10"/>
              <a:gd name="T2" fmla="*/ 25 w 26"/>
              <a:gd name="T3" fmla="*/ 9 h 10"/>
              <a:gd name="T4" fmla="*/ 26 w 26"/>
              <a:gd name="T5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10">
                <a:moveTo>
                  <a:pt x="0" y="0"/>
                </a:moveTo>
                <a:lnTo>
                  <a:pt x="25" y="9"/>
                </a:lnTo>
                <a:lnTo>
                  <a:pt x="26" y="1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1" name="Freeform 5"/>
          <p:cNvSpPr>
            <a:spLocks/>
          </p:cNvSpPr>
          <p:nvPr/>
        </p:nvSpPr>
        <p:spPr bwMode="auto">
          <a:xfrm>
            <a:off x="2073275" y="3962400"/>
            <a:ext cx="26988" cy="9525"/>
          </a:xfrm>
          <a:custGeom>
            <a:avLst/>
            <a:gdLst>
              <a:gd name="T0" fmla="*/ 0 w 27"/>
              <a:gd name="T1" fmla="*/ 0 h 10"/>
              <a:gd name="T2" fmla="*/ 26 w 27"/>
              <a:gd name="T3" fmla="*/ 9 h 10"/>
              <a:gd name="T4" fmla="*/ 27 w 27"/>
              <a:gd name="T5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" h="10">
                <a:moveTo>
                  <a:pt x="0" y="0"/>
                </a:moveTo>
                <a:lnTo>
                  <a:pt x="26" y="9"/>
                </a:lnTo>
                <a:lnTo>
                  <a:pt x="27" y="1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2" name="Freeform 6"/>
          <p:cNvSpPr>
            <a:spLocks/>
          </p:cNvSpPr>
          <p:nvPr/>
        </p:nvSpPr>
        <p:spPr bwMode="auto">
          <a:xfrm>
            <a:off x="2100263" y="3971925"/>
            <a:ext cx="23812" cy="11113"/>
          </a:xfrm>
          <a:custGeom>
            <a:avLst/>
            <a:gdLst>
              <a:gd name="T0" fmla="*/ 0 w 25"/>
              <a:gd name="T1" fmla="*/ 0 h 11"/>
              <a:gd name="T2" fmla="*/ 24 w 25"/>
              <a:gd name="T3" fmla="*/ 10 h 11"/>
              <a:gd name="T4" fmla="*/ 25 w 25"/>
              <a:gd name="T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11">
                <a:moveTo>
                  <a:pt x="0" y="0"/>
                </a:moveTo>
                <a:lnTo>
                  <a:pt x="24" y="10"/>
                </a:lnTo>
                <a:lnTo>
                  <a:pt x="25" y="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3" name="Freeform 7"/>
          <p:cNvSpPr>
            <a:spLocks/>
          </p:cNvSpPr>
          <p:nvPr/>
        </p:nvSpPr>
        <p:spPr bwMode="auto">
          <a:xfrm>
            <a:off x="2124075" y="3983038"/>
            <a:ext cx="26988" cy="11112"/>
          </a:xfrm>
          <a:custGeom>
            <a:avLst/>
            <a:gdLst>
              <a:gd name="T0" fmla="*/ 0 w 25"/>
              <a:gd name="T1" fmla="*/ 0 h 11"/>
              <a:gd name="T2" fmla="*/ 24 w 25"/>
              <a:gd name="T3" fmla="*/ 10 h 11"/>
              <a:gd name="T4" fmla="*/ 25 w 25"/>
              <a:gd name="T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11">
                <a:moveTo>
                  <a:pt x="0" y="0"/>
                </a:moveTo>
                <a:lnTo>
                  <a:pt x="24" y="10"/>
                </a:lnTo>
                <a:lnTo>
                  <a:pt x="25" y="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4" name="Freeform 8"/>
          <p:cNvSpPr>
            <a:spLocks/>
          </p:cNvSpPr>
          <p:nvPr/>
        </p:nvSpPr>
        <p:spPr bwMode="auto">
          <a:xfrm>
            <a:off x="2149475" y="3994150"/>
            <a:ext cx="26988" cy="14288"/>
          </a:xfrm>
          <a:custGeom>
            <a:avLst/>
            <a:gdLst>
              <a:gd name="T0" fmla="*/ 0 w 25"/>
              <a:gd name="T1" fmla="*/ 0 h 13"/>
              <a:gd name="T2" fmla="*/ 24 w 25"/>
              <a:gd name="T3" fmla="*/ 12 h 13"/>
              <a:gd name="T4" fmla="*/ 25 w 25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13">
                <a:moveTo>
                  <a:pt x="0" y="0"/>
                </a:moveTo>
                <a:lnTo>
                  <a:pt x="24" y="12"/>
                </a:lnTo>
                <a:lnTo>
                  <a:pt x="25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5" name="Freeform 9"/>
          <p:cNvSpPr>
            <a:spLocks/>
          </p:cNvSpPr>
          <p:nvPr/>
        </p:nvSpPr>
        <p:spPr bwMode="auto">
          <a:xfrm>
            <a:off x="2173288" y="4008438"/>
            <a:ext cx="25400" cy="14287"/>
          </a:xfrm>
          <a:custGeom>
            <a:avLst/>
            <a:gdLst>
              <a:gd name="T0" fmla="*/ 0 w 25"/>
              <a:gd name="T1" fmla="*/ 0 h 14"/>
              <a:gd name="T2" fmla="*/ 24 w 25"/>
              <a:gd name="T3" fmla="*/ 13 h 14"/>
              <a:gd name="T4" fmla="*/ 25 w 25"/>
              <a:gd name="T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14">
                <a:moveTo>
                  <a:pt x="0" y="0"/>
                </a:moveTo>
                <a:lnTo>
                  <a:pt x="24" y="13"/>
                </a:lnTo>
                <a:lnTo>
                  <a:pt x="25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6" name="Freeform 10"/>
          <p:cNvSpPr>
            <a:spLocks/>
          </p:cNvSpPr>
          <p:nvPr/>
        </p:nvSpPr>
        <p:spPr bwMode="auto">
          <a:xfrm>
            <a:off x="2198688" y="4022725"/>
            <a:ext cx="22225" cy="14288"/>
          </a:xfrm>
          <a:custGeom>
            <a:avLst/>
            <a:gdLst>
              <a:gd name="T0" fmla="*/ 0 w 23"/>
              <a:gd name="T1" fmla="*/ 0 h 15"/>
              <a:gd name="T2" fmla="*/ 22 w 23"/>
              <a:gd name="T3" fmla="*/ 14 h 15"/>
              <a:gd name="T4" fmla="*/ 23 w 23"/>
              <a:gd name="T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15">
                <a:moveTo>
                  <a:pt x="0" y="0"/>
                </a:moveTo>
                <a:lnTo>
                  <a:pt x="22" y="14"/>
                </a:lnTo>
                <a:lnTo>
                  <a:pt x="23" y="1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7" name="Freeform 11"/>
          <p:cNvSpPr>
            <a:spLocks/>
          </p:cNvSpPr>
          <p:nvPr/>
        </p:nvSpPr>
        <p:spPr bwMode="auto">
          <a:xfrm>
            <a:off x="2220913" y="4037013"/>
            <a:ext cx="22225" cy="19050"/>
          </a:xfrm>
          <a:custGeom>
            <a:avLst/>
            <a:gdLst>
              <a:gd name="T0" fmla="*/ 0 w 22"/>
              <a:gd name="T1" fmla="*/ 0 h 16"/>
              <a:gd name="T2" fmla="*/ 21 w 22"/>
              <a:gd name="T3" fmla="*/ 15 h 16"/>
              <a:gd name="T4" fmla="*/ 22 w 22"/>
              <a:gd name="T5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6">
                <a:moveTo>
                  <a:pt x="0" y="0"/>
                </a:moveTo>
                <a:lnTo>
                  <a:pt x="21" y="15"/>
                </a:lnTo>
                <a:lnTo>
                  <a:pt x="22" y="1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8" name="Freeform 12"/>
          <p:cNvSpPr>
            <a:spLocks/>
          </p:cNvSpPr>
          <p:nvPr/>
        </p:nvSpPr>
        <p:spPr bwMode="auto">
          <a:xfrm>
            <a:off x="2243138" y="4054475"/>
            <a:ext cx="22225" cy="19050"/>
          </a:xfrm>
          <a:custGeom>
            <a:avLst/>
            <a:gdLst>
              <a:gd name="T0" fmla="*/ 0 w 21"/>
              <a:gd name="T1" fmla="*/ 0 h 18"/>
              <a:gd name="T2" fmla="*/ 20 w 21"/>
              <a:gd name="T3" fmla="*/ 17 h 18"/>
              <a:gd name="T4" fmla="*/ 21 w 21"/>
              <a:gd name="T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" h="18">
                <a:moveTo>
                  <a:pt x="0" y="0"/>
                </a:moveTo>
                <a:lnTo>
                  <a:pt x="20" y="17"/>
                </a:lnTo>
                <a:lnTo>
                  <a:pt x="21" y="1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09" name="Freeform 13"/>
          <p:cNvSpPr>
            <a:spLocks/>
          </p:cNvSpPr>
          <p:nvPr/>
        </p:nvSpPr>
        <p:spPr bwMode="auto">
          <a:xfrm>
            <a:off x="2265363" y="4073525"/>
            <a:ext cx="11112" cy="12700"/>
          </a:xfrm>
          <a:custGeom>
            <a:avLst/>
            <a:gdLst>
              <a:gd name="T0" fmla="*/ 0 w 13"/>
              <a:gd name="T1" fmla="*/ 0 h 12"/>
              <a:gd name="T2" fmla="*/ 12 w 13"/>
              <a:gd name="T3" fmla="*/ 11 h 12"/>
              <a:gd name="T4" fmla="*/ 13 w 13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2">
                <a:moveTo>
                  <a:pt x="0" y="0"/>
                </a:moveTo>
                <a:lnTo>
                  <a:pt x="12" y="11"/>
                </a:lnTo>
                <a:lnTo>
                  <a:pt x="13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0" name="Freeform 14"/>
          <p:cNvSpPr>
            <a:spLocks/>
          </p:cNvSpPr>
          <p:nvPr/>
        </p:nvSpPr>
        <p:spPr bwMode="auto">
          <a:xfrm>
            <a:off x="2276475" y="4084638"/>
            <a:ext cx="15875" cy="12700"/>
          </a:xfrm>
          <a:custGeom>
            <a:avLst/>
            <a:gdLst>
              <a:gd name="T0" fmla="*/ 0 w 15"/>
              <a:gd name="T1" fmla="*/ 0 h 12"/>
              <a:gd name="T2" fmla="*/ 14 w 15"/>
              <a:gd name="T3" fmla="*/ 11 h 12"/>
              <a:gd name="T4" fmla="*/ 15 w 15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2">
                <a:moveTo>
                  <a:pt x="0" y="0"/>
                </a:moveTo>
                <a:lnTo>
                  <a:pt x="14" y="11"/>
                </a:lnTo>
                <a:lnTo>
                  <a:pt x="15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1" name="Freeform 15"/>
          <p:cNvSpPr>
            <a:spLocks/>
          </p:cNvSpPr>
          <p:nvPr/>
        </p:nvSpPr>
        <p:spPr bwMode="auto">
          <a:xfrm>
            <a:off x="2289175" y="4097338"/>
            <a:ext cx="14288" cy="14287"/>
          </a:xfrm>
          <a:custGeom>
            <a:avLst/>
            <a:gdLst>
              <a:gd name="T0" fmla="*/ 0 w 13"/>
              <a:gd name="T1" fmla="*/ 0 h 13"/>
              <a:gd name="T2" fmla="*/ 12 w 13"/>
              <a:gd name="T3" fmla="*/ 12 h 13"/>
              <a:gd name="T4" fmla="*/ 13 w 13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3">
                <a:moveTo>
                  <a:pt x="0" y="0"/>
                </a:moveTo>
                <a:lnTo>
                  <a:pt x="12" y="12"/>
                </a:lnTo>
                <a:lnTo>
                  <a:pt x="13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2" name="Freeform 16"/>
          <p:cNvSpPr>
            <a:spLocks/>
          </p:cNvSpPr>
          <p:nvPr/>
        </p:nvSpPr>
        <p:spPr bwMode="auto">
          <a:xfrm>
            <a:off x="2301875" y="4108450"/>
            <a:ext cx="14288" cy="14288"/>
          </a:xfrm>
          <a:custGeom>
            <a:avLst/>
            <a:gdLst>
              <a:gd name="T0" fmla="*/ 0 w 13"/>
              <a:gd name="T1" fmla="*/ 0 h 12"/>
              <a:gd name="T2" fmla="*/ 12 w 13"/>
              <a:gd name="T3" fmla="*/ 11 h 12"/>
              <a:gd name="T4" fmla="*/ 13 w 13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2">
                <a:moveTo>
                  <a:pt x="0" y="0"/>
                </a:moveTo>
                <a:lnTo>
                  <a:pt x="12" y="11"/>
                </a:lnTo>
                <a:lnTo>
                  <a:pt x="13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3" name="Freeform 17"/>
          <p:cNvSpPr>
            <a:spLocks/>
          </p:cNvSpPr>
          <p:nvPr/>
        </p:nvSpPr>
        <p:spPr bwMode="auto">
          <a:xfrm>
            <a:off x="2314575" y="4122738"/>
            <a:ext cx="12700" cy="11112"/>
          </a:xfrm>
          <a:custGeom>
            <a:avLst/>
            <a:gdLst>
              <a:gd name="T0" fmla="*/ 0 w 13"/>
              <a:gd name="T1" fmla="*/ 0 h 12"/>
              <a:gd name="T2" fmla="*/ 12 w 13"/>
              <a:gd name="T3" fmla="*/ 11 h 12"/>
              <a:gd name="T4" fmla="*/ 13 w 13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2">
                <a:moveTo>
                  <a:pt x="0" y="0"/>
                </a:moveTo>
                <a:lnTo>
                  <a:pt x="12" y="11"/>
                </a:lnTo>
                <a:lnTo>
                  <a:pt x="13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4" name="Freeform 18"/>
          <p:cNvSpPr>
            <a:spLocks/>
          </p:cNvSpPr>
          <p:nvPr/>
        </p:nvSpPr>
        <p:spPr bwMode="auto">
          <a:xfrm>
            <a:off x="2327275" y="4132263"/>
            <a:ext cx="12700" cy="15875"/>
          </a:xfrm>
          <a:custGeom>
            <a:avLst/>
            <a:gdLst>
              <a:gd name="T0" fmla="*/ 0 w 13"/>
              <a:gd name="T1" fmla="*/ 0 h 13"/>
              <a:gd name="T2" fmla="*/ 12 w 13"/>
              <a:gd name="T3" fmla="*/ 12 h 13"/>
              <a:gd name="T4" fmla="*/ 13 w 13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3">
                <a:moveTo>
                  <a:pt x="0" y="0"/>
                </a:moveTo>
                <a:lnTo>
                  <a:pt x="12" y="12"/>
                </a:lnTo>
                <a:lnTo>
                  <a:pt x="13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5" name="Freeform 19"/>
          <p:cNvSpPr>
            <a:spLocks/>
          </p:cNvSpPr>
          <p:nvPr/>
        </p:nvSpPr>
        <p:spPr bwMode="auto">
          <a:xfrm>
            <a:off x="2339975" y="4144963"/>
            <a:ext cx="12700" cy="14287"/>
          </a:xfrm>
          <a:custGeom>
            <a:avLst/>
            <a:gdLst>
              <a:gd name="T0" fmla="*/ 0 w 12"/>
              <a:gd name="T1" fmla="*/ 0 h 12"/>
              <a:gd name="T2" fmla="*/ 11 w 12"/>
              <a:gd name="T3" fmla="*/ 11 h 12"/>
              <a:gd name="T4" fmla="*/ 12 w 12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2">
                <a:moveTo>
                  <a:pt x="0" y="0"/>
                </a:moveTo>
                <a:lnTo>
                  <a:pt x="11" y="11"/>
                </a:lnTo>
                <a:lnTo>
                  <a:pt x="12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6" name="Freeform 20"/>
          <p:cNvSpPr>
            <a:spLocks/>
          </p:cNvSpPr>
          <p:nvPr/>
        </p:nvSpPr>
        <p:spPr bwMode="auto">
          <a:xfrm>
            <a:off x="2351088" y="4159250"/>
            <a:ext cx="11112" cy="14288"/>
          </a:xfrm>
          <a:custGeom>
            <a:avLst/>
            <a:gdLst>
              <a:gd name="T0" fmla="*/ 0 w 12"/>
              <a:gd name="T1" fmla="*/ 0 h 14"/>
              <a:gd name="T2" fmla="*/ 11 w 12"/>
              <a:gd name="T3" fmla="*/ 13 h 14"/>
              <a:gd name="T4" fmla="*/ 12 w 12"/>
              <a:gd name="T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4">
                <a:moveTo>
                  <a:pt x="0" y="0"/>
                </a:moveTo>
                <a:lnTo>
                  <a:pt x="11" y="13"/>
                </a:lnTo>
                <a:lnTo>
                  <a:pt x="12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7" name="Freeform 21"/>
          <p:cNvSpPr>
            <a:spLocks/>
          </p:cNvSpPr>
          <p:nvPr/>
        </p:nvSpPr>
        <p:spPr bwMode="auto">
          <a:xfrm>
            <a:off x="2362200" y="4171950"/>
            <a:ext cx="14288" cy="15875"/>
          </a:xfrm>
          <a:custGeom>
            <a:avLst/>
            <a:gdLst>
              <a:gd name="T0" fmla="*/ 0 w 13"/>
              <a:gd name="T1" fmla="*/ 0 h 13"/>
              <a:gd name="T2" fmla="*/ 12 w 13"/>
              <a:gd name="T3" fmla="*/ 12 h 13"/>
              <a:gd name="T4" fmla="*/ 13 w 13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3">
                <a:moveTo>
                  <a:pt x="0" y="0"/>
                </a:moveTo>
                <a:lnTo>
                  <a:pt x="12" y="12"/>
                </a:lnTo>
                <a:lnTo>
                  <a:pt x="13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8" name="Freeform 22"/>
          <p:cNvSpPr>
            <a:spLocks/>
          </p:cNvSpPr>
          <p:nvPr/>
        </p:nvSpPr>
        <p:spPr bwMode="auto">
          <a:xfrm>
            <a:off x="2373313" y="4187825"/>
            <a:ext cx="12700" cy="14288"/>
          </a:xfrm>
          <a:custGeom>
            <a:avLst/>
            <a:gdLst>
              <a:gd name="T0" fmla="*/ 0 w 11"/>
              <a:gd name="T1" fmla="*/ 0 h 14"/>
              <a:gd name="T2" fmla="*/ 10 w 11"/>
              <a:gd name="T3" fmla="*/ 13 h 14"/>
              <a:gd name="T4" fmla="*/ 11 w 11"/>
              <a:gd name="T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4">
                <a:moveTo>
                  <a:pt x="0" y="0"/>
                </a:moveTo>
                <a:lnTo>
                  <a:pt x="10" y="13"/>
                </a:lnTo>
                <a:lnTo>
                  <a:pt x="11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19" name="Freeform 23"/>
          <p:cNvSpPr>
            <a:spLocks/>
          </p:cNvSpPr>
          <p:nvPr/>
        </p:nvSpPr>
        <p:spPr bwMode="auto">
          <a:xfrm>
            <a:off x="2384425" y="4200525"/>
            <a:ext cx="26988" cy="39688"/>
          </a:xfrm>
          <a:custGeom>
            <a:avLst/>
            <a:gdLst>
              <a:gd name="T0" fmla="*/ 0 w 26"/>
              <a:gd name="T1" fmla="*/ 0 h 35"/>
              <a:gd name="T2" fmla="*/ 25 w 26"/>
              <a:gd name="T3" fmla="*/ 34 h 35"/>
              <a:gd name="T4" fmla="*/ 26 w 26"/>
              <a:gd name="T5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35">
                <a:moveTo>
                  <a:pt x="0" y="0"/>
                </a:moveTo>
                <a:lnTo>
                  <a:pt x="25" y="34"/>
                </a:lnTo>
                <a:lnTo>
                  <a:pt x="26" y="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0" name="Freeform 24"/>
          <p:cNvSpPr>
            <a:spLocks/>
          </p:cNvSpPr>
          <p:nvPr/>
        </p:nvSpPr>
        <p:spPr bwMode="auto">
          <a:xfrm>
            <a:off x="2411413" y="4237038"/>
            <a:ext cx="26987" cy="39687"/>
          </a:xfrm>
          <a:custGeom>
            <a:avLst/>
            <a:gdLst>
              <a:gd name="T0" fmla="*/ 0 w 25"/>
              <a:gd name="T1" fmla="*/ 0 h 36"/>
              <a:gd name="T2" fmla="*/ 24 w 25"/>
              <a:gd name="T3" fmla="*/ 35 h 36"/>
              <a:gd name="T4" fmla="*/ 25 w 25"/>
              <a:gd name="T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36">
                <a:moveTo>
                  <a:pt x="0" y="0"/>
                </a:moveTo>
                <a:lnTo>
                  <a:pt x="24" y="35"/>
                </a:lnTo>
                <a:lnTo>
                  <a:pt x="25" y="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1" name="Freeform 25"/>
          <p:cNvSpPr>
            <a:spLocks/>
          </p:cNvSpPr>
          <p:nvPr/>
        </p:nvSpPr>
        <p:spPr bwMode="auto">
          <a:xfrm>
            <a:off x="2435225" y="4273550"/>
            <a:ext cx="26988" cy="39688"/>
          </a:xfrm>
          <a:custGeom>
            <a:avLst/>
            <a:gdLst>
              <a:gd name="T0" fmla="*/ 0 w 25"/>
              <a:gd name="T1" fmla="*/ 0 h 36"/>
              <a:gd name="T2" fmla="*/ 24 w 25"/>
              <a:gd name="T3" fmla="*/ 35 h 36"/>
              <a:gd name="T4" fmla="*/ 25 w 25"/>
              <a:gd name="T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36">
                <a:moveTo>
                  <a:pt x="0" y="0"/>
                </a:moveTo>
                <a:lnTo>
                  <a:pt x="24" y="35"/>
                </a:lnTo>
                <a:lnTo>
                  <a:pt x="25" y="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2" name="Freeform 26"/>
          <p:cNvSpPr>
            <a:spLocks/>
          </p:cNvSpPr>
          <p:nvPr/>
        </p:nvSpPr>
        <p:spPr bwMode="auto">
          <a:xfrm>
            <a:off x="2460625" y="4313238"/>
            <a:ext cx="26988" cy="39687"/>
          </a:xfrm>
          <a:custGeom>
            <a:avLst/>
            <a:gdLst>
              <a:gd name="T0" fmla="*/ 0 w 26"/>
              <a:gd name="T1" fmla="*/ 0 h 35"/>
              <a:gd name="T2" fmla="*/ 25 w 26"/>
              <a:gd name="T3" fmla="*/ 34 h 35"/>
              <a:gd name="T4" fmla="*/ 26 w 26"/>
              <a:gd name="T5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35">
                <a:moveTo>
                  <a:pt x="0" y="0"/>
                </a:moveTo>
                <a:lnTo>
                  <a:pt x="25" y="34"/>
                </a:lnTo>
                <a:lnTo>
                  <a:pt x="26" y="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3" name="Freeform 27"/>
          <p:cNvSpPr>
            <a:spLocks/>
          </p:cNvSpPr>
          <p:nvPr/>
        </p:nvSpPr>
        <p:spPr bwMode="auto">
          <a:xfrm>
            <a:off x="2484438" y="4351338"/>
            <a:ext cx="25400" cy="39687"/>
          </a:xfrm>
          <a:custGeom>
            <a:avLst/>
            <a:gdLst>
              <a:gd name="T0" fmla="*/ 0 w 24"/>
              <a:gd name="T1" fmla="*/ 0 h 36"/>
              <a:gd name="T2" fmla="*/ 23 w 24"/>
              <a:gd name="T3" fmla="*/ 35 h 36"/>
              <a:gd name="T4" fmla="*/ 24 w 24"/>
              <a:gd name="T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36">
                <a:moveTo>
                  <a:pt x="0" y="0"/>
                </a:moveTo>
                <a:lnTo>
                  <a:pt x="23" y="35"/>
                </a:lnTo>
                <a:lnTo>
                  <a:pt x="24" y="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4" name="Freeform 28"/>
          <p:cNvSpPr>
            <a:spLocks/>
          </p:cNvSpPr>
          <p:nvPr/>
        </p:nvSpPr>
        <p:spPr bwMode="auto">
          <a:xfrm>
            <a:off x="2509838" y="4391025"/>
            <a:ext cx="23812" cy="39688"/>
          </a:xfrm>
          <a:custGeom>
            <a:avLst/>
            <a:gdLst>
              <a:gd name="T0" fmla="*/ 0 w 24"/>
              <a:gd name="T1" fmla="*/ 0 h 37"/>
              <a:gd name="T2" fmla="*/ 23 w 24"/>
              <a:gd name="T3" fmla="*/ 36 h 37"/>
              <a:gd name="T4" fmla="*/ 24 w 24"/>
              <a:gd name="T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37">
                <a:moveTo>
                  <a:pt x="0" y="0"/>
                </a:moveTo>
                <a:lnTo>
                  <a:pt x="23" y="36"/>
                </a:lnTo>
                <a:lnTo>
                  <a:pt x="24" y="3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5" name="Freeform 29"/>
          <p:cNvSpPr>
            <a:spLocks/>
          </p:cNvSpPr>
          <p:nvPr/>
        </p:nvSpPr>
        <p:spPr bwMode="auto">
          <a:xfrm>
            <a:off x="2533650" y="4430713"/>
            <a:ext cx="23813" cy="38100"/>
          </a:xfrm>
          <a:custGeom>
            <a:avLst/>
            <a:gdLst>
              <a:gd name="T0" fmla="*/ 0 w 23"/>
              <a:gd name="T1" fmla="*/ 0 h 37"/>
              <a:gd name="T2" fmla="*/ 22 w 23"/>
              <a:gd name="T3" fmla="*/ 36 h 37"/>
              <a:gd name="T4" fmla="*/ 23 w 23"/>
              <a:gd name="T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7">
                <a:moveTo>
                  <a:pt x="0" y="0"/>
                </a:moveTo>
                <a:lnTo>
                  <a:pt x="22" y="36"/>
                </a:lnTo>
                <a:lnTo>
                  <a:pt x="23" y="3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6" name="Freeform 30"/>
          <p:cNvSpPr>
            <a:spLocks/>
          </p:cNvSpPr>
          <p:nvPr/>
        </p:nvSpPr>
        <p:spPr bwMode="auto">
          <a:xfrm>
            <a:off x="2557463" y="4467225"/>
            <a:ext cx="23812" cy="39688"/>
          </a:xfrm>
          <a:custGeom>
            <a:avLst/>
            <a:gdLst>
              <a:gd name="T0" fmla="*/ 0 w 25"/>
              <a:gd name="T1" fmla="*/ 0 h 36"/>
              <a:gd name="T2" fmla="*/ 24 w 25"/>
              <a:gd name="T3" fmla="*/ 35 h 36"/>
              <a:gd name="T4" fmla="*/ 25 w 25"/>
              <a:gd name="T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36">
                <a:moveTo>
                  <a:pt x="0" y="0"/>
                </a:moveTo>
                <a:lnTo>
                  <a:pt x="24" y="35"/>
                </a:lnTo>
                <a:lnTo>
                  <a:pt x="25" y="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7" name="Freeform 31"/>
          <p:cNvSpPr>
            <a:spLocks/>
          </p:cNvSpPr>
          <p:nvPr/>
        </p:nvSpPr>
        <p:spPr bwMode="auto">
          <a:xfrm>
            <a:off x="2579688" y="4506913"/>
            <a:ext cx="23812" cy="41275"/>
          </a:xfrm>
          <a:custGeom>
            <a:avLst/>
            <a:gdLst>
              <a:gd name="T0" fmla="*/ 0 w 23"/>
              <a:gd name="T1" fmla="*/ 0 h 37"/>
              <a:gd name="T2" fmla="*/ 22 w 23"/>
              <a:gd name="T3" fmla="*/ 36 h 37"/>
              <a:gd name="T4" fmla="*/ 23 w 23"/>
              <a:gd name="T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7">
                <a:moveTo>
                  <a:pt x="0" y="0"/>
                </a:moveTo>
                <a:lnTo>
                  <a:pt x="22" y="36"/>
                </a:lnTo>
                <a:lnTo>
                  <a:pt x="23" y="3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8" name="Freeform 32"/>
          <p:cNvSpPr>
            <a:spLocks/>
          </p:cNvSpPr>
          <p:nvPr/>
        </p:nvSpPr>
        <p:spPr bwMode="auto">
          <a:xfrm>
            <a:off x="2601913" y="4545013"/>
            <a:ext cx="26987" cy="39687"/>
          </a:xfrm>
          <a:custGeom>
            <a:avLst/>
            <a:gdLst>
              <a:gd name="T0" fmla="*/ 0 w 24"/>
              <a:gd name="T1" fmla="*/ 0 h 36"/>
              <a:gd name="T2" fmla="*/ 23 w 24"/>
              <a:gd name="T3" fmla="*/ 35 h 36"/>
              <a:gd name="T4" fmla="*/ 24 w 24"/>
              <a:gd name="T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36">
                <a:moveTo>
                  <a:pt x="0" y="0"/>
                </a:moveTo>
                <a:lnTo>
                  <a:pt x="23" y="35"/>
                </a:lnTo>
                <a:lnTo>
                  <a:pt x="24" y="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29" name="Freeform 33"/>
          <p:cNvSpPr>
            <a:spLocks/>
          </p:cNvSpPr>
          <p:nvPr/>
        </p:nvSpPr>
        <p:spPr bwMode="auto">
          <a:xfrm>
            <a:off x="2627313" y="4584700"/>
            <a:ext cx="28575" cy="47625"/>
          </a:xfrm>
          <a:custGeom>
            <a:avLst/>
            <a:gdLst>
              <a:gd name="T0" fmla="*/ 0 w 29"/>
              <a:gd name="T1" fmla="*/ 0 h 46"/>
              <a:gd name="T2" fmla="*/ 28 w 29"/>
              <a:gd name="T3" fmla="*/ 45 h 46"/>
              <a:gd name="T4" fmla="*/ 29 w 29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46">
                <a:moveTo>
                  <a:pt x="0" y="0"/>
                </a:moveTo>
                <a:lnTo>
                  <a:pt x="28" y="45"/>
                </a:lnTo>
                <a:lnTo>
                  <a:pt x="29" y="4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0" name="Freeform 34"/>
          <p:cNvSpPr>
            <a:spLocks/>
          </p:cNvSpPr>
          <p:nvPr/>
        </p:nvSpPr>
        <p:spPr bwMode="auto">
          <a:xfrm>
            <a:off x="2655888" y="4632325"/>
            <a:ext cx="28575" cy="50800"/>
          </a:xfrm>
          <a:custGeom>
            <a:avLst/>
            <a:gdLst>
              <a:gd name="T0" fmla="*/ 0 w 28"/>
              <a:gd name="T1" fmla="*/ 0 h 46"/>
              <a:gd name="T2" fmla="*/ 27 w 28"/>
              <a:gd name="T3" fmla="*/ 45 h 46"/>
              <a:gd name="T4" fmla="*/ 28 w 28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46">
                <a:moveTo>
                  <a:pt x="0" y="0"/>
                </a:moveTo>
                <a:lnTo>
                  <a:pt x="27" y="45"/>
                </a:lnTo>
                <a:lnTo>
                  <a:pt x="28" y="4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1" name="Freeform 35"/>
          <p:cNvSpPr>
            <a:spLocks/>
          </p:cNvSpPr>
          <p:nvPr/>
        </p:nvSpPr>
        <p:spPr bwMode="auto">
          <a:xfrm>
            <a:off x="2682875" y="4681538"/>
            <a:ext cx="28575" cy="52387"/>
          </a:xfrm>
          <a:custGeom>
            <a:avLst/>
            <a:gdLst>
              <a:gd name="T0" fmla="*/ 0 w 26"/>
              <a:gd name="T1" fmla="*/ 0 h 47"/>
              <a:gd name="T2" fmla="*/ 25 w 26"/>
              <a:gd name="T3" fmla="*/ 46 h 47"/>
              <a:gd name="T4" fmla="*/ 26 w 26"/>
              <a:gd name="T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47">
                <a:moveTo>
                  <a:pt x="0" y="0"/>
                </a:moveTo>
                <a:lnTo>
                  <a:pt x="25" y="46"/>
                </a:lnTo>
                <a:lnTo>
                  <a:pt x="26" y="4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2" name="Freeform 36"/>
          <p:cNvSpPr>
            <a:spLocks/>
          </p:cNvSpPr>
          <p:nvPr/>
        </p:nvSpPr>
        <p:spPr bwMode="auto">
          <a:xfrm>
            <a:off x="2709863" y="4733925"/>
            <a:ext cx="26987" cy="50800"/>
          </a:xfrm>
          <a:custGeom>
            <a:avLst/>
            <a:gdLst>
              <a:gd name="T0" fmla="*/ 0 w 25"/>
              <a:gd name="T1" fmla="*/ 0 h 48"/>
              <a:gd name="T2" fmla="*/ 24 w 25"/>
              <a:gd name="T3" fmla="*/ 47 h 48"/>
              <a:gd name="T4" fmla="*/ 25 w 25"/>
              <a:gd name="T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48">
                <a:moveTo>
                  <a:pt x="0" y="0"/>
                </a:moveTo>
                <a:lnTo>
                  <a:pt x="24" y="47"/>
                </a:lnTo>
                <a:lnTo>
                  <a:pt x="25" y="4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3" name="Freeform 37"/>
          <p:cNvSpPr>
            <a:spLocks/>
          </p:cNvSpPr>
          <p:nvPr/>
        </p:nvSpPr>
        <p:spPr bwMode="auto">
          <a:xfrm>
            <a:off x="2733675" y="4784725"/>
            <a:ext cx="25400" cy="50800"/>
          </a:xfrm>
          <a:custGeom>
            <a:avLst/>
            <a:gdLst>
              <a:gd name="T0" fmla="*/ 0 w 25"/>
              <a:gd name="T1" fmla="*/ 0 h 48"/>
              <a:gd name="T2" fmla="*/ 24 w 25"/>
              <a:gd name="T3" fmla="*/ 47 h 48"/>
              <a:gd name="T4" fmla="*/ 25 w 25"/>
              <a:gd name="T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48">
                <a:moveTo>
                  <a:pt x="0" y="0"/>
                </a:moveTo>
                <a:lnTo>
                  <a:pt x="24" y="47"/>
                </a:lnTo>
                <a:lnTo>
                  <a:pt x="25" y="4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4" name="Freeform 38"/>
          <p:cNvSpPr>
            <a:spLocks/>
          </p:cNvSpPr>
          <p:nvPr/>
        </p:nvSpPr>
        <p:spPr bwMode="auto">
          <a:xfrm>
            <a:off x="2759075" y="4835525"/>
            <a:ext cx="22225" cy="53975"/>
          </a:xfrm>
          <a:custGeom>
            <a:avLst/>
            <a:gdLst>
              <a:gd name="T0" fmla="*/ 0 w 23"/>
              <a:gd name="T1" fmla="*/ 0 h 48"/>
              <a:gd name="T2" fmla="*/ 22 w 23"/>
              <a:gd name="T3" fmla="*/ 47 h 48"/>
              <a:gd name="T4" fmla="*/ 23 w 23"/>
              <a:gd name="T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8">
                <a:moveTo>
                  <a:pt x="0" y="0"/>
                </a:moveTo>
                <a:lnTo>
                  <a:pt x="22" y="47"/>
                </a:lnTo>
                <a:lnTo>
                  <a:pt x="23" y="4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5" name="Freeform 39"/>
          <p:cNvSpPr>
            <a:spLocks/>
          </p:cNvSpPr>
          <p:nvPr/>
        </p:nvSpPr>
        <p:spPr bwMode="auto">
          <a:xfrm>
            <a:off x="2781300" y="4886325"/>
            <a:ext cx="25400" cy="52388"/>
          </a:xfrm>
          <a:custGeom>
            <a:avLst/>
            <a:gdLst>
              <a:gd name="T0" fmla="*/ 0 w 23"/>
              <a:gd name="T1" fmla="*/ 0 h 49"/>
              <a:gd name="T2" fmla="*/ 22 w 23"/>
              <a:gd name="T3" fmla="*/ 48 h 49"/>
              <a:gd name="T4" fmla="*/ 23 w 23"/>
              <a:gd name="T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9">
                <a:moveTo>
                  <a:pt x="0" y="0"/>
                </a:moveTo>
                <a:lnTo>
                  <a:pt x="22" y="48"/>
                </a:lnTo>
                <a:lnTo>
                  <a:pt x="23" y="4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6" name="Freeform 40"/>
          <p:cNvSpPr>
            <a:spLocks/>
          </p:cNvSpPr>
          <p:nvPr/>
        </p:nvSpPr>
        <p:spPr bwMode="auto">
          <a:xfrm>
            <a:off x="2803525" y="4938713"/>
            <a:ext cx="22225" cy="53975"/>
          </a:xfrm>
          <a:custGeom>
            <a:avLst/>
            <a:gdLst>
              <a:gd name="T0" fmla="*/ 0 w 22"/>
              <a:gd name="T1" fmla="*/ 0 h 49"/>
              <a:gd name="T2" fmla="*/ 21 w 22"/>
              <a:gd name="T3" fmla="*/ 48 h 49"/>
              <a:gd name="T4" fmla="*/ 22 w 22"/>
              <a:gd name="T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49">
                <a:moveTo>
                  <a:pt x="0" y="0"/>
                </a:moveTo>
                <a:lnTo>
                  <a:pt x="21" y="48"/>
                </a:lnTo>
                <a:lnTo>
                  <a:pt x="22" y="4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7" name="Freeform 41"/>
          <p:cNvSpPr>
            <a:spLocks/>
          </p:cNvSpPr>
          <p:nvPr/>
        </p:nvSpPr>
        <p:spPr bwMode="auto">
          <a:xfrm>
            <a:off x="2825750" y="4992688"/>
            <a:ext cx="23813" cy="53975"/>
          </a:xfrm>
          <a:custGeom>
            <a:avLst/>
            <a:gdLst>
              <a:gd name="T0" fmla="*/ 0 w 23"/>
              <a:gd name="T1" fmla="*/ 0 h 49"/>
              <a:gd name="T2" fmla="*/ 22 w 23"/>
              <a:gd name="T3" fmla="*/ 48 h 49"/>
              <a:gd name="T4" fmla="*/ 23 w 23"/>
              <a:gd name="T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9">
                <a:moveTo>
                  <a:pt x="0" y="0"/>
                </a:moveTo>
                <a:lnTo>
                  <a:pt x="22" y="48"/>
                </a:lnTo>
                <a:lnTo>
                  <a:pt x="23" y="4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8" name="Freeform 42"/>
          <p:cNvSpPr>
            <a:spLocks/>
          </p:cNvSpPr>
          <p:nvPr/>
        </p:nvSpPr>
        <p:spPr bwMode="auto">
          <a:xfrm>
            <a:off x="2847975" y="5043488"/>
            <a:ext cx="22225" cy="55562"/>
          </a:xfrm>
          <a:custGeom>
            <a:avLst/>
            <a:gdLst>
              <a:gd name="T0" fmla="*/ 0 w 22"/>
              <a:gd name="T1" fmla="*/ 0 h 49"/>
              <a:gd name="T2" fmla="*/ 21 w 22"/>
              <a:gd name="T3" fmla="*/ 48 h 49"/>
              <a:gd name="T4" fmla="*/ 22 w 22"/>
              <a:gd name="T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49">
                <a:moveTo>
                  <a:pt x="0" y="0"/>
                </a:moveTo>
                <a:lnTo>
                  <a:pt x="21" y="48"/>
                </a:lnTo>
                <a:lnTo>
                  <a:pt x="22" y="4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39" name="Freeform 43"/>
          <p:cNvSpPr>
            <a:spLocks/>
          </p:cNvSpPr>
          <p:nvPr/>
        </p:nvSpPr>
        <p:spPr bwMode="auto">
          <a:xfrm>
            <a:off x="2046288" y="3948113"/>
            <a:ext cx="23812" cy="6350"/>
          </a:xfrm>
          <a:custGeom>
            <a:avLst/>
            <a:gdLst>
              <a:gd name="T0" fmla="*/ 0 w 24"/>
              <a:gd name="T1" fmla="*/ 0 h 6"/>
              <a:gd name="T2" fmla="*/ 23 w 24"/>
              <a:gd name="T3" fmla="*/ 5 h 6"/>
              <a:gd name="T4" fmla="*/ 24 w 24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6">
                <a:moveTo>
                  <a:pt x="0" y="0"/>
                </a:moveTo>
                <a:lnTo>
                  <a:pt x="23" y="5"/>
                </a:lnTo>
                <a:lnTo>
                  <a:pt x="24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0" name="Freeform 44"/>
          <p:cNvSpPr>
            <a:spLocks/>
          </p:cNvSpPr>
          <p:nvPr/>
        </p:nvSpPr>
        <p:spPr bwMode="auto">
          <a:xfrm>
            <a:off x="2070100" y="3954463"/>
            <a:ext cx="25400" cy="7937"/>
          </a:xfrm>
          <a:custGeom>
            <a:avLst/>
            <a:gdLst>
              <a:gd name="T0" fmla="*/ 0 w 26"/>
              <a:gd name="T1" fmla="*/ 0 h 7"/>
              <a:gd name="T2" fmla="*/ 25 w 26"/>
              <a:gd name="T3" fmla="*/ 6 h 7"/>
              <a:gd name="T4" fmla="*/ 26 w 26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7">
                <a:moveTo>
                  <a:pt x="0" y="0"/>
                </a:moveTo>
                <a:lnTo>
                  <a:pt x="25" y="6"/>
                </a:lnTo>
                <a:lnTo>
                  <a:pt x="26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1" name="Freeform 45"/>
          <p:cNvSpPr>
            <a:spLocks/>
          </p:cNvSpPr>
          <p:nvPr/>
        </p:nvSpPr>
        <p:spPr bwMode="auto">
          <a:xfrm>
            <a:off x="2095500" y="3962400"/>
            <a:ext cx="25400" cy="6350"/>
          </a:xfrm>
          <a:custGeom>
            <a:avLst/>
            <a:gdLst>
              <a:gd name="T0" fmla="*/ 0 w 24"/>
              <a:gd name="T1" fmla="*/ 0 h 6"/>
              <a:gd name="T2" fmla="*/ 23 w 24"/>
              <a:gd name="T3" fmla="*/ 5 h 6"/>
              <a:gd name="T4" fmla="*/ 24 w 24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6">
                <a:moveTo>
                  <a:pt x="0" y="0"/>
                </a:moveTo>
                <a:lnTo>
                  <a:pt x="23" y="5"/>
                </a:lnTo>
                <a:lnTo>
                  <a:pt x="24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2" name="Freeform 46"/>
          <p:cNvSpPr>
            <a:spLocks/>
          </p:cNvSpPr>
          <p:nvPr/>
        </p:nvSpPr>
        <p:spPr bwMode="auto">
          <a:xfrm>
            <a:off x="2117725" y="3965575"/>
            <a:ext cx="26988" cy="9525"/>
          </a:xfrm>
          <a:custGeom>
            <a:avLst/>
            <a:gdLst>
              <a:gd name="T0" fmla="*/ 0 w 24"/>
              <a:gd name="T1" fmla="*/ 0 h 7"/>
              <a:gd name="T2" fmla="*/ 23 w 24"/>
              <a:gd name="T3" fmla="*/ 6 h 7"/>
              <a:gd name="T4" fmla="*/ 24 w 24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7">
                <a:moveTo>
                  <a:pt x="0" y="0"/>
                </a:moveTo>
                <a:lnTo>
                  <a:pt x="23" y="6"/>
                </a:lnTo>
                <a:lnTo>
                  <a:pt x="24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3" name="Freeform 47"/>
          <p:cNvSpPr>
            <a:spLocks/>
          </p:cNvSpPr>
          <p:nvPr/>
        </p:nvSpPr>
        <p:spPr bwMode="auto">
          <a:xfrm>
            <a:off x="2143125" y="3971925"/>
            <a:ext cx="26988" cy="9525"/>
          </a:xfrm>
          <a:custGeom>
            <a:avLst/>
            <a:gdLst>
              <a:gd name="T0" fmla="*/ 0 w 25"/>
              <a:gd name="T1" fmla="*/ 0 h 7"/>
              <a:gd name="T2" fmla="*/ 24 w 25"/>
              <a:gd name="T3" fmla="*/ 6 h 7"/>
              <a:gd name="T4" fmla="*/ 25 w 25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7">
                <a:moveTo>
                  <a:pt x="0" y="0"/>
                </a:moveTo>
                <a:lnTo>
                  <a:pt x="24" y="6"/>
                </a:lnTo>
                <a:lnTo>
                  <a:pt x="25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4" name="Freeform 48"/>
          <p:cNvSpPr>
            <a:spLocks/>
          </p:cNvSpPr>
          <p:nvPr/>
        </p:nvSpPr>
        <p:spPr bwMode="auto">
          <a:xfrm>
            <a:off x="2166938" y="3979863"/>
            <a:ext cx="25400" cy="7937"/>
          </a:xfrm>
          <a:custGeom>
            <a:avLst/>
            <a:gdLst>
              <a:gd name="T0" fmla="*/ 0 w 25"/>
              <a:gd name="T1" fmla="*/ 0 h 7"/>
              <a:gd name="T2" fmla="*/ 24 w 25"/>
              <a:gd name="T3" fmla="*/ 6 h 7"/>
              <a:gd name="T4" fmla="*/ 25 w 25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7">
                <a:moveTo>
                  <a:pt x="0" y="0"/>
                </a:moveTo>
                <a:lnTo>
                  <a:pt x="24" y="6"/>
                </a:lnTo>
                <a:lnTo>
                  <a:pt x="25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5" name="Freeform 49"/>
          <p:cNvSpPr>
            <a:spLocks/>
          </p:cNvSpPr>
          <p:nvPr/>
        </p:nvSpPr>
        <p:spPr bwMode="auto">
          <a:xfrm>
            <a:off x="2192338" y="3986213"/>
            <a:ext cx="23812" cy="7937"/>
          </a:xfrm>
          <a:custGeom>
            <a:avLst/>
            <a:gdLst>
              <a:gd name="T0" fmla="*/ 0 w 24"/>
              <a:gd name="T1" fmla="*/ 0 h 7"/>
              <a:gd name="T2" fmla="*/ 23 w 24"/>
              <a:gd name="T3" fmla="*/ 6 h 7"/>
              <a:gd name="T4" fmla="*/ 24 w 24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7">
                <a:moveTo>
                  <a:pt x="0" y="0"/>
                </a:moveTo>
                <a:lnTo>
                  <a:pt x="23" y="6"/>
                </a:lnTo>
                <a:lnTo>
                  <a:pt x="24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6" name="Freeform 50"/>
          <p:cNvSpPr>
            <a:spLocks/>
          </p:cNvSpPr>
          <p:nvPr/>
        </p:nvSpPr>
        <p:spPr bwMode="auto">
          <a:xfrm>
            <a:off x="2216150" y="3992563"/>
            <a:ext cx="25400" cy="7937"/>
          </a:xfrm>
          <a:custGeom>
            <a:avLst/>
            <a:gdLst>
              <a:gd name="T0" fmla="*/ 0 w 24"/>
              <a:gd name="T1" fmla="*/ 0 h 8"/>
              <a:gd name="T2" fmla="*/ 23 w 24"/>
              <a:gd name="T3" fmla="*/ 7 h 8"/>
              <a:gd name="T4" fmla="*/ 24 w 24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8">
                <a:moveTo>
                  <a:pt x="0" y="0"/>
                </a:moveTo>
                <a:lnTo>
                  <a:pt x="23" y="7"/>
                </a:lnTo>
                <a:lnTo>
                  <a:pt x="24" y="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7" name="Freeform 51"/>
          <p:cNvSpPr>
            <a:spLocks/>
          </p:cNvSpPr>
          <p:nvPr/>
        </p:nvSpPr>
        <p:spPr bwMode="auto">
          <a:xfrm>
            <a:off x="2239963" y="4000500"/>
            <a:ext cx="25400" cy="9525"/>
          </a:xfrm>
          <a:custGeom>
            <a:avLst/>
            <a:gdLst>
              <a:gd name="T0" fmla="*/ 0 w 24"/>
              <a:gd name="T1" fmla="*/ 0 h 8"/>
              <a:gd name="T2" fmla="*/ 23 w 24"/>
              <a:gd name="T3" fmla="*/ 7 h 8"/>
              <a:gd name="T4" fmla="*/ 24 w 24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8">
                <a:moveTo>
                  <a:pt x="0" y="0"/>
                </a:moveTo>
                <a:lnTo>
                  <a:pt x="23" y="7"/>
                </a:lnTo>
                <a:lnTo>
                  <a:pt x="24" y="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8" name="Freeform 52"/>
          <p:cNvSpPr>
            <a:spLocks/>
          </p:cNvSpPr>
          <p:nvPr/>
        </p:nvSpPr>
        <p:spPr bwMode="auto">
          <a:xfrm>
            <a:off x="2265363" y="4008438"/>
            <a:ext cx="17462" cy="6350"/>
          </a:xfrm>
          <a:custGeom>
            <a:avLst/>
            <a:gdLst>
              <a:gd name="T0" fmla="*/ 0 w 20"/>
              <a:gd name="T1" fmla="*/ 0 h 6"/>
              <a:gd name="T2" fmla="*/ 19 w 20"/>
              <a:gd name="T3" fmla="*/ 5 h 6"/>
              <a:gd name="T4" fmla="*/ 20 w 20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6">
                <a:moveTo>
                  <a:pt x="0" y="0"/>
                </a:moveTo>
                <a:lnTo>
                  <a:pt x="19" y="5"/>
                </a:lnTo>
                <a:lnTo>
                  <a:pt x="20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49" name="Freeform 53"/>
          <p:cNvSpPr>
            <a:spLocks/>
          </p:cNvSpPr>
          <p:nvPr/>
        </p:nvSpPr>
        <p:spPr bwMode="auto">
          <a:xfrm>
            <a:off x="2282825" y="4014788"/>
            <a:ext cx="19050" cy="6350"/>
          </a:xfrm>
          <a:custGeom>
            <a:avLst/>
            <a:gdLst>
              <a:gd name="T0" fmla="*/ 0 w 18"/>
              <a:gd name="T1" fmla="*/ 0 h 6"/>
              <a:gd name="T2" fmla="*/ 17 w 18"/>
              <a:gd name="T3" fmla="*/ 5 h 6"/>
              <a:gd name="T4" fmla="*/ 18 w 18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6">
                <a:moveTo>
                  <a:pt x="0" y="0"/>
                </a:moveTo>
                <a:lnTo>
                  <a:pt x="17" y="5"/>
                </a:lnTo>
                <a:lnTo>
                  <a:pt x="18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0" name="Freeform 54"/>
          <p:cNvSpPr>
            <a:spLocks/>
          </p:cNvSpPr>
          <p:nvPr/>
        </p:nvSpPr>
        <p:spPr bwMode="auto">
          <a:xfrm>
            <a:off x="2300288" y="4021138"/>
            <a:ext cx="19050" cy="6350"/>
          </a:xfrm>
          <a:custGeom>
            <a:avLst/>
            <a:gdLst>
              <a:gd name="T0" fmla="*/ 0 w 19"/>
              <a:gd name="T1" fmla="*/ 0 h 6"/>
              <a:gd name="T2" fmla="*/ 18 w 19"/>
              <a:gd name="T3" fmla="*/ 5 h 6"/>
              <a:gd name="T4" fmla="*/ 19 w 19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6">
                <a:moveTo>
                  <a:pt x="0" y="0"/>
                </a:moveTo>
                <a:lnTo>
                  <a:pt x="18" y="5"/>
                </a:lnTo>
                <a:lnTo>
                  <a:pt x="19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1" name="Freeform 55"/>
          <p:cNvSpPr>
            <a:spLocks/>
          </p:cNvSpPr>
          <p:nvPr/>
        </p:nvSpPr>
        <p:spPr bwMode="auto">
          <a:xfrm>
            <a:off x="2319338" y="4025900"/>
            <a:ext cx="19050" cy="6350"/>
          </a:xfrm>
          <a:custGeom>
            <a:avLst/>
            <a:gdLst>
              <a:gd name="T0" fmla="*/ 0 w 19"/>
              <a:gd name="T1" fmla="*/ 0 h 6"/>
              <a:gd name="T2" fmla="*/ 18 w 19"/>
              <a:gd name="T3" fmla="*/ 5 h 6"/>
              <a:gd name="T4" fmla="*/ 19 w 19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6">
                <a:moveTo>
                  <a:pt x="0" y="0"/>
                </a:moveTo>
                <a:lnTo>
                  <a:pt x="18" y="5"/>
                </a:lnTo>
                <a:lnTo>
                  <a:pt x="19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2" name="Freeform 56"/>
          <p:cNvSpPr>
            <a:spLocks/>
          </p:cNvSpPr>
          <p:nvPr/>
        </p:nvSpPr>
        <p:spPr bwMode="auto">
          <a:xfrm>
            <a:off x="2338388" y="4032250"/>
            <a:ext cx="19050" cy="4763"/>
          </a:xfrm>
          <a:custGeom>
            <a:avLst/>
            <a:gdLst>
              <a:gd name="T0" fmla="*/ 0 w 19"/>
              <a:gd name="T1" fmla="*/ 0 h 6"/>
              <a:gd name="T2" fmla="*/ 18 w 19"/>
              <a:gd name="T3" fmla="*/ 5 h 6"/>
              <a:gd name="T4" fmla="*/ 19 w 19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6">
                <a:moveTo>
                  <a:pt x="0" y="0"/>
                </a:moveTo>
                <a:lnTo>
                  <a:pt x="18" y="5"/>
                </a:lnTo>
                <a:lnTo>
                  <a:pt x="19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3" name="Freeform 57"/>
          <p:cNvSpPr>
            <a:spLocks/>
          </p:cNvSpPr>
          <p:nvPr/>
        </p:nvSpPr>
        <p:spPr bwMode="auto">
          <a:xfrm>
            <a:off x="2357438" y="4037013"/>
            <a:ext cx="19050" cy="7937"/>
          </a:xfrm>
          <a:custGeom>
            <a:avLst/>
            <a:gdLst>
              <a:gd name="T0" fmla="*/ 0 w 19"/>
              <a:gd name="T1" fmla="*/ 0 h 7"/>
              <a:gd name="T2" fmla="*/ 18 w 19"/>
              <a:gd name="T3" fmla="*/ 6 h 7"/>
              <a:gd name="T4" fmla="*/ 19 w 19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7">
                <a:moveTo>
                  <a:pt x="0" y="0"/>
                </a:moveTo>
                <a:lnTo>
                  <a:pt x="18" y="6"/>
                </a:lnTo>
                <a:lnTo>
                  <a:pt x="19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4" name="Freeform 58"/>
          <p:cNvSpPr>
            <a:spLocks/>
          </p:cNvSpPr>
          <p:nvPr/>
        </p:nvSpPr>
        <p:spPr bwMode="auto">
          <a:xfrm>
            <a:off x="2373313" y="4043363"/>
            <a:ext cx="20637" cy="4762"/>
          </a:xfrm>
          <a:custGeom>
            <a:avLst/>
            <a:gdLst>
              <a:gd name="T0" fmla="*/ 0 w 19"/>
              <a:gd name="T1" fmla="*/ 0 h 6"/>
              <a:gd name="T2" fmla="*/ 18 w 19"/>
              <a:gd name="T3" fmla="*/ 5 h 6"/>
              <a:gd name="T4" fmla="*/ 19 w 19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6">
                <a:moveTo>
                  <a:pt x="0" y="0"/>
                </a:moveTo>
                <a:lnTo>
                  <a:pt x="18" y="5"/>
                </a:lnTo>
                <a:lnTo>
                  <a:pt x="19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5" name="Freeform 59"/>
          <p:cNvSpPr>
            <a:spLocks/>
          </p:cNvSpPr>
          <p:nvPr/>
        </p:nvSpPr>
        <p:spPr bwMode="auto">
          <a:xfrm>
            <a:off x="2392363" y="4048125"/>
            <a:ext cx="19050" cy="9525"/>
          </a:xfrm>
          <a:custGeom>
            <a:avLst/>
            <a:gdLst>
              <a:gd name="T0" fmla="*/ 0 w 18"/>
              <a:gd name="T1" fmla="*/ 0 h 8"/>
              <a:gd name="T2" fmla="*/ 17 w 18"/>
              <a:gd name="T3" fmla="*/ 7 h 8"/>
              <a:gd name="T4" fmla="*/ 18 w 18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8">
                <a:moveTo>
                  <a:pt x="0" y="0"/>
                </a:moveTo>
                <a:lnTo>
                  <a:pt x="17" y="7"/>
                </a:lnTo>
                <a:lnTo>
                  <a:pt x="18" y="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6" name="Freeform 60"/>
          <p:cNvSpPr>
            <a:spLocks/>
          </p:cNvSpPr>
          <p:nvPr/>
        </p:nvSpPr>
        <p:spPr bwMode="auto">
          <a:xfrm>
            <a:off x="2411413" y="4056063"/>
            <a:ext cx="19050" cy="9525"/>
          </a:xfrm>
          <a:custGeom>
            <a:avLst/>
            <a:gdLst>
              <a:gd name="T0" fmla="*/ 0 w 18"/>
              <a:gd name="T1" fmla="*/ 0 h 8"/>
              <a:gd name="T2" fmla="*/ 17 w 18"/>
              <a:gd name="T3" fmla="*/ 7 h 8"/>
              <a:gd name="T4" fmla="*/ 18 w 18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8">
                <a:moveTo>
                  <a:pt x="0" y="0"/>
                </a:moveTo>
                <a:lnTo>
                  <a:pt x="17" y="7"/>
                </a:lnTo>
                <a:lnTo>
                  <a:pt x="18" y="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7" name="Freeform 61"/>
          <p:cNvSpPr>
            <a:spLocks/>
          </p:cNvSpPr>
          <p:nvPr/>
        </p:nvSpPr>
        <p:spPr bwMode="auto">
          <a:xfrm>
            <a:off x="2430463" y="4065588"/>
            <a:ext cx="15875" cy="7937"/>
          </a:xfrm>
          <a:custGeom>
            <a:avLst/>
            <a:gdLst>
              <a:gd name="T0" fmla="*/ 0 w 17"/>
              <a:gd name="T1" fmla="*/ 0 h 9"/>
              <a:gd name="T2" fmla="*/ 16 w 17"/>
              <a:gd name="T3" fmla="*/ 8 h 9"/>
              <a:gd name="T4" fmla="*/ 17 w 17"/>
              <a:gd name="T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9">
                <a:moveTo>
                  <a:pt x="0" y="0"/>
                </a:moveTo>
                <a:lnTo>
                  <a:pt x="16" y="8"/>
                </a:lnTo>
                <a:lnTo>
                  <a:pt x="17" y="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8" name="Freeform 62"/>
          <p:cNvSpPr>
            <a:spLocks/>
          </p:cNvSpPr>
          <p:nvPr/>
        </p:nvSpPr>
        <p:spPr bwMode="auto">
          <a:xfrm>
            <a:off x="2446338" y="4073525"/>
            <a:ext cx="34925" cy="20638"/>
          </a:xfrm>
          <a:custGeom>
            <a:avLst/>
            <a:gdLst>
              <a:gd name="T0" fmla="*/ 0 w 35"/>
              <a:gd name="T1" fmla="*/ 0 h 19"/>
              <a:gd name="T2" fmla="*/ 34 w 35"/>
              <a:gd name="T3" fmla="*/ 18 h 19"/>
              <a:gd name="T4" fmla="*/ 35 w 35"/>
              <a:gd name="T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19">
                <a:moveTo>
                  <a:pt x="0" y="0"/>
                </a:moveTo>
                <a:lnTo>
                  <a:pt x="34" y="18"/>
                </a:lnTo>
                <a:lnTo>
                  <a:pt x="35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59" name="Freeform 63"/>
          <p:cNvSpPr>
            <a:spLocks/>
          </p:cNvSpPr>
          <p:nvPr/>
        </p:nvSpPr>
        <p:spPr bwMode="auto">
          <a:xfrm>
            <a:off x="2478088" y="4094163"/>
            <a:ext cx="36512" cy="20637"/>
          </a:xfrm>
          <a:custGeom>
            <a:avLst/>
            <a:gdLst>
              <a:gd name="T0" fmla="*/ 0 w 32"/>
              <a:gd name="T1" fmla="*/ 0 h 22"/>
              <a:gd name="T2" fmla="*/ 31 w 32"/>
              <a:gd name="T3" fmla="*/ 21 h 22"/>
              <a:gd name="T4" fmla="*/ 32 w 32"/>
              <a:gd name="T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2">
                <a:moveTo>
                  <a:pt x="0" y="0"/>
                </a:moveTo>
                <a:lnTo>
                  <a:pt x="31" y="21"/>
                </a:lnTo>
                <a:lnTo>
                  <a:pt x="32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0" name="Freeform 64"/>
          <p:cNvSpPr>
            <a:spLocks/>
          </p:cNvSpPr>
          <p:nvPr/>
        </p:nvSpPr>
        <p:spPr bwMode="auto">
          <a:xfrm>
            <a:off x="2511425" y="4114800"/>
            <a:ext cx="33338" cy="23813"/>
          </a:xfrm>
          <a:custGeom>
            <a:avLst/>
            <a:gdLst>
              <a:gd name="T0" fmla="*/ 0 w 31"/>
              <a:gd name="T1" fmla="*/ 0 h 22"/>
              <a:gd name="T2" fmla="*/ 30 w 31"/>
              <a:gd name="T3" fmla="*/ 21 h 22"/>
              <a:gd name="T4" fmla="*/ 31 w 31"/>
              <a:gd name="T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22">
                <a:moveTo>
                  <a:pt x="0" y="0"/>
                </a:moveTo>
                <a:lnTo>
                  <a:pt x="30" y="21"/>
                </a:lnTo>
                <a:lnTo>
                  <a:pt x="31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1" name="Freeform 65"/>
          <p:cNvSpPr>
            <a:spLocks/>
          </p:cNvSpPr>
          <p:nvPr/>
        </p:nvSpPr>
        <p:spPr bwMode="auto">
          <a:xfrm>
            <a:off x="2541588" y="4137025"/>
            <a:ext cx="34925" cy="28575"/>
          </a:xfrm>
          <a:custGeom>
            <a:avLst/>
            <a:gdLst>
              <a:gd name="T0" fmla="*/ 0 w 32"/>
              <a:gd name="T1" fmla="*/ 0 h 25"/>
              <a:gd name="T2" fmla="*/ 31 w 32"/>
              <a:gd name="T3" fmla="*/ 24 h 25"/>
              <a:gd name="T4" fmla="*/ 32 w 32"/>
              <a:gd name="T5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0" y="0"/>
                </a:moveTo>
                <a:lnTo>
                  <a:pt x="31" y="24"/>
                </a:lnTo>
                <a:lnTo>
                  <a:pt x="32" y="2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2" name="Freeform 66"/>
          <p:cNvSpPr>
            <a:spLocks/>
          </p:cNvSpPr>
          <p:nvPr/>
        </p:nvSpPr>
        <p:spPr bwMode="auto">
          <a:xfrm>
            <a:off x="2573338" y="4162425"/>
            <a:ext cx="30162" cy="28575"/>
          </a:xfrm>
          <a:custGeom>
            <a:avLst/>
            <a:gdLst>
              <a:gd name="T0" fmla="*/ 0 w 29"/>
              <a:gd name="T1" fmla="*/ 0 h 25"/>
              <a:gd name="T2" fmla="*/ 28 w 29"/>
              <a:gd name="T3" fmla="*/ 24 h 25"/>
              <a:gd name="T4" fmla="*/ 29 w 29"/>
              <a:gd name="T5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25">
                <a:moveTo>
                  <a:pt x="0" y="0"/>
                </a:moveTo>
                <a:lnTo>
                  <a:pt x="28" y="24"/>
                </a:lnTo>
                <a:lnTo>
                  <a:pt x="29" y="2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3" name="Freeform 67"/>
          <p:cNvSpPr>
            <a:spLocks/>
          </p:cNvSpPr>
          <p:nvPr/>
        </p:nvSpPr>
        <p:spPr bwMode="auto">
          <a:xfrm>
            <a:off x="2601913" y="4191000"/>
            <a:ext cx="31750" cy="28575"/>
          </a:xfrm>
          <a:custGeom>
            <a:avLst/>
            <a:gdLst>
              <a:gd name="T0" fmla="*/ 0 w 29"/>
              <a:gd name="T1" fmla="*/ 0 h 26"/>
              <a:gd name="T2" fmla="*/ 28 w 29"/>
              <a:gd name="T3" fmla="*/ 25 h 26"/>
              <a:gd name="T4" fmla="*/ 29 w 29"/>
              <a:gd name="T5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26">
                <a:moveTo>
                  <a:pt x="0" y="0"/>
                </a:moveTo>
                <a:lnTo>
                  <a:pt x="28" y="25"/>
                </a:lnTo>
                <a:lnTo>
                  <a:pt x="29" y="2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4" name="Freeform 68"/>
          <p:cNvSpPr>
            <a:spLocks/>
          </p:cNvSpPr>
          <p:nvPr/>
        </p:nvSpPr>
        <p:spPr bwMode="auto">
          <a:xfrm>
            <a:off x="2633663" y="4216400"/>
            <a:ext cx="28575" cy="28575"/>
          </a:xfrm>
          <a:custGeom>
            <a:avLst/>
            <a:gdLst>
              <a:gd name="T0" fmla="*/ 0 w 30"/>
              <a:gd name="T1" fmla="*/ 0 h 26"/>
              <a:gd name="T2" fmla="*/ 29 w 30"/>
              <a:gd name="T3" fmla="*/ 25 h 26"/>
              <a:gd name="T4" fmla="*/ 30 w 30"/>
              <a:gd name="T5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6">
                <a:moveTo>
                  <a:pt x="0" y="0"/>
                </a:moveTo>
                <a:lnTo>
                  <a:pt x="29" y="25"/>
                </a:lnTo>
                <a:lnTo>
                  <a:pt x="30" y="2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5" name="Freeform 69"/>
          <p:cNvSpPr>
            <a:spLocks/>
          </p:cNvSpPr>
          <p:nvPr/>
        </p:nvSpPr>
        <p:spPr bwMode="auto">
          <a:xfrm>
            <a:off x="2662238" y="4244975"/>
            <a:ext cx="28575" cy="28575"/>
          </a:xfrm>
          <a:custGeom>
            <a:avLst/>
            <a:gdLst>
              <a:gd name="T0" fmla="*/ 0 w 28"/>
              <a:gd name="T1" fmla="*/ 0 h 28"/>
              <a:gd name="T2" fmla="*/ 27 w 28"/>
              <a:gd name="T3" fmla="*/ 27 h 28"/>
              <a:gd name="T4" fmla="*/ 28 w 28"/>
              <a:gd name="T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8">
                <a:moveTo>
                  <a:pt x="0" y="0"/>
                </a:moveTo>
                <a:lnTo>
                  <a:pt x="27" y="27"/>
                </a:lnTo>
                <a:lnTo>
                  <a:pt x="28" y="2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6" name="Freeform 70"/>
          <p:cNvSpPr>
            <a:spLocks/>
          </p:cNvSpPr>
          <p:nvPr/>
        </p:nvSpPr>
        <p:spPr bwMode="auto">
          <a:xfrm>
            <a:off x="2687638" y="4273550"/>
            <a:ext cx="31750" cy="28575"/>
          </a:xfrm>
          <a:custGeom>
            <a:avLst/>
            <a:gdLst>
              <a:gd name="T0" fmla="*/ 0 w 29"/>
              <a:gd name="T1" fmla="*/ 0 h 26"/>
              <a:gd name="T2" fmla="*/ 28 w 29"/>
              <a:gd name="T3" fmla="*/ 25 h 26"/>
              <a:gd name="T4" fmla="*/ 29 w 29"/>
              <a:gd name="T5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26">
                <a:moveTo>
                  <a:pt x="0" y="0"/>
                </a:moveTo>
                <a:lnTo>
                  <a:pt x="28" y="25"/>
                </a:lnTo>
                <a:lnTo>
                  <a:pt x="29" y="2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7" name="Freeform 71"/>
          <p:cNvSpPr>
            <a:spLocks/>
          </p:cNvSpPr>
          <p:nvPr/>
        </p:nvSpPr>
        <p:spPr bwMode="auto">
          <a:xfrm>
            <a:off x="2719388" y="4300538"/>
            <a:ext cx="28575" cy="28575"/>
          </a:xfrm>
          <a:custGeom>
            <a:avLst/>
            <a:gdLst>
              <a:gd name="T0" fmla="*/ 0 w 30"/>
              <a:gd name="T1" fmla="*/ 0 h 25"/>
              <a:gd name="T2" fmla="*/ 29 w 30"/>
              <a:gd name="T3" fmla="*/ 24 h 25"/>
              <a:gd name="T4" fmla="*/ 30 w 30"/>
              <a:gd name="T5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5">
                <a:moveTo>
                  <a:pt x="0" y="0"/>
                </a:moveTo>
                <a:lnTo>
                  <a:pt x="29" y="24"/>
                </a:lnTo>
                <a:lnTo>
                  <a:pt x="30" y="2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8" name="Freeform 72"/>
          <p:cNvSpPr>
            <a:spLocks/>
          </p:cNvSpPr>
          <p:nvPr/>
        </p:nvSpPr>
        <p:spPr bwMode="auto">
          <a:xfrm>
            <a:off x="2747963" y="4327525"/>
            <a:ext cx="15875" cy="12700"/>
          </a:xfrm>
          <a:custGeom>
            <a:avLst/>
            <a:gdLst>
              <a:gd name="T0" fmla="*/ 0 w 14"/>
              <a:gd name="T1" fmla="*/ 0 h 12"/>
              <a:gd name="T2" fmla="*/ 13 w 14"/>
              <a:gd name="T3" fmla="*/ 11 h 12"/>
              <a:gd name="T4" fmla="*/ 14 w 14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12">
                <a:moveTo>
                  <a:pt x="0" y="0"/>
                </a:moveTo>
                <a:lnTo>
                  <a:pt x="13" y="11"/>
                </a:lnTo>
                <a:lnTo>
                  <a:pt x="14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69" name="Freeform 73"/>
          <p:cNvSpPr>
            <a:spLocks/>
          </p:cNvSpPr>
          <p:nvPr/>
        </p:nvSpPr>
        <p:spPr bwMode="auto">
          <a:xfrm>
            <a:off x="2760663" y="4340225"/>
            <a:ext cx="14287" cy="12700"/>
          </a:xfrm>
          <a:custGeom>
            <a:avLst/>
            <a:gdLst>
              <a:gd name="T0" fmla="*/ 0 w 13"/>
              <a:gd name="T1" fmla="*/ 0 h 12"/>
              <a:gd name="T2" fmla="*/ 12 w 13"/>
              <a:gd name="T3" fmla="*/ 11 h 12"/>
              <a:gd name="T4" fmla="*/ 13 w 13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2">
                <a:moveTo>
                  <a:pt x="0" y="0"/>
                </a:moveTo>
                <a:lnTo>
                  <a:pt x="12" y="11"/>
                </a:lnTo>
                <a:lnTo>
                  <a:pt x="13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0" name="Freeform 74"/>
          <p:cNvSpPr>
            <a:spLocks/>
          </p:cNvSpPr>
          <p:nvPr/>
        </p:nvSpPr>
        <p:spPr bwMode="auto">
          <a:xfrm>
            <a:off x="2773363" y="4352925"/>
            <a:ext cx="14287" cy="12700"/>
          </a:xfrm>
          <a:custGeom>
            <a:avLst/>
            <a:gdLst>
              <a:gd name="T0" fmla="*/ 0 w 13"/>
              <a:gd name="T1" fmla="*/ 0 h 12"/>
              <a:gd name="T2" fmla="*/ 12 w 13"/>
              <a:gd name="T3" fmla="*/ 11 h 12"/>
              <a:gd name="T4" fmla="*/ 13 w 13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2">
                <a:moveTo>
                  <a:pt x="0" y="0"/>
                </a:moveTo>
                <a:lnTo>
                  <a:pt x="12" y="11"/>
                </a:lnTo>
                <a:lnTo>
                  <a:pt x="13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1" name="Freeform 75"/>
          <p:cNvSpPr>
            <a:spLocks/>
          </p:cNvSpPr>
          <p:nvPr/>
        </p:nvSpPr>
        <p:spPr bwMode="auto">
          <a:xfrm>
            <a:off x="2784475" y="4364038"/>
            <a:ext cx="14288" cy="15875"/>
          </a:xfrm>
          <a:custGeom>
            <a:avLst/>
            <a:gdLst>
              <a:gd name="T0" fmla="*/ 0 w 13"/>
              <a:gd name="T1" fmla="*/ 0 h 13"/>
              <a:gd name="T2" fmla="*/ 12 w 13"/>
              <a:gd name="T3" fmla="*/ 12 h 13"/>
              <a:gd name="T4" fmla="*/ 13 w 13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3">
                <a:moveTo>
                  <a:pt x="0" y="0"/>
                </a:moveTo>
                <a:lnTo>
                  <a:pt x="12" y="12"/>
                </a:lnTo>
                <a:lnTo>
                  <a:pt x="13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2" name="Freeform 76"/>
          <p:cNvSpPr>
            <a:spLocks/>
          </p:cNvSpPr>
          <p:nvPr/>
        </p:nvSpPr>
        <p:spPr bwMode="auto">
          <a:xfrm>
            <a:off x="2798763" y="4376738"/>
            <a:ext cx="12700" cy="15875"/>
          </a:xfrm>
          <a:custGeom>
            <a:avLst/>
            <a:gdLst>
              <a:gd name="T0" fmla="*/ 0 w 13"/>
              <a:gd name="T1" fmla="*/ 0 h 13"/>
              <a:gd name="T2" fmla="*/ 12 w 13"/>
              <a:gd name="T3" fmla="*/ 12 h 13"/>
              <a:gd name="T4" fmla="*/ 13 w 13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13">
                <a:moveTo>
                  <a:pt x="0" y="0"/>
                </a:moveTo>
                <a:lnTo>
                  <a:pt x="12" y="12"/>
                </a:lnTo>
                <a:lnTo>
                  <a:pt x="13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3" name="Freeform 77"/>
          <p:cNvSpPr>
            <a:spLocks/>
          </p:cNvSpPr>
          <p:nvPr/>
        </p:nvSpPr>
        <p:spPr bwMode="auto">
          <a:xfrm>
            <a:off x="2811463" y="4391025"/>
            <a:ext cx="12700" cy="12700"/>
          </a:xfrm>
          <a:custGeom>
            <a:avLst/>
            <a:gdLst>
              <a:gd name="T0" fmla="*/ 0 w 12"/>
              <a:gd name="T1" fmla="*/ 0 h 12"/>
              <a:gd name="T2" fmla="*/ 11 w 12"/>
              <a:gd name="T3" fmla="*/ 11 h 12"/>
              <a:gd name="T4" fmla="*/ 12 w 12"/>
              <a:gd name="T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2">
                <a:moveTo>
                  <a:pt x="0" y="0"/>
                </a:moveTo>
                <a:lnTo>
                  <a:pt x="11" y="11"/>
                </a:lnTo>
                <a:lnTo>
                  <a:pt x="12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4" name="Freeform 78"/>
          <p:cNvSpPr>
            <a:spLocks/>
          </p:cNvSpPr>
          <p:nvPr/>
        </p:nvSpPr>
        <p:spPr bwMode="auto">
          <a:xfrm>
            <a:off x="2822575" y="4403725"/>
            <a:ext cx="11113" cy="12700"/>
          </a:xfrm>
          <a:custGeom>
            <a:avLst/>
            <a:gdLst>
              <a:gd name="T0" fmla="*/ 0 w 12"/>
              <a:gd name="T1" fmla="*/ 0 h 13"/>
              <a:gd name="T2" fmla="*/ 11 w 12"/>
              <a:gd name="T3" fmla="*/ 12 h 13"/>
              <a:gd name="T4" fmla="*/ 12 w 12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3">
                <a:moveTo>
                  <a:pt x="0" y="0"/>
                </a:moveTo>
                <a:lnTo>
                  <a:pt x="11" y="12"/>
                </a:lnTo>
                <a:lnTo>
                  <a:pt x="12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5" name="Freeform 79"/>
          <p:cNvSpPr>
            <a:spLocks/>
          </p:cNvSpPr>
          <p:nvPr/>
        </p:nvSpPr>
        <p:spPr bwMode="auto">
          <a:xfrm>
            <a:off x="2833688" y="4416425"/>
            <a:ext cx="14287" cy="14288"/>
          </a:xfrm>
          <a:custGeom>
            <a:avLst/>
            <a:gdLst>
              <a:gd name="T0" fmla="*/ 0 w 14"/>
              <a:gd name="T1" fmla="*/ 0 h 13"/>
              <a:gd name="T2" fmla="*/ 13 w 14"/>
              <a:gd name="T3" fmla="*/ 12 h 13"/>
              <a:gd name="T4" fmla="*/ 14 w 14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13">
                <a:moveTo>
                  <a:pt x="0" y="0"/>
                </a:moveTo>
                <a:lnTo>
                  <a:pt x="13" y="12"/>
                </a:lnTo>
                <a:lnTo>
                  <a:pt x="14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6" name="Freeform 80"/>
          <p:cNvSpPr>
            <a:spLocks/>
          </p:cNvSpPr>
          <p:nvPr/>
        </p:nvSpPr>
        <p:spPr bwMode="auto">
          <a:xfrm>
            <a:off x="2847975" y="4430713"/>
            <a:ext cx="11113" cy="14287"/>
          </a:xfrm>
          <a:custGeom>
            <a:avLst/>
            <a:gdLst>
              <a:gd name="T0" fmla="*/ 0 w 12"/>
              <a:gd name="T1" fmla="*/ 0 h 15"/>
              <a:gd name="T2" fmla="*/ 11 w 12"/>
              <a:gd name="T3" fmla="*/ 14 h 15"/>
              <a:gd name="T4" fmla="*/ 12 w 12"/>
              <a:gd name="T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5">
                <a:moveTo>
                  <a:pt x="0" y="0"/>
                </a:moveTo>
                <a:lnTo>
                  <a:pt x="11" y="14"/>
                </a:lnTo>
                <a:lnTo>
                  <a:pt x="12" y="1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7" name="Freeform 81"/>
          <p:cNvSpPr>
            <a:spLocks/>
          </p:cNvSpPr>
          <p:nvPr/>
        </p:nvSpPr>
        <p:spPr bwMode="auto">
          <a:xfrm>
            <a:off x="2857500" y="4441825"/>
            <a:ext cx="12700" cy="17463"/>
          </a:xfrm>
          <a:custGeom>
            <a:avLst/>
            <a:gdLst>
              <a:gd name="T0" fmla="*/ 0 w 12"/>
              <a:gd name="T1" fmla="*/ 0 h 13"/>
              <a:gd name="T2" fmla="*/ 11 w 12"/>
              <a:gd name="T3" fmla="*/ 12 h 13"/>
              <a:gd name="T4" fmla="*/ 12 w 12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3">
                <a:moveTo>
                  <a:pt x="0" y="0"/>
                </a:moveTo>
                <a:lnTo>
                  <a:pt x="11" y="12"/>
                </a:lnTo>
                <a:lnTo>
                  <a:pt x="12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8" name="Freeform 82"/>
          <p:cNvSpPr>
            <a:spLocks/>
          </p:cNvSpPr>
          <p:nvPr/>
        </p:nvSpPr>
        <p:spPr bwMode="auto">
          <a:xfrm>
            <a:off x="2020888" y="2535238"/>
            <a:ext cx="3175" cy="2690812"/>
          </a:xfrm>
          <a:custGeom>
            <a:avLst/>
            <a:gdLst>
              <a:gd name="T0" fmla="*/ 0 h 2460"/>
              <a:gd name="T1" fmla="*/ 2459 h 2460"/>
              <a:gd name="T2" fmla="*/ 2460 h 246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460">
                <a:moveTo>
                  <a:pt x="0" y="0"/>
                </a:moveTo>
                <a:lnTo>
                  <a:pt x="0" y="2459"/>
                </a:lnTo>
                <a:lnTo>
                  <a:pt x="0" y="246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79" name="Rectangle 83"/>
          <p:cNvSpPr>
            <a:spLocks noChangeArrowheads="1"/>
          </p:cNvSpPr>
          <p:nvPr/>
        </p:nvSpPr>
        <p:spPr bwMode="auto">
          <a:xfrm>
            <a:off x="490538" y="3875088"/>
            <a:ext cx="113823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>
                <a:solidFill>
                  <a:srgbClr val="000000"/>
                </a:solidFill>
              </a:rPr>
              <a:t>Valenzband</a:t>
            </a:r>
            <a:endParaRPr lang="en-US" altLang="en-US" sz="3200" b="1"/>
          </a:p>
        </p:txBody>
      </p:sp>
      <p:sp>
        <p:nvSpPr>
          <p:cNvPr id="1156180" name="Freeform 84"/>
          <p:cNvSpPr>
            <a:spLocks/>
          </p:cNvSpPr>
          <p:nvPr/>
        </p:nvSpPr>
        <p:spPr bwMode="auto">
          <a:xfrm flipV="1">
            <a:off x="1657350" y="3900488"/>
            <a:ext cx="1247775" cy="42862"/>
          </a:xfrm>
          <a:custGeom>
            <a:avLst/>
            <a:gdLst>
              <a:gd name="T0" fmla="*/ 295 w 295"/>
              <a:gd name="T1" fmla="*/ 1 w 295"/>
              <a:gd name="T2" fmla="*/ 0 w 29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5">
                <a:moveTo>
                  <a:pt x="295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1" name="Freeform 85"/>
          <p:cNvSpPr>
            <a:spLocks/>
          </p:cNvSpPr>
          <p:nvPr/>
        </p:nvSpPr>
        <p:spPr bwMode="auto">
          <a:xfrm>
            <a:off x="1651000" y="3432175"/>
            <a:ext cx="354013" cy="60325"/>
          </a:xfrm>
          <a:custGeom>
            <a:avLst/>
            <a:gdLst>
              <a:gd name="T0" fmla="*/ 295 w 295"/>
              <a:gd name="T1" fmla="*/ 1 w 295"/>
              <a:gd name="T2" fmla="*/ 0 w 29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5">
                <a:moveTo>
                  <a:pt x="295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2" name="Rectangle 86"/>
          <p:cNvSpPr>
            <a:spLocks noChangeArrowheads="1"/>
          </p:cNvSpPr>
          <p:nvPr/>
        </p:nvSpPr>
        <p:spPr bwMode="auto">
          <a:xfrm>
            <a:off x="488950" y="3359150"/>
            <a:ext cx="10842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>
                <a:solidFill>
                  <a:srgbClr val="000000"/>
                </a:solidFill>
              </a:rPr>
              <a:t>Leitungsband</a:t>
            </a:r>
            <a:endParaRPr lang="en-US" altLang="en-US" sz="3200" b="1"/>
          </a:p>
        </p:txBody>
      </p:sp>
      <p:sp>
        <p:nvSpPr>
          <p:cNvPr id="1156183" name="Freeform 87"/>
          <p:cNvSpPr>
            <a:spLocks/>
          </p:cNvSpPr>
          <p:nvPr/>
        </p:nvSpPr>
        <p:spPr bwMode="auto">
          <a:xfrm>
            <a:off x="2020888" y="3425825"/>
            <a:ext cx="39687" cy="6350"/>
          </a:xfrm>
          <a:custGeom>
            <a:avLst/>
            <a:gdLst>
              <a:gd name="T0" fmla="*/ 0 w 38"/>
              <a:gd name="T1" fmla="*/ 6 h 6"/>
              <a:gd name="T2" fmla="*/ 37 w 38"/>
              <a:gd name="T3" fmla="*/ 1 h 6"/>
              <a:gd name="T4" fmla="*/ 38 w 38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6">
                <a:moveTo>
                  <a:pt x="0" y="6"/>
                </a:moveTo>
                <a:lnTo>
                  <a:pt x="37" y="1"/>
                </a:lnTo>
                <a:lnTo>
                  <a:pt x="3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4" name="Freeform 88"/>
          <p:cNvSpPr>
            <a:spLocks/>
          </p:cNvSpPr>
          <p:nvPr/>
        </p:nvSpPr>
        <p:spPr bwMode="auto">
          <a:xfrm>
            <a:off x="2060575" y="3421063"/>
            <a:ext cx="39688" cy="6350"/>
          </a:xfrm>
          <a:custGeom>
            <a:avLst/>
            <a:gdLst>
              <a:gd name="T0" fmla="*/ 0 w 40"/>
              <a:gd name="T1" fmla="*/ 6 h 6"/>
              <a:gd name="T2" fmla="*/ 39 w 40"/>
              <a:gd name="T3" fmla="*/ 1 h 6"/>
              <a:gd name="T4" fmla="*/ 40 w 40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6">
                <a:moveTo>
                  <a:pt x="0" y="6"/>
                </a:moveTo>
                <a:lnTo>
                  <a:pt x="39" y="1"/>
                </a:lnTo>
                <a:lnTo>
                  <a:pt x="4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5" name="Freeform 89"/>
          <p:cNvSpPr>
            <a:spLocks/>
          </p:cNvSpPr>
          <p:nvPr/>
        </p:nvSpPr>
        <p:spPr bwMode="auto">
          <a:xfrm>
            <a:off x="2100263" y="3414713"/>
            <a:ext cx="38100" cy="6350"/>
          </a:xfrm>
          <a:custGeom>
            <a:avLst/>
            <a:gdLst>
              <a:gd name="T0" fmla="*/ 0 w 38"/>
              <a:gd name="T1" fmla="*/ 7 h 7"/>
              <a:gd name="T2" fmla="*/ 37 w 38"/>
              <a:gd name="T3" fmla="*/ 1 h 7"/>
              <a:gd name="T4" fmla="*/ 38 w 38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7">
                <a:moveTo>
                  <a:pt x="0" y="7"/>
                </a:moveTo>
                <a:lnTo>
                  <a:pt x="37" y="1"/>
                </a:lnTo>
                <a:lnTo>
                  <a:pt x="3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6" name="Freeform 90"/>
          <p:cNvSpPr>
            <a:spLocks/>
          </p:cNvSpPr>
          <p:nvPr/>
        </p:nvSpPr>
        <p:spPr bwMode="auto">
          <a:xfrm>
            <a:off x="2138363" y="3406775"/>
            <a:ext cx="39687" cy="7938"/>
          </a:xfrm>
          <a:custGeom>
            <a:avLst/>
            <a:gdLst>
              <a:gd name="T0" fmla="*/ 0 w 38"/>
              <a:gd name="T1" fmla="*/ 9 h 9"/>
              <a:gd name="T2" fmla="*/ 37 w 38"/>
              <a:gd name="T3" fmla="*/ 1 h 9"/>
              <a:gd name="T4" fmla="*/ 38 w 38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9">
                <a:moveTo>
                  <a:pt x="0" y="9"/>
                </a:moveTo>
                <a:lnTo>
                  <a:pt x="37" y="1"/>
                </a:lnTo>
                <a:lnTo>
                  <a:pt x="3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7" name="Freeform 91"/>
          <p:cNvSpPr>
            <a:spLocks/>
          </p:cNvSpPr>
          <p:nvPr/>
        </p:nvSpPr>
        <p:spPr bwMode="auto">
          <a:xfrm>
            <a:off x="2176463" y="3395663"/>
            <a:ext cx="39687" cy="11112"/>
          </a:xfrm>
          <a:custGeom>
            <a:avLst/>
            <a:gdLst>
              <a:gd name="T0" fmla="*/ 0 w 38"/>
              <a:gd name="T1" fmla="*/ 11 h 11"/>
              <a:gd name="T2" fmla="*/ 37 w 38"/>
              <a:gd name="T3" fmla="*/ 1 h 11"/>
              <a:gd name="T4" fmla="*/ 38 w 38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11">
                <a:moveTo>
                  <a:pt x="0" y="11"/>
                </a:moveTo>
                <a:lnTo>
                  <a:pt x="37" y="1"/>
                </a:lnTo>
                <a:lnTo>
                  <a:pt x="3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8" name="Freeform 92"/>
          <p:cNvSpPr>
            <a:spLocks/>
          </p:cNvSpPr>
          <p:nvPr/>
        </p:nvSpPr>
        <p:spPr bwMode="auto">
          <a:xfrm>
            <a:off x="2212975" y="3381375"/>
            <a:ext cx="38100" cy="14288"/>
          </a:xfrm>
          <a:custGeom>
            <a:avLst/>
            <a:gdLst>
              <a:gd name="T0" fmla="*/ 0 w 36"/>
              <a:gd name="T1" fmla="*/ 13 h 13"/>
              <a:gd name="T2" fmla="*/ 35 w 36"/>
              <a:gd name="T3" fmla="*/ 1 h 13"/>
              <a:gd name="T4" fmla="*/ 36 w 36"/>
              <a:gd name="T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13">
                <a:moveTo>
                  <a:pt x="0" y="13"/>
                </a:moveTo>
                <a:lnTo>
                  <a:pt x="35" y="1"/>
                </a:lnTo>
                <a:lnTo>
                  <a:pt x="3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89" name="Freeform 93"/>
          <p:cNvSpPr>
            <a:spLocks/>
          </p:cNvSpPr>
          <p:nvPr/>
        </p:nvSpPr>
        <p:spPr bwMode="auto">
          <a:xfrm>
            <a:off x="2251075" y="3367088"/>
            <a:ext cx="36513" cy="14287"/>
          </a:xfrm>
          <a:custGeom>
            <a:avLst/>
            <a:gdLst>
              <a:gd name="T0" fmla="*/ 0 w 36"/>
              <a:gd name="T1" fmla="*/ 15 h 15"/>
              <a:gd name="T2" fmla="*/ 35 w 36"/>
              <a:gd name="T3" fmla="*/ 1 h 15"/>
              <a:gd name="T4" fmla="*/ 36 w 36"/>
              <a:gd name="T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15">
                <a:moveTo>
                  <a:pt x="0" y="15"/>
                </a:moveTo>
                <a:lnTo>
                  <a:pt x="35" y="1"/>
                </a:lnTo>
                <a:lnTo>
                  <a:pt x="3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0" name="Freeform 94"/>
          <p:cNvSpPr>
            <a:spLocks/>
          </p:cNvSpPr>
          <p:nvPr/>
        </p:nvSpPr>
        <p:spPr bwMode="auto">
          <a:xfrm>
            <a:off x="2284413" y="3349625"/>
            <a:ext cx="38100" cy="17463"/>
          </a:xfrm>
          <a:custGeom>
            <a:avLst/>
            <a:gdLst>
              <a:gd name="T0" fmla="*/ 0 w 35"/>
              <a:gd name="T1" fmla="*/ 17 h 17"/>
              <a:gd name="T2" fmla="*/ 34 w 35"/>
              <a:gd name="T3" fmla="*/ 1 h 17"/>
              <a:gd name="T4" fmla="*/ 35 w 35"/>
              <a:gd name="T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17">
                <a:moveTo>
                  <a:pt x="0" y="17"/>
                </a:moveTo>
                <a:lnTo>
                  <a:pt x="34" y="1"/>
                </a:lnTo>
                <a:lnTo>
                  <a:pt x="3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1" name="Freeform 95"/>
          <p:cNvSpPr>
            <a:spLocks/>
          </p:cNvSpPr>
          <p:nvPr/>
        </p:nvSpPr>
        <p:spPr bwMode="auto">
          <a:xfrm>
            <a:off x="2319338" y="3324225"/>
            <a:ext cx="34925" cy="25400"/>
          </a:xfrm>
          <a:custGeom>
            <a:avLst/>
            <a:gdLst>
              <a:gd name="T0" fmla="*/ 0 w 32"/>
              <a:gd name="T1" fmla="*/ 21 h 21"/>
              <a:gd name="T2" fmla="*/ 31 w 32"/>
              <a:gd name="T3" fmla="*/ 1 h 21"/>
              <a:gd name="T4" fmla="*/ 32 w 32"/>
              <a:gd name="T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1">
                <a:moveTo>
                  <a:pt x="0" y="21"/>
                </a:moveTo>
                <a:lnTo>
                  <a:pt x="31" y="1"/>
                </a:lnTo>
                <a:lnTo>
                  <a:pt x="3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2" name="Freeform 96"/>
          <p:cNvSpPr>
            <a:spLocks/>
          </p:cNvSpPr>
          <p:nvPr/>
        </p:nvSpPr>
        <p:spPr bwMode="auto">
          <a:xfrm>
            <a:off x="2352675" y="3303588"/>
            <a:ext cx="33338" cy="23812"/>
          </a:xfrm>
          <a:custGeom>
            <a:avLst/>
            <a:gdLst>
              <a:gd name="T0" fmla="*/ 0 w 32"/>
              <a:gd name="T1" fmla="*/ 22 h 22"/>
              <a:gd name="T2" fmla="*/ 31 w 32"/>
              <a:gd name="T3" fmla="*/ 1 h 22"/>
              <a:gd name="T4" fmla="*/ 32 w 32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2">
                <a:moveTo>
                  <a:pt x="0" y="22"/>
                </a:moveTo>
                <a:lnTo>
                  <a:pt x="31" y="1"/>
                </a:lnTo>
                <a:lnTo>
                  <a:pt x="3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3" name="Freeform 97"/>
          <p:cNvSpPr>
            <a:spLocks/>
          </p:cNvSpPr>
          <p:nvPr/>
        </p:nvSpPr>
        <p:spPr bwMode="auto">
          <a:xfrm>
            <a:off x="2384425" y="3279775"/>
            <a:ext cx="28575" cy="23813"/>
          </a:xfrm>
          <a:custGeom>
            <a:avLst/>
            <a:gdLst>
              <a:gd name="T0" fmla="*/ 0 w 27"/>
              <a:gd name="T1" fmla="*/ 22 h 22"/>
              <a:gd name="T2" fmla="*/ 26 w 27"/>
              <a:gd name="T3" fmla="*/ 1 h 22"/>
              <a:gd name="T4" fmla="*/ 27 w 2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" h="22">
                <a:moveTo>
                  <a:pt x="0" y="22"/>
                </a:moveTo>
                <a:lnTo>
                  <a:pt x="26" y="1"/>
                </a:lnTo>
                <a:lnTo>
                  <a:pt x="2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4" name="Freeform 98"/>
          <p:cNvSpPr>
            <a:spLocks/>
          </p:cNvSpPr>
          <p:nvPr/>
        </p:nvSpPr>
        <p:spPr bwMode="auto">
          <a:xfrm>
            <a:off x="2411413" y="3257550"/>
            <a:ext cx="26987" cy="23813"/>
          </a:xfrm>
          <a:custGeom>
            <a:avLst/>
            <a:gdLst>
              <a:gd name="T0" fmla="*/ 0 w 27"/>
              <a:gd name="T1" fmla="*/ 23 h 23"/>
              <a:gd name="T2" fmla="*/ 26 w 27"/>
              <a:gd name="T3" fmla="*/ 1 h 23"/>
              <a:gd name="T4" fmla="*/ 27 w 27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" h="23">
                <a:moveTo>
                  <a:pt x="0" y="23"/>
                </a:moveTo>
                <a:lnTo>
                  <a:pt x="26" y="1"/>
                </a:lnTo>
                <a:lnTo>
                  <a:pt x="2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5" name="Freeform 99"/>
          <p:cNvSpPr>
            <a:spLocks/>
          </p:cNvSpPr>
          <p:nvPr/>
        </p:nvSpPr>
        <p:spPr bwMode="auto">
          <a:xfrm>
            <a:off x="2438400" y="3233738"/>
            <a:ext cx="26988" cy="23812"/>
          </a:xfrm>
          <a:custGeom>
            <a:avLst/>
            <a:gdLst>
              <a:gd name="T0" fmla="*/ 0 w 28"/>
              <a:gd name="T1" fmla="*/ 22 h 22"/>
              <a:gd name="T2" fmla="*/ 27 w 28"/>
              <a:gd name="T3" fmla="*/ 1 h 22"/>
              <a:gd name="T4" fmla="*/ 28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0" y="22"/>
                </a:moveTo>
                <a:lnTo>
                  <a:pt x="27" y="1"/>
                </a:lnTo>
                <a:lnTo>
                  <a:pt x="2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6" name="Freeform 100"/>
          <p:cNvSpPr>
            <a:spLocks/>
          </p:cNvSpPr>
          <p:nvPr/>
        </p:nvSpPr>
        <p:spPr bwMode="auto">
          <a:xfrm>
            <a:off x="2465388" y="3209925"/>
            <a:ext cx="26987" cy="25400"/>
          </a:xfrm>
          <a:custGeom>
            <a:avLst/>
            <a:gdLst>
              <a:gd name="T0" fmla="*/ 0 w 26"/>
              <a:gd name="T1" fmla="*/ 23 h 23"/>
              <a:gd name="T2" fmla="*/ 25 w 26"/>
              <a:gd name="T3" fmla="*/ 1 h 23"/>
              <a:gd name="T4" fmla="*/ 26 w 26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23">
                <a:moveTo>
                  <a:pt x="0" y="23"/>
                </a:moveTo>
                <a:lnTo>
                  <a:pt x="25" y="1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7" name="Freeform 101"/>
          <p:cNvSpPr>
            <a:spLocks/>
          </p:cNvSpPr>
          <p:nvPr/>
        </p:nvSpPr>
        <p:spPr bwMode="auto">
          <a:xfrm>
            <a:off x="2490788" y="3184525"/>
            <a:ext cx="28575" cy="26988"/>
          </a:xfrm>
          <a:custGeom>
            <a:avLst/>
            <a:gdLst>
              <a:gd name="T0" fmla="*/ 0 w 26"/>
              <a:gd name="T1" fmla="*/ 23 h 23"/>
              <a:gd name="T2" fmla="*/ 25 w 26"/>
              <a:gd name="T3" fmla="*/ 1 h 23"/>
              <a:gd name="T4" fmla="*/ 26 w 26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23">
                <a:moveTo>
                  <a:pt x="0" y="23"/>
                </a:moveTo>
                <a:lnTo>
                  <a:pt x="25" y="1"/>
                </a:lnTo>
                <a:lnTo>
                  <a:pt x="2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8" name="Freeform 102"/>
          <p:cNvSpPr>
            <a:spLocks/>
          </p:cNvSpPr>
          <p:nvPr/>
        </p:nvSpPr>
        <p:spPr bwMode="auto">
          <a:xfrm>
            <a:off x="2517775" y="3159125"/>
            <a:ext cx="23813" cy="28575"/>
          </a:xfrm>
          <a:custGeom>
            <a:avLst/>
            <a:gdLst>
              <a:gd name="T0" fmla="*/ 0 w 24"/>
              <a:gd name="T1" fmla="*/ 24 h 24"/>
              <a:gd name="T2" fmla="*/ 23 w 24"/>
              <a:gd name="T3" fmla="*/ 1 h 24"/>
              <a:gd name="T4" fmla="*/ 24 w 24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24">
                <a:moveTo>
                  <a:pt x="0" y="24"/>
                </a:moveTo>
                <a:lnTo>
                  <a:pt x="23" y="1"/>
                </a:lnTo>
                <a:lnTo>
                  <a:pt x="2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199" name="Freeform 103"/>
          <p:cNvSpPr>
            <a:spLocks/>
          </p:cNvSpPr>
          <p:nvPr/>
        </p:nvSpPr>
        <p:spPr bwMode="auto">
          <a:xfrm>
            <a:off x="2541588" y="3133725"/>
            <a:ext cx="25400" cy="28575"/>
          </a:xfrm>
          <a:custGeom>
            <a:avLst/>
            <a:gdLst>
              <a:gd name="T0" fmla="*/ 0 w 25"/>
              <a:gd name="T1" fmla="*/ 25 h 25"/>
              <a:gd name="T2" fmla="*/ 24 w 25"/>
              <a:gd name="T3" fmla="*/ 1 h 25"/>
              <a:gd name="T4" fmla="*/ 25 w 25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24" y="1"/>
                </a:lnTo>
                <a:lnTo>
                  <a:pt x="2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0" name="Freeform 104"/>
          <p:cNvSpPr>
            <a:spLocks/>
          </p:cNvSpPr>
          <p:nvPr/>
        </p:nvSpPr>
        <p:spPr bwMode="auto">
          <a:xfrm>
            <a:off x="2565400" y="3106738"/>
            <a:ext cx="22225" cy="28575"/>
          </a:xfrm>
          <a:custGeom>
            <a:avLst/>
            <a:gdLst>
              <a:gd name="T0" fmla="*/ 0 w 22"/>
              <a:gd name="T1" fmla="*/ 26 h 26"/>
              <a:gd name="T2" fmla="*/ 21 w 22"/>
              <a:gd name="T3" fmla="*/ 1 h 26"/>
              <a:gd name="T4" fmla="*/ 22 w 2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26">
                <a:moveTo>
                  <a:pt x="0" y="26"/>
                </a:moveTo>
                <a:lnTo>
                  <a:pt x="21" y="1"/>
                </a:lnTo>
                <a:lnTo>
                  <a:pt x="2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1" name="Freeform 105"/>
          <p:cNvSpPr>
            <a:spLocks/>
          </p:cNvSpPr>
          <p:nvPr/>
        </p:nvSpPr>
        <p:spPr bwMode="auto">
          <a:xfrm>
            <a:off x="2587625" y="3078163"/>
            <a:ext cx="22225" cy="28575"/>
          </a:xfrm>
          <a:custGeom>
            <a:avLst/>
            <a:gdLst>
              <a:gd name="T0" fmla="*/ 0 w 21"/>
              <a:gd name="T1" fmla="*/ 28 h 28"/>
              <a:gd name="T2" fmla="*/ 20 w 21"/>
              <a:gd name="T3" fmla="*/ 1 h 28"/>
              <a:gd name="T4" fmla="*/ 21 w 2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" h="28">
                <a:moveTo>
                  <a:pt x="0" y="28"/>
                </a:moveTo>
                <a:lnTo>
                  <a:pt x="20" y="1"/>
                </a:lnTo>
                <a:lnTo>
                  <a:pt x="2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2" name="Freeform 106"/>
          <p:cNvSpPr>
            <a:spLocks/>
          </p:cNvSpPr>
          <p:nvPr/>
        </p:nvSpPr>
        <p:spPr bwMode="auto">
          <a:xfrm>
            <a:off x="2608263" y="3048000"/>
            <a:ext cx="20637" cy="30163"/>
          </a:xfrm>
          <a:custGeom>
            <a:avLst/>
            <a:gdLst>
              <a:gd name="T0" fmla="*/ 0 w 19"/>
              <a:gd name="T1" fmla="*/ 29 h 29"/>
              <a:gd name="T2" fmla="*/ 18 w 19"/>
              <a:gd name="T3" fmla="*/ 1 h 29"/>
              <a:gd name="T4" fmla="*/ 19 w 19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29">
                <a:moveTo>
                  <a:pt x="0" y="29"/>
                </a:moveTo>
                <a:lnTo>
                  <a:pt x="18" y="1"/>
                </a:lnTo>
                <a:lnTo>
                  <a:pt x="19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3" name="Freeform 107"/>
          <p:cNvSpPr>
            <a:spLocks/>
          </p:cNvSpPr>
          <p:nvPr/>
        </p:nvSpPr>
        <p:spPr bwMode="auto">
          <a:xfrm>
            <a:off x="2627313" y="3022600"/>
            <a:ext cx="14287" cy="25400"/>
          </a:xfrm>
          <a:custGeom>
            <a:avLst/>
            <a:gdLst>
              <a:gd name="T0" fmla="*/ 0 w 14"/>
              <a:gd name="T1" fmla="*/ 24 h 24"/>
              <a:gd name="T2" fmla="*/ 13 w 14"/>
              <a:gd name="T3" fmla="*/ 1 h 24"/>
              <a:gd name="T4" fmla="*/ 14 w 14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24">
                <a:moveTo>
                  <a:pt x="0" y="24"/>
                </a:moveTo>
                <a:lnTo>
                  <a:pt x="13" y="1"/>
                </a:lnTo>
                <a:lnTo>
                  <a:pt x="1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4" name="Freeform 108"/>
          <p:cNvSpPr>
            <a:spLocks/>
          </p:cNvSpPr>
          <p:nvPr/>
        </p:nvSpPr>
        <p:spPr bwMode="auto">
          <a:xfrm>
            <a:off x="2641600" y="2997200"/>
            <a:ext cx="14288" cy="26988"/>
          </a:xfrm>
          <a:custGeom>
            <a:avLst/>
            <a:gdLst>
              <a:gd name="T0" fmla="*/ 0 w 15"/>
              <a:gd name="T1" fmla="*/ 23 h 23"/>
              <a:gd name="T2" fmla="*/ 14 w 15"/>
              <a:gd name="T3" fmla="*/ 1 h 23"/>
              <a:gd name="T4" fmla="*/ 15 w 15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23">
                <a:moveTo>
                  <a:pt x="0" y="23"/>
                </a:moveTo>
                <a:lnTo>
                  <a:pt x="14" y="1"/>
                </a:lnTo>
                <a:lnTo>
                  <a:pt x="1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5" name="Freeform 109"/>
          <p:cNvSpPr>
            <a:spLocks/>
          </p:cNvSpPr>
          <p:nvPr/>
        </p:nvSpPr>
        <p:spPr bwMode="auto">
          <a:xfrm>
            <a:off x="2652713" y="2971800"/>
            <a:ext cx="15875" cy="25400"/>
          </a:xfrm>
          <a:custGeom>
            <a:avLst/>
            <a:gdLst>
              <a:gd name="T0" fmla="*/ 0 w 13"/>
              <a:gd name="T1" fmla="*/ 24 h 24"/>
              <a:gd name="T2" fmla="*/ 12 w 13"/>
              <a:gd name="T3" fmla="*/ 1 h 24"/>
              <a:gd name="T4" fmla="*/ 13 w 13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24">
                <a:moveTo>
                  <a:pt x="0" y="24"/>
                </a:moveTo>
                <a:lnTo>
                  <a:pt x="12" y="1"/>
                </a:lnTo>
                <a:lnTo>
                  <a:pt x="1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6" name="Freeform 110"/>
          <p:cNvSpPr>
            <a:spLocks/>
          </p:cNvSpPr>
          <p:nvPr/>
        </p:nvSpPr>
        <p:spPr bwMode="auto">
          <a:xfrm>
            <a:off x="2665413" y="2947988"/>
            <a:ext cx="14287" cy="25400"/>
          </a:xfrm>
          <a:custGeom>
            <a:avLst/>
            <a:gdLst>
              <a:gd name="T0" fmla="*/ 0 w 13"/>
              <a:gd name="T1" fmla="*/ 24 h 24"/>
              <a:gd name="T2" fmla="*/ 12 w 13"/>
              <a:gd name="T3" fmla="*/ 1 h 24"/>
              <a:gd name="T4" fmla="*/ 13 w 13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24">
                <a:moveTo>
                  <a:pt x="0" y="24"/>
                </a:moveTo>
                <a:lnTo>
                  <a:pt x="12" y="1"/>
                </a:lnTo>
                <a:lnTo>
                  <a:pt x="1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7" name="Freeform 111"/>
          <p:cNvSpPr>
            <a:spLocks/>
          </p:cNvSpPr>
          <p:nvPr/>
        </p:nvSpPr>
        <p:spPr bwMode="auto">
          <a:xfrm>
            <a:off x="2679700" y="2921000"/>
            <a:ext cx="11113" cy="26988"/>
          </a:xfrm>
          <a:custGeom>
            <a:avLst/>
            <a:gdLst>
              <a:gd name="T0" fmla="*/ 0 w 12"/>
              <a:gd name="T1" fmla="*/ 26 h 26"/>
              <a:gd name="T2" fmla="*/ 11 w 12"/>
              <a:gd name="T3" fmla="*/ 1 h 26"/>
              <a:gd name="T4" fmla="*/ 12 w 1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26">
                <a:moveTo>
                  <a:pt x="0" y="26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8" name="Freeform 112"/>
          <p:cNvSpPr>
            <a:spLocks/>
          </p:cNvSpPr>
          <p:nvPr/>
        </p:nvSpPr>
        <p:spPr bwMode="auto">
          <a:xfrm>
            <a:off x="2690813" y="2894013"/>
            <a:ext cx="14287" cy="26987"/>
          </a:xfrm>
          <a:custGeom>
            <a:avLst/>
            <a:gdLst>
              <a:gd name="T0" fmla="*/ 0 w 13"/>
              <a:gd name="T1" fmla="*/ 24 h 24"/>
              <a:gd name="T2" fmla="*/ 12 w 13"/>
              <a:gd name="T3" fmla="*/ 1 h 24"/>
              <a:gd name="T4" fmla="*/ 13 w 13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24">
                <a:moveTo>
                  <a:pt x="0" y="24"/>
                </a:moveTo>
                <a:lnTo>
                  <a:pt x="12" y="1"/>
                </a:lnTo>
                <a:lnTo>
                  <a:pt x="1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09" name="Freeform 113"/>
          <p:cNvSpPr>
            <a:spLocks/>
          </p:cNvSpPr>
          <p:nvPr/>
        </p:nvSpPr>
        <p:spPr bwMode="auto">
          <a:xfrm>
            <a:off x="2703513" y="2868613"/>
            <a:ext cx="11112" cy="28575"/>
          </a:xfrm>
          <a:custGeom>
            <a:avLst/>
            <a:gdLst>
              <a:gd name="T0" fmla="*/ 0 w 12"/>
              <a:gd name="T1" fmla="*/ 25 h 25"/>
              <a:gd name="T2" fmla="*/ 11 w 12"/>
              <a:gd name="T3" fmla="*/ 1 h 25"/>
              <a:gd name="T4" fmla="*/ 12 w 1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25">
                <a:moveTo>
                  <a:pt x="0" y="25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0" name="Freeform 114"/>
          <p:cNvSpPr>
            <a:spLocks/>
          </p:cNvSpPr>
          <p:nvPr/>
        </p:nvSpPr>
        <p:spPr bwMode="auto">
          <a:xfrm>
            <a:off x="2714625" y="2843213"/>
            <a:ext cx="12700" cy="26987"/>
          </a:xfrm>
          <a:custGeom>
            <a:avLst/>
            <a:gdLst>
              <a:gd name="T0" fmla="*/ 0 w 12"/>
              <a:gd name="T1" fmla="*/ 24 h 24"/>
              <a:gd name="T2" fmla="*/ 11 w 12"/>
              <a:gd name="T3" fmla="*/ 1 h 24"/>
              <a:gd name="T4" fmla="*/ 12 w 12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24">
                <a:moveTo>
                  <a:pt x="0" y="24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1" name="Freeform 115"/>
          <p:cNvSpPr>
            <a:spLocks/>
          </p:cNvSpPr>
          <p:nvPr/>
        </p:nvSpPr>
        <p:spPr bwMode="auto">
          <a:xfrm>
            <a:off x="2725738" y="2816225"/>
            <a:ext cx="12700" cy="28575"/>
          </a:xfrm>
          <a:custGeom>
            <a:avLst/>
            <a:gdLst>
              <a:gd name="T0" fmla="*/ 0 w 12"/>
              <a:gd name="T1" fmla="*/ 25 h 25"/>
              <a:gd name="T2" fmla="*/ 11 w 12"/>
              <a:gd name="T3" fmla="*/ 1 h 25"/>
              <a:gd name="T4" fmla="*/ 12 w 1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25">
                <a:moveTo>
                  <a:pt x="0" y="25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2" name="Freeform 116"/>
          <p:cNvSpPr>
            <a:spLocks/>
          </p:cNvSpPr>
          <p:nvPr/>
        </p:nvSpPr>
        <p:spPr bwMode="auto">
          <a:xfrm>
            <a:off x="2738438" y="2789238"/>
            <a:ext cx="9525" cy="28575"/>
          </a:xfrm>
          <a:custGeom>
            <a:avLst/>
            <a:gdLst>
              <a:gd name="T0" fmla="*/ 0 w 12"/>
              <a:gd name="T1" fmla="*/ 25 h 25"/>
              <a:gd name="T2" fmla="*/ 11 w 12"/>
              <a:gd name="T3" fmla="*/ 1 h 25"/>
              <a:gd name="T4" fmla="*/ 12 w 1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25">
                <a:moveTo>
                  <a:pt x="0" y="25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3" name="Freeform 117"/>
          <p:cNvSpPr>
            <a:spLocks/>
          </p:cNvSpPr>
          <p:nvPr/>
        </p:nvSpPr>
        <p:spPr bwMode="auto">
          <a:xfrm>
            <a:off x="2747963" y="2754313"/>
            <a:ext cx="17462" cy="36512"/>
          </a:xfrm>
          <a:custGeom>
            <a:avLst/>
            <a:gdLst>
              <a:gd name="T0" fmla="*/ 0 w 16"/>
              <a:gd name="T1" fmla="*/ 35 h 35"/>
              <a:gd name="T2" fmla="*/ 15 w 16"/>
              <a:gd name="T3" fmla="*/ 1 h 35"/>
              <a:gd name="T4" fmla="*/ 16 w 16"/>
              <a:gd name="T5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35">
                <a:moveTo>
                  <a:pt x="0" y="35"/>
                </a:moveTo>
                <a:lnTo>
                  <a:pt x="15" y="1"/>
                </a:lnTo>
                <a:lnTo>
                  <a:pt x="1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4" name="Freeform 118"/>
          <p:cNvSpPr>
            <a:spLocks/>
          </p:cNvSpPr>
          <p:nvPr/>
        </p:nvSpPr>
        <p:spPr bwMode="auto">
          <a:xfrm>
            <a:off x="2763838" y="2714625"/>
            <a:ext cx="15875" cy="39688"/>
          </a:xfrm>
          <a:custGeom>
            <a:avLst/>
            <a:gdLst>
              <a:gd name="T0" fmla="*/ 0 w 15"/>
              <a:gd name="T1" fmla="*/ 36 h 36"/>
              <a:gd name="T2" fmla="*/ 14 w 15"/>
              <a:gd name="T3" fmla="*/ 1 h 36"/>
              <a:gd name="T4" fmla="*/ 15 w 1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36">
                <a:moveTo>
                  <a:pt x="0" y="36"/>
                </a:moveTo>
                <a:lnTo>
                  <a:pt x="14" y="1"/>
                </a:lnTo>
                <a:lnTo>
                  <a:pt x="1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5" name="Freeform 119"/>
          <p:cNvSpPr>
            <a:spLocks/>
          </p:cNvSpPr>
          <p:nvPr/>
        </p:nvSpPr>
        <p:spPr bwMode="auto">
          <a:xfrm>
            <a:off x="2776538" y="2678113"/>
            <a:ext cx="14287" cy="39687"/>
          </a:xfrm>
          <a:custGeom>
            <a:avLst/>
            <a:gdLst>
              <a:gd name="T0" fmla="*/ 0 w 14"/>
              <a:gd name="T1" fmla="*/ 35 h 35"/>
              <a:gd name="T2" fmla="*/ 13 w 14"/>
              <a:gd name="T3" fmla="*/ 1 h 35"/>
              <a:gd name="T4" fmla="*/ 14 w 14"/>
              <a:gd name="T5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35">
                <a:moveTo>
                  <a:pt x="0" y="35"/>
                </a:moveTo>
                <a:lnTo>
                  <a:pt x="13" y="1"/>
                </a:lnTo>
                <a:lnTo>
                  <a:pt x="1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6" name="Freeform 120"/>
          <p:cNvSpPr>
            <a:spLocks/>
          </p:cNvSpPr>
          <p:nvPr/>
        </p:nvSpPr>
        <p:spPr bwMode="auto">
          <a:xfrm>
            <a:off x="2790825" y="2638425"/>
            <a:ext cx="15875" cy="41275"/>
          </a:xfrm>
          <a:custGeom>
            <a:avLst/>
            <a:gdLst>
              <a:gd name="T0" fmla="*/ 0 w 14"/>
              <a:gd name="T1" fmla="*/ 36 h 36"/>
              <a:gd name="T2" fmla="*/ 13 w 14"/>
              <a:gd name="T3" fmla="*/ 1 h 36"/>
              <a:gd name="T4" fmla="*/ 14 w 14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36">
                <a:moveTo>
                  <a:pt x="0" y="36"/>
                </a:moveTo>
                <a:lnTo>
                  <a:pt x="13" y="1"/>
                </a:lnTo>
                <a:lnTo>
                  <a:pt x="1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7" name="Freeform 121"/>
          <p:cNvSpPr>
            <a:spLocks/>
          </p:cNvSpPr>
          <p:nvPr/>
        </p:nvSpPr>
        <p:spPr bwMode="auto">
          <a:xfrm>
            <a:off x="2806700" y="2600325"/>
            <a:ext cx="11113" cy="39688"/>
          </a:xfrm>
          <a:custGeom>
            <a:avLst/>
            <a:gdLst>
              <a:gd name="T0" fmla="*/ 0 w 12"/>
              <a:gd name="T1" fmla="*/ 36 h 36"/>
              <a:gd name="T2" fmla="*/ 11 w 12"/>
              <a:gd name="T3" fmla="*/ 1 h 36"/>
              <a:gd name="T4" fmla="*/ 12 w 12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36">
                <a:moveTo>
                  <a:pt x="0" y="36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8" name="Freeform 122"/>
          <p:cNvSpPr>
            <a:spLocks/>
          </p:cNvSpPr>
          <p:nvPr/>
        </p:nvSpPr>
        <p:spPr bwMode="auto">
          <a:xfrm>
            <a:off x="2816225" y="2562225"/>
            <a:ext cx="12700" cy="38100"/>
          </a:xfrm>
          <a:custGeom>
            <a:avLst/>
            <a:gdLst>
              <a:gd name="T0" fmla="*/ 0 w 12"/>
              <a:gd name="T1" fmla="*/ 37 h 37"/>
              <a:gd name="T2" fmla="*/ 11 w 12"/>
              <a:gd name="T3" fmla="*/ 1 h 37"/>
              <a:gd name="T4" fmla="*/ 12 w 12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37">
                <a:moveTo>
                  <a:pt x="0" y="37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19" name="Freeform 123"/>
          <p:cNvSpPr>
            <a:spLocks/>
          </p:cNvSpPr>
          <p:nvPr/>
        </p:nvSpPr>
        <p:spPr bwMode="auto">
          <a:xfrm>
            <a:off x="2828925" y="2525713"/>
            <a:ext cx="12700" cy="38100"/>
          </a:xfrm>
          <a:custGeom>
            <a:avLst/>
            <a:gdLst>
              <a:gd name="T0" fmla="*/ 0 w 13"/>
              <a:gd name="T1" fmla="*/ 36 h 36"/>
              <a:gd name="T2" fmla="*/ 11 w 13"/>
              <a:gd name="T3" fmla="*/ 1 h 36"/>
              <a:gd name="T4" fmla="*/ 13 w 13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" h="36">
                <a:moveTo>
                  <a:pt x="0" y="36"/>
                </a:moveTo>
                <a:lnTo>
                  <a:pt x="11" y="1"/>
                </a:lnTo>
                <a:lnTo>
                  <a:pt x="1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20" name="Freeform 124"/>
          <p:cNvSpPr>
            <a:spLocks/>
          </p:cNvSpPr>
          <p:nvPr/>
        </p:nvSpPr>
        <p:spPr bwMode="auto">
          <a:xfrm>
            <a:off x="2838450" y="2482850"/>
            <a:ext cx="12700" cy="42863"/>
          </a:xfrm>
          <a:custGeom>
            <a:avLst/>
            <a:gdLst>
              <a:gd name="T0" fmla="*/ 0 w 12"/>
              <a:gd name="T1" fmla="*/ 37 h 37"/>
              <a:gd name="T2" fmla="*/ 11 w 12"/>
              <a:gd name="T3" fmla="*/ 1 h 37"/>
              <a:gd name="T4" fmla="*/ 12 w 12"/>
              <a:gd name="T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37">
                <a:moveTo>
                  <a:pt x="0" y="37"/>
                </a:moveTo>
                <a:lnTo>
                  <a:pt x="11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21" name="Freeform 125"/>
          <p:cNvSpPr>
            <a:spLocks/>
          </p:cNvSpPr>
          <p:nvPr/>
        </p:nvSpPr>
        <p:spPr bwMode="auto">
          <a:xfrm>
            <a:off x="2849563" y="2446338"/>
            <a:ext cx="9525" cy="39687"/>
          </a:xfrm>
          <a:custGeom>
            <a:avLst/>
            <a:gdLst>
              <a:gd name="T0" fmla="*/ 0 w 10"/>
              <a:gd name="T1" fmla="*/ 36 h 36"/>
              <a:gd name="T2" fmla="*/ 9 w 10"/>
              <a:gd name="T3" fmla="*/ 1 h 36"/>
              <a:gd name="T4" fmla="*/ 10 w 10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36">
                <a:moveTo>
                  <a:pt x="0" y="36"/>
                </a:moveTo>
                <a:lnTo>
                  <a:pt x="9" y="1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22" name="Freeform 126"/>
          <p:cNvSpPr>
            <a:spLocks/>
          </p:cNvSpPr>
          <p:nvPr/>
        </p:nvSpPr>
        <p:spPr bwMode="auto">
          <a:xfrm>
            <a:off x="2859088" y="2406650"/>
            <a:ext cx="11112" cy="39688"/>
          </a:xfrm>
          <a:custGeom>
            <a:avLst/>
            <a:gdLst>
              <a:gd name="T0" fmla="*/ 0 w 11"/>
              <a:gd name="T1" fmla="*/ 38 h 38"/>
              <a:gd name="T2" fmla="*/ 10 w 11"/>
              <a:gd name="T3" fmla="*/ 1 h 38"/>
              <a:gd name="T4" fmla="*/ 11 w 11"/>
              <a:gd name="T5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38">
                <a:moveTo>
                  <a:pt x="0" y="38"/>
                </a:moveTo>
                <a:lnTo>
                  <a:pt x="10" y="1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23" name="Freeform 127"/>
          <p:cNvSpPr>
            <a:spLocks/>
          </p:cNvSpPr>
          <p:nvPr/>
        </p:nvSpPr>
        <p:spPr bwMode="auto">
          <a:xfrm>
            <a:off x="2020888" y="3432175"/>
            <a:ext cx="1092200" cy="3175"/>
          </a:xfrm>
          <a:custGeom>
            <a:avLst/>
            <a:gdLst>
              <a:gd name="T0" fmla="*/ 0 w 1059"/>
              <a:gd name="T1" fmla="*/ 1058 w 1059"/>
              <a:gd name="T2" fmla="*/ 1059 w 105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059">
                <a:moveTo>
                  <a:pt x="0" y="0"/>
                </a:moveTo>
                <a:lnTo>
                  <a:pt x="1058" y="0"/>
                </a:lnTo>
                <a:lnTo>
                  <a:pt x="105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24" name="Rectangle 128"/>
          <p:cNvSpPr>
            <a:spLocks noChangeArrowheads="1"/>
          </p:cNvSpPr>
          <p:nvPr/>
        </p:nvSpPr>
        <p:spPr bwMode="auto">
          <a:xfrm>
            <a:off x="2016125" y="3432175"/>
            <a:ext cx="11113" cy="5111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56225" name="Freeform 129"/>
          <p:cNvSpPr>
            <a:spLocks/>
          </p:cNvSpPr>
          <p:nvPr/>
        </p:nvSpPr>
        <p:spPr bwMode="auto">
          <a:xfrm>
            <a:off x="2012950" y="3432175"/>
            <a:ext cx="14288" cy="3175"/>
          </a:xfrm>
          <a:custGeom>
            <a:avLst/>
            <a:gdLst>
              <a:gd name="T0" fmla="*/ 13 w 13"/>
              <a:gd name="T1" fmla="*/ 1 w 13"/>
              <a:gd name="T2" fmla="*/ 0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13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26" name="Freeform 130"/>
          <p:cNvSpPr>
            <a:spLocks/>
          </p:cNvSpPr>
          <p:nvPr/>
        </p:nvSpPr>
        <p:spPr bwMode="auto">
          <a:xfrm>
            <a:off x="2016125" y="3432175"/>
            <a:ext cx="1588" cy="511175"/>
          </a:xfrm>
          <a:custGeom>
            <a:avLst/>
            <a:gdLst>
              <a:gd name="T0" fmla="*/ 0 h 469"/>
              <a:gd name="T1" fmla="*/ 468 h 469"/>
              <a:gd name="T2" fmla="*/ 469 h 46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69">
                <a:moveTo>
                  <a:pt x="0" y="0"/>
                </a:moveTo>
                <a:lnTo>
                  <a:pt x="0" y="468"/>
                </a:lnTo>
                <a:lnTo>
                  <a:pt x="0" y="46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56227" name="Group 131"/>
          <p:cNvGrpSpPr>
            <a:grpSpLocks/>
          </p:cNvGrpSpPr>
          <p:nvPr/>
        </p:nvGrpSpPr>
        <p:grpSpPr bwMode="auto">
          <a:xfrm>
            <a:off x="1955800" y="3432175"/>
            <a:ext cx="133350" cy="520700"/>
            <a:chOff x="2601" y="1848"/>
            <a:chExt cx="65" cy="238"/>
          </a:xfrm>
        </p:grpSpPr>
        <p:sp>
          <p:nvSpPr>
            <p:cNvPr id="1156228" name="Freeform 132"/>
            <p:cNvSpPr>
              <a:spLocks/>
            </p:cNvSpPr>
            <p:nvPr/>
          </p:nvSpPr>
          <p:spPr bwMode="auto">
            <a:xfrm>
              <a:off x="2633" y="2082"/>
              <a:ext cx="13" cy="4"/>
            </a:xfrm>
            <a:custGeom>
              <a:avLst/>
              <a:gdLst>
                <a:gd name="T0" fmla="*/ 0 w 26"/>
                <a:gd name="T1" fmla="*/ 0 h 9"/>
                <a:gd name="T2" fmla="*/ 25 w 26"/>
                <a:gd name="T3" fmla="*/ 8 h 9"/>
                <a:gd name="T4" fmla="*/ 26 w 2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25" y="8"/>
                  </a:lnTo>
                  <a:lnTo>
                    <a:pt x="26" y="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29" name="Freeform 133"/>
            <p:cNvSpPr>
              <a:spLocks/>
            </p:cNvSpPr>
            <p:nvPr/>
          </p:nvSpPr>
          <p:spPr bwMode="auto">
            <a:xfrm>
              <a:off x="2633" y="2082"/>
              <a:ext cx="13" cy="3"/>
            </a:xfrm>
            <a:custGeom>
              <a:avLst/>
              <a:gdLst>
                <a:gd name="T0" fmla="*/ 0 w 25"/>
                <a:gd name="T1" fmla="*/ 0 h 6"/>
                <a:gd name="T2" fmla="*/ 24 w 25"/>
                <a:gd name="T3" fmla="*/ 5 h 6"/>
                <a:gd name="T4" fmla="*/ 25 w 25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">
                  <a:moveTo>
                    <a:pt x="0" y="0"/>
                  </a:moveTo>
                  <a:lnTo>
                    <a:pt x="24" y="5"/>
                  </a:lnTo>
                  <a:lnTo>
                    <a:pt x="25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0" name="Freeform 134"/>
            <p:cNvSpPr>
              <a:spLocks/>
            </p:cNvSpPr>
            <p:nvPr/>
          </p:nvSpPr>
          <p:spPr bwMode="auto">
            <a:xfrm>
              <a:off x="2636" y="1848"/>
              <a:ext cx="1" cy="234"/>
            </a:xfrm>
            <a:custGeom>
              <a:avLst/>
              <a:gdLst>
                <a:gd name="T0" fmla="*/ 0 h 469"/>
                <a:gd name="T1" fmla="*/ 468 h 469"/>
                <a:gd name="T2" fmla="*/ 469 h 46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69">
                  <a:moveTo>
                    <a:pt x="0" y="0"/>
                  </a:moveTo>
                  <a:lnTo>
                    <a:pt x="0" y="468"/>
                  </a:lnTo>
                  <a:lnTo>
                    <a:pt x="0" y="46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1" name="Freeform 135"/>
            <p:cNvSpPr>
              <a:spLocks/>
            </p:cNvSpPr>
            <p:nvPr/>
          </p:nvSpPr>
          <p:spPr bwMode="auto">
            <a:xfrm>
              <a:off x="2629" y="2082"/>
              <a:ext cx="7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2" name="Freeform 136"/>
            <p:cNvSpPr>
              <a:spLocks/>
            </p:cNvSpPr>
            <p:nvPr/>
          </p:nvSpPr>
          <p:spPr bwMode="auto">
            <a:xfrm>
              <a:off x="2630" y="2022"/>
              <a:ext cx="35" cy="61"/>
            </a:xfrm>
            <a:custGeom>
              <a:avLst/>
              <a:gdLst>
                <a:gd name="T0" fmla="*/ 69 w 69"/>
                <a:gd name="T1" fmla="*/ 6 h 123"/>
                <a:gd name="T2" fmla="*/ 10 w 69"/>
                <a:gd name="T3" fmla="*/ 123 h 123"/>
                <a:gd name="T4" fmla="*/ 0 w 69"/>
                <a:gd name="T5" fmla="*/ 118 h 123"/>
                <a:gd name="T6" fmla="*/ 58 w 69"/>
                <a:gd name="T7" fmla="*/ 0 h 123"/>
                <a:gd name="T8" fmla="*/ 69 w 69"/>
                <a:gd name="T9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3">
                  <a:moveTo>
                    <a:pt x="69" y="6"/>
                  </a:moveTo>
                  <a:lnTo>
                    <a:pt x="10" y="123"/>
                  </a:lnTo>
                  <a:lnTo>
                    <a:pt x="0" y="118"/>
                  </a:lnTo>
                  <a:lnTo>
                    <a:pt x="58" y="0"/>
                  </a:lnTo>
                  <a:lnTo>
                    <a:pt x="69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6233" name="Freeform 137"/>
            <p:cNvSpPr>
              <a:spLocks/>
            </p:cNvSpPr>
            <p:nvPr/>
          </p:nvSpPr>
          <p:spPr bwMode="auto">
            <a:xfrm>
              <a:off x="2630" y="2021"/>
              <a:ext cx="30" cy="60"/>
            </a:xfrm>
            <a:custGeom>
              <a:avLst/>
              <a:gdLst>
                <a:gd name="T0" fmla="*/ 0 w 59"/>
                <a:gd name="T1" fmla="*/ 119 h 119"/>
                <a:gd name="T2" fmla="*/ 58 w 59"/>
                <a:gd name="T3" fmla="*/ 1 h 119"/>
                <a:gd name="T4" fmla="*/ 59 w 59"/>
                <a:gd name="T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19">
                  <a:moveTo>
                    <a:pt x="0" y="119"/>
                  </a:moveTo>
                  <a:lnTo>
                    <a:pt x="58" y="1"/>
                  </a:lnTo>
                  <a:lnTo>
                    <a:pt x="5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4" name="Freeform 138"/>
            <p:cNvSpPr>
              <a:spLocks/>
            </p:cNvSpPr>
            <p:nvPr/>
          </p:nvSpPr>
          <p:spPr bwMode="auto">
            <a:xfrm>
              <a:off x="2630" y="2081"/>
              <a:ext cx="6" cy="3"/>
            </a:xfrm>
            <a:custGeom>
              <a:avLst/>
              <a:gdLst>
                <a:gd name="T0" fmla="*/ 0 w 11"/>
                <a:gd name="T1" fmla="*/ 0 h 6"/>
                <a:gd name="T2" fmla="*/ 10 w 11"/>
                <a:gd name="T3" fmla="*/ 5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lnTo>
                    <a:pt x="10" y="5"/>
                  </a:lnTo>
                  <a:lnTo>
                    <a:pt x="11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5" name="Freeform 139"/>
            <p:cNvSpPr>
              <a:spLocks/>
            </p:cNvSpPr>
            <p:nvPr/>
          </p:nvSpPr>
          <p:spPr bwMode="auto">
            <a:xfrm>
              <a:off x="2660" y="2022"/>
              <a:ext cx="6" cy="3"/>
            </a:xfrm>
            <a:custGeom>
              <a:avLst/>
              <a:gdLst>
                <a:gd name="T0" fmla="*/ 0 w 12"/>
                <a:gd name="T1" fmla="*/ 0 h 7"/>
                <a:gd name="T2" fmla="*/ 11 w 12"/>
                <a:gd name="T3" fmla="*/ 6 h 7"/>
                <a:gd name="T4" fmla="*/ 12 w 1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lnTo>
                    <a:pt x="11" y="6"/>
                  </a:lnTo>
                  <a:lnTo>
                    <a:pt x="12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6" name="Freeform 140"/>
            <p:cNvSpPr>
              <a:spLocks/>
            </p:cNvSpPr>
            <p:nvPr/>
          </p:nvSpPr>
          <p:spPr bwMode="auto">
            <a:xfrm>
              <a:off x="2635" y="2024"/>
              <a:ext cx="31" cy="59"/>
            </a:xfrm>
            <a:custGeom>
              <a:avLst/>
              <a:gdLst>
                <a:gd name="T0" fmla="*/ 0 w 60"/>
                <a:gd name="T1" fmla="*/ 118 h 118"/>
                <a:gd name="T2" fmla="*/ 59 w 60"/>
                <a:gd name="T3" fmla="*/ 1 h 118"/>
                <a:gd name="T4" fmla="*/ 60 w 60"/>
                <a:gd name="T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18">
                  <a:moveTo>
                    <a:pt x="0" y="118"/>
                  </a:moveTo>
                  <a:lnTo>
                    <a:pt x="59" y="1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7" name="Freeform 141"/>
            <p:cNvSpPr>
              <a:spLocks/>
            </p:cNvSpPr>
            <p:nvPr/>
          </p:nvSpPr>
          <p:spPr bwMode="auto">
            <a:xfrm>
              <a:off x="2601" y="2022"/>
              <a:ext cx="34" cy="61"/>
            </a:xfrm>
            <a:custGeom>
              <a:avLst/>
              <a:gdLst>
                <a:gd name="T0" fmla="*/ 10 w 69"/>
                <a:gd name="T1" fmla="*/ 0 h 123"/>
                <a:gd name="T2" fmla="*/ 69 w 69"/>
                <a:gd name="T3" fmla="*/ 118 h 123"/>
                <a:gd name="T4" fmla="*/ 59 w 69"/>
                <a:gd name="T5" fmla="*/ 123 h 123"/>
                <a:gd name="T6" fmla="*/ 0 w 69"/>
                <a:gd name="T7" fmla="*/ 6 h 123"/>
                <a:gd name="T8" fmla="*/ 10 w 6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3">
                  <a:moveTo>
                    <a:pt x="10" y="0"/>
                  </a:moveTo>
                  <a:lnTo>
                    <a:pt x="69" y="118"/>
                  </a:lnTo>
                  <a:lnTo>
                    <a:pt x="59" y="123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6238" name="Freeform 142"/>
            <p:cNvSpPr>
              <a:spLocks/>
            </p:cNvSpPr>
            <p:nvPr/>
          </p:nvSpPr>
          <p:spPr bwMode="auto">
            <a:xfrm>
              <a:off x="2601" y="2024"/>
              <a:ext cx="29" cy="59"/>
            </a:xfrm>
            <a:custGeom>
              <a:avLst/>
              <a:gdLst>
                <a:gd name="T0" fmla="*/ 60 w 60"/>
                <a:gd name="T1" fmla="*/ 118 h 118"/>
                <a:gd name="T2" fmla="*/ 1 w 60"/>
                <a:gd name="T3" fmla="*/ 1 h 118"/>
                <a:gd name="T4" fmla="*/ 0 w 60"/>
                <a:gd name="T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18">
                  <a:moveTo>
                    <a:pt x="60" y="118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39" name="Freeform 143"/>
            <p:cNvSpPr>
              <a:spLocks/>
            </p:cNvSpPr>
            <p:nvPr/>
          </p:nvSpPr>
          <p:spPr bwMode="auto">
            <a:xfrm>
              <a:off x="2630" y="2080"/>
              <a:ext cx="6" cy="3"/>
            </a:xfrm>
            <a:custGeom>
              <a:avLst/>
              <a:gdLst>
                <a:gd name="T0" fmla="*/ 0 w 11"/>
                <a:gd name="T1" fmla="*/ 6 h 6"/>
                <a:gd name="T2" fmla="*/ 10 w 11"/>
                <a:gd name="T3" fmla="*/ 1 h 6"/>
                <a:gd name="T4" fmla="*/ 11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lnTo>
                    <a:pt x="10" y="1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40" name="Freeform 144"/>
            <p:cNvSpPr>
              <a:spLocks/>
            </p:cNvSpPr>
            <p:nvPr/>
          </p:nvSpPr>
          <p:spPr bwMode="auto">
            <a:xfrm>
              <a:off x="2601" y="2021"/>
              <a:ext cx="6" cy="4"/>
            </a:xfrm>
            <a:custGeom>
              <a:avLst/>
              <a:gdLst>
                <a:gd name="T0" fmla="*/ 0 w 11"/>
                <a:gd name="T1" fmla="*/ 7 h 7"/>
                <a:gd name="T2" fmla="*/ 10 w 11"/>
                <a:gd name="T3" fmla="*/ 1 h 7"/>
                <a:gd name="T4" fmla="*/ 11 w 1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0" y="7"/>
                  </a:moveTo>
                  <a:lnTo>
                    <a:pt x="10" y="1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41" name="Freeform 145"/>
            <p:cNvSpPr>
              <a:spLocks/>
            </p:cNvSpPr>
            <p:nvPr/>
          </p:nvSpPr>
          <p:spPr bwMode="auto">
            <a:xfrm>
              <a:off x="2606" y="2021"/>
              <a:ext cx="29" cy="60"/>
            </a:xfrm>
            <a:custGeom>
              <a:avLst/>
              <a:gdLst>
                <a:gd name="T0" fmla="*/ 60 w 60"/>
                <a:gd name="T1" fmla="*/ 119 h 119"/>
                <a:gd name="T2" fmla="*/ 1 w 60"/>
                <a:gd name="T3" fmla="*/ 1 h 119"/>
                <a:gd name="T4" fmla="*/ 0 w 60"/>
                <a:gd name="T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19">
                  <a:moveTo>
                    <a:pt x="60" y="119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6242" name="Freeform 146"/>
          <p:cNvSpPr>
            <a:spLocks/>
          </p:cNvSpPr>
          <p:nvPr/>
        </p:nvSpPr>
        <p:spPr bwMode="auto">
          <a:xfrm>
            <a:off x="2809875" y="3432175"/>
            <a:ext cx="303213" cy="3175"/>
          </a:xfrm>
          <a:custGeom>
            <a:avLst/>
            <a:gdLst>
              <a:gd name="T0" fmla="*/ 0 w 294"/>
              <a:gd name="T1" fmla="*/ 293 w 294"/>
              <a:gd name="T2" fmla="*/ 294 w 29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4">
                <a:moveTo>
                  <a:pt x="0" y="0"/>
                </a:moveTo>
                <a:lnTo>
                  <a:pt x="293" y="0"/>
                </a:lnTo>
                <a:lnTo>
                  <a:pt x="29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6243" name="Rectangle 147"/>
          <p:cNvSpPr>
            <a:spLocks noChangeArrowheads="1"/>
          </p:cNvSpPr>
          <p:nvPr/>
        </p:nvSpPr>
        <p:spPr bwMode="auto">
          <a:xfrm>
            <a:off x="1973263" y="2324100"/>
            <a:ext cx="2984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 i="1">
                <a:solidFill>
                  <a:srgbClr val="000000"/>
                </a:solidFill>
              </a:rPr>
              <a:t>E</a:t>
            </a:r>
            <a:r>
              <a:rPr lang="de-DE" altLang="en-US" sz="1400" i="1" baseline="-25000">
                <a:solidFill>
                  <a:srgbClr val="000000"/>
                </a:solidFill>
              </a:rPr>
              <a:t>E</a:t>
            </a:r>
            <a:r>
              <a:rPr lang="hu-HU" altLang="en-US" sz="1400" i="1" baseline="-25000">
                <a:solidFill>
                  <a:srgbClr val="000000"/>
                </a:solidFill>
              </a:rPr>
              <a:t>l</a:t>
            </a:r>
            <a:endParaRPr lang="en-US" altLang="en-US" sz="3200" b="1" baseline="-25000"/>
          </a:p>
        </p:txBody>
      </p:sp>
      <p:sp>
        <p:nvSpPr>
          <p:cNvPr id="1156244" name="Rectangle 148"/>
          <p:cNvSpPr>
            <a:spLocks noChangeArrowheads="1"/>
          </p:cNvSpPr>
          <p:nvPr/>
        </p:nvSpPr>
        <p:spPr bwMode="auto">
          <a:xfrm>
            <a:off x="1973263" y="5297488"/>
            <a:ext cx="44291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1400" i="1">
                <a:solidFill>
                  <a:srgbClr val="000000"/>
                </a:solidFill>
              </a:rPr>
              <a:t>E</a:t>
            </a:r>
            <a:r>
              <a:rPr lang="de-DE" altLang="en-US" sz="1400" i="1" baseline="-25000">
                <a:solidFill>
                  <a:srgbClr val="000000"/>
                </a:solidFill>
              </a:rPr>
              <a:t>Loch</a:t>
            </a:r>
            <a:endParaRPr lang="en-US" altLang="en-US" sz="3200" b="1" baseline="-25000"/>
          </a:p>
        </p:txBody>
      </p:sp>
      <p:sp>
        <p:nvSpPr>
          <p:cNvPr id="1156245" name="Rectangle 149"/>
          <p:cNvSpPr>
            <a:spLocks noChangeArrowheads="1"/>
          </p:cNvSpPr>
          <p:nvPr/>
        </p:nvSpPr>
        <p:spPr bwMode="auto">
          <a:xfrm>
            <a:off x="3017838" y="3195638"/>
            <a:ext cx="2984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hu-HU" altLang="en-US" sz="1400" i="1">
                <a:solidFill>
                  <a:srgbClr val="000000"/>
                </a:solidFill>
              </a:rPr>
              <a:t>k</a:t>
            </a:r>
            <a:endParaRPr lang="en-US" altLang="en-US" sz="3200" b="1" baseline="-25000"/>
          </a:p>
        </p:txBody>
      </p:sp>
      <p:grpSp>
        <p:nvGrpSpPr>
          <p:cNvPr id="1156246" name="Group 150"/>
          <p:cNvGrpSpPr>
            <a:grpSpLocks/>
          </p:cNvGrpSpPr>
          <p:nvPr/>
        </p:nvGrpSpPr>
        <p:grpSpPr bwMode="auto">
          <a:xfrm>
            <a:off x="1343025" y="5953125"/>
            <a:ext cx="2586038" cy="579438"/>
            <a:chOff x="846" y="3750"/>
            <a:chExt cx="1629" cy="365"/>
          </a:xfrm>
        </p:grpSpPr>
        <p:sp>
          <p:nvSpPr>
            <p:cNvPr id="1156247" name="Oval 151"/>
            <p:cNvSpPr>
              <a:spLocks noChangeArrowheads="1"/>
            </p:cNvSpPr>
            <p:nvPr/>
          </p:nvSpPr>
          <p:spPr bwMode="auto">
            <a:xfrm>
              <a:off x="846" y="3750"/>
              <a:ext cx="210" cy="240"/>
            </a:xfrm>
            <a:prstGeom prst="ellipse">
              <a:avLst/>
            </a:prstGeom>
            <a:noFill/>
            <a:ln w="25400" algn="ctr">
              <a:solidFill>
                <a:srgbClr val="D5262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56248" name="Text Box 152"/>
            <p:cNvSpPr txBox="1">
              <a:spLocks noChangeArrowheads="1"/>
            </p:cNvSpPr>
            <p:nvPr/>
          </p:nvSpPr>
          <p:spPr bwMode="auto">
            <a:xfrm>
              <a:off x="1086" y="3774"/>
              <a:ext cx="1062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1600" b="1">
                  <a:solidFill>
                    <a:srgbClr val="D5262B"/>
                  </a:solidFill>
                </a:rPr>
                <a:t>Frequenz</a:t>
              </a:r>
            </a:p>
          </p:txBody>
        </p:sp>
        <p:sp>
          <p:nvSpPr>
            <p:cNvPr id="1156249" name="Text Box 153"/>
            <p:cNvSpPr txBox="1">
              <a:spLocks noChangeArrowheads="1"/>
            </p:cNvSpPr>
            <p:nvPr/>
          </p:nvSpPr>
          <p:spPr bwMode="auto">
            <a:xfrm>
              <a:off x="1083" y="3918"/>
              <a:ext cx="1392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DE" altLang="en-US" sz="1600" b="1">
                  <a:sym typeface="Symbol" panose="05050102010706020507" pitchFamily="18" charset="2"/>
                </a:rPr>
                <a:t>Wellenlänge</a:t>
              </a:r>
              <a:r>
                <a:rPr lang="hu-HU" altLang="en-US" sz="1600" b="1">
                  <a:sym typeface="Symbol" panose="05050102010706020507" pitchFamily="18" charset="2"/>
                </a:rPr>
                <a:t>: </a:t>
              </a:r>
              <a:r>
                <a:rPr lang="en-US" altLang="en-US" sz="1600" b="1">
                  <a:sym typeface="Symbol" panose="05050102010706020507" pitchFamily="18" charset="2"/>
                </a:rPr>
                <a:t></a:t>
              </a:r>
              <a:r>
                <a:rPr lang="hu-HU" altLang="en-US" sz="1600" b="1">
                  <a:sym typeface="Symbol" panose="05050102010706020507" pitchFamily="18" charset="2"/>
                </a:rPr>
                <a:t> </a:t>
              </a:r>
              <a:r>
                <a:rPr lang="en-US" altLang="en-US" sz="1600" b="1">
                  <a:sym typeface="Symbol" panose="05050102010706020507" pitchFamily="18" charset="2"/>
                </a:rPr>
                <a:t>= c/</a:t>
              </a:r>
            </a:p>
          </p:txBody>
        </p:sp>
      </p:grpSp>
      <p:sp>
        <p:nvSpPr>
          <p:cNvPr id="1156250" name="Text Box 154"/>
          <p:cNvSpPr txBox="1">
            <a:spLocks noChangeArrowheads="1"/>
          </p:cNvSpPr>
          <p:nvPr/>
        </p:nvSpPr>
        <p:spPr bwMode="auto">
          <a:xfrm>
            <a:off x="6569075" y="4130675"/>
            <a:ext cx="257492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DE" altLang="en-US" sz="1800" b="1">
                <a:solidFill>
                  <a:srgbClr val="D5262B"/>
                </a:solidFill>
              </a:rPr>
              <a:t>Unterschied an Wir-kungsgrad</a:t>
            </a:r>
            <a:r>
              <a:rPr lang="en-US" altLang="en-US" sz="1800" b="1">
                <a:solidFill>
                  <a:srgbClr val="D5262B"/>
                </a:solidFill>
              </a:rPr>
              <a:t>!!</a:t>
            </a:r>
          </a:p>
        </p:txBody>
      </p:sp>
      <p:sp>
        <p:nvSpPr>
          <p:cNvPr id="1156251" name="Text Box 155"/>
          <p:cNvSpPr txBox="1">
            <a:spLocks noChangeArrowheads="1"/>
          </p:cNvSpPr>
          <p:nvPr/>
        </p:nvSpPr>
        <p:spPr bwMode="auto">
          <a:xfrm>
            <a:off x="6553200" y="3387725"/>
            <a:ext cx="259080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600" b="1"/>
              <a:t>Auch Phonon wird emit-tiert</a:t>
            </a:r>
            <a:r>
              <a:rPr lang="hu-HU" altLang="en-US" sz="1600" b="1"/>
              <a:t>: </a:t>
            </a:r>
            <a:r>
              <a:rPr lang="de-DE" altLang="en-US" sz="1600" b="1" i="1"/>
              <a:t>das Kristallgitter wird erwärmt</a:t>
            </a:r>
            <a:endParaRPr lang="en-US" altLang="en-US" sz="1600" b="1" i="1"/>
          </a:p>
        </p:txBody>
      </p:sp>
      <p:sp>
        <p:nvSpPr>
          <p:cNvPr id="1156252" name="Rectangle 156"/>
          <p:cNvSpPr>
            <a:spLocks noChangeArrowheads="1"/>
          </p:cNvSpPr>
          <p:nvPr/>
        </p:nvSpPr>
        <p:spPr bwMode="auto">
          <a:xfrm>
            <a:off x="488950" y="2511425"/>
            <a:ext cx="142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 altLang="en-US" b="1">
                <a:solidFill>
                  <a:srgbClr val="D5262B"/>
                </a:solidFill>
              </a:rPr>
              <a:t>Direkter Übergang</a:t>
            </a:r>
          </a:p>
        </p:txBody>
      </p:sp>
      <p:grpSp>
        <p:nvGrpSpPr>
          <p:cNvPr id="1156538" name="Group 442"/>
          <p:cNvGrpSpPr>
            <a:grpSpLocks/>
          </p:cNvGrpSpPr>
          <p:nvPr/>
        </p:nvGrpSpPr>
        <p:grpSpPr bwMode="auto">
          <a:xfrm>
            <a:off x="209550" y="3467100"/>
            <a:ext cx="8721725" cy="3016250"/>
            <a:chOff x="132" y="2184"/>
            <a:chExt cx="5494" cy="1900"/>
          </a:xfrm>
        </p:grpSpPr>
        <p:sp>
          <p:nvSpPr>
            <p:cNvPr id="1156254" name="Text Box 158"/>
            <p:cNvSpPr txBox="1">
              <a:spLocks noChangeArrowheads="1"/>
            </p:cNvSpPr>
            <p:nvPr/>
          </p:nvSpPr>
          <p:spPr bwMode="auto">
            <a:xfrm>
              <a:off x="308" y="3472"/>
              <a:ext cx="1652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DE" altLang="en-US" b="1"/>
                <a:t>Ph</a:t>
              </a:r>
              <a:r>
                <a:rPr lang="hu-HU" altLang="en-US" b="1"/>
                <a:t>oton</a:t>
              </a:r>
              <a:r>
                <a:rPr lang="de-DE" altLang="en-US" b="1"/>
                <a:t>-E</a:t>
              </a:r>
              <a:r>
                <a:rPr lang="hu-HU" altLang="en-US" b="1"/>
                <a:t>missi</a:t>
              </a:r>
              <a:r>
                <a:rPr lang="de-DE" altLang="en-US" b="1"/>
                <a:t>on</a:t>
              </a:r>
              <a:r>
                <a:rPr lang="en-US" altLang="en-US" b="1"/>
                <a:t>:</a:t>
              </a:r>
            </a:p>
            <a:p>
              <a:pPr>
                <a:lnSpc>
                  <a:spcPct val="90000"/>
                </a:lnSpc>
              </a:pPr>
              <a:r>
                <a:rPr lang="hu-HU" altLang="en-US" b="1"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hu-HU" altLang="en-US" b="1">
                  <a:cs typeface="Arial" panose="020B0604020202020204" pitchFamily="34" charset="0"/>
                </a:rPr>
                <a:t>E </a:t>
              </a:r>
              <a:r>
                <a:rPr lang="en-US" altLang="en-US" b="1">
                  <a:cs typeface="Arial" panose="020B0604020202020204" pitchFamily="34" charset="0"/>
                </a:rPr>
                <a:t>= h·</a:t>
              </a:r>
              <a:r>
                <a:rPr lang="en-US" altLang="en-US" b="1">
                  <a:cs typeface="Arial" panose="020B0604020202020204" pitchFamily="34" charset="0"/>
                  <a:sym typeface="Symbol" panose="05050102010706020507" pitchFamily="18" charset="2"/>
                </a:rPr>
                <a:t></a:t>
              </a:r>
              <a:endParaRPr lang="en-US" altLang="en-US" b="1"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grpSp>
          <p:nvGrpSpPr>
            <p:cNvPr id="1156255" name="Group 159"/>
            <p:cNvGrpSpPr>
              <a:grpSpLocks/>
            </p:cNvGrpSpPr>
            <p:nvPr/>
          </p:nvGrpSpPr>
          <p:grpSpPr bwMode="auto">
            <a:xfrm>
              <a:off x="132" y="2184"/>
              <a:ext cx="5494" cy="1900"/>
              <a:chOff x="132" y="2184"/>
              <a:chExt cx="5400" cy="1900"/>
            </a:xfrm>
          </p:grpSpPr>
          <p:sp>
            <p:nvSpPr>
              <p:cNvPr id="1156256" name="Text Box 160"/>
              <p:cNvSpPr txBox="1">
                <a:spLocks noChangeArrowheads="1"/>
              </p:cNvSpPr>
              <p:nvPr/>
            </p:nvSpPr>
            <p:spPr bwMode="auto">
              <a:xfrm>
                <a:off x="3936" y="3360"/>
                <a:ext cx="1596" cy="724"/>
              </a:xfrm>
              <a:prstGeom prst="rect">
                <a:avLst/>
              </a:prstGeom>
              <a:solidFill>
                <a:srgbClr val="FFFF99"/>
              </a:solidFill>
              <a:ln w="22225" algn="ctr">
                <a:solidFill>
                  <a:srgbClr val="D5262B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pPr algn="ctr"/>
                <a:r>
                  <a:rPr lang="de-DE" altLang="en-US" b="1">
                    <a:solidFill>
                      <a:srgbClr val="D5262B"/>
                    </a:solidFill>
                  </a:rPr>
                  <a:t>Die Lichtemission ist mit dem Rekom-binationsstrom ver-bunden</a:t>
                </a:r>
                <a:endParaRPr lang="en-US" altLang="en-US" sz="1800">
                  <a:solidFill>
                    <a:srgbClr val="D5262B"/>
                  </a:solidFill>
                </a:endParaRPr>
              </a:p>
            </p:txBody>
          </p:sp>
          <p:grpSp>
            <p:nvGrpSpPr>
              <p:cNvPr id="1156257" name="Group 161"/>
              <p:cNvGrpSpPr>
                <a:grpSpLocks/>
              </p:cNvGrpSpPr>
              <p:nvPr/>
            </p:nvGrpSpPr>
            <p:grpSpPr bwMode="auto">
              <a:xfrm>
                <a:off x="132" y="2184"/>
                <a:ext cx="1092" cy="300"/>
                <a:chOff x="132" y="2184"/>
                <a:chExt cx="1092" cy="300"/>
              </a:xfrm>
            </p:grpSpPr>
            <p:sp>
              <p:nvSpPr>
                <p:cNvPr id="1156258" name="Freeform 162"/>
                <p:cNvSpPr>
                  <a:spLocks/>
                </p:cNvSpPr>
                <p:nvPr/>
              </p:nvSpPr>
              <p:spPr bwMode="auto">
                <a:xfrm>
                  <a:off x="1131" y="2184"/>
                  <a:ext cx="93" cy="300"/>
                </a:xfrm>
                <a:custGeom>
                  <a:avLst/>
                  <a:gdLst>
                    <a:gd name="T0" fmla="*/ 93 w 93"/>
                    <a:gd name="T1" fmla="*/ 0 h 300"/>
                    <a:gd name="T2" fmla="*/ 21 w 93"/>
                    <a:gd name="T3" fmla="*/ 66 h 300"/>
                    <a:gd name="T4" fmla="*/ 9 w 93"/>
                    <a:gd name="T5" fmla="*/ 180 h 300"/>
                    <a:gd name="T6" fmla="*/ 75 w 93"/>
                    <a:gd name="T7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3" h="300">
                      <a:moveTo>
                        <a:pt x="93" y="0"/>
                      </a:moveTo>
                      <a:cubicBezTo>
                        <a:pt x="64" y="18"/>
                        <a:pt x="35" y="36"/>
                        <a:pt x="21" y="66"/>
                      </a:cubicBezTo>
                      <a:cubicBezTo>
                        <a:pt x="7" y="96"/>
                        <a:pt x="0" y="141"/>
                        <a:pt x="9" y="180"/>
                      </a:cubicBezTo>
                      <a:cubicBezTo>
                        <a:pt x="18" y="219"/>
                        <a:pt x="46" y="259"/>
                        <a:pt x="75" y="3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56259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132" y="2232"/>
                  <a:ext cx="1020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de-DE" altLang="en-US" sz="1600">
                      <a:solidFill>
                        <a:srgbClr val="FF0000"/>
                      </a:solidFill>
                    </a:rPr>
                    <a:t>R</a:t>
                  </a:r>
                  <a:r>
                    <a:rPr lang="hu-HU" altLang="en-US" sz="1600">
                      <a:solidFill>
                        <a:srgbClr val="FF0000"/>
                      </a:solidFill>
                    </a:rPr>
                    <a:t>ekombin</a:t>
                  </a:r>
                  <a:r>
                    <a:rPr lang="de-DE" altLang="en-US" sz="1600">
                      <a:solidFill>
                        <a:srgbClr val="FF0000"/>
                      </a:solidFill>
                    </a:rPr>
                    <a:t>ation</a:t>
                  </a:r>
                  <a:endParaRPr lang="en-US" altLang="en-US" sz="160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1156260" name="Line 164"/>
          <p:cNvSpPr>
            <a:spLocks noChangeShapeType="1"/>
          </p:cNvSpPr>
          <p:nvPr/>
        </p:nvSpPr>
        <p:spPr bwMode="auto">
          <a:xfrm>
            <a:off x="2514600" y="3419475"/>
            <a:ext cx="0" cy="542925"/>
          </a:xfrm>
          <a:prstGeom prst="line">
            <a:avLst/>
          </a:prstGeom>
          <a:noFill/>
          <a:ln w="9525">
            <a:solidFill>
              <a:srgbClr val="4D2885"/>
            </a:solidFill>
            <a:round/>
            <a:headEnd type="arrow" w="lg" len="med"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56261" name="Text Box 165"/>
          <p:cNvSpPr txBox="1">
            <a:spLocks noChangeArrowheads="1"/>
          </p:cNvSpPr>
          <p:nvPr/>
        </p:nvSpPr>
        <p:spPr bwMode="auto">
          <a:xfrm>
            <a:off x="2470150" y="3514725"/>
            <a:ext cx="9302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sz="1600" b="1"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sz="1600" b="1" i="1">
                <a:cs typeface="Arial" panose="020B0604020202020204" pitchFamily="34" charset="0"/>
              </a:rPr>
              <a:t>E </a:t>
            </a:r>
            <a:r>
              <a:rPr lang="en-US" altLang="en-US" sz="1600" b="1" i="1">
                <a:cs typeface="Arial" panose="020B0604020202020204" pitchFamily="34" charset="0"/>
              </a:rPr>
              <a:t>= E</a:t>
            </a:r>
            <a:r>
              <a:rPr lang="en-US" altLang="en-US" sz="1600" b="1" i="1" baseline="-25000">
                <a:cs typeface="Arial" panose="020B0604020202020204" pitchFamily="34" charset="0"/>
              </a:rPr>
              <a:t>g</a:t>
            </a:r>
            <a:endParaRPr lang="en-US" altLang="en-US" sz="1600" b="1" i="1" baseline="-25000">
              <a:latin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1156262" name="Group 166"/>
          <p:cNvGrpSpPr>
            <a:grpSpLocks/>
          </p:cNvGrpSpPr>
          <p:nvPr/>
        </p:nvGrpSpPr>
        <p:grpSpPr bwMode="auto">
          <a:xfrm>
            <a:off x="4037013" y="2339975"/>
            <a:ext cx="3630612" cy="3157538"/>
            <a:chOff x="2111" y="1474"/>
            <a:chExt cx="2287" cy="1989"/>
          </a:xfrm>
        </p:grpSpPr>
        <p:sp>
          <p:nvSpPr>
            <p:cNvPr id="1156263" name="Rectangle 167"/>
            <p:cNvSpPr>
              <a:spLocks noChangeArrowheads="1"/>
            </p:cNvSpPr>
            <p:nvPr/>
          </p:nvSpPr>
          <p:spPr bwMode="auto">
            <a:xfrm>
              <a:off x="2848" y="2251"/>
              <a:ext cx="85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de-DE" altLang="en-US" sz="1400">
                  <a:solidFill>
                    <a:srgbClr val="000000"/>
                  </a:solidFill>
                </a:rPr>
                <a:t>Phononkoppel- ter Übergang</a:t>
              </a:r>
              <a:endParaRPr lang="en-US" altLang="en-US" sz="3200" b="1"/>
            </a:p>
          </p:txBody>
        </p:sp>
        <p:grpSp>
          <p:nvGrpSpPr>
            <p:cNvPr id="1156264" name="Group 168"/>
            <p:cNvGrpSpPr>
              <a:grpSpLocks/>
            </p:cNvGrpSpPr>
            <p:nvPr/>
          </p:nvGrpSpPr>
          <p:grpSpPr bwMode="auto">
            <a:xfrm>
              <a:off x="2111" y="1474"/>
              <a:ext cx="2287" cy="1989"/>
              <a:chOff x="2111" y="1474"/>
              <a:chExt cx="2287" cy="1989"/>
            </a:xfrm>
          </p:grpSpPr>
          <p:sp>
            <p:nvSpPr>
              <p:cNvPr id="1156265" name="Text Box 169"/>
              <p:cNvSpPr txBox="1">
                <a:spLocks noChangeArrowheads="1"/>
              </p:cNvSpPr>
              <p:nvPr/>
            </p:nvSpPr>
            <p:spPr bwMode="auto">
              <a:xfrm>
                <a:off x="3414" y="1571"/>
                <a:ext cx="98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en-US" b="1">
                    <a:solidFill>
                      <a:srgbClr val="D5262B"/>
                    </a:solidFill>
                  </a:rPr>
                  <a:t>Indirekter Übergang</a:t>
                </a:r>
                <a:endParaRPr lang="en-US" altLang="en-US" b="1">
                  <a:solidFill>
                    <a:srgbClr val="D5262B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  <p:grpSp>
            <p:nvGrpSpPr>
              <p:cNvPr id="1156266" name="Group 170"/>
              <p:cNvGrpSpPr>
                <a:grpSpLocks/>
              </p:cNvGrpSpPr>
              <p:nvPr/>
            </p:nvGrpSpPr>
            <p:grpSpPr bwMode="auto">
              <a:xfrm>
                <a:off x="2111" y="1474"/>
                <a:ext cx="1335" cy="1989"/>
                <a:chOff x="2111" y="1474"/>
                <a:chExt cx="1335" cy="1989"/>
              </a:xfrm>
            </p:grpSpPr>
            <p:sp>
              <p:nvSpPr>
                <p:cNvPr id="1156267" name="Freeform 171"/>
                <p:cNvSpPr>
                  <a:spLocks/>
                </p:cNvSpPr>
                <p:nvPr/>
              </p:nvSpPr>
              <p:spPr bwMode="auto">
                <a:xfrm>
                  <a:off x="2630" y="2484"/>
                  <a:ext cx="17" cy="5"/>
                </a:xfrm>
                <a:custGeom>
                  <a:avLst/>
                  <a:gdLst>
                    <a:gd name="T0" fmla="*/ 25 w 25"/>
                    <a:gd name="T1" fmla="*/ 0 h 6"/>
                    <a:gd name="T2" fmla="*/ 1 w 25"/>
                    <a:gd name="T3" fmla="*/ 5 h 6"/>
                    <a:gd name="T4" fmla="*/ 0 w 25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6">
                      <a:moveTo>
                        <a:pt x="25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68" name="Freeform 172"/>
                <p:cNvSpPr>
                  <a:spLocks/>
                </p:cNvSpPr>
                <p:nvPr/>
              </p:nvSpPr>
              <p:spPr bwMode="auto">
                <a:xfrm>
                  <a:off x="2616" y="2487"/>
                  <a:ext cx="16" cy="4"/>
                </a:xfrm>
                <a:custGeom>
                  <a:avLst/>
                  <a:gdLst>
                    <a:gd name="T0" fmla="*/ 24 w 24"/>
                    <a:gd name="T1" fmla="*/ 0 h 6"/>
                    <a:gd name="T2" fmla="*/ 1 w 24"/>
                    <a:gd name="T3" fmla="*/ 5 h 6"/>
                    <a:gd name="T4" fmla="*/ 0 w 24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6">
                      <a:moveTo>
                        <a:pt x="24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69" name="Freeform 173"/>
                <p:cNvSpPr>
                  <a:spLocks/>
                </p:cNvSpPr>
                <p:nvPr/>
              </p:nvSpPr>
              <p:spPr bwMode="auto">
                <a:xfrm>
                  <a:off x="2600" y="2491"/>
                  <a:ext cx="16" cy="5"/>
                </a:xfrm>
                <a:custGeom>
                  <a:avLst/>
                  <a:gdLst>
                    <a:gd name="T0" fmla="*/ 26 w 26"/>
                    <a:gd name="T1" fmla="*/ 0 h 7"/>
                    <a:gd name="T2" fmla="*/ 1 w 26"/>
                    <a:gd name="T3" fmla="*/ 6 h 7"/>
                    <a:gd name="T4" fmla="*/ 0 w 2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7">
                      <a:moveTo>
                        <a:pt x="26" y="0"/>
                      </a:moveTo>
                      <a:lnTo>
                        <a:pt x="1" y="6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0" name="Freeform 174"/>
                <p:cNvSpPr>
                  <a:spLocks/>
                </p:cNvSpPr>
                <p:nvPr/>
              </p:nvSpPr>
              <p:spPr bwMode="auto">
                <a:xfrm>
                  <a:off x="2584" y="2496"/>
                  <a:ext cx="16" cy="4"/>
                </a:xfrm>
                <a:custGeom>
                  <a:avLst/>
                  <a:gdLst>
                    <a:gd name="T0" fmla="*/ 24 w 24"/>
                    <a:gd name="T1" fmla="*/ 0 h 6"/>
                    <a:gd name="T2" fmla="*/ 1 w 24"/>
                    <a:gd name="T3" fmla="*/ 5 h 6"/>
                    <a:gd name="T4" fmla="*/ 0 w 24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6">
                      <a:moveTo>
                        <a:pt x="24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1" name="Freeform 175"/>
                <p:cNvSpPr>
                  <a:spLocks/>
                </p:cNvSpPr>
                <p:nvPr/>
              </p:nvSpPr>
              <p:spPr bwMode="auto">
                <a:xfrm>
                  <a:off x="2569" y="2498"/>
                  <a:ext cx="15" cy="6"/>
                </a:xfrm>
                <a:custGeom>
                  <a:avLst/>
                  <a:gdLst>
                    <a:gd name="T0" fmla="*/ 24 w 24"/>
                    <a:gd name="T1" fmla="*/ 0 h 7"/>
                    <a:gd name="T2" fmla="*/ 1 w 24"/>
                    <a:gd name="T3" fmla="*/ 6 h 7"/>
                    <a:gd name="T4" fmla="*/ 0 w 2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7">
                      <a:moveTo>
                        <a:pt x="24" y="0"/>
                      </a:moveTo>
                      <a:lnTo>
                        <a:pt x="1" y="6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2" name="Freeform 176"/>
                <p:cNvSpPr>
                  <a:spLocks/>
                </p:cNvSpPr>
                <p:nvPr/>
              </p:nvSpPr>
              <p:spPr bwMode="auto">
                <a:xfrm>
                  <a:off x="2553" y="2502"/>
                  <a:ext cx="17" cy="6"/>
                </a:xfrm>
                <a:custGeom>
                  <a:avLst/>
                  <a:gdLst>
                    <a:gd name="T0" fmla="*/ 26 w 26"/>
                    <a:gd name="T1" fmla="*/ 0 h 7"/>
                    <a:gd name="T2" fmla="*/ 1 w 26"/>
                    <a:gd name="T3" fmla="*/ 6 h 7"/>
                    <a:gd name="T4" fmla="*/ 0 w 26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7">
                      <a:moveTo>
                        <a:pt x="26" y="0"/>
                      </a:moveTo>
                      <a:lnTo>
                        <a:pt x="1" y="6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3" name="Freeform 177"/>
                <p:cNvSpPr>
                  <a:spLocks/>
                </p:cNvSpPr>
                <p:nvPr/>
              </p:nvSpPr>
              <p:spPr bwMode="auto">
                <a:xfrm>
                  <a:off x="2539" y="2507"/>
                  <a:ext cx="16" cy="5"/>
                </a:xfrm>
                <a:custGeom>
                  <a:avLst/>
                  <a:gdLst>
                    <a:gd name="T0" fmla="*/ 24 w 24"/>
                    <a:gd name="T1" fmla="*/ 0 h 7"/>
                    <a:gd name="T2" fmla="*/ 1 w 24"/>
                    <a:gd name="T3" fmla="*/ 6 h 7"/>
                    <a:gd name="T4" fmla="*/ 0 w 2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7">
                      <a:moveTo>
                        <a:pt x="24" y="0"/>
                      </a:moveTo>
                      <a:lnTo>
                        <a:pt x="1" y="6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4" name="Freeform 178"/>
                <p:cNvSpPr>
                  <a:spLocks/>
                </p:cNvSpPr>
                <p:nvPr/>
              </p:nvSpPr>
              <p:spPr bwMode="auto">
                <a:xfrm>
                  <a:off x="2524" y="2511"/>
                  <a:ext cx="15" cy="5"/>
                </a:xfrm>
                <a:custGeom>
                  <a:avLst/>
                  <a:gdLst>
                    <a:gd name="T0" fmla="*/ 24 w 24"/>
                    <a:gd name="T1" fmla="*/ 0 h 7"/>
                    <a:gd name="T2" fmla="*/ 1 w 24"/>
                    <a:gd name="T3" fmla="*/ 6 h 7"/>
                    <a:gd name="T4" fmla="*/ 0 w 2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7">
                      <a:moveTo>
                        <a:pt x="24" y="0"/>
                      </a:moveTo>
                      <a:lnTo>
                        <a:pt x="1" y="6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5" name="Freeform 179"/>
                <p:cNvSpPr>
                  <a:spLocks/>
                </p:cNvSpPr>
                <p:nvPr/>
              </p:nvSpPr>
              <p:spPr bwMode="auto">
                <a:xfrm>
                  <a:off x="2508" y="2515"/>
                  <a:ext cx="16" cy="5"/>
                </a:xfrm>
                <a:custGeom>
                  <a:avLst/>
                  <a:gdLst>
                    <a:gd name="T0" fmla="*/ 24 w 24"/>
                    <a:gd name="T1" fmla="*/ 0 h 8"/>
                    <a:gd name="T2" fmla="*/ 1 w 24"/>
                    <a:gd name="T3" fmla="*/ 7 h 8"/>
                    <a:gd name="T4" fmla="*/ 0 w 24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8">
                      <a:moveTo>
                        <a:pt x="24" y="0"/>
                      </a:moveTo>
                      <a:lnTo>
                        <a:pt x="1" y="7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6" name="Freeform 180"/>
                <p:cNvSpPr>
                  <a:spLocks/>
                </p:cNvSpPr>
                <p:nvPr/>
              </p:nvSpPr>
              <p:spPr bwMode="auto">
                <a:xfrm>
                  <a:off x="2494" y="2520"/>
                  <a:ext cx="15" cy="6"/>
                </a:xfrm>
                <a:custGeom>
                  <a:avLst/>
                  <a:gdLst>
                    <a:gd name="T0" fmla="*/ 25 w 25"/>
                    <a:gd name="T1" fmla="*/ 0 h 8"/>
                    <a:gd name="T2" fmla="*/ 1 w 25"/>
                    <a:gd name="T3" fmla="*/ 7 h 8"/>
                    <a:gd name="T4" fmla="*/ 0 w 25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8">
                      <a:moveTo>
                        <a:pt x="25" y="0"/>
                      </a:moveTo>
                      <a:lnTo>
                        <a:pt x="1" y="7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7" name="Freeform 181"/>
                <p:cNvSpPr>
                  <a:spLocks/>
                </p:cNvSpPr>
                <p:nvPr/>
              </p:nvSpPr>
              <p:spPr bwMode="auto">
                <a:xfrm>
                  <a:off x="2482" y="2525"/>
                  <a:ext cx="12" cy="4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5 h 6"/>
                    <a:gd name="T4" fmla="*/ 0 w 19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8" name="Freeform 182"/>
                <p:cNvSpPr>
                  <a:spLocks/>
                </p:cNvSpPr>
                <p:nvPr/>
              </p:nvSpPr>
              <p:spPr bwMode="auto">
                <a:xfrm>
                  <a:off x="2470" y="2529"/>
                  <a:ext cx="12" cy="4"/>
                </a:xfrm>
                <a:custGeom>
                  <a:avLst/>
                  <a:gdLst>
                    <a:gd name="T0" fmla="*/ 18 w 18"/>
                    <a:gd name="T1" fmla="*/ 0 h 6"/>
                    <a:gd name="T2" fmla="*/ 1 w 18"/>
                    <a:gd name="T3" fmla="*/ 5 h 6"/>
                    <a:gd name="T4" fmla="*/ 0 w 18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18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79" name="Freeform 183"/>
                <p:cNvSpPr>
                  <a:spLocks/>
                </p:cNvSpPr>
                <p:nvPr/>
              </p:nvSpPr>
              <p:spPr bwMode="auto">
                <a:xfrm>
                  <a:off x="2459" y="2533"/>
                  <a:ext cx="12" cy="4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5 h 6"/>
                    <a:gd name="T4" fmla="*/ 0 w 19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0" name="Freeform 184"/>
                <p:cNvSpPr>
                  <a:spLocks/>
                </p:cNvSpPr>
                <p:nvPr/>
              </p:nvSpPr>
              <p:spPr bwMode="auto">
                <a:xfrm>
                  <a:off x="2447" y="2536"/>
                  <a:ext cx="12" cy="4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5 h 6"/>
                    <a:gd name="T4" fmla="*/ 0 w 19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1" name="Freeform 185"/>
                <p:cNvSpPr>
                  <a:spLocks/>
                </p:cNvSpPr>
                <p:nvPr/>
              </p:nvSpPr>
              <p:spPr bwMode="auto">
                <a:xfrm>
                  <a:off x="2435" y="2540"/>
                  <a:ext cx="12" cy="3"/>
                </a:xfrm>
                <a:custGeom>
                  <a:avLst/>
                  <a:gdLst>
                    <a:gd name="T0" fmla="*/ 20 w 20"/>
                    <a:gd name="T1" fmla="*/ 0 h 6"/>
                    <a:gd name="T2" fmla="*/ 1 w 20"/>
                    <a:gd name="T3" fmla="*/ 5 h 6"/>
                    <a:gd name="T4" fmla="*/ 0 w 20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6">
                      <a:moveTo>
                        <a:pt x="20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2" name="Freeform 186"/>
                <p:cNvSpPr>
                  <a:spLocks/>
                </p:cNvSpPr>
                <p:nvPr/>
              </p:nvSpPr>
              <p:spPr bwMode="auto">
                <a:xfrm>
                  <a:off x="2424" y="2543"/>
                  <a:ext cx="11" cy="5"/>
                </a:xfrm>
                <a:custGeom>
                  <a:avLst/>
                  <a:gdLst>
                    <a:gd name="T0" fmla="*/ 18 w 18"/>
                    <a:gd name="T1" fmla="*/ 0 h 7"/>
                    <a:gd name="T2" fmla="*/ 1 w 18"/>
                    <a:gd name="T3" fmla="*/ 6 h 7"/>
                    <a:gd name="T4" fmla="*/ 0 w 18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7">
                      <a:moveTo>
                        <a:pt x="18" y="0"/>
                      </a:moveTo>
                      <a:lnTo>
                        <a:pt x="1" y="6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3" name="Freeform 187"/>
                <p:cNvSpPr>
                  <a:spLocks/>
                </p:cNvSpPr>
                <p:nvPr/>
              </p:nvSpPr>
              <p:spPr bwMode="auto">
                <a:xfrm>
                  <a:off x="2412" y="2547"/>
                  <a:ext cx="13" cy="3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5 h 6"/>
                    <a:gd name="T4" fmla="*/ 0 w 19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4" name="Freeform 188"/>
                <p:cNvSpPr>
                  <a:spLocks/>
                </p:cNvSpPr>
                <p:nvPr/>
              </p:nvSpPr>
              <p:spPr bwMode="auto">
                <a:xfrm>
                  <a:off x="2400" y="2550"/>
                  <a:ext cx="13" cy="6"/>
                </a:xfrm>
                <a:custGeom>
                  <a:avLst/>
                  <a:gdLst>
                    <a:gd name="T0" fmla="*/ 18 w 18"/>
                    <a:gd name="T1" fmla="*/ 0 h 8"/>
                    <a:gd name="T2" fmla="*/ 1 w 18"/>
                    <a:gd name="T3" fmla="*/ 7 h 8"/>
                    <a:gd name="T4" fmla="*/ 0 w 1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8">
                      <a:moveTo>
                        <a:pt x="18" y="0"/>
                      </a:moveTo>
                      <a:lnTo>
                        <a:pt x="1" y="7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5" name="Freeform 189"/>
                <p:cNvSpPr>
                  <a:spLocks/>
                </p:cNvSpPr>
                <p:nvPr/>
              </p:nvSpPr>
              <p:spPr bwMode="auto">
                <a:xfrm>
                  <a:off x="2390" y="2555"/>
                  <a:ext cx="11" cy="6"/>
                </a:xfrm>
                <a:custGeom>
                  <a:avLst/>
                  <a:gdLst>
                    <a:gd name="T0" fmla="*/ 18 w 18"/>
                    <a:gd name="T1" fmla="*/ 0 h 8"/>
                    <a:gd name="T2" fmla="*/ 1 w 18"/>
                    <a:gd name="T3" fmla="*/ 7 h 8"/>
                    <a:gd name="T4" fmla="*/ 0 w 1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8">
                      <a:moveTo>
                        <a:pt x="18" y="0"/>
                      </a:moveTo>
                      <a:lnTo>
                        <a:pt x="1" y="7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6" name="Freeform 190"/>
                <p:cNvSpPr>
                  <a:spLocks/>
                </p:cNvSpPr>
                <p:nvPr/>
              </p:nvSpPr>
              <p:spPr bwMode="auto">
                <a:xfrm>
                  <a:off x="2379" y="2561"/>
                  <a:ext cx="11" cy="5"/>
                </a:xfrm>
                <a:custGeom>
                  <a:avLst/>
                  <a:gdLst>
                    <a:gd name="T0" fmla="*/ 19 w 19"/>
                    <a:gd name="T1" fmla="*/ 0 h 9"/>
                    <a:gd name="T2" fmla="*/ 2 w 19"/>
                    <a:gd name="T3" fmla="*/ 8 h 9"/>
                    <a:gd name="T4" fmla="*/ 0 w 19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9">
                      <a:moveTo>
                        <a:pt x="19" y="0"/>
                      </a:moveTo>
                      <a:lnTo>
                        <a:pt x="2" y="8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7" name="Freeform 191"/>
                <p:cNvSpPr>
                  <a:spLocks/>
                </p:cNvSpPr>
                <p:nvPr/>
              </p:nvSpPr>
              <p:spPr bwMode="auto">
                <a:xfrm>
                  <a:off x="2357" y="2566"/>
                  <a:ext cx="22" cy="13"/>
                </a:xfrm>
                <a:custGeom>
                  <a:avLst/>
                  <a:gdLst>
                    <a:gd name="T0" fmla="*/ 34 w 34"/>
                    <a:gd name="T1" fmla="*/ 0 h 19"/>
                    <a:gd name="T2" fmla="*/ 1 w 34"/>
                    <a:gd name="T3" fmla="*/ 18 h 19"/>
                    <a:gd name="T4" fmla="*/ 0 w 34"/>
                    <a:gd name="T5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" h="19">
                      <a:moveTo>
                        <a:pt x="34" y="0"/>
                      </a:moveTo>
                      <a:lnTo>
                        <a:pt x="1" y="18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8" name="Freeform 192"/>
                <p:cNvSpPr>
                  <a:spLocks/>
                </p:cNvSpPr>
                <p:nvPr/>
              </p:nvSpPr>
              <p:spPr bwMode="auto">
                <a:xfrm>
                  <a:off x="2337" y="2579"/>
                  <a:ext cx="22" cy="13"/>
                </a:xfrm>
                <a:custGeom>
                  <a:avLst/>
                  <a:gdLst>
                    <a:gd name="T0" fmla="*/ 32 w 32"/>
                    <a:gd name="T1" fmla="*/ 0 h 22"/>
                    <a:gd name="T2" fmla="*/ 1 w 32"/>
                    <a:gd name="T3" fmla="*/ 21 h 22"/>
                    <a:gd name="T4" fmla="*/ 0 w 32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2" h="22">
                      <a:moveTo>
                        <a:pt x="32" y="0"/>
                      </a:moveTo>
                      <a:lnTo>
                        <a:pt x="1" y="21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89" name="Freeform 193"/>
                <p:cNvSpPr>
                  <a:spLocks/>
                </p:cNvSpPr>
                <p:nvPr/>
              </p:nvSpPr>
              <p:spPr bwMode="auto">
                <a:xfrm>
                  <a:off x="2318" y="2592"/>
                  <a:ext cx="20" cy="15"/>
                </a:xfrm>
                <a:custGeom>
                  <a:avLst/>
                  <a:gdLst>
                    <a:gd name="T0" fmla="*/ 33 w 33"/>
                    <a:gd name="T1" fmla="*/ 0 h 22"/>
                    <a:gd name="T2" fmla="*/ 1 w 33"/>
                    <a:gd name="T3" fmla="*/ 21 h 22"/>
                    <a:gd name="T4" fmla="*/ 0 w 33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22">
                      <a:moveTo>
                        <a:pt x="33" y="0"/>
                      </a:moveTo>
                      <a:lnTo>
                        <a:pt x="1" y="21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0" name="Freeform 194"/>
                <p:cNvSpPr>
                  <a:spLocks/>
                </p:cNvSpPr>
                <p:nvPr/>
              </p:nvSpPr>
              <p:spPr bwMode="auto">
                <a:xfrm>
                  <a:off x="2298" y="2606"/>
                  <a:ext cx="20" cy="18"/>
                </a:xfrm>
                <a:custGeom>
                  <a:avLst/>
                  <a:gdLst>
                    <a:gd name="T0" fmla="*/ 30 w 30"/>
                    <a:gd name="T1" fmla="*/ 0 h 25"/>
                    <a:gd name="T2" fmla="*/ 1 w 30"/>
                    <a:gd name="T3" fmla="*/ 24 h 25"/>
                    <a:gd name="T4" fmla="*/ 0 w 30"/>
                    <a:gd name="T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5">
                      <a:moveTo>
                        <a:pt x="30" y="0"/>
                      </a:moveTo>
                      <a:lnTo>
                        <a:pt x="1" y="24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1" name="Freeform 195"/>
                <p:cNvSpPr>
                  <a:spLocks/>
                </p:cNvSpPr>
                <p:nvPr/>
              </p:nvSpPr>
              <p:spPr bwMode="auto">
                <a:xfrm>
                  <a:off x="2280" y="2622"/>
                  <a:ext cx="19" cy="18"/>
                </a:xfrm>
                <a:custGeom>
                  <a:avLst/>
                  <a:gdLst>
                    <a:gd name="T0" fmla="*/ 29 w 29"/>
                    <a:gd name="T1" fmla="*/ 0 h 25"/>
                    <a:gd name="T2" fmla="*/ 1 w 29"/>
                    <a:gd name="T3" fmla="*/ 24 h 25"/>
                    <a:gd name="T4" fmla="*/ 0 w 29"/>
                    <a:gd name="T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5">
                      <a:moveTo>
                        <a:pt x="29" y="0"/>
                      </a:moveTo>
                      <a:lnTo>
                        <a:pt x="1" y="24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2" name="Freeform 196"/>
                <p:cNvSpPr>
                  <a:spLocks/>
                </p:cNvSpPr>
                <p:nvPr/>
              </p:nvSpPr>
              <p:spPr bwMode="auto">
                <a:xfrm>
                  <a:off x="2261" y="2640"/>
                  <a:ext cx="19" cy="18"/>
                </a:xfrm>
                <a:custGeom>
                  <a:avLst/>
                  <a:gdLst>
                    <a:gd name="T0" fmla="*/ 29 w 29"/>
                    <a:gd name="T1" fmla="*/ 0 h 26"/>
                    <a:gd name="T2" fmla="*/ 1 w 29"/>
                    <a:gd name="T3" fmla="*/ 25 h 26"/>
                    <a:gd name="T4" fmla="*/ 0 w 29"/>
                    <a:gd name="T5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6">
                      <a:moveTo>
                        <a:pt x="29" y="0"/>
                      </a:moveTo>
                      <a:lnTo>
                        <a:pt x="1" y="25"/>
                      </a:lnTo>
                      <a:lnTo>
                        <a:pt x="0" y="2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3" name="Freeform 197"/>
                <p:cNvSpPr>
                  <a:spLocks/>
                </p:cNvSpPr>
                <p:nvPr/>
              </p:nvSpPr>
              <p:spPr bwMode="auto">
                <a:xfrm>
                  <a:off x="2244" y="2656"/>
                  <a:ext cx="17" cy="18"/>
                </a:xfrm>
                <a:custGeom>
                  <a:avLst/>
                  <a:gdLst>
                    <a:gd name="T0" fmla="*/ 30 w 30"/>
                    <a:gd name="T1" fmla="*/ 0 h 26"/>
                    <a:gd name="T2" fmla="*/ 1 w 30"/>
                    <a:gd name="T3" fmla="*/ 25 h 26"/>
                    <a:gd name="T4" fmla="*/ 0 w 30"/>
                    <a:gd name="T5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6">
                      <a:moveTo>
                        <a:pt x="30" y="0"/>
                      </a:moveTo>
                      <a:lnTo>
                        <a:pt x="1" y="25"/>
                      </a:lnTo>
                      <a:lnTo>
                        <a:pt x="0" y="2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4" name="Freeform 198"/>
                <p:cNvSpPr>
                  <a:spLocks/>
                </p:cNvSpPr>
                <p:nvPr/>
              </p:nvSpPr>
              <p:spPr bwMode="auto">
                <a:xfrm>
                  <a:off x="2225" y="2674"/>
                  <a:ext cx="19" cy="18"/>
                </a:xfrm>
                <a:custGeom>
                  <a:avLst/>
                  <a:gdLst>
                    <a:gd name="T0" fmla="*/ 28 w 28"/>
                    <a:gd name="T1" fmla="*/ 0 h 28"/>
                    <a:gd name="T2" fmla="*/ 1 w 28"/>
                    <a:gd name="T3" fmla="*/ 27 h 28"/>
                    <a:gd name="T4" fmla="*/ 0 w 28"/>
                    <a:gd name="T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" h="28">
                      <a:moveTo>
                        <a:pt x="28" y="0"/>
                      </a:moveTo>
                      <a:lnTo>
                        <a:pt x="1" y="27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5" name="Freeform 199"/>
                <p:cNvSpPr>
                  <a:spLocks/>
                </p:cNvSpPr>
                <p:nvPr/>
              </p:nvSpPr>
              <p:spPr bwMode="auto">
                <a:xfrm>
                  <a:off x="2207" y="2692"/>
                  <a:ext cx="18" cy="18"/>
                </a:xfrm>
                <a:custGeom>
                  <a:avLst/>
                  <a:gdLst>
                    <a:gd name="T0" fmla="*/ 29 w 29"/>
                    <a:gd name="T1" fmla="*/ 0 h 26"/>
                    <a:gd name="T2" fmla="*/ 1 w 29"/>
                    <a:gd name="T3" fmla="*/ 25 h 26"/>
                    <a:gd name="T4" fmla="*/ 0 w 29"/>
                    <a:gd name="T5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6">
                      <a:moveTo>
                        <a:pt x="29" y="0"/>
                      </a:moveTo>
                      <a:lnTo>
                        <a:pt x="1" y="25"/>
                      </a:lnTo>
                      <a:lnTo>
                        <a:pt x="0" y="2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6" name="Freeform 200"/>
                <p:cNvSpPr>
                  <a:spLocks/>
                </p:cNvSpPr>
                <p:nvPr/>
              </p:nvSpPr>
              <p:spPr bwMode="auto">
                <a:xfrm>
                  <a:off x="2189" y="2709"/>
                  <a:ext cx="18" cy="18"/>
                </a:xfrm>
                <a:custGeom>
                  <a:avLst/>
                  <a:gdLst>
                    <a:gd name="T0" fmla="*/ 30 w 30"/>
                    <a:gd name="T1" fmla="*/ 0 h 25"/>
                    <a:gd name="T2" fmla="*/ 1 w 30"/>
                    <a:gd name="T3" fmla="*/ 24 h 25"/>
                    <a:gd name="T4" fmla="*/ 0 w 30"/>
                    <a:gd name="T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5">
                      <a:moveTo>
                        <a:pt x="30" y="0"/>
                      </a:moveTo>
                      <a:lnTo>
                        <a:pt x="1" y="24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7" name="Freeform 201"/>
                <p:cNvSpPr>
                  <a:spLocks/>
                </p:cNvSpPr>
                <p:nvPr/>
              </p:nvSpPr>
              <p:spPr bwMode="auto">
                <a:xfrm>
                  <a:off x="2180" y="2726"/>
                  <a:ext cx="9" cy="8"/>
                </a:xfrm>
                <a:custGeom>
                  <a:avLst/>
                  <a:gdLst>
                    <a:gd name="T0" fmla="*/ 14 w 14"/>
                    <a:gd name="T1" fmla="*/ 0 h 12"/>
                    <a:gd name="T2" fmla="*/ 1 w 14"/>
                    <a:gd name="T3" fmla="*/ 11 h 12"/>
                    <a:gd name="T4" fmla="*/ 0 w 14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2">
                      <a:moveTo>
                        <a:pt x="14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8" name="Freeform 202"/>
                <p:cNvSpPr>
                  <a:spLocks/>
                </p:cNvSpPr>
                <p:nvPr/>
              </p:nvSpPr>
              <p:spPr bwMode="auto">
                <a:xfrm>
                  <a:off x="2172" y="2734"/>
                  <a:ext cx="9" cy="8"/>
                </a:xfrm>
                <a:custGeom>
                  <a:avLst/>
                  <a:gdLst>
                    <a:gd name="T0" fmla="*/ 13 w 13"/>
                    <a:gd name="T1" fmla="*/ 0 h 12"/>
                    <a:gd name="T2" fmla="*/ 1 w 13"/>
                    <a:gd name="T3" fmla="*/ 11 h 12"/>
                    <a:gd name="T4" fmla="*/ 0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13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299" name="Freeform 203"/>
                <p:cNvSpPr>
                  <a:spLocks/>
                </p:cNvSpPr>
                <p:nvPr/>
              </p:nvSpPr>
              <p:spPr bwMode="auto">
                <a:xfrm>
                  <a:off x="2164" y="2742"/>
                  <a:ext cx="9" cy="8"/>
                </a:xfrm>
                <a:custGeom>
                  <a:avLst/>
                  <a:gdLst>
                    <a:gd name="T0" fmla="*/ 13 w 13"/>
                    <a:gd name="T1" fmla="*/ 0 h 12"/>
                    <a:gd name="T2" fmla="*/ 1 w 13"/>
                    <a:gd name="T3" fmla="*/ 11 h 12"/>
                    <a:gd name="T4" fmla="*/ 0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13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0" name="Freeform 204"/>
                <p:cNvSpPr>
                  <a:spLocks/>
                </p:cNvSpPr>
                <p:nvPr/>
              </p:nvSpPr>
              <p:spPr bwMode="auto">
                <a:xfrm>
                  <a:off x="2157" y="2749"/>
                  <a:ext cx="7" cy="10"/>
                </a:xfrm>
                <a:custGeom>
                  <a:avLst/>
                  <a:gdLst>
                    <a:gd name="T0" fmla="*/ 13 w 13"/>
                    <a:gd name="T1" fmla="*/ 0 h 13"/>
                    <a:gd name="T2" fmla="*/ 1 w 13"/>
                    <a:gd name="T3" fmla="*/ 12 h 13"/>
                    <a:gd name="T4" fmla="*/ 0 w 1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1" name="Freeform 205"/>
                <p:cNvSpPr>
                  <a:spLocks/>
                </p:cNvSpPr>
                <p:nvPr/>
              </p:nvSpPr>
              <p:spPr bwMode="auto">
                <a:xfrm>
                  <a:off x="2149" y="2757"/>
                  <a:ext cx="8" cy="10"/>
                </a:xfrm>
                <a:custGeom>
                  <a:avLst/>
                  <a:gdLst>
                    <a:gd name="T0" fmla="*/ 13 w 13"/>
                    <a:gd name="T1" fmla="*/ 0 h 13"/>
                    <a:gd name="T2" fmla="*/ 1 w 13"/>
                    <a:gd name="T3" fmla="*/ 12 h 13"/>
                    <a:gd name="T4" fmla="*/ 0 w 1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2" name="Freeform 206"/>
                <p:cNvSpPr>
                  <a:spLocks/>
                </p:cNvSpPr>
                <p:nvPr/>
              </p:nvSpPr>
              <p:spPr bwMode="auto">
                <a:xfrm>
                  <a:off x="2141" y="2766"/>
                  <a:ext cx="8" cy="8"/>
                </a:xfrm>
                <a:custGeom>
                  <a:avLst/>
                  <a:gdLst>
                    <a:gd name="T0" fmla="*/ 13 w 13"/>
                    <a:gd name="T1" fmla="*/ 0 h 12"/>
                    <a:gd name="T2" fmla="*/ 1 w 13"/>
                    <a:gd name="T3" fmla="*/ 11 h 12"/>
                    <a:gd name="T4" fmla="*/ 0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13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3" name="Freeform 207"/>
                <p:cNvSpPr>
                  <a:spLocks/>
                </p:cNvSpPr>
                <p:nvPr/>
              </p:nvSpPr>
              <p:spPr bwMode="auto">
                <a:xfrm>
                  <a:off x="2135" y="2774"/>
                  <a:ext cx="7" cy="8"/>
                </a:xfrm>
                <a:custGeom>
                  <a:avLst/>
                  <a:gdLst>
                    <a:gd name="T0" fmla="*/ 12 w 12"/>
                    <a:gd name="T1" fmla="*/ 0 h 13"/>
                    <a:gd name="T2" fmla="*/ 1 w 12"/>
                    <a:gd name="T3" fmla="*/ 12 h 13"/>
                    <a:gd name="T4" fmla="*/ 0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12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4" name="Freeform 208"/>
                <p:cNvSpPr>
                  <a:spLocks/>
                </p:cNvSpPr>
                <p:nvPr/>
              </p:nvSpPr>
              <p:spPr bwMode="auto">
                <a:xfrm>
                  <a:off x="2127" y="2782"/>
                  <a:ext cx="8" cy="9"/>
                </a:xfrm>
                <a:custGeom>
                  <a:avLst/>
                  <a:gdLst>
                    <a:gd name="T0" fmla="*/ 13 w 13"/>
                    <a:gd name="T1" fmla="*/ 0 h 13"/>
                    <a:gd name="T2" fmla="*/ 1 w 13"/>
                    <a:gd name="T3" fmla="*/ 12 h 13"/>
                    <a:gd name="T4" fmla="*/ 0 w 1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5" name="Freeform 209"/>
                <p:cNvSpPr>
                  <a:spLocks/>
                </p:cNvSpPr>
                <p:nvPr/>
              </p:nvSpPr>
              <p:spPr bwMode="auto">
                <a:xfrm>
                  <a:off x="2119" y="2791"/>
                  <a:ext cx="8" cy="9"/>
                </a:xfrm>
                <a:custGeom>
                  <a:avLst/>
                  <a:gdLst>
                    <a:gd name="T0" fmla="*/ 12 w 12"/>
                    <a:gd name="T1" fmla="*/ 0 h 15"/>
                    <a:gd name="T2" fmla="*/ 1 w 12"/>
                    <a:gd name="T3" fmla="*/ 14 h 15"/>
                    <a:gd name="T4" fmla="*/ 0 w 12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5">
                      <a:moveTo>
                        <a:pt x="12" y="0"/>
                      </a:moveTo>
                      <a:lnTo>
                        <a:pt x="1" y="14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6" name="Freeform 210"/>
                <p:cNvSpPr>
                  <a:spLocks/>
                </p:cNvSpPr>
                <p:nvPr/>
              </p:nvSpPr>
              <p:spPr bwMode="auto">
                <a:xfrm>
                  <a:off x="2111" y="2798"/>
                  <a:ext cx="9" cy="11"/>
                </a:xfrm>
                <a:custGeom>
                  <a:avLst/>
                  <a:gdLst>
                    <a:gd name="T0" fmla="*/ 12 w 12"/>
                    <a:gd name="T1" fmla="*/ 0 h 13"/>
                    <a:gd name="T2" fmla="*/ 1 w 12"/>
                    <a:gd name="T3" fmla="*/ 12 h 13"/>
                    <a:gd name="T4" fmla="*/ 0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12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7" name="Freeform 211"/>
                <p:cNvSpPr>
                  <a:spLocks/>
                </p:cNvSpPr>
                <p:nvPr/>
              </p:nvSpPr>
              <p:spPr bwMode="auto">
                <a:xfrm>
                  <a:off x="2630" y="2484"/>
                  <a:ext cx="17" cy="6"/>
                </a:xfrm>
                <a:custGeom>
                  <a:avLst/>
                  <a:gdLst>
                    <a:gd name="T0" fmla="*/ 26 w 26"/>
                    <a:gd name="T1" fmla="*/ 0 h 9"/>
                    <a:gd name="T2" fmla="*/ 1 w 26"/>
                    <a:gd name="T3" fmla="*/ 8 h 9"/>
                    <a:gd name="T4" fmla="*/ 0 w 26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9">
                      <a:moveTo>
                        <a:pt x="26" y="0"/>
                      </a:moveTo>
                      <a:lnTo>
                        <a:pt x="1" y="8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8" name="Freeform 212"/>
                <p:cNvSpPr>
                  <a:spLocks/>
                </p:cNvSpPr>
                <p:nvPr/>
              </p:nvSpPr>
              <p:spPr bwMode="auto">
                <a:xfrm>
                  <a:off x="2613" y="2490"/>
                  <a:ext cx="17" cy="7"/>
                </a:xfrm>
                <a:custGeom>
                  <a:avLst/>
                  <a:gdLst>
                    <a:gd name="T0" fmla="*/ 27 w 27"/>
                    <a:gd name="T1" fmla="*/ 0 h 10"/>
                    <a:gd name="T2" fmla="*/ 1 w 27"/>
                    <a:gd name="T3" fmla="*/ 9 h 10"/>
                    <a:gd name="T4" fmla="*/ 0 w 27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10">
                      <a:moveTo>
                        <a:pt x="27" y="0"/>
                      </a:moveTo>
                      <a:lnTo>
                        <a:pt x="1" y="9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09" name="Freeform 213"/>
                <p:cNvSpPr>
                  <a:spLocks/>
                </p:cNvSpPr>
                <p:nvPr/>
              </p:nvSpPr>
              <p:spPr bwMode="auto">
                <a:xfrm>
                  <a:off x="2598" y="2496"/>
                  <a:ext cx="17" cy="6"/>
                </a:xfrm>
                <a:custGeom>
                  <a:avLst/>
                  <a:gdLst>
                    <a:gd name="T0" fmla="*/ 26 w 26"/>
                    <a:gd name="T1" fmla="*/ 0 h 10"/>
                    <a:gd name="T2" fmla="*/ 1 w 26"/>
                    <a:gd name="T3" fmla="*/ 9 h 10"/>
                    <a:gd name="T4" fmla="*/ 0 w 26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10">
                      <a:moveTo>
                        <a:pt x="26" y="0"/>
                      </a:moveTo>
                      <a:lnTo>
                        <a:pt x="1" y="9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0" name="Freeform 214"/>
                <p:cNvSpPr>
                  <a:spLocks/>
                </p:cNvSpPr>
                <p:nvPr/>
              </p:nvSpPr>
              <p:spPr bwMode="auto">
                <a:xfrm>
                  <a:off x="2581" y="2502"/>
                  <a:ext cx="17" cy="7"/>
                </a:xfrm>
                <a:custGeom>
                  <a:avLst/>
                  <a:gdLst>
                    <a:gd name="T0" fmla="*/ 26 w 26"/>
                    <a:gd name="T1" fmla="*/ 0 h 11"/>
                    <a:gd name="T2" fmla="*/ 1 w 26"/>
                    <a:gd name="T3" fmla="*/ 10 h 11"/>
                    <a:gd name="T4" fmla="*/ 0 w 26"/>
                    <a:gd name="T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11">
                      <a:moveTo>
                        <a:pt x="26" y="0"/>
                      </a:moveTo>
                      <a:lnTo>
                        <a:pt x="1" y="10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1" name="Freeform 215"/>
                <p:cNvSpPr>
                  <a:spLocks/>
                </p:cNvSpPr>
                <p:nvPr/>
              </p:nvSpPr>
              <p:spPr bwMode="auto">
                <a:xfrm>
                  <a:off x="2565" y="2509"/>
                  <a:ext cx="16" cy="7"/>
                </a:xfrm>
                <a:custGeom>
                  <a:avLst/>
                  <a:gdLst>
                    <a:gd name="T0" fmla="*/ 25 w 25"/>
                    <a:gd name="T1" fmla="*/ 0 h 11"/>
                    <a:gd name="T2" fmla="*/ 1 w 25"/>
                    <a:gd name="T3" fmla="*/ 10 h 11"/>
                    <a:gd name="T4" fmla="*/ 0 w 25"/>
                    <a:gd name="T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25" y="0"/>
                      </a:moveTo>
                      <a:lnTo>
                        <a:pt x="1" y="10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2" name="Freeform 216"/>
                <p:cNvSpPr>
                  <a:spLocks/>
                </p:cNvSpPr>
                <p:nvPr/>
              </p:nvSpPr>
              <p:spPr bwMode="auto">
                <a:xfrm>
                  <a:off x="2550" y="2516"/>
                  <a:ext cx="15" cy="9"/>
                </a:xfrm>
                <a:custGeom>
                  <a:avLst/>
                  <a:gdLst>
                    <a:gd name="T0" fmla="*/ 25 w 25"/>
                    <a:gd name="T1" fmla="*/ 0 h 13"/>
                    <a:gd name="T2" fmla="*/ 1 w 25"/>
                    <a:gd name="T3" fmla="*/ 12 h 13"/>
                    <a:gd name="T4" fmla="*/ 0 w 25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25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3" name="Freeform 217"/>
                <p:cNvSpPr>
                  <a:spLocks/>
                </p:cNvSpPr>
                <p:nvPr/>
              </p:nvSpPr>
              <p:spPr bwMode="auto">
                <a:xfrm>
                  <a:off x="2535" y="2525"/>
                  <a:ext cx="16" cy="9"/>
                </a:xfrm>
                <a:custGeom>
                  <a:avLst/>
                  <a:gdLst>
                    <a:gd name="T0" fmla="*/ 24 w 24"/>
                    <a:gd name="T1" fmla="*/ 0 h 14"/>
                    <a:gd name="T2" fmla="*/ 1 w 24"/>
                    <a:gd name="T3" fmla="*/ 13 h 14"/>
                    <a:gd name="T4" fmla="*/ 0 w 24"/>
                    <a:gd name="T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24" y="0"/>
                      </a:moveTo>
                      <a:lnTo>
                        <a:pt x="1" y="13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4" name="Freeform 218"/>
                <p:cNvSpPr>
                  <a:spLocks/>
                </p:cNvSpPr>
                <p:nvPr/>
              </p:nvSpPr>
              <p:spPr bwMode="auto">
                <a:xfrm>
                  <a:off x="2519" y="2534"/>
                  <a:ext cx="16" cy="9"/>
                </a:xfrm>
                <a:custGeom>
                  <a:avLst/>
                  <a:gdLst>
                    <a:gd name="T0" fmla="*/ 23 w 23"/>
                    <a:gd name="T1" fmla="*/ 0 h 15"/>
                    <a:gd name="T2" fmla="*/ 1 w 23"/>
                    <a:gd name="T3" fmla="*/ 14 h 15"/>
                    <a:gd name="T4" fmla="*/ 0 w 23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15">
                      <a:moveTo>
                        <a:pt x="23" y="0"/>
                      </a:moveTo>
                      <a:lnTo>
                        <a:pt x="1" y="14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5" name="Freeform 219"/>
                <p:cNvSpPr>
                  <a:spLocks/>
                </p:cNvSpPr>
                <p:nvPr/>
              </p:nvSpPr>
              <p:spPr bwMode="auto">
                <a:xfrm>
                  <a:off x="2507" y="2543"/>
                  <a:ext cx="14" cy="12"/>
                </a:xfrm>
                <a:custGeom>
                  <a:avLst/>
                  <a:gdLst>
                    <a:gd name="T0" fmla="*/ 22 w 22"/>
                    <a:gd name="T1" fmla="*/ 0 h 16"/>
                    <a:gd name="T2" fmla="*/ 1 w 22"/>
                    <a:gd name="T3" fmla="*/ 15 h 16"/>
                    <a:gd name="T4" fmla="*/ 0 w 22"/>
                    <a:gd name="T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6">
                      <a:moveTo>
                        <a:pt x="22" y="0"/>
                      </a:moveTo>
                      <a:lnTo>
                        <a:pt x="1" y="15"/>
                      </a:lnTo>
                      <a:lnTo>
                        <a:pt x="0" y="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6" name="Freeform 220"/>
                <p:cNvSpPr>
                  <a:spLocks/>
                </p:cNvSpPr>
                <p:nvPr/>
              </p:nvSpPr>
              <p:spPr bwMode="auto">
                <a:xfrm>
                  <a:off x="2494" y="2554"/>
                  <a:ext cx="13" cy="12"/>
                </a:xfrm>
                <a:custGeom>
                  <a:avLst/>
                  <a:gdLst>
                    <a:gd name="T0" fmla="*/ 22 w 22"/>
                    <a:gd name="T1" fmla="*/ 0 h 18"/>
                    <a:gd name="T2" fmla="*/ 1 w 22"/>
                    <a:gd name="T3" fmla="*/ 17 h 18"/>
                    <a:gd name="T4" fmla="*/ 0 w 22"/>
                    <a:gd name="T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8">
                      <a:moveTo>
                        <a:pt x="22" y="0"/>
                      </a:moveTo>
                      <a:lnTo>
                        <a:pt x="1" y="17"/>
                      </a:lnTo>
                      <a:lnTo>
                        <a:pt x="0" y="1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7" name="Freeform 221"/>
                <p:cNvSpPr>
                  <a:spLocks/>
                </p:cNvSpPr>
                <p:nvPr/>
              </p:nvSpPr>
              <p:spPr bwMode="auto">
                <a:xfrm>
                  <a:off x="2486" y="2566"/>
                  <a:ext cx="8" cy="8"/>
                </a:xfrm>
                <a:custGeom>
                  <a:avLst/>
                  <a:gdLst>
                    <a:gd name="T0" fmla="*/ 13 w 13"/>
                    <a:gd name="T1" fmla="*/ 0 h 12"/>
                    <a:gd name="T2" fmla="*/ 1 w 13"/>
                    <a:gd name="T3" fmla="*/ 11 h 12"/>
                    <a:gd name="T4" fmla="*/ 0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13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8" name="Freeform 222"/>
                <p:cNvSpPr>
                  <a:spLocks/>
                </p:cNvSpPr>
                <p:nvPr/>
              </p:nvSpPr>
              <p:spPr bwMode="auto">
                <a:xfrm>
                  <a:off x="2477" y="2573"/>
                  <a:ext cx="9" cy="8"/>
                </a:xfrm>
                <a:custGeom>
                  <a:avLst/>
                  <a:gdLst>
                    <a:gd name="T0" fmla="*/ 14 w 14"/>
                    <a:gd name="T1" fmla="*/ 0 h 12"/>
                    <a:gd name="T2" fmla="*/ 1 w 14"/>
                    <a:gd name="T3" fmla="*/ 11 h 12"/>
                    <a:gd name="T4" fmla="*/ 0 w 14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2">
                      <a:moveTo>
                        <a:pt x="14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19" name="Freeform 223"/>
                <p:cNvSpPr>
                  <a:spLocks/>
                </p:cNvSpPr>
                <p:nvPr/>
              </p:nvSpPr>
              <p:spPr bwMode="auto">
                <a:xfrm>
                  <a:off x="2469" y="2581"/>
                  <a:ext cx="9" cy="9"/>
                </a:xfrm>
                <a:custGeom>
                  <a:avLst/>
                  <a:gdLst>
                    <a:gd name="T0" fmla="*/ 13 w 13"/>
                    <a:gd name="T1" fmla="*/ 0 h 13"/>
                    <a:gd name="T2" fmla="*/ 1 w 13"/>
                    <a:gd name="T3" fmla="*/ 12 h 13"/>
                    <a:gd name="T4" fmla="*/ 0 w 1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0" name="Freeform 224"/>
                <p:cNvSpPr>
                  <a:spLocks/>
                </p:cNvSpPr>
                <p:nvPr/>
              </p:nvSpPr>
              <p:spPr bwMode="auto">
                <a:xfrm>
                  <a:off x="2461" y="2588"/>
                  <a:ext cx="9" cy="9"/>
                </a:xfrm>
                <a:custGeom>
                  <a:avLst/>
                  <a:gdLst>
                    <a:gd name="T0" fmla="*/ 13 w 13"/>
                    <a:gd name="T1" fmla="*/ 0 h 12"/>
                    <a:gd name="T2" fmla="*/ 1 w 13"/>
                    <a:gd name="T3" fmla="*/ 11 h 12"/>
                    <a:gd name="T4" fmla="*/ 0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13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1" name="Freeform 225"/>
                <p:cNvSpPr>
                  <a:spLocks/>
                </p:cNvSpPr>
                <p:nvPr/>
              </p:nvSpPr>
              <p:spPr bwMode="auto">
                <a:xfrm>
                  <a:off x="2454" y="2597"/>
                  <a:ext cx="7" cy="7"/>
                </a:xfrm>
                <a:custGeom>
                  <a:avLst/>
                  <a:gdLst>
                    <a:gd name="T0" fmla="*/ 13 w 13"/>
                    <a:gd name="T1" fmla="*/ 0 h 12"/>
                    <a:gd name="T2" fmla="*/ 1 w 13"/>
                    <a:gd name="T3" fmla="*/ 11 h 12"/>
                    <a:gd name="T4" fmla="*/ 0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13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2" name="Freeform 226"/>
                <p:cNvSpPr>
                  <a:spLocks/>
                </p:cNvSpPr>
                <p:nvPr/>
              </p:nvSpPr>
              <p:spPr bwMode="auto">
                <a:xfrm>
                  <a:off x="2446" y="2603"/>
                  <a:ext cx="8" cy="10"/>
                </a:xfrm>
                <a:custGeom>
                  <a:avLst/>
                  <a:gdLst>
                    <a:gd name="T0" fmla="*/ 13 w 13"/>
                    <a:gd name="T1" fmla="*/ 0 h 13"/>
                    <a:gd name="T2" fmla="*/ 1 w 13"/>
                    <a:gd name="T3" fmla="*/ 12 h 13"/>
                    <a:gd name="T4" fmla="*/ 0 w 1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3" name="Freeform 227"/>
                <p:cNvSpPr>
                  <a:spLocks/>
                </p:cNvSpPr>
                <p:nvPr/>
              </p:nvSpPr>
              <p:spPr bwMode="auto">
                <a:xfrm>
                  <a:off x="2438" y="2611"/>
                  <a:ext cx="8" cy="9"/>
                </a:xfrm>
                <a:custGeom>
                  <a:avLst/>
                  <a:gdLst>
                    <a:gd name="T0" fmla="*/ 12 w 12"/>
                    <a:gd name="T1" fmla="*/ 0 h 12"/>
                    <a:gd name="T2" fmla="*/ 1 w 12"/>
                    <a:gd name="T3" fmla="*/ 11 h 12"/>
                    <a:gd name="T4" fmla="*/ 0 w 12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2">
                      <a:moveTo>
                        <a:pt x="12" y="0"/>
                      </a:moveTo>
                      <a:lnTo>
                        <a:pt x="1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4" name="Freeform 228"/>
                <p:cNvSpPr>
                  <a:spLocks/>
                </p:cNvSpPr>
                <p:nvPr/>
              </p:nvSpPr>
              <p:spPr bwMode="auto">
                <a:xfrm>
                  <a:off x="2430" y="2620"/>
                  <a:ext cx="9" cy="9"/>
                </a:xfrm>
                <a:custGeom>
                  <a:avLst/>
                  <a:gdLst>
                    <a:gd name="T0" fmla="*/ 14 w 14"/>
                    <a:gd name="T1" fmla="*/ 0 h 14"/>
                    <a:gd name="T2" fmla="*/ 1 w 14"/>
                    <a:gd name="T3" fmla="*/ 13 h 14"/>
                    <a:gd name="T4" fmla="*/ 0 w 14"/>
                    <a:gd name="T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4">
                      <a:moveTo>
                        <a:pt x="14" y="0"/>
                      </a:moveTo>
                      <a:lnTo>
                        <a:pt x="1" y="13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5" name="Freeform 229"/>
                <p:cNvSpPr>
                  <a:spLocks/>
                </p:cNvSpPr>
                <p:nvPr/>
              </p:nvSpPr>
              <p:spPr bwMode="auto">
                <a:xfrm>
                  <a:off x="2424" y="2628"/>
                  <a:ext cx="8" cy="10"/>
                </a:xfrm>
                <a:custGeom>
                  <a:avLst/>
                  <a:gdLst>
                    <a:gd name="T0" fmla="*/ 11 w 11"/>
                    <a:gd name="T1" fmla="*/ 0 h 13"/>
                    <a:gd name="T2" fmla="*/ 1 w 11"/>
                    <a:gd name="T3" fmla="*/ 12 h 13"/>
                    <a:gd name="T4" fmla="*/ 0 w 11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13">
                      <a:moveTo>
                        <a:pt x="11" y="0"/>
                      </a:moveTo>
                      <a:lnTo>
                        <a:pt x="1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6" name="Freeform 230"/>
                <p:cNvSpPr>
                  <a:spLocks/>
                </p:cNvSpPr>
                <p:nvPr/>
              </p:nvSpPr>
              <p:spPr bwMode="auto">
                <a:xfrm>
                  <a:off x="2417" y="2638"/>
                  <a:ext cx="8" cy="9"/>
                </a:xfrm>
                <a:custGeom>
                  <a:avLst/>
                  <a:gdLst>
                    <a:gd name="T0" fmla="*/ 11 w 11"/>
                    <a:gd name="T1" fmla="*/ 0 h 14"/>
                    <a:gd name="T2" fmla="*/ 1 w 11"/>
                    <a:gd name="T3" fmla="*/ 13 h 14"/>
                    <a:gd name="T4" fmla="*/ 0 w 11"/>
                    <a:gd name="T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14">
                      <a:moveTo>
                        <a:pt x="11" y="0"/>
                      </a:moveTo>
                      <a:lnTo>
                        <a:pt x="1" y="13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7" name="Freeform 231"/>
                <p:cNvSpPr>
                  <a:spLocks/>
                </p:cNvSpPr>
                <p:nvPr/>
              </p:nvSpPr>
              <p:spPr bwMode="auto">
                <a:xfrm>
                  <a:off x="2400" y="2646"/>
                  <a:ext cx="18" cy="25"/>
                </a:xfrm>
                <a:custGeom>
                  <a:avLst/>
                  <a:gdLst>
                    <a:gd name="T0" fmla="*/ 26 w 26"/>
                    <a:gd name="T1" fmla="*/ 0 h 35"/>
                    <a:gd name="T2" fmla="*/ 1 w 26"/>
                    <a:gd name="T3" fmla="*/ 34 h 35"/>
                    <a:gd name="T4" fmla="*/ 0 w 26"/>
                    <a:gd name="T5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35">
                      <a:moveTo>
                        <a:pt x="26" y="0"/>
                      </a:moveTo>
                      <a:lnTo>
                        <a:pt x="1" y="34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8" name="Freeform 232"/>
                <p:cNvSpPr>
                  <a:spLocks/>
                </p:cNvSpPr>
                <p:nvPr/>
              </p:nvSpPr>
              <p:spPr bwMode="auto">
                <a:xfrm>
                  <a:off x="2385" y="2669"/>
                  <a:ext cx="16" cy="25"/>
                </a:xfrm>
                <a:custGeom>
                  <a:avLst/>
                  <a:gdLst>
                    <a:gd name="T0" fmla="*/ 26 w 26"/>
                    <a:gd name="T1" fmla="*/ 0 h 36"/>
                    <a:gd name="T2" fmla="*/ 1 w 26"/>
                    <a:gd name="T3" fmla="*/ 35 h 36"/>
                    <a:gd name="T4" fmla="*/ 0 w 26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36">
                      <a:moveTo>
                        <a:pt x="26" y="0"/>
                      </a:moveTo>
                      <a:lnTo>
                        <a:pt x="1" y="35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29" name="Freeform 233"/>
                <p:cNvSpPr>
                  <a:spLocks/>
                </p:cNvSpPr>
                <p:nvPr/>
              </p:nvSpPr>
              <p:spPr bwMode="auto">
                <a:xfrm>
                  <a:off x="2369" y="2692"/>
                  <a:ext cx="16" cy="25"/>
                </a:xfrm>
                <a:custGeom>
                  <a:avLst/>
                  <a:gdLst>
                    <a:gd name="T0" fmla="*/ 25 w 25"/>
                    <a:gd name="T1" fmla="*/ 0 h 36"/>
                    <a:gd name="T2" fmla="*/ 1 w 25"/>
                    <a:gd name="T3" fmla="*/ 35 h 36"/>
                    <a:gd name="T4" fmla="*/ 0 w 25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6">
                      <a:moveTo>
                        <a:pt x="25" y="0"/>
                      </a:moveTo>
                      <a:lnTo>
                        <a:pt x="1" y="35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0" name="Freeform 234"/>
                <p:cNvSpPr>
                  <a:spLocks/>
                </p:cNvSpPr>
                <p:nvPr/>
              </p:nvSpPr>
              <p:spPr bwMode="auto">
                <a:xfrm>
                  <a:off x="2354" y="2717"/>
                  <a:ext cx="17" cy="25"/>
                </a:xfrm>
                <a:custGeom>
                  <a:avLst/>
                  <a:gdLst>
                    <a:gd name="T0" fmla="*/ 25 w 25"/>
                    <a:gd name="T1" fmla="*/ 0 h 35"/>
                    <a:gd name="T2" fmla="*/ 1 w 25"/>
                    <a:gd name="T3" fmla="*/ 34 h 35"/>
                    <a:gd name="T4" fmla="*/ 0 w 25"/>
                    <a:gd name="T5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5">
                      <a:moveTo>
                        <a:pt x="25" y="0"/>
                      </a:moveTo>
                      <a:lnTo>
                        <a:pt x="1" y="34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1" name="Freeform 235"/>
                <p:cNvSpPr>
                  <a:spLocks/>
                </p:cNvSpPr>
                <p:nvPr/>
              </p:nvSpPr>
              <p:spPr bwMode="auto">
                <a:xfrm>
                  <a:off x="2338" y="2741"/>
                  <a:ext cx="17" cy="25"/>
                </a:xfrm>
                <a:custGeom>
                  <a:avLst/>
                  <a:gdLst>
                    <a:gd name="T0" fmla="*/ 24 w 24"/>
                    <a:gd name="T1" fmla="*/ 0 h 36"/>
                    <a:gd name="T2" fmla="*/ 1 w 24"/>
                    <a:gd name="T3" fmla="*/ 35 h 36"/>
                    <a:gd name="T4" fmla="*/ 0 w 24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">
                      <a:moveTo>
                        <a:pt x="24" y="0"/>
                      </a:moveTo>
                      <a:lnTo>
                        <a:pt x="1" y="35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2" name="Freeform 236"/>
                <p:cNvSpPr>
                  <a:spLocks/>
                </p:cNvSpPr>
                <p:nvPr/>
              </p:nvSpPr>
              <p:spPr bwMode="auto">
                <a:xfrm>
                  <a:off x="2324" y="2766"/>
                  <a:ext cx="16" cy="25"/>
                </a:xfrm>
                <a:custGeom>
                  <a:avLst/>
                  <a:gdLst>
                    <a:gd name="T0" fmla="*/ 24 w 24"/>
                    <a:gd name="T1" fmla="*/ 0 h 37"/>
                    <a:gd name="T2" fmla="*/ 1 w 24"/>
                    <a:gd name="T3" fmla="*/ 36 h 37"/>
                    <a:gd name="T4" fmla="*/ 0 w 24"/>
                    <a:gd name="T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7">
                      <a:moveTo>
                        <a:pt x="24" y="0"/>
                      </a:moveTo>
                      <a:lnTo>
                        <a:pt x="1" y="36"/>
                      </a:lnTo>
                      <a:lnTo>
                        <a:pt x="0" y="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3" name="Freeform 237"/>
                <p:cNvSpPr>
                  <a:spLocks/>
                </p:cNvSpPr>
                <p:nvPr/>
              </p:nvSpPr>
              <p:spPr bwMode="auto">
                <a:xfrm>
                  <a:off x="2308" y="2791"/>
                  <a:ext cx="16" cy="24"/>
                </a:xfrm>
                <a:custGeom>
                  <a:avLst/>
                  <a:gdLst>
                    <a:gd name="T0" fmla="*/ 25 w 25"/>
                    <a:gd name="T1" fmla="*/ 0 h 37"/>
                    <a:gd name="T2" fmla="*/ 1 w 25"/>
                    <a:gd name="T3" fmla="*/ 36 h 37"/>
                    <a:gd name="T4" fmla="*/ 0 w 25"/>
                    <a:gd name="T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7">
                      <a:moveTo>
                        <a:pt x="25" y="0"/>
                      </a:moveTo>
                      <a:lnTo>
                        <a:pt x="1" y="36"/>
                      </a:lnTo>
                      <a:lnTo>
                        <a:pt x="0" y="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4" name="Freeform 238"/>
                <p:cNvSpPr>
                  <a:spLocks/>
                </p:cNvSpPr>
                <p:nvPr/>
              </p:nvSpPr>
              <p:spPr bwMode="auto">
                <a:xfrm>
                  <a:off x="2294" y="2814"/>
                  <a:ext cx="15" cy="25"/>
                </a:xfrm>
                <a:custGeom>
                  <a:avLst/>
                  <a:gdLst>
                    <a:gd name="T0" fmla="*/ 23 w 23"/>
                    <a:gd name="T1" fmla="*/ 0 h 36"/>
                    <a:gd name="T2" fmla="*/ 1 w 23"/>
                    <a:gd name="T3" fmla="*/ 35 h 36"/>
                    <a:gd name="T4" fmla="*/ 0 w 23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36">
                      <a:moveTo>
                        <a:pt x="23" y="0"/>
                      </a:moveTo>
                      <a:lnTo>
                        <a:pt x="1" y="35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5" name="Freeform 239"/>
                <p:cNvSpPr>
                  <a:spLocks/>
                </p:cNvSpPr>
                <p:nvPr/>
              </p:nvSpPr>
              <p:spPr bwMode="auto">
                <a:xfrm>
                  <a:off x="2278" y="2839"/>
                  <a:ext cx="17" cy="26"/>
                </a:xfrm>
                <a:custGeom>
                  <a:avLst/>
                  <a:gdLst>
                    <a:gd name="T0" fmla="*/ 24 w 24"/>
                    <a:gd name="T1" fmla="*/ 0 h 37"/>
                    <a:gd name="T2" fmla="*/ 1 w 24"/>
                    <a:gd name="T3" fmla="*/ 36 h 37"/>
                    <a:gd name="T4" fmla="*/ 0 w 24"/>
                    <a:gd name="T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7">
                      <a:moveTo>
                        <a:pt x="24" y="0"/>
                      </a:moveTo>
                      <a:lnTo>
                        <a:pt x="1" y="36"/>
                      </a:lnTo>
                      <a:lnTo>
                        <a:pt x="0" y="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6" name="Freeform 240"/>
                <p:cNvSpPr>
                  <a:spLocks/>
                </p:cNvSpPr>
                <p:nvPr/>
              </p:nvSpPr>
              <p:spPr bwMode="auto">
                <a:xfrm>
                  <a:off x="2265" y="2863"/>
                  <a:ext cx="15" cy="25"/>
                </a:xfrm>
                <a:custGeom>
                  <a:avLst/>
                  <a:gdLst>
                    <a:gd name="T0" fmla="*/ 23 w 23"/>
                    <a:gd name="T1" fmla="*/ 0 h 36"/>
                    <a:gd name="T2" fmla="*/ 1 w 23"/>
                    <a:gd name="T3" fmla="*/ 35 h 36"/>
                    <a:gd name="T4" fmla="*/ 0 w 23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36">
                      <a:moveTo>
                        <a:pt x="23" y="0"/>
                      </a:moveTo>
                      <a:lnTo>
                        <a:pt x="1" y="35"/>
                      </a:lnTo>
                      <a:lnTo>
                        <a:pt x="0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7" name="Freeform 241"/>
                <p:cNvSpPr>
                  <a:spLocks/>
                </p:cNvSpPr>
                <p:nvPr/>
              </p:nvSpPr>
              <p:spPr bwMode="auto">
                <a:xfrm>
                  <a:off x="2248" y="2888"/>
                  <a:ext cx="17" cy="30"/>
                </a:xfrm>
                <a:custGeom>
                  <a:avLst/>
                  <a:gdLst>
                    <a:gd name="T0" fmla="*/ 29 w 29"/>
                    <a:gd name="T1" fmla="*/ 0 h 46"/>
                    <a:gd name="T2" fmla="*/ 1 w 29"/>
                    <a:gd name="T3" fmla="*/ 45 h 46"/>
                    <a:gd name="T4" fmla="*/ 0 w 29"/>
                    <a:gd name="T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46">
                      <a:moveTo>
                        <a:pt x="29" y="0"/>
                      </a:moveTo>
                      <a:lnTo>
                        <a:pt x="1" y="45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8" name="Freeform 242"/>
                <p:cNvSpPr>
                  <a:spLocks/>
                </p:cNvSpPr>
                <p:nvPr/>
              </p:nvSpPr>
              <p:spPr bwMode="auto">
                <a:xfrm>
                  <a:off x="2229" y="2918"/>
                  <a:ext cx="19" cy="32"/>
                </a:xfrm>
                <a:custGeom>
                  <a:avLst/>
                  <a:gdLst>
                    <a:gd name="T0" fmla="*/ 28 w 28"/>
                    <a:gd name="T1" fmla="*/ 0 h 46"/>
                    <a:gd name="T2" fmla="*/ 1 w 28"/>
                    <a:gd name="T3" fmla="*/ 45 h 46"/>
                    <a:gd name="T4" fmla="*/ 0 w 28"/>
                    <a:gd name="T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" h="46">
                      <a:moveTo>
                        <a:pt x="28" y="0"/>
                      </a:moveTo>
                      <a:lnTo>
                        <a:pt x="1" y="45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39" name="Freeform 243"/>
                <p:cNvSpPr>
                  <a:spLocks/>
                </p:cNvSpPr>
                <p:nvPr/>
              </p:nvSpPr>
              <p:spPr bwMode="auto">
                <a:xfrm>
                  <a:off x="2212" y="2949"/>
                  <a:ext cx="17" cy="33"/>
                </a:xfrm>
                <a:custGeom>
                  <a:avLst/>
                  <a:gdLst>
                    <a:gd name="T0" fmla="*/ 26 w 26"/>
                    <a:gd name="T1" fmla="*/ 0 h 47"/>
                    <a:gd name="T2" fmla="*/ 1 w 26"/>
                    <a:gd name="T3" fmla="*/ 46 h 47"/>
                    <a:gd name="T4" fmla="*/ 0 w 26"/>
                    <a:gd name="T5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" y="46"/>
                      </a:lnTo>
                      <a:lnTo>
                        <a:pt x="0" y="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0" name="Freeform 244"/>
                <p:cNvSpPr>
                  <a:spLocks/>
                </p:cNvSpPr>
                <p:nvPr/>
              </p:nvSpPr>
              <p:spPr bwMode="auto">
                <a:xfrm>
                  <a:off x="2197" y="2982"/>
                  <a:ext cx="17" cy="32"/>
                </a:xfrm>
                <a:custGeom>
                  <a:avLst/>
                  <a:gdLst>
                    <a:gd name="T0" fmla="*/ 26 w 26"/>
                    <a:gd name="T1" fmla="*/ 0 h 48"/>
                    <a:gd name="T2" fmla="*/ 1 w 26"/>
                    <a:gd name="T3" fmla="*/ 47 h 48"/>
                    <a:gd name="T4" fmla="*/ 0 w 26"/>
                    <a:gd name="T5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48">
                      <a:moveTo>
                        <a:pt x="26" y="0"/>
                      </a:moveTo>
                      <a:lnTo>
                        <a:pt x="1" y="47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1" name="Freeform 245"/>
                <p:cNvSpPr>
                  <a:spLocks/>
                </p:cNvSpPr>
                <p:nvPr/>
              </p:nvSpPr>
              <p:spPr bwMode="auto">
                <a:xfrm>
                  <a:off x="2183" y="3014"/>
                  <a:ext cx="15" cy="32"/>
                </a:xfrm>
                <a:custGeom>
                  <a:avLst/>
                  <a:gdLst>
                    <a:gd name="T0" fmla="*/ 24 w 24"/>
                    <a:gd name="T1" fmla="*/ 0 h 48"/>
                    <a:gd name="T2" fmla="*/ 1 w 24"/>
                    <a:gd name="T3" fmla="*/ 47 h 48"/>
                    <a:gd name="T4" fmla="*/ 0 w 24"/>
                    <a:gd name="T5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8">
                      <a:moveTo>
                        <a:pt x="24" y="0"/>
                      </a:moveTo>
                      <a:lnTo>
                        <a:pt x="1" y="47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2" name="Freeform 246"/>
                <p:cNvSpPr>
                  <a:spLocks/>
                </p:cNvSpPr>
                <p:nvPr/>
              </p:nvSpPr>
              <p:spPr bwMode="auto">
                <a:xfrm>
                  <a:off x="2167" y="3046"/>
                  <a:ext cx="16" cy="34"/>
                </a:xfrm>
                <a:custGeom>
                  <a:avLst/>
                  <a:gdLst>
                    <a:gd name="T0" fmla="*/ 23 w 23"/>
                    <a:gd name="T1" fmla="*/ 0 h 48"/>
                    <a:gd name="T2" fmla="*/ 1 w 23"/>
                    <a:gd name="T3" fmla="*/ 47 h 48"/>
                    <a:gd name="T4" fmla="*/ 0 w 23"/>
                    <a:gd name="T5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48">
                      <a:moveTo>
                        <a:pt x="23" y="0"/>
                      </a:moveTo>
                      <a:lnTo>
                        <a:pt x="1" y="47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3" name="Freeform 247"/>
                <p:cNvSpPr>
                  <a:spLocks/>
                </p:cNvSpPr>
                <p:nvPr/>
              </p:nvSpPr>
              <p:spPr bwMode="auto">
                <a:xfrm>
                  <a:off x="2152" y="3078"/>
                  <a:ext cx="16" cy="33"/>
                </a:xfrm>
                <a:custGeom>
                  <a:avLst/>
                  <a:gdLst>
                    <a:gd name="T0" fmla="*/ 23 w 23"/>
                    <a:gd name="T1" fmla="*/ 0 h 49"/>
                    <a:gd name="T2" fmla="*/ 1 w 23"/>
                    <a:gd name="T3" fmla="*/ 48 h 49"/>
                    <a:gd name="T4" fmla="*/ 0 w 23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49">
                      <a:moveTo>
                        <a:pt x="23" y="0"/>
                      </a:moveTo>
                      <a:lnTo>
                        <a:pt x="1" y="4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4" name="Freeform 248"/>
                <p:cNvSpPr>
                  <a:spLocks/>
                </p:cNvSpPr>
                <p:nvPr/>
              </p:nvSpPr>
              <p:spPr bwMode="auto">
                <a:xfrm>
                  <a:off x="2138" y="3111"/>
                  <a:ext cx="16" cy="34"/>
                </a:xfrm>
                <a:custGeom>
                  <a:avLst/>
                  <a:gdLst>
                    <a:gd name="T0" fmla="*/ 24 w 24"/>
                    <a:gd name="T1" fmla="*/ 0 h 49"/>
                    <a:gd name="T2" fmla="*/ 1 w 24"/>
                    <a:gd name="T3" fmla="*/ 48 h 49"/>
                    <a:gd name="T4" fmla="*/ 0 w 24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9">
                      <a:moveTo>
                        <a:pt x="24" y="0"/>
                      </a:moveTo>
                      <a:lnTo>
                        <a:pt x="1" y="4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5" name="Freeform 249"/>
                <p:cNvSpPr>
                  <a:spLocks/>
                </p:cNvSpPr>
                <p:nvPr/>
              </p:nvSpPr>
              <p:spPr bwMode="auto">
                <a:xfrm>
                  <a:off x="2125" y="3145"/>
                  <a:ext cx="15" cy="34"/>
                </a:xfrm>
                <a:custGeom>
                  <a:avLst/>
                  <a:gdLst>
                    <a:gd name="T0" fmla="*/ 21 w 21"/>
                    <a:gd name="T1" fmla="*/ 0 h 49"/>
                    <a:gd name="T2" fmla="*/ 1 w 21"/>
                    <a:gd name="T3" fmla="*/ 48 h 49"/>
                    <a:gd name="T4" fmla="*/ 0 w 21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49">
                      <a:moveTo>
                        <a:pt x="21" y="0"/>
                      </a:moveTo>
                      <a:lnTo>
                        <a:pt x="1" y="4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6" name="Freeform 250"/>
                <p:cNvSpPr>
                  <a:spLocks/>
                </p:cNvSpPr>
                <p:nvPr/>
              </p:nvSpPr>
              <p:spPr bwMode="auto">
                <a:xfrm>
                  <a:off x="2111" y="3177"/>
                  <a:ext cx="16" cy="35"/>
                </a:xfrm>
                <a:custGeom>
                  <a:avLst/>
                  <a:gdLst>
                    <a:gd name="T0" fmla="*/ 22 w 22"/>
                    <a:gd name="T1" fmla="*/ 0 h 49"/>
                    <a:gd name="T2" fmla="*/ 1 w 22"/>
                    <a:gd name="T3" fmla="*/ 48 h 49"/>
                    <a:gd name="T4" fmla="*/ 0 w 22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49">
                      <a:moveTo>
                        <a:pt x="22" y="0"/>
                      </a:moveTo>
                      <a:lnTo>
                        <a:pt x="1" y="4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7" name="Freeform 251"/>
                <p:cNvSpPr>
                  <a:spLocks/>
                </p:cNvSpPr>
                <p:nvPr/>
              </p:nvSpPr>
              <p:spPr bwMode="auto">
                <a:xfrm>
                  <a:off x="2113" y="2484"/>
                  <a:ext cx="536" cy="2"/>
                </a:xfrm>
                <a:custGeom>
                  <a:avLst/>
                  <a:gdLst>
                    <a:gd name="T0" fmla="*/ 0 w 825"/>
                    <a:gd name="T1" fmla="*/ 824 w 825"/>
                    <a:gd name="T2" fmla="*/ 825 w 8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25">
                      <a:moveTo>
                        <a:pt x="0" y="0"/>
                      </a:moveTo>
                      <a:lnTo>
                        <a:pt x="824" y="0"/>
                      </a:lnTo>
                      <a:lnTo>
                        <a:pt x="8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8" name="Freeform 252"/>
                <p:cNvSpPr>
                  <a:spLocks/>
                </p:cNvSpPr>
                <p:nvPr/>
              </p:nvSpPr>
              <p:spPr bwMode="auto">
                <a:xfrm>
                  <a:off x="2113" y="2162"/>
                  <a:ext cx="536" cy="2"/>
                </a:xfrm>
                <a:custGeom>
                  <a:avLst/>
                  <a:gdLst>
                    <a:gd name="T0" fmla="*/ 0 w 825"/>
                    <a:gd name="T1" fmla="*/ 824 w 825"/>
                    <a:gd name="T2" fmla="*/ 825 w 8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825">
                      <a:moveTo>
                        <a:pt x="0" y="0"/>
                      </a:moveTo>
                      <a:lnTo>
                        <a:pt x="824" y="0"/>
                      </a:lnTo>
                      <a:lnTo>
                        <a:pt x="8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49" name="Freeform 253"/>
                <p:cNvSpPr>
                  <a:spLocks/>
                </p:cNvSpPr>
                <p:nvPr/>
              </p:nvSpPr>
              <p:spPr bwMode="auto">
                <a:xfrm>
                  <a:off x="2113" y="2480"/>
                  <a:ext cx="1" cy="9"/>
                </a:xfrm>
                <a:custGeom>
                  <a:avLst/>
                  <a:gdLst>
                    <a:gd name="T0" fmla="*/ 0 h 11"/>
                    <a:gd name="T1" fmla="*/ 11 h 11"/>
                    <a:gd name="T2" fmla="*/ 0 h 11"/>
                    <a:gd name="T3" fmla="*/ 11 h 11"/>
                    <a:gd name="T4" fmla="*/ 0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0" name="Freeform 254"/>
                <p:cNvSpPr>
                  <a:spLocks/>
                </p:cNvSpPr>
                <p:nvPr/>
              </p:nvSpPr>
              <p:spPr bwMode="auto">
                <a:xfrm>
                  <a:off x="2113" y="2480"/>
                  <a:ext cx="1" cy="9"/>
                </a:xfrm>
                <a:custGeom>
                  <a:avLst/>
                  <a:gdLst>
                    <a:gd name="T0" fmla="*/ 0 h 12"/>
                    <a:gd name="T1" fmla="*/ 11 h 12"/>
                    <a:gd name="T2" fmla="*/ 12 h 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2">
                      <a:moveTo>
                        <a:pt x="0" y="0"/>
                      </a:moveTo>
                      <a:lnTo>
                        <a:pt x="0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1" name="Freeform 255"/>
                <p:cNvSpPr>
                  <a:spLocks/>
                </p:cNvSpPr>
                <p:nvPr/>
              </p:nvSpPr>
              <p:spPr bwMode="auto">
                <a:xfrm>
                  <a:off x="2113" y="2480"/>
                  <a:ext cx="1" cy="9"/>
                </a:xfrm>
                <a:custGeom>
                  <a:avLst/>
                  <a:gdLst>
                    <a:gd name="T0" fmla="*/ 0 h 12"/>
                    <a:gd name="T1" fmla="*/ 11 h 12"/>
                    <a:gd name="T2" fmla="*/ 12 h 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2">
                      <a:moveTo>
                        <a:pt x="0" y="0"/>
                      </a:moveTo>
                      <a:lnTo>
                        <a:pt x="0" y="11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2" name="Freeform 256"/>
                <p:cNvSpPr>
                  <a:spLocks/>
                </p:cNvSpPr>
                <p:nvPr/>
              </p:nvSpPr>
              <p:spPr bwMode="auto">
                <a:xfrm>
                  <a:off x="2113" y="2480"/>
                  <a:ext cx="1" cy="9"/>
                </a:xfrm>
                <a:custGeom>
                  <a:avLst/>
                  <a:gdLst>
                    <a:gd name="T0" fmla="*/ 12 h 12"/>
                    <a:gd name="T1" fmla="*/ 1 h 12"/>
                    <a:gd name="T2" fmla="*/ 0 h 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2">
                      <a:moveTo>
                        <a:pt x="0" y="12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3" name="Freeform 257"/>
                <p:cNvSpPr>
                  <a:spLocks/>
                </p:cNvSpPr>
                <p:nvPr/>
              </p:nvSpPr>
              <p:spPr bwMode="auto">
                <a:xfrm>
                  <a:off x="2113" y="2480"/>
                  <a:ext cx="1" cy="9"/>
                </a:xfrm>
                <a:custGeom>
                  <a:avLst/>
                  <a:gdLst>
                    <a:gd name="T0" fmla="*/ 12 h 12"/>
                    <a:gd name="T1" fmla="*/ 1 h 12"/>
                    <a:gd name="T2" fmla="*/ 0 h 1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2">
                      <a:moveTo>
                        <a:pt x="0" y="12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4" name="Freeform 258"/>
                <p:cNvSpPr>
                  <a:spLocks/>
                </p:cNvSpPr>
                <p:nvPr/>
              </p:nvSpPr>
              <p:spPr bwMode="auto">
                <a:xfrm>
                  <a:off x="2647" y="1597"/>
                  <a:ext cx="2" cy="1695"/>
                </a:xfrm>
                <a:custGeom>
                  <a:avLst/>
                  <a:gdLst>
                    <a:gd name="T0" fmla="*/ 0 h 2460"/>
                    <a:gd name="T1" fmla="*/ 2459 h 2460"/>
                    <a:gd name="T2" fmla="*/ 2460 h 246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460">
                      <a:moveTo>
                        <a:pt x="0" y="0"/>
                      </a:moveTo>
                      <a:lnTo>
                        <a:pt x="0" y="2459"/>
                      </a:lnTo>
                      <a:lnTo>
                        <a:pt x="0" y="246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 type="stealth" w="med" len="lg"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5" name="Freeform 259"/>
                <p:cNvSpPr>
                  <a:spLocks/>
                </p:cNvSpPr>
                <p:nvPr/>
              </p:nvSpPr>
              <p:spPr bwMode="auto">
                <a:xfrm>
                  <a:off x="2647" y="2484"/>
                  <a:ext cx="15" cy="5"/>
                </a:xfrm>
                <a:custGeom>
                  <a:avLst/>
                  <a:gdLst>
                    <a:gd name="T0" fmla="*/ 0 w 24"/>
                    <a:gd name="T1" fmla="*/ 0 h 6"/>
                    <a:gd name="T2" fmla="*/ 23 w 24"/>
                    <a:gd name="T3" fmla="*/ 5 h 6"/>
                    <a:gd name="T4" fmla="*/ 24 w 24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6">
                      <a:moveTo>
                        <a:pt x="0" y="0"/>
                      </a:moveTo>
                      <a:lnTo>
                        <a:pt x="23" y="5"/>
                      </a:lnTo>
                      <a:lnTo>
                        <a:pt x="24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6" name="Freeform 260"/>
                <p:cNvSpPr>
                  <a:spLocks/>
                </p:cNvSpPr>
                <p:nvPr/>
              </p:nvSpPr>
              <p:spPr bwMode="auto">
                <a:xfrm>
                  <a:off x="2662" y="2487"/>
                  <a:ext cx="16" cy="4"/>
                </a:xfrm>
                <a:custGeom>
                  <a:avLst/>
                  <a:gdLst>
                    <a:gd name="T0" fmla="*/ 0 w 26"/>
                    <a:gd name="T1" fmla="*/ 0 h 6"/>
                    <a:gd name="T2" fmla="*/ 25 w 26"/>
                    <a:gd name="T3" fmla="*/ 5 h 6"/>
                    <a:gd name="T4" fmla="*/ 26 w 26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6">
                      <a:moveTo>
                        <a:pt x="0" y="0"/>
                      </a:moveTo>
                      <a:lnTo>
                        <a:pt x="25" y="5"/>
                      </a:lnTo>
                      <a:lnTo>
                        <a:pt x="26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7" name="Freeform 261"/>
                <p:cNvSpPr>
                  <a:spLocks/>
                </p:cNvSpPr>
                <p:nvPr/>
              </p:nvSpPr>
              <p:spPr bwMode="auto">
                <a:xfrm>
                  <a:off x="2678" y="2491"/>
                  <a:ext cx="15" cy="5"/>
                </a:xfrm>
                <a:custGeom>
                  <a:avLst/>
                  <a:gdLst>
                    <a:gd name="T0" fmla="*/ 0 w 24"/>
                    <a:gd name="T1" fmla="*/ 0 h 7"/>
                    <a:gd name="T2" fmla="*/ 23 w 24"/>
                    <a:gd name="T3" fmla="*/ 6 h 7"/>
                    <a:gd name="T4" fmla="*/ 24 w 2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7">
                      <a:moveTo>
                        <a:pt x="0" y="0"/>
                      </a:moveTo>
                      <a:lnTo>
                        <a:pt x="23" y="6"/>
                      </a:lnTo>
                      <a:lnTo>
                        <a:pt x="24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8" name="Freeform 262"/>
                <p:cNvSpPr>
                  <a:spLocks/>
                </p:cNvSpPr>
                <p:nvPr/>
              </p:nvSpPr>
              <p:spPr bwMode="auto">
                <a:xfrm>
                  <a:off x="2692" y="2496"/>
                  <a:ext cx="17" cy="4"/>
                </a:xfrm>
                <a:custGeom>
                  <a:avLst/>
                  <a:gdLst>
                    <a:gd name="T0" fmla="*/ 0 w 24"/>
                    <a:gd name="T1" fmla="*/ 0 h 6"/>
                    <a:gd name="T2" fmla="*/ 23 w 24"/>
                    <a:gd name="T3" fmla="*/ 5 h 6"/>
                    <a:gd name="T4" fmla="*/ 24 w 24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6">
                      <a:moveTo>
                        <a:pt x="0" y="0"/>
                      </a:moveTo>
                      <a:lnTo>
                        <a:pt x="23" y="5"/>
                      </a:lnTo>
                      <a:lnTo>
                        <a:pt x="24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59" name="Freeform 263"/>
                <p:cNvSpPr>
                  <a:spLocks/>
                </p:cNvSpPr>
                <p:nvPr/>
              </p:nvSpPr>
              <p:spPr bwMode="auto">
                <a:xfrm>
                  <a:off x="2708" y="2498"/>
                  <a:ext cx="16" cy="6"/>
                </a:xfrm>
                <a:custGeom>
                  <a:avLst/>
                  <a:gdLst>
                    <a:gd name="T0" fmla="*/ 0 w 25"/>
                    <a:gd name="T1" fmla="*/ 0 h 7"/>
                    <a:gd name="T2" fmla="*/ 24 w 25"/>
                    <a:gd name="T3" fmla="*/ 6 h 7"/>
                    <a:gd name="T4" fmla="*/ 25 w 25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7">
                      <a:moveTo>
                        <a:pt x="0" y="0"/>
                      </a:moveTo>
                      <a:lnTo>
                        <a:pt x="24" y="6"/>
                      </a:lnTo>
                      <a:lnTo>
                        <a:pt x="25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0" name="Freeform 264"/>
                <p:cNvSpPr>
                  <a:spLocks/>
                </p:cNvSpPr>
                <p:nvPr/>
              </p:nvSpPr>
              <p:spPr bwMode="auto">
                <a:xfrm>
                  <a:off x="2724" y="2502"/>
                  <a:ext cx="15" cy="6"/>
                </a:xfrm>
                <a:custGeom>
                  <a:avLst/>
                  <a:gdLst>
                    <a:gd name="T0" fmla="*/ 0 w 25"/>
                    <a:gd name="T1" fmla="*/ 0 h 7"/>
                    <a:gd name="T2" fmla="*/ 24 w 25"/>
                    <a:gd name="T3" fmla="*/ 6 h 7"/>
                    <a:gd name="T4" fmla="*/ 25 w 25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7">
                      <a:moveTo>
                        <a:pt x="0" y="0"/>
                      </a:moveTo>
                      <a:lnTo>
                        <a:pt x="24" y="6"/>
                      </a:lnTo>
                      <a:lnTo>
                        <a:pt x="25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1" name="Freeform 265"/>
                <p:cNvSpPr>
                  <a:spLocks/>
                </p:cNvSpPr>
                <p:nvPr/>
              </p:nvSpPr>
              <p:spPr bwMode="auto">
                <a:xfrm>
                  <a:off x="2739" y="2507"/>
                  <a:ext cx="16" cy="5"/>
                </a:xfrm>
                <a:custGeom>
                  <a:avLst/>
                  <a:gdLst>
                    <a:gd name="T0" fmla="*/ 0 w 24"/>
                    <a:gd name="T1" fmla="*/ 0 h 7"/>
                    <a:gd name="T2" fmla="*/ 23 w 24"/>
                    <a:gd name="T3" fmla="*/ 6 h 7"/>
                    <a:gd name="T4" fmla="*/ 24 w 2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7">
                      <a:moveTo>
                        <a:pt x="0" y="0"/>
                      </a:moveTo>
                      <a:lnTo>
                        <a:pt x="23" y="6"/>
                      </a:lnTo>
                      <a:lnTo>
                        <a:pt x="24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2" name="Freeform 266"/>
                <p:cNvSpPr>
                  <a:spLocks/>
                </p:cNvSpPr>
                <p:nvPr/>
              </p:nvSpPr>
              <p:spPr bwMode="auto">
                <a:xfrm>
                  <a:off x="2753" y="2511"/>
                  <a:ext cx="17" cy="5"/>
                </a:xfrm>
                <a:custGeom>
                  <a:avLst/>
                  <a:gdLst>
                    <a:gd name="T0" fmla="*/ 0 w 24"/>
                    <a:gd name="T1" fmla="*/ 0 h 7"/>
                    <a:gd name="T2" fmla="*/ 23 w 24"/>
                    <a:gd name="T3" fmla="*/ 6 h 7"/>
                    <a:gd name="T4" fmla="*/ 24 w 24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7">
                      <a:moveTo>
                        <a:pt x="0" y="0"/>
                      </a:moveTo>
                      <a:lnTo>
                        <a:pt x="23" y="6"/>
                      </a:lnTo>
                      <a:lnTo>
                        <a:pt x="24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3" name="Freeform 267"/>
                <p:cNvSpPr>
                  <a:spLocks/>
                </p:cNvSpPr>
                <p:nvPr/>
              </p:nvSpPr>
              <p:spPr bwMode="auto">
                <a:xfrm>
                  <a:off x="2768" y="2515"/>
                  <a:ext cx="16" cy="5"/>
                </a:xfrm>
                <a:custGeom>
                  <a:avLst/>
                  <a:gdLst>
                    <a:gd name="T0" fmla="*/ 0 w 24"/>
                    <a:gd name="T1" fmla="*/ 0 h 8"/>
                    <a:gd name="T2" fmla="*/ 23 w 24"/>
                    <a:gd name="T3" fmla="*/ 7 h 8"/>
                    <a:gd name="T4" fmla="*/ 24 w 24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8">
                      <a:moveTo>
                        <a:pt x="0" y="0"/>
                      </a:moveTo>
                      <a:lnTo>
                        <a:pt x="23" y="7"/>
                      </a:lnTo>
                      <a:lnTo>
                        <a:pt x="24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4" name="Freeform 268"/>
                <p:cNvSpPr>
                  <a:spLocks/>
                </p:cNvSpPr>
                <p:nvPr/>
              </p:nvSpPr>
              <p:spPr bwMode="auto">
                <a:xfrm>
                  <a:off x="2784" y="2520"/>
                  <a:ext cx="16" cy="6"/>
                </a:xfrm>
                <a:custGeom>
                  <a:avLst/>
                  <a:gdLst>
                    <a:gd name="T0" fmla="*/ 0 w 25"/>
                    <a:gd name="T1" fmla="*/ 0 h 8"/>
                    <a:gd name="T2" fmla="*/ 24 w 25"/>
                    <a:gd name="T3" fmla="*/ 7 h 8"/>
                    <a:gd name="T4" fmla="*/ 25 w 25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8">
                      <a:moveTo>
                        <a:pt x="0" y="0"/>
                      </a:moveTo>
                      <a:lnTo>
                        <a:pt x="24" y="7"/>
                      </a:lnTo>
                      <a:lnTo>
                        <a:pt x="25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5" name="Freeform 269"/>
                <p:cNvSpPr>
                  <a:spLocks/>
                </p:cNvSpPr>
                <p:nvPr/>
              </p:nvSpPr>
              <p:spPr bwMode="auto">
                <a:xfrm>
                  <a:off x="2799" y="2525"/>
                  <a:ext cx="12" cy="4"/>
                </a:xfrm>
                <a:custGeom>
                  <a:avLst/>
                  <a:gdLst>
                    <a:gd name="T0" fmla="*/ 0 w 19"/>
                    <a:gd name="T1" fmla="*/ 0 h 6"/>
                    <a:gd name="T2" fmla="*/ 18 w 19"/>
                    <a:gd name="T3" fmla="*/ 5 h 6"/>
                    <a:gd name="T4" fmla="*/ 19 w 19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6">
                      <a:moveTo>
                        <a:pt x="0" y="0"/>
                      </a:moveTo>
                      <a:lnTo>
                        <a:pt x="18" y="5"/>
                      </a:lnTo>
                      <a:lnTo>
                        <a:pt x="19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6" name="Freeform 270"/>
                <p:cNvSpPr>
                  <a:spLocks/>
                </p:cNvSpPr>
                <p:nvPr/>
              </p:nvSpPr>
              <p:spPr bwMode="auto">
                <a:xfrm>
                  <a:off x="2811" y="2529"/>
                  <a:ext cx="12" cy="4"/>
                </a:xfrm>
                <a:custGeom>
                  <a:avLst/>
                  <a:gdLst>
                    <a:gd name="T0" fmla="*/ 0 w 19"/>
                    <a:gd name="T1" fmla="*/ 0 h 6"/>
                    <a:gd name="T2" fmla="*/ 18 w 19"/>
                    <a:gd name="T3" fmla="*/ 5 h 6"/>
                    <a:gd name="T4" fmla="*/ 19 w 19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6">
                      <a:moveTo>
                        <a:pt x="0" y="0"/>
                      </a:moveTo>
                      <a:lnTo>
                        <a:pt x="18" y="5"/>
                      </a:lnTo>
                      <a:lnTo>
                        <a:pt x="19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7" name="Freeform 271"/>
                <p:cNvSpPr>
                  <a:spLocks/>
                </p:cNvSpPr>
                <p:nvPr/>
              </p:nvSpPr>
              <p:spPr bwMode="auto">
                <a:xfrm>
                  <a:off x="2823" y="2533"/>
                  <a:ext cx="12" cy="4"/>
                </a:xfrm>
                <a:custGeom>
                  <a:avLst/>
                  <a:gdLst>
                    <a:gd name="T0" fmla="*/ 0 w 19"/>
                    <a:gd name="T1" fmla="*/ 0 h 6"/>
                    <a:gd name="T2" fmla="*/ 18 w 19"/>
                    <a:gd name="T3" fmla="*/ 5 h 6"/>
                    <a:gd name="T4" fmla="*/ 19 w 19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6">
                      <a:moveTo>
                        <a:pt x="0" y="0"/>
                      </a:moveTo>
                      <a:lnTo>
                        <a:pt x="18" y="5"/>
                      </a:lnTo>
                      <a:lnTo>
                        <a:pt x="19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8" name="Freeform 272"/>
                <p:cNvSpPr>
                  <a:spLocks/>
                </p:cNvSpPr>
                <p:nvPr/>
              </p:nvSpPr>
              <p:spPr bwMode="auto">
                <a:xfrm>
                  <a:off x="2835" y="2536"/>
                  <a:ext cx="12" cy="4"/>
                </a:xfrm>
                <a:custGeom>
                  <a:avLst/>
                  <a:gdLst>
                    <a:gd name="T0" fmla="*/ 0 w 18"/>
                    <a:gd name="T1" fmla="*/ 0 h 6"/>
                    <a:gd name="T2" fmla="*/ 17 w 18"/>
                    <a:gd name="T3" fmla="*/ 5 h 6"/>
                    <a:gd name="T4" fmla="*/ 18 w 18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0"/>
                      </a:moveTo>
                      <a:lnTo>
                        <a:pt x="17" y="5"/>
                      </a:lnTo>
                      <a:lnTo>
                        <a:pt x="18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69" name="Freeform 273"/>
                <p:cNvSpPr>
                  <a:spLocks/>
                </p:cNvSpPr>
                <p:nvPr/>
              </p:nvSpPr>
              <p:spPr bwMode="auto">
                <a:xfrm>
                  <a:off x="2845" y="2540"/>
                  <a:ext cx="14" cy="3"/>
                </a:xfrm>
                <a:custGeom>
                  <a:avLst/>
                  <a:gdLst>
                    <a:gd name="T0" fmla="*/ 0 w 20"/>
                    <a:gd name="T1" fmla="*/ 0 h 6"/>
                    <a:gd name="T2" fmla="*/ 19 w 20"/>
                    <a:gd name="T3" fmla="*/ 5 h 6"/>
                    <a:gd name="T4" fmla="*/ 20 w 20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6">
                      <a:moveTo>
                        <a:pt x="0" y="0"/>
                      </a:moveTo>
                      <a:lnTo>
                        <a:pt x="19" y="5"/>
                      </a:lnTo>
                      <a:lnTo>
                        <a:pt x="2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0" name="Freeform 274"/>
                <p:cNvSpPr>
                  <a:spLocks/>
                </p:cNvSpPr>
                <p:nvPr/>
              </p:nvSpPr>
              <p:spPr bwMode="auto">
                <a:xfrm>
                  <a:off x="2857" y="2543"/>
                  <a:ext cx="13" cy="5"/>
                </a:xfrm>
                <a:custGeom>
                  <a:avLst/>
                  <a:gdLst>
                    <a:gd name="T0" fmla="*/ 0 w 19"/>
                    <a:gd name="T1" fmla="*/ 0 h 7"/>
                    <a:gd name="T2" fmla="*/ 18 w 19"/>
                    <a:gd name="T3" fmla="*/ 6 h 7"/>
                    <a:gd name="T4" fmla="*/ 19 w 19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7">
                      <a:moveTo>
                        <a:pt x="0" y="0"/>
                      </a:moveTo>
                      <a:lnTo>
                        <a:pt x="18" y="6"/>
                      </a:lnTo>
                      <a:lnTo>
                        <a:pt x="19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1" name="Freeform 275"/>
                <p:cNvSpPr>
                  <a:spLocks/>
                </p:cNvSpPr>
                <p:nvPr/>
              </p:nvSpPr>
              <p:spPr bwMode="auto">
                <a:xfrm>
                  <a:off x="2869" y="2547"/>
                  <a:ext cx="12" cy="3"/>
                </a:xfrm>
                <a:custGeom>
                  <a:avLst/>
                  <a:gdLst>
                    <a:gd name="T0" fmla="*/ 0 w 18"/>
                    <a:gd name="T1" fmla="*/ 0 h 6"/>
                    <a:gd name="T2" fmla="*/ 17 w 18"/>
                    <a:gd name="T3" fmla="*/ 5 h 6"/>
                    <a:gd name="T4" fmla="*/ 18 w 18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6">
                      <a:moveTo>
                        <a:pt x="0" y="0"/>
                      </a:moveTo>
                      <a:lnTo>
                        <a:pt x="17" y="5"/>
                      </a:lnTo>
                      <a:lnTo>
                        <a:pt x="18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2" name="Freeform 276"/>
                <p:cNvSpPr>
                  <a:spLocks/>
                </p:cNvSpPr>
                <p:nvPr/>
              </p:nvSpPr>
              <p:spPr bwMode="auto">
                <a:xfrm>
                  <a:off x="2881" y="2550"/>
                  <a:ext cx="11" cy="6"/>
                </a:xfrm>
                <a:custGeom>
                  <a:avLst/>
                  <a:gdLst>
                    <a:gd name="T0" fmla="*/ 0 w 18"/>
                    <a:gd name="T1" fmla="*/ 0 h 8"/>
                    <a:gd name="T2" fmla="*/ 17 w 18"/>
                    <a:gd name="T3" fmla="*/ 7 h 8"/>
                    <a:gd name="T4" fmla="*/ 18 w 1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8">
                      <a:moveTo>
                        <a:pt x="0" y="0"/>
                      </a:moveTo>
                      <a:lnTo>
                        <a:pt x="17" y="7"/>
                      </a:lnTo>
                      <a:lnTo>
                        <a:pt x="18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3" name="Freeform 277"/>
                <p:cNvSpPr>
                  <a:spLocks/>
                </p:cNvSpPr>
                <p:nvPr/>
              </p:nvSpPr>
              <p:spPr bwMode="auto">
                <a:xfrm>
                  <a:off x="2892" y="2555"/>
                  <a:ext cx="11" cy="6"/>
                </a:xfrm>
                <a:custGeom>
                  <a:avLst/>
                  <a:gdLst>
                    <a:gd name="T0" fmla="*/ 0 w 18"/>
                    <a:gd name="T1" fmla="*/ 0 h 8"/>
                    <a:gd name="T2" fmla="*/ 17 w 18"/>
                    <a:gd name="T3" fmla="*/ 7 h 8"/>
                    <a:gd name="T4" fmla="*/ 18 w 18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8">
                      <a:moveTo>
                        <a:pt x="0" y="0"/>
                      </a:moveTo>
                      <a:lnTo>
                        <a:pt x="17" y="7"/>
                      </a:lnTo>
                      <a:lnTo>
                        <a:pt x="18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4" name="Freeform 278"/>
                <p:cNvSpPr>
                  <a:spLocks/>
                </p:cNvSpPr>
                <p:nvPr/>
              </p:nvSpPr>
              <p:spPr bwMode="auto">
                <a:xfrm>
                  <a:off x="2902" y="2561"/>
                  <a:ext cx="12" cy="5"/>
                </a:xfrm>
                <a:custGeom>
                  <a:avLst/>
                  <a:gdLst>
                    <a:gd name="T0" fmla="*/ 0 w 19"/>
                    <a:gd name="T1" fmla="*/ 0 h 9"/>
                    <a:gd name="T2" fmla="*/ 18 w 19"/>
                    <a:gd name="T3" fmla="*/ 8 h 9"/>
                    <a:gd name="T4" fmla="*/ 19 w 19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9">
                      <a:moveTo>
                        <a:pt x="0" y="0"/>
                      </a:moveTo>
                      <a:lnTo>
                        <a:pt x="18" y="8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5" name="Freeform 279"/>
                <p:cNvSpPr>
                  <a:spLocks/>
                </p:cNvSpPr>
                <p:nvPr/>
              </p:nvSpPr>
              <p:spPr bwMode="auto">
                <a:xfrm>
                  <a:off x="2914" y="2566"/>
                  <a:ext cx="22" cy="13"/>
                </a:xfrm>
                <a:custGeom>
                  <a:avLst/>
                  <a:gdLst>
                    <a:gd name="T0" fmla="*/ 0 w 34"/>
                    <a:gd name="T1" fmla="*/ 0 h 19"/>
                    <a:gd name="T2" fmla="*/ 33 w 34"/>
                    <a:gd name="T3" fmla="*/ 18 h 19"/>
                    <a:gd name="T4" fmla="*/ 34 w 34"/>
                    <a:gd name="T5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" h="19">
                      <a:moveTo>
                        <a:pt x="0" y="0"/>
                      </a:moveTo>
                      <a:lnTo>
                        <a:pt x="33" y="18"/>
                      </a:lnTo>
                      <a:lnTo>
                        <a:pt x="34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6" name="Freeform 280"/>
                <p:cNvSpPr>
                  <a:spLocks/>
                </p:cNvSpPr>
                <p:nvPr/>
              </p:nvSpPr>
              <p:spPr bwMode="auto">
                <a:xfrm>
                  <a:off x="2935" y="2579"/>
                  <a:ext cx="21" cy="13"/>
                </a:xfrm>
                <a:custGeom>
                  <a:avLst/>
                  <a:gdLst>
                    <a:gd name="T0" fmla="*/ 0 w 32"/>
                    <a:gd name="T1" fmla="*/ 0 h 22"/>
                    <a:gd name="T2" fmla="*/ 31 w 32"/>
                    <a:gd name="T3" fmla="*/ 21 h 22"/>
                    <a:gd name="T4" fmla="*/ 32 w 32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2" h="22">
                      <a:moveTo>
                        <a:pt x="0" y="0"/>
                      </a:moveTo>
                      <a:lnTo>
                        <a:pt x="31" y="21"/>
                      </a:lnTo>
                      <a:lnTo>
                        <a:pt x="32" y="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7" name="Freeform 281"/>
                <p:cNvSpPr>
                  <a:spLocks/>
                </p:cNvSpPr>
                <p:nvPr/>
              </p:nvSpPr>
              <p:spPr bwMode="auto">
                <a:xfrm>
                  <a:off x="2956" y="2592"/>
                  <a:ext cx="20" cy="15"/>
                </a:xfrm>
                <a:custGeom>
                  <a:avLst/>
                  <a:gdLst>
                    <a:gd name="T0" fmla="*/ 0 w 32"/>
                    <a:gd name="T1" fmla="*/ 0 h 22"/>
                    <a:gd name="T2" fmla="*/ 31 w 32"/>
                    <a:gd name="T3" fmla="*/ 21 h 22"/>
                    <a:gd name="T4" fmla="*/ 32 w 32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2" h="22">
                      <a:moveTo>
                        <a:pt x="0" y="0"/>
                      </a:moveTo>
                      <a:lnTo>
                        <a:pt x="31" y="21"/>
                      </a:lnTo>
                      <a:lnTo>
                        <a:pt x="32" y="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8" name="Freeform 282"/>
                <p:cNvSpPr>
                  <a:spLocks/>
                </p:cNvSpPr>
                <p:nvPr/>
              </p:nvSpPr>
              <p:spPr bwMode="auto">
                <a:xfrm>
                  <a:off x="2975" y="2606"/>
                  <a:ext cx="19" cy="18"/>
                </a:xfrm>
                <a:custGeom>
                  <a:avLst/>
                  <a:gdLst>
                    <a:gd name="T0" fmla="*/ 0 w 30"/>
                    <a:gd name="T1" fmla="*/ 0 h 25"/>
                    <a:gd name="T2" fmla="*/ 29 w 30"/>
                    <a:gd name="T3" fmla="*/ 24 h 25"/>
                    <a:gd name="T4" fmla="*/ 30 w 30"/>
                    <a:gd name="T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5">
                      <a:moveTo>
                        <a:pt x="0" y="0"/>
                      </a:moveTo>
                      <a:lnTo>
                        <a:pt x="29" y="24"/>
                      </a:lnTo>
                      <a:lnTo>
                        <a:pt x="3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79" name="Freeform 283"/>
                <p:cNvSpPr>
                  <a:spLocks/>
                </p:cNvSpPr>
                <p:nvPr/>
              </p:nvSpPr>
              <p:spPr bwMode="auto">
                <a:xfrm>
                  <a:off x="2994" y="2622"/>
                  <a:ext cx="20" cy="18"/>
                </a:xfrm>
                <a:custGeom>
                  <a:avLst/>
                  <a:gdLst>
                    <a:gd name="T0" fmla="*/ 0 w 30"/>
                    <a:gd name="T1" fmla="*/ 0 h 25"/>
                    <a:gd name="T2" fmla="*/ 29 w 30"/>
                    <a:gd name="T3" fmla="*/ 24 h 25"/>
                    <a:gd name="T4" fmla="*/ 30 w 30"/>
                    <a:gd name="T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5">
                      <a:moveTo>
                        <a:pt x="0" y="0"/>
                      </a:moveTo>
                      <a:lnTo>
                        <a:pt x="29" y="24"/>
                      </a:lnTo>
                      <a:lnTo>
                        <a:pt x="3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0" name="Freeform 284"/>
                <p:cNvSpPr>
                  <a:spLocks/>
                </p:cNvSpPr>
                <p:nvPr/>
              </p:nvSpPr>
              <p:spPr bwMode="auto">
                <a:xfrm>
                  <a:off x="3014" y="2640"/>
                  <a:ext cx="18" cy="18"/>
                </a:xfrm>
                <a:custGeom>
                  <a:avLst/>
                  <a:gdLst>
                    <a:gd name="T0" fmla="*/ 0 w 30"/>
                    <a:gd name="T1" fmla="*/ 0 h 26"/>
                    <a:gd name="T2" fmla="*/ 29 w 30"/>
                    <a:gd name="T3" fmla="*/ 25 h 26"/>
                    <a:gd name="T4" fmla="*/ 30 w 30"/>
                    <a:gd name="T5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6">
                      <a:moveTo>
                        <a:pt x="0" y="0"/>
                      </a:moveTo>
                      <a:lnTo>
                        <a:pt x="29" y="25"/>
                      </a:lnTo>
                      <a:lnTo>
                        <a:pt x="30" y="2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1" name="Freeform 285"/>
                <p:cNvSpPr>
                  <a:spLocks/>
                </p:cNvSpPr>
                <p:nvPr/>
              </p:nvSpPr>
              <p:spPr bwMode="auto">
                <a:xfrm>
                  <a:off x="3032" y="2656"/>
                  <a:ext cx="18" cy="18"/>
                </a:xfrm>
                <a:custGeom>
                  <a:avLst/>
                  <a:gdLst>
                    <a:gd name="T0" fmla="*/ 0 w 28"/>
                    <a:gd name="T1" fmla="*/ 0 h 26"/>
                    <a:gd name="T2" fmla="*/ 27 w 28"/>
                    <a:gd name="T3" fmla="*/ 25 h 26"/>
                    <a:gd name="T4" fmla="*/ 28 w 28"/>
                    <a:gd name="T5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" h="26">
                      <a:moveTo>
                        <a:pt x="0" y="0"/>
                      </a:moveTo>
                      <a:lnTo>
                        <a:pt x="27" y="25"/>
                      </a:lnTo>
                      <a:lnTo>
                        <a:pt x="28" y="2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2" name="Freeform 286"/>
                <p:cNvSpPr>
                  <a:spLocks/>
                </p:cNvSpPr>
                <p:nvPr/>
              </p:nvSpPr>
              <p:spPr bwMode="auto">
                <a:xfrm>
                  <a:off x="3048" y="2674"/>
                  <a:ext cx="21" cy="18"/>
                </a:xfrm>
                <a:custGeom>
                  <a:avLst/>
                  <a:gdLst>
                    <a:gd name="T0" fmla="*/ 0 w 29"/>
                    <a:gd name="T1" fmla="*/ 0 h 28"/>
                    <a:gd name="T2" fmla="*/ 28 w 29"/>
                    <a:gd name="T3" fmla="*/ 27 h 28"/>
                    <a:gd name="T4" fmla="*/ 29 w 29"/>
                    <a:gd name="T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8">
                      <a:moveTo>
                        <a:pt x="0" y="0"/>
                      </a:moveTo>
                      <a:lnTo>
                        <a:pt x="28" y="27"/>
                      </a:lnTo>
                      <a:lnTo>
                        <a:pt x="29" y="2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3" name="Freeform 287"/>
                <p:cNvSpPr>
                  <a:spLocks/>
                </p:cNvSpPr>
                <p:nvPr/>
              </p:nvSpPr>
              <p:spPr bwMode="auto">
                <a:xfrm>
                  <a:off x="3069" y="2692"/>
                  <a:ext cx="17" cy="18"/>
                </a:xfrm>
                <a:custGeom>
                  <a:avLst/>
                  <a:gdLst>
                    <a:gd name="T0" fmla="*/ 0 w 29"/>
                    <a:gd name="T1" fmla="*/ 0 h 26"/>
                    <a:gd name="T2" fmla="*/ 28 w 29"/>
                    <a:gd name="T3" fmla="*/ 25 h 26"/>
                    <a:gd name="T4" fmla="*/ 29 w 29"/>
                    <a:gd name="T5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6">
                      <a:moveTo>
                        <a:pt x="0" y="0"/>
                      </a:moveTo>
                      <a:lnTo>
                        <a:pt x="28" y="25"/>
                      </a:lnTo>
                      <a:lnTo>
                        <a:pt x="29" y="2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4" name="Freeform 288"/>
                <p:cNvSpPr>
                  <a:spLocks/>
                </p:cNvSpPr>
                <p:nvPr/>
              </p:nvSpPr>
              <p:spPr bwMode="auto">
                <a:xfrm>
                  <a:off x="3086" y="2709"/>
                  <a:ext cx="19" cy="18"/>
                </a:xfrm>
                <a:custGeom>
                  <a:avLst/>
                  <a:gdLst>
                    <a:gd name="T0" fmla="*/ 0 w 30"/>
                    <a:gd name="T1" fmla="*/ 0 h 25"/>
                    <a:gd name="T2" fmla="*/ 29 w 30"/>
                    <a:gd name="T3" fmla="*/ 24 h 25"/>
                    <a:gd name="T4" fmla="*/ 30 w 30"/>
                    <a:gd name="T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5">
                      <a:moveTo>
                        <a:pt x="0" y="0"/>
                      </a:moveTo>
                      <a:lnTo>
                        <a:pt x="29" y="24"/>
                      </a:lnTo>
                      <a:lnTo>
                        <a:pt x="3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5" name="Freeform 289"/>
                <p:cNvSpPr>
                  <a:spLocks/>
                </p:cNvSpPr>
                <p:nvPr/>
              </p:nvSpPr>
              <p:spPr bwMode="auto">
                <a:xfrm>
                  <a:off x="3105" y="2726"/>
                  <a:ext cx="8" cy="8"/>
                </a:xfrm>
                <a:custGeom>
                  <a:avLst/>
                  <a:gdLst>
                    <a:gd name="T0" fmla="*/ 0 w 13"/>
                    <a:gd name="T1" fmla="*/ 0 h 12"/>
                    <a:gd name="T2" fmla="*/ 12 w 13"/>
                    <a:gd name="T3" fmla="*/ 11 h 12"/>
                    <a:gd name="T4" fmla="*/ 13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13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6" name="Freeform 290"/>
                <p:cNvSpPr>
                  <a:spLocks/>
                </p:cNvSpPr>
                <p:nvPr/>
              </p:nvSpPr>
              <p:spPr bwMode="auto">
                <a:xfrm>
                  <a:off x="3113" y="2734"/>
                  <a:ext cx="9" cy="8"/>
                </a:xfrm>
                <a:custGeom>
                  <a:avLst/>
                  <a:gdLst>
                    <a:gd name="T0" fmla="*/ 0 w 14"/>
                    <a:gd name="T1" fmla="*/ 0 h 12"/>
                    <a:gd name="T2" fmla="*/ 13 w 14"/>
                    <a:gd name="T3" fmla="*/ 11 h 12"/>
                    <a:gd name="T4" fmla="*/ 14 w 14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2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14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7" name="Freeform 291"/>
                <p:cNvSpPr>
                  <a:spLocks/>
                </p:cNvSpPr>
                <p:nvPr/>
              </p:nvSpPr>
              <p:spPr bwMode="auto">
                <a:xfrm>
                  <a:off x="3122" y="2742"/>
                  <a:ext cx="7" cy="8"/>
                </a:xfrm>
                <a:custGeom>
                  <a:avLst/>
                  <a:gdLst>
                    <a:gd name="T0" fmla="*/ 0 w 13"/>
                    <a:gd name="T1" fmla="*/ 0 h 12"/>
                    <a:gd name="T2" fmla="*/ 12 w 13"/>
                    <a:gd name="T3" fmla="*/ 11 h 12"/>
                    <a:gd name="T4" fmla="*/ 13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13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8" name="Freeform 292"/>
                <p:cNvSpPr>
                  <a:spLocks/>
                </p:cNvSpPr>
                <p:nvPr/>
              </p:nvSpPr>
              <p:spPr bwMode="auto">
                <a:xfrm>
                  <a:off x="3129" y="2749"/>
                  <a:ext cx="8" cy="10"/>
                </a:xfrm>
                <a:custGeom>
                  <a:avLst/>
                  <a:gdLst>
                    <a:gd name="T0" fmla="*/ 0 w 12"/>
                    <a:gd name="T1" fmla="*/ 0 h 13"/>
                    <a:gd name="T2" fmla="*/ 11 w 12"/>
                    <a:gd name="T3" fmla="*/ 12 h 13"/>
                    <a:gd name="T4" fmla="*/ 12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2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89" name="Freeform 293"/>
                <p:cNvSpPr>
                  <a:spLocks/>
                </p:cNvSpPr>
                <p:nvPr/>
              </p:nvSpPr>
              <p:spPr bwMode="auto">
                <a:xfrm>
                  <a:off x="3135" y="2757"/>
                  <a:ext cx="10" cy="10"/>
                </a:xfrm>
                <a:custGeom>
                  <a:avLst/>
                  <a:gdLst>
                    <a:gd name="T0" fmla="*/ 0 w 13"/>
                    <a:gd name="T1" fmla="*/ 0 h 13"/>
                    <a:gd name="T2" fmla="*/ 12 w 13"/>
                    <a:gd name="T3" fmla="*/ 12 h 13"/>
                    <a:gd name="T4" fmla="*/ 13 w 1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lnTo>
                        <a:pt x="12" y="12"/>
                      </a:lnTo>
                      <a:lnTo>
                        <a:pt x="13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0" name="Freeform 294"/>
                <p:cNvSpPr>
                  <a:spLocks/>
                </p:cNvSpPr>
                <p:nvPr/>
              </p:nvSpPr>
              <p:spPr bwMode="auto">
                <a:xfrm>
                  <a:off x="3144" y="2766"/>
                  <a:ext cx="8" cy="8"/>
                </a:xfrm>
                <a:custGeom>
                  <a:avLst/>
                  <a:gdLst>
                    <a:gd name="T0" fmla="*/ 0 w 14"/>
                    <a:gd name="T1" fmla="*/ 0 h 12"/>
                    <a:gd name="T2" fmla="*/ 13 w 14"/>
                    <a:gd name="T3" fmla="*/ 11 h 12"/>
                    <a:gd name="T4" fmla="*/ 14 w 14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2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14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1" name="Freeform 295"/>
                <p:cNvSpPr>
                  <a:spLocks/>
                </p:cNvSpPr>
                <p:nvPr/>
              </p:nvSpPr>
              <p:spPr bwMode="auto">
                <a:xfrm>
                  <a:off x="3151" y="2774"/>
                  <a:ext cx="8" cy="8"/>
                </a:xfrm>
                <a:custGeom>
                  <a:avLst/>
                  <a:gdLst>
                    <a:gd name="T0" fmla="*/ 0 w 12"/>
                    <a:gd name="T1" fmla="*/ 0 h 13"/>
                    <a:gd name="T2" fmla="*/ 11 w 12"/>
                    <a:gd name="T3" fmla="*/ 12 h 13"/>
                    <a:gd name="T4" fmla="*/ 12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2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2" name="Freeform 296"/>
                <p:cNvSpPr>
                  <a:spLocks/>
                </p:cNvSpPr>
                <p:nvPr/>
              </p:nvSpPr>
              <p:spPr bwMode="auto">
                <a:xfrm>
                  <a:off x="3159" y="2782"/>
                  <a:ext cx="8" cy="9"/>
                </a:xfrm>
                <a:custGeom>
                  <a:avLst/>
                  <a:gdLst>
                    <a:gd name="T0" fmla="*/ 0 w 12"/>
                    <a:gd name="T1" fmla="*/ 0 h 13"/>
                    <a:gd name="T2" fmla="*/ 11 w 12"/>
                    <a:gd name="T3" fmla="*/ 12 h 13"/>
                    <a:gd name="T4" fmla="*/ 12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2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3" name="Freeform 297"/>
                <p:cNvSpPr>
                  <a:spLocks/>
                </p:cNvSpPr>
                <p:nvPr/>
              </p:nvSpPr>
              <p:spPr bwMode="auto">
                <a:xfrm>
                  <a:off x="3166" y="2791"/>
                  <a:ext cx="7" cy="9"/>
                </a:xfrm>
                <a:custGeom>
                  <a:avLst/>
                  <a:gdLst>
                    <a:gd name="T0" fmla="*/ 0 w 12"/>
                    <a:gd name="T1" fmla="*/ 0 h 15"/>
                    <a:gd name="T2" fmla="*/ 11 w 12"/>
                    <a:gd name="T3" fmla="*/ 14 h 15"/>
                    <a:gd name="T4" fmla="*/ 12 w 12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5">
                      <a:moveTo>
                        <a:pt x="0" y="0"/>
                      </a:moveTo>
                      <a:lnTo>
                        <a:pt x="11" y="14"/>
                      </a:lnTo>
                      <a:lnTo>
                        <a:pt x="12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4" name="Freeform 298"/>
                <p:cNvSpPr>
                  <a:spLocks/>
                </p:cNvSpPr>
                <p:nvPr/>
              </p:nvSpPr>
              <p:spPr bwMode="auto">
                <a:xfrm>
                  <a:off x="3173" y="2798"/>
                  <a:ext cx="8" cy="11"/>
                </a:xfrm>
                <a:custGeom>
                  <a:avLst/>
                  <a:gdLst>
                    <a:gd name="T0" fmla="*/ 0 w 12"/>
                    <a:gd name="T1" fmla="*/ 0 h 13"/>
                    <a:gd name="T2" fmla="*/ 11 w 12"/>
                    <a:gd name="T3" fmla="*/ 12 h 13"/>
                    <a:gd name="T4" fmla="*/ 12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2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5" name="Freeform 299"/>
                <p:cNvSpPr>
                  <a:spLocks/>
                </p:cNvSpPr>
                <p:nvPr/>
              </p:nvSpPr>
              <p:spPr bwMode="auto">
                <a:xfrm>
                  <a:off x="2647" y="2484"/>
                  <a:ext cx="17" cy="6"/>
                </a:xfrm>
                <a:custGeom>
                  <a:avLst/>
                  <a:gdLst>
                    <a:gd name="T0" fmla="*/ 0 w 26"/>
                    <a:gd name="T1" fmla="*/ 0 h 9"/>
                    <a:gd name="T2" fmla="*/ 25 w 26"/>
                    <a:gd name="T3" fmla="*/ 8 h 9"/>
                    <a:gd name="T4" fmla="*/ 26 w 26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9">
                      <a:moveTo>
                        <a:pt x="0" y="0"/>
                      </a:moveTo>
                      <a:lnTo>
                        <a:pt x="25" y="8"/>
                      </a:lnTo>
                      <a:lnTo>
                        <a:pt x="26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6" name="Freeform 300"/>
                <p:cNvSpPr>
                  <a:spLocks/>
                </p:cNvSpPr>
                <p:nvPr/>
              </p:nvSpPr>
              <p:spPr bwMode="auto">
                <a:xfrm>
                  <a:off x="2664" y="2490"/>
                  <a:ext cx="17" cy="7"/>
                </a:xfrm>
                <a:custGeom>
                  <a:avLst/>
                  <a:gdLst>
                    <a:gd name="T0" fmla="*/ 0 w 27"/>
                    <a:gd name="T1" fmla="*/ 0 h 10"/>
                    <a:gd name="T2" fmla="*/ 26 w 27"/>
                    <a:gd name="T3" fmla="*/ 9 h 10"/>
                    <a:gd name="T4" fmla="*/ 27 w 27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10">
                      <a:moveTo>
                        <a:pt x="0" y="0"/>
                      </a:moveTo>
                      <a:lnTo>
                        <a:pt x="26" y="9"/>
                      </a:lnTo>
                      <a:lnTo>
                        <a:pt x="27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7" name="Freeform 301"/>
                <p:cNvSpPr>
                  <a:spLocks/>
                </p:cNvSpPr>
                <p:nvPr/>
              </p:nvSpPr>
              <p:spPr bwMode="auto">
                <a:xfrm>
                  <a:off x="2679" y="2496"/>
                  <a:ext cx="17" cy="6"/>
                </a:xfrm>
                <a:custGeom>
                  <a:avLst/>
                  <a:gdLst>
                    <a:gd name="T0" fmla="*/ 0 w 26"/>
                    <a:gd name="T1" fmla="*/ 0 h 10"/>
                    <a:gd name="T2" fmla="*/ 25 w 26"/>
                    <a:gd name="T3" fmla="*/ 9 h 10"/>
                    <a:gd name="T4" fmla="*/ 26 w 26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10">
                      <a:moveTo>
                        <a:pt x="0" y="0"/>
                      </a:moveTo>
                      <a:lnTo>
                        <a:pt x="25" y="9"/>
                      </a:lnTo>
                      <a:lnTo>
                        <a:pt x="26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8" name="Freeform 302"/>
                <p:cNvSpPr>
                  <a:spLocks/>
                </p:cNvSpPr>
                <p:nvPr/>
              </p:nvSpPr>
              <p:spPr bwMode="auto">
                <a:xfrm>
                  <a:off x="2696" y="2502"/>
                  <a:ext cx="17" cy="7"/>
                </a:xfrm>
                <a:custGeom>
                  <a:avLst/>
                  <a:gdLst>
                    <a:gd name="T0" fmla="*/ 0 w 25"/>
                    <a:gd name="T1" fmla="*/ 0 h 11"/>
                    <a:gd name="T2" fmla="*/ 24 w 25"/>
                    <a:gd name="T3" fmla="*/ 10 h 11"/>
                    <a:gd name="T4" fmla="*/ 25 w 25"/>
                    <a:gd name="T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0" y="0"/>
                      </a:moveTo>
                      <a:lnTo>
                        <a:pt x="24" y="10"/>
                      </a:lnTo>
                      <a:lnTo>
                        <a:pt x="25" y="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399" name="Freeform 303"/>
                <p:cNvSpPr>
                  <a:spLocks/>
                </p:cNvSpPr>
                <p:nvPr/>
              </p:nvSpPr>
              <p:spPr bwMode="auto">
                <a:xfrm>
                  <a:off x="2712" y="2509"/>
                  <a:ext cx="17" cy="7"/>
                </a:xfrm>
                <a:custGeom>
                  <a:avLst/>
                  <a:gdLst>
                    <a:gd name="T0" fmla="*/ 0 w 25"/>
                    <a:gd name="T1" fmla="*/ 0 h 11"/>
                    <a:gd name="T2" fmla="*/ 24 w 25"/>
                    <a:gd name="T3" fmla="*/ 10 h 11"/>
                    <a:gd name="T4" fmla="*/ 25 w 25"/>
                    <a:gd name="T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1">
                      <a:moveTo>
                        <a:pt x="0" y="0"/>
                      </a:moveTo>
                      <a:lnTo>
                        <a:pt x="24" y="10"/>
                      </a:lnTo>
                      <a:lnTo>
                        <a:pt x="25" y="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0" name="Freeform 304"/>
                <p:cNvSpPr>
                  <a:spLocks/>
                </p:cNvSpPr>
                <p:nvPr/>
              </p:nvSpPr>
              <p:spPr bwMode="auto">
                <a:xfrm>
                  <a:off x="2727" y="2516"/>
                  <a:ext cx="16" cy="9"/>
                </a:xfrm>
                <a:custGeom>
                  <a:avLst/>
                  <a:gdLst>
                    <a:gd name="T0" fmla="*/ 0 w 25"/>
                    <a:gd name="T1" fmla="*/ 0 h 13"/>
                    <a:gd name="T2" fmla="*/ 24 w 25"/>
                    <a:gd name="T3" fmla="*/ 12 h 13"/>
                    <a:gd name="T4" fmla="*/ 25 w 25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24" y="12"/>
                      </a:lnTo>
                      <a:lnTo>
                        <a:pt x="25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1" name="Freeform 305"/>
                <p:cNvSpPr>
                  <a:spLocks/>
                </p:cNvSpPr>
                <p:nvPr/>
              </p:nvSpPr>
              <p:spPr bwMode="auto">
                <a:xfrm>
                  <a:off x="2743" y="2525"/>
                  <a:ext cx="15" cy="9"/>
                </a:xfrm>
                <a:custGeom>
                  <a:avLst/>
                  <a:gdLst>
                    <a:gd name="T0" fmla="*/ 0 w 24"/>
                    <a:gd name="T1" fmla="*/ 0 h 14"/>
                    <a:gd name="T2" fmla="*/ 23 w 24"/>
                    <a:gd name="T3" fmla="*/ 13 h 14"/>
                    <a:gd name="T4" fmla="*/ 24 w 24"/>
                    <a:gd name="T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14">
                      <a:moveTo>
                        <a:pt x="0" y="0"/>
                      </a:moveTo>
                      <a:lnTo>
                        <a:pt x="23" y="13"/>
                      </a:lnTo>
                      <a:lnTo>
                        <a:pt x="2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2" name="Freeform 306"/>
                <p:cNvSpPr>
                  <a:spLocks/>
                </p:cNvSpPr>
                <p:nvPr/>
              </p:nvSpPr>
              <p:spPr bwMode="auto">
                <a:xfrm>
                  <a:off x="2757" y="2534"/>
                  <a:ext cx="16" cy="9"/>
                </a:xfrm>
                <a:custGeom>
                  <a:avLst/>
                  <a:gdLst>
                    <a:gd name="T0" fmla="*/ 0 w 23"/>
                    <a:gd name="T1" fmla="*/ 0 h 15"/>
                    <a:gd name="T2" fmla="*/ 22 w 23"/>
                    <a:gd name="T3" fmla="*/ 14 h 15"/>
                    <a:gd name="T4" fmla="*/ 23 w 23"/>
                    <a:gd name="T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15">
                      <a:moveTo>
                        <a:pt x="0" y="0"/>
                      </a:moveTo>
                      <a:lnTo>
                        <a:pt x="22" y="14"/>
                      </a:lnTo>
                      <a:lnTo>
                        <a:pt x="23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3" name="Freeform 307"/>
                <p:cNvSpPr>
                  <a:spLocks/>
                </p:cNvSpPr>
                <p:nvPr/>
              </p:nvSpPr>
              <p:spPr bwMode="auto">
                <a:xfrm>
                  <a:off x="2773" y="2543"/>
                  <a:ext cx="14" cy="12"/>
                </a:xfrm>
                <a:custGeom>
                  <a:avLst/>
                  <a:gdLst>
                    <a:gd name="T0" fmla="*/ 0 w 22"/>
                    <a:gd name="T1" fmla="*/ 0 h 16"/>
                    <a:gd name="T2" fmla="*/ 21 w 22"/>
                    <a:gd name="T3" fmla="*/ 15 h 16"/>
                    <a:gd name="T4" fmla="*/ 22 w 22"/>
                    <a:gd name="T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6">
                      <a:moveTo>
                        <a:pt x="0" y="0"/>
                      </a:moveTo>
                      <a:lnTo>
                        <a:pt x="21" y="15"/>
                      </a:lnTo>
                      <a:lnTo>
                        <a:pt x="22" y="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4" name="Freeform 308"/>
                <p:cNvSpPr>
                  <a:spLocks/>
                </p:cNvSpPr>
                <p:nvPr/>
              </p:nvSpPr>
              <p:spPr bwMode="auto">
                <a:xfrm>
                  <a:off x="2785" y="2554"/>
                  <a:ext cx="15" cy="12"/>
                </a:xfrm>
                <a:custGeom>
                  <a:avLst/>
                  <a:gdLst>
                    <a:gd name="T0" fmla="*/ 0 w 22"/>
                    <a:gd name="T1" fmla="*/ 0 h 18"/>
                    <a:gd name="T2" fmla="*/ 21 w 22"/>
                    <a:gd name="T3" fmla="*/ 17 h 18"/>
                    <a:gd name="T4" fmla="*/ 22 w 22"/>
                    <a:gd name="T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8">
                      <a:moveTo>
                        <a:pt x="0" y="0"/>
                      </a:moveTo>
                      <a:lnTo>
                        <a:pt x="21" y="17"/>
                      </a:lnTo>
                      <a:lnTo>
                        <a:pt x="22" y="1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5" name="Freeform 309"/>
                <p:cNvSpPr>
                  <a:spLocks/>
                </p:cNvSpPr>
                <p:nvPr/>
              </p:nvSpPr>
              <p:spPr bwMode="auto">
                <a:xfrm>
                  <a:off x="2799" y="2566"/>
                  <a:ext cx="9" cy="8"/>
                </a:xfrm>
                <a:custGeom>
                  <a:avLst/>
                  <a:gdLst>
                    <a:gd name="T0" fmla="*/ 0 w 14"/>
                    <a:gd name="T1" fmla="*/ 0 h 12"/>
                    <a:gd name="T2" fmla="*/ 13 w 14"/>
                    <a:gd name="T3" fmla="*/ 11 h 12"/>
                    <a:gd name="T4" fmla="*/ 14 w 14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2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14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6" name="Freeform 310"/>
                <p:cNvSpPr>
                  <a:spLocks/>
                </p:cNvSpPr>
                <p:nvPr/>
              </p:nvSpPr>
              <p:spPr bwMode="auto">
                <a:xfrm>
                  <a:off x="2808" y="2573"/>
                  <a:ext cx="8" cy="8"/>
                </a:xfrm>
                <a:custGeom>
                  <a:avLst/>
                  <a:gdLst>
                    <a:gd name="T0" fmla="*/ 0 w 13"/>
                    <a:gd name="T1" fmla="*/ 0 h 12"/>
                    <a:gd name="T2" fmla="*/ 12 w 13"/>
                    <a:gd name="T3" fmla="*/ 11 h 12"/>
                    <a:gd name="T4" fmla="*/ 13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13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7" name="Freeform 311"/>
                <p:cNvSpPr>
                  <a:spLocks/>
                </p:cNvSpPr>
                <p:nvPr/>
              </p:nvSpPr>
              <p:spPr bwMode="auto">
                <a:xfrm>
                  <a:off x="2816" y="2581"/>
                  <a:ext cx="9" cy="9"/>
                </a:xfrm>
                <a:custGeom>
                  <a:avLst/>
                  <a:gdLst>
                    <a:gd name="T0" fmla="*/ 0 w 13"/>
                    <a:gd name="T1" fmla="*/ 0 h 13"/>
                    <a:gd name="T2" fmla="*/ 12 w 13"/>
                    <a:gd name="T3" fmla="*/ 12 h 13"/>
                    <a:gd name="T4" fmla="*/ 13 w 1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lnTo>
                        <a:pt x="12" y="12"/>
                      </a:lnTo>
                      <a:lnTo>
                        <a:pt x="13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8" name="Freeform 312"/>
                <p:cNvSpPr>
                  <a:spLocks/>
                </p:cNvSpPr>
                <p:nvPr/>
              </p:nvSpPr>
              <p:spPr bwMode="auto">
                <a:xfrm>
                  <a:off x="2823" y="2588"/>
                  <a:ext cx="9" cy="9"/>
                </a:xfrm>
                <a:custGeom>
                  <a:avLst/>
                  <a:gdLst>
                    <a:gd name="T0" fmla="*/ 0 w 14"/>
                    <a:gd name="T1" fmla="*/ 0 h 12"/>
                    <a:gd name="T2" fmla="*/ 13 w 14"/>
                    <a:gd name="T3" fmla="*/ 11 h 12"/>
                    <a:gd name="T4" fmla="*/ 14 w 14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2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14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09" name="Freeform 313"/>
                <p:cNvSpPr>
                  <a:spLocks/>
                </p:cNvSpPr>
                <p:nvPr/>
              </p:nvSpPr>
              <p:spPr bwMode="auto">
                <a:xfrm>
                  <a:off x="2832" y="2597"/>
                  <a:ext cx="8" cy="7"/>
                </a:xfrm>
                <a:custGeom>
                  <a:avLst/>
                  <a:gdLst>
                    <a:gd name="T0" fmla="*/ 0 w 13"/>
                    <a:gd name="T1" fmla="*/ 0 h 12"/>
                    <a:gd name="T2" fmla="*/ 12 w 13"/>
                    <a:gd name="T3" fmla="*/ 11 h 12"/>
                    <a:gd name="T4" fmla="*/ 13 w 13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12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13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0" name="Freeform 314"/>
                <p:cNvSpPr>
                  <a:spLocks/>
                </p:cNvSpPr>
                <p:nvPr/>
              </p:nvSpPr>
              <p:spPr bwMode="auto">
                <a:xfrm>
                  <a:off x="2840" y="2603"/>
                  <a:ext cx="8" cy="10"/>
                </a:xfrm>
                <a:custGeom>
                  <a:avLst/>
                  <a:gdLst>
                    <a:gd name="T0" fmla="*/ 0 w 12"/>
                    <a:gd name="T1" fmla="*/ 0 h 13"/>
                    <a:gd name="T2" fmla="*/ 11 w 12"/>
                    <a:gd name="T3" fmla="*/ 12 h 13"/>
                    <a:gd name="T4" fmla="*/ 12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2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1" name="Freeform 315"/>
                <p:cNvSpPr>
                  <a:spLocks/>
                </p:cNvSpPr>
                <p:nvPr/>
              </p:nvSpPr>
              <p:spPr bwMode="auto">
                <a:xfrm>
                  <a:off x="2847" y="2611"/>
                  <a:ext cx="8" cy="9"/>
                </a:xfrm>
                <a:custGeom>
                  <a:avLst/>
                  <a:gdLst>
                    <a:gd name="T0" fmla="*/ 0 w 14"/>
                    <a:gd name="T1" fmla="*/ 0 h 12"/>
                    <a:gd name="T2" fmla="*/ 13 w 14"/>
                    <a:gd name="T3" fmla="*/ 11 h 12"/>
                    <a:gd name="T4" fmla="*/ 14 w 14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12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14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2" name="Freeform 316"/>
                <p:cNvSpPr>
                  <a:spLocks/>
                </p:cNvSpPr>
                <p:nvPr/>
              </p:nvSpPr>
              <p:spPr bwMode="auto">
                <a:xfrm>
                  <a:off x="2854" y="2620"/>
                  <a:ext cx="8" cy="9"/>
                </a:xfrm>
                <a:custGeom>
                  <a:avLst/>
                  <a:gdLst>
                    <a:gd name="T0" fmla="*/ 0 w 12"/>
                    <a:gd name="T1" fmla="*/ 0 h 14"/>
                    <a:gd name="T2" fmla="*/ 11 w 12"/>
                    <a:gd name="T3" fmla="*/ 13 h 14"/>
                    <a:gd name="T4" fmla="*/ 12 w 12"/>
                    <a:gd name="T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4">
                      <a:moveTo>
                        <a:pt x="0" y="0"/>
                      </a:moveTo>
                      <a:lnTo>
                        <a:pt x="11" y="13"/>
                      </a:lnTo>
                      <a:lnTo>
                        <a:pt x="12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3" name="Freeform 317"/>
                <p:cNvSpPr>
                  <a:spLocks/>
                </p:cNvSpPr>
                <p:nvPr/>
              </p:nvSpPr>
              <p:spPr bwMode="auto">
                <a:xfrm>
                  <a:off x="2862" y="2628"/>
                  <a:ext cx="8" cy="10"/>
                </a:xfrm>
                <a:custGeom>
                  <a:avLst/>
                  <a:gdLst>
                    <a:gd name="T0" fmla="*/ 0 w 12"/>
                    <a:gd name="T1" fmla="*/ 0 h 13"/>
                    <a:gd name="T2" fmla="*/ 11 w 12"/>
                    <a:gd name="T3" fmla="*/ 12 h 13"/>
                    <a:gd name="T4" fmla="*/ 12 w 12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13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2" y="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4" name="Freeform 318"/>
                <p:cNvSpPr>
                  <a:spLocks/>
                </p:cNvSpPr>
                <p:nvPr/>
              </p:nvSpPr>
              <p:spPr bwMode="auto">
                <a:xfrm>
                  <a:off x="2869" y="2638"/>
                  <a:ext cx="7" cy="9"/>
                </a:xfrm>
                <a:custGeom>
                  <a:avLst/>
                  <a:gdLst>
                    <a:gd name="T0" fmla="*/ 0 w 11"/>
                    <a:gd name="T1" fmla="*/ 0 h 14"/>
                    <a:gd name="T2" fmla="*/ 10 w 11"/>
                    <a:gd name="T3" fmla="*/ 13 h 14"/>
                    <a:gd name="T4" fmla="*/ 11 w 11"/>
                    <a:gd name="T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14">
                      <a:moveTo>
                        <a:pt x="0" y="0"/>
                      </a:moveTo>
                      <a:lnTo>
                        <a:pt x="10" y="13"/>
                      </a:lnTo>
                      <a:lnTo>
                        <a:pt x="11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5" name="Freeform 319"/>
                <p:cNvSpPr>
                  <a:spLocks/>
                </p:cNvSpPr>
                <p:nvPr/>
              </p:nvSpPr>
              <p:spPr bwMode="auto">
                <a:xfrm>
                  <a:off x="2875" y="2646"/>
                  <a:ext cx="18" cy="25"/>
                </a:xfrm>
                <a:custGeom>
                  <a:avLst/>
                  <a:gdLst>
                    <a:gd name="T0" fmla="*/ 0 w 26"/>
                    <a:gd name="T1" fmla="*/ 0 h 35"/>
                    <a:gd name="T2" fmla="*/ 25 w 26"/>
                    <a:gd name="T3" fmla="*/ 34 h 35"/>
                    <a:gd name="T4" fmla="*/ 26 w 26"/>
                    <a:gd name="T5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35">
                      <a:moveTo>
                        <a:pt x="0" y="0"/>
                      </a:moveTo>
                      <a:lnTo>
                        <a:pt x="25" y="34"/>
                      </a:lnTo>
                      <a:lnTo>
                        <a:pt x="26" y="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6" name="Freeform 320"/>
                <p:cNvSpPr>
                  <a:spLocks/>
                </p:cNvSpPr>
                <p:nvPr/>
              </p:nvSpPr>
              <p:spPr bwMode="auto">
                <a:xfrm>
                  <a:off x="2892" y="2669"/>
                  <a:ext cx="16" cy="25"/>
                </a:xfrm>
                <a:custGeom>
                  <a:avLst/>
                  <a:gdLst>
                    <a:gd name="T0" fmla="*/ 0 w 25"/>
                    <a:gd name="T1" fmla="*/ 0 h 36"/>
                    <a:gd name="T2" fmla="*/ 24 w 25"/>
                    <a:gd name="T3" fmla="*/ 35 h 36"/>
                    <a:gd name="T4" fmla="*/ 25 w 25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6">
                      <a:moveTo>
                        <a:pt x="0" y="0"/>
                      </a:moveTo>
                      <a:lnTo>
                        <a:pt x="24" y="35"/>
                      </a:lnTo>
                      <a:lnTo>
                        <a:pt x="25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7" name="Freeform 321"/>
                <p:cNvSpPr>
                  <a:spLocks/>
                </p:cNvSpPr>
                <p:nvPr/>
              </p:nvSpPr>
              <p:spPr bwMode="auto">
                <a:xfrm>
                  <a:off x="2908" y="2692"/>
                  <a:ext cx="16" cy="25"/>
                </a:xfrm>
                <a:custGeom>
                  <a:avLst/>
                  <a:gdLst>
                    <a:gd name="T0" fmla="*/ 0 w 26"/>
                    <a:gd name="T1" fmla="*/ 0 h 36"/>
                    <a:gd name="T2" fmla="*/ 25 w 26"/>
                    <a:gd name="T3" fmla="*/ 35 h 36"/>
                    <a:gd name="T4" fmla="*/ 26 w 26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36">
                      <a:moveTo>
                        <a:pt x="0" y="0"/>
                      </a:moveTo>
                      <a:lnTo>
                        <a:pt x="25" y="35"/>
                      </a:lnTo>
                      <a:lnTo>
                        <a:pt x="26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8" name="Freeform 322"/>
                <p:cNvSpPr>
                  <a:spLocks/>
                </p:cNvSpPr>
                <p:nvPr/>
              </p:nvSpPr>
              <p:spPr bwMode="auto">
                <a:xfrm>
                  <a:off x="2923" y="2717"/>
                  <a:ext cx="16" cy="25"/>
                </a:xfrm>
                <a:custGeom>
                  <a:avLst/>
                  <a:gdLst>
                    <a:gd name="T0" fmla="*/ 0 w 24"/>
                    <a:gd name="T1" fmla="*/ 0 h 35"/>
                    <a:gd name="T2" fmla="*/ 23 w 24"/>
                    <a:gd name="T3" fmla="*/ 34 h 35"/>
                    <a:gd name="T4" fmla="*/ 24 w 24"/>
                    <a:gd name="T5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5">
                      <a:moveTo>
                        <a:pt x="0" y="0"/>
                      </a:moveTo>
                      <a:lnTo>
                        <a:pt x="23" y="34"/>
                      </a:lnTo>
                      <a:lnTo>
                        <a:pt x="24" y="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19" name="Freeform 323"/>
                <p:cNvSpPr>
                  <a:spLocks/>
                </p:cNvSpPr>
                <p:nvPr/>
              </p:nvSpPr>
              <p:spPr bwMode="auto">
                <a:xfrm>
                  <a:off x="2939" y="2741"/>
                  <a:ext cx="15" cy="25"/>
                </a:xfrm>
                <a:custGeom>
                  <a:avLst/>
                  <a:gdLst>
                    <a:gd name="T0" fmla="*/ 0 w 24"/>
                    <a:gd name="T1" fmla="*/ 0 h 36"/>
                    <a:gd name="T2" fmla="*/ 23 w 24"/>
                    <a:gd name="T3" fmla="*/ 35 h 36"/>
                    <a:gd name="T4" fmla="*/ 24 w 24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">
                      <a:moveTo>
                        <a:pt x="0" y="0"/>
                      </a:moveTo>
                      <a:lnTo>
                        <a:pt x="23" y="35"/>
                      </a:lnTo>
                      <a:lnTo>
                        <a:pt x="24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0" name="Freeform 324"/>
                <p:cNvSpPr>
                  <a:spLocks/>
                </p:cNvSpPr>
                <p:nvPr/>
              </p:nvSpPr>
              <p:spPr bwMode="auto">
                <a:xfrm>
                  <a:off x="2954" y="2766"/>
                  <a:ext cx="16" cy="25"/>
                </a:xfrm>
                <a:custGeom>
                  <a:avLst/>
                  <a:gdLst>
                    <a:gd name="T0" fmla="*/ 0 w 25"/>
                    <a:gd name="T1" fmla="*/ 0 h 37"/>
                    <a:gd name="T2" fmla="*/ 23 w 25"/>
                    <a:gd name="T3" fmla="*/ 36 h 37"/>
                    <a:gd name="T4" fmla="*/ 25 w 25"/>
                    <a:gd name="T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7">
                      <a:moveTo>
                        <a:pt x="0" y="0"/>
                      </a:moveTo>
                      <a:lnTo>
                        <a:pt x="23" y="36"/>
                      </a:lnTo>
                      <a:lnTo>
                        <a:pt x="25" y="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1" name="Freeform 325"/>
                <p:cNvSpPr>
                  <a:spLocks/>
                </p:cNvSpPr>
                <p:nvPr/>
              </p:nvSpPr>
              <p:spPr bwMode="auto">
                <a:xfrm>
                  <a:off x="2968" y="2791"/>
                  <a:ext cx="16" cy="24"/>
                </a:xfrm>
                <a:custGeom>
                  <a:avLst/>
                  <a:gdLst>
                    <a:gd name="T0" fmla="*/ 0 w 25"/>
                    <a:gd name="T1" fmla="*/ 0 h 37"/>
                    <a:gd name="T2" fmla="*/ 24 w 25"/>
                    <a:gd name="T3" fmla="*/ 36 h 37"/>
                    <a:gd name="T4" fmla="*/ 25 w 25"/>
                    <a:gd name="T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7">
                      <a:moveTo>
                        <a:pt x="0" y="0"/>
                      </a:moveTo>
                      <a:lnTo>
                        <a:pt x="24" y="36"/>
                      </a:lnTo>
                      <a:lnTo>
                        <a:pt x="25" y="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2" name="Freeform 326"/>
                <p:cNvSpPr>
                  <a:spLocks/>
                </p:cNvSpPr>
                <p:nvPr/>
              </p:nvSpPr>
              <p:spPr bwMode="auto">
                <a:xfrm>
                  <a:off x="2984" y="2814"/>
                  <a:ext cx="16" cy="25"/>
                </a:xfrm>
                <a:custGeom>
                  <a:avLst/>
                  <a:gdLst>
                    <a:gd name="T0" fmla="*/ 0 w 24"/>
                    <a:gd name="T1" fmla="*/ 0 h 36"/>
                    <a:gd name="T2" fmla="*/ 23 w 24"/>
                    <a:gd name="T3" fmla="*/ 35 h 36"/>
                    <a:gd name="T4" fmla="*/ 24 w 24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">
                      <a:moveTo>
                        <a:pt x="0" y="0"/>
                      </a:moveTo>
                      <a:lnTo>
                        <a:pt x="23" y="35"/>
                      </a:lnTo>
                      <a:lnTo>
                        <a:pt x="24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3" name="Freeform 327"/>
                <p:cNvSpPr>
                  <a:spLocks/>
                </p:cNvSpPr>
                <p:nvPr/>
              </p:nvSpPr>
              <p:spPr bwMode="auto">
                <a:xfrm>
                  <a:off x="3000" y="2839"/>
                  <a:ext cx="14" cy="26"/>
                </a:xfrm>
                <a:custGeom>
                  <a:avLst/>
                  <a:gdLst>
                    <a:gd name="T0" fmla="*/ 0 w 23"/>
                    <a:gd name="T1" fmla="*/ 0 h 37"/>
                    <a:gd name="T2" fmla="*/ 22 w 23"/>
                    <a:gd name="T3" fmla="*/ 36 h 37"/>
                    <a:gd name="T4" fmla="*/ 23 w 23"/>
                    <a:gd name="T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37">
                      <a:moveTo>
                        <a:pt x="0" y="0"/>
                      </a:moveTo>
                      <a:lnTo>
                        <a:pt x="22" y="36"/>
                      </a:lnTo>
                      <a:lnTo>
                        <a:pt x="23" y="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4" name="Freeform 328"/>
                <p:cNvSpPr>
                  <a:spLocks/>
                </p:cNvSpPr>
                <p:nvPr/>
              </p:nvSpPr>
              <p:spPr bwMode="auto">
                <a:xfrm>
                  <a:off x="3014" y="2863"/>
                  <a:ext cx="15" cy="25"/>
                </a:xfrm>
                <a:custGeom>
                  <a:avLst/>
                  <a:gdLst>
                    <a:gd name="T0" fmla="*/ 0 w 25"/>
                    <a:gd name="T1" fmla="*/ 0 h 36"/>
                    <a:gd name="T2" fmla="*/ 24 w 25"/>
                    <a:gd name="T3" fmla="*/ 35 h 36"/>
                    <a:gd name="T4" fmla="*/ 25 w 25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36">
                      <a:moveTo>
                        <a:pt x="0" y="0"/>
                      </a:moveTo>
                      <a:lnTo>
                        <a:pt x="24" y="35"/>
                      </a:lnTo>
                      <a:lnTo>
                        <a:pt x="25" y="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5" name="Freeform 329"/>
                <p:cNvSpPr>
                  <a:spLocks/>
                </p:cNvSpPr>
                <p:nvPr/>
              </p:nvSpPr>
              <p:spPr bwMode="auto">
                <a:xfrm>
                  <a:off x="3028" y="2888"/>
                  <a:ext cx="18" cy="30"/>
                </a:xfrm>
                <a:custGeom>
                  <a:avLst/>
                  <a:gdLst>
                    <a:gd name="T0" fmla="*/ 0 w 28"/>
                    <a:gd name="T1" fmla="*/ 0 h 46"/>
                    <a:gd name="T2" fmla="*/ 27 w 28"/>
                    <a:gd name="T3" fmla="*/ 45 h 46"/>
                    <a:gd name="T4" fmla="*/ 28 w 28"/>
                    <a:gd name="T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" h="46">
                      <a:moveTo>
                        <a:pt x="0" y="0"/>
                      </a:moveTo>
                      <a:lnTo>
                        <a:pt x="27" y="45"/>
                      </a:lnTo>
                      <a:lnTo>
                        <a:pt x="28" y="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6" name="Freeform 330"/>
                <p:cNvSpPr>
                  <a:spLocks/>
                </p:cNvSpPr>
                <p:nvPr/>
              </p:nvSpPr>
              <p:spPr bwMode="auto">
                <a:xfrm>
                  <a:off x="3046" y="2918"/>
                  <a:ext cx="18" cy="32"/>
                </a:xfrm>
                <a:custGeom>
                  <a:avLst/>
                  <a:gdLst>
                    <a:gd name="T0" fmla="*/ 0 w 27"/>
                    <a:gd name="T1" fmla="*/ 0 h 46"/>
                    <a:gd name="T2" fmla="*/ 26 w 27"/>
                    <a:gd name="T3" fmla="*/ 45 h 46"/>
                    <a:gd name="T4" fmla="*/ 27 w 27"/>
                    <a:gd name="T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46">
                      <a:moveTo>
                        <a:pt x="0" y="0"/>
                      </a:moveTo>
                      <a:lnTo>
                        <a:pt x="26" y="45"/>
                      </a:lnTo>
                      <a:lnTo>
                        <a:pt x="27" y="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7" name="Freeform 331"/>
                <p:cNvSpPr>
                  <a:spLocks/>
                </p:cNvSpPr>
                <p:nvPr/>
              </p:nvSpPr>
              <p:spPr bwMode="auto">
                <a:xfrm>
                  <a:off x="3063" y="2949"/>
                  <a:ext cx="17" cy="33"/>
                </a:xfrm>
                <a:custGeom>
                  <a:avLst/>
                  <a:gdLst>
                    <a:gd name="T0" fmla="*/ 0 w 26"/>
                    <a:gd name="T1" fmla="*/ 0 h 47"/>
                    <a:gd name="T2" fmla="*/ 25 w 26"/>
                    <a:gd name="T3" fmla="*/ 46 h 47"/>
                    <a:gd name="T4" fmla="*/ 26 w 26"/>
                    <a:gd name="T5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47">
                      <a:moveTo>
                        <a:pt x="0" y="0"/>
                      </a:moveTo>
                      <a:lnTo>
                        <a:pt x="25" y="46"/>
                      </a:lnTo>
                      <a:lnTo>
                        <a:pt x="26" y="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8" name="Freeform 332"/>
                <p:cNvSpPr>
                  <a:spLocks/>
                </p:cNvSpPr>
                <p:nvPr/>
              </p:nvSpPr>
              <p:spPr bwMode="auto">
                <a:xfrm>
                  <a:off x="3080" y="2982"/>
                  <a:ext cx="16" cy="32"/>
                </a:xfrm>
                <a:custGeom>
                  <a:avLst/>
                  <a:gdLst>
                    <a:gd name="T0" fmla="*/ 0 w 26"/>
                    <a:gd name="T1" fmla="*/ 0 h 48"/>
                    <a:gd name="T2" fmla="*/ 25 w 26"/>
                    <a:gd name="T3" fmla="*/ 47 h 48"/>
                    <a:gd name="T4" fmla="*/ 26 w 26"/>
                    <a:gd name="T5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48">
                      <a:moveTo>
                        <a:pt x="0" y="0"/>
                      </a:moveTo>
                      <a:lnTo>
                        <a:pt x="25" y="47"/>
                      </a:lnTo>
                      <a:lnTo>
                        <a:pt x="26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29" name="Freeform 333"/>
                <p:cNvSpPr>
                  <a:spLocks/>
                </p:cNvSpPr>
                <p:nvPr/>
              </p:nvSpPr>
              <p:spPr bwMode="auto">
                <a:xfrm>
                  <a:off x="3096" y="3014"/>
                  <a:ext cx="15" cy="32"/>
                </a:xfrm>
                <a:custGeom>
                  <a:avLst/>
                  <a:gdLst>
                    <a:gd name="T0" fmla="*/ 0 w 24"/>
                    <a:gd name="T1" fmla="*/ 0 h 48"/>
                    <a:gd name="T2" fmla="*/ 23 w 24"/>
                    <a:gd name="T3" fmla="*/ 47 h 48"/>
                    <a:gd name="T4" fmla="*/ 24 w 24"/>
                    <a:gd name="T5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8">
                      <a:moveTo>
                        <a:pt x="0" y="0"/>
                      </a:moveTo>
                      <a:lnTo>
                        <a:pt x="23" y="47"/>
                      </a:lnTo>
                      <a:lnTo>
                        <a:pt x="24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0" name="Freeform 334"/>
                <p:cNvSpPr>
                  <a:spLocks/>
                </p:cNvSpPr>
                <p:nvPr/>
              </p:nvSpPr>
              <p:spPr bwMode="auto">
                <a:xfrm>
                  <a:off x="3110" y="3046"/>
                  <a:ext cx="17" cy="34"/>
                </a:xfrm>
                <a:custGeom>
                  <a:avLst/>
                  <a:gdLst>
                    <a:gd name="T0" fmla="*/ 0 w 24"/>
                    <a:gd name="T1" fmla="*/ 0 h 48"/>
                    <a:gd name="T2" fmla="*/ 23 w 24"/>
                    <a:gd name="T3" fmla="*/ 47 h 48"/>
                    <a:gd name="T4" fmla="*/ 24 w 24"/>
                    <a:gd name="T5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8">
                      <a:moveTo>
                        <a:pt x="0" y="0"/>
                      </a:moveTo>
                      <a:lnTo>
                        <a:pt x="23" y="47"/>
                      </a:lnTo>
                      <a:lnTo>
                        <a:pt x="24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1" name="Freeform 335"/>
                <p:cNvSpPr>
                  <a:spLocks/>
                </p:cNvSpPr>
                <p:nvPr/>
              </p:nvSpPr>
              <p:spPr bwMode="auto">
                <a:xfrm>
                  <a:off x="3125" y="3078"/>
                  <a:ext cx="16" cy="33"/>
                </a:xfrm>
                <a:custGeom>
                  <a:avLst/>
                  <a:gdLst>
                    <a:gd name="T0" fmla="*/ 0 w 23"/>
                    <a:gd name="T1" fmla="*/ 0 h 49"/>
                    <a:gd name="T2" fmla="*/ 22 w 23"/>
                    <a:gd name="T3" fmla="*/ 48 h 49"/>
                    <a:gd name="T4" fmla="*/ 23 w 23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49">
                      <a:moveTo>
                        <a:pt x="0" y="0"/>
                      </a:moveTo>
                      <a:lnTo>
                        <a:pt x="22" y="48"/>
                      </a:lnTo>
                      <a:lnTo>
                        <a:pt x="23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2" name="Freeform 336"/>
                <p:cNvSpPr>
                  <a:spLocks/>
                </p:cNvSpPr>
                <p:nvPr/>
              </p:nvSpPr>
              <p:spPr bwMode="auto">
                <a:xfrm>
                  <a:off x="3140" y="3111"/>
                  <a:ext cx="14" cy="34"/>
                </a:xfrm>
                <a:custGeom>
                  <a:avLst/>
                  <a:gdLst>
                    <a:gd name="T0" fmla="*/ 0 w 23"/>
                    <a:gd name="T1" fmla="*/ 0 h 49"/>
                    <a:gd name="T2" fmla="*/ 22 w 23"/>
                    <a:gd name="T3" fmla="*/ 48 h 49"/>
                    <a:gd name="T4" fmla="*/ 23 w 23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49">
                      <a:moveTo>
                        <a:pt x="0" y="0"/>
                      </a:moveTo>
                      <a:lnTo>
                        <a:pt x="22" y="48"/>
                      </a:lnTo>
                      <a:lnTo>
                        <a:pt x="23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3" name="Freeform 337"/>
                <p:cNvSpPr>
                  <a:spLocks/>
                </p:cNvSpPr>
                <p:nvPr/>
              </p:nvSpPr>
              <p:spPr bwMode="auto">
                <a:xfrm>
                  <a:off x="3154" y="3145"/>
                  <a:ext cx="14" cy="34"/>
                </a:xfrm>
                <a:custGeom>
                  <a:avLst/>
                  <a:gdLst>
                    <a:gd name="T0" fmla="*/ 0 w 22"/>
                    <a:gd name="T1" fmla="*/ 0 h 49"/>
                    <a:gd name="T2" fmla="*/ 21 w 22"/>
                    <a:gd name="T3" fmla="*/ 48 h 49"/>
                    <a:gd name="T4" fmla="*/ 22 w 22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49">
                      <a:moveTo>
                        <a:pt x="0" y="0"/>
                      </a:moveTo>
                      <a:lnTo>
                        <a:pt x="21" y="48"/>
                      </a:lnTo>
                      <a:lnTo>
                        <a:pt x="22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4" name="Freeform 338"/>
                <p:cNvSpPr>
                  <a:spLocks/>
                </p:cNvSpPr>
                <p:nvPr/>
              </p:nvSpPr>
              <p:spPr bwMode="auto">
                <a:xfrm>
                  <a:off x="3167" y="3177"/>
                  <a:ext cx="14" cy="35"/>
                </a:xfrm>
                <a:custGeom>
                  <a:avLst/>
                  <a:gdLst>
                    <a:gd name="T0" fmla="*/ 0 w 21"/>
                    <a:gd name="T1" fmla="*/ 0 h 49"/>
                    <a:gd name="T2" fmla="*/ 20 w 21"/>
                    <a:gd name="T3" fmla="*/ 48 h 49"/>
                    <a:gd name="T4" fmla="*/ 21 w 21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49">
                      <a:moveTo>
                        <a:pt x="0" y="0"/>
                      </a:moveTo>
                      <a:lnTo>
                        <a:pt x="20" y="48"/>
                      </a:lnTo>
                      <a:lnTo>
                        <a:pt x="21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5" name="Freeform 339"/>
                <p:cNvSpPr>
                  <a:spLocks/>
                </p:cNvSpPr>
                <p:nvPr/>
              </p:nvSpPr>
              <p:spPr bwMode="auto">
                <a:xfrm>
                  <a:off x="2799" y="2158"/>
                  <a:ext cx="26" cy="4"/>
                </a:xfrm>
                <a:custGeom>
                  <a:avLst/>
                  <a:gdLst>
                    <a:gd name="T0" fmla="*/ 0 w 39"/>
                    <a:gd name="T1" fmla="*/ 6 h 6"/>
                    <a:gd name="T2" fmla="*/ 38 w 39"/>
                    <a:gd name="T3" fmla="*/ 1 h 6"/>
                    <a:gd name="T4" fmla="*/ 39 w 39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" h="6">
                      <a:moveTo>
                        <a:pt x="0" y="6"/>
                      </a:moveTo>
                      <a:lnTo>
                        <a:pt x="38" y="1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6" name="Freeform 340"/>
                <p:cNvSpPr>
                  <a:spLocks/>
                </p:cNvSpPr>
                <p:nvPr/>
              </p:nvSpPr>
              <p:spPr bwMode="auto">
                <a:xfrm>
                  <a:off x="2825" y="2155"/>
                  <a:ext cx="24" cy="4"/>
                </a:xfrm>
                <a:custGeom>
                  <a:avLst/>
                  <a:gdLst>
                    <a:gd name="T0" fmla="*/ 0 w 38"/>
                    <a:gd name="T1" fmla="*/ 6 h 6"/>
                    <a:gd name="T2" fmla="*/ 37 w 38"/>
                    <a:gd name="T3" fmla="*/ 1 h 6"/>
                    <a:gd name="T4" fmla="*/ 38 w 3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" h="6">
                      <a:moveTo>
                        <a:pt x="0" y="6"/>
                      </a:moveTo>
                      <a:lnTo>
                        <a:pt x="37" y="1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7" name="Freeform 341"/>
                <p:cNvSpPr>
                  <a:spLocks/>
                </p:cNvSpPr>
                <p:nvPr/>
              </p:nvSpPr>
              <p:spPr bwMode="auto">
                <a:xfrm>
                  <a:off x="2848" y="2151"/>
                  <a:ext cx="24" cy="4"/>
                </a:xfrm>
                <a:custGeom>
                  <a:avLst/>
                  <a:gdLst>
                    <a:gd name="T0" fmla="*/ 0 w 39"/>
                    <a:gd name="T1" fmla="*/ 7 h 7"/>
                    <a:gd name="T2" fmla="*/ 38 w 39"/>
                    <a:gd name="T3" fmla="*/ 1 h 7"/>
                    <a:gd name="T4" fmla="*/ 39 w 39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" h="7">
                      <a:moveTo>
                        <a:pt x="0" y="7"/>
                      </a:moveTo>
                      <a:lnTo>
                        <a:pt x="38" y="1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8" name="Freeform 342"/>
                <p:cNvSpPr>
                  <a:spLocks/>
                </p:cNvSpPr>
                <p:nvPr/>
              </p:nvSpPr>
              <p:spPr bwMode="auto">
                <a:xfrm>
                  <a:off x="2872" y="2146"/>
                  <a:ext cx="25" cy="5"/>
                </a:xfrm>
                <a:custGeom>
                  <a:avLst/>
                  <a:gdLst>
                    <a:gd name="T0" fmla="*/ 0 w 38"/>
                    <a:gd name="T1" fmla="*/ 9 h 9"/>
                    <a:gd name="T2" fmla="*/ 37 w 38"/>
                    <a:gd name="T3" fmla="*/ 1 h 9"/>
                    <a:gd name="T4" fmla="*/ 38 w 38"/>
                    <a:gd name="T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" h="9">
                      <a:moveTo>
                        <a:pt x="0" y="9"/>
                      </a:moveTo>
                      <a:lnTo>
                        <a:pt x="37" y="1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39" name="Freeform 343"/>
                <p:cNvSpPr>
                  <a:spLocks/>
                </p:cNvSpPr>
                <p:nvPr/>
              </p:nvSpPr>
              <p:spPr bwMode="auto">
                <a:xfrm>
                  <a:off x="2897" y="2139"/>
                  <a:ext cx="23" cy="7"/>
                </a:xfrm>
                <a:custGeom>
                  <a:avLst/>
                  <a:gdLst>
                    <a:gd name="T0" fmla="*/ 0 w 38"/>
                    <a:gd name="T1" fmla="*/ 11 h 11"/>
                    <a:gd name="T2" fmla="*/ 37 w 38"/>
                    <a:gd name="T3" fmla="*/ 1 h 11"/>
                    <a:gd name="T4" fmla="*/ 38 w 38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" h="11">
                      <a:moveTo>
                        <a:pt x="0" y="11"/>
                      </a:moveTo>
                      <a:lnTo>
                        <a:pt x="37" y="1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0" name="Freeform 344"/>
                <p:cNvSpPr>
                  <a:spLocks/>
                </p:cNvSpPr>
                <p:nvPr/>
              </p:nvSpPr>
              <p:spPr bwMode="auto">
                <a:xfrm>
                  <a:off x="2920" y="2130"/>
                  <a:ext cx="24" cy="9"/>
                </a:xfrm>
                <a:custGeom>
                  <a:avLst/>
                  <a:gdLst>
                    <a:gd name="T0" fmla="*/ 0 w 36"/>
                    <a:gd name="T1" fmla="*/ 13 h 13"/>
                    <a:gd name="T2" fmla="*/ 35 w 36"/>
                    <a:gd name="T3" fmla="*/ 1 h 13"/>
                    <a:gd name="T4" fmla="*/ 36 w 36"/>
                    <a:gd name="T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13">
                      <a:moveTo>
                        <a:pt x="0" y="13"/>
                      </a:moveTo>
                      <a:lnTo>
                        <a:pt x="35" y="1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1" name="Freeform 345"/>
                <p:cNvSpPr>
                  <a:spLocks/>
                </p:cNvSpPr>
                <p:nvPr/>
              </p:nvSpPr>
              <p:spPr bwMode="auto">
                <a:xfrm>
                  <a:off x="2944" y="2121"/>
                  <a:ext cx="23" cy="9"/>
                </a:xfrm>
                <a:custGeom>
                  <a:avLst/>
                  <a:gdLst>
                    <a:gd name="T0" fmla="*/ 0 w 36"/>
                    <a:gd name="T1" fmla="*/ 15 h 15"/>
                    <a:gd name="T2" fmla="*/ 35 w 36"/>
                    <a:gd name="T3" fmla="*/ 1 h 15"/>
                    <a:gd name="T4" fmla="*/ 36 w 36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15">
                      <a:moveTo>
                        <a:pt x="0" y="15"/>
                      </a:moveTo>
                      <a:lnTo>
                        <a:pt x="35" y="1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2" name="Freeform 346"/>
                <p:cNvSpPr>
                  <a:spLocks/>
                </p:cNvSpPr>
                <p:nvPr/>
              </p:nvSpPr>
              <p:spPr bwMode="auto">
                <a:xfrm>
                  <a:off x="2966" y="2110"/>
                  <a:ext cx="22" cy="11"/>
                </a:xfrm>
                <a:custGeom>
                  <a:avLst/>
                  <a:gdLst>
                    <a:gd name="T0" fmla="*/ 0 w 35"/>
                    <a:gd name="T1" fmla="*/ 17 h 17"/>
                    <a:gd name="T2" fmla="*/ 34 w 35"/>
                    <a:gd name="T3" fmla="*/ 1 h 17"/>
                    <a:gd name="T4" fmla="*/ 35 w 35"/>
                    <a:gd name="T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" h="17">
                      <a:moveTo>
                        <a:pt x="0" y="17"/>
                      </a:moveTo>
                      <a:lnTo>
                        <a:pt x="34" y="1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3" name="Freeform 347"/>
                <p:cNvSpPr>
                  <a:spLocks/>
                </p:cNvSpPr>
                <p:nvPr/>
              </p:nvSpPr>
              <p:spPr bwMode="auto">
                <a:xfrm>
                  <a:off x="2988" y="2094"/>
                  <a:ext cx="21" cy="16"/>
                </a:xfrm>
                <a:custGeom>
                  <a:avLst/>
                  <a:gdLst>
                    <a:gd name="T0" fmla="*/ 0 w 32"/>
                    <a:gd name="T1" fmla="*/ 21 h 21"/>
                    <a:gd name="T2" fmla="*/ 31 w 32"/>
                    <a:gd name="T3" fmla="*/ 1 h 21"/>
                    <a:gd name="T4" fmla="*/ 32 w 32"/>
                    <a:gd name="T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2" h="21">
                      <a:moveTo>
                        <a:pt x="0" y="21"/>
                      </a:moveTo>
                      <a:lnTo>
                        <a:pt x="31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4" name="Freeform 348"/>
                <p:cNvSpPr>
                  <a:spLocks/>
                </p:cNvSpPr>
                <p:nvPr/>
              </p:nvSpPr>
              <p:spPr bwMode="auto">
                <a:xfrm>
                  <a:off x="3009" y="2081"/>
                  <a:ext cx="20" cy="15"/>
                </a:xfrm>
                <a:custGeom>
                  <a:avLst/>
                  <a:gdLst>
                    <a:gd name="T0" fmla="*/ 0 w 33"/>
                    <a:gd name="T1" fmla="*/ 22 h 22"/>
                    <a:gd name="T2" fmla="*/ 32 w 33"/>
                    <a:gd name="T3" fmla="*/ 1 h 22"/>
                    <a:gd name="T4" fmla="*/ 33 w 33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22">
                      <a:moveTo>
                        <a:pt x="0" y="22"/>
                      </a:moveTo>
                      <a:lnTo>
                        <a:pt x="32" y="1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5" name="Freeform 349"/>
                <p:cNvSpPr>
                  <a:spLocks/>
                </p:cNvSpPr>
                <p:nvPr/>
              </p:nvSpPr>
              <p:spPr bwMode="auto">
                <a:xfrm>
                  <a:off x="3028" y="2066"/>
                  <a:ext cx="17" cy="15"/>
                </a:xfrm>
                <a:custGeom>
                  <a:avLst/>
                  <a:gdLst>
                    <a:gd name="T0" fmla="*/ 0 w 26"/>
                    <a:gd name="T1" fmla="*/ 22 h 22"/>
                    <a:gd name="T2" fmla="*/ 25 w 26"/>
                    <a:gd name="T3" fmla="*/ 1 h 22"/>
                    <a:gd name="T4" fmla="*/ 26 w 26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22">
                      <a:moveTo>
                        <a:pt x="0" y="22"/>
                      </a:moveTo>
                      <a:lnTo>
                        <a:pt x="25" y="1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6" name="Freeform 350"/>
                <p:cNvSpPr>
                  <a:spLocks/>
                </p:cNvSpPr>
                <p:nvPr/>
              </p:nvSpPr>
              <p:spPr bwMode="auto">
                <a:xfrm>
                  <a:off x="3045" y="2052"/>
                  <a:ext cx="18" cy="15"/>
                </a:xfrm>
                <a:custGeom>
                  <a:avLst/>
                  <a:gdLst>
                    <a:gd name="T0" fmla="*/ 0 w 27"/>
                    <a:gd name="T1" fmla="*/ 23 h 23"/>
                    <a:gd name="T2" fmla="*/ 26 w 27"/>
                    <a:gd name="T3" fmla="*/ 1 h 23"/>
                    <a:gd name="T4" fmla="*/ 27 w 27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23">
                      <a:moveTo>
                        <a:pt x="0" y="23"/>
                      </a:moveTo>
                      <a:lnTo>
                        <a:pt x="26" y="1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7" name="Freeform 351"/>
                <p:cNvSpPr>
                  <a:spLocks/>
                </p:cNvSpPr>
                <p:nvPr/>
              </p:nvSpPr>
              <p:spPr bwMode="auto">
                <a:xfrm>
                  <a:off x="3062" y="2037"/>
                  <a:ext cx="18" cy="15"/>
                </a:xfrm>
                <a:custGeom>
                  <a:avLst/>
                  <a:gdLst>
                    <a:gd name="T0" fmla="*/ 0 w 27"/>
                    <a:gd name="T1" fmla="*/ 22 h 22"/>
                    <a:gd name="T2" fmla="*/ 26 w 27"/>
                    <a:gd name="T3" fmla="*/ 1 h 22"/>
                    <a:gd name="T4" fmla="*/ 27 w 27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22">
                      <a:moveTo>
                        <a:pt x="0" y="22"/>
                      </a:moveTo>
                      <a:lnTo>
                        <a:pt x="26" y="1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8" name="Freeform 352"/>
                <p:cNvSpPr>
                  <a:spLocks/>
                </p:cNvSpPr>
                <p:nvPr/>
              </p:nvSpPr>
              <p:spPr bwMode="auto">
                <a:xfrm>
                  <a:off x="3079" y="2022"/>
                  <a:ext cx="17" cy="16"/>
                </a:xfrm>
                <a:custGeom>
                  <a:avLst/>
                  <a:gdLst>
                    <a:gd name="T0" fmla="*/ 0 w 27"/>
                    <a:gd name="T1" fmla="*/ 23 h 23"/>
                    <a:gd name="T2" fmla="*/ 26 w 27"/>
                    <a:gd name="T3" fmla="*/ 1 h 23"/>
                    <a:gd name="T4" fmla="*/ 27 w 27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23">
                      <a:moveTo>
                        <a:pt x="0" y="23"/>
                      </a:moveTo>
                      <a:lnTo>
                        <a:pt x="26" y="1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49" name="Freeform 353"/>
                <p:cNvSpPr>
                  <a:spLocks/>
                </p:cNvSpPr>
                <p:nvPr/>
              </p:nvSpPr>
              <p:spPr bwMode="auto">
                <a:xfrm>
                  <a:off x="3096" y="2006"/>
                  <a:ext cx="17" cy="17"/>
                </a:xfrm>
                <a:custGeom>
                  <a:avLst/>
                  <a:gdLst>
                    <a:gd name="T0" fmla="*/ 0 w 26"/>
                    <a:gd name="T1" fmla="*/ 23 h 23"/>
                    <a:gd name="T2" fmla="*/ 25 w 26"/>
                    <a:gd name="T3" fmla="*/ 1 h 23"/>
                    <a:gd name="T4" fmla="*/ 26 w 26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23">
                      <a:moveTo>
                        <a:pt x="0" y="23"/>
                      </a:moveTo>
                      <a:lnTo>
                        <a:pt x="25" y="1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0" name="Freeform 354"/>
                <p:cNvSpPr>
                  <a:spLocks/>
                </p:cNvSpPr>
                <p:nvPr/>
              </p:nvSpPr>
              <p:spPr bwMode="auto">
                <a:xfrm>
                  <a:off x="3111" y="1990"/>
                  <a:ext cx="17" cy="18"/>
                </a:xfrm>
                <a:custGeom>
                  <a:avLst/>
                  <a:gdLst>
                    <a:gd name="T0" fmla="*/ 0 w 25"/>
                    <a:gd name="T1" fmla="*/ 24 h 24"/>
                    <a:gd name="T2" fmla="*/ 24 w 25"/>
                    <a:gd name="T3" fmla="*/ 1 h 24"/>
                    <a:gd name="T4" fmla="*/ 25 w 25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24">
                      <a:moveTo>
                        <a:pt x="0" y="24"/>
                      </a:moveTo>
                      <a:lnTo>
                        <a:pt x="24" y="1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1" name="Freeform 355"/>
                <p:cNvSpPr>
                  <a:spLocks/>
                </p:cNvSpPr>
                <p:nvPr/>
              </p:nvSpPr>
              <p:spPr bwMode="auto">
                <a:xfrm>
                  <a:off x="3128" y="1974"/>
                  <a:ext cx="14" cy="18"/>
                </a:xfrm>
                <a:custGeom>
                  <a:avLst/>
                  <a:gdLst>
                    <a:gd name="T0" fmla="*/ 0 w 23"/>
                    <a:gd name="T1" fmla="*/ 25 h 25"/>
                    <a:gd name="T2" fmla="*/ 22 w 23"/>
                    <a:gd name="T3" fmla="*/ 1 h 25"/>
                    <a:gd name="T4" fmla="*/ 23 w 23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25">
                      <a:moveTo>
                        <a:pt x="0" y="25"/>
                      </a:moveTo>
                      <a:lnTo>
                        <a:pt x="22" y="1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2" name="Freeform 356"/>
                <p:cNvSpPr>
                  <a:spLocks/>
                </p:cNvSpPr>
                <p:nvPr/>
              </p:nvSpPr>
              <p:spPr bwMode="auto">
                <a:xfrm>
                  <a:off x="3142" y="1957"/>
                  <a:ext cx="14" cy="18"/>
                </a:xfrm>
                <a:custGeom>
                  <a:avLst/>
                  <a:gdLst>
                    <a:gd name="T0" fmla="*/ 0 w 24"/>
                    <a:gd name="T1" fmla="*/ 26 h 26"/>
                    <a:gd name="T2" fmla="*/ 23 w 24"/>
                    <a:gd name="T3" fmla="*/ 1 h 26"/>
                    <a:gd name="T4" fmla="*/ 24 w 24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26">
                      <a:moveTo>
                        <a:pt x="0" y="26"/>
                      </a:moveTo>
                      <a:lnTo>
                        <a:pt x="23" y="1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3" name="Freeform 357"/>
                <p:cNvSpPr>
                  <a:spLocks/>
                </p:cNvSpPr>
                <p:nvPr/>
              </p:nvSpPr>
              <p:spPr bwMode="auto">
                <a:xfrm>
                  <a:off x="3156" y="1939"/>
                  <a:ext cx="13" cy="18"/>
                </a:xfrm>
                <a:custGeom>
                  <a:avLst/>
                  <a:gdLst>
                    <a:gd name="T0" fmla="*/ 0 w 20"/>
                    <a:gd name="T1" fmla="*/ 28 h 28"/>
                    <a:gd name="T2" fmla="*/ 19 w 20"/>
                    <a:gd name="T3" fmla="*/ 1 h 28"/>
                    <a:gd name="T4" fmla="*/ 20 w 20"/>
                    <a:gd name="T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28">
                      <a:moveTo>
                        <a:pt x="0" y="28"/>
                      </a:moveTo>
                      <a:lnTo>
                        <a:pt x="19" y="1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4" name="Freeform 358"/>
                <p:cNvSpPr>
                  <a:spLocks/>
                </p:cNvSpPr>
                <p:nvPr/>
              </p:nvSpPr>
              <p:spPr bwMode="auto">
                <a:xfrm>
                  <a:off x="3168" y="1920"/>
                  <a:ext cx="13" cy="19"/>
                </a:xfrm>
                <a:custGeom>
                  <a:avLst/>
                  <a:gdLst>
                    <a:gd name="T0" fmla="*/ 0 w 19"/>
                    <a:gd name="T1" fmla="*/ 29 h 29"/>
                    <a:gd name="T2" fmla="*/ 18 w 19"/>
                    <a:gd name="T3" fmla="*/ 1 h 29"/>
                    <a:gd name="T4" fmla="*/ 19 w 19"/>
                    <a:gd name="T5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29">
                      <a:moveTo>
                        <a:pt x="0" y="29"/>
                      </a:moveTo>
                      <a:lnTo>
                        <a:pt x="18" y="1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5" name="Freeform 359"/>
                <p:cNvSpPr>
                  <a:spLocks/>
                </p:cNvSpPr>
                <p:nvPr/>
              </p:nvSpPr>
              <p:spPr bwMode="auto">
                <a:xfrm>
                  <a:off x="3181" y="1904"/>
                  <a:ext cx="9" cy="16"/>
                </a:xfrm>
                <a:custGeom>
                  <a:avLst/>
                  <a:gdLst>
                    <a:gd name="T0" fmla="*/ 0 w 14"/>
                    <a:gd name="T1" fmla="*/ 24 h 24"/>
                    <a:gd name="T2" fmla="*/ 13 w 14"/>
                    <a:gd name="T3" fmla="*/ 1 h 24"/>
                    <a:gd name="T4" fmla="*/ 14 w 14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4">
                      <a:moveTo>
                        <a:pt x="0" y="24"/>
                      </a:moveTo>
                      <a:lnTo>
                        <a:pt x="13" y="1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6" name="Freeform 360"/>
                <p:cNvSpPr>
                  <a:spLocks/>
                </p:cNvSpPr>
                <p:nvPr/>
              </p:nvSpPr>
              <p:spPr bwMode="auto">
                <a:xfrm>
                  <a:off x="3189" y="1888"/>
                  <a:ext cx="9" cy="17"/>
                </a:xfrm>
                <a:custGeom>
                  <a:avLst/>
                  <a:gdLst>
                    <a:gd name="T0" fmla="*/ 0 w 14"/>
                    <a:gd name="T1" fmla="*/ 23 h 23"/>
                    <a:gd name="T2" fmla="*/ 13 w 14"/>
                    <a:gd name="T3" fmla="*/ 1 h 23"/>
                    <a:gd name="T4" fmla="*/ 14 w 14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3">
                      <a:moveTo>
                        <a:pt x="0" y="23"/>
                      </a:moveTo>
                      <a:lnTo>
                        <a:pt x="13" y="1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7" name="Freeform 361"/>
                <p:cNvSpPr>
                  <a:spLocks/>
                </p:cNvSpPr>
                <p:nvPr/>
              </p:nvSpPr>
              <p:spPr bwMode="auto">
                <a:xfrm>
                  <a:off x="3198" y="1872"/>
                  <a:ext cx="7" cy="16"/>
                </a:xfrm>
                <a:custGeom>
                  <a:avLst/>
                  <a:gdLst>
                    <a:gd name="T0" fmla="*/ 0 w 14"/>
                    <a:gd name="T1" fmla="*/ 24 h 24"/>
                    <a:gd name="T2" fmla="*/ 13 w 14"/>
                    <a:gd name="T3" fmla="*/ 1 h 24"/>
                    <a:gd name="T4" fmla="*/ 14 w 14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4">
                      <a:moveTo>
                        <a:pt x="0" y="24"/>
                      </a:moveTo>
                      <a:lnTo>
                        <a:pt x="13" y="1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8" name="Freeform 362"/>
                <p:cNvSpPr>
                  <a:spLocks/>
                </p:cNvSpPr>
                <p:nvPr/>
              </p:nvSpPr>
              <p:spPr bwMode="auto">
                <a:xfrm>
                  <a:off x="3205" y="1857"/>
                  <a:ext cx="9" cy="16"/>
                </a:xfrm>
                <a:custGeom>
                  <a:avLst/>
                  <a:gdLst>
                    <a:gd name="T0" fmla="*/ 0 w 13"/>
                    <a:gd name="T1" fmla="*/ 24 h 24"/>
                    <a:gd name="T2" fmla="*/ 12 w 13"/>
                    <a:gd name="T3" fmla="*/ 1 h 24"/>
                    <a:gd name="T4" fmla="*/ 13 w 13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24">
                      <a:moveTo>
                        <a:pt x="0" y="24"/>
                      </a:moveTo>
                      <a:lnTo>
                        <a:pt x="12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59" name="Freeform 363"/>
                <p:cNvSpPr>
                  <a:spLocks/>
                </p:cNvSpPr>
                <p:nvPr/>
              </p:nvSpPr>
              <p:spPr bwMode="auto">
                <a:xfrm>
                  <a:off x="3214" y="1840"/>
                  <a:ext cx="7" cy="17"/>
                </a:xfrm>
                <a:custGeom>
                  <a:avLst/>
                  <a:gdLst>
                    <a:gd name="T0" fmla="*/ 0 w 13"/>
                    <a:gd name="T1" fmla="*/ 26 h 26"/>
                    <a:gd name="T2" fmla="*/ 12 w 13"/>
                    <a:gd name="T3" fmla="*/ 1 h 26"/>
                    <a:gd name="T4" fmla="*/ 13 w 13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26">
                      <a:moveTo>
                        <a:pt x="0" y="26"/>
                      </a:moveTo>
                      <a:lnTo>
                        <a:pt x="12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0" name="Freeform 364"/>
                <p:cNvSpPr>
                  <a:spLocks/>
                </p:cNvSpPr>
                <p:nvPr/>
              </p:nvSpPr>
              <p:spPr bwMode="auto">
                <a:xfrm>
                  <a:off x="3221" y="1823"/>
                  <a:ext cx="8" cy="17"/>
                </a:xfrm>
                <a:custGeom>
                  <a:avLst/>
                  <a:gdLst>
                    <a:gd name="T0" fmla="*/ 0 w 12"/>
                    <a:gd name="T1" fmla="*/ 24 h 24"/>
                    <a:gd name="T2" fmla="*/ 11 w 12"/>
                    <a:gd name="T3" fmla="*/ 1 h 24"/>
                    <a:gd name="T4" fmla="*/ 12 w 12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4">
                      <a:moveTo>
                        <a:pt x="0" y="24"/>
                      </a:moveTo>
                      <a:lnTo>
                        <a:pt x="11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1" name="Freeform 365"/>
                <p:cNvSpPr>
                  <a:spLocks/>
                </p:cNvSpPr>
                <p:nvPr/>
              </p:nvSpPr>
              <p:spPr bwMode="auto">
                <a:xfrm>
                  <a:off x="3228" y="1807"/>
                  <a:ext cx="9" cy="18"/>
                </a:xfrm>
                <a:custGeom>
                  <a:avLst/>
                  <a:gdLst>
                    <a:gd name="T0" fmla="*/ 0 w 12"/>
                    <a:gd name="T1" fmla="*/ 25 h 25"/>
                    <a:gd name="T2" fmla="*/ 11 w 12"/>
                    <a:gd name="T3" fmla="*/ 1 h 25"/>
                    <a:gd name="T4" fmla="*/ 12 w 12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5">
                      <a:moveTo>
                        <a:pt x="0" y="25"/>
                      </a:moveTo>
                      <a:lnTo>
                        <a:pt x="11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2" name="Freeform 366"/>
                <p:cNvSpPr>
                  <a:spLocks/>
                </p:cNvSpPr>
                <p:nvPr/>
              </p:nvSpPr>
              <p:spPr bwMode="auto">
                <a:xfrm>
                  <a:off x="3236" y="1791"/>
                  <a:ext cx="7" cy="17"/>
                </a:xfrm>
                <a:custGeom>
                  <a:avLst/>
                  <a:gdLst>
                    <a:gd name="T0" fmla="*/ 0 w 12"/>
                    <a:gd name="T1" fmla="*/ 24 h 24"/>
                    <a:gd name="T2" fmla="*/ 11 w 12"/>
                    <a:gd name="T3" fmla="*/ 1 h 24"/>
                    <a:gd name="T4" fmla="*/ 12 w 12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4">
                      <a:moveTo>
                        <a:pt x="0" y="24"/>
                      </a:moveTo>
                      <a:lnTo>
                        <a:pt x="11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3" name="Freeform 367"/>
                <p:cNvSpPr>
                  <a:spLocks/>
                </p:cNvSpPr>
                <p:nvPr/>
              </p:nvSpPr>
              <p:spPr bwMode="auto">
                <a:xfrm>
                  <a:off x="3243" y="1774"/>
                  <a:ext cx="8" cy="18"/>
                </a:xfrm>
                <a:custGeom>
                  <a:avLst/>
                  <a:gdLst>
                    <a:gd name="T0" fmla="*/ 0 w 12"/>
                    <a:gd name="T1" fmla="*/ 25 h 25"/>
                    <a:gd name="T2" fmla="*/ 11 w 12"/>
                    <a:gd name="T3" fmla="*/ 1 h 25"/>
                    <a:gd name="T4" fmla="*/ 12 w 12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5">
                      <a:moveTo>
                        <a:pt x="0" y="25"/>
                      </a:moveTo>
                      <a:lnTo>
                        <a:pt x="11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4" name="Freeform 368"/>
                <p:cNvSpPr>
                  <a:spLocks/>
                </p:cNvSpPr>
                <p:nvPr/>
              </p:nvSpPr>
              <p:spPr bwMode="auto">
                <a:xfrm>
                  <a:off x="3250" y="1757"/>
                  <a:ext cx="8" cy="18"/>
                </a:xfrm>
                <a:custGeom>
                  <a:avLst/>
                  <a:gdLst>
                    <a:gd name="T0" fmla="*/ 0 w 12"/>
                    <a:gd name="T1" fmla="*/ 25 h 25"/>
                    <a:gd name="T2" fmla="*/ 11 w 12"/>
                    <a:gd name="T3" fmla="*/ 1 h 25"/>
                    <a:gd name="T4" fmla="*/ 12 w 12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5">
                      <a:moveTo>
                        <a:pt x="0" y="25"/>
                      </a:moveTo>
                      <a:lnTo>
                        <a:pt x="11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5" name="Freeform 369"/>
                <p:cNvSpPr>
                  <a:spLocks/>
                </p:cNvSpPr>
                <p:nvPr/>
              </p:nvSpPr>
              <p:spPr bwMode="auto">
                <a:xfrm>
                  <a:off x="3258" y="1735"/>
                  <a:ext cx="9" cy="23"/>
                </a:xfrm>
                <a:custGeom>
                  <a:avLst/>
                  <a:gdLst>
                    <a:gd name="T0" fmla="*/ 0 w 16"/>
                    <a:gd name="T1" fmla="*/ 35 h 35"/>
                    <a:gd name="T2" fmla="*/ 15 w 16"/>
                    <a:gd name="T3" fmla="*/ 1 h 35"/>
                    <a:gd name="T4" fmla="*/ 16 w 16"/>
                    <a:gd name="T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35">
                      <a:moveTo>
                        <a:pt x="0" y="35"/>
                      </a:moveTo>
                      <a:lnTo>
                        <a:pt x="15" y="1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6" name="Freeform 370"/>
                <p:cNvSpPr>
                  <a:spLocks/>
                </p:cNvSpPr>
                <p:nvPr/>
              </p:nvSpPr>
              <p:spPr bwMode="auto">
                <a:xfrm>
                  <a:off x="3267" y="1710"/>
                  <a:ext cx="8" cy="25"/>
                </a:xfrm>
                <a:custGeom>
                  <a:avLst/>
                  <a:gdLst>
                    <a:gd name="T0" fmla="*/ 0 w 15"/>
                    <a:gd name="T1" fmla="*/ 36 h 36"/>
                    <a:gd name="T2" fmla="*/ 14 w 15"/>
                    <a:gd name="T3" fmla="*/ 1 h 36"/>
                    <a:gd name="T4" fmla="*/ 15 w 15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36">
                      <a:moveTo>
                        <a:pt x="0" y="36"/>
                      </a:moveTo>
                      <a:lnTo>
                        <a:pt x="14" y="1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7" name="Freeform 371"/>
                <p:cNvSpPr>
                  <a:spLocks/>
                </p:cNvSpPr>
                <p:nvPr/>
              </p:nvSpPr>
              <p:spPr bwMode="auto">
                <a:xfrm>
                  <a:off x="3275" y="1687"/>
                  <a:ext cx="10" cy="25"/>
                </a:xfrm>
                <a:custGeom>
                  <a:avLst/>
                  <a:gdLst>
                    <a:gd name="T0" fmla="*/ 0 w 15"/>
                    <a:gd name="T1" fmla="*/ 35 h 35"/>
                    <a:gd name="T2" fmla="*/ 14 w 15"/>
                    <a:gd name="T3" fmla="*/ 1 h 35"/>
                    <a:gd name="T4" fmla="*/ 15 w 15"/>
                    <a:gd name="T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35">
                      <a:moveTo>
                        <a:pt x="0" y="35"/>
                      </a:moveTo>
                      <a:lnTo>
                        <a:pt x="14" y="1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8" name="Freeform 372"/>
                <p:cNvSpPr>
                  <a:spLocks/>
                </p:cNvSpPr>
                <p:nvPr/>
              </p:nvSpPr>
              <p:spPr bwMode="auto">
                <a:xfrm>
                  <a:off x="3285" y="1662"/>
                  <a:ext cx="7" cy="26"/>
                </a:xfrm>
                <a:custGeom>
                  <a:avLst/>
                  <a:gdLst>
                    <a:gd name="T0" fmla="*/ 0 w 13"/>
                    <a:gd name="T1" fmla="*/ 36 h 36"/>
                    <a:gd name="T2" fmla="*/ 12 w 13"/>
                    <a:gd name="T3" fmla="*/ 1 h 36"/>
                    <a:gd name="T4" fmla="*/ 13 w 13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36">
                      <a:moveTo>
                        <a:pt x="0" y="36"/>
                      </a:moveTo>
                      <a:lnTo>
                        <a:pt x="12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69" name="Freeform 373"/>
                <p:cNvSpPr>
                  <a:spLocks/>
                </p:cNvSpPr>
                <p:nvPr/>
              </p:nvSpPr>
              <p:spPr bwMode="auto">
                <a:xfrm>
                  <a:off x="3292" y="1638"/>
                  <a:ext cx="10" cy="25"/>
                </a:xfrm>
                <a:custGeom>
                  <a:avLst/>
                  <a:gdLst>
                    <a:gd name="T0" fmla="*/ 0 w 13"/>
                    <a:gd name="T1" fmla="*/ 36 h 36"/>
                    <a:gd name="T2" fmla="*/ 12 w 13"/>
                    <a:gd name="T3" fmla="*/ 1 h 36"/>
                    <a:gd name="T4" fmla="*/ 13 w 13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36">
                      <a:moveTo>
                        <a:pt x="0" y="36"/>
                      </a:moveTo>
                      <a:lnTo>
                        <a:pt x="12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0" name="Freeform 374"/>
                <p:cNvSpPr>
                  <a:spLocks/>
                </p:cNvSpPr>
                <p:nvPr/>
              </p:nvSpPr>
              <p:spPr bwMode="auto">
                <a:xfrm>
                  <a:off x="3301" y="1614"/>
                  <a:ext cx="7" cy="24"/>
                </a:xfrm>
                <a:custGeom>
                  <a:avLst/>
                  <a:gdLst>
                    <a:gd name="T0" fmla="*/ 0 w 12"/>
                    <a:gd name="T1" fmla="*/ 37 h 37"/>
                    <a:gd name="T2" fmla="*/ 11 w 12"/>
                    <a:gd name="T3" fmla="*/ 1 h 37"/>
                    <a:gd name="T4" fmla="*/ 12 w 12"/>
                    <a:gd name="T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37">
                      <a:moveTo>
                        <a:pt x="0" y="37"/>
                      </a:moveTo>
                      <a:lnTo>
                        <a:pt x="11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1" name="Freeform 375"/>
                <p:cNvSpPr>
                  <a:spLocks/>
                </p:cNvSpPr>
                <p:nvPr/>
              </p:nvSpPr>
              <p:spPr bwMode="auto">
                <a:xfrm>
                  <a:off x="3308" y="1591"/>
                  <a:ext cx="7" cy="24"/>
                </a:xfrm>
                <a:custGeom>
                  <a:avLst/>
                  <a:gdLst>
                    <a:gd name="T0" fmla="*/ 0 w 11"/>
                    <a:gd name="T1" fmla="*/ 36 h 36"/>
                    <a:gd name="T2" fmla="*/ 10 w 11"/>
                    <a:gd name="T3" fmla="*/ 1 h 36"/>
                    <a:gd name="T4" fmla="*/ 11 w 11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36">
                      <a:moveTo>
                        <a:pt x="0" y="36"/>
                      </a:moveTo>
                      <a:lnTo>
                        <a:pt x="10" y="1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2" name="Freeform 376"/>
                <p:cNvSpPr>
                  <a:spLocks/>
                </p:cNvSpPr>
                <p:nvPr/>
              </p:nvSpPr>
              <p:spPr bwMode="auto">
                <a:xfrm>
                  <a:off x="3315" y="1564"/>
                  <a:ext cx="6" cy="27"/>
                </a:xfrm>
                <a:custGeom>
                  <a:avLst/>
                  <a:gdLst>
                    <a:gd name="T0" fmla="*/ 0 w 11"/>
                    <a:gd name="T1" fmla="*/ 37 h 37"/>
                    <a:gd name="T2" fmla="*/ 10 w 11"/>
                    <a:gd name="T3" fmla="*/ 1 h 37"/>
                    <a:gd name="T4" fmla="*/ 11 w 11"/>
                    <a:gd name="T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37">
                      <a:moveTo>
                        <a:pt x="0" y="37"/>
                      </a:moveTo>
                      <a:lnTo>
                        <a:pt x="10" y="1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3" name="Freeform 377"/>
                <p:cNvSpPr>
                  <a:spLocks/>
                </p:cNvSpPr>
                <p:nvPr/>
              </p:nvSpPr>
              <p:spPr bwMode="auto">
                <a:xfrm>
                  <a:off x="3321" y="1541"/>
                  <a:ext cx="7" cy="25"/>
                </a:xfrm>
                <a:custGeom>
                  <a:avLst/>
                  <a:gdLst>
                    <a:gd name="T0" fmla="*/ 0 w 12"/>
                    <a:gd name="T1" fmla="*/ 36 h 36"/>
                    <a:gd name="T2" fmla="*/ 11 w 12"/>
                    <a:gd name="T3" fmla="*/ 1 h 36"/>
                    <a:gd name="T4" fmla="*/ 12 w 12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36">
                      <a:moveTo>
                        <a:pt x="0" y="36"/>
                      </a:moveTo>
                      <a:lnTo>
                        <a:pt x="11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4" name="Freeform 378"/>
                <p:cNvSpPr>
                  <a:spLocks/>
                </p:cNvSpPr>
                <p:nvPr/>
              </p:nvSpPr>
              <p:spPr bwMode="auto">
                <a:xfrm>
                  <a:off x="3328" y="1516"/>
                  <a:ext cx="6" cy="25"/>
                </a:xfrm>
                <a:custGeom>
                  <a:avLst/>
                  <a:gdLst>
                    <a:gd name="T0" fmla="*/ 0 w 10"/>
                    <a:gd name="T1" fmla="*/ 38 h 38"/>
                    <a:gd name="T2" fmla="*/ 9 w 10"/>
                    <a:gd name="T3" fmla="*/ 1 h 38"/>
                    <a:gd name="T4" fmla="*/ 10 w 10"/>
                    <a:gd name="T5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38">
                      <a:moveTo>
                        <a:pt x="0" y="38"/>
                      </a:moveTo>
                      <a:lnTo>
                        <a:pt x="9" y="1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5" name="Freeform 379"/>
                <p:cNvSpPr>
                  <a:spLocks/>
                </p:cNvSpPr>
                <p:nvPr/>
              </p:nvSpPr>
              <p:spPr bwMode="auto">
                <a:xfrm>
                  <a:off x="2774" y="2158"/>
                  <a:ext cx="25" cy="4"/>
                </a:xfrm>
                <a:custGeom>
                  <a:avLst/>
                  <a:gdLst>
                    <a:gd name="T0" fmla="*/ 39 w 39"/>
                    <a:gd name="T1" fmla="*/ 6 h 6"/>
                    <a:gd name="T2" fmla="*/ 1 w 39"/>
                    <a:gd name="T3" fmla="*/ 1 h 6"/>
                    <a:gd name="T4" fmla="*/ 0 w 39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" h="6">
                      <a:moveTo>
                        <a:pt x="39" y="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6" name="Freeform 380"/>
                <p:cNvSpPr>
                  <a:spLocks/>
                </p:cNvSpPr>
                <p:nvPr/>
              </p:nvSpPr>
              <p:spPr bwMode="auto">
                <a:xfrm>
                  <a:off x="2749" y="2155"/>
                  <a:ext cx="26" cy="4"/>
                </a:xfrm>
                <a:custGeom>
                  <a:avLst/>
                  <a:gdLst>
                    <a:gd name="T0" fmla="*/ 38 w 38"/>
                    <a:gd name="T1" fmla="*/ 6 h 6"/>
                    <a:gd name="T2" fmla="*/ 1 w 38"/>
                    <a:gd name="T3" fmla="*/ 1 h 6"/>
                    <a:gd name="T4" fmla="*/ 0 w 3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" h="6">
                      <a:moveTo>
                        <a:pt x="38" y="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7" name="Freeform 381"/>
                <p:cNvSpPr>
                  <a:spLocks/>
                </p:cNvSpPr>
                <p:nvPr/>
              </p:nvSpPr>
              <p:spPr bwMode="auto">
                <a:xfrm>
                  <a:off x="2726" y="2151"/>
                  <a:ext cx="25" cy="4"/>
                </a:xfrm>
                <a:custGeom>
                  <a:avLst/>
                  <a:gdLst>
                    <a:gd name="T0" fmla="*/ 39 w 39"/>
                    <a:gd name="T1" fmla="*/ 7 h 7"/>
                    <a:gd name="T2" fmla="*/ 1 w 39"/>
                    <a:gd name="T3" fmla="*/ 1 h 7"/>
                    <a:gd name="T4" fmla="*/ 0 w 39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" h="7">
                      <a:moveTo>
                        <a:pt x="39" y="7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8" name="Freeform 382"/>
                <p:cNvSpPr>
                  <a:spLocks/>
                </p:cNvSpPr>
                <p:nvPr/>
              </p:nvSpPr>
              <p:spPr bwMode="auto">
                <a:xfrm>
                  <a:off x="2702" y="2146"/>
                  <a:ext cx="24" cy="5"/>
                </a:xfrm>
                <a:custGeom>
                  <a:avLst/>
                  <a:gdLst>
                    <a:gd name="T0" fmla="*/ 38 w 38"/>
                    <a:gd name="T1" fmla="*/ 9 h 9"/>
                    <a:gd name="T2" fmla="*/ 1 w 38"/>
                    <a:gd name="T3" fmla="*/ 1 h 9"/>
                    <a:gd name="T4" fmla="*/ 0 w 38"/>
                    <a:gd name="T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8" h="9">
                      <a:moveTo>
                        <a:pt x="38" y="9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79" name="Freeform 383"/>
                <p:cNvSpPr>
                  <a:spLocks/>
                </p:cNvSpPr>
                <p:nvPr/>
              </p:nvSpPr>
              <p:spPr bwMode="auto">
                <a:xfrm>
                  <a:off x="2678" y="2139"/>
                  <a:ext cx="24" cy="7"/>
                </a:xfrm>
                <a:custGeom>
                  <a:avLst/>
                  <a:gdLst>
                    <a:gd name="T0" fmla="*/ 37 w 37"/>
                    <a:gd name="T1" fmla="*/ 11 h 11"/>
                    <a:gd name="T2" fmla="*/ 1 w 37"/>
                    <a:gd name="T3" fmla="*/ 1 h 11"/>
                    <a:gd name="T4" fmla="*/ 0 w 37"/>
                    <a:gd name="T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" h="11">
                      <a:moveTo>
                        <a:pt x="37" y="11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0" name="Freeform 384"/>
                <p:cNvSpPr>
                  <a:spLocks/>
                </p:cNvSpPr>
                <p:nvPr/>
              </p:nvSpPr>
              <p:spPr bwMode="auto">
                <a:xfrm>
                  <a:off x="2654" y="2130"/>
                  <a:ext cx="24" cy="9"/>
                </a:xfrm>
                <a:custGeom>
                  <a:avLst/>
                  <a:gdLst>
                    <a:gd name="T0" fmla="*/ 37 w 37"/>
                    <a:gd name="T1" fmla="*/ 13 h 13"/>
                    <a:gd name="T2" fmla="*/ 1 w 37"/>
                    <a:gd name="T3" fmla="*/ 1 h 13"/>
                    <a:gd name="T4" fmla="*/ 0 w 37"/>
                    <a:gd name="T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" h="13">
                      <a:moveTo>
                        <a:pt x="37" y="13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1" name="Freeform 385"/>
                <p:cNvSpPr>
                  <a:spLocks/>
                </p:cNvSpPr>
                <p:nvPr/>
              </p:nvSpPr>
              <p:spPr bwMode="auto">
                <a:xfrm>
                  <a:off x="2632" y="2121"/>
                  <a:ext cx="24" cy="9"/>
                </a:xfrm>
                <a:custGeom>
                  <a:avLst/>
                  <a:gdLst>
                    <a:gd name="T0" fmla="*/ 36 w 36"/>
                    <a:gd name="T1" fmla="*/ 15 h 15"/>
                    <a:gd name="T2" fmla="*/ 1 w 36"/>
                    <a:gd name="T3" fmla="*/ 1 h 15"/>
                    <a:gd name="T4" fmla="*/ 0 w 36"/>
                    <a:gd name="T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" h="15">
                      <a:moveTo>
                        <a:pt x="36" y="15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2" name="Freeform 386"/>
                <p:cNvSpPr>
                  <a:spLocks/>
                </p:cNvSpPr>
                <p:nvPr/>
              </p:nvSpPr>
              <p:spPr bwMode="auto">
                <a:xfrm>
                  <a:off x="2611" y="2110"/>
                  <a:ext cx="21" cy="11"/>
                </a:xfrm>
                <a:custGeom>
                  <a:avLst/>
                  <a:gdLst>
                    <a:gd name="T0" fmla="*/ 35 w 35"/>
                    <a:gd name="T1" fmla="*/ 17 h 17"/>
                    <a:gd name="T2" fmla="*/ 1 w 35"/>
                    <a:gd name="T3" fmla="*/ 1 h 17"/>
                    <a:gd name="T4" fmla="*/ 0 w 35"/>
                    <a:gd name="T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" h="17">
                      <a:moveTo>
                        <a:pt x="35" y="17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3" name="Freeform 387"/>
                <p:cNvSpPr>
                  <a:spLocks/>
                </p:cNvSpPr>
                <p:nvPr/>
              </p:nvSpPr>
              <p:spPr bwMode="auto">
                <a:xfrm>
                  <a:off x="2589" y="2094"/>
                  <a:ext cx="22" cy="16"/>
                </a:xfrm>
                <a:custGeom>
                  <a:avLst/>
                  <a:gdLst>
                    <a:gd name="T0" fmla="*/ 33 w 33"/>
                    <a:gd name="T1" fmla="*/ 21 h 21"/>
                    <a:gd name="T2" fmla="*/ 1 w 33"/>
                    <a:gd name="T3" fmla="*/ 1 h 21"/>
                    <a:gd name="T4" fmla="*/ 0 w 33"/>
                    <a:gd name="T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21">
                      <a:moveTo>
                        <a:pt x="33" y="21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4" name="Freeform 388"/>
                <p:cNvSpPr>
                  <a:spLocks/>
                </p:cNvSpPr>
                <p:nvPr/>
              </p:nvSpPr>
              <p:spPr bwMode="auto">
                <a:xfrm>
                  <a:off x="2569" y="2081"/>
                  <a:ext cx="20" cy="15"/>
                </a:xfrm>
                <a:custGeom>
                  <a:avLst/>
                  <a:gdLst>
                    <a:gd name="T0" fmla="*/ 31 w 31"/>
                    <a:gd name="T1" fmla="*/ 22 h 22"/>
                    <a:gd name="T2" fmla="*/ 1 w 31"/>
                    <a:gd name="T3" fmla="*/ 1 h 22"/>
                    <a:gd name="T4" fmla="*/ 0 w 31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" h="22">
                      <a:moveTo>
                        <a:pt x="31" y="22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5" name="Freeform 389"/>
                <p:cNvSpPr>
                  <a:spLocks/>
                </p:cNvSpPr>
                <p:nvPr/>
              </p:nvSpPr>
              <p:spPr bwMode="auto">
                <a:xfrm>
                  <a:off x="2552" y="2066"/>
                  <a:ext cx="18" cy="15"/>
                </a:xfrm>
                <a:custGeom>
                  <a:avLst/>
                  <a:gdLst>
                    <a:gd name="T0" fmla="*/ 28 w 28"/>
                    <a:gd name="T1" fmla="*/ 22 h 22"/>
                    <a:gd name="T2" fmla="*/ 1 w 28"/>
                    <a:gd name="T3" fmla="*/ 1 h 22"/>
                    <a:gd name="T4" fmla="*/ 0 w 28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" h="22">
                      <a:moveTo>
                        <a:pt x="28" y="22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6" name="Freeform 390"/>
                <p:cNvSpPr>
                  <a:spLocks/>
                </p:cNvSpPr>
                <p:nvPr/>
              </p:nvSpPr>
              <p:spPr bwMode="auto">
                <a:xfrm>
                  <a:off x="2535" y="2052"/>
                  <a:ext cx="18" cy="15"/>
                </a:xfrm>
                <a:custGeom>
                  <a:avLst/>
                  <a:gdLst>
                    <a:gd name="T0" fmla="*/ 27 w 27"/>
                    <a:gd name="T1" fmla="*/ 23 h 23"/>
                    <a:gd name="T2" fmla="*/ 1 w 27"/>
                    <a:gd name="T3" fmla="*/ 1 h 23"/>
                    <a:gd name="T4" fmla="*/ 0 w 27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23">
                      <a:moveTo>
                        <a:pt x="27" y="23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7" name="Freeform 391"/>
                <p:cNvSpPr>
                  <a:spLocks/>
                </p:cNvSpPr>
                <p:nvPr/>
              </p:nvSpPr>
              <p:spPr bwMode="auto">
                <a:xfrm>
                  <a:off x="2519" y="2037"/>
                  <a:ext cx="17" cy="15"/>
                </a:xfrm>
                <a:custGeom>
                  <a:avLst/>
                  <a:gdLst>
                    <a:gd name="T0" fmla="*/ 26 w 26"/>
                    <a:gd name="T1" fmla="*/ 22 h 22"/>
                    <a:gd name="T2" fmla="*/ 1 w 26"/>
                    <a:gd name="T3" fmla="*/ 1 h 22"/>
                    <a:gd name="T4" fmla="*/ 0 w 26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22">
                      <a:moveTo>
                        <a:pt x="26" y="22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8" name="Freeform 392"/>
                <p:cNvSpPr>
                  <a:spLocks/>
                </p:cNvSpPr>
                <p:nvPr/>
              </p:nvSpPr>
              <p:spPr bwMode="auto">
                <a:xfrm>
                  <a:off x="2503" y="2022"/>
                  <a:ext cx="16" cy="16"/>
                </a:xfrm>
                <a:custGeom>
                  <a:avLst/>
                  <a:gdLst>
                    <a:gd name="T0" fmla="*/ 26 w 26"/>
                    <a:gd name="T1" fmla="*/ 23 h 23"/>
                    <a:gd name="T2" fmla="*/ 1 w 26"/>
                    <a:gd name="T3" fmla="*/ 1 h 23"/>
                    <a:gd name="T4" fmla="*/ 0 w 26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23">
                      <a:moveTo>
                        <a:pt x="26" y="23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89" name="Freeform 393"/>
                <p:cNvSpPr>
                  <a:spLocks/>
                </p:cNvSpPr>
                <p:nvPr/>
              </p:nvSpPr>
              <p:spPr bwMode="auto">
                <a:xfrm>
                  <a:off x="2486" y="2006"/>
                  <a:ext cx="17" cy="17"/>
                </a:xfrm>
                <a:custGeom>
                  <a:avLst/>
                  <a:gdLst>
                    <a:gd name="T0" fmla="*/ 27 w 27"/>
                    <a:gd name="T1" fmla="*/ 23 h 23"/>
                    <a:gd name="T2" fmla="*/ 1 w 27"/>
                    <a:gd name="T3" fmla="*/ 1 h 23"/>
                    <a:gd name="T4" fmla="*/ 0 w 27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23">
                      <a:moveTo>
                        <a:pt x="27" y="23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0" name="Freeform 394"/>
                <p:cNvSpPr>
                  <a:spLocks/>
                </p:cNvSpPr>
                <p:nvPr/>
              </p:nvSpPr>
              <p:spPr bwMode="auto">
                <a:xfrm>
                  <a:off x="2470" y="1990"/>
                  <a:ext cx="17" cy="18"/>
                </a:xfrm>
                <a:custGeom>
                  <a:avLst/>
                  <a:gdLst>
                    <a:gd name="T0" fmla="*/ 25 w 25"/>
                    <a:gd name="T1" fmla="*/ 24 h 24"/>
                    <a:gd name="T2" fmla="*/ 1 w 25"/>
                    <a:gd name="T3" fmla="*/ 1 h 24"/>
                    <a:gd name="T4" fmla="*/ 0 w 25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24">
                      <a:moveTo>
                        <a:pt x="25" y="24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1" name="Freeform 395"/>
                <p:cNvSpPr>
                  <a:spLocks/>
                </p:cNvSpPr>
                <p:nvPr/>
              </p:nvSpPr>
              <p:spPr bwMode="auto">
                <a:xfrm>
                  <a:off x="2456" y="1974"/>
                  <a:ext cx="15" cy="18"/>
                </a:xfrm>
                <a:custGeom>
                  <a:avLst/>
                  <a:gdLst>
                    <a:gd name="T0" fmla="*/ 23 w 23"/>
                    <a:gd name="T1" fmla="*/ 25 h 25"/>
                    <a:gd name="T2" fmla="*/ 1 w 23"/>
                    <a:gd name="T3" fmla="*/ 1 h 25"/>
                    <a:gd name="T4" fmla="*/ 0 w 23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25">
                      <a:moveTo>
                        <a:pt x="23" y="25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2" name="Freeform 396"/>
                <p:cNvSpPr>
                  <a:spLocks/>
                </p:cNvSpPr>
                <p:nvPr/>
              </p:nvSpPr>
              <p:spPr bwMode="auto">
                <a:xfrm>
                  <a:off x="2442" y="1957"/>
                  <a:ext cx="14" cy="18"/>
                </a:xfrm>
                <a:custGeom>
                  <a:avLst/>
                  <a:gdLst>
                    <a:gd name="T0" fmla="*/ 23 w 23"/>
                    <a:gd name="T1" fmla="*/ 26 h 26"/>
                    <a:gd name="T2" fmla="*/ 1 w 23"/>
                    <a:gd name="T3" fmla="*/ 1 h 26"/>
                    <a:gd name="T4" fmla="*/ 0 w 23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26">
                      <a:moveTo>
                        <a:pt x="23" y="2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3" name="Freeform 397"/>
                <p:cNvSpPr>
                  <a:spLocks/>
                </p:cNvSpPr>
                <p:nvPr/>
              </p:nvSpPr>
              <p:spPr bwMode="auto">
                <a:xfrm>
                  <a:off x="2429" y="1939"/>
                  <a:ext cx="13" cy="18"/>
                </a:xfrm>
                <a:custGeom>
                  <a:avLst/>
                  <a:gdLst>
                    <a:gd name="T0" fmla="*/ 21 w 21"/>
                    <a:gd name="T1" fmla="*/ 28 h 28"/>
                    <a:gd name="T2" fmla="*/ 1 w 21"/>
                    <a:gd name="T3" fmla="*/ 1 h 28"/>
                    <a:gd name="T4" fmla="*/ 0 w 21"/>
                    <a:gd name="T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28">
                      <a:moveTo>
                        <a:pt x="21" y="28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4" name="Freeform 398"/>
                <p:cNvSpPr>
                  <a:spLocks/>
                </p:cNvSpPr>
                <p:nvPr/>
              </p:nvSpPr>
              <p:spPr bwMode="auto">
                <a:xfrm>
                  <a:off x="2417" y="1920"/>
                  <a:ext cx="13" cy="19"/>
                </a:xfrm>
                <a:custGeom>
                  <a:avLst/>
                  <a:gdLst>
                    <a:gd name="T0" fmla="*/ 19 w 19"/>
                    <a:gd name="T1" fmla="*/ 29 h 29"/>
                    <a:gd name="T2" fmla="*/ 1 w 19"/>
                    <a:gd name="T3" fmla="*/ 1 h 29"/>
                    <a:gd name="T4" fmla="*/ 0 w 19"/>
                    <a:gd name="T5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29">
                      <a:moveTo>
                        <a:pt x="19" y="29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5" name="Freeform 399"/>
                <p:cNvSpPr>
                  <a:spLocks/>
                </p:cNvSpPr>
                <p:nvPr/>
              </p:nvSpPr>
              <p:spPr bwMode="auto">
                <a:xfrm>
                  <a:off x="2410" y="1904"/>
                  <a:ext cx="8" cy="16"/>
                </a:xfrm>
                <a:custGeom>
                  <a:avLst/>
                  <a:gdLst>
                    <a:gd name="T0" fmla="*/ 14 w 14"/>
                    <a:gd name="T1" fmla="*/ 24 h 24"/>
                    <a:gd name="T2" fmla="*/ 1 w 14"/>
                    <a:gd name="T3" fmla="*/ 1 h 24"/>
                    <a:gd name="T4" fmla="*/ 0 w 14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4">
                      <a:moveTo>
                        <a:pt x="14" y="24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6" name="Freeform 400"/>
                <p:cNvSpPr>
                  <a:spLocks/>
                </p:cNvSpPr>
                <p:nvPr/>
              </p:nvSpPr>
              <p:spPr bwMode="auto">
                <a:xfrm>
                  <a:off x="2400" y="1888"/>
                  <a:ext cx="10" cy="17"/>
                </a:xfrm>
                <a:custGeom>
                  <a:avLst/>
                  <a:gdLst>
                    <a:gd name="T0" fmla="*/ 14 w 14"/>
                    <a:gd name="T1" fmla="*/ 23 h 23"/>
                    <a:gd name="T2" fmla="*/ 1 w 14"/>
                    <a:gd name="T3" fmla="*/ 1 h 23"/>
                    <a:gd name="T4" fmla="*/ 0 w 14"/>
                    <a:gd name="T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3">
                      <a:moveTo>
                        <a:pt x="14" y="23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7" name="Freeform 401"/>
                <p:cNvSpPr>
                  <a:spLocks/>
                </p:cNvSpPr>
                <p:nvPr/>
              </p:nvSpPr>
              <p:spPr bwMode="auto">
                <a:xfrm>
                  <a:off x="2393" y="1872"/>
                  <a:ext cx="7" cy="16"/>
                </a:xfrm>
                <a:custGeom>
                  <a:avLst/>
                  <a:gdLst>
                    <a:gd name="T0" fmla="*/ 13 w 13"/>
                    <a:gd name="T1" fmla="*/ 24 h 24"/>
                    <a:gd name="T2" fmla="*/ 1 w 13"/>
                    <a:gd name="T3" fmla="*/ 1 h 24"/>
                    <a:gd name="T4" fmla="*/ 0 w 13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24">
                      <a:moveTo>
                        <a:pt x="13" y="24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8" name="Freeform 402"/>
                <p:cNvSpPr>
                  <a:spLocks/>
                </p:cNvSpPr>
                <p:nvPr/>
              </p:nvSpPr>
              <p:spPr bwMode="auto">
                <a:xfrm>
                  <a:off x="2385" y="1857"/>
                  <a:ext cx="8" cy="16"/>
                </a:xfrm>
                <a:custGeom>
                  <a:avLst/>
                  <a:gdLst>
                    <a:gd name="T0" fmla="*/ 13 w 13"/>
                    <a:gd name="T1" fmla="*/ 24 h 24"/>
                    <a:gd name="T2" fmla="*/ 1 w 13"/>
                    <a:gd name="T3" fmla="*/ 1 h 24"/>
                    <a:gd name="T4" fmla="*/ 0 w 13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24">
                      <a:moveTo>
                        <a:pt x="13" y="24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499" name="Freeform 403"/>
                <p:cNvSpPr>
                  <a:spLocks/>
                </p:cNvSpPr>
                <p:nvPr/>
              </p:nvSpPr>
              <p:spPr bwMode="auto">
                <a:xfrm>
                  <a:off x="2377" y="1840"/>
                  <a:ext cx="8" cy="17"/>
                </a:xfrm>
                <a:custGeom>
                  <a:avLst/>
                  <a:gdLst>
                    <a:gd name="T0" fmla="*/ 14 w 14"/>
                    <a:gd name="T1" fmla="*/ 26 h 26"/>
                    <a:gd name="T2" fmla="*/ 1 w 14"/>
                    <a:gd name="T3" fmla="*/ 1 h 26"/>
                    <a:gd name="T4" fmla="*/ 0 w 14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26">
                      <a:moveTo>
                        <a:pt x="14" y="2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0" name="Freeform 404"/>
                <p:cNvSpPr>
                  <a:spLocks/>
                </p:cNvSpPr>
                <p:nvPr/>
              </p:nvSpPr>
              <p:spPr bwMode="auto">
                <a:xfrm>
                  <a:off x="2369" y="1823"/>
                  <a:ext cx="8" cy="17"/>
                </a:xfrm>
                <a:custGeom>
                  <a:avLst/>
                  <a:gdLst>
                    <a:gd name="T0" fmla="*/ 12 w 12"/>
                    <a:gd name="T1" fmla="*/ 24 h 24"/>
                    <a:gd name="T2" fmla="*/ 1 w 12"/>
                    <a:gd name="T3" fmla="*/ 1 h 24"/>
                    <a:gd name="T4" fmla="*/ 0 w 12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4">
                      <a:moveTo>
                        <a:pt x="12" y="24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1" name="Freeform 405"/>
                <p:cNvSpPr>
                  <a:spLocks/>
                </p:cNvSpPr>
                <p:nvPr/>
              </p:nvSpPr>
              <p:spPr bwMode="auto">
                <a:xfrm>
                  <a:off x="2362" y="1807"/>
                  <a:ext cx="9" cy="18"/>
                </a:xfrm>
                <a:custGeom>
                  <a:avLst/>
                  <a:gdLst>
                    <a:gd name="T0" fmla="*/ 12 w 12"/>
                    <a:gd name="T1" fmla="*/ 25 h 25"/>
                    <a:gd name="T2" fmla="*/ 1 w 12"/>
                    <a:gd name="T3" fmla="*/ 1 h 25"/>
                    <a:gd name="T4" fmla="*/ 0 w 12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5">
                      <a:moveTo>
                        <a:pt x="12" y="25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2" name="Freeform 406"/>
                <p:cNvSpPr>
                  <a:spLocks/>
                </p:cNvSpPr>
                <p:nvPr/>
              </p:nvSpPr>
              <p:spPr bwMode="auto">
                <a:xfrm>
                  <a:off x="2355" y="1791"/>
                  <a:ext cx="7" cy="17"/>
                </a:xfrm>
                <a:custGeom>
                  <a:avLst/>
                  <a:gdLst>
                    <a:gd name="T0" fmla="*/ 12 w 12"/>
                    <a:gd name="T1" fmla="*/ 24 h 24"/>
                    <a:gd name="T2" fmla="*/ 1 w 12"/>
                    <a:gd name="T3" fmla="*/ 1 h 24"/>
                    <a:gd name="T4" fmla="*/ 0 w 12"/>
                    <a:gd name="T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4">
                      <a:moveTo>
                        <a:pt x="12" y="24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3" name="Freeform 407"/>
                <p:cNvSpPr>
                  <a:spLocks/>
                </p:cNvSpPr>
                <p:nvPr/>
              </p:nvSpPr>
              <p:spPr bwMode="auto">
                <a:xfrm>
                  <a:off x="2347" y="1774"/>
                  <a:ext cx="10" cy="18"/>
                </a:xfrm>
                <a:custGeom>
                  <a:avLst/>
                  <a:gdLst>
                    <a:gd name="T0" fmla="*/ 12 w 12"/>
                    <a:gd name="T1" fmla="*/ 25 h 25"/>
                    <a:gd name="T2" fmla="*/ 1 w 12"/>
                    <a:gd name="T3" fmla="*/ 1 h 25"/>
                    <a:gd name="T4" fmla="*/ 0 w 12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5">
                      <a:moveTo>
                        <a:pt x="12" y="25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4" name="Freeform 408"/>
                <p:cNvSpPr>
                  <a:spLocks/>
                </p:cNvSpPr>
                <p:nvPr/>
              </p:nvSpPr>
              <p:spPr bwMode="auto">
                <a:xfrm>
                  <a:off x="2341" y="1757"/>
                  <a:ext cx="7" cy="18"/>
                </a:xfrm>
                <a:custGeom>
                  <a:avLst/>
                  <a:gdLst>
                    <a:gd name="T0" fmla="*/ 12 w 12"/>
                    <a:gd name="T1" fmla="*/ 25 h 25"/>
                    <a:gd name="T2" fmla="*/ 1 w 12"/>
                    <a:gd name="T3" fmla="*/ 1 h 25"/>
                    <a:gd name="T4" fmla="*/ 0 w 12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5">
                      <a:moveTo>
                        <a:pt x="12" y="25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5" name="Freeform 409"/>
                <p:cNvSpPr>
                  <a:spLocks/>
                </p:cNvSpPr>
                <p:nvPr/>
              </p:nvSpPr>
              <p:spPr bwMode="auto">
                <a:xfrm>
                  <a:off x="2330" y="1735"/>
                  <a:ext cx="11" cy="23"/>
                </a:xfrm>
                <a:custGeom>
                  <a:avLst/>
                  <a:gdLst>
                    <a:gd name="T0" fmla="*/ 16 w 16"/>
                    <a:gd name="T1" fmla="*/ 35 h 35"/>
                    <a:gd name="T2" fmla="*/ 1 w 16"/>
                    <a:gd name="T3" fmla="*/ 1 h 35"/>
                    <a:gd name="T4" fmla="*/ 0 w 16"/>
                    <a:gd name="T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35">
                      <a:moveTo>
                        <a:pt x="16" y="35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6" name="Freeform 410"/>
                <p:cNvSpPr>
                  <a:spLocks/>
                </p:cNvSpPr>
                <p:nvPr/>
              </p:nvSpPr>
              <p:spPr bwMode="auto">
                <a:xfrm>
                  <a:off x="2321" y="1710"/>
                  <a:ext cx="10" cy="25"/>
                </a:xfrm>
                <a:custGeom>
                  <a:avLst/>
                  <a:gdLst>
                    <a:gd name="T0" fmla="*/ 15 w 15"/>
                    <a:gd name="T1" fmla="*/ 36 h 36"/>
                    <a:gd name="T2" fmla="*/ 1 w 15"/>
                    <a:gd name="T3" fmla="*/ 1 h 36"/>
                    <a:gd name="T4" fmla="*/ 0 w 15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36">
                      <a:moveTo>
                        <a:pt x="15" y="3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7" name="Freeform 411"/>
                <p:cNvSpPr>
                  <a:spLocks/>
                </p:cNvSpPr>
                <p:nvPr/>
              </p:nvSpPr>
              <p:spPr bwMode="auto">
                <a:xfrm>
                  <a:off x="2314" y="1687"/>
                  <a:ext cx="9" cy="25"/>
                </a:xfrm>
                <a:custGeom>
                  <a:avLst/>
                  <a:gdLst>
                    <a:gd name="T0" fmla="*/ 15 w 15"/>
                    <a:gd name="T1" fmla="*/ 35 h 35"/>
                    <a:gd name="T2" fmla="*/ 1 w 15"/>
                    <a:gd name="T3" fmla="*/ 1 h 35"/>
                    <a:gd name="T4" fmla="*/ 0 w 15"/>
                    <a:gd name="T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35">
                      <a:moveTo>
                        <a:pt x="15" y="35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8" name="Freeform 412"/>
                <p:cNvSpPr>
                  <a:spLocks/>
                </p:cNvSpPr>
                <p:nvPr/>
              </p:nvSpPr>
              <p:spPr bwMode="auto">
                <a:xfrm>
                  <a:off x="2306" y="1662"/>
                  <a:ext cx="8" cy="26"/>
                </a:xfrm>
                <a:custGeom>
                  <a:avLst/>
                  <a:gdLst>
                    <a:gd name="T0" fmla="*/ 13 w 13"/>
                    <a:gd name="T1" fmla="*/ 36 h 36"/>
                    <a:gd name="T2" fmla="*/ 1 w 13"/>
                    <a:gd name="T3" fmla="*/ 1 h 36"/>
                    <a:gd name="T4" fmla="*/ 0 w 13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36">
                      <a:moveTo>
                        <a:pt x="13" y="3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09" name="Freeform 413"/>
                <p:cNvSpPr>
                  <a:spLocks/>
                </p:cNvSpPr>
                <p:nvPr/>
              </p:nvSpPr>
              <p:spPr bwMode="auto">
                <a:xfrm>
                  <a:off x="2298" y="1638"/>
                  <a:ext cx="8" cy="25"/>
                </a:xfrm>
                <a:custGeom>
                  <a:avLst/>
                  <a:gdLst>
                    <a:gd name="T0" fmla="*/ 13 w 13"/>
                    <a:gd name="T1" fmla="*/ 36 h 36"/>
                    <a:gd name="T2" fmla="*/ 1 w 13"/>
                    <a:gd name="T3" fmla="*/ 1 h 36"/>
                    <a:gd name="T4" fmla="*/ 0 w 13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36">
                      <a:moveTo>
                        <a:pt x="13" y="3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0" name="Freeform 414"/>
                <p:cNvSpPr>
                  <a:spLocks/>
                </p:cNvSpPr>
                <p:nvPr/>
              </p:nvSpPr>
              <p:spPr bwMode="auto">
                <a:xfrm>
                  <a:off x="2290" y="1614"/>
                  <a:ext cx="8" cy="24"/>
                </a:xfrm>
                <a:custGeom>
                  <a:avLst/>
                  <a:gdLst>
                    <a:gd name="T0" fmla="*/ 12 w 12"/>
                    <a:gd name="T1" fmla="*/ 37 h 37"/>
                    <a:gd name="T2" fmla="*/ 1 w 12"/>
                    <a:gd name="T3" fmla="*/ 1 h 37"/>
                    <a:gd name="T4" fmla="*/ 0 w 12"/>
                    <a:gd name="T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37">
                      <a:moveTo>
                        <a:pt x="12" y="37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1" name="Freeform 415"/>
                <p:cNvSpPr>
                  <a:spLocks/>
                </p:cNvSpPr>
                <p:nvPr/>
              </p:nvSpPr>
              <p:spPr bwMode="auto">
                <a:xfrm>
                  <a:off x="2284" y="1591"/>
                  <a:ext cx="8" cy="24"/>
                </a:xfrm>
                <a:custGeom>
                  <a:avLst/>
                  <a:gdLst>
                    <a:gd name="T0" fmla="*/ 11 w 11"/>
                    <a:gd name="T1" fmla="*/ 36 h 36"/>
                    <a:gd name="T2" fmla="*/ 1 w 11"/>
                    <a:gd name="T3" fmla="*/ 1 h 36"/>
                    <a:gd name="T4" fmla="*/ 0 w 11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36">
                      <a:moveTo>
                        <a:pt x="11" y="3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2" name="Freeform 416"/>
                <p:cNvSpPr>
                  <a:spLocks/>
                </p:cNvSpPr>
                <p:nvPr/>
              </p:nvSpPr>
              <p:spPr bwMode="auto">
                <a:xfrm>
                  <a:off x="2277" y="1564"/>
                  <a:ext cx="7" cy="27"/>
                </a:xfrm>
                <a:custGeom>
                  <a:avLst/>
                  <a:gdLst>
                    <a:gd name="T0" fmla="*/ 11 w 11"/>
                    <a:gd name="T1" fmla="*/ 37 h 37"/>
                    <a:gd name="T2" fmla="*/ 1 w 11"/>
                    <a:gd name="T3" fmla="*/ 1 h 37"/>
                    <a:gd name="T4" fmla="*/ 0 w 11"/>
                    <a:gd name="T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37">
                      <a:moveTo>
                        <a:pt x="11" y="37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3" name="Freeform 417"/>
                <p:cNvSpPr>
                  <a:spLocks/>
                </p:cNvSpPr>
                <p:nvPr/>
              </p:nvSpPr>
              <p:spPr bwMode="auto">
                <a:xfrm>
                  <a:off x="2271" y="1541"/>
                  <a:ext cx="6" cy="25"/>
                </a:xfrm>
                <a:custGeom>
                  <a:avLst/>
                  <a:gdLst>
                    <a:gd name="T0" fmla="*/ 11 w 11"/>
                    <a:gd name="T1" fmla="*/ 36 h 36"/>
                    <a:gd name="T2" fmla="*/ 1 w 11"/>
                    <a:gd name="T3" fmla="*/ 1 h 36"/>
                    <a:gd name="T4" fmla="*/ 0 w 11"/>
                    <a:gd name="T5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36">
                      <a:moveTo>
                        <a:pt x="11" y="3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4" name="Freeform 418"/>
                <p:cNvSpPr>
                  <a:spLocks/>
                </p:cNvSpPr>
                <p:nvPr/>
              </p:nvSpPr>
              <p:spPr bwMode="auto">
                <a:xfrm>
                  <a:off x="2265" y="1516"/>
                  <a:ext cx="6" cy="25"/>
                </a:xfrm>
                <a:custGeom>
                  <a:avLst/>
                  <a:gdLst>
                    <a:gd name="T0" fmla="*/ 10 w 10"/>
                    <a:gd name="T1" fmla="*/ 38 h 38"/>
                    <a:gd name="T2" fmla="*/ 1 w 10"/>
                    <a:gd name="T3" fmla="*/ 1 h 38"/>
                    <a:gd name="T4" fmla="*/ 0 w 10"/>
                    <a:gd name="T5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38">
                      <a:moveTo>
                        <a:pt x="10" y="38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5" name="Freeform 419"/>
                <p:cNvSpPr>
                  <a:spLocks/>
                </p:cNvSpPr>
                <p:nvPr/>
              </p:nvSpPr>
              <p:spPr bwMode="auto">
                <a:xfrm>
                  <a:off x="2643" y="2159"/>
                  <a:ext cx="159" cy="327"/>
                </a:xfrm>
                <a:custGeom>
                  <a:avLst/>
                  <a:gdLst>
                    <a:gd name="T0" fmla="*/ 0 w 246"/>
                    <a:gd name="T1" fmla="*/ 470 h 475"/>
                    <a:gd name="T2" fmla="*/ 235 w 246"/>
                    <a:gd name="T3" fmla="*/ 0 h 475"/>
                    <a:gd name="T4" fmla="*/ 246 w 246"/>
                    <a:gd name="T5" fmla="*/ 7 h 475"/>
                    <a:gd name="T6" fmla="*/ 10 w 246"/>
                    <a:gd name="T7" fmla="*/ 475 h 475"/>
                    <a:gd name="T8" fmla="*/ 0 w 246"/>
                    <a:gd name="T9" fmla="*/ 470 h 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475">
                      <a:moveTo>
                        <a:pt x="0" y="470"/>
                      </a:moveTo>
                      <a:lnTo>
                        <a:pt x="235" y="0"/>
                      </a:lnTo>
                      <a:lnTo>
                        <a:pt x="246" y="7"/>
                      </a:lnTo>
                      <a:lnTo>
                        <a:pt x="10" y="475"/>
                      </a:lnTo>
                      <a:lnTo>
                        <a:pt x="0" y="4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6" name="Freeform 420"/>
                <p:cNvSpPr>
                  <a:spLocks/>
                </p:cNvSpPr>
                <p:nvPr/>
              </p:nvSpPr>
              <p:spPr bwMode="auto">
                <a:xfrm>
                  <a:off x="2649" y="2164"/>
                  <a:ext cx="153" cy="323"/>
                </a:xfrm>
                <a:custGeom>
                  <a:avLst/>
                  <a:gdLst>
                    <a:gd name="T0" fmla="*/ 237 w 237"/>
                    <a:gd name="T1" fmla="*/ 0 h 469"/>
                    <a:gd name="T2" fmla="*/ 1 w 237"/>
                    <a:gd name="T3" fmla="*/ 468 h 469"/>
                    <a:gd name="T4" fmla="*/ 0 w 237"/>
                    <a:gd name="T5" fmla="*/ 469 h 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7" h="469">
                      <a:moveTo>
                        <a:pt x="237" y="0"/>
                      </a:moveTo>
                      <a:lnTo>
                        <a:pt x="1" y="468"/>
                      </a:lnTo>
                      <a:lnTo>
                        <a:pt x="0" y="4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7" name="Freeform 421"/>
                <p:cNvSpPr>
                  <a:spLocks/>
                </p:cNvSpPr>
                <p:nvPr/>
              </p:nvSpPr>
              <p:spPr bwMode="auto">
                <a:xfrm>
                  <a:off x="2794" y="2159"/>
                  <a:ext cx="8" cy="5"/>
                </a:xfrm>
                <a:custGeom>
                  <a:avLst/>
                  <a:gdLst>
                    <a:gd name="T0" fmla="*/ 12 w 12"/>
                    <a:gd name="T1" fmla="*/ 8 h 8"/>
                    <a:gd name="T2" fmla="*/ 1 w 12"/>
                    <a:gd name="T3" fmla="*/ 1 h 8"/>
                    <a:gd name="T4" fmla="*/ 0 w 12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8">
                      <a:moveTo>
                        <a:pt x="12" y="8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8" name="Freeform 422"/>
                <p:cNvSpPr>
                  <a:spLocks/>
                </p:cNvSpPr>
                <p:nvPr/>
              </p:nvSpPr>
              <p:spPr bwMode="auto">
                <a:xfrm>
                  <a:off x="2643" y="2482"/>
                  <a:ext cx="8" cy="4"/>
                </a:xfrm>
                <a:custGeom>
                  <a:avLst/>
                  <a:gdLst>
                    <a:gd name="T0" fmla="*/ 11 w 11"/>
                    <a:gd name="T1" fmla="*/ 6 h 6"/>
                    <a:gd name="T2" fmla="*/ 1 w 11"/>
                    <a:gd name="T3" fmla="*/ 1 h 6"/>
                    <a:gd name="T4" fmla="*/ 0 w 11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6">
                      <a:moveTo>
                        <a:pt x="11" y="6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19" name="Freeform 423"/>
                <p:cNvSpPr>
                  <a:spLocks/>
                </p:cNvSpPr>
                <p:nvPr/>
              </p:nvSpPr>
              <p:spPr bwMode="auto">
                <a:xfrm>
                  <a:off x="2643" y="2159"/>
                  <a:ext cx="153" cy="325"/>
                </a:xfrm>
                <a:custGeom>
                  <a:avLst/>
                  <a:gdLst>
                    <a:gd name="T0" fmla="*/ 236 w 236"/>
                    <a:gd name="T1" fmla="*/ 0 h 471"/>
                    <a:gd name="T2" fmla="*/ 1 w 236"/>
                    <a:gd name="T3" fmla="*/ 470 h 471"/>
                    <a:gd name="T4" fmla="*/ 0 w 236"/>
                    <a:gd name="T5" fmla="*/ 471 h 4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6" h="471">
                      <a:moveTo>
                        <a:pt x="236" y="0"/>
                      </a:moveTo>
                      <a:lnTo>
                        <a:pt x="1" y="470"/>
                      </a:lnTo>
                      <a:lnTo>
                        <a:pt x="0" y="47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0" name="Freeform 424"/>
                <p:cNvSpPr>
                  <a:spLocks/>
                </p:cNvSpPr>
                <p:nvPr/>
              </p:nvSpPr>
              <p:spPr bwMode="auto">
                <a:xfrm>
                  <a:off x="2645" y="2441"/>
                  <a:ext cx="79" cy="48"/>
                </a:xfrm>
                <a:custGeom>
                  <a:avLst/>
                  <a:gdLst>
                    <a:gd name="T0" fmla="*/ 123 w 123"/>
                    <a:gd name="T1" fmla="*/ 10 h 70"/>
                    <a:gd name="T2" fmla="*/ 5 w 123"/>
                    <a:gd name="T3" fmla="*/ 70 h 70"/>
                    <a:gd name="T4" fmla="*/ 0 w 123"/>
                    <a:gd name="T5" fmla="*/ 59 h 70"/>
                    <a:gd name="T6" fmla="*/ 117 w 123"/>
                    <a:gd name="T7" fmla="*/ 0 h 70"/>
                    <a:gd name="T8" fmla="*/ 123 w 123"/>
                    <a:gd name="T9" fmla="*/ 1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" h="70">
                      <a:moveTo>
                        <a:pt x="123" y="10"/>
                      </a:moveTo>
                      <a:lnTo>
                        <a:pt x="5" y="70"/>
                      </a:lnTo>
                      <a:lnTo>
                        <a:pt x="0" y="59"/>
                      </a:lnTo>
                      <a:lnTo>
                        <a:pt x="117" y="0"/>
                      </a:lnTo>
                      <a:lnTo>
                        <a:pt x="12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1" name="Freeform 425"/>
                <p:cNvSpPr>
                  <a:spLocks/>
                </p:cNvSpPr>
                <p:nvPr/>
              </p:nvSpPr>
              <p:spPr bwMode="auto">
                <a:xfrm>
                  <a:off x="2645" y="2441"/>
                  <a:ext cx="77" cy="39"/>
                </a:xfrm>
                <a:custGeom>
                  <a:avLst/>
                  <a:gdLst>
                    <a:gd name="T0" fmla="*/ 0 w 118"/>
                    <a:gd name="T1" fmla="*/ 60 h 60"/>
                    <a:gd name="T2" fmla="*/ 117 w 118"/>
                    <a:gd name="T3" fmla="*/ 1 h 60"/>
                    <a:gd name="T4" fmla="*/ 118 w 118"/>
                    <a:gd name="T5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8" h="60">
                      <a:moveTo>
                        <a:pt x="0" y="60"/>
                      </a:moveTo>
                      <a:lnTo>
                        <a:pt x="117" y="1"/>
                      </a:lnTo>
                      <a:lnTo>
                        <a:pt x="11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2" name="Freeform 426"/>
                <p:cNvSpPr>
                  <a:spLocks/>
                </p:cNvSpPr>
                <p:nvPr/>
              </p:nvSpPr>
              <p:spPr bwMode="auto">
                <a:xfrm>
                  <a:off x="2645" y="2480"/>
                  <a:ext cx="4" cy="9"/>
                </a:xfrm>
                <a:custGeom>
                  <a:avLst/>
                  <a:gdLst>
                    <a:gd name="T0" fmla="*/ 0 w 6"/>
                    <a:gd name="T1" fmla="*/ 0 h 12"/>
                    <a:gd name="T2" fmla="*/ 5 w 6"/>
                    <a:gd name="T3" fmla="*/ 11 h 12"/>
                    <a:gd name="T4" fmla="*/ 6 w 6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12">
                      <a:moveTo>
                        <a:pt x="0" y="0"/>
                      </a:moveTo>
                      <a:lnTo>
                        <a:pt x="5" y="11"/>
                      </a:lnTo>
                      <a:lnTo>
                        <a:pt x="6" y="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3" name="Freeform 427"/>
                <p:cNvSpPr>
                  <a:spLocks/>
                </p:cNvSpPr>
                <p:nvPr/>
              </p:nvSpPr>
              <p:spPr bwMode="auto">
                <a:xfrm>
                  <a:off x="2721" y="2441"/>
                  <a:ext cx="5" cy="8"/>
                </a:xfrm>
                <a:custGeom>
                  <a:avLst/>
                  <a:gdLst>
                    <a:gd name="T0" fmla="*/ 0 w 7"/>
                    <a:gd name="T1" fmla="*/ 0 h 11"/>
                    <a:gd name="T2" fmla="*/ 6 w 7"/>
                    <a:gd name="T3" fmla="*/ 10 h 11"/>
                    <a:gd name="T4" fmla="*/ 7 w 7"/>
                    <a:gd name="T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1">
                      <a:moveTo>
                        <a:pt x="0" y="0"/>
                      </a:moveTo>
                      <a:lnTo>
                        <a:pt x="6" y="10"/>
                      </a:lnTo>
                      <a:lnTo>
                        <a:pt x="7" y="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4" name="Freeform 428"/>
                <p:cNvSpPr>
                  <a:spLocks/>
                </p:cNvSpPr>
                <p:nvPr/>
              </p:nvSpPr>
              <p:spPr bwMode="auto">
                <a:xfrm>
                  <a:off x="2649" y="2448"/>
                  <a:ext cx="77" cy="41"/>
                </a:xfrm>
                <a:custGeom>
                  <a:avLst/>
                  <a:gdLst>
                    <a:gd name="T0" fmla="*/ 0 w 119"/>
                    <a:gd name="T1" fmla="*/ 61 h 61"/>
                    <a:gd name="T2" fmla="*/ 118 w 119"/>
                    <a:gd name="T3" fmla="*/ 1 h 61"/>
                    <a:gd name="T4" fmla="*/ 119 w 119"/>
                    <a:gd name="T5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9" h="61">
                      <a:moveTo>
                        <a:pt x="0" y="61"/>
                      </a:moveTo>
                      <a:lnTo>
                        <a:pt x="118" y="1"/>
                      </a:lnTo>
                      <a:lnTo>
                        <a:pt x="1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5" name="Rectangle 429"/>
                <p:cNvSpPr>
                  <a:spLocks noChangeArrowheads="1"/>
                </p:cNvSpPr>
                <p:nvPr/>
              </p:nvSpPr>
              <p:spPr bwMode="auto">
                <a:xfrm>
                  <a:off x="2643" y="2403"/>
                  <a:ext cx="8" cy="81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6" name="Freeform 430"/>
                <p:cNvSpPr>
                  <a:spLocks/>
                </p:cNvSpPr>
                <p:nvPr/>
              </p:nvSpPr>
              <p:spPr bwMode="auto">
                <a:xfrm>
                  <a:off x="2643" y="2403"/>
                  <a:ext cx="1" cy="81"/>
                </a:xfrm>
                <a:custGeom>
                  <a:avLst/>
                  <a:gdLst>
                    <a:gd name="T0" fmla="*/ 118 h 118"/>
                    <a:gd name="T1" fmla="*/ 1 h 118"/>
                    <a:gd name="T2" fmla="*/ 0 h 11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8">
                      <a:moveTo>
                        <a:pt x="0" y="118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7" name="Freeform 431"/>
                <p:cNvSpPr>
                  <a:spLocks/>
                </p:cNvSpPr>
                <p:nvPr/>
              </p:nvSpPr>
              <p:spPr bwMode="auto">
                <a:xfrm>
                  <a:off x="2643" y="2484"/>
                  <a:ext cx="9" cy="2"/>
                </a:xfrm>
                <a:custGeom>
                  <a:avLst/>
                  <a:gdLst>
                    <a:gd name="T0" fmla="*/ 0 w 13"/>
                    <a:gd name="T1" fmla="*/ 12 w 13"/>
                    <a:gd name="T2" fmla="*/ 13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8" name="Freeform 432"/>
                <p:cNvSpPr>
                  <a:spLocks/>
                </p:cNvSpPr>
                <p:nvPr/>
              </p:nvSpPr>
              <p:spPr bwMode="auto">
                <a:xfrm>
                  <a:off x="2643" y="2403"/>
                  <a:ext cx="9" cy="2"/>
                </a:xfrm>
                <a:custGeom>
                  <a:avLst/>
                  <a:gdLst>
                    <a:gd name="T0" fmla="*/ 0 w 13"/>
                    <a:gd name="T1" fmla="*/ 12 w 13"/>
                    <a:gd name="T2" fmla="*/ 13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29" name="Freeform 433"/>
                <p:cNvSpPr>
                  <a:spLocks/>
                </p:cNvSpPr>
                <p:nvPr/>
              </p:nvSpPr>
              <p:spPr bwMode="auto">
                <a:xfrm>
                  <a:off x="2651" y="2403"/>
                  <a:ext cx="1" cy="81"/>
                </a:xfrm>
                <a:custGeom>
                  <a:avLst/>
                  <a:gdLst>
                    <a:gd name="T0" fmla="*/ 118 h 118"/>
                    <a:gd name="T1" fmla="*/ 1 h 118"/>
                    <a:gd name="T2" fmla="*/ 0 h 11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8">
                      <a:moveTo>
                        <a:pt x="0" y="118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30" name="Rectangle 434"/>
                <p:cNvSpPr>
                  <a:spLocks noChangeArrowheads="1"/>
                </p:cNvSpPr>
                <p:nvPr/>
              </p:nvSpPr>
              <p:spPr bwMode="auto">
                <a:xfrm>
                  <a:off x="2544" y="1474"/>
                  <a:ext cx="188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</a:pPr>
                  <a:r>
                    <a:rPr lang="en-US" altLang="en-US" sz="1400" i="1">
                      <a:solidFill>
                        <a:srgbClr val="000000"/>
                      </a:solidFill>
                    </a:rPr>
                    <a:t>E</a:t>
                  </a:r>
                  <a:r>
                    <a:rPr lang="de-DE" altLang="en-US" sz="1400" i="1" baseline="-25000">
                      <a:solidFill>
                        <a:srgbClr val="000000"/>
                      </a:solidFill>
                    </a:rPr>
                    <a:t>E</a:t>
                  </a:r>
                  <a:r>
                    <a:rPr lang="hu-HU" altLang="en-US" sz="1400" i="1" baseline="-25000">
                      <a:solidFill>
                        <a:srgbClr val="000000"/>
                      </a:solidFill>
                    </a:rPr>
                    <a:t>l</a:t>
                  </a:r>
                  <a:endParaRPr lang="en-US" altLang="en-US" sz="3200" b="1" baseline="-25000"/>
                </a:p>
              </p:txBody>
            </p:sp>
            <p:sp>
              <p:nvSpPr>
                <p:cNvPr id="1156531" name="Rectangle 435"/>
                <p:cNvSpPr>
                  <a:spLocks noChangeArrowheads="1"/>
                </p:cNvSpPr>
                <p:nvPr/>
              </p:nvSpPr>
              <p:spPr bwMode="auto">
                <a:xfrm>
                  <a:off x="2610" y="3342"/>
                  <a:ext cx="279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</a:pPr>
                  <a:r>
                    <a:rPr lang="en-US" altLang="en-US" sz="1400" i="1">
                      <a:solidFill>
                        <a:srgbClr val="000000"/>
                      </a:solidFill>
                    </a:rPr>
                    <a:t>E</a:t>
                  </a:r>
                  <a:r>
                    <a:rPr lang="de-DE" altLang="en-US" sz="1400" i="1" baseline="-25000">
                      <a:solidFill>
                        <a:srgbClr val="000000"/>
                      </a:solidFill>
                    </a:rPr>
                    <a:t>Loch</a:t>
                  </a:r>
                  <a:endParaRPr lang="en-US" altLang="en-US" sz="3200" b="1" baseline="-25000"/>
                </a:p>
              </p:txBody>
            </p:sp>
            <p:sp>
              <p:nvSpPr>
                <p:cNvPr id="1156532" name="Freeform 436"/>
                <p:cNvSpPr>
                  <a:spLocks/>
                </p:cNvSpPr>
                <p:nvPr/>
              </p:nvSpPr>
              <p:spPr bwMode="auto">
                <a:xfrm>
                  <a:off x="2650" y="2162"/>
                  <a:ext cx="688" cy="2"/>
                </a:xfrm>
                <a:custGeom>
                  <a:avLst/>
                  <a:gdLst>
                    <a:gd name="T0" fmla="*/ 0 w 1059"/>
                    <a:gd name="T1" fmla="*/ 1058 w 1059"/>
                    <a:gd name="T2" fmla="*/ 1059 w 105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59">
                      <a:moveTo>
                        <a:pt x="0" y="0"/>
                      </a:moveTo>
                      <a:lnTo>
                        <a:pt x="1058" y="0"/>
                      </a:lnTo>
                      <a:lnTo>
                        <a:pt x="1059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 type="stealth" w="med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533" name="Rectangle 437"/>
                <p:cNvSpPr>
                  <a:spLocks noChangeArrowheads="1"/>
                </p:cNvSpPr>
                <p:nvPr/>
              </p:nvSpPr>
              <p:spPr bwMode="auto">
                <a:xfrm>
                  <a:off x="3258" y="2013"/>
                  <a:ext cx="188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20000"/>
                    </a:spcBef>
                  </a:pPr>
                  <a:r>
                    <a:rPr lang="hu-HU" altLang="en-US" sz="1400" i="1">
                      <a:solidFill>
                        <a:srgbClr val="000000"/>
                      </a:solidFill>
                    </a:rPr>
                    <a:t>k</a:t>
                  </a:r>
                  <a:endParaRPr lang="en-US" altLang="en-US" sz="3200" b="1" baseline="-25000"/>
                </a:p>
              </p:txBody>
            </p:sp>
            <p:sp>
              <p:nvSpPr>
                <p:cNvPr id="1156534" name="Line 438"/>
                <p:cNvSpPr>
                  <a:spLocks noChangeShapeType="1"/>
                </p:cNvSpPr>
                <p:nvPr/>
              </p:nvSpPr>
              <p:spPr bwMode="auto">
                <a:xfrm rot="-5400000">
                  <a:off x="2733" y="1905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rgbClr val="4D2885"/>
                  </a:solidFill>
                  <a:round/>
                  <a:headEnd type="arrow" w="lg" len="med"/>
                  <a:tailEnd type="arrow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56535" name="Line 439"/>
                <p:cNvSpPr>
                  <a:spLocks noChangeShapeType="1"/>
                </p:cNvSpPr>
                <p:nvPr/>
              </p:nvSpPr>
              <p:spPr bwMode="auto">
                <a:xfrm>
                  <a:off x="2280" y="2157"/>
                  <a:ext cx="0" cy="342"/>
                </a:xfrm>
                <a:prstGeom prst="line">
                  <a:avLst/>
                </a:prstGeom>
                <a:noFill/>
                <a:ln w="9525">
                  <a:solidFill>
                    <a:srgbClr val="4D2885"/>
                  </a:solidFill>
                  <a:round/>
                  <a:headEnd type="arrow" w="lg" len="med"/>
                  <a:tailEnd type="arrow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56536" name="Text Box 440"/>
                <p:cNvSpPr txBox="1">
                  <a:spLocks noChangeArrowheads="1"/>
                </p:cNvSpPr>
                <p:nvPr/>
              </p:nvSpPr>
              <p:spPr bwMode="auto">
                <a:xfrm>
                  <a:off x="2252" y="2217"/>
                  <a:ext cx="370" cy="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hu-HU" altLang="en-US" sz="1600" b="1">
                      <a:cs typeface="Arial" panose="020B0604020202020204" pitchFamily="34" charset="0"/>
                      <a:sym typeface="Symbol" panose="05050102010706020507" pitchFamily="18" charset="2"/>
                    </a:rPr>
                    <a:t></a:t>
                  </a:r>
                  <a:r>
                    <a:rPr lang="hu-HU" altLang="en-US" sz="1600" b="1" i="1">
                      <a:cs typeface="Arial" panose="020B0604020202020204" pitchFamily="34" charset="0"/>
                    </a:rPr>
                    <a:t>E</a:t>
                  </a:r>
                  <a:endParaRPr lang="en-US" altLang="en-US" sz="1600" b="1" i="1">
                    <a:latin typeface="Times New Roman" panose="02020603050405020304" pitchFamily="18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1156537" name="Text Box 441"/>
                <p:cNvSpPr txBox="1">
                  <a:spLocks noChangeArrowheads="1"/>
                </p:cNvSpPr>
                <p:nvPr/>
              </p:nvSpPr>
              <p:spPr bwMode="auto">
                <a:xfrm>
                  <a:off x="2633" y="1766"/>
                  <a:ext cx="370" cy="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hu-HU" altLang="en-US" sz="1600" b="1">
                      <a:cs typeface="Arial" panose="020B0604020202020204" pitchFamily="34" charset="0"/>
                      <a:sym typeface="Symbol" panose="05050102010706020507" pitchFamily="18" charset="2"/>
                    </a:rPr>
                    <a:t></a:t>
                  </a:r>
                  <a:r>
                    <a:rPr lang="hu-HU" altLang="en-US" sz="1600" b="1" i="1">
                      <a:cs typeface="Arial" panose="020B0604020202020204" pitchFamily="34" charset="0"/>
                    </a:rPr>
                    <a:t>k</a:t>
                  </a:r>
                  <a:endParaRPr lang="en-US" altLang="en-US" sz="1600" b="1" i="1">
                    <a:latin typeface="Times New Roman" panose="02020603050405020304" pitchFamily="18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6250" grpId="0"/>
      <p:bldP spid="11562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1D0E7-08D8-4630-A33E-3AD773609297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19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1963"/>
            <a:ext cx="8985250" cy="703262"/>
          </a:xfrm>
        </p:spPr>
        <p:txBody>
          <a:bodyPr/>
          <a:lstStyle/>
          <a:p>
            <a:r>
              <a:rPr lang="en-GB" altLang="en-US" sz="3200"/>
              <a:t>Die Basis der Funktion ist das Flüssigkristall</a:t>
            </a:r>
            <a:endParaRPr lang="en-US" altLang="en-US" sz="3200"/>
          </a:p>
        </p:txBody>
      </p:sp>
      <p:pic>
        <p:nvPicPr>
          <p:cNvPr id="1193987" name="Picture 3" descr="E:\Dokumentumok\Színes technológia\LiquidCrystal Molecule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67175"/>
            <a:ext cx="6067425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3988" name="Rectangle 4"/>
          <p:cNvSpPr>
            <a:spLocks noChangeArrowheads="1"/>
          </p:cNvSpPr>
          <p:nvPr/>
        </p:nvSpPr>
        <p:spPr bwMode="auto">
          <a:xfrm>
            <a:off x="260350" y="1314450"/>
            <a:ext cx="86645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/>
              <a:t>Was ist das Flüssigkristall?</a:t>
            </a:r>
            <a:endParaRPr lang="hu-HU" altLang="en-US" b="1"/>
          </a:p>
          <a:p>
            <a:pPr lvl="1" eaLnBrk="1" hangingPunct="1"/>
            <a:r>
              <a:rPr lang="en-GB" altLang="en-US"/>
              <a:t>Material, dessen Zustand sich zwischen flüssig und fest befindet, die Moleküle weisen eine gewisse Ordnung auf.</a:t>
            </a:r>
            <a:endParaRPr lang="hu-HU" altLang="en-US"/>
          </a:p>
          <a:p>
            <a:pPr lvl="1" eaLnBrk="1" hangingPunct="1"/>
            <a:r>
              <a:rPr lang="en-GB" altLang="en-US"/>
              <a:t>Es ist a</a:t>
            </a:r>
            <a:r>
              <a:rPr lang="hu-HU" altLang="en-US"/>
              <a:t>ni</a:t>
            </a:r>
            <a:r>
              <a:rPr lang="en-GB" altLang="en-US"/>
              <a:t>s</a:t>
            </a:r>
            <a:r>
              <a:rPr lang="hu-HU" altLang="en-US"/>
              <a:t>otr</a:t>
            </a:r>
            <a:r>
              <a:rPr lang="en-GB" altLang="en-US"/>
              <a:t>o</a:t>
            </a:r>
            <a:r>
              <a:rPr lang="hu-HU" altLang="en-US"/>
              <a:t>p</a:t>
            </a:r>
            <a:r>
              <a:rPr lang="en-GB" altLang="en-US"/>
              <a:t>, reagiert auf Einwirkungen von unter-schiedlichen Richtungen</a:t>
            </a:r>
            <a:r>
              <a:rPr lang="hu-HU" altLang="en-US"/>
              <a:t> </a:t>
            </a:r>
            <a:r>
              <a:rPr lang="en-GB" altLang="en-US"/>
              <a:t>unterschiedlich</a:t>
            </a:r>
            <a:r>
              <a:rPr lang="hu-HU" altLang="en-US"/>
              <a:t> (</a:t>
            </a:r>
            <a:r>
              <a:rPr lang="en-GB" altLang="en-US"/>
              <a:t>Licht</a:t>
            </a:r>
            <a:r>
              <a:rPr lang="hu-HU" altLang="en-US"/>
              <a:t>,</a:t>
            </a:r>
            <a:r>
              <a:rPr lang="en-GB" altLang="en-US"/>
              <a:t> magneti-sches und elektrisches Feld, usw.</a:t>
            </a:r>
            <a:r>
              <a:rPr lang="hu-HU" altLang="en-US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FF30-E393-49E0-93BB-C73B22533302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19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90562"/>
          </a:xfrm>
        </p:spPr>
        <p:txBody>
          <a:bodyPr/>
          <a:lstStyle/>
          <a:p>
            <a:r>
              <a:rPr lang="en-GB" altLang="en-US" sz="3200"/>
              <a:t>Das Flüssigkristall</a:t>
            </a:r>
            <a:endParaRPr lang="en-US" altLang="en-US" sz="3200"/>
          </a:p>
        </p:txBody>
      </p:sp>
      <p:sp>
        <p:nvSpPr>
          <p:cNvPr id="119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04925"/>
            <a:ext cx="9144000" cy="4972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en-US" sz="2400"/>
              <a:t>Die Flüssigkristalle sind organische Materialien, die zwischen dem flüssigem und festem Zustand eine (oder mehrere) Übergangsphase(n) haben.</a:t>
            </a:r>
            <a:endParaRPr lang="hu-HU" altLang="en-US" sz="2400"/>
          </a:p>
          <a:p>
            <a:pPr>
              <a:lnSpc>
                <a:spcPct val="80000"/>
              </a:lnSpc>
            </a:pPr>
            <a:endParaRPr lang="hu-HU" altLang="en-US" sz="2400"/>
          </a:p>
          <a:p>
            <a:pPr>
              <a:lnSpc>
                <a:spcPct val="80000"/>
              </a:lnSpc>
            </a:pPr>
            <a:r>
              <a:rPr lang="de-DE" altLang="en-US" sz="2400"/>
              <a:t>Sie bestehen aus Stäbchenförmigen Molekülen, die sich in einem geordneten, sog. smektischen Zustand befinden</a:t>
            </a:r>
            <a:r>
              <a:rPr lang="hu-HU" altLang="en-US" sz="2400"/>
              <a:t> </a:t>
            </a:r>
            <a:r>
              <a:rPr lang="de-DE" altLang="en-US" sz="2400"/>
              <a:t>und </a:t>
            </a:r>
            <a:r>
              <a:rPr lang="hu-HU" altLang="en-US" sz="2400">
                <a:solidFill>
                  <a:schemeClr val="tx1"/>
                </a:solidFill>
              </a:rPr>
              <a:t> </a:t>
            </a:r>
            <a:r>
              <a:rPr lang="de-DE" altLang="en-US" sz="2400">
                <a:solidFill>
                  <a:srgbClr val="D5262B"/>
                </a:solidFill>
              </a:rPr>
              <a:t>eine o</a:t>
            </a:r>
            <a:r>
              <a:rPr lang="hu-HU" altLang="en-US" sz="2400">
                <a:solidFill>
                  <a:srgbClr val="D5262B"/>
                </a:solidFill>
              </a:rPr>
              <a:t>pti</a:t>
            </a:r>
            <a:r>
              <a:rPr lang="de-DE" altLang="en-US" sz="2400">
                <a:solidFill>
                  <a:srgbClr val="D5262B"/>
                </a:solidFill>
              </a:rPr>
              <a:t>sche Wirkung ausüben</a:t>
            </a:r>
            <a:r>
              <a:rPr lang="hu-HU" altLang="en-US" sz="2400">
                <a:solidFill>
                  <a:srgbClr val="D5262B"/>
                </a:solidFill>
              </a:rPr>
              <a:t> </a:t>
            </a:r>
            <a:r>
              <a:rPr lang="hu-HU" altLang="en-US" sz="2400"/>
              <a:t>(</a:t>
            </a:r>
            <a:r>
              <a:rPr lang="de-DE" altLang="en-US" sz="2400"/>
              <a:t>ändern die Polarisation des passierenden Lichtes</a:t>
            </a:r>
            <a:r>
              <a:rPr lang="hu-HU" altLang="en-US" sz="2400"/>
              <a:t>)</a:t>
            </a:r>
            <a:r>
              <a:rPr lang="hu-HU" altLang="en-US" sz="2400">
                <a:solidFill>
                  <a:srgbClr val="FF0000"/>
                </a:solidFill>
              </a:rPr>
              <a:t>   </a:t>
            </a:r>
            <a:r>
              <a:rPr lang="hu-HU" altLang="en-US" sz="2400">
                <a:solidFill>
                  <a:srgbClr val="D5262B"/>
                </a:solidFill>
                <a:sym typeface="Symbol" panose="05050102010706020507" pitchFamily="18" charset="2"/>
              </a:rPr>
              <a:t></a:t>
            </a:r>
            <a:r>
              <a:rPr lang="hu-HU" altLang="en-US" sz="2400">
                <a:solidFill>
                  <a:srgbClr val="D5262B"/>
                </a:solidFill>
              </a:rPr>
              <a:t>  </a:t>
            </a:r>
            <a:r>
              <a:rPr lang="de-DE" altLang="en-US" sz="2400">
                <a:solidFill>
                  <a:srgbClr val="D5262B"/>
                </a:solidFill>
              </a:rPr>
              <a:t>das Flüssigkristall dreht die Polarisation des passierenden Lichtes</a:t>
            </a:r>
            <a:endParaRPr lang="en-US" altLang="en-US"/>
          </a:p>
        </p:txBody>
      </p:sp>
      <p:pic>
        <p:nvPicPr>
          <p:cNvPr id="1195012" name="Picture 4" descr="E:\Dokumentumok\Színes technológia\Liquid Crystal Molecules 3.gif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4100513"/>
            <a:ext cx="1558925" cy="2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013" name="Rectangle 5"/>
          <p:cNvSpPr>
            <a:spLocks noChangeArrowheads="1"/>
          </p:cNvSpPr>
          <p:nvPr/>
        </p:nvSpPr>
        <p:spPr bwMode="auto">
          <a:xfrm>
            <a:off x="0" y="4552950"/>
            <a:ext cx="60166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/>
              <a:t>	</a:t>
            </a:r>
            <a:r>
              <a:rPr lang="de-DE" altLang="en-US" sz="2000"/>
              <a:t>Wenn Licht durch eine Flüssigkristall enthaltende Sandwich-Struktur passiert, dann wird sich des-sen Polarisationswinkel der Richtung der Mole-külen entsprechend drehen </a:t>
            </a:r>
            <a:r>
              <a:rPr lang="hu-HU" altLang="en-US" sz="2000"/>
              <a:t>(</a:t>
            </a:r>
            <a:r>
              <a:rPr lang="de-DE" altLang="en-US" sz="2000"/>
              <a:t>in unserem Fall</a:t>
            </a:r>
            <a:r>
              <a:rPr lang="hu-HU" altLang="en-US" sz="2000"/>
              <a:t> 90°)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296B5-843E-4C50-83EA-AB45BD012F36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196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3200"/>
              <a:t>LCD </a:t>
            </a:r>
            <a:r>
              <a:rPr lang="de-DE" altLang="en-US" sz="3200"/>
              <a:t>Anzeigen (displays)</a:t>
            </a:r>
            <a:endParaRPr lang="en-US" altLang="en-US" sz="3200"/>
          </a:p>
        </p:txBody>
      </p:sp>
      <p:sp>
        <p:nvSpPr>
          <p:cNvPr id="1196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" y="1266825"/>
            <a:ext cx="4548188" cy="3114675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en-US" sz="2000"/>
              <a:t>Als Anzeige wird eine 10..20 µm dünne Flüssigkristallschicht zwischen Glasplatten verwendet.</a:t>
            </a:r>
          </a:p>
          <a:p>
            <a:pPr>
              <a:lnSpc>
                <a:spcPct val="95000"/>
              </a:lnSpc>
            </a:pPr>
            <a:r>
              <a:rPr lang="en-US" altLang="en-US" sz="2000"/>
              <a:t>Beide Glasplatten sind mit Polarisierbelag versehen, sodass die Polarisationsrichtungen im Winkel von 90 grad liegen. Die durchsichtigen Metallelektroden (z.B. SnO2) sind auf den Glasplatten placiert. </a:t>
            </a:r>
          </a:p>
        </p:txBody>
      </p:sp>
      <p:grpSp>
        <p:nvGrpSpPr>
          <p:cNvPr id="1196036" name="Group 4"/>
          <p:cNvGrpSpPr>
            <a:grpSpLocks/>
          </p:cNvGrpSpPr>
          <p:nvPr/>
        </p:nvGrpSpPr>
        <p:grpSpPr bwMode="auto">
          <a:xfrm>
            <a:off x="4933950" y="1096963"/>
            <a:ext cx="4191000" cy="3306762"/>
            <a:chOff x="3168" y="653"/>
            <a:chExt cx="2640" cy="2083"/>
          </a:xfrm>
        </p:grpSpPr>
        <p:sp>
          <p:nvSpPr>
            <p:cNvPr id="1196037" name="AutoShape 5"/>
            <p:cNvSpPr>
              <a:spLocks noChangeArrowheads="1"/>
            </p:cNvSpPr>
            <p:nvPr/>
          </p:nvSpPr>
          <p:spPr bwMode="auto">
            <a:xfrm>
              <a:off x="4224" y="816"/>
              <a:ext cx="576" cy="864"/>
            </a:xfrm>
            <a:prstGeom prst="cube">
              <a:avLst>
                <a:gd name="adj" fmla="val 69097"/>
              </a:avLst>
            </a:prstGeom>
            <a:solidFill>
              <a:srgbClr val="DDDDDD"/>
            </a:solidFill>
            <a:ln w="9525">
              <a:solidFill>
                <a:srgbClr val="DDDDD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38" name="AutoShape 6"/>
            <p:cNvSpPr>
              <a:spLocks noChangeArrowheads="1"/>
            </p:cNvSpPr>
            <p:nvPr/>
          </p:nvSpPr>
          <p:spPr bwMode="auto">
            <a:xfrm>
              <a:off x="4176" y="1584"/>
              <a:ext cx="576" cy="864"/>
            </a:xfrm>
            <a:prstGeom prst="cube">
              <a:avLst>
                <a:gd name="adj" fmla="val 69097"/>
              </a:avLst>
            </a:prstGeom>
            <a:solidFill>
              <a:srgbClr val="DDDDDD"/>
            </a:solidFill>
            <a:ln w="9525">
              <a:solidFill>
                <a:srgbClr val="DDDDD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39" name="AutoShape 7"/>
            <p:cNvSpPr>
              <a:spLocks noChangeArrowheads="1"/>
            </p:cNvSpPr>
            <p:nvPr/>
          </p:nvSpPr>
          <p:spPr bwMode="auto">
            <a:xfrm>
              <a:off x="3648" y="1872"/>
              <a:ext cx="432" cy="28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0" name="AutoShape 8"/>
            <p:cNvSpPr>
              <a:spLocks noChangeArrowheads="1"/>
            </p:cNvSpPr>
            <p:nvPr/>
          </p:nvSpPr>
          <p:spPr bwMode="auto">
            <a:xfrm>
              <a:off x="4800" y="1872"/>
              <a:ext cx="432" cy="28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1" name="AutoShape 9"/>
            <p:cNvSpPr>
              <a:spLocks noChangeArrowheads="1"/>
            </p:cNvSpPr>
            <p:nvPr/>
          </p:nvSpPr>
          <p:spPr bwMode="auto">
            <a:xfrm>
              <a:off x="3648" y="1200"/>
              <a:ext cx="432" cy="28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2" name="Freeform 10"/>
            <p:cNvSpPr>
              <a:spLocks/>
            </p:cNvSpPr>
            <p:nvPr/>
          </p:nvSpPr>
          <p:spPr bwMode="auto">
            <a:xfrm>
              <a:off x="3168" y="960"/>
              <a:ext cx="336" cy="1344"/>
            </a:xfrm>
            <a:custGeom>
              <a:avLst/>
              <a:gdLst>
                <a:gd name="T0" fmla="*/ 0 w 336"/>
                <a:gd name="T1" fmla="*/ 336 h 1344"/>
                <a:gd name="T2" fmla="*/ 0 w 336"/>
                <a:gd name="T3" fmla="*/ 1344 h 1344"/>
                <a:gd name="T4" fmla="*/ 336 w 336"/>
                <a:gd name="T5" fmla="*/ 1008 h 1344"/>
                <a:gd name="T6" fmla="*/ 336 w 336"/>
                <a:gd name="T7" fmla="*/ 0 h 1344"/>
                <a:gd name="T8" fmla="*/ 0 w 336"/>
                <a:gd name="T9" fmla="*/ 336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1344">
                  <a:moveTo>
                    <a:pt x="0" y="336"/>
                  </a:moveTo>
                  <a:lnTo>
                    <a:pt x="0" y="1344"/>
                  </a:lnTo>
                  <a:lnTo>
                    <a:pt x="336" y="1008"/>
                  </a:lnTo>
                  <a:lnTo>
                    <a:pt x="336" y="0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3" name="Line 11"/>
            <p:cNvSpPr>
              <a:spLocks noChangeShapeType="1"/>
            </p:cNvSpPr>
            <p:nvPr/>
          </p:nvSpPr>
          <p:spPr bwMode="auto">
            <a:xfrm flipV="1">
              <a:off x="3216" y="1248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4" name="Line 12"/>
            <p:cNvSpPr>
              <a:spLocks noChangeShapeType="1"/>
            </p:cNvSpPr>
            <p:nvPr/>
          </p:nvSpPr>
          <p:spPr bwMode="auto">
            <a:xfrm flipV="1">
              <a:off x="3312" y="115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5" name="Line 13"/>
            <p:cNvSpPr>
              <a:spLocks noChangeShapeType="1"/>
            </p:cNvSpPr>
            <p:nvPr/>
          </p:nvSpPr>
          <p:spPr bwMode="auto">
            <a:xfrm flipV="1">
              <a:off x="3408" y="1056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6" name="Freeform 14"/>
            <p:cNvSpPr>
              <a:spLocks/>
            </p:cNvSpPr>
            <p:nvPr/>
          </p:nvSpPr>
          <p:spPr bwMode="auto">
            <a:xfrm>
              <a:off x="5280" y="960"/>
              <a:ext cx="336" cy="1344"/>
            </a:xfrm>
            <a:custGeom>
              <a:avLst/>
              <a:gdLst>
                <a:gd name="T0" fmla="*/ 0 w 336"/>
                <a:gd name="T1" fmla="*/ 336 h 1344"/>
                <a:gd name="T2" fmla="*/ 0 w 336"/>
                <a:gd name="T3" fmla="*/ 1344 h 1344"/>
                <a:gd name="T4" fmla="*/ 336 w 336"/>
                <a:gd name="T5" fmla="*/ 1008 h 1344"/>
                <a:gd name="T6" fmla="*/ 336 w 336"/>
                <a:gd name="T7" fmla="*/ 0 h 1344"/>
                <a:gd name="T8" fmla="*/ 0 w 336"/>
                <a:gd name="T9" fmla="*/ 336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1344">
                  <a:moveTo>
                    <a:pt x="0" y="336"/>
                  </a:moveTo>
                  <a:lnTo>
                    <a:pt x="0" y="1344"/>
                  </a:lnTo>
                  <a:lnTo>
                    <a:pt x="336" y="1008"/>
                  </a:lnTo>
                  <a:lnTo>
                    <a:pt x="336" y="0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7" name="Line 15"/>
            <p:cNvSpPr>
              <a:spLocks noChangeShapeType="1"/>
            </p:cNvSpPr>
            <p:nvPr/>
          </p:nvSpPr>
          <p:spPr bwMode="auto">
            <a:xfrm flipV="1">
              <a:off x="5280" y="110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8" name="Line 16"/>
            <p:cNvSpPr>
              <a:spLocks noChangeShapeType="1"/>
            </p:cNvSpPr>
            <p:nvPr/>
          </p:nvSpPr>
          <p:spPr bwMode="auto">
            <a:xfrm flipV="1">
              <a:off x="5280" y="134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49" name="Line 17"/>
            <p:cNvSpPr>
              <a:spLocks noChangeShapeType="1"/>
            </p:cNvSpPr>
            <p:nvPr/>
          </p:nvSpPr>
          <p:spPr bwMode="auto">
            <a:xfrm flipV="1">
              <a:off x="5280" y="158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0" name="Line 18"/>
            <p:cNvSpPr>
              <a:spLocks noChangeShapeType="1"/>
            </p:cNvSpPr>
            <p:nvPr/>
          </p:nvSpPr>
          <p:spPr bwMode="auto">
            <a:xfrm flipV="1">
              <a:off x="5280" y="182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1" name="Line 19"/>
            <p:cNvSpPr>
              <a:spLocks noChangeShapeType="1"/>
            </p:cNvSpPr>
            <p:nvPr/>
          </p:nvSpPr>
          <p:spPr bwMode="auto">
            <a:xfrm flipH="1">
              <a:off x="4032" y="21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2" name="Line 20"/>
            <p:cNvSpPr>
              <a:spLocks noChangeShapeType="1"/>
            </p:cNvSpPr>
            <p:nvPr/>
          </p:nvSpPr>
          <p:spPr bwMode="auto">
            <a:xfrm>
              <a:off x="4512" y="225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3" name="Line 21"/>
            <p:cNvSpPr>
              <a:spLocks noChangeShapeType="1"/>
            </p:cNvSpPr>
            <p:nvPr/>
          </p:nvSpPr>
          <p:spPr bwMode="auto">
            <a:xfrm>
              <a:off x="4032" y="230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4" name="Oval 22"/>
            <p:cNvSpPr>
              <a:spLocks noChangeArrowheads="1"/>
            </p:cNvSpPr>
            <p:nvPr/>
          </p:nvSpPr>
          <p:spPr bwMode="auto">
            <a:xfrm>
              <a:off x="4176" y="2544"/>
              <a:ext cx="192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>
                  <a:solidFill>
                    <a:schemeClr val="tx1"/>
                  </a:solidFill>
                </a:rPr>
                <a:t>~</a:t>
              </a:r>
              <a:endParaRPr lang="hu-HU" altLang="en-US">
                <a:solidFill>
                  <a:schemeClr val="tx1"/>
                </a:solidFill>
              </a:endParaRPr>
            </a:p>
          </p:txBody>
        </p:sp>
        <p:sp>
          <p:nvSpPr>
            <p:cNvPr id="1196055" name="Line 23"/>
            <p:cNvSpPr>
              <a:spLocks noChangeShapeType="1"/>
            </p:cNvSpPr>
            <p:nvPr/>
          </p:nvSpPr>
          <p:spPr bwMode="auto">
            <a:xfrm>
              <a:off x="4032" y="264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6" name="Line 24"/>
            <p:cNvSpPr>
              <a:spLocks noChangeShapeType="1"/>
            </p:cNvSpPr>
            <p:nvPr/>
          </p:nvSpPr>
          <p:spPr bwMode="auto">
            <a:xfrm>
              <a:off x="4368" y="264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7" name="Freeform 25"/>
            <p:cNvSpPr>
              <a:spLocks/>
            </p:cNvSpPr>
            <p:nvPr/>
          </p:nvSpPr>
          <p:spPr bwMode="auto">
            <a:xfrm>
              <a:off x="4752" y="1231"/>
              <a:ext cx="480" cy="161"/>
            </a:xfrm>
            <a:custGeom>
              <a:avLst/>
              <a:gdLst>
                <a:gd name="T0" fmla="*/ 0 w 480"/>
                <a:gd name="T1" fmla="*/ 113 h 161"/>
                <a:gd name="T2" fmla="*/ 240 w 480"/>
                <a:gd name="T3" fmla="*/ 113 h 161"/>
                <a:gd name="T4" fmla="*/ 192 w 480"/>
                <a:gd name="T5" fmla="*/ 161 h 161"/>
                <a:gd name="T6" fmla="*/ 480 w 480"/>
                <a:gd name="T7" fmla="*/ 65 h 161"/>
                <a:gd name="T8" fmla="*/ 379 w 480"/>
                <a:gd name="T9" fmla="*/ 0 h 161"/>
                <a:gd name="T10" fmla="*/ 325 w 480"/>
                <a:gd name="T11" fmla="*/ 23 h 161"/>
                <a:gd name="T12" fmla="*/ 94 w 480"/>
                <a:gd name="T13" fmla="*/ 23 h 161"/>
                <a:gd name="T14" fmla="*/ 0 w 480"/>
                <a:gd name="T1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161">
                  <a:moveTo>
                    <a:pt x="0" y="113"/>
                  </a:moveTo>
                  <a:lnTo>
                    <a:pt x="240" y="113"/>
                  </a:lnTo>
                  <a:lnTo>
                    <a:pt x="192" y="161"/>
                  </a:lnTo>
                  <a:lnTo>
                    <a:pt x="480" y="65"/>
                  </a:lnTo>
                  <a:lnTo>
                    <a:pt x="379" y="0"/>
                  </a:lnTo>
                  <a:lnTo>
                    <a:pt x="325" y="23"/>
                  </a:lnTo>
                  <a:lnTo>
                    <a:pt x="94" y="2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8" name="Freeform 26"/>
            <p:cNvSpPr>
              <a:spLocks/>
            </p:cNvSpPr>
            <p:nvPr/>
          </p:nvSpPr>
          <p:spPr bwMode="auto">
            <a:xfrm>
              <a:off x="5328" y="1248"/>
              <a:ext cx="480" cy="161"/>
            </a:xfrm>
            <a:custGeom>
              <a:avLst/>
              <a:gdLst>
                <a:gd name="T0" fmla="*/ 0 w 480"/>
                <a:gd name="T1" fmla="*/ 113 h 161"/>
                <a:gd name="T2" fmla="*/ 240 w 480"/>
                <a:gd name="T3" fmla="*/ 113 h 161"/>
                <a:gd name="T4" fmla="*/ 192 w 480"/>
                <a:gd name="T5" fmla="*/ 161 h 161"/>
                <a:gd name="T6" fmla="*/ 480 w 480"/>
                <a:gd name="T7" fmla="*/ 65 h 161"/>
                <a:gd name="T8" fmla="*/ 379 w 480"/>
                <a:gd name="T9" fmla="*/ 0 h 161"/>
                <a:gd name="T10" fmla="*/ 325 w 480"/>
                <a:gd name="T11" fmla="*/ 23 h 161"/>
                <a:gd name="T12" fmla="*/ 94 w 480"/>
                <a:gd name="T13" fmla="*/ 23 h 161"/>
                <a:gd name="T14" fmla="*/ 0 w 480"/>
                <a:gd name="T1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161">
                  <a:moveTo>
                    <a:pt x="0" y="113"/>
                  </a:moveTo>
                  <a:lnTo>
                    <a:pt x="240" y="113"/>
                  </a:lnTo>
                  <a:lnTo>
                    <a:pt x="192" y="161"/>
                  </a:lnTo>
                  <a:lnTo>
                    <a:pt x="480" y="65"/>
                  </a:lnTo>
                  <a:lnTo>
                    <a:pt x="379" y="0"/>
                  </a:lnTo>
                  <a:lnTo>
                    <a:pt x="325" y="23"/>
                  </a:lnTo>
                  <a:lnTo>
                    <a:pt x="94" y="2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6059" name="Text Box 27"/>
            <p:cNvSpPr txBox="1">
              <a:spLocks noChangeArrowheads="1"/>
            </p:cNvSpPr>
            <p:nvPr/>
          </p:nvSpPr>
          <p:spPr bwMode="auto">
            <a:xfrm>
              <a:off x="3216" y="653"/>
              <a:ext cx="7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>
                  <a:solidFill>
                    <a:schemeClr val="tx1"/>
                  </a:solidFill>
                </a:rPr>
                <a:t>P</a:t>
              </a:r>
              <a:r>
                <a:rPr lang="hu-HU" altLang="en-US">
                  <a:solidFill>
                    <a:schemeClr val="tx1"/>
                  </a:solidFill>
                </a:rPr>
                <a:t>ol</a:t>
              </a:r>
              <a:r>
                <a:rPr lang="de-DE" altLang="en-US">
                  <a:solidFill>
                    <a:schemeClr val="tx1"/>
                  </a:solidFill>
                </a:rPr>
                <a:t>a</a:t>
              </a:r>
              <a:r>
                <a:rPr lang="hu-HU" altLang="en-US">
                  <a:solidFill>
                    <a:schemeClr val="tx1"/>
                  </a:solidFill>
                </a:rPr>
                <a:t>r</a:t>
              </a:r>
              <a:r>
                <a:rPr lang="de-DE" altLang="en-US">
                  <a:solidFill>
                    <a:schemeClr val="tx1"/>
                  </a:solidFill>
                </a:rPr>
                <a:t>filter</a:t>
              </a:r>
              <a:endParaRPr lang="hu-HU" altLang="en-US">
                <a:solidFill>
                  <a:schemeClr val="tx1"/>
                </a:solidFill>
              </a:endParaRPr>
            </a:p>
          </p:txBody>
        </p:sp>
        <p:sp>
          <p:nvSpPr>
            <p:cNvPr id="1196060" name="Text Box 28"/>
            <p:cNvSpPr txBox="1">
              <a:spLocks noChangeArrowheads="1"/>
            </p:cNvSpPr>
            <p:nvPr/>
          </p:nvSpPr>
          <p:spPr bwMode="auto">
            <a:xfrm>
              <a:off x="4848" y="653"/>
              <a:ext cx="7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de-DE" altLang="en-US">
                  <a:solidFill>
                    <a:schemeClr val="tx1"/>
                  </a:solidFill>
                </a:rPr>
                <a:t>P</a:t>
              </a:r>
              <a:r>
                <a:rPr lang="hu-HU" altLang="en-US">
                  <a:solidFill>
                    <a:schemeClr val="tx1"/>
                  </a:solidFill>
                </a:rPr>
                <a:t>ol</a:t>
              </a:r>
              <a:r>
                <a:rPr lang="de-DE" altLang="en-US">
                  <a:solidFill>
                    <a:schemeClr val="tx1"/>
                  </a:solidFill>
                </a:rPr>
                <a:t>a</a:t>
              </a:r>
              <a:r>
                <a:rPr lang="hu-HU" altLang="en-US">
                  <a:solidFill>
                    <a:schemeClr val="tx1"/>
                  </a:solidFill>
                </a:rPr>
                <a:t>r</a:t>
              </a:r>
              <a:r>
                <a:rPr lang="de-DE" altLang="en-US">
                  <a:solidFill>
                    <a:schemeClr val="tx1"/>
                  </a:solidFill>
                </a:rPr>
                <a:t>filter</a:t>
              </a:r>
              <a:endParaRPr lang="hu-HU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96061" name="Text Box 29"/>
          <p:cNvSpPr txBox="1">
            <a:spLocks noChangeArrowheads="1"/>
          </p:cNvSpPr>
          <p:nvPr/>
        </p:nvSpPr>
        <p:spPr bwMode="auto">
          <a:xfrm>
            <a:off x="530225" y="4392613"/>
            <a:ext cx="8404225" cy="19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de-DE" altLang="en-US" b="1">
                <a:solidFill>
                  <a:srgbClr val="D5262B"/>
                </a:solidFill>
              </a:rPr>
              <a:t>Ohne Feldstärke zwischen den Elektroden wird das Flüssigkristall die Polarisation des durchlaufenden Lichts um 90° drehen. </a:t>
            </a:r>
            <a:r>
              <a:rPr lang="de-DE" altLang="en-US"/>
              <a:t>So kann das Licht auch das zweite Polarfilter passieren.</a:t>
            </a:r>
            <a:endParaRPr lang="hu-HU" altLang="en-US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hu-HU" altLang="en-US" sz="1200"/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de-DE" altLang="en-US"/>
              <a:t>Bei Feldstärke ordnen sich die Molekülen des Flüssigkristalls in die Rich-tung der elektrischen Feldstärke. Die Polarisation des passierenden Lichts wird nicht geändert, deshalb bleibt dort das Segment schwarz.</a:t>
            </a:r>
            <a:endParaRPr lang="hu-HU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9D00E-18A8-481D-BD02-A4F9A417C753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197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52462"/>
          </a:xfrm>
        </p:spPr>
        <p:txBody>
          <a:bodyPr/>
          <a:lstStyle/>
          <a:p>
            <a:r>
              <a:rPr lang="de-DE" altLang="en-US" sz="3200"/>
              <a:t>Typen der </a:t>
            </a:r>
            <a:r>
              <a:rPr lang="hu-HU" altLang="en-US" sz="3200"/>
              <a:t>LCD </a:t>
            </a:r>
            <a:r>
              <a:rPr lang="de-DE" altLang="en-US" sz="3200"/>
              <a:t>Anzeigen</a:t>
            </a:r>
            <a:endParaRPr lang="en-US" altLang="en-US" sz="3200"/>
          </a:p>
        </p:txBody>
      </p:sp>
      <p:sp>
        <p:nvSpPr>
          <p:cNvPr id="1197059" name="Rectangle 3"/>
          <p:cNvSpPr>
            <a:spLocks noChangeArrowheads="1"/>
          </p:cNvSpPr>
          <p:nvPr/>
        </p:nvSpPr>
        <p:spPr bwMode="auto">
          <a:xfrm>
            <a:off x="304800" y="1120775"/>
            <a:ext cx="80137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/>
              <a:t>LCD </a:t>
            </a:r>
            <a:r>
              <a:rPr lang="en-US" altLang="en-US"/>
              <a:t>== liquid crystal display</a:t>
            </a:r>
            <a:endParaRPr lang="hu-HU" altLang="en-US"/>
          </a:p>
          <a:p>
            <a:pPr eaLnBrk="1" hangingPunct="1"/>
            <a:r>
              <a:rPr lang="de-DE" altLang="en-US"/>
              <a:t>Typen der </a:t>
            </a:r>
            <a:r>
              <a:rPr lang="hu-HU" altLang="en-US"/>
              <a:t>LCD </a:t>
            </a:r>
            <a:r>
              <a:rPr lang="de-DE" altLang="en-US"/>
              <a:t>Anzeigesystems</a:t>
            </a:r>
            <a:endParaRPr lang="hu-HU" altLang="en-US"/>
          </a:p>
          <a:p>
            <a:pPr lvl="1" eaLnBrk="1" hangingPunct="1"/>
            <a:r>
              <a:rPr lang="hu-HU" altLang="en-US"/>
              <a:t>Segmen</a:t>
            </a:r>
            <a:r>
              <a:rPr lang="de-DE" altLang="en-US"/>
              <a:t>tensystems</a:t>
            </a:r>
            <a:endParaRPr lang="hu-HU" altLang="en-US"/>
          </a:p>
        </p:txBody>
      </p:sp>
      <p:pic>
        <p:nvPicPr>
          <p:cNvPr id="1197060" name="Picture 4" descr="E:\Dokumentumok\Színes technológia\Dotmatrix.gif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76650"/>
            <a:ext cx="14478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7061" name="Picture 5" descr="E:\Dokumentumok\Színes technológia\Dotmatrixgraphics.gif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62550"/>
            <a:ext cx="14478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7062" name="Picture 6" descr="E:\Dokumentumok\Színes technológia\Segment.gif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05075"/>
            <a:ext cx="14478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7063" name="Rectangle 7"/>
          <p:cNvSpPr>
            <a:spLocks noChangeArrowheads="1"/>
          </p:cNvSpPr>
          <p:nvPr/>
        </p:nvSpPr>
        <p:spPr bwMode="auto">
          <a:xfrm>
            <a:off x="304800" y="3305175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de-DE" altLang="en-US"/>
              <a:t>Punktmatrizen </a:t>
            </a:r>
            <a:r>
              <a:rPr lang="hu-HU" altLang="en-US"/>
              <a:t>(</a:t>
            </a:r>
            <a:r>
              <a:rPr lang="de-DE" altLang="en-US"/>
              <a:t>Charakteranzeigen</a:t>
            </a:r>
            <a:r>
              <a:rPr lang="hu-HU" altLang="en-US"/>
              <a:t>)</a:t>
            </a:r>
          </a:p>
        </p:txBody>
      </p:sp>
      <p:sp>
        <p:nvSpPr>
          <p:cNvPr id="1197064" name="Rectangle 8"/>
          <p:cNvSpPr>
            <a:spLocks noChangeArrowheads="1"/>
          </p:cNvSpPr>
          <p:nvPr/>
        </p:nvSpPr>
        <p:spPr bwMode="auto">
          <a:xfrm>
            <a:off x="304800" y="47244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de-DE" altLang="en-US"/>
              <a:t>Punktmatrizen </a:t>
            </a:r>
            <a:r>
              <a:rPr lang="hu-HU" altLang="en-US"/>
              <a:t>(gra</a:t>
            </a:r>
            <a:r>
              <a:rPr lang="de-DE" altLang="en-US"/>
              <a:t>phische Anzeige</a:t>
            </a:r>
            <a:r>
              <a:rPr lang="hu-HU" altLang="en-US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E414-310F-4EEC-9193-6614FE4C744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19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3200"/>
              <a:t>LCD </a:t>
            </a:r>
            <a:r>
              <a:rPr lang="de-DE" altLang="en-US" sz="3200"/>
              <a:t>K</a:t>
            </a:r>
            <a:r>
              <a:rPr lang="hu-HU" altLang="en-US" sz="3200"/>
              <a:t>onfigur</a:t>
            </a:r>
            <a:r>
              <a:rPr lang="de-DE" altLang="en-US" sz="3200"/>
              <a:t>ationen</a:t>
            </a:r>
            <a:endParaRPr lang="en-US" altLang="en-US" sz="3200"/>
          </a:p>
        </p:txBody>
      </p:sp>
      <p:grpSp>
        <p:nvGrpSpPr>
          <p:cNvPr id="1198088" name="Group 8"/>
          <p:cNvGrpSpPr>
            <a:grpSpLocks/>
          </p:cNvGrpSpPr>
          <p:nvPr/>
        </p:nvGrpSpPr>
        <p:grpSpPr bwMode="auto">
          <a:xfrm>
            <a:off x="638175" y="1371600"/>
            <a:ext cx="6781800" cy="4648200"/>
            <a:chOff x="402" y="864"/>
            <a:chExt cx="4272" cy="2928"/>
          </a:xfrm>
        </p:grpSpPr>
        <p:pic>
          <p:nvPicPr>
            <p:cNvPr id="1198084" name="Picture 4" descr="E:\Dokumentumok\Színes technológia\LCD configs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864"/>
              <a:ext cx="3744" cy="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085" name="Rectangle 5"/>
            <p:cNvSpPr>
              <a:spLocks noChangeArrowheads="1"/>
            </p:cNvSpPr>
            <p:nvPr/>
          </p:nvSpPr>
          <p:spPr bwMode="auto">
            <a:xfrm>
              <a:off x="2802" y="1968"/>
              <a:ext cx="18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SzPct val="80000"/>
                <a:buFont typeface="Arial" panose="020B0604020202020204" pitchFamily="34" charset="0"/>
                <a:buChar char="►"/>
                <a:defRPr sz="28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•"/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–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lvl="1" eaLnBrk="1" hangingPunct="1"/>
              <a:r>
                <a:rPr lang="hu-HU" altLang="en-US" sz="2000" b="1"/>
                <a:t>Reflex</a:t>
              </a:r>
              <a:r>
                <a:rPr lang="de-DE" altLang="en-US" sz="2000" b="1"/>
                <a:t>i</a:t>
              </a:r>
              <a:r>
                <a:rPr lang="hu-HU" altLang="en-US" sz="2000" b="1"/>
                <a:t>v</a:t>
              </a:r>
              <a:r>
                <a:rPr lang="de-DE" altLang="en-US" sz="2000" b="1"/>
                <a:t>er Typ</a:t>
              </a:r>
              <a:endParaRPr lang="hu-HU" altLang="en-US" sz="2000" b="1"/>
            </a:p>
          </p:txBody>
        </p:sp>
        <p:sp>
          <p:nvSpPr>
            <p:cNvPr id="1198086" name="Rectangle 6"/>
            <p:cNvSpPr>
              <a:spLocks noChangeArrowheads="1"/>
            </p:cNvSpPr>
            <p:nvPr/>
          </p:nvSpPr>
          <p:spPr bwMode="auto">
            <a:xfrm>
              <a:off x="2850" y="3504"/>
              <a:ext cx="18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SzPct val="80000"/>
                <a:buFont typeface="Arial" panose="020B0604020202020204" pitchFamily="34" charset="0"/>
                <a:buChar char="►"/>
                <a:defRPr sz="28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•"/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–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lvl="1" eaLnBrk="1" hangingPunct="1"/>
              <a:r>
                <a:rPr lang="de-DE" altLang="en-US" sz="2000" b="1"/>
                <a:t>Projizierungstyp</a:t>
              </a:r>
              <a:endParaRPr lang="hu-HU" altLang="en-US" sz="2000" b="1"/>
            </a:p>
          </p:txBody>
        </p:sp>
        <p:sp>
          <p:nvSpPr>
            <p:cNvPr id="1198087" name="Rectangle 7"/>
            <p:cNvSpPr>
              <a:spLocks noChangeArrowheads="1"/>
            </p:cNvSpPr>
            <p:nvPr/>
          </p:nvSpPr>
          <p:spPr bwMode="auto">
            <a:xfrm>
              <a:off x="402" y="1968"/>
              <a:ext cx="22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SzPct val="80000"/>
                <a:buFont typeface="Arial" panose="020B0604020202020204" pitchFamily="34" charset="0"/>
                <a:buChar char="►"/>
                <a:defRPr sz="2800">
                  <a:solidFill>
                    <a:srgbClr val="4D2885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4D2885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•"/>
                <a:defRPr sz="2000">
                  <a:solidFill>
                    <a:srgbClr val="4D2885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–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C2532"/>
                </a:buClr>
                <a:buChar char="»"/>
                <a:defRPr>
                  <a:solidFill>
                    <a:srgbClr val="4D2885"/>
                  </a:solidFill>
                  <a:latin typeface="Arial" panose="020B0604020202020204" pitchFamily="34" charset="0"/>
                </a:defRPr>
              </a:lvl9pPr>
            </a:lstStyle>
            <a:p>
              <a:pPr lvl="1" eaLnBrk="1" hangingPunct="1"/>
              <a:r>
                <a:rPr lang="hu-HU" altLang="en-US" sz="2000" b="1"/>
                <a:t>Transmiss</a:t>
              </a:r>
              <a:r>
                <a:rPr lang="de-DE" altLang="en-US" sz="2000" b="1"/>
                <a:t>ions</a:t>
              </a:r>
              <a:r>
                <a:rPr lang="hu-HU" altLang="en-US" sz="2000" b="1"/>
                <a:t>t</a:t>
              </a:r>
              <a:r>
                <a:rPr lang="de-DE" altLang="en-US" sz="2000" b="1"/>
                <a:t>y</a:t>
              </a:r>
              <a:r>
                <a:rPr lang="hu-HU" altLang="en-US" sz="2000" b="1"/>
                <a:t>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839E-3F10-49FC-8473-B81544CCB9D2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199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90562"/>
          </a:xfrm>
        </p:spPr>
        <p:txBody>
          <a:bodyPr/>
          <a:lstStyle/>
          <a:p>
            <a:r>
              <a:rPr lang="hu-HU" altLang="en-US" sz="3200"/>
              <a:t>A</a:t>
            </a:r>
            <a:r>
              <a:rPr lang="de-DE" altLang="en-US" sz="3200"/>
              <a:t>ufbau der</a:t>
            </a:r>
            <a:r>
              <a:rPr lang="hu-HU" altLang="en-US" sz="3200"/>
              <a:t> LCD</a:t>
            </a:r>
            <a:endParaRPr lang="en-US" altLang="en-US" sz="3200"/>
          </a:p>
        </p:txBody>
      </p:sp>
      <p:sp>
        <p:nvSpPr>
          <p:cNvPr id="1199107" name="Rectangle 3"/>
          <p:cNvSpPr>
            <a:spLocks noChangeArrowheads="1"/>
          </p:cNvSpPr>
          <p:nvPr/>
        </p:nvSpPr>
        <p:spPr bwMode="auto">
          <a:xfrm>
            <a:off x="4229100" y="944563"/>
            <a:ext cx="4914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2400" b="1"/>
              <a:t>A</a:t>
            </a:r>
            <a:r>
              <a:rPr lang="de-DE" altLang="en-US" sz="2400" b="1"/>
              <a:t>ufbau der</a:t>
            </a:r>
            <a:r>
              <a:rPr lang="hu-HU" altLang="en-US" sz="2400" b="1"/>
              <a:t> LCD</a:t>
            </a:r>
          </a:p>
          <a:p>
            <a:pPr lvl="1" eaLnBrk="1" hangingPunct="1"/>
            <a:r>
              <a:rPr lang="hu-HU" altLang="en-US" sz="2000"/>
              <a:t>S</a:t>
            </a:r>
            <a:r>
              <a:rPr lang="de-DE" altLang="en-US" sz="2000"/>
              <a:t>a</a:t>
            </a:r>
            <a:r>
              <a:rPr lang="hu-HU" altLang="en-US" sz="2000"/>
              <a:t>ndvic</a:t>
            </a:r>
            <a:r>
              <a:rPr lang="de-DE" altLang="en-US" sz="2000"/>
              <a:t>h</a:t>
            </a:r>
            <a:r>
              <a:rPr lang="hu-HU" altLang="en-US" sz="2000"/>
              <a:t>st</a:t>
            </a:r>
            <a:r>
              <a:rPr lang="de-DE" altLang="en-US" sz="2000"/>
              <a:t>ruktur</a:t>
            </a:r>
            <a:r>
              <a:rPr lang="hu-HU" altLang="en-US" sz="2000"/>
              <a:t> </a:t>
            </a:r>
            <a:r>
              <a:rPr lang="hu-HU" altLang="en-US" sz="1400"/>
              <a:t>(pass</a:t>
            </a:r>
            <a:r>
              <a:rPr lang="de-DE" altLang="en-US" sz="1400"/>
              <a:t>i</a:t>
            </a:r>
            <a:r>
              <a:rPr lang="hu-HU" altLang="en-US" sz="1400"/>
              <a:t>v</a:t>
            </a:r>
            <a:r>
              <a:rPr lang="de-DE" altLang="en-US" sz="1400"/>
              <a:t>e</a:t>
            </a:r>
            <a:r>
              <a:rPr lang="hu-HU" altLang="en-US" sz="1400"/>
              <a:t> </a:t>
            </a:r>
            <a:r>
              <a:rPr lang="de-DE" altLang="en-US" sz="1400"/>
              <a:t>Ma</a:t>
            </a:r>
            <a:r>
              <a:rPr lang="hu-HU" altLang="en-US" sz="1400"/>
              <a:t>trix LCD)</a:t>
            </a:r>
            <a:endParaRPr lang="hu-HU" altLang="en-US" sz="2000"/>
          </a:p>
        </p:txBody>
      </p:sp>
      <p:sp>
        <p:nvSpPr>
          <p:cNvPr id="1199108" name="Rectangle 4"/>
          <p:cNvSpPr>
            <a:spLocks noChangeArrowheads="1"/>
          </p:cNvSpPr>
          <p:nvPr/>
        </p:nvSpPr>
        <p:spPr bwMode="auto">
          <a:xfrm>
            <a:off x="4216400" y="1841500"/>
            <a:ext cx="4927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hu-HU" altLang="en-US" sz="2000"/>
              <a:t>Pol</a:t>
            </a:r>
            <a:r>
              <a:rPr lang="de-DE" altLang="en-US" sz="2000"/>
              <a:t>arfilter</a:t>
            </a:r>
            <a:endParaRPr lang="hu-HU" altLang="en-US" sz="2000"/>
          </a:p>
          <a:p>
            <a:pPr lvl="2" eaLnBrk="1" hangingPunct="1"/>
            <a:r>
              <a:rPr lang="de-DE" altLang="en-US" sz="1800"/>
              <a:t>stellt die Polarisation des ein- und ausfallenden Lichts ein</a:t>
            </a:r>
            <a:endParaRPr lang="hu-HU" altLang="en-US" sz="1800"/>
          </a:p>
          <a:p>
            <a:pPr lvl="1" eaLnBrk="1" hangingPunct="1"/>
            <a:r>
              <a:rPr lang="de-DE" altLang="en-US" sz="2000"/>
              <a:t>Glas Substratschicht</a:t>
            </a:r>
            <a:endParaRPr lang="hu-HU" altLang="en-US" sz="2000"/>
          </a:p>
          <a:p>
            <a:pPr lvl="1" eaLnBrk="1" hangingPunct="1"/>
            <a:r>
              <a:rPr lang="de-DE" altLang="en-US" sz="2000"/>
              <a:t>Durchsichtige Elektroden</a:t>
            </a:r>
            <a:endParaRPr lang="hu-HU" altLang="en-US" sz="2000"/>
          </a:p>
          <a:p>
            <a:pPr lvl="2" eaLnBrk="1" hangingPunct="1"/>
            <a:r>
              <a:rPr lang="de-DE" altLang="en-US" sz="1800"/>
              <a:t>diese steuern die</a:t>
            </a:r>
            <a:r>
              <a:rPr lang="hu-HU" altLang="en-US" sz="1800"/>
              <a:t> LCD</a:t>
            </a:r>
          </a:p>
          <a:p>
            <a:pPr lvl="1" eaLnBrk="1" hangingPunct="1"/>
            <a:r>
              <a:rPr lang="de-DE" altLang="en-US" sz="2000"/>
              <a:t>Richtungseinstellende Schicht</a:t>
            </a:r>
            <a:endParaRPr lang="hu-HU" altLang="en-US" sz="2000"/>
          </a:p>
          <a:p>
            <a:pPr lvl="1" eaLnBrk="1" hangingPunct="1"/>
            <a:r>
              <a:rPr lang="de-DE" altLang="en-US" sz="2000"/>
              <a:t>Flüssigkristall-Molekülen</a:t>
            </a:r>
            <a:endParaRPr lang="hu-HU" altLang="en-US" sz="2000"/>
          </a:p>
          <a:p>
            <a:pPr lvl="1" eaLnBrk="1" hangingPunct="1"/>
            <a:r>
              <a:rPr lang="de-DE" altLang="en-US" sz="2000"/>
              <a:t>Abstandselement</a:t>
            </a:r>
            <a:endParaRPr lang="hu-HU" altLang="en-US" sz="2000"/>
          </a:p>
          <a:p>
            <a:pPr lvl="1" eaLnBrk="1" hangingPunct="1"/>
            <a:r>
              <a:rPr lang="de-DE" altLang="en-US" sz="2000"/>
              <a:t>Farbenfilter</a:t>
            </a:r>
            <a:endParaRPr lang="hu-HU" altLang="en-US" sz="2000"/>
          </a:p>
          <a:p>
            <a:pPr lvl="1" eaLnBrk="1" hangingPunct="1"/>
            <a:r>
              <a:rPr lang="de-DE" altLang="en-US" sz="2000"/>
              <a:t>Hintergrundbeleuchtung</a:t>
            </a:r>
            <a:endParaRPr lang="hu-HU" altLang="en-US" sz="2000"/>
          </a:p>
          <a:p>
            <a:pPr lvl="2" eaLnBrk="1" hangingPunct="1"/>
            <a:r>
              <a:rPr lang="de-DE" altLang="en-US" sz="1600" b="1"/>
              <a:t>es gibt auch solche Typen, die keine Hintergrundbeleuchtung haben. Statt dessen wird ein Spiegel verwendet, dann wird das Bild nur bei externer Beleuchtung sichtbar.</a:t>
            </a:r>
            <a:endParaRPr lang="hu-HU" altLang="en-US" sz="1600" b="1"/>
          </a:p>
        </p:txBody>
      </p:sp>
      <p:graphicFrame>
        <p:nvGraphicFramePr>
          <p:cNvPr id="1199109" name="Object 5"/>
          <p:cNvGraphicFramePr>
            <a:graphicFrameLocks noChangeAspect="1"/>
          </p:cNvGraphicFramePr>
          <p:nvPr/>
        </p:nvGraphicFramePr>
        <p:xfrm>
          <a:off x="38100" y="1347788"/>
          <a:ext cx="4448175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19" name="Photo Editor Photo" r:id="rId4" imgW="3315163" imgH="3400900" progId="MSPhotoEd.3">
                  <p:embed/>
                </p:oleObj>
              </mc:Choice>
              <mc:Fallback>
                <p:oleObj name="Photo Editor Photo" r:id="rId4" imgW="3315163" imgH="34009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1347788"/>
                        <a:ext cx="4448175" cy="456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097AE-DA48-4609-A3AF-B0E97A6CE18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18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703262"/>
          </a:xfrm>
        </p:spPr>
        <p:txBody>
          <a:bodyPr/>
          <a:lstStyle/>
          <a:p>
            <a:r>
              <a:rPr lang="hu-HU" altLang="en-US" sz="3200"/>
              <a:t>DMD – deformable mirror device</a:t>
            </a:r>
            <a:endParaRPr lang="en-US" altLang="en-US" sz="3200"/>
          </a:p>
        </p:txBody>
      </p:sp>
      <p:sp>
        <p:nvSpPr>
          <p:cNvPr id="118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1181100"/>
            <a:ext cx="8834437" cy="11303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en-US" sz="2400"/>
              <a:t>E</a:t>
            </a:r>
            <a:r>
              <a:rPr lang="de-DE" altLang="en-US" sz="2400"/>
              <a:t>ine Matrix von e</a:t>
            </a:r>
            <a:r>
              <a:rPr lang="hu-HU" altLang="en-US" sz="2400"/>
              <a:t>lektrostatis</a:t>
            </a:r>
            <a:r>
              <a:rPr lang="de-DE" altLang="en-US" sz="2400"/>
              <a:t>ch bewegten Mikrospiegeln</a:t>
            </a:r>
            <a:endParaRPr lang="hu-HU" altLang="en-US" sz="2400"/>
          </a:p>
          <a:p>
            <a:pPr>
              <a:lnSpc>
                <a:spcPct val="80000"/>
              </a:lnSpc>
            </a:pPr>
            <a:r>
              <a:rPr lang="hu-HU" altLang="en-US" sz="2400"/>
              <a:t>M(O)EMS – micro opto-electro-mechanical system</a:t>
            </a:r>
          </a:p>
          <a:p>
            <a:pPr>
              <a:lnSpc>
                <a:spcPct val="80000"/>
              </a:lnSpc>
            </a:pPr>
            <a:r>
              <a:rPr lang="hu-HU" altLang="en-US" sz="2400"/>
              <a:t>Digit</a:t>
            </a:r>
            <a:r>
              <a:rPr lang="de-DE" altLang="en-US" sz="2400"/>
              <a:t>a</a:t>
            </a:r>
            <a:r>
              <a:rPr lang="hu-HU" altLang="en-US" sz="2400"/>
              <a:t>l</a:t>
            </a:r>
            <a:r>
              <a:rPr lang="de-DE" altLang="en-US" sz="2400"/>
              <a:t>e</a:t>
            </a:r>
            <a:r>
              <a:rPr lang="hu-HU" altLang="en-US" sz="2400"/>
              <a:t>s </a:t>
            </a:r>
            <a:r>
              <a:rPr lang="de-DE" altLang="en-US" sz="2400"/>
              <a:t>Bildanzeigemittel</a:t>
            </a:r>
            <a:endParaRPr lang="en-US" altLang="en-US" sz="2400"/>
          </a:p>
        </p:txBody>
      </p:sp>
      <p:pic>
        <p:nvPicPr>
          <p:cNvPr id="1186820" name="Picture 4" descr="pxlar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2541588"/>
            <a:ext cx="5019675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6821" name="Text Box 5"/>
          <p:cNvSpPr txBox="1">
            <a:spLocks noChangeArrowheads="1"/>
          </p:cNvSpPr>
          <p:nvPr/>
        </p:nvSpPr>
        <p:spPr bwMode="auto">
          <a:xfrm>
            <a:off x="1349375" y="2486025"/>
            <a:ext cx="2479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altLang="en-US" sz="1600" i="1"/>
              <a:t>Spiegel-Halter Elemente</a:t>
            </a:r>
            <a:endParaRPr lang="en-US" altLang="en-US" sz="2400" b="1"/>
          </a:p>
        </p:txBody>
      </p:sp>
      <p:sp>
        <p:nvSpPr>
          <p:cNvPr id="1186822" name="Line 6"/>
          <p:cNvSpPr>
            <a:spLocks noChangeShapeType="1"/>
          </p:cNvSpPr>
          <p:nvPr/>
        </p:nvSpPr>
        <p:spPr bwMode="auto">
          <a:xfrm>
            <a:off x="3095625" y="2838450"/>
            <a:ext cx="942975" cy="257175"/>
          </a:xfrm>
          <a:prstGeom prst="line">
            <a:avLst/>
          </a:prstGeom>
          <a:noFill/>
          <a:ln w="19050">
            <a:solidFill>
              <a:srgbClr val="4D288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6823" name="Text Box 7"/>
          <p:cNvSpPr txBox="1">
            <a:spLocks noChangeArrowheads="1"/>
          </p:cNvSpPr>
          <p:nvPr/>
        </p:nvSpPr>
        <p:spPr bwMode="auto">
          <a:xfrm>
            <a:off x="314325" y="3378200"/>
            <a:ext cx="36036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en-US" i="1"/>
              <a:t>Die digitale</a:t>
            </a:r>
            <a:r>
              <a:rPr lang="en-US" altLang="en-US" b="1" i="1"/>
              <a:t> Bildinformation</a:t>
            </a:r>
            <a:r>
              <a:rPr lang="en-US" altLang="en-US" i="1"/>
              <a:t> wird durch eine Elektronik in Signale umgewandelt, die die </a:t>
            </a:r>
            <a:r>
              <a:rPr lang="en-US" altLang="en-US" b="1" i="1"/>
              <a:t>Bewegung der Spiegel</a:t>
            </a:r>
            <a:r>
              <a:rPr lang="en-US" altLang="en-US" i="1"/>
              <a:t> steuern…</a:t>
            </a:r>
            <a:endParaRPr lang="en-US" altLang="en-US" sz="24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6CED-5F27-4D8B-837C-621AC709AD8E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65162"/>
          </a:xfrm>
        </p:spPr>
        <p:txBody>
          <a:bodyPr/>
          <a:lstStyle/>
          <a:p>
            <a:r>
              <a:rPr lang="hu-HU" altLang="en-US" sz="3200"/>
              <a:t>DMD – deformable mirror device</a:t>
            </a:r>
            <a:endParaRPr lang="en-US" altLang="en-US" sz="3200"/>
          </a:p>
        </p:txBody>
      </p:sp>
      <p:pic>
        <p:nvPicPr>
          <p:cNvPr id="1187843" name="Picture 3" descr="MIRR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266825"/>
            <a:ext cx="3714750" cy="28940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44" name="Text Box 4"/>
          <p:cNvSpPr txBox="1">
            <a:spLocks noChangeArrowheads="1"/>
          </p:cNvSpPr>
          <p:nvPr/>
        </p:nvSpPr>
        <p:spPr bwMode="auto">
          <a:xfrm>
            <a:off x="4067175" y="1247775"/>
            <a:ext cx="466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altLang="en-US" sz="1800"/>
              <a:t>Torsionsaufhängung, ohne Spiegel </a:t>
            </a:r>
            <a:r>
              <a:rPr lang="hu-HU" altLang="en-US" sz="1800"/>
              <a:t>(</a:t>
            </a:r>
            <a:r>
              <a:rPr lang="en-GB" altLang="en-US" sz="1800"/>
              <a:t>Mikroskopaufnahme</a:t>
            </a:r>
            <a:r>
              <a:rPr lang="hu-HU" altLang="en-US" sz="1800"/>
              <a:t>)</a:t>
            </a:r>
            <a:endParaRPr lang="en-GB" altLang="en-US" sz="1800"/>
          </a:p>
        </p:txBody>
      </p:sp>
      <p:pic>
        <p:nvPicPr>
          <p:cNvPr id="1187845" name="Picture 5" descr="E:\Dokumentumok\Színes technológia\2pixel_new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770188"/>
            <a:ext cx="49815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966F-5EFA-4BD2-9C69-76DAD8777CE8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18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3200"/>
              <a:t>DMD – deformable mirror device</a:t>
            </a:r>
            <a:endParaRPr lang="en-US" altLang="en-US" sz="3200"/>
          </a:p>
        </p:txBody>
      </p:sp>
      <p:pic>
        <p:nvPicPr>
          <p:cNvPr id="1188867" name="Picture 3" descr="PAR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274888"/>
            <a:ext cx="4448175" cy="38369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8868" name="Picture 4" descr="E:\Dokumentumok\Színes technológia\1210word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04925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869" name="Text Box 5"/>
          <p:cNvSpPr txBox="1">
            <a:spLocks noChangeArrowheads="1"/>
          </p:cNvSpPr>
          <p:nvPr/>
        </p:nvSpPr>
        <p:spPr bwMode="auto">
          <a:xfrm>
            <a:off x="327025" y="1457325"/>
            <a:ext cx="475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308D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b="1"/>
              <a:t>z.B. 64</a:t>
            </a:r>
            <a:r>
              <a:rPr lang="en-US" altLang="en-US" b="1"/>
              <a:t>0x480 oder</a:t>
            </a:r>
            <a:r>
              <a:rPr lang="hu-HU" altLang="en-US" b="1"/>
              <a:t> </a:t>
            </a:r>
            <a:r>
              <a:rPr lang="en-US" altLang="en-US" b="1"/>
              <a:t>1280x1024 Spiegel</a:t>
            </a:r>
            <a:endParaRPr lang="en-GB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1D95-AEB0-4328-8092-03F801F529FB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189890" name="Rectangle 2"/>
          <p:cNvSpPr>
            <a:spLocks noChangeArrowheads="1"/>
          </p:cNvSpPr>
          <p:nvPr/>
        </p:nvSpPr>
        <p:spPr bwMode="auto">
          <a:xfrm>
            <a:off x="0" y="1238250"/>
            <a:ext cx="9144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SzPct val="80000"/>
              <a:buFont typeface="Arial" panose="020B0604020202020204" pitchFamily="34" charset="0"/>
              <a:buChar char="►"/>
              <a:defRPr sz="2800">
                <a:solidFill>
                  <a:srgbClr val="4D2885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Font typeface="Wingdings" panose="05000000000000000000" pitchFamily="2" charset="2"/>
              <a:buChar char="§"/>
              <a:defRPr sz="2400">
                <a:solidFill>
                  <a:srgbClr val="4D2885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•"/>
              <a:defRPr sz="2000">
                <a:solidFill>
                  <a:srgbClr val="4D2885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–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C2532"/>
              </a:buClr>
              <a:buChar char="»"/>
              <a:defRPr>
                <a:solidFill>
                  <a:srgbClr val="4D2885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2400"/>
              <a:t>Zu jedem Pixel gehört eine SRAM Zelle, belegt mit einem Alu-minium-Spiegel von </a:t>
            </a:r>
            <a:r>
              <a:rPr lang="hu-HU" altLang="en-US" sz="2400"/>
              <a:t>16</a:t>
            </a:r>
            <a:r>
              <a:rPr lang="hu-HU" altLang="en-US" sz="2400">
                <a:sym typeface="Symbol" panose="05050102010706020507" pitchFamily="18" charset="2"/>
              </a:rPr>
              <a:t>m</a:t>
            </a:r>
            <a:r>
              <a:rPr lang="hu-HU" altLang="en-US" sz="2400" baseline="40000">
                <a:sym typeface="Symbol" panose="05050102010706020507" pitchFamily="18" charset="2"/>
              </a:rPr>
              <a:t>2</a:t>
            </a:r>
            <a:r>
              <a:rPr lang="de-DE" altLang="en-US" sz="2400">
                <a:sym typeface="Symbol" panose="05050102010706020507" pitchFamily="18" charset="2"/>
              </a:rPr>
              <a:t>.</a:t>
            </a:r>
            <a:r>
              <a:rPr lang="hu-HU" altLang="en-US" sz="2400">
                <a:sym typeface="Symbol" panose="05050102010706020507" pitchFamily="18" charset="2"/>
              </a:rPr>
              <a:t> </a:t>
            </a:r>
            <a:r>
              <a:rPr lang="de-DE" altLang="en-US" sz="2400">
                <a:sym typeface="Symbol" panose="05050102010706020507" pitchFamily="18" charset="2"/>
              </a:rPr>
              <a:t>Je nach dem Zustand der Spei-cherzelle wird das Licht in die eine oder andere Richtung reflektiert</a:t>
            </a:r>
            <a:r>
              <a:rPr lang="hu-HU" altLang="en-US" sz="2400"/>
              <a:t> (±10°)</a:t>
            </a:r>
          </a:p>
          <a:p>
            <a:pPr lvl="1" eaLnBrk="1" hangingPunct="1"/>
            <a:r>
              <a:rPr lang="de-DE" altLang="en-US" sz="2000"/>
              <a:t>Graustufen werden durch Pulskode-Modulation erzeugt</a:t>
            </a:r>
            <a:endParaRPr lang="hu-HU" altLang="en-US" sz="2000"/>
          </a:p>
        </p:txBody>
      </p:sp>
      <p:pic>
        <p:nvPicPr>
          <p:cNvPr id="1189891" name="Picture 3" descr="E:\Dokumentumok\Színes technológia\pwm_430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52763"/>
            <a:ext cx="5429250" cy="32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9892" name="Rectangle 4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665162"/>
          </a:xfrm>
        </p:spPr>
        <p:txBody>
          <a:bodyPr/>
          <a:lstStyle/>
          <a:p>
            <a:r>
              <a:rPr lang="hu-HU" altLang="en-US" sz="3200"/>
              <a:t>DMD </a:t>
            </a:r>
            <a:r>
              <a:rPr lang="de-DE" altLang="en-US" sz="3200"/>
              <a:t>Projektoren</a:t>
            </a:r>
            <a:endParaRPr lang="en-US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E78F-3C19-4003-AC58-73EE34B9855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5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200"/>
              <a:t>Frühere LED Strukturen</a:t>
            </a:r>
            <a:endParaRPr lang="en-US" altLang="en-US" sz="3200"/>
          </a:p>
        </p:txBody>
      </p:sp>
      <p:sp>
        <p:nvSpPr>
          <p:cNvPr id="115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350" y="1282700"/>
            <a:ext cx="7548563" cy="3121025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 b="1">
                <a:solidFill>
                  <a:srgbClr val="D5262B"/>
                </a:solidFill>
                <a:sym typeface="Symbol" panose="05050102010706020507" pitchFamily="18" charset="2"/>
              </a:rPr>
              <a:t></a:t>
            </a:r>
            <a:r>
              <a:rPr lang="hu-HU" altLang="en-US" sz="2400" b="1">
                <a:solidFill>
                  <a:srgbClr val="D5262B"/>
                </a:solidFill>
              </a:rPr>
              <a:t> </a:t>
            </a:r>
            <a:r>
              <a:rPr lang="en-US" altLang="en-US" sz="2400">
                <a:solidFill>
                  <a:srgbClr val="D5262B"/>
                </a:solidFill>
              </a:rPr>
              <a:t>[</a:t>
            </a:r>
            <a:r>
              <a:rPr lang="hu-HU" altLang="en-US" sz="2400">
                <a:solidFill>
                  <a:srgbClr val="D5262B"/>
                </a:solidFill>
              </a:rPr>
              <a:t>nm</a:t>
            </a:r>
            <a:r>
              <a:rPr lang="en-US" altLang="en-US" sz="2400">
                <a:solidFill>
                  <a:srgbClr val="D5262B"/>
                </a:solidFill>
              </a:rPr>
              <a:t>]	</a:t>
            </a:r>
            <a:r>
              <a:rPr lang="hu-HU" altLang="en-US" sz="2400">
                <a:solidFill>
                  <a:srgbClr val="D5262B"/>
                </a:solidFill>
              </a:rPr>
              <a:t>	</a:t>
            </a:r>
            <a:r>
              <a:rPr lang="de-DE" altLang="en-US" sz="2400">
                <a:solidFill>
                  <a:srgbClr val="D5262B"/>
                </a:solidFill>
              </a:rPr>
              <a:t>Farbe</a:t>
            </a:r>
            <a:r>
              <a:rPr lang="hu-HU" altLang="en-US" sz="2400">
                <a:solidFill>
                  <a:srgbClr val="D5262B"/>
                </a:solidFill>
              </a:rPr>
              <a:t>			LED </a:t>
            </a:r>
            <a:r>
              <a:rPr lang="de-DE" altLang="en-US" sz="2400">
                <a:solidFill>
                  <a:srgbClr val="D5262B"/>
                </a:solidFill>
              </a:rPr>
              <a:t>Material</a:t>
            </a:r>
            <a:endParaRPr lang="hu-HU" altLang="en-US" sz="2400">
              <a:solidFill>
                <a:srgbClr val="D5262B"/>
              </a:solidFill>
            </a:endParaRP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/>
              <a:t>700			</a:t>
            </a:r>
            <a:r>
              <a:rPr lang="de-DE" altLang="en-US" sz="2400"/>
              <a:t>rot</a:t>
            </a:r>
            <a:r>
              <a:rPr lang="hu-HU" altLang="en-US" sz="2400"/>
              <a:t>			GaP:Zn-O/GaP</a:t>
            </a: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/>
              <a:t>660		 	</a:t>
            </a:r>
            <a:r>
              <a:rPr lang="de-DE" altLang="en-US" sz="2400"/>
              <a:t>rot</a:t>
            </a:r>
            <a:r>
              <a:rPr lang="hu-HU" altLang="en-US" sz="2400"/>
              <a:t>			GaAl</a:t>
            </a:r>
            <a:r>
              <a:rPr lang="hu-HU" altLang="en-US" sz="2400" baseline="-25000"/>
              <a:t>0,3</a:t>
            </a:r>
            <a:r>
              <a:rPr lang="hu-HU" altLang="en-US" sz="2400"/>
              <a:t>As/GaAs</a:t>
            </a: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/>
              <a:t>630		 	</a:t>
            </a:r>
            <a:r>
              <a:rPr lang="de-DE" altLang="en-US" sz="2400"/>
              <a:t>rot</a:t>
            </a:r>
            <a:r>
              <a:rPr lang="hu-HU" altLang="en-US" sz="2400"/>
              <a:t>			GaAs</a:t>
            </a:r>
            <a:r>
              <a:rPr lang="hu-HU" altLang="en-US" sz="2400" baseline="-25000"/>
              <a:t>0,35</a:t>
            </a:r>
            <a:r>
              <a:rPr lang="hu-HU" altLang="en-US" sz="2400"/>
              <a:t>P</a:t>
            </a:r>
            <a:r>
              <a:rPr lang="hu-HU" altLang="en-US" sz="2400" baseline="-25000"/>
              <a:t>0,65</a:t>
            </a:r>
            <a:r>
              <a:rPr lang="hu-HU" altLang="en-US" sz="2400"/>
              <a:t>:N/GaP</a:t>
            </a: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/>
              <a:t>610			</a:t>
            </a:r>
            <a:r>
              <a:rPr lang="de-DE" altLang="en-US" sz="2400"/>
              <a:t>orange</a:t>
            </a:r>
            <a:r>
              <a:rPr lang="hu-HU" altLang="en-US" sz="2400"/>
              <a:t>		GaAs</a:t>
            </a:r>
            <a:r>
              <a:rPr lang="hu-HU" altLang="en-US" sz="2400" baseline="-25000"/>
              <a:t>0,25</a:t>
            </a:r>
            <a:r>
              <a:rPr lang="hu-HU" altLang="en-US" sz="2400"/>
              <a:t>P</a:t>
            </a:r>
            <a:r>
              <a:rPr lang="hu-HU" altLang="en-US" sz="2400" baseline="-25000"/>
              <a:t>0,75</a:t>
            </a:r>
            <a:r>
              <a:rPr lang="hu-HU" altLang="en-US" sz="2400"/>
              <a:t>:N/GaP</a:t>
            </a: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/>
              <a:t>590			</a:t>
            </a:r>
            <a:r>
              <a:rPr lang="de-DE" altLang="en-US" sz="2400"/>
              <a:t>gelb	</a:t>
            </a:r>
            <a:r>
              <a:rPr lang="hu-HU" altLang="en-US" sz="2400"/>
              <a:t>		GaAs</a:t>
            </a:r>
            <a:r>
              <a:rPr lang="hu-HU" altLang="en-US" sz="2400" baseline="-25000"/>
              <a:t>0,15</a:t>
            </a:r>
            <a:r>
              <a:rPr lang="hu-HU" altLang="en-US" sz="2400"/>
              <a:t>P</a:t>
            </a:r>
            <a:r>
              <a:rPr lang="hu-HU" altLang="en-US" sz="2400" baseline="-25000"/>
              <a:t>0,85</a:t>
            </a:r>
            <a:r>
              <a:rPr lang="hu-HU" altLang="en-US" sz="2400"/>
              <a:t>:N/GaP</a:t>
            </a: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/>
              <a:t>565			</a:t>
            </a:r>
            <a:r>
              <a:rPr lang="de-DE" altLang="en-US" sz="2400"/>
              <a:t>grün</a:t>
            </a:r>
            <a:r>
              <a:rPr lang="hu-HU" altLang="en-US" sz="2400"/>
              <a:t>			GaP:N/GaP</a:t>
            </a:r>
          </a:p>
          <a:p>
            <a:pPr marL="609600" indent="-6096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hu-HU" altLang="en-US" sz="2400"/>
              <a:t>555			</a:t>
            </a:r>
            <a:r>
              <a:rPr lang="de-DE" altLang="en-US" sz="2400"/>
              <a:t>grün</a:t>
            </a:r>
            <a:r>
              <a:rPr lang="hu-HU" altLang="en-US" sz="2400"/>
              <a:t>			GaP/GaP</a:t>
            </a:r>
            <a:endParaRPr lang="en-US" altLang="en-US" sz="2000"/>
          </a:p>
        </p:txBody>
      </p:sp>
      <p:sp>
        <p:nvSpPr>
          <p:cNvPr id="1158148" name="Text Box 4"/>
          <p:cNvSpPr txBox="1">
            <a:spLocks noChangeArrowheads="1"/>
          </p:cNvSpPr>
          <p:nvPr/>
        </p:nvSpPr>
        <p:spPr bwMode="auto">
          <a:xfrm>
            <a:off x="431800" y="4340225"/>
            <a:ext cx="823912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Die </a:t>
            </a:r>
            <a:r>
              <a:rPr lang="en-US" altLang="en-US" sz="2400" b="1" dirty="0" err="1"/>
              <a:t>Wellenlänge</a:t>
            </a:r>
            <a:r>
              <a:rPr lang="hu-HU" altLang="en-US" sz="2400" b="1" dirty="0"/>
              <a:t> (</a:t>
            </a:r>
            <a:r>
              <a:rPr lang="de-DE" altLang="en-US" sz="2400" b="1" dirty="0"/>
              <a:t>Farbe</a:t>
            </a:r>
            <a:r>
              <a:rPr lang="hu-HU" altLang="en-US" sz="2400" b="1" dirty="0"/>
              <a:t>) </a:t>
            </a:r>
            <a:r>
              <a:rPr lang="de-DE" altLang="en-US" sz="2400" b="1" dirty="0"/>
              <a:t>hängt von der Breite der Band-lücke</a:t>
            </a:r>
            <a:r>
              <a:rPr lang="hu-HU" altLang="en-US" sz="2400" b="1" dirty="0"/>
              <a:t> (</a:t>
            </a:r>
            <a:r>
              <a:rPr lang="hu-HU" altLang="en-US" sz="2400" b="1" dirty="0">
                <a:sym typeface="Symbol" panose="05050102010706020507" pitchFamily="18" charset="2"/>
              </a:rPr>
              <a:t></a:t>
            </a:r>
            <a:r>
              <a:rPr lang="hu-HU" altLang="en-US" sz="2400" b="1" dirty="0"/>
              <a:t>E)</a:t>
            </a:r>
            <a:r>
              <a:rPr lang="de-DE" altLang="en-US" sz="2400" b="1" dirty="0"/>
              <a:t> ab</a:t>
            </a:r>
            <a:r>
              <a:rPr lang="hu-HU" altLang="en-US" sz="2400" b="1" dirty="0"/>
              <a:t>. </a:t>
            </a:r>
            <a:r>
              <a:rPr lang="de-DE" altLang="en-US" sz="2400" b="1" dirty="0"/>
              <a:t>Das jedoch hängt vom Material des </a:t>
            </a:r>
            <a:r>
              <a:rPr lang="hu-HU" altLang="en-US" sz="2400" b="1" dirty="0"/>
              <a:t>PN </a:t>
            </a:r>
            <a:r>
              <a:rPr lang="de-DE" altLang="en-US" sz="2400" b="1" dirty="0"/>
              <a:t>Übergangs ab</a:t>
            </a:r>
            <a:r>
              <a:rPr lang="hu-HU" altLang="en-US" sz="2400" b="1" dirty="0"/>
              <a:t>.</a:t>
            </a:r>
            <a:endParaRPr lang="en-US" altLang="en-US" sz="2400" b="1" dirty="0"/>
          </a:p>
        </p:txBody>
      </p:sp>
      <p:sp>
        <p:nvSpPr>
          <p:cNvPr id="1158149" name="Text Box 5"/>
          <p:cNvSpPr txBox="1">
            <a:spLocks noChangeArrowheads="1"/>
          </p:cNvSpPr>
          <p:nvPr/>
        </p:nvSpPr>
        <p:spPr bwMode="auto">
          <a:xfrm>
            <a:off x="1190625" y="54864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en-US" b="1"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b="1">
                <a:cs typeface="Arial" panose="020B0604020202020204" pitchFamily="34" charset="0"/>
              </a:rPr>
              <a:t>E </a:t>
            </a:r>
            <a:r>
              <a:rPr lang="en-US" altLang="en-US" b="1">
                <a:cs typeface="Arial" panose="020B0604020202020204" pitchFamily="34" charset="0"/>
              </a:rPr>
              <a:t>= h·</a:t>
            </a:r>
            <a:r>
              <a:rPr lang="en-US" altLang="en-US" b="1">
                <a:cs typeface="Arial" panose="020B0604020202020204" pitchFamily="34" charset="0"/>
                <a:sym typeface="Symbol" panose="05050102010706020507" pitchFamily="18" charset="2"/>
              </a:rPr>
              <a:t></a:t>
            </a:r>
            <a:endParaRPr lang="en-US" altLang="en-US" b="1">
              <a:latin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58150" name="Text Box 6"/>
          <p:cNvSpPr txBox="1">
            <a:spLocks noChangeArrowheads="1"/>
          </p:cNvSpPr>
          <p:nvPr/>
        </p:nvSpPr>
        <p:spPr bwMode="auto">
          <a:xfrm>
            <a:off x="1252538" y="5934075"/>
            <a:ext cx="2028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b="1">
                <a:sym typeface="Symbol" panose="05050102010706020507" pitchFamily="18" charset="2"/>
              </a:rPr>
              <a:t></a:t>
            </a:r>
            <a:r>
              <a:rPr lang="hu-HU" altLang="en-US" b="1">
                <a:sym typeface="Symbol" panose="05050102010706020507" pitchFamily="18" charset="2"/>
              </a:rPr>
              <a:t> </a:t>
            </a:r>
            <a:r>
              <a:rPr lang="en-US" altLang="en-US" b="1">
                <a:sym typeface="Symbol" panose="05050102010706020507" pitchFamily="18" charset="2"/>
              </a:rPr>
              <a:t>= c/</a:t>
            </a:r>
          </a:p>
        </p:txBody>
      </p:sp>
      <p:sp>
        <p:nvSpPr>
          <p:cNvPr id="1158151" name="Text Box 7"/>
          <p:cNvSpPr txBox="1">
            <a:spLocks noChangeArrowheads="1"/>
          </p:cNvSpPr>
          <p:nvPr/>
        </p:nvSpPr>
        <p:spPr bwMode="auto">
          <a:xfrm>
            <a:off x="3305175" y="5505450"/>
            <a:ext cx="53879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altLang="en-US" sz="1600" b="1"/>
              <a:t>Die Farbe des emittierten Lichtes kann mit dem Verhältnis der Elemente von den Spalten </a:t>
            </a:r>
            <a:r>
              <a:rPr lang="hu-HU" altLang="en-US" sz="1600" b="1"/>
              <a:t>III </a:t>
            </a:r>
            <a:r>
              <a:rPr lang="de-DE" altLang="en-US" sz="1600" b="1"/>
              <a:t>und</a:t>
            </a:r>
            <a:r>
              <a:rPr lang="hu-HU" altLang="en-US" sz="1600" b="1"/>
              <a:t> V </a:t>
            </a:r>
            <a:r>
              <a:rPr lang="de-DE" altLang="en-US" sz="1600" b="1"/>
              <a:t>eingestellt werden</a:t>
            </a:r>
            <a:endParaRPr lang="en-US" alt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8149" grpId="0"/>
      <p:bldP spid="1158150" grpId="0"/>
      <p:bldP spid="11581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3AFF-C6B5-4AAB-A68E-EED02A14E9DD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19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461963"/>
            <a:ext cx="8845550" cy="550862"/>
          </a:xfrm>
        </p:spPr>
        <p:txBody>
          <a:bodyPr/>
          <a:lstStyle/>
          <a:p>
            <a:r>
              <a:rPr lang="hu-HU" altLang="en-US" sz="2800"/>
              <a:t>DMD – deformable mirror device</a:t>
            </a:r>
            <a:endParaRPr lang="en-US" altLang="en-US" sz="2800"/>
          </a:p>
        </p:txBody>
      </p:sp>
      <p:sp>
        <p:nvSpPr>
          <p:cNvPr id="1190915" name="Text Box 3"/>
          <p:cNvSpPr txBox="1">
            <a:spLocks noChangeArrowheads="1"/>
          </p:cNvSpPr>
          <p:nvPr/>
        </p:nvSpPr>
        <p:spPr bwMode="auto">
          <a:xfrm>
            <a:off x="339725" y="1019175"/>
            <a:ext cx="84867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</a:pPr>
            <a:r>
              <a:rPr lang="en-GB" altLang="en-US" b="1" i="1"/>
              <a:t>Für Farbbild </a:t>
            </a:r>
            <a:r>
              <a:rPr lang="en-GB" altLang="en-US"/>
              <a:t>3-C</a:t>
            </a:r>
            <a:r>
              <a:rPr lang="hu-HU" altLang="en-US"/>
              <a:t>hip</a:t>
            </a:r>
            <a:r>
              <a:rPr lang="en-GB" altLang="en-US"/>
              <a:t> System, 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</a:pPr>
            <a:r>
              <a:rPr lang="en-GB" altLang="en-US"/>
              <a:t>oder Filterscheibe für</a:t>
            </a:r>
            <a:r>
              <a:rPr lang="en-GB" alt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n-US" b="1" i="1">
                <a:solidFill>
                  <a:srgbClr val="FF0000"/>
                </a:solidFill>
              </a:rPr>
              <a:t>rot,</a:t>
            </a:r>
            <a:r>
              <a:rPr lang="en-GB" altLang="en-US" b="1" i="1">
                <a:solidFill>
                  <a:schemeClr val="tx1"/>
                </a:solidFill>
              </a:rPr>
              <a:t> </a:t>
            </a:r>
            <a:r>
              <a:rPr lang="en-GB" altLang="en-US" b="1" i="1">
                <a:solidFill>
                  <a:srgbClr val="00CC00"/>
                </a:solidFill>
              </a:rPr>
              <a:t>grün,</a:t>
            </a:r>
            <a:r>
              <a:rPr lang="en-GB" altLang="en-US" b="1" i="1">
                <a:solidFill>
                  <a:schemeClr val="tx1"/>
                </a:solidFill>
              </a:rPr>
              <a:t> </a:t>
            </a:r>
            <a:r>
              <a:rPr lang="en-GB" altLang="en-US" b="1" i="1">
                <a:solidFill>
                  <a:srgbClr val="0308D9"/>
                </a:solidFill>
              </a:rPr>
              <a:t>blau</a:t>
            </a:r>
            <a:r>
              <a:rPr lang="en-GB" alt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Projizierung</a:t>
            </a:r>
            <a:endParaRPr lang="en-GB" altLang="en-US"/>
          </a:p>
        </p:txBody>
      </p:sp>
      <p:pic>
        <p:nvPicPr>
          <p:cNvPr id="1190916" name="Picture 4" descr="E:\Dokumentumok\Színes technológia\1-DMD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249738"/>
            <a:ext cx="64897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0917" name="Picture 5" descr="E:\Dokumentumok\Színes technológia\3-DMD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811338"/>
            <a:ext cx="6481763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21E-41FB-48FC-B87E-9D9D39ABD38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5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200"/>
              <a:t>Entwicklungsgeschichte der </a:t>
            </a:r>
            <a:r>
              <a:rPr lang="hu-HU" altLang="en-US" sz="3200"/>
              <a:t>LED</a:t>
            </a:r>
            <a:r>
              <a:rPr lang="de-DE" altLang="en-US" sz="3200"/>
              <a:t>s</a:t>
            </a:r>
            <a:endParaRPr lang="en-GB" altLang="en-US" sz="3200"/>
          </a:p>
        </p:txBody>
      </p:sp>
      <p:sp>
        <p:nvSpPr>
          <p:cNvPr id="115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altLang="en-US" sz="2800"/>
              <a:t>1967</a:t>
            </a:r>
            <a:r>
              <a:rPr lang="en-US" altLang="en-US" sz="2800"/>
              <a:t>:</a:t>
            </a:r>
            <a:r>
              <a:rPr lang="hu-HU" altLang="en-US" sz="2800"/>
              <a:t> E</a:t>
            </a:r>
            <a:r>
              <a:rPr lang="de-DE" altLang="en-US" sz="2800"/>
              <a:t>rste</a:t>
            </a:r>
            <a:r>
              <a:rPr lang="hu-HU" altLang="en-US" sz="2800"/>
              <a:t> LED: GaAs + LaF</a:t>
            </a:r>
            <a:r>
              <a:rPr lang="hu-HU" altLang="en-US" sz="2800" baseline="-25000"/>
              <a:t>3</a:t>
            </a:r>
            <a:r>
              <a:rPr lang="hu-HU" altLang="en-US" sz="2800"/>
              <a:t>YbEr</a:t>
            </a:r>
          </a:p>
          <a:p>
            <a:pPr lvl="1"/>
            <a:r>
              <a:rPr lang="hu-HU" altLang="en-US" sz="2800"/>
              <a:t>1973</a:t>
            </a:r>
            <a:r>
              <a:rPr lang="en-US" altLang="en-US" sz="2800"/>
              <a:t>:</a:t>
            </a:r>
            <a:r>
              <a:rPr lang="hu-HU" altLang="en-US" sz="2800"/>
              <a:t> </a:t>
            </a:r>
            <a:r>
              <a:rPr lang="de-DE" altLang="en-US" sz="2800"/>
              <a:t>Gelbgrüne</a:t>
            </a:r>
            <a:r>
              <a:rPr lang="hu-HU" altLang="en-US" sz="2800"/>
              <a:t> LED (GaP)</a:t>
            </a:r>
          </a:p>
          <a:p>
            <a:pPr lvl="1"/>
            <a:r>
              <a:rPr lang="hu-HU" altLang="en-US" sz="2800"/>
              <a:t>1975</a:t>
            </a:r>
            <a:r>
              <a:rPr lang="en-US" altLang="en-US" sz="2800"/>
              <a:t>:</a:t>
            </a:r>
            <a:r>
              <a:rPr lang="hu-HU" altLang="en-US" sz="2800"/>
              <a:t> </a:t>
            </a:r>
            <a:r>
              <a:rPr lang="de-DE" altLang="en-US" sz="2800"/>
              <a:t>gelbe</a:t>
            </a:r>
            <a:r>
              <a:rPr lang="hu-HU" altLang="en-US" sz="2800"/>
              <a:t> LED</a:t>
            </a:r>
          </a:p>
          <a:p>
            <a:pPr lvl="1"/>
            <a:r>
              <a:rPr lang="hu-HU" altLang="en-US" sz="2800"/>
              <a:t>1978</a:t>
            </a:r>
            <a:r>
              <a:rPr lang="en-US" altLang="en-US" sz="2800"/>
              <a:t>:</a:t>
            </a:r>
            <a:r>
              <a:rPr lang="hu-HU" altLang="en-US" sz="2800"/>
              <a:t> </a:t>
            </a:r>
            <a:r>
              <a:rPr lang="de-DE" altLang="en-US" sz="2800"/>
              <a:t>Rote</a:t>
            </a:r>
            <a:r>
              <a:rPr lang="hu-HU" altLang="en-US" sz="2800"/>
              <a:t> LED</a:t>
            </a:r>
            <a:r>
              <a:rPr lang="de-DE" altLang="en-US" sz="2800"/>
              <a:t> grosser Intensität</a:t>
            </a:r>
            <a:endParaRPr lang="hu-HU" altLang="en-US" sz="2800"/>
          </a:p>
          <a:p>
            <a:pPr lvl="1"/>
            <a:r>
              <a:rPr lang="hu-HU" altLang="en-US" sz="2800"/>
              <a:t>1993</a:t>
            </a:r>
            <a:r>
              <a:rPr lang="en-US" altLang="en-US" sz="2800"/>
              <a:t>:</a:t>
            </a:r>
            <a:r>
              <a:rPr lang="hu-HU" altLang="en-US" sz="2800"/>
              <a:t> </a:t>
            </a:r>
            <a:r>
              <a:rPr lang="de-DE" altLang="en-US" sz="2800"/>
              <a:t>Blaue</a:t>
            </a:r>
            <a:r>
              <a:rPr lang="hu-HU" altLang="en-US" sz="2800"/>
              <a:t> LED</a:t>
            </a:r>
          </a:p>
          <a:p>
            <a:pPr lvl="1"/>
            <a:r>
              <a:rPr lang="hu-HU" altLang="en-US" sz="2800"/>
              <a:t>1997</a:t>
            </a:r>
            <a:r>
              <a:rPr lang="en-US" altLang="en-US" sz="2800"/>
              <a:t>:</a:t>
            </a:r>
            <a:r>
              <a:rPr lang="hu-HU" altLang="en-US" sz="2800"/>
              <a:t> </a:t>
            </a:r>
            <a:r>
              <a:rPr lang="de-DE" altLang="en-US" sz="2800"/>
              <a:t>Weisse</a:t>
            </a:r>
            <a:r>
              <a:rPr lang="hu-HU" altLang="en-US" sz="2800"/>
              <a:t> LED (</a:t>
            </a:r>
            <a:r>
              <a:rPr lang="de-DE" altLang="en-US" sz="2800"/>
              <a:t>blau</a:t>
            </a:r>
            <a:r>
              <a:rPr lang="hu-HU" altLang="en-US" sz="2800"/>
              <a:t> + </a:t>
            </a:r>
            <a:r>
              <a:rPr lang="de-DE" altLang="en-US" sz="2800"/>
              <a:t>Lichtpulver</a:t>
            </a:r>
            <a:r>
              <a:rPr lang="hu-HU" altLang="en-US" sz="2800"/>
              <a:t>)</a:t>
            </a:r>
          </a:p>
          <a:p>
            <a:pPr lvl="1"/>
            <a:r>
              <a:rPr lang="hu-HU" altLang="en-US" sz="2800"/>
              <a:t>2001</a:t>
            </a:r>
            <a:r>
              <a:rPr lang="en-US" altLang="en-US" sz="2800"/>
              <a:t>:</a:t>
            </a:r>
            <a:r>
              <a:rPr lang="hu-HU" altLang="en-US" sz="2800"/>
              <a:t> </a:t>
            </a:r>
            <a:r>
              <a:rPr lang="de-DE" altLang="en-US" sz="2800"/>
              <a:t>Weisse</a:t>
            </a:r>
            <a:r>
              <a:rPr lang="hu-HU" altLang="en-US" sz="2800"/>
              <a:t> LED (UV LED + </a:t>
            </a:r>
            <a:r>
              <a:rPr lang="de-DE" altLang="en-US" sz="2800"/>
              <a:t>Lichtpulver</a:t>
            </a:r>
            <a:r>
              <a:rPr lang="hu-HU" altLang="en-US" sz="2800"/>
              <a:t>)</a:t>
            </a:r>
          </a:p>
          <a:p>
            <a:pPr lvl="1"/>
            <a:r>
              <a:rPr lang="de-DE" altLang="en-US" sz="2800"/>
              <a:t>Heute</a:t>
            </a:r>
            <a:r>
              <a:rPr lang="hu-HU" altLang="en-US" sz="2800"/>
              <a:t>: LED</a:t>
            </a:r>
            <a:r>
              <a:rPr lang="de-DE" altLang="en-US" sz="2800"/>
              <a:t>s von grosser Leistung:</a:t>
            </a:r>
            <a:r>
              <a:rPr lang="hu-HU" altLang="en-US" sz="2800"/>
              <a:t> 1..1</a:t>
            </a:r>
            <a:r>
              <a:rPr lang="en-US" altLang="en-US" sz="2800"/>
              <a:t>0W</a:t>
            </a:r>
          </a:p>
          <a:p>
            <a:pPr>
              <a:buFont typeface="Arial" panose="020B0604020202020204" pitchFamily="34" charset="0"/>
              <a:buNone/>
            </a:pPr>
            <a:r>
              <a:rPr lang="hu-HU" altLang="en-US"/>
              <a:t>	</a:t>
            </a:r>
            <a:r>
              <a:rPr lang="en-GB" altLang="en-US" sz="2400" b="1">
                <a:solidFill>
                  <a:srgbClr val="D5262B"/>
                </a:solidFill>
              </a:rPr>
              <a:t>Früher wurden LEDs nur als Indikatoren (an Frontplatten von Anlagen</a:t>
            </a:r>
            <a:r>
              <a:rPr lang="hu-HU" altLang="en-US" sz="2400" b="1">
                <a:solidFill>
                  <a:srgbClr val="D5262B"/>
                </a:solidFill>
              </a:rPr>
              <a:t>) </a:t>
            </a:r>
            <a:r>
              <a:rPr lang="de-DE" altLang="en-US" sz="2400" b="1">
                <a:solidFill>
                  <a:srgbClr val="D5262B"/>
                </a:solidFill>
              </a:rPr>
              <a:t>angewendet</a:t>
            </a:r>
            <a:r>
              <a:rPr lang="hu-HU" altLang="en-US" sz="2400" b="1">
                <a:solidFill>
                  <a:srgbClr val="D5262B"/>
                </a:solidFill>
              </a:rPr>
              <a:t>, </a:t>
            </a:r>
            <a:r>
              <a:rPr lang="de-DE" altLang="en-US" sz="2400" b="1">
                <a:solidFill>
                  <a:srgbClr val="D5262B"/>
                </a:solidFill>
              </a:rPr>
              <a:t>heute sind sie schon in die Beleuchtungstechnik eingedrungen.</a:t>
            </a:r>
            <a:endParaRPr lang="en-GB" altLang="en-US" sz="2400" b="1">
              <a:solidFill>
                <a:srgbClr val="D526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 smtClean="0"/>
              <a:t>Mehrere durch doppelten Heteroübergänge begränzten </a:t>
            </a:r>
            <a:r>
              <a:rPr lang="de-DE" sz="2400" dirty="0" smtClean="0"/>
              <a:t>Quantent</a:t>
            </a:r>
            <a:r>
              <a:rPr lang="hu-HU" sz="2400" dirty="0" smtClean="0"/>
              <a:t>ö</a:t>
            </a:r>
            <a:r>
              <a:rPr lang="de-DE" sz="2400" dirty="0" smtClean="0"/>
              <a:t>pf</a:t>
            </a:r>
            <a:r>
              <a:rPr lang="hu-HU" sz="2400" dirty="0" smtClean="0"/>
              <a:t>e </a:t>
            </a:r>
            <a:r>
              <a:rPr lang="en-US" sz="2400" dirty="0" smtClean="0"/>
              <a:t>(</a:t>
            </a:r>
            <a:r>
              <a:rPr lang="en-US" sz="2400" dirty="0" smtClean="0">
                <a:hlinkClick r:id="rId2"/>
              </a:rPr>
              <a:t>https://de.wikipedia.org/wiki/Quantentopf</a:t>
            </a:r>
            <a:r>
              <a:rPr lang="en-US" sz="2400" dirty="0" smtClean="0"/>
              <a:t>)</a:t>
            </a:r>
            <a:endParaRPr lang="hu-HU" sz="2400" dirty="0" smtClean="0"/>
          </a:p>
          <a:p>
            <a:r>
              <a:rPr lang="hu-HU" sz="2400" dirty="0" smtClean="0"/>
              <a:t>Ermöglicht vergösserte Wirkungsgrad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F9E4-895E-4B75-A8D0-5E7DDE0E020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4" descr="http://www.ecse.rpi.edu/~schubert/Light-Emitting-Diodes-dot-org/chap07/F07-02%20Homo%20&amp;%20heterojun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200" y="2755187"/>
            <a:ext cx="7356564" cy="304201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589612" y="5797206"/>
            <a:ext cx="6029864" cy="23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4"/>
              </a:rPr>
              <a:t>http://www.ecse.rpi.edu/~schubert/Light-Emitting-Diodes-dot-org/chap07/chap07.htm</a:t>
            </a:r>
            <a:r>
              <a:rPr lang="hu-HU" sz="1100" dirty="0" smtClean="0"/>
              <a:t> </a:t>
            </a:r>
            <a:endParaRPr lang="en-US" sz="11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9700" y="461963"/>
            <a:ext cx="9004300" cy="881062"/>
          </a:xfrm>
        </p:spPr>
        <p:txBody>
          <a:bodyPr/>
          <a:lstStyle/>
          <a:p>
            <a:r>
              <a:rPr lang="hu-HU" dirty="0" smtClean="0"/>
              <a:t>Struktur von neusten LED</a:t>
            </a:r>
            <a:r>
              <a:rPr lang="en-US" dirty="0" smtClean="0"/>
              <a:t>-Pl</a:t>
            </a:r>
            <a:r>
              <a:rPr lang="hu-HU" dirty="0" smtClean="0"/>
              <a:t>ä</a:t>
            </a:r>
            <a:r>
              <a:rPr lang="en-US" dirty="0" err="1" smtClean="0"/>
              <a:t>ttchen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461963"/>
            <a:ext cx="9004300" cy="881062"/>
          </a:xfrm>
        </p:spPr>
        <p:txBody>
          <a:bodyPr/>
          <a:lstStyle/>
          <a:p>
            <a:r>
              <a:rPr lang="hu-HU" dirty="0" smtClean="0"/>
              <a:t>Struktur von neusten LED</a:t>
            </a:r>
            <a:r>
              <a:rPr lang="en-US" dirty="0" smtClean="0"/>
              <a:t>-Pl</a:t>
            </a:r>
            <a:r>
              <a:rPr lang="hu-HU" dirty="0" smtClean="0"/>
              <a:t>ä</a:t>
            </a:r>
            <a:r>
              <a:rPr lang="en-US" dirty="0" err="1" smtClean="0"/>
              <a:t>ttchen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 smtClean="0"/>
              <a:t>Mehrere durch doppelten Heteroübergänge begränzten </a:t>
            </a:r>
            <a:r>
              <a:rPr lang="de-DE" sz="2400" dirty="0" smtClean="0"/>
              <a:t>Quantent</a:t>
            </a:r>
            <a:r>
              <a:rPr lang="hu-HU" sz="2400" dirty="0" smtClean="0"/>
              <a:t>ö</a:t>
            </a:r>
            <a:r>
              <a:rPr lang="de-DE" sz="2400" dirty="0" smtClean="0"/>
              <a:t>pf</a:t>
            </a:r>
            <a:r>
              <a:rPr lang="hu-HU" sz="2400" dirty="0" smtClean="0"/>
              <a:t>e </a:t>
            </a:r>
            <a:r>
              <a:rPr lang="en-US" sz="2400" dirty="0" smtClean="0"/>
              <a:t>(</a:t>
            </a:r>
            <a:r>
              <a:rPr lang="en-US" sz="2400" dirty="0" smtClean="0">
                <a:hlinkClick r:id="rId2"/>
              </a:rPr>
              <a:t>https://de.wikipedia.org/wiki/Quantentopf</a:t>
            </a:r>
            <a:r>
              <a:rPr lang="en-US" sz="2400" dirty="0" smtClean="0"/>
              <a:t>)</a:t>
            </a:r>
            <a:endParaRPr lang="hu-HU" sz="2400" dirty="0" smtClean="0"/>
          </a:p>
          <a:p>
            <a:r>
              <a:rPr lang="hu-HU" sz="2400" dirty="0" smtClean="0"/>
              <a:t>Ermöglicht vergösserte Wirkungsgrad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F9E4-895E-4B75-A8D0-5E7DDE0E020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589612" y="5797206"/>
            <a:ext cx="6029864" cy="23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3"/>
              </a:rPr>
              <a:t>http://www.ecse.rpi.edu/~schubert/Light-Emitting-Diodes-dot-org/chap07/chap07.htm</a:t>
            </a:r>
            <a:r>
              <a:rPr lang="hu-HU" sz="1100" dirty="0" smtClean="0"/>
              <a:t> </a:t>
            </a:r>
            <a:endParaRPr lang="en-US" sz="1100" dirty="0"/>
          </a:p>
        </p:txBody>
      </p:sp>
      <p:pic>
        <p:nvPicPr>
          <p:cNvPr id="9" name="Picture 2" descr="http://www.ecse.rpi.edu/~schubert/Light-Emitting-Diodes-dot-org/chap07/F07-01%20D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612" y="2829467"/>
            <a:ext cx="5296319" cy="2904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6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 Mai 2017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Optoelektronische Bauelemente © BME-EET 2008-2017</a:t>
            </a:r>
            <a:endParaRPr lang="en-US" altLang="en-US" sz="9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3FFE-3C26-425C-9A60-7185212F20A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6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Farben</a:t>
            </a:r>
            <a:endParaRPr lang="en-US" altLang="en-US"/>
          </a:p>
        </p:txBody>
      </p:sp>
      <p:graphicFrame>
        <p:nvGraphicFramePr>
          <p:cNvPr id="1160195" name="Object 3"/>
          <p:cNvGraphicFramePr>
            <a:graphicFrameLocks noChangeAspect="1"/>
          </p:cNvGraphicFramePr>
          <p:nvPr/>
        </p:nvGraphicFramePr>
        <p:xfrm>
          <a:off x="415925" y="1531938"/>
          <a:ext cx="8228013" cy="466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205" name="Photo Editor Photo" r:id="rId4" imgW="18738291" imgH="10619048" progId="MSPhotoEd.3">
                  <p:embed/>
                </p:oleObj>
              </mc:Choice>
              <mc:Fallback>
                <p:oleObj name="Photo Editor Photo" r:id="rId4" imgW="18738291" imgH="1061904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1531938"/>
                        <a:ext cx="8228013" cy="4662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20"/>
  <p:tag name="MMPROD_UIDATA" val="&lt;database version=&quot;7.0&quot;&gt;&lt;object type=&quot;1&quot; unique_id=&quot;10001&quot;&gt;&lt;object type=&quot;8&quot; unique_id=&quot;12717&quot;&gt;&lt;/object&gt;&lt;object type=&quot;2&quot; unique_id=&quot;12718&quot;&gt;&lt;object type=&quot;3&quot; unique_id=&quot;12719&quot;&gt;&lt;property id=&quot;20148&quot; value=&quot;5&quot;/&gt;&lt;property id=&quot;20300&quot; value=&quot;Slide 1 - &amp;quot;MIKROELEKTRONIKA, VIEEA306&amp;quot;&quot;/&gt;&lt;property id=&quot;20307&quot; value=&quot;371&quot;/&gt;&lt;/object&gt;&lt;object type=&quot;3&quot; unique_id=&quot;12720&quot;&gt;&lt;property id=&quot;20148&quot; value=&quot;5&quot;/&gt;&lt;property id=&quot;20300&quot; value=&quot;Slide 2 - &amp;quot;LED-ek, OLED-ek&amp;quot;&quot;/&gt;&lt;property id=&quot;20307&quot; value=&quot;372&quot;/&gt;&lt;/object&gt;&lt;object type=&quot;3&quot; unique_id=&quot;12721&quot;&gt;&lt;property id=&quot;20148&quot; value=&quot;5&quot;/&gt;&lt;property id=&quot;20300&quot; value=&quot;Slide 3 - &amp;quot;LED == világító dióda&amp;quot;&quot;/&gt;&lt;property id=&quot;20307&quot; value=&quot;373&quot;/&gt;&lt;/object&gt;&lt;object type=&quot;3&quot; unique_id=&quot;12722&quot;&gt;&lt;property id=&quot;20148&quot; value=&quot;5&quot;/&gt;&lt;property id=&quot;20300&quot; value=&quot;Slide 4 - &amp;quot;Fénykibocsájtás alapja: direkt sáv&amp;quot;&quot;/&gt;&lt;property id=&quot;20307&quot; value=&quot;374&quot;/&gt;&lt;/object&gt;&lt;object type=&quot;3&quot; unique_id=&quot;12723&quot;&gt;&lt;property id=&quot;20148&quot; value=&quot;5&quot;/&gt;&lt;property id=&quot;20300&quot; value=&quot;Slide 5 - &amp;quot;Korai LED struktúrák&amp;quot;&quot;/&gt;&lt;property id=&quot;20307&quot; value=&quot;376&quot;/&gt;&lt;/object&gt;&lt;object type=&quot;3&quot; unique_id=&quot;12724&quot;&gt;&lt;property id=&quot;20148&quot; value=&quot;5&quot;/&gt;&lt;property id=&quot;20300&quot; value=&quot;Slide 6 - &amp;quot;LED-ek fejlődéstörténete&amp;quot;&quot;/&gt;&lt;property id=&quot;20307&quot; value=&quot;377&quot;/&gt;&lt;/object&gt;&lt;object type=&quot;3&quot; unique_id=&quot;12725&quot;&gt;&lt;property id=&quot;20148&quot; value=&quot;5&quot;/&gt;&lt;property id=&quot;20300&quot; value=&quot;Slide 7 - &amp;quot;Színek&amp;quot;&quot;/&gt;&lt;property id=&quot;20307&quot; value=&quot;378&quot;/&gt;&lt;/object&gt;&lt;object type=&quot;3&quot; unique_id=&quot;12726&quot;&gt;&lt;property id=&quot;20148&quot; value=&quot;5&quot;/&gt;&lt;property id=&quot;20300&quot; value=&quot;Slide 8 - &amp;quot;A LED-ek fényhasznosítása&amp;quot;&quot;/&gt;&lt;property id=&quot;20307&quot; value=&quot;379&quot;/&gt;&lt;/object&gt;&lt;object type=&quot;3&quot; unique_id=&quot;12727&quot;&gt;&lt;property id=&quot;20148&quot; value=&quot;5&quot;/&gt;&lt;property id=&quot;20300&quot; value=&quot;Slide 9 - &amp;quot;Hagyományos LED szerkezete&amp;quot;&quot;/&gt;&lt;property id=&quot;20307&quot; value=&quot;380&quot;/&gt;&lt;/object&gt;&lt;object type=&quot;3&quot; unique_id=&quot;12728&quot;&gt;&lt;property id=&quot;20148&quot; value=&quot;5&quot;/&gt;&lt;property id=&quot;20300&quot; value=&quot;Slide 10 - &amp;quot;Hagyományos LED szerkezete&amp;quot;&quot;/&gt;&lt;property id=&quot;20307&quot; value=&quot;381&quot;/&gt;&lt;/object&gt;&lt;object type=&quot;3&quot; unique_id=&quot;12729&quot;&gt;&lt;property id=&quot;20148&quot; value=&quot;5&quot;/&gt;&lt;property id=&quot;20300&quot; value=&quot;Slide 11 - &amp;quot;LED-ek jellemzése&amp;quot;&quot;/&gt;&lt;property id=&quot;20307&quot; value=&quot;383&quot;/&gt;&lt;/object&gt;&lt;object type=&quot;3&quot; unique_id=&quot;12730&quot;&gt;&lt;property id=&quot;20148&quot; value=&quot;5&quot;/&gt;&lt;property id=&quot;20300&quot; value=&quot;Slide 12 - &amp;quot;Toktípusok&amp;quot;&quot;/&gt;&lt;property id=&quot;20307&quot; value=&quot;384&quot;/&gt;&lt;/object&gt;&lt;object type=&quot;3&quot; unique_id=&quot;12731&quot;&gt;&lt;property id=&quot;20148&quot; value=&quot;5&quot;/&gt;&lt;property id=&quot;20300&quot; value=&quot;Slide 13 - &amp;quot;LED-ek osztályozása tokozás szerint&amp;quot;&quot;/&gt;&lt;property id=&quot;20307&quot; value=&quot;386&quot;/&gt;&lt;/object&gt;&lt;object type=&quot;3&quot; unique_id=&quot;12732&quot;&gt;&lt;property id=&quot;20148&quot; value=&quot;5&quot;/&gt;&lt;property id=&quot;20300&quot; value=&quot;Slide 14 - &amp;quot;Optikai paraméterek&amp;quot;&quot;/&gt;&lt;property id=&quot;20307&quot; value=&quot;387&quot;/&gt;&lt;/object&gt;&lt;object type=&quot;3&quot; unique_id=&quot;12733&quot;&gt;&lt;property id=&quot;20148&quot; value=&quot;5&quot;/&gt;&lt;property id=&quot;20300&quot; value=&quot;Slide 15 - &amp;quot;Sugárzási karakterisztika&amp;quot;&quot;/&gt;&lt;property id=&quot;20307&quot; value=&quot;388&quot;/&gt;&lt;/object&gt;&lt;object type=&quot;3&quot; unique_id=&quot;12734&quot;&gt;&lt;property id=&quot;20148&quot; value=&quot;5&quot;/&gt;&lt;property id=&quot;20300&quot; value=&quot;Slide 16 - &amp;quot;LED-ek hatásfokai&amp;quot;&quot;/&gt;&lt;property id=&quot;20307&quot; value=&quot;389&quot;/&gt;&lt;/object&gt;&lt;object type=&quot;3&quot; unique_id=&quot;12735&quot;&gt;&lt;property id=&quot;20148&quot; value=&quot;5&quot;/&gt;&lt;property id=&quot;20300&quot; value=&quot;Slide 17 - &amp;quot;Extraction efficiency&amp;quot;&quot;/&gt;&lt;property id=&quot;20307&quot; value=&quot;391&quot;/&gt;&lt;/object&gt;&lt;object type=&quot;3&quot; unique_id=&quot;12736&quot;&gt;&lt;property id=&quot;20148&quot; value=&quot;5&quot;/&gt;&lt;property id=&quot;20300&quot; value=&quot;Slide 18 - &amp;quot;Fehér fény előállítása LED-del&amp;quot;&quot;/&gt;&lt;property id=&quot;20307&quot; value=&quot;392&quot;/&gt;&lt;/object&gt;&lt;object type=&quot;3&quot; unique_id=&quot;12737&quot;&gt;&lt;property id=&quot;20148&quot; value=&quot;5&quot;/&gt;&lt;property id=&quot;20300&quot; value=&quot;Slide 19 - &amp;quot;Fehér fény problematikája LED-eknél&amp;quot;&quot;/&gt;&lt;property id=&quot;20307&quot; value=&quot;393&quot;/&gt;&lt;/object&gt;&lt;object type=&quot;3&quot; unique_id=&quot;12738&quot;&gt;&lt;property id=&quot;20148&quot; value=&quot;5&quot;/&gt;&lt;property id=&quot;20300&quot; value=&quot;Slide 20 - &amp;quot;Hőmérsékletfüggés&amp;quot;&quot;/&gt;&lt;property id=&quot;20307&quot; value=&quot;394&quot;/&gt;&lt;/object&gt;&lt;object type=&quot;3&quot; unique_id=&quot;12739&quot;&gt;&lt;property id=&quot;20148&quot; value=&quot;5&quot;/&gt;&lt;property id=&quot;20300&quot; value=&quot;Slide 21 - &amp;quot;Gyártósori osztályozás&amp;quot;&quot;/&gt;&lt;property id=&quot;20307&quot; value=&quot;395&quot;/&gt;&lt;/object&gt;&lt;object type=&quot;3&quot; unique_id=&quot;12740&quot;&gt;&lt;property id=&quot;20148&quot; value=&quot;5&quot;/&gt;&lt;property id=&quot;20300&quot; value=&quot;Slide 22 - &amp;quot;OLEDs: what are they?&amp;quot;&quot;/&gt;&lt;property id=&quot;20307&quot; value=&quot;418&quot;/&gt;&lt;/object&gt;&lt;object type=&quot;3&quot; unique_id=&quot;12741&quot;&gt;&lt;property id=&quot;20148&quot; value=&quot;5&quot;/&gt;&lt;property id=&quot;20300&quot; value=&quot;Slide 23 - &amp;quot;OLEDs: how do they look like?&amp;quot;&quot;/&gt;&lt;property id=&quot;20307&quot; value=&quot;419&quot;/&gt;&lt;/object&gt;&lt;object type=&quot;3&quot; unique_id=&quot;12742&quot;&gt;&lt;property id=&quot;20148&quot; value=&quot;5&quot;/&gt;&lt;property id=&quot;20300&quot; value=&quot;Slide 24 - &amp;quot;OLED structures: very thin layers&amp;quot;&quot;/&gt;&lt;property id=&quot;20307&quot; value=&quot;420&quot;/&gt;&lt;/object&gt;&lt;object type=&quot;3&quot; unique_id=&quot;12743&quot;&gt;&lt;property id=&quot;20148&quot; value=&quot;5&quot;/&gt;&lt;property id=&quot;20300&quot; value=&quot;Slide 25 - &amp;quot;OLED structures&amp;quot;&quot;/&gt;&lt;property id=&quot;20307&quot; value=&quot;421&quot;/&gt;&lt;/object&gt;&lt;object type=&quot;3&quot; unique_id=&quot;12744&quot;&gt;&lt;property id=&quot;20148&quot; value=&quot;5&quot;/&gt;&lt;property id=&quot;20300&quot; value=&quot;Slide 26 - &amp;quot;Már létező OLED alkalmazások&amp;quot;&quot;/&gt;&lt;property id=&quot;20307&quot; value=&quot;422&quot;/&gt;&lt;/object&gt;&lt;object type=&quot;3&quot; unique_id=&quot;12745&quot;&gt;&lt;property id=&quot;20148&quot; value=&quot;5&quot;/&gt;&lt;property id=&quot;20300&quot; value=&quot;Slide 27 - &amp;quot;A fotodióda&amp;quot;&quot;/&gt;&lt;property id=&quot;20307&quot; value=&quot;397&quot;/&gt;&lt;/object&gt;&lt;object type=&quot;3&quot; unique_id=&quot;12746&quot;&gt;&lt;property id=&quot;20148&quot; value=&quot;5&quot;/&gt;&lt;property id=&quot;20300&quot; value=&quot;Slide 28 - &amp;quot;Fotodióda&amp;quot;&quot;/&gt;&lt;property id=&quot;20307&quot; value=&quot;398&quot;/&gt;&lt;/object&gt;&lt;object type=&quot;3&quot; unique_id=&quot;12747&quot;&gt;&lt;property id=&quot;20148&quot; value=&quot;5&quot;/&gt;&lt;property id=&quot;20300&quot; value=&quot;Slide 29 - &amp;quot;Fotodióda alkalmazása: optocsatoló&amp;quot;&quot;/&gt;&lt;property id=&quot;20307&quot; value=&quot;399&quot;/&gt;&lt;/object&gt;&lt;object type=&quot;3&quot; unique_id=&quot;12748&quot;&gt;&lt;property id=&quot;20148&quot; value=&quot;5&quot;/&gt;&lt;property id=&quot;20300&quot; value=&quot;Slide 30 - &amp;quot;Fotodióda alkalmazása: képfelvevő&amp;quot;&quot;/&gt;&lt;property id=&quot;20307&quot; value=&quot;400&quot;/&gt;&lt;/object&gt;&lt;object type=&quot;3&quot; unique_id=&quot;12749&quot;&gt;&lt;property id=&quot;20148&quot; value=&quot;5&quot;/&gt;&lt;property id=&quot;20300&quot; value=&quot;Slide 31 - &amp;quot;CMOS képfelvevő&amp;quot;&quot;/&gt;&lt;property id=&quot;20307&quot; value=&quot;401&quot;/&gt;&lt;/object&gt;&lt;object type=&quot;3&quot; unique_id=&quot;12750&quot;&gt;&lt;property id=&quot;20148&quot; value=&quot;5&quot;/&gt;&lt;property id=&quot;20300&quot; value=&quot;Slide 32 - &amp;quot;CMOS képfelvevő&amp;quot;&quot;/&gt;&lt;property id=&quot;20307&quot; value=&quot;402&quot;/&gt;&lt;/object&gt;&lt;object type=&quot;3&quot; unique_id=&quot;12751&quot;&gt;&lt;property id=&quot;20148&quot; value=&quot;5&quot;/&gt;&lt;property id=&quot;20300&quot; value=&quot;Slide 33 - &amp;quot;Képmegjelenítők&amp;quot;&quot;/&gt;&lt;property id=&quot;20307&quot; value=&quot;403&quot;/&gt;&lt;/object&gt;&lt;object type=&quot;3&quot; unique_id=&quot;12752&quot;&gt;&lt;property id=&quot;20148&quot; value=&quot;5&quot;/&gt;&lt;property id=&quot;20300&quot; value=&quot;Slide 34 - &amp;quot;LED-es kijelzők&amp;quot;&quot;/&gt;&lt;property id=&quot;20307&quot; value=&quot;409&quot;/&gt;&lt;/object&gt;&lt;object type=&quot;3&quot; unique_id=&quot;12753&quot;&gt;&lt;property id=&quot;20148&quot; value=&quot;5&quot;/&gt;&lt;property id=&quot;20300&quot; value=&quot;Slide 35 - &amp;quot;Ma ismert LCD képernyő&amp;quot;&quot;/&gt;&lt;property id=&quot;20307&quot; value=&quot;410&quot;/&gt;&lt;/object&gt;&lt;object type=&quot;3&quot; unique_id=&quot;12754&quot;&gt;&lt;property id=&quot;20148&quot; value=&quot;5&quot;/&gt;&lt;property id=&quot;20300&quot; value=&quot;Slide 36 - &amp;quot;A működés alapja: folyadékkristály&amp;quot;&quot;/&gt;&lt;property id=&quot;20307&quot; value=&quot;411&quot;/&gt;&lt;/object&gt;&lt;object type=&quot;3&quot; unique_id=&quot;12755&quot;&gt;&lt;property id=&quot;20148&quot; value=&quot;5&quot;/&gt;&lt;property id=&quot;20300&quot; value=&quot;Slide 37 - &amp;quot;A folyadékkristály&amp;quot;&quot;/&gt;&lt;property id=&quot;20307&quot; value=&quot;412&quot;/&gt;&lt;/object&gt;&lt;object type=&quot;3&quot; unique_id=&quot;12756&quot;&gt;&lt;property id=&quot;20148&quot; value=&quot;5&quot;/&gt;&lt;property id=&quot;20300&quot; value=&quot;Slide 38 - &amp;quot;LCD kijelzők&amp;quot;&quot;/&gt;&lt;property id=&quot;20307&quot; value=&quot;413&quot;/&gt;&lt;/object&gt;&lt;object type=&quot;3&quot; unique_id=&quot;12757&quot;&gt;&lt;property id=&quot;20148&quot; value=&quot;5&quot;/&gt;&lt;property id=&quot;20300&quot; value=&quot;Slide 39 - &amp;quot;LCD típusú kijelzők&amp;quot;&quot;/&gt;&lt;property id=&quot;20307&quot; value=&quot;414&quot;/&gt;&lt;/object&gt;&lt;object type=&quot;3&quot; unique_id=&quot;12758&quot;&gt;&lt;property id=&quot;20148&quot; value=&quot;5&quot;/&gt;&lt;property id=&quot;20300&quot; value=&quot;Slide 40 - &amp;quot;LCD konfigurációk&amp;quot;&quot;/&gt;&lt;property id=&quot;20307&quot; value=&quot;415&quot;/&gt;&lt;/object&gt;&lt;object type=&quot;3&quot; unique_id=&quot;12759&quot;&gt;&lt;property id=&quot;20148&quot; value=&quot;5&quot;/&gt;&lt;property id=&quot;20300&quot; value=&quot;Slide 41 - &amp;quot;Az LCD szerkezete&amp;quot;&quot;/&gt;&lt;property id=&quot;20307&quot; value=&quot;416&quot;/&gt;&lt;/object&gt;&lt;object type=&quot;3&quot; unique_id=&quot;12760&quot;&gt;&lt;property id=&quot;20148&quot; value=&quot;5&quot;/&gt;&lt;property id=&quot;20300&quot; value=&quot;Slide 42 - &amp;quot;Passzív LCD&amp;quot;&quot;/&gt;&lt;property id=&quot;20307&quot; value=&quot;417&quot;/&gt;&lt;/object&gt;&lt;object type=&quot;3&quot; unique_id=&quot;12761&quot;&gt;&lt;property id=&quot;20148&quot; value=&quot;5&quot;/&gt;&lt;property id=&quot;20300&quot; value=&quot;Slide 43 - &amp;quot;DMD – deformable mirror device&amp;quot;&quot;/&gt;&lt;property id=&quot;20307&quot; value=&quot;404&quot;/&gt;&lt;/object&gt;&lt;object type=&quot;3&quot; unique_id=&quot;12762&quot;&gt;&lt;property id=&quot;20148&quot; value=&quot;5&quot;/&gt;&lt;property id=&quot;20300&quot; value=&quot;Slide 44 - &amp;quot;DMD – deformable mirror device&amp;quot;&quot;/&gt;&lt;property id=&quot;20307&quot; value=&quot;405&quot;/&gt;&lt;/object&gt;&lt;object type=&quot;3&quot; unique_id=&quot;12763&quot;&gt;&lt;property id=&quot;20148&quot; value=&quot;5&quot;/&gt;&lt;property id=&quot;20300&quot; value=&quot;Slide 45 - &amp;quot;DMD – deformable mirror device&amp;quot;&quot;/&gt;&lt;property id=&quot;20307&quot; value=&quot;406&quot;/&gt;&lt;/object&gt;&lt;object type=&quot;3&quot; unique_id=&quot;12764&quot;&gt;&lt;property id=&quot;20148&quot; value=&quot;5&quot;/&gt;&lt;property id=&quot;20300&quot; value=&quot;Slide 46 - &amp;quot;DMD kivetítők&amp;quot;&quot;/&gt;&lt;property id=&quot;20307&quot; value=&quot;407&quot;/&gt;&lt;/object&gt;&lt;object type=&quot;3&quot; unique_id=&quot;12765&quot;&gt;&lt;property id=&quot;20148&quot; value=&quot;5&quot;/&gt;&lt;property id=&quot;20300&quot; value=&quot;Slide 47 - &amp;quot;DMD – deformable mirror device&amp;quot;&quot;/&gt;&lt;property id=&quot;20307&quot; value=&quot;40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DA318-2887-4A7D-96B2-20926C7EE229}&quot;/&gt;&lt;isInvalidForFieldText val=&quot;0&quot;/&gt;&lt;Image&gt;&lt;filename val=&quot;X:\egyetem\GE Tungsram\oktatasi szerzodes 2011\data\asimages\{351DA318-2887-4A7D-96B2-20926C7EE229}_18.png&quot;/&gt;&lt;left val=&quot;411&quot;/&gt;&lt;top val=&quot;276&quot;/&gt;&lt;width val=&quot;156&quot;/&gt;&lt;height val=&quot;66&quot;/&gt;&lt;hasText val=&quot;1&quot;/&gt;&lt;/Image&gt;&lt;/ThreeDShapeInfo&gt;"/>
</p:tagLst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4D2885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4D2885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4D2885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4D2885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micred_template-15-08-2005">
  <a:themeElements>
    <a:clrScheme name="4_micred_template-15-08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micred_template-15-08-2005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4F278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4F278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micred_template-15-08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cred_template-15-08-200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icred_template-15-08-2005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cred_template-15-08-2005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cred_template-15-08-20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cred_template-15-08-20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cred_template-15-08-20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5873</TotalTime>
  <Words>2489</Words>
  <Application>Microsoft Office PowerPoint</Application>
  <PresentationFormat>Diavetítés a képernyőre (4:3 oldalarány)</PresentationFormat>
  <Paragraphs>559</Paragraphs>
  <Slides>50</Slides>
  <Notes>48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50</vt:i4>
      </vt:variant>
    </vt:vector>
  </HeadingPairs>
  <TitlesOfParts>
    <vt:vector size="61" baseType="lpstr">
      <vt:lpstr>Arial</vt:lpstr>
      <vt:lpstr>Arial Black</vt:lpstr>
      <vt:lpstr>Arial Narrow</vt:lpstr>
      <vt:lpstr>Symbol</vt:lpstr>
      <vt:lpstr>Times New Roman</vt:lpstr>
      <vt:lpstr>Wingdings</vt:lpstr>
      <vt:lpstr>1_Custom Design</vt:lpstr>
      <vt:lpstr>4_micred_template-15-08-2005</vt:lpstr>
      <vt:lpstr>Photo Editor Photo</vt:lpstr>
      <vt:lpstr>Bitmap Image</vt:lpstr>
      <vt:lpstr>Document</vt:lpstr>
      <vt:lpstr>MIKROELEKTRONIK, VIEEAB00</vt:lpstr>
      <vt:lpstr>LEDs, OLEDs</vt:lpstr>
      <vt:lpstr>LED == leuchtende Diode</vt:lpstr>
      <vt:lpstr>Der Grund für Lichtemission: direktes Band</vt:lpstr>
      <vt:lpstr>Frühere LED Strukturen</vt:lpstr>
      <vt:lpstr>Entwicklungsgeschichte der LEDs</vt:lpstr>
      <vt:lpstr>Struktur von neusten LED-Plättchen</vt:lpstr>
      <vt:lpstr>Struktur von neusten LED-Plättchen</vt:lpstr>
      <vt:lpstr>Farben</vt:lpstr>
      <vt:lpstr>Lichtausbeute von LEDs (v)</vt:lpstr>
      <vt:lpstr>Aufbau der traditionellen LED</vt:lpstr>
      <vt:lpstr>Aufbau der traditionellen LED</vt:lpstr>
      <vt:lpstr>Charakteristische Daten von LEDs</vt:lpstr>
      <vt:lpstr>Gehäusearten</vt:lpstr>
      <vt:lpstr>Gruppierung der LEDs nach Gehäuse</vt:lpstr>
      <vt:lpstr>Optische Parameter</vt:lpstr>
      <vt:lpstr>Strahlungscharakteristik</vt:lpstr>
      <vt:lpstr>Wirkungsgrad-Arten von LEDs</vt:lpstr>
      <vt:lpstr>Definition des Wärmewiederstands von LEDs</vt:lpstr>
      <vt:lpstr>Wirkunsgrad – ist kein einzelner Wert</vt:lpstr>
      <vt:lpstr>Extraktionswirkungsgrad</vt:lpstr>
      <vt:lpstr>Erzeugung weissen Lichts durch LED</vt:lpstr>
      <vt:lpstr>Die Problematik des weissen Lichts bei LEDs</vt:lpstr>
      <vt:lpstr>Temperaturabhängigkeit</vt:lpstr>
      <vt:lpstr>Klassifizierung an der Produktionslinie</vt:lpstr>
      <vt:lpstr>OLEDs: what are they?</vt:lpstr>
      <vt:lpstr>OLEDs: how do they look like?</vt:lpstr>
      <vt:lpstr>OLED structures: very thin layers</vt:lpstr>
      <vt:lpstr>OLED structures</vt:lpstr>
      <vt:lpstr>Schon existierende OLED Anwendungen</vt:lpstr>
      <vt:lpstr>Die Fotodiode</vt:lpstr>
      <vt:lpstr>Fotodiode</vt:lpstr>
      <vt:lpstr>Anwendung der Fotodiode: Optokoppler</vt:lpstr>
      <vt:lpstr>Eine andere Anwendung der Fotodiode: Bildsensor</vt:lpstr>
      <vt:lpstr>CMOS Bildsensor</vt:lpstr>
      <vt:lpstr>CMOS Bildsensor</vt:lpstr>
      <vt:lpstr>Anzeigen (Displays)</vt:lpstr>
      <vt:lpstr>LED Anzeigen</vt:lpstr>
      <vt:lpstr>Flüssigkristall Bildschirm (LCD) </vt:lpstr>
      <vt:lpstr>Die Basis der Funktion ist das Flüssigkristall</vt:lpstr>
      <vt:lpstr>Das Flüssigkristall</vt:lpstr>
      <vt:lpstr>LCD Anzeigen (displays)</vt:lpstr>
      <vt:lpstr>Typen der LCD Anzeigen</vt:lpstr>
      <vt:lpstr>LCD Konfigurationen</vt:lpstr>
      <vt:lpstr>Aufbau der LCD</vt:lpstr>
      <vt:lpstr>DMD – deformable mirror device</vt:lpstr>
      <vt:lpstr>DMD – deformable mirror device</vt:lpstr>
      <vt:lpstr>DMD – deformable mirror device</vt:lpstr>
      <vt:lpstr>DMD Projektoren</vt:lpstr>
      <vt:lpstr>DMD – deformable mirror device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MicReD - Poppe Andras</dc:creator>
  <cp:lastModifiedBy>Poppe András</cp:lastModifiedBy>
  <cp:revision>442</cp:revision>
  <cp:lastPrinted>2000-11-24T10:53:46Z</cp:lastPrinted>
  <dcterms:created xsi:type="dcterms:W3CDTF">2000-11-23T21:23:08Z</dcterms:created>
  <dcterms:modified xsi:type="dcterms:W3CDTF">2017-05-04T12:05:46Z</dcterms:modified>
</cp:coreProperties>
</file>