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5" r:id="rId1"/>
  </p:sldMasterIdLst>
  <p:notesMasterIdLst>
    <p:notesMasterId r:id="rId71"/>
  </p:notesMasterIdLst>
  <p:sldIdLst>
    <p:sldId id="371" r:id="rId2"/>
    <p:sldId id="420" r:id="rId3"/>
    <p:sldId id="421" r:id="rId4"/>
    <p:sldId id="372" r:id="rId5"/>
    <p:sldId id="418" r:id="rId6"/>
    <p:sldId id="440" r:id="rId7"/>
    <p:sldId id="373" r:id="rId8"/>
    <p:sldId id="375" r:id="rId9"/>
    <p:sldId id="422" r:id="rId10"/>
    <p:sldId id="442" r:id="rId11"/>
    <p:sldId id="443" r:id="rId12"/>
    <p:sldId id="423" r:id="rId13"/>
    <p:sldId id="411" r:id="rId14"/>
    <p:sldId id="415" r:id="rId15"/>
    <p:sldId id="374" r:id="rId16"/>
    <p:sldId id="383" r:id="rId17"/>
    <p:sldId id="384" r:id="rId18"/>
    <p:sldId id="385" r:id="rId19"/>
    <p:sldId id="441" r:id="rId20"/>
    <p:sldId id="444" r:id="rId21"/>
    <p:sldId id="386" r:id="rId22"/>
    <p:sldId id="414" r:id="rId23"/>
    <p:sldId id="424" r:id="rId24"/>
    <p:sldId id="387" r:id="rId25"/>
    <p:sldId id="388" r:id="rId26"/>
    <p:sldId id="389" r:id="rId27"/>
    <p:sldId id="416" r:id="rId28"/>
    <p:sldId id="390" r:id="rId29"/>
    <p:sldId id="391" r:id="rId30"/>
    <p:sldId id="399" r:id="rId31"/>
    <p:sldId id="425" r:id="rId32"/>
    <p:sldId id="419" r:id="rId33"/>
    <p:sldId id="382" r:id="rId34"/>
    <p:sldId id="398" r:id="rId35"/>
    <p:sldId id="376" r:id="rId36"/>
    <p:sldId id="377" r:id="rId37"/>
    <p:sldId id="378" r:id="rId38"/>
    <p:sldId id="426" r:id="rId39"/>
    <p:sldId id="380" r:id="rId40"/>
    <p:sldId id="396" r:id="rId41"/>
    <p:sldId id="397" r:id="rId42"/>
    <p:sldId id="381" r:id="rId43"/>
    <p:sldId id="438" r:id="rId44"/>
    <p:sldId id="413" r:id="rId45"/>
    <p:sldId id="370" r:id="rId46"/>
    <p:sldId id="417" r:id="rId47"/>
    <p:sldId id="400" r:id="rId48"/>
    <p:sldId id="401" r:id="rId49"/>
    <p:sldId id="412" r:id="rId50"/>
    <p:sldId id="402" r:id="rId51"/>
    <p:sldId id="427" r:id="rId52"/>
    <p:sldId id="403" r:id="rId53"/>
    <p:sldId id="428" r:id="rId54"/>
    <p:sldId id="429" r:id="rId55"/>
    <p:sldId id="430" r:id="rId56"/>
    <p:sldId id="431" r:id="rId57"/>
    <p:sldId id="439" r:id="rId58"/>
    <p:sldId id="433" r:id="rId59"/>
    <p:sldId id="434" r:id="rId60"/>
    <p:sldId id="432" r:id="rId61"/>
    <p:sldId id="405" r:id="rId62"/>
    <p:sldId id="406" r:id="rId63"/>
    <p:sldId id="407" r:id="rId64"/>
    <p:sldId id="435" r:id="rId65"/>
    <p:sldId id="408" r:id="rId66"/>
    <p:sldId id="409" r:id="rId67"/>
    <p:sldId id="410" r:id="rId68"/>
    <p:sldId id="436" r:id="rId69"/>
    <p:sldId id="437" r:id="rId70"/>
  </p:sldIdLst>
  <p:sldSz cx="9144000" cy="6858000" type="screen4x3"/>
  <p:notesSz cx="6858000" cy="9667875"/>
  <p:defaultTextStyle>
    <a:defPPr>
      <a:defRPr lang="en-US"/>
    </a:defPPr>
    <a:lvl1pPr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">
          <p15:clr>
            <a:srgbClr val="A4A3A4"/>
          </p15:clr>
        </p15:guide>
        <p15:guide id="2" pos="2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192E"/>
    <a:srgbClr val="001938"/>
    <a:srgbClr val="4D2885"/>
    <a:srgbClr val="AEB8BE"/>
    <a:srgbClr val="8C2532"/>
    <a:srgbClr val="33CC33"/>
    <a:srgbClr val="D60093"/>
    <a:srgbClr val="D5262B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0" autoAdjust="0"/>
    <p:restoredTop sz="96437" autoAdjust="0"/>
  </p:normalViewPr>
  <p:slideViewPr>
    <p:cSldViewPr snapToGrid="0" showGuides="1">
      <p:cViewPr varScale="1">
        <p:scale>
          <a:sx n="109" d="100"/>
          <a:sy n="109" d="100"/>
        </p:scale>
        <p:origin x="894" y="96"/>
      </p:cViewPr>
      <p:guideLst>
        <p:guide orient="horz" pos="209"/>
        <p:guide pos="260"/>
      </p:guideLst>
    </p:cSldViewPr>
  </p:slideViewPr>
  <p:outlineViewPr>
    <p:cViewPr>
      <p:scale>
        <a:sx n="33" d="100"/>
        <a:sy n="33" d="100"/>
      </p:scale>
      <p:origin x="0" y="-15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5488"/>
            <a:ext cx="4832350" cy="362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92638"/>
            <a:ext cx="548640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F9B6DC76-91A0-4A76-ADF2-0EF1066FBA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065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gic_family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ipolar_junction_transistor#Regions_of_operation" TargetMode="External"/><Relationship Id="rId5" Type="http://schemas.openxmlformats.org/officeDocument/2006/relationships/hyperlink" Target="https://en.wikipedia.org/wiki/Integrated_circuit" TargetMode="External"/><Relationship Id="rId4" Type="http://schemas.openxmlformats.org/officeDocument/2006/relationships/hyperlink" Target="https://en.wikipedia.org/wiki/Bipolar_junction_transistor" TargetMode="Externa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user/8321644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FF8061FC-2760-4858-A9A0-0283BB99A86F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4692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21F5D4B-7328-49C6-BB3F-FFBF13C34EC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069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603EACD9-07A9-417E-9EB5-3E1E998B146C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211008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0AEA1498-583C-4C75-8FC3-6466D382C8FB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304029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825D59C3-72A6-4751-ADD4-73A1CC249E44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04987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5BA11F58-77E0-478D-BABD-82E45C496E5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61611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7DBFA9C6-86A0-4B8E-8817-29B0E4509C8A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97066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01A0584-DBF1-496C-BC36-0E0368A263C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Egy subsztrát, hogy megbízható, gyors, párhuzamosítható, és közös erőforrást tudjon használni</a:t>
            </a:r>
          </a:p>
        </p:txBody>
      </p:sp>
    </p:spTree>
    <p:extLst>
      <p:ext uri="{BB962C8B-B14F-4D97-AF65-F5344CB8AC3E}">
        <p14:creationId xmlns:p14="http://schemas.microsoft.com/office/powerpoint/2010/main" val="3352361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01A0584-DBF1-496C-BC36-0E0368A263C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Egy subsztrát, hogy megbízható, gyors, párhuzamosítható, és közös erőforrást tudjon használni</a:t>
            </a:r>
          </a:p>
        </p:txBody>
      </p:sp>
    </p:spTree>
    <p:extLst>
      <p:ext uri="{BB962C8B-B14F-4D97-AF65-F5344CB8AC3E}">
        <p14:creationId xmlns:p14="http://schemas.microsoft.com/office/powerpoint/2010/main" val="3290027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01A0584-DBF1-496C-BC36-0E0368A263C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https://en.wikichip.org/wiki/i9-9900K</a:t>
            </a:r>
          </a:p>
        </p:txBody>
      </p:sp>
    </p:spTree>
    <p:extLst>
      <p:ext uri="{BB962C8B-B14F-4D97-AF65-F5344CB8AC3E}">
        <p14:creationId xmlns:p14="http://schemas.microsoft.com/office/powerpoint/2010/main" val="3349394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7D66A2D5-623D-4A46-AEFA-DA1D8998C25E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6426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50092A5-6136-45EC-8638-E65BE5481BE6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733280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1EE848C4-9863-470A-811B-EBF232FC014C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72749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F64A5638-7F10-4FC6-91CB-E01AAB3EC888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Az egész Si</a:t>
            </a:r>
            <a:r>
              <a:rPr lang="hu-HU" altLang="en-US" baseline="0" dirty="0" smtClean="0"/>
              <a:t> tehcnológia lényege, hogy leválasztjuk, megmintázzuk és eltávolítjuk ami nem kell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5849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6DAC727A-078B-41E2-A1EE-41EF7D84FB71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04731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B58FD835-E507-4F84-B31F-023A5507215F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25810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16F2262-4BE3-492A-A9BF-20BC985530B9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200" dirty="0" smtClean="0"/>
              <a:t>SiO</a:t>
            </a:r>
            <a:r>
              <a:rPr lang="hu-HU" altLang="en-US" sz="1200" baseline="-25000" dirty="0" smtClean="0"/>
              <a:t>2</a:t>
            </a:r>
            <a:r>
              <a:rPr lang="hu-HU" altLang="en-US" sz="1200" dirty="0" smtClean="0"/>
              <a:t> lesz az adalékolás maszkoló rétege</a:t>
            </a:r>
            <a:endParaRPr lang="en-US" altLang="en-US" sz="1200" dirty="0" smtClean="0"/>
          </a:p>
          <a:p>
            <a:pPr eaLnBrk="1" hangingPunct="1"/>
            <a:endParaRPr lang="hu-HU" altLang="en-US" dirty="0" smtClean="0"/>
          </a:p>
          <a:p>
            <a:pPr eaLnBrk="1" hangingPunct="1"/>
            <a:endParaRPr lang="hu-HU" altLang="en-US" dirty="0" smtClean="0"/>
          </a:p>
          <a:p>
            <a:pPr>
              <a:buFont typeface="Arial" panose="020B0604020202020204" pitchFamily="34" charset="0"/>
              <a:buAutoNum type="arabicPeriod"/>
            </a:pPr>
            <a:r>
              <a:rPr lang="hu-HU" altLang="en-US" sz="1200" dirty="0" smtClean="0"/>
              <a:t>fotoreziszt felvtele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hu-HU" altLang="en-US" sz="1200" dirty="0" smtClean="0"/>
              <a:t>mintázat fényképezése a rezisztre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hu-HU" altLang="en-US" sz="1200" dirty="0" smtClean="0"/>
              <a:t>előhívás (oldás, hőkezelés)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hu-HU" altLang="en-US" sz="1200" dirty="0" smtClean="0"/>
              <a:t>mintázat átvitele a rezisztről az oxidre nedves marással</a:t>
            </a:r>
            <a:endParaRPr lang="en-US" altLang="en-US" sz="1200" dirty="0" smtClean="0"/>
          </a:p>
          <a:p>
            <a:pPr eaLnBrk="1" hangingPunct="1"/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3411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B83D9468-E5EB-47C9-A71D-8D6361634401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27145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1F34F85-FB75-4A2A-8ADE-2F731C7E04CC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PAD a kommunikáció, külvilággal valló kapcsolat</a:t>
            </a:r>
          </a:p>
          <a:p>
            <a:pPr eaLnBrk="1" hangingPunct="1"/>
            <a:r>
              <a:rPr lang="hu-HU" altLang="en-US" dirty="0" smtClean="0"/>
              <a:t>Core: funkció</a:t>
            </a:r>
            <a:r>
              <a:rPr lang="hu-HU" altLang="en-US" baseline="0" dirty="0" smtClean="0"/>
              <a:t> megvalósítása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9177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9A08C338-515F-45B0-9515-BB3FAA045711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87092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D1BDF14-BA8D-449F-B859-55FD2264AA66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43682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30A707F0-317F-43D8-BA09-E8DA7711D4FF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0757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50092A5-6136-45EC-8638-E65BE5481BE6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753066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32DB71F3-A1B8-4557-AB24-ED1CDE4A7D3E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31155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8852757C-A4FE-41F3-93C5-48A710583B9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Fentről lefele,</a:t>
            </a:r>
            <a:r>
              <a:rPr lang="hu-HU" altLang="en-US" baseline="0" dirty="0" smtClean="0"/>
              <a:t> és olyan sebességgel, hogy ne legyen örvényes az áramlás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5599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05D93DB1-F6A4-47CC-8CB3-BA005843D8DF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48551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79206" indent="-299695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98778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78290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157801" indent="-239756"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1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CF760C9-0001-4471-9462-8248102CD69D}" type="slidenum"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en-US" sz="13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49200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693D24C-C7CE-4608-8550-8DBC96A6EC6B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777167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1E6AC054-B2CE-4475-B5B3-BFF6198EE7C4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4392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1A9F362F-BA6A-4EC6-92EC-F12E47850AFB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76388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84D4CBF-348F-4BA6-BA87-819D0E30D41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5510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84D4CBF-348F-4BA6-BA87-819D0E30D41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92240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771151C9-0939-453E-A180-4ECD2F64272E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53183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D50092A5-6136-45EC-8638-E65BE5481BE6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106329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69D29B10-77CD-430E-8042-99CF78F385C4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9232295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1A6C864F-AD4E-46F3-A8C4-39DA9688D203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277382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DB14997-2F62-4F95-8035-AF412724DF14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dirty="0" smtClean="0"/>
              <a:t>Transistor–transistor logic</a:t>
            </a:r>
            <a:r>
              <a:rPr lang="en-US" dirty="0" smtClean="0"/>
              <a:t> (</a:t>
            </a:r>
            <a:r>
              <a:rPr lang="en-US" b="1" dirty="0" smtClean="0"/>
              <a:t>TTL</a:t>
            </a:r>
            <a:r>
              <a:rPr lang="en-US" dirty="0" smtClean="0"/>
              <a:t>) is a </a:t>
            </a:r>
            <a:r>
              <a:rPr lang="en-US" dirty="0" smtClean="0">
                <a:hlinkClick r:id="rId3" tooltip="Logic family"/>
              </a:rPr>
              <a:t>logic family</a:t>
            </a:r>
            <a:r>
              <a:rPr lang="en-US" dirty="0" smtClean="0"/>
              <a:t> built from </a:t>
            </a:r>
            <a:r>
              <a:rPr lang="en-US" dirty="0" smtClean="0">
                <a:hlinkClick r:id="rId4" tooltip="Bipolar junction transistor"/>
              </a:rPr>
              <a:t>bipolar junction transistors</a:t>
            </a:r>
            <a:r>
              <a:rPr lang="en-US" dirty="0" smtClean="0"/>
              <a:t>. Its name signifies that transistors perform both the logic function (the first "transistor") and the amplifying function (the second "transistor");</a:t>
            </a:r>
            <a:endParaRPr lang="hu-HU" dirty="0" smtClean="0"/>
          </a:p>
          <a:p>
            <a:pPr eaLnBrk="1" hangingPunct="1"/>
            <a:r>
              <a:rPr lang="hu-HU" b="1" dirty="0" smtClean="0"/>
              <a:t>E</a:t>
            </a:r>
            <a:r>
              <a:rPr lang="en-US" b="1" dirty="0" err="1" smtClean="0"/>
              <a:t>mitter</a:t>
            </a:r>
            <a:r>
              <a:rPr lang="en-US" b="1" dirty="0" smtClean="0"/>
              <a:t>-coupled logic</a:t>
            </a:r>
            <a:r>
              <a:rPr lang="en-US" dirty="0" smtClean="0"/>
              <a:t> (</a:t>
            </a:r>
            <a:r>
              <a:rPr lang="en-US" b="1" dirty="0" smtClean="0"/>
              <a:t>ECL</a:t>
            </a:r>
            <a:r>
              <a:rPr lang="en-US" dirty="0" smtClean="0"/>
              <a:t>) is a high-speed </a:t>
            </a:r>
            <a:r>
              <a:rPr lang="en-US" dirty="0" smtClean="0">
                <a:hlinkClick r:id="rId5" tooltip="Integrated circuit"/>
              </a:rPr>
              <a:t>integrated circuit</a:t>
            </a:r>
            <a:r>
              <a:rPr lang="en-US" dirty="0" smtClean="0"/>
              <a:t> bipolar transistor </a:t>
            </a:r>
            <a:r>
              <a:rPr lang="en-US" dirty="0" smtClean="0">
                <a:hlinkClick r:id="rId3" tooltip="Logic family"/>
              </a:rPr>
              <a:t>logic family</a:t>
            </a:r>
            <a:r>
              <a:rPr lang="en-US" dirty="0" smtClean="0"/>
              <a:t>. ECL uses an overdriven </a:t>
            </a:r>
            <a:r>
              <a:rPr lang="en-US" dirty="0" smtClean="0">
                <a:hlinkClick r:id="rId4" tooltip="Bipolar junction transistor"/>
              </a:rPr>
              <a:t>BJT</a:t>
            </a:r>
            <a:r>
              <a:rPr lang="en-US" dirty="0" smtClean="0"/>
              <a:t> differential amplifier with single-ended input and limited emitter current to avoid the </a:t>
            </a:r>
            <a:r>
              <a:rPr lang="en-US" dirty="0" smtClean="0">
                <a:hlinkClick r:id="rId6" tooltip="Bipolar junction transistor"/>
              </a:rPr>
              <a:t>saturated</a:t>
            </a:r>
            <a:r>
              <a:rPr lang="en-US" dirty="0" smtClean="0"/>
              <a:t> (fully on) region of operation and its slow turn-off behavior</a:t>
            </a:r>
            <a:r>
              <a:rPr lang="hu-HU" dirty="0" smtClean="0"/>
              <a:t>;</a:t>
            </a:r>
            <a:endParaRPr lang="hu-HU" altLang="en-US" dirty="0" smtClean="0"/>
          </a:p>
          <a:p>
            <a:pPr eaLnBrk="1" hangingPunct="1"/>
            <a:r>
              <a:rPr lang="hu-HU" altLang="en-US" dirty="0" smtClean="0"/>
              <a:t>ECL RF-hez, kiszajú gyors</a:t>
            </a:r>
          </a:p>
        </p:txBody>
      </p:sp>
    </p:spTree>
    <p:extLst>
      <p:ext uri="{BB962C8B-B14F-4D97-AF65-F5344CB8AC3E}">
        <p14:creationId xmlns:p14="http://schemas.microsoft.com/office/powerpoint/2010/main" val="38787863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91EBF5C3-9576-4F6E-BACF-D645429D83DA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320990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118CA22-B9EF-4654-A27E-DC642F69BD87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74347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B6663CB8-EA96-4195-8B1C-420DBA2318CA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50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03586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A220627-3FA0-40E0-B7CF-D424E94A5C8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72835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A220627-3FA0-40E0-B7CF-D424E94A5C8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64950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A220627-3FA0-40E0-B7CF-D424E94A5C8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Embedded</a:t>
            </a:r>
          </a:p>
        </p:txBody>
      </p:sp>
    </p:spTree>
    <p:extLst>
      <p:ext uri="{BB962C8B-B14F-4D97-AF65-F5344CB8AC3E}">
        <p14:creationId xmlns:p14="http://schemas.microsoft.com/office/powerpoint/2010/main" val="9094896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A220627-3FA0-40E0-B7CF-D424E94A5C8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1932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34BB1986-D2CE-4EE0-8F7D-7FAC923BA881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16663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A220627-3FA0-40E0-B7CF-D424E94A5C8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Tick Tock</a:t>
            </a:r>
          </a:p>
        </p:txBody>
      </p:sp>
    </p:spTree>
    <p:extLst>
      <p:ext uri="{BB962C8B-B14F-4D97-AF65-F5344CB8AC3E}">
        <p14:creationId xmlns:p14="http://schemas.microsoft.com/office/powerpoint/2010/main" val="22248985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4A220627-3FA0-40E0-B7CF-D424E94A5C8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en-US" dirty="0" smtClean="0"/>
              <a:t>Tick Tock</a:t>
            </a:r>
          </a:p>
        </p:txBody>
      </p:sp>
    </p:spTree>
    <p:extLst>
      <p:ext uri="{BB962C8B-B14F-4D97-AF65-F5344CB8AC3E}">
        <p14:creationId xmlns:p14="http://schemas.microsoft.com/office/powerpoint/2010/main" val="13228654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Trigate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DC76-91A0-4A76-ADF2-0EF1066FBA94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9842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80414371-1938-451E-90F5-AF752505D0D2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60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722647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6A8B1F91-56C3-464B-BEF8-7610AE65037F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61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138809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665C781B-17E2-4297-B5F0-5195DE1AEAE2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62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76325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35DA813-2163-425A-AB54-70E3A4CA12F1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63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91438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35DA813-2163-425A-AB54-70E3A4CA12F1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387517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03D17747-F8EC-40FC-BE1C-388E39204A75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65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340037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B9083E7-59CF-4E61-B490-A6142ED23B0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66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3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21F5D4B-7328-49C6-BB3F-FFBF13C34EC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483614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8A3D72B-5948-442D-A090-629F1C224FC8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260098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8A3D72B-5948-442D-A090-629F1C224FC8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68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238713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28A3D72B-5948-442D-A090-629F1C224FC8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87397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fld id="{E21F5D4B-7328-49C6-BB3F-FFBF13C34EC0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37907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https://slideplayer.com/slide/7070232/</a:t>
            </a:r>
          </a:p>
          <a:p>
            <a:r>
              <a:rPr lang="hu-HU" b="1" dirty="0" smtClean="0"/>
              <a:t>Solidification &amp; Crystalline Imperfections</a:t>
            </a:r>
          </a:p>
          <a:p>
            <a:r>
              <a:rPr lang="hu-HU" dirty="0" smtClean="0"/>
              <a:t>Published by</a:t>
            </a:r>
            <a:r>
              <a:rPr lang="hu-HU" dirty="0" smtClean="0">
                <a:hlinkClick r:id="rId3"/>
              </a:rPr>
              <a:t>Blanche Parsons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DC76-91A0-4A76-ADF2-0EF1066FBA94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24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https://www.redarc.com.au/mono-vs-poly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DC76-91A0-4A76-ADF2-0EF1066FBA94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1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3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916976"/>
            <a:ext cx="6984000" cy="1296000"/>
          </a:xfrm>
        </p:spPr>
        <p:txBody>
          <a:bodyPr anchor="b">
            <a:normAutofit/>
          </a:bodyPr>
          <a:lstStyle>
            <a:lvl1pPr algn="l">
              <a:defRPr lang="hu-HU" sz="3200" b="1" kern="1200" dirty="0" smtClean="0">
                <a:solidFill>
                  <a:srgbClr val="3366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08" y="3501360"/>
            <a:ext cx="6944400" cy="3168000"/>
          </a:xfrm>
        </p:spPr>
        <p:txBody>
          <a:bodyPr>
            <a:normAutofit/>
          </a:bodyPr>
          <a:lstStyle>
            <a:lvl1pPr marL="0" indent="0" algn="l">
              <a:buNone/>
              <a:defRPr lang="hu-HU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403224" y="0"/>
            <a:ext cx="434975" cy="6858000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444476"/>
            <a:ext cx="9144000" cy="108902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979738" y="660400"/>
            <a:ext cx="61372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</a:pPr>
            <a:r>
              <a:rPr lang="hu-HU" dirty="0" smtClean="0">
                <a:solidFill>
                  <a:schemeClr val="bg1"/>
                </a:solidFill>
              </a:rPr>
              <a:t>Budapest University of Technology and Economics</a:t>
            </a:r>
            <a:endParaRPr lang="hu-HU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ct val="20000"/>
              </a:spcBef>
            </a:pPr>
            <a:r>
              <a:rPr lang="hu-HU" dirty="0" smtClean="0">
                <a:solidFill>
                  <a:schemeClr val="bg1"/>
                </a:solidFill>
              </a:rPr>
              <a:t>Department of Electron Devices</a:t>
            </a:r>
            <a:endParaRPr lang="hu-HU" dirty="0">
              <a:solidFill>
                <a:schemeClr val="bg1"/>
              </a:solidFill>
            </a:endParaRPr>
          </a:p>
        </p:txBody>
      </p:sp>
      <p:graphicFrame>
        <p:nvGraphicFramePr>
          <p:cNvPr id="10" name="Object 42"/>
          <p:cNvGraphicFramePr>
            <a:graphicFrameLocks noChangeAspect="1"/>
          </p:cNvGraphicFramePr>
          <p:nvPr/>
        </p:nvGraphicFramePr>
        <p:xfrm>
          <a:off x="201613" y="642938"/>
          <a:ext cx="24860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8" name="Photo Editor Photo" r:id="rId4" imgW="22290432" imgH="5951736" progId="MSPhotoEd.3">
                  <p:embed/>
                </p:oleObj>
              </mc:Choice>
              <mc:Fallback>
                <p:oleObj name="Photo Editor Photo" r:id="rId4" imgW="22290432" imgH="5951736" progId="MSPhotoEd.3">
                  <p:embed/>
                  <p:pic>
                    <p:nvPicPr>
                      <p:cNvPr id="1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642938"/>
                        <a:ext cx="24860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26" y="1726484"/>
            <a:ext cx="1649718" cy="432000"/>
          </a:xfrm>
          <a:prstGeom prst="rect">
            <a:avLst/>
          </a:prstGeom>
        </p:spPr>
      </p:pic>
      <p:sp>
        <p:nvSpPr>
          <p:cNvPr id="12" name="AutoShape 14"/>
          <p:cNvSpPr>
            <a:spLocks noChangeAspect="1" noChangeArrowheads="1"/>
          </p:cNvSpPr>
          <p:nvPr userDrawn="1"/>
        </p:nvSpPr>
        <p:spPr bwMode="auto">
          <a:xfrm>
            <a:off x="989918" y="1725783"/>
            <a:ext cx="432701" cy="432701"/>
          </a:xfrm>
          <a:prstGeom prst="roundRect">
            <a:avLst>
              <a:gd name="adj" fmla="val 11023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1270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50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1F57B4-0347-4B0C-A6CC-A266E65874A1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54960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7800E8-EE9B-45EC-BA7A-F3D4D17D1C03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634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457200" y="1124746"/>
            <a:ext cx="8229600" cy="21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467545" y="3717034"/>
            <a:ext cx="7991475" cy="23764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81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692276" y="1268415"/>
            <a:ext cx="5832475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6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042988" y="5229227"/>
            <a:ext cx="3240980" cy="1368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2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6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noProof="0" smtClean="0"/>
              <a:t>10.02.2020</a:t>
            </a:r>
            <a:endParaRPr lang="en-US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F1B9-2E7A-4CD8-BC90-ED644C970481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4269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123" y="3637189"/>
            <a:ext cx="7084035" cy="1813751"/>
          </a:xfrm>
        </p:spPr>
        <p:txBody>
          <a:bodyPr>
            <a:normAutofit/>
          </a:bodyPr>
          <a:lstStyle>
            <a:lvl1pPr marL="0" indent="0"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258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altLang="en-US" sz="2400" noProof="0" smtClean="0"/>
              <a:t>Click to edit Master subtitle style</a:t>
            </a:r>
            <a:endParaRPr lang="en-US" altLang="en-US" sz="2400" noProof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5F1B9-2E7A-4CD8-BC90-ED644C970481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688123" y="2075769"/>
            <a:ext cx="7084035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323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745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492125"/>
          </a:xfrm>
          <a:prstGeom prst="rect">
            <a:avLst/>
          </a:prstGeom>
          <a:solidFill>
            <a:srgbClr val="8C25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 userDrawn="1"/>
        </p:nvGraphicFramePr>
        <p:xfrm>
          <a:off x="0" y="14288"/>
          <a:ext cx="42910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6" name="Photo Editor Photo" r:id="rId3" imgW="5390476" imgH="590476" progId="MSPhotoEd.3">
                  <p:embed/>
                </p:oleObj>
              </mc:Choice>
              <mc:Fallback>
                <p:oleObj name="Photo Editor Photo" r:id="rId3" imgW="5390476" imgH="590476" progId="MSPhotoEd.3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8"/>
                        <a:ext cx="429101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6350"/>
            <a:ext cx="18684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6721475"/>
            <a:ext cx="9144000" cy="63500"/>
          </a:xfrm>
          <a:prstGeom prst="rect">
            <a:avLst/>
          </a:prstGeom>
          <a:solidFill>
            <a:srgbClr val="8C25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9" name="Object 20"/>
          <p:cNvGraphicFramePr>
            <a:graphicFrameLocks noChangeAspect="1"/>
          </p:cNvGraphicFramePr>
          <p:nvPr userDrawn="1"/>
        </p:nvGraphicFramePr>
        <p:xfrm>
          <a:off x="0" y="5746750"/>
          <a:ext cx="84931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7" name="Photo Editor Photo" r:id="rId6" imgW="3123810" imgH="4086795" progId="MSPhotoEd.3">
                  <p:embed/>
                </p:oleObj>
              </mc:Choice>
              <mc:Fallback>
                <p:oleObj name="Photo Editor Photo" r:id="rId6" imgW="3123810" imgH="4086795" progId="MSPhotoEd.3">
                  <p:embed/>
                  <p:pic>
                    <p:nvPicPr>
                      <p:cNvPr id="9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46750"/>
                        <a:ext cx="849313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1346200" y="9525"/>
            <a:ext cx="2976563" cy="447675"/>
          </a:xfrm>
          <a:prstGeom prst="rect">
            <a:avLst/>
          </a:prstGeom>
          <a:solidFill>
            <a:srgbClr val="8C25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sp>
        <p:nvSpPr>
          <p:cNvPr id="11" name="Text Box 22"/>
          <p:cNvSpPr txBox="1">
            <a:spLocks noChangeArrowheads="1"/>
          </p:cNvSpPr>
          <p:nvPr userDrawn="1"/>
        </p:nvSpPr>
        <p:spPr bwMode="auto">
          <a:xfrm>
            <a:off x="1320800" y="31750"/>
            <a:ext cx="2865438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20000"/>
              </a:spcBef>
              <a:defRPr/>
            </a:pPr>
            <a:r>
              <a:rPr lang="hu-HU" sz="700" b="1" smtClean="0">
                <a:solidFill>
                  <a:schemeClr val="bg1"/>
                </a:solidFill>
              </a:rPr>
              <a:t>Budapesti Műszaki és Gazdaságtudományi Egyetem</a:t>
            </a:r>
          </a:p>
          <a:p>
            <a:pPr algn="l">
              <a:spcBef>
                <a:spcPct val="20000"/>
              </a:spcBef>
              <a:defRPr/>
            </a:pPr>
            <a:r>
              <a:rPr lang="hu-HU" sz="1200" smtClean="0">
                <a:solidFill>
                  <a:schemeClr val="bg1"/>
                </a:solidFill>
              </a:rPr>
              <a:t>Elektronikus Eszközök Tanszéke</a:t>
            </a:r>
            <a:endParaRPr lang="en-US" sz="1200" smtClean="0">
              <a:solidFill>
                <a:schemeClr val="bg1"/>
              </a:solidFill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 userDrawn="1"/>
        </p:nvSpPr>
        <p:spPr bwMode="auto">
          <a:xfrm>
            <a:off x="914400" y="6403975"/>
            <a:ext cx="74120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hu-HU" sz="1000" i="1" smtClean="0">
                <a:solidFill>
                  <a:srgbClr val="8C2532"/>
                </a:solidFill>
                <a:latin typeface="Arial Narrow" pitchFamily="34" charset="0"/>
              </a:rPr>
              <a:t>    BME-VIK  villamosmérnöki szak                                     </a:t>
            </a:r>
            <a:r>
              <a:rPr lang="hu-HU" sz="1000" b="1" smtClean="0">
                <a:solidFill>
                  <a:srgbClr val="8C2532"/>
                </a:solidFill>
              </a:rPr>
              <a:t>MIKROMECHANIKA</a:t>
            </a:r>
            <a:r>
              <a:rPr lang="hu-HU" sz="1000" b="1" smtClean="0">
                <a:solidFill>
                  <a:srgbClr val="8C2532"/>
                </a:solidFill>
                <a:latin typeface="Arial Narrow" pitchFamily="34" charset="0"/>
              </a:rPr>
              <a:t>  </a:t>
            </a:r>
            <a:r>
              <a:rPr lang="hu-HU" sz="1000" smtClean="0">
                <a:solidFill>
                  <a:srgbClr val="8C2532"/>
                </a:solidFill>
                <a:latin typeface="Arial Narrow" pitchFamily="34" charset="0"/>
              </a:rPr>
              <a:t>                        </a:t>
            </a:r>
            <a:r>
              <a:rPr lang="hu-HU" sz="1000" b="1" i="1" smtClean="0">
                <a:solidFill>
                  <a:srgbClr val="8C2532"/>
                </a:solidFill>
                <a:latin typeface="Arial Narrow" pitchFamily="34" charset="0"/>
              </a:rPr>
              <a:t>Mizsei - Székely - Zólomy:  Integrált mikrorendszerek</a:t>
            </a:r>
            <a:endParaRPr lang="en-US" sz="1000" smtClean="0">
              <a:solidFill>
                <a:srgbClr val="8C2532"/>
              </a:solidFill>
              <a:latin typeface="Arial Narrow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0175" y="581025"/>
            <a:ext cx="8845550" cy="80645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3" name="Dia számának hely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17C07-3C6D-4D0C-8928-DC11AE4B0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83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41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27F2749-5EBE-4BC0-90F4-5BB1C8AB8A87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109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100F28-12E6-4653-8889-56B6C283C7D3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9102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53CA1-C73D-4E90-8980-284A91A6835D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31871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57600" y="6603479"/>
            <a:ext cx="4008534" cy="273600"/>
          </a:xfrm>
        </p:spPr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71CAF9-9A49-4580-86FE-480756EFD940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0957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0F27AC-1360-4224-91D0-8D4CBD6505EA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7387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C08332-7E35-4D20-AF22-943E0685F348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0979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9281AC-E1F0-46FB-A087-7177F30F2085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6466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57600" y="6603479"/>
            <a:ext cx="4008534" cy="273600"/>
          </a:xfrm>
          <a:prstGeom prst="rect">
            <a:avLst/>
          </a:prstGeom>
          <a:solidFill>
            <a:srgbClr val="162B12"/>
          </a:solidFill>
        </p:spPr>
        <p:txBody>
          <a:bodyPr anchor="ctr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10.02.2020</a:t>
            </a:r>
            <a:endParaRPr lang="hu-HU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488" y="548680"/>
            <a:ext cx="8784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488" y="1340768"/>
            <a:ext cx="8784000" cy="51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809625" lvl="2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err="1" smtClean="0"/>
              <a:t>ifth</a:t>
            </a:r>
            <a:r>
              <a:rPr lang="en-US" dirty="0" smtClean="0"/>
              <a:t> level</a:t>
            </a:r>
            <a:endParaRPr lang="hu-HU" dirty="0"/>
          </a:p>
        </p:txBody>
      </p:sp>
      <p:sp>
        <p:nvSpPr>
          <p:cNvPr id="7" name="Szövegdoboz 7"/>
          <p:cNvSpPr txBox="1"/>
          <p:nvPr/>
        </p:nvSpPr>
        <p:spPr>
          <a:xfrm>
            <a:off x="-12534" y="6604199"/>
            <a:ext cx="4584534" cy="274338"/>
          </a:xfrm>
          <a:prstGeom prst="rect">
            <a:avLst/>
          </a:prstGeom>
          <a:solidFill>
            <a:srgbClr val="3366CC"/>
          </a:solidFill>
          <a:ln w="47625">
            <a:noFill/>
          </a:ln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hu-HU" sz="1400" b="1" dirty="0" smtClean="0">
                <a:solidFill>
                  <a:schemeClr val="bg1"/>
                </a:solidFill>
              </a:rPr>
              <a:t>Microelectronics</a:t>
            </a:r>
          </a:p>
        </p:txBody>
      </p:sp>
      <p:sp>
        <p:nvSpPr>
          <p:cNvPr id="10" name="Szövegdoboz 1"/>
          <p:cNvSpPr txBox="1"/>
          <p:nvPr/>
        </p:nvSpPr>
        <p:spPr>
          <a:xfrm>
            <a:off x="-12534" y="0"/>
            <a:ext cx="9156534" cy="404663"/>
          </a:xfrm>
          <a:prstGeom prst="rect">
            <a:avLst/>
          </a:prstGeom>
          <a:solidFill>
            <a:schemeClr val="accent6">
              <a:lumMod val="25000"/>
            </a:schemeClr>
          </a:solidFill>
          <a:ln w="47625">
            <a:noFill/>
          </a:ln>
          <a:effectLst/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34" y="6602021"/>
            <a:ext cx="576000" cy="275058"/>
          </a:xfrm>
          <a:prstGeom prst="rect">
            <a:avLst/>
          </a:prstGeom>
          <a:solidFill>
            <a:srgbClr val="162B12"/>
          </a:solidFill>
        </p:spPr>
        <p:txBody>
          <a:bodyPr anchor="ctr"/>
          <a:lstStyle>
            <a:lvl1pPr algn="r">
              <a:defRPr lang="hu-HU" sz="14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75F1B9-2E7A-4CD8-BC90-ED644C970481}" type="slidenum">
              <a:rPr lang="en-US" altLang="hu-HU" smtClean="0"/>
              <a:pPr>
                <a:defRPr/>
              </a:pPr>
              <a:t>‹#›</a:t>
            </a:fld>
            <a:endParaRPr lang="en-US" altLang="hu-H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69" y="6631799"/>
            <a:ext cx="793664" cy="207831"/>
          </a:xfrm>
          <a:prstGeom prst="rect">
            <a:avLst/>
          </a:prstGeom>
        </p:spPr>
      </p:pic>
      <p:sp>
        <p:nvSpPr>
          <p:cNvPr id="9" name="AutoShape 14"/>
          <p:cNvSpPr>
            <a:spLocks noChangeAspect="1" noChangeArrowheads="1"/>
          </p:cNvSpPr>
          <p:nvPr userDrawn="1"/>
        </p:nvSpPr>
        <p:spPr bwMode="auto">
          <a:xfrm>
            <a:off x="8781516" y="36952"/>
            <a:ext cx="329793" cy="329793"/>
          </a:xfrm>
          <a:prstGeom prst="roundRect">
            <a:avLst>
              <a:gd name="adj" fmla="val 11023"/>
            </a:avLst>
          </a:prstGeom>
          <a:blipFill dpi="0" rotWithShape="0">
            <a:blip r:embed="rId20"/>
            <a:srcRect/>
            <a:stretch>
              <a:fillRect/>
            </a:stretch>
          </a:blipFill>
          <a:ln w="1270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baseline="0" dirty="0" smtClean="0">
          <a:solidFill>
            <a:schemeClr val="tx1"/>
          </a:solidFill>
          <a:latin typeface="Calibri (headings)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43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zabop@eet.bme.h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et.bme.hu/~poppe/miel/en" TargetMode="External"/><Relationship Id="rId4" Type="http://schemas.openxmlformats.org/officeDocument/2006/relationships/hyperlink" Target="mailto:poppe@eet.bme.h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lideplayer.com/user/832164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upload.wikimedia.org/wikipedia/commons/2/23/Monokristalines_Silizium_f%C3%BCr_die_Waferherstellung.jpg" TargetMode="Externa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6.png"/><Relationship Id="rId10" Type="http://schemas.openxmlformats.org/officeDocument/2006/relationships/image" Target="../media/image49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4.jpe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1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9.png"/><Relationship Id="rId4" Type="http://schemas.openxmlformats.org/officeDocument/2006/relationships/oleObject" Target="../embeddings/oleObject1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1.png"/><Relationship Id="rId4" Type="http://schemas.openxmlformats.org/officeDocument/2006/relationships/oleObject" Target="../embeddings/oleObject2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udson,_Massachusetts" TargetMode="External"/><Relationship Id="rId13" Type="http://schemas.openxmlformats.org/officeDocument/2006/relationships/hyperlink" Target="https://en.wikipedia.org/wiki/Dalian" TargetMode="External"/><Relationship Id="rId3" Type="http://schemas.openxmlformats.org/officeDocument/2006/relationships/hyperlink" Target="https://en.wikipedia.org/wiki/Hillsboro,_Oregon" TargetMode="External"/><Relationship Id="rId7" Type="http://schemas.openxmlformats.org/officeDocument/2006/relationships/hyperlink" Target="https://en.wikipedia.org/wiki/Rio_Rancho,_New_Mexico" TargetMode="External"/><Relationship Id="rId12" Type="http://schemas.openxmlformats.org/officeDocument/2006/relationships/hyperlink" Target="https://en.wikipedia.org/wiki/Kiryat_Gat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room.intel.com/editorials/fab-42-recent-announcement/" TargetMode="External"/><Relationship Id="rId11" Type="http://schemas.openxmlformats.org/officeDocument/2006/relationships/hyperlink" Target="https://en.wikipedia.org/wiki/Republic_of_Ireland" TargetMode="External"/><Relationship Id="rId5" Type="http://schemas.openxmlformats.org/officeDocument/2006/relationships/hyperlink" Target="https://en.wikipedia.org/wiki/Chandler,_Arizona" TargetMode="External"/><Relationship Id="rId15" Type="http://schemas.openxmlformats.org/officeDocument/2006/relationships/hyperlink" Target="https://newsroom.intel.com/newsroom/wp-content/uploads/sites/11/2017/05/non-volatile_memory_expansion_blog.pdf" TargetMode="External"/><Relationship Id="rId10" Type="http://schemas.openxmlformats.org/officeDocument/2006/relationships/hyperlink" Target="https://en.wikipedia.org/wiki/Leixlip" TargetMode="External"/><Relationship Id="rId4" Type="http://schemas.openxmlformats.org/officeDocument/2006/relationships/hyperlink" Target="https://en.wikipedia.org/wiki/Oregon" TargetMode="External"/><Relationship Id="rId9" Type="http://schemas.openxmlformats.org/officeDocument/2006/relationships/hyperlink" Target="https://en.wikipedia.org/wiki/Massachusetts" TargetMode="External"/><Relationship Id="rId14" Type="http://schemas.openxmlformats.org/officeDocument/2006/relationships/hyperlink" Target="https://en.wikipedia.org/wiki/Liaonin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93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png"/><Relationship Id="rId11" Type="http://schemas.openxmlformats.org/officeDocument/2006/relationships/image" Target="../media/image97.png"/><Relationship Id="rId5" Type="http://schemas.openxmlformats.org/officeDocument/2006/relationships/image" Target="../media/image99.png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98.png"/><Relationship Id="rId9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05.png"/><Relationship Id="rId4" Type="http://schemas.openxmlformats.org/officeDocument/2006/relationships/oleObject" Target="../embeddings/oleObject28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29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Microelectronics, BSc course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noProof="0" dirty="0" smtClean="0"/>
              <a:t>Introduction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noProof="0" dirty="0" smtClean="0"/>
          </a:p>
          <a:p>
            <a:pPr>
              <a:lnSpc>
                <a:spcPct val="80000"/>
              </a:lnSpc>
            </a:pPr>
            <a:r>
              <a:rPr lang="en-US" altLang="hu-HU" sz="2000" noProof="0" dirty="0" smtClean="0"/>
              <a:t>	</a:t>
            </a:r>
            <a:r>
              <a:rPr lang="en-US" altLang="hu-HU" sz="2000" cap="all" noProof="0" dirty="0" smtClean="0"/>
              <a:t>Szabó</a:t>
            </a:r>
            <a:r>
              <a:rPr lang="en-US" altLang="hu-HU" sz="2000" noProof="0" dirty="0" smtClean="0"/>
              <a:t> </a:t>
            </a:r>
            <a:r>
              <a:rPr lang="en-US" altLang="hu-HU" sz="2000" noProof="0" dirty="0" err="1" smtClean="0"/>
              <a:t>Péter</a:t>
            </a:r>
            <a:r>
              <a:rPr lang="en-US" altLang="hu-HU" sz="2000" noProof="0" dirty="0" smtClean="0"/>
              <a:t> </a:t>
            </a:r>
            <a:r>
              <a:rPr lang="en-US" altLang="hu-HU" sz="2000" noProof="0" dirty="0" err="1" smtClean="0"/>
              <a:t>Gábor</a:t>
            </a:r>
            <a:r>
              <a:rPr lang="hu-HU" altLang="hu-HU" sz="2000" noProof="0" dirty="0" smtClean="0"/>
              <a:t>, </a:t>
            </a:r>
            <a:r>
              <a:rPr lang="hu-HU" altLang="hu-HU" sz="2000" noProof="0" dirty="0" err="1" smtClean="0"/>
              <a:t>assoc</a:t>
            </a:r>
            <a:r>
              <a:rPr lang="hu-HU" altLang="hu-HU" sz="2000" noProof="0" dirty="0" smtClean="0"/>
              <a:t>. prof. </a:t>
            </a:r>
            <a:r>
              <a:rPr lang="hu-HU" altLang="hu-HU" sz="2000" dirty="0" smtClean="0"/>
              <a:t>(QB330)</a:t>
            </a:r>
            <a:endParaRPr lang="en-US" altLang="hu-HU" sz="2000" noProof="0" dirty="0" smtClean="0"/>
          </a:p>
          <a:p>
            <a:pPr>
              <a:lnSpc>
                <a:spcPct val="80000"/>
              </a:lnSpc>
            </a:pPr>
            <a:r>
              <a:rPr lang="en-US" altLang="hu-HU" sz="2000" noProof="0" dirty="0" smtClean="0"/>
              <a:t>	</a:t>
            </a:r>
            <a:r>
              <a:rPr lang="en-US" altLang="hu-HU" sz="2000" noProof="0" dirty="0" smtClean="0">
                <a:hlinkClick r:id="rId3"/>
              </a:rPr>
              <a:t>szabop@eet.bme.hu</a:t>
            </a:r>
            <a:r>
              <a:rPr lang="en-US" altLang="hu-HU" sz="2000" noProof="0" dirty="0" smtClean="0"/>
              <a:t> </a:t>
            </a:r>
            <a:endParaRPr lang="hu-HU" altLang="hu-HU" sz="2000" noProof="0" dirty="0" smtClean="0"/>
          </a:p>
          <a:p>
            <a:pPr>
              <a:lnSpc>
                <a:spcPct val="80000"/>
              </a:lnSpc>
            </a:pPr>
            <a:endParaRPr lang="hu-HU" altLang="en-US" sz="2000" dirty="0"/>
          </a:p>
          <a:p>
            <a:pPr>
              <a:lnSpc>
                <a:spcPct val="80000"/>
              </a:lnSpc>
            </a:pPr>
            <a:r>
              <a:rPr lang="en-US" altLang="hu-HU" sz="2000" dirty="0"/>
              <a:t>	</a:t>
            </a:r>
            <a:r>
              <a:rPr lang="hu-HU" altLang="hu-HU" sz="2000" cap="all" dirty="0" smtClean="0"/>
              <a:t>Poppe</a:t>
            </a:r>
            <a:r>
              <a:rPr lang="hu-HU" altLang="hu-HU" sz="2000" dirty="0" smtClean="0"/>
              <a:t> András, prof. </a:t>
            </a:r>
            <a:r>
              <a:rPr lang="hu-HU" altLang="hu-HU" sz="2000" dirty="0"/>
              <a:t>(</a:t>
            </a:r>
            <a:r>
              <a:rPr lang="hu-HU" altLang="hu-HU" sz="2000" dirty="0" smtClean="0"/>
              <a:t>QB326)</a:t>
            </a:r>
            <a:endParaRPr lang="en-US" altLang="hu-HU" sz="2000" dirty="0"/>
          </a:p>
          <a:p>
            <a:pPr>
              <a:lnSpc>
                <a:spcPct val="80000"/>
              </a:lnSpc>
            </a:pPr>
            <a:r>
              <a:rPr lang="en-US" altLang="hu-HU" sz="2000" dirty="0"/>
              <a:t>	</a:t>
            </a:r>
            <a:r>
              <a:rPr lang="hu-HU" altLang="hu-HU" sz="2000" dirty="0" err="1" smtClean="0">
                <a:hlinkClick r:id="rId4"/>
              </a:rPr>
              <a:t>poppe</a:t>
            </a:r>
            <a:r>
              <a:rPr lang="en-US" altLang="hu-HU" sz="2000" dirty="0" smtClean="0">
                <a:hlinkClick r:id="rId4"/>
              </a:rPr>
              <a:t>@eet.bme.hu</a:t>
            </a:r>
            <a:r>
              <a:rPr lang="hu-HU" altLang="hu-HU" sz="2000" dirty="0" smtClean="0"/>
              <a:t> </a:t>
            </a:r>
            <a:r>
              <a:rPr lang="en-US" altLang="hu-HU" sz="2000" dirty="0" smtClean="0"/>
              <a:t> 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endParaRPr lang="en-US" altLang="en-US" sz="2000" noProof="0" dirty="0" smtClean="0"/>
          </a:p>
        </p:txBody>
      </p:sp>
      <p:sp>
        <p:nvSpPr>
          <p:cNvPr id="2" name="Szövegdoboz 1"/>
          <p:cNvSpPr txBox="1"/>
          <p:nvPr/>
        </p:nvSpPr>
        <p:spPr>
          <a:xfrm>
            <a:off x="1459522" y="6418384"/>
            <a:ext cx="760534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err="1" smtClean="0">
                <a:solidFill>
                  <a:srgbClr val="FF0000"/>
                </a:solidFill>
              </a:rPr>
              <a:t>This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 err="1" smtClean="0">
                <a:solidFill>
                  <a:srgbClr val="FF0000"/>
                </a:solidFill>
              </a:rPr>
              <a:t>presentation</a:t>
            </a:r>
            <a:r>
              <a:rPr lang="hu-HU" sz="1800" dirty="0" smtClean="0">
                <a:solidFill>
                  <a:srgbClr val="FF0000"/>
                </a:solidFill>
              </a:rPr>
              <a:t> is </a:t>
            </a:r>
            <a:r>
              <a:rPr lang="hu-HU" sz="1800" dirty="0" err="1" smtClean="0">
                <a:solidFill>
                  <a:srgbClr val="FF0000"/>
                </a:solidFill>
              </a:rPr>
              <a:t>available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 err="1" smtClean="0">
                <a:solidFill>
                  <a:srgbClr val="FF0000"/>
                </a:solidFill>
              </a:rPr>
              <a:t>at</a:t>
            </a:r>
            <a:r>
              <a:rPr lang="hu-HU" sz="1800" dirty="0" smtClean="0">
                <a:solidFill>
                  <a:srgbClr val="FF0000"/>
                </a:solidFill>
              </a:rPr>
              <a:t>: </a:t>
            </a:r>
            <a:r>
              <a:rPr lang="hu-HU" sz="1800" b="1" dirty="0" smtClean="0">
                <a:hlinkClick r:id="rId5"/>
              </a:rPr>
              <a:t>www.eet.bme.hu</a:t>
            </a:r>
            <a:r>
              <a:rPr lang="en-US" sz="1800" b="1" dirty="0" smtClean="0">
                <a:hlinkClick r:id="rId5"/>
              </a:rPr>
              <a:t>/~</a:t>
            </a:r>
            <a:r>
              <a:rPr lang="en-US" sz="1800" b="1" dirty="0" err="1" smtClean="0">
                <a:hlinkClick r:id="rId5"/>
              </a:rPr>
              <a:t>poppe</a:t>
            </a:r>
            <a:r>
              <a:rPr lang="en-US" sz="1800" b="1" dirty="0" smtClean="0">
                <a:hlinkClick r:id="rId5"/>
              </a:rPr>
              <a:t>/</a:t>
            </a:r>
            <a:r>
              <a:rPr lang="en-US" sz="1800" b="1" dirty="0" err="1" smtClean="0">
                <a:hlinkClick r:id="rId5"/>
              </a:rPr>
              <a:t>miel</a:t>
            </a:r>
            <a:r>
              <a:rPr lang="en-US" sz="1800" b="1" dirty="0" smtClean="0">
                <a:hlinkClick r:id="rId5"/>
              </a:rPr>
              <a:t>/</a:t>
            </a:r>
            <a:r>
              <a:rPr lang="en-US" sz="1800" b="1" dirty="0" err="1" smtClean="0">
                <a:hlinkClick r:id="rId5"/>
              </a:rPr>
              <a:t>en</a:t>
            </a:r>
            <a:r>
              <a:rPr lang="en-US" sz="1800" b="1" dirty="0" smtClean="0"/>
              <a:t> </a:t>
            </a:r>
            <a:endParaRPr lang="hu-H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Crystalline structures</a:t>
            </a:r>
            <a:endParaRPr lang="hu-H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8" y="1035096"/>
            <a:ext cx="6599319" cy="4949489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18383" y="6213840"/>
            <a:ext cx="2723751" cy="380387"/>
          </a:xfrm>
        </p:spPr>
        <p:txBody>
          <a:bodyPr>
            <a:normAutofit/>
          </a:bodyPr>
          <a:lstStyle/>
          <a:p>
            <a:r>
              <a:rPr lang="hu-HU" sz="1050" b="1" dirty="0"/>
              <a:t>Solidification &amp; Crystalline </a:t>
            </a:r>
            <a:r>
              <a:rPr lang="hu-HU" sz="1050" b="1" dirty="0" smtClean="0"/>
              <a:t>Imperfections</a:t>
            </a:r>
            <a:br>
              <a:rPr lang="hu-HU" sz="1050" b="1" dirty="0" smtClean="0"/>
            </a:br>
            <a:r>
              <a:rPr lang="hu-HU" sz="1050" dirty="0" smtClean="0"/>
              <a:t>Published by </a:t>
            </a:r>
            <a:r>
              <a:rPr lang="hu-HU" sz="1050" dirty="0" smtClean="0">
                <a:hlinkClick r:id="rId4"/>
              </a:rPr>
              <a:t>Blanche </a:t>
            </a:r>
            <a:r>
              <a:rPr lang="hu-HU" sz="1050" dirty="0">
                <a:hlinkClick r:id="rId4"/>
              </a:rPr>
              <a:t>Parsons</a:t>
            </a:r>
            <a:endParaRPr lang="hu-HU" sz="1050" dirty="0"/>
          </a:p>
          <a:p>
            <a:endParaRPr lang="hu-HU" sz="10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10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371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Results of crystallization</a:t>
            </a:r>
            <a:endParaRPr lang="hu-HU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5758961"/>
            <a:ext cx="3867150" cy="418001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Mono-Crystalline Solar Cell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11</a:t>
            </a:fld>
            <a:endParaRPr lang="en-US" altLang="hu-H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4" y="1740202"/>
            <a:ext cx="4432336" cy="3339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31820"/>
            <a:ext cx="4443461" cy="33480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628650" y="5758961"/>
            <a:ext cx="3867150" cy="41800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Poly-Crystalline Solar Cell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74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noProof="0" dirty="0" smtClean="0"/>
              <a:t>Manufacturing</a:t>
            </a:r>
            <a:r>
              <a:rPr lang="en-US" altLang="en-US" noProof="0" dirty="0" smtClean="0"/>
              <a:t> of single </a:t>
            </a:r>
            <a:r>
              <a:rPr lang="hu-HU" altLang="en-US" noProof="0" dirty="0" smtClean="0"/>
              <a:t>crystal</a:t>
            </a:r>
            <a:r>
              <a:rPr lang="en-US" altLang="en-US" noProof="0" dirty="0" smtClean="0"/>
              <a:t> wafers</a:t>
            </a:r>
          </a:p>
        </p:txBody>
      </p:sp>
      <p:pic>
        <p:nvPicPr>
          <p:cNvPr id="7" name="Picture 4" descr="File:Monokristalines Silizium für die Waferherstellun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686175"/>
            <a:ext cx="1025525" cy="2743200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bou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1500188"/>
            <a:ext cx="3121025" cy="4929187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rystal_growt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3479800"/>
            <a:ext cx="16319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826502"/>
              </p:ext>
            </p:extLst>
          </p:nvPr>
        </p:nvGraphicFramePr>
        <p:xfrm>
          <a:off x="412750" y="1235075"/>
          <a:ext cx="4684713" cy="210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9" r:id="rId8" imgW="12038095" imgH="5409524" progId="">
                  <p:embed/>
                </p:oleObj>
              </mc:Choice>
              <mc:Fallback>
                <p:oleObj r:id="rId8" imgW="12038095" imgH="5409524" progId="">
                  <p:embed/>
                  <p:pic>
                    <p:nvPicPr>
                      <p:cNvPr id="512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1235075"/>
                        <a:ext cx="4684713" cy="210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12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Si single crystal, wafers (2007: 12")</a:t>
            </a:r>
          </a:p>
        </p:txBody>
      </p:sp>
      <p:graphicFrame>
        <p:nvGraphicFramePr>
          <p:cNvPr id="5122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600463"/>
              </p:ext>
            </p:extLst>
          </p:nvPr>
        </p:nvGraphicFramePr>
        <p:xfrm>
          <a:off x="5718175" y="1373188"/>
          <a:ext cx="3200400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name="Photo Editor Photo" r:id="rId4" imgW="4371429" imgH="3277057" progId="MSPhotoEd.3">
                  <p:embed/>
                </p:oleObj>
              </mc:Choice>
              <mc:Fallback>
                <p:oleObj name="Photo Editor Photo" r:id="rId4" imgW="4371429" imgH="3277057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8175" y="1373188"/>
                        <a:ext cx="3200400" cy="2398712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186035"/>
              </p:ext>
            </p:extLst>
          </p:nvPr>
        </p:nvGraphicFramePr>
        <p:xfrm>
          <a:off x="5718175" y="3871913"/>
          <a:ext cx="3200400" cy="240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" name="Photo Editor Photo" r:id="rId6" imgW="4382112" imgH="3285714" progId="MSPhotoEd.3">
                  <p:embed/>
                </p:oleObj>
              </mc:Choice>
              <mc:Fallback>
                <p:oleObj name="Photo Editor Photo" r:id="rId6" imgW="4382112" imgH="3285714" progId="MSPhotoEd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8175" y="3871913"/>
                        <a:ext cx="3200400" cy="2401887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914650" y="1323975"/>
            <a:ext cx="2457450" cy="2997200"/>
            <a:chOff x="1836" y="834"/>
            <a:chExt cx="1548" cy="1888"/>
          </a:xfrm>
        </p:grpSpPr>
        <p:pic>
          <p:nvPicPr>
            <p:cNvPr id="5134" name="Picture 2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834"/>
              <a:ext cx="1524" cy="132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sx="104000" sy="104000" algn="tl" rotWithShape="0">
                <a:prstClr val="black">
                  <a:alpha val="9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5" name="Text Box 29"/>
            <p:cNvSpPr txBox="1">
              <a:spLocks noChangeArrowheads="1"/>
            </p:cNvSpPr>
            <p:nvPr/>
          </p:nvSpPr>
          <p:spPr bwMode="auto">
            <a:xfrm>
              <a:off x="2270" y="2202"/>
              <a:ext cx="111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hu-HU" altLang="en-US" sz="1400" dirty="0">
                  <a:solidFill>
                    <a:schemeClr val="tx1"/>
                  </a:solidFill>
                </a:rPr>
                <a:t>8</a:t>
              </a:r>
              <a:r>
                <a:rPr lang="en-US" altLang="en-US" sz="1400" dirty="0">
                  <a:solidFill>
                    <a:schemeClr val="tx1"/>
                  </a:solidFill>
                </a:rPr>
                <a:t>" wafer with</a:t>
              </a:r>
              <a:r>
                <a:rPr lang="hu-HU" altLang="en-US" sz="1400" dirty="0">
                  <a:solidFill>
                    <a:schemeClr val="tx1"/>
                  </a:solidFill>
                </a:rPr>
                <a:t> Pentium process</a:t>
              </a:r>
              <a:r>
                <a:rPr lang="en-US" altLang="en-US" sz="1400" dirty="0" err="1">
                  <a:solidFill>
                    <a:schemeClr val="tx1"/>
                  </a:solidFill>
                </a:rPr>
                <a:t>ors</a:t>
              </a:r>
              <a:r>
                <a:rPr lang="hu-HU" altLang="en-US" sz="1400" dirty="0">
                  <a:solidFill>
                    <a:schemeClr val="tx1"/>
                  </a:solidFill>
                </a:rPr>
                <a:t>, Intel M</a:t>
              </a:r>
              <a:r>
                <a:rPr lang="en-US" altLang="en-US" sz="1400" dirty="0">
                  <a:solidFill>
                    <a:schemeClr val="tx1"/>
                  </a:solidFill>
                </a:rPr>
                <a:t>us</a:t>
              </a:r>
              <a:r>
                <a:rPr lang="hu-HU" altLang="en-US" sz="1400" dirty="0">
                  <a:solidFill>
                    <a:schemeClr val="tx1"/>
                  </a:solidFill>
                </a:rPr>
                <a:t>eum</a:t>
              </a:r>
              <a:endParaRPr lang="en-US" alt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30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524369"/>
            <a:ext cx="3271838" cy="4598987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171575" y="5545506"/>
            <a:ext cx="4524375" cy="1035050"/>
            <a:chOff x="2832" y="3166"/>
            <a:chExt cx="2850" cy="652"/>
          </a:xfrm>
        </p:grpSpPr>
        <p:graphicFrame>
          <p:nvGraphicFramePr>
            <p:cNvPr id="5124" name="Object 25"/>
            <p:cNvGraphicFramePr>
              <a:graphicFrameLocks noChangeAspect="1"/>
            </p:cNvGraphicFramePr>
            <p:nvPr/>
          </p:nvGraphicFramePr>
          <p:xfrm>
            <a:off x="2832" y="3166"/>
            <a:ext cx="1614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2" name="Photo Editor Photo" r:id="rId10" imgW="21228571" imgH="8580952" progId="MSPhotoEd.3">
                    <p:embed/>
                  </p:oleObj>
                </mc:Choice>
                <mc:Fallback>
                  <p:oleObj name="Photo Editor Photo" r:id="rId10" imgW="21228571" imgH="8580952" progId="MSPhotoEd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3166"/>
                          <a:ext cx="1614" cy="652"/>
                        </a:xfrm>
                        <a:prstGeom prst="rect">
                          <a:avLst/>
                        </a:prstGeom>
                        <a:noFill/>
                        <a:ln w="9525" algn="ctr">
                          <a:solidFill>
                            <a:srgbClr val="C0C0C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3" name="Text Box 26"/>
            <p:cNvSpPr txBox="1">
              <a:spLocks noChangeArrowheads="1"/>
            </p:cNvSpPr>
            <p:nvPr/>
          </p:nvSpPr>
          <p:spPr bwMode="auto">
            <a:xfrm>
              <a:off x="4490" y="3504"/>
              <a:ext cx="1192" cy="174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sx="104000" sy="104000" algn="tl" rotWithShape="0">
                <a:prstClr val="black">
                  <a:alpha val="9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en-US" sz="1400" dirty="0" smtClean="0"/>
                <a:t>Finished</a:t>
              </a:r>
              <a:r>
                <a:rPr lang="en-US" altLang="en-US" sz="1400" dirty="0" smtClean="0"/>
                <a:t> </a:t>
              </a:r>
              <a:r>
                <a:rPr lang="en-US" altLang="en-US" sz="1400" dirty="0"/>
                <a:t>Si wafer</a:t>
              </a:r>
            </a:p>
          </p:txBody>
        </p:sp>
      </p:grpSp>
      <p:sp>
        <p:nvSpPr>
          <p:cNvPr id="5132" name="Text Box 31"/>
          <p:cNvSpPr txBox="1">
            <a:spLocks noChangeArrowheads="1"/>
          </p:cNvSpPr>
          <p:nvPr/>
        </p:nvSpPr>
        <p:spPr bwMode="auto">
          <a:xfrm>
            <a:off x="6280150" y="3886200"/>
            <a:ext cx="18923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~2007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13</a:t>
            </a:fld>
            <a:endParaRPr lang="en-US" alt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Manufacturing of wafers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766085"/>
              </p:ext>
            </p:extLst>
          </p:nvPr>
        </p:nvGraphicFramePr>
        <p:xfrm>
          <a:off x="660400" y="1111932"/>
          <a:ext cx="7739063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Photo Editor Photo" r:id="rId4" imgW="10488489" imgH="7361905" progId="MSPhotoEd.3">
                  <p:embed/>
                </p:oleObj>
              </mc:Choice>
              <mc:Fallback>
                <p:oleObj name="Photo Editor Photo" r:id="rId4" imgW="10488489" imgH="73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1111932"/>
                        <a:ext cx="7739063" cy="5430837"/>
                      </a:xfrm>
                      <a:prstGeom prst="rect">
                        <a:avLst/>
                      </a:prstGeom>
                      <a:noFill/>
                      <a:ln w="12700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14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Finished wafers before dicing</a:t>
            </a: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pic>
        <p:nvPicPr>
          <p:cNvPr id="37895" name="Picture 4" descr="XD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217738"/>
            <a:ext cx="6781800" cy="3535362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15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752475"/>
          </a:xfrm>
        </p:spPr>
        <p:txBody>
          <a:bodyPr/>
          <a:lstStyle/>
          <a:p>
            <a:pPr eaLnBrk="1" hangingPunct="1"/>
            <a:r>
              <a:rPr lang="en-US" altLang="en-US" noProof="0" dirty="0" smtClean="0"/>
              <a:t>Dicing of a wafer</a:t>
            </a: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pic>
        <p:nvPicPr>
          <p:cNvPr id="38919" name="Picture 4" descr="X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589088"/>
            <a:ext cx="5410200" cy="4686300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412749" y="2763838"/>
            <a:ext cx="31019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dirty="0"/>
              <a:t>A </a:t>
            </a:r>
            <a:r>
              <a:rPr lang="hu-HU" altLang="en-US" dirty="0" smtClean="0"/>
              <a:t>finished </a:t>
            </a:r>
            <a:r>
              <a:rPr lang="hu-HU" altLang="en-US" dirty="0"/>
              <a:t>wafer with dice (chips) on top</a:t>
            </a:r>
            <a:endParaRPr lang="en-US" altLang="en-US" dirty="0"/>
          </a:p>
        </p:txBody>
      </p:sp>
      <p:sp>
        <p:nvSpPr>
          <p:cNvPr id="38921" name="Line 8"/>
          <p:cNvSpPr>
            <a:spLocks noChangeShapeType="1"/>
          </p:cNvSpPr>
          <p:nvPr/>
        </p:nvSpPr>
        <p:spPr bwMode="auto">
          <a:xfrm>
            <a:off x="2228850" y="3219450"/>
            <a:ext cx="3260725" cy="147637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5080000" y="1011238"/>
            <a:ext cx="28384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/>
              <a:t>Diamond cutter</a:t>
            </a:r>
          </a:p>
        </p:txBody>
      </p:sp>
      <p:sp>
        <p:nvSpPr>
          <p:cNvPr id="38923" name="Line 10"/>
          <p:cNvSpPr>
            <a:spLocks noChangeShapeType="1"/>
          </p:cNvSpPr>
          <p:nvPr/>
        </p:nvSpPr>
        <p:spPr bwMode="auto">
          <a:xfrm>
            <a:off x="5715000" y="1333500"/>
            <a:ext cx="736600" cy="2457450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8924" name="Picture 11" descr="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944938"/>
            <a:ext cx="2324100" cy="2332037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16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A simple analog IC – microphotograph through an optical microscope</a:t>
            </a: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pic>
        <p:nvPicPr>
          <p:cNvPr id="39943" name="Picture 4" descr="XMUA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2044700"/>
            <a:ext cx="42386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5"/>
          <p:cNvSpPr txBox="1">
            <a:spLocks noChangeArrowheads="1"/>
          </p:cNvSpPr>
          <p:nvPr/>
        </p:nvSpPr>
        <p:spPr bwMode="auto">
          <a:xfrm>
            <a:off x="412750" y="2763838"/>
            <a:ext cx="3438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/>
              <a:t>Features seem in different colors due to interference through SiO</a:t>
            </a:r>
            <a:r>
              <a:rPr lang="en-US" altLang="en-US" baseline="-25000"/>
              <a:t>2</a:t>
            </a:r>
            <a:r>
              <a:rPr lang="en-US" altLang="en-US"/>
              <a:t> layers of different thickness:</a:t>
            </a:r>
          </a:p>
        </p:txBody>
      </p:sp>
      <p:sp>
        <p:nvSpPr>
          <p:cNvPr id="39945" name="Text Box 6"/>
          <p:cNvSpPr txBox="1">
            <a:spLocks noChangeArrowheads="1"/>
          </p:cNvSpPr>
          <p:nvPr/>
        </p:nvSpPr>
        <p:spPr bwMode="auto">
          <a:xfrm>
            <a:off x="5000625" y="527685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2400" b="1">
                <a:solidFill>
                  <a:schemeClr val="tx1"/>
                </a:solidFill>
                <a:sym typeface="Symbol" panose="05050102010706020507" pitchFamily="18" charset="2"/>
              </a:rPr>
              <a:t>A 741</a:t>
            </a:r>
            <a:endParaRPr lang="en-GB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46" name="Group 9"/>
          <p:cNvGrpSpPr>
            <a:grpSpLocks/>
          </p:cNvGrpSpPr>
          <p:nvPr/>
        </p:nvGrpSpPr>
        <p:grpSpPr bwMode="auto">
          <a:xfrm>
            <a:off x="1104900" y="3971925"/>
            <a:ext cx="2592388" cy="1704975"/>
            <a:chOff x="696" y="2502"/>
            <a:chExt cx="1633" cy="1074"/>
          </a:xfrm>
        </p:grpSpPr>
        <p:pic>
          <p:nvPicPr>
            <p:cNvPr id="39947" name="Picture 7" descr="interf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502"/>
              <a:ext cx="1633" cy="107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8" name="Text Box 8"/>
            <p:cNvSpPr txBox="1">
              <a:spLocks noChangeArrowheads="1"/>
            </p:cNvSpPr>
            <p:nvPr/>
          </p:nvSpPr>
          <p:spPr bwMode="auto">
            <a:xfrm>
              <a:off x="1586" y="2509"/>
              <a:ext cx="702" cy="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25000"/>
                </a:spcBef>
              </a:pPr>
              <a:r>
                <a:rPr lang="en-US" altLang="en-US" sz="1200" b="1">
                  <a:solidFill>
                    <a:srgbClr val="FF3300"/>
                  </a:solidFill>
                </a:rPr>
                <a:t>Interference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17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600075"/>
          </a:xfrm>
        </p:spPr>
        <p:txBody>
          <a:bodyPr/>
          <a:lstStyle/>
          <a:p>
            <a:pPr eaLnBrk="1" hangingPunct="1"/>
            <a:r>
              <a:rPr lang="en-US" altLang="en-US" noProof="0" dirty="0" smtClean="0"/>
              <a:t>Intel Xeon 5600</a:t>
            </a:r>
            <a:r>
              <a:rPr lang="hu-HU" altLang="en-US" noProof="0" dirty="0" smtClean="0"/>
              <a:t>,</a:t>
            </a:r>
            <a:r>
              <a:rPr lang="en-US" altLang="en-US" noProof="0" dirty="0" smtClean="0"/>
              <a:t> 434 mm</a:t>
            </a:r>
            <a:r>
              <a:rPr lang="en-US" altLang="en-US" baseline="30000" noProof="0" dirty="0" smtClean="0"/>
              <a:t>2</a:t>
            </a:r>
            <a:r>
              <a:rPr lang="en-US" altLang="en-US" noProof="0" dirty="0" smtClean="0"/>
              <a:t> </a:t>
            </a:r>
            <a:endParaRPr lang="en-US" altLang="en-US" baseline="30000" noProof="0" dirty="0" smtClean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sp>
        <p:nvSpPr>
          <p:cNvPr id="40967" name="AutoShape 9" descr="data:image/jpeg;base64,/9j/4AAQSkZJRgABAQAAAQABAAD/2wCEAAkGBhQSERUUEhQVFRUWGSAZGBgYGB8cGRwgHhsfHxwaGB4gHSYeGiAjIBsaHy8iJScpLCwsHB4xNTAqNSYrLCkBCQoKDgwOGg8PGi8kHyUyKykpNCwvNCwpKSosLyosLCwsLCwvLC0sLCwsLCwsLCwsLCwsLCwsLCwsLCwsLCwsLP/AABEIAKQBNAMBIgACEQEDEQH/xAAbAAACAwEBAQAAAAAAAAAAAAAEBQACAwYBB//EAE0QAAICAAQDBQQGBQgHCAMBAAECAxEABBIhBTFBBhMiUWEjMnGRFDNCUoGhJGKxwdEVFkNTcpLh8DRUgpOi0vEHRGNzg7Kz06O0wiX/xAAbAQADAQEBAQEAAAAAAAAAAAACAwQBAAUGB//EADcRAAIBAgMFBgQGAQUBAAAAAAECAAMREiExBCJBUWETcZGxwdEUgaHwIzJCUpLh8QUVM2JyNP/aAAwDAQACEQMRAD8A+QvF4j8T+3FtB9cGGDc/HFhl8SF4xicRgIy/piwy/phgMti4y2A7WcBF/wBG9MdXJxObL8Nyghlki1S5jV3blbox1dc6s/PCcZbDTji1kMlsT7TMcvjFieowqMinPP0aOVYpXtZngw1ZzMUdx7Zvw649m7V54Gxm8xpuvrm5/PAuby4UxkDmlkDnzxeXLgwFqpu8A358sej8HSxFcK6X0mWNoZJ2pzpHgzeYur+ufl5jfHsXarOFb+mZjVy+ufn064x4fAH1Bl5Ix3ryxjw1ASilSQSLO1bkY4bJRwg4VzNtIdt75Q7LdqM5ZD5zMAjymf8AHriL2ozoYas5mNJ3B75+XTrgeeIJPIAtgN0wRxHLKpgKgeKOyBV364Z8FRBYYVy6QRoJpmO0udG65vMFRQPtnu/LnjZ+0ebIGjOZgmr3lfkBzG+CuDZGOQRFkXfMxKQ1ElSygj1Bs7Y7efh3Du+zpQRs7RThINIPctEriRiKpQWRShH3z5YFtkoADcGeegmM1iwnz6HtLmilnOZjVyA71+fQXe2CzxzMIlyZzNayCdIkbSNyANRezy8sdAvYiCFEWSQ96BAzani0P3rJqWNA3e2of7QpqOGUnZzIvKE0zgnNvkhshAZQX1c905iqvAts1AjJR4D2hLUX6TjE7QzCMNJnc2GYEgB2oeIgAktf2SeWMo+0WaKk/Ssxz6TNXLyu7x1WY7O5V1SKj3skD5iMhB3SKhY923iBJJR9wKFjngXjfAsr3uZhy/eCWLL/AEgWI9DezRyiADUPAzNv1GCGyUBe6g58h7ThVFwCMrfWIZO0ecpwmYncBqWQSybi6JAsfmNsIx2vz2uvpeZ5n+lb+OO4ynZyFeIwZPSSoMQm3oFmQO6Chy3A53hNC65/MTCWKDLw5WOaZvo0KpKUQgCPnTGyN2HnjKey0QTdF8IW0EEC19IPke0eYKFpc7mx4qAWRj0sk23qMeZHtBm5ZSozea0gMwqViSACfvAXQv8ADHRp2cysMMssgmky/cwTxqAom9u7x0xvRYKdNiMMOKdmMjlMvmSsUjSRtFEG1c+9XULUtQ94aq8tqwLbJSNyFHgPaKWpYKD85xOZ7V5mqjzeaP8AalYH8mrFcx2ozKIP0zNliAfrTW4v71nnjreM9nshEM3rE+jLSJCxUR62dzdpeyqBd3uemGMHZuKLRBIkchjmzSFzGLZVyYaMtd7iwa6EbYz4SiLbo8B7Q2qixsJwC9pc3oB+mZskrq2kahd0L1Yzj7T5zSD9MzRsXtI1Dcj73pjrc32Hy8UC6n0yLFHJbNFoYOQTEi6+9LBWuyKasc32sycEGbfL5dXIhYxsZNNFg2+gLXh367447JS/aPAe00OCRaZcL7UZplJbOZkkb/XPy+eJH2izofS+czBsWKmfry64qkQRnVEsX0qvdGNuMZYJmF0KDcamhXM3hp2GiuLdGXT+poBspmOZ7SZ1TYzmY03X1z363vi+a7RZ2rTN5gUNR9s/L03x5n8uPo8b6QG72q2uqOLQQB0m1pp0xki65+mM+Co3UYRn06QSusqvaTOFBWbzGo7X3z1fzx5le02cOoNm8ySD/XP059cZ8MS2jUpYJFnasY93peUKuoB2Fitt8B8LRwk4B4CDY3E3i7S50OA2bzBBFipm6nbri7dpM6HU/S8xp1qtd83O973xnxGELLGVXcxAlR53i00I7lGK6W75R0sjHPslEXGEacoNjaZ9tlviOb/89/24SMmxx0HbJP8A/Qzf/nv+3CZk2OD2ZfwU7h5RbCLcH5Pg0kvuVyvc1gXLwl2VRzYgfPHX9nctT6dXJSPlq8x+WNd8Ig0qWM5zPs+rLEVatmP7Bj3BPDl8J/tHz/yPhiY82oy4jlP0HYQw2dADwi1ctjRcrjaPOxDmT/dP8MNeEZZJxIwkRFiClmktQNRIXp1OJ6lRlFyJ8IyNiOUUrlMajKYefQ8uOedyn+8P/LjQZbL/AOuZT/eH/lxKa55HwMMLEf0PG3aeKsnkx+vP+2PDpYMv/rmV/vn/AJcZdoeFw5mGCOPP5ZGiaQtbNvr0UBS/q/swNOt+Kha9geR5GOsAJ8+M2tlo3pWjY2G4uqHLGk8+2izuwIFbV6mrvHQ/zLU2TxLKaqAB1Pe1V9jyFY0zPYbun7ubiOUBRt1ZnsGhY93nQHyGPY+PpX/MfA+2kXY2tOfE5jFk1akeEdT8RyxMnaqD5EHYWa2vpzw6i7KJRA4rkyGFEa3ojY/d9AcXTsqisCnFMoumiKd9iK5eHzwfx1IAC58D7Tc7kxLl5S7uwN6iTZG/p0rFpMyzugskoumiuw33oVyrlh2OxqcxxHKAkk7F6N/7ONn7JKd24jlSQoUG3ul5fZ6Db5Y3/caOZxHwP1ynAZARV/KckWkAkMJFkUaRp8NEXtuQa2wUvGJ4jLKzeKZZQ7CMbmX3q22Bv8LGGI7G+yDNxDLGIScyXoMV3A8PMgD5DyxlF2ejWwOJ5TxLpI1tuD093fcA/EDHD/UaBtmcuh9sppGpsM4Ce0mak7pFCO692qN3EbTHQQUXvNOs0Qo9eWHfEONZhJA8MyMsc8mYDUhuRi4YnYWKPKgMBL2YhBDDiOUFUR4n6eXhxf8AmxGfd4hlfPYv1/2cb8fRtYk/xPtNVFBznqcezhygiWVQpR0dtKd4AXbUgY+JQQRsPPGXBu0gjzjZzMtI7KFAWLuwGAQR6HDbadAqxv1xseyqGyM/lRZJ2L/E/ZxF7DLLKAmcyhZjso1WSQeXg63eCT/UNnF8TH+J9oFVAACog54hM0rT3plkdpgV3pi2oC9vd8I/DADduM20wcd0HCtYSCMB9YGvvVC+0vya8bx5+gAOQAHI9MDNkycuGEe4BJexy/acWprvDKU1Kaum7qBDV49msxFNbqCxjDLpVAEito1jXbQobVy88aZLtTmpJJu8kX24BYFEIDRppQx34VYUPEN+vPAnZ/s930LytmIoUD93chbc6dVCl8sMB2Sj65/KbCub/wDJiGrtlFGZb6cgfOJpICq4h3zGTtHnIpJpGeNjMweRWjjkjJB8J0kEArW2MZ+0ucUK4mDameQsQllpotEhP4AgDkKFYN/mygUj+UMpR57t09dPrgVuy8Bofyjkv7z8/wC7gF26liFyf4n2jXpU8JA1mGZ7Q5o5eNNUbBVRA7RxmYaDspkI10KG3kKvfAE2eknczO2p5GZmK0o1FmJ26dMNP5rQgV/KWS/vNzv+zjXK9iEfV3XEMmdKl20s2wG7MfDsBeObbqIGZP8AE+0AIoa45RZwTvHRyWs2RZ8/Xbl0xdpWknvxWFCnWKO12B5YPi7JRgEDiWVFkk6XcDf/AGMbT9m0YktxLLajXi1vqNDqdO+G/wC40M8z/E8uPOaqnCBE/EpT4YzqsPqFjw0RtXmfPF85IURgdXiXT4eV/remGD9nYtlfieUOm61O9i/Lw7eeMx2djoj+VcoQ2xBkej/w474+hcZn+J5cMsoBBzgWVtUVt9t/DzryHrjLIKW7xuhYnfnudr88Mh2djDWvFcoK5ASPX/txrm+xQj0huI5WMsocDU4sNure7yI5YE7fQsRfM/8AU+VoNjf+4n1l5xu1haOr0O9eQ8sWzr+4ni+sUj7vOvnhk3ZZDZPE8pqoDVqe9vM6cROzKDSX4nkyqsDu7/l4fTHPt1A3sTp+0+0XgaCdrU/T81/57/8AuwpeLY/DHWcZyEE2ZmlXPZPTJIzi5TdE3v4cCx8HhBH6dkTuNu9O/wDwYbs+1UVooCc7DgeXdNZbzijlmXfl19cdt2RiBIsj6vz3PPbfz8ueNH7PLIZTHmsrLR77ukkJtUUl19zyrF+ymZjDix/Rkcr+95/9cTvWV0OEw0phWyg+WAArbmfP/IxMWimWtjW58/P8sTE7fmM+52OwoJ3RCsGznyAN/jhx2bj/AETOdQfo/pY778sYZTL2JK38K388MuAQEZbNjkbg/wDlOBrvufNfMT5fakst++c9xbKGvOySPKqr9wwfHEe5UKDZN7XZF/4Y6CfMRXRXc8vACPXAGaTW/kNI5jybYjflhQrFrAi0RTsXBgPDspcjb1dkH/P44bhhzXcjqD16auV9MeZKEd4oqw37gTgs8IhO/d8wx5Hp+OJXqgnOEKcDlB8N2dtyD8OtV+WPO1mXvOZkitpWZhe5AAH4eWJBw1Kbw8zQrmLHoTh5xKVFzGa1gn2znZQdtI/HpjO0wVMs8j5iYFswnEdnIKY2OQJ5cttjjSTLt1vZifwNVh/ncwrRt3YPKz4QPIi9/LGEWUq653f+H5YrauSC1rRyUwVKiHRoqiibsbD58hW23XF21aWHkvhHUWDd4vl8nG8alo7JQm6vnX8DjLMcPj7waUA3HMV05c8SKwJtG9ibS3EN8mnIH6Qdydge5NHHI5rKlZFHUAbgWN7Io9OmO57lVhjNEKcydiNvqGG14Hkzsd1TXXVBzPLfFmyVSt7DifSIFEMCpPGJOI5amjCjZVo1yFr1/HB/Z7LHQ9nTpPz5enpjE5TVIzN9liQCN9wCQd/x64K4Uls4ZSwCXXPmSMO2qqxPfHrQxWI4Q/vK3Wq5EkbEHY/twTwVqziX95a25bVvgTNZWOiBGBuN9PpgjgOUXvoKFU92voTscSVf+NiOR8ptXZiF16znI8iO6T3twDex6csZ5DL6suQxarK0KqsMMrmD3KeGqQczV0PTzxhwiY93WnYud+lnp/n0x64dysagp2GfCTI5UR5Qqt19K2v1yx5/jgwk7eVWRXPEibVFuoNZuq5/0B33xkmTQOxKKee1A4gW5LX5mLpUQzHDpe0s8epWo+6OV89/8BjkkypBXY+8GPwr/DHU5yNFidlQAhQbC9cKZcnq+INi/Pph9JziIEe9DK54e0S8Uy/j25Gjy546Ds1DSZs2DeVlIF7gEC/3YwgzYSNdYPLmADfU9cOOGzK0Waq6OVl58/dHrhm2MShJElegoVmB+UURj3+mw+e+NCa5miRz5f8ATHs2RSh7MbWNwLO2NFyUQ/ohsF+yN996wLEWvG0abajh7Tn+MZWpud1Rv/P4YDkgPdAEGwb6+f8ADDfOx+1cAUAwAHLoMD5eEo9AWAp5V579fTBU3JEVUoi9zxizh+W9QKNmzVjlX7cdX2qA72Oh/wB3y9f3MAwcRRjQ1fiAB+3Dnj8KtOhZNX6NBzAIHs+pvCnb8Vb8j6SVqYUKFN4q07sb28sBcUi1QswYkagK/wA/jg5ckm/s15Dko+eMuLRIsY0x6fGN9IHnhjEKQBCVCUzGR/uIspHVHoAfzusDGHx79Dywxmh8BPUA/wCOC3zYjoOGB8gL57Dr6YaGJF4hqaiwMYdlMvoaYWpIy0+4513Tbflh12bzIeGNBpsQgnY2KG/SsAdnp1LS+X0af/4m9cFdlF8fhbw90aHkKPn/ANcRtm7X6esUygEnp7RalAf4nz+G2Jj0g/ev5+eJjCLkz7XZP+BO6YywkqtGtvnuBv8APDbs2nscyG38WXv/AHuCJuzLL4Xmy6Mg90zxg3zpgW2wTw/goEM4eSEiR8uCY5Veva76tJNfvxHWro1OwPEeYnzG071ViDl3xYsa6tLLsDsL5Ej+AwXPIuoHcDQF3UNuNzzI9P2YJ/kSJZHUTMaIYHeh1sbeIkmq9DjGfIltT96xIuvCbIqvFt6X+eE41aLtY3ErkH1SWOSbk8veB5D8MFSQzDk0dfA9d654D4fINcWlizVuLuvZkm/W/PzxaeFtLyd81eIBb5FQeXUjngCu9DVriacMybyIx1BdRoULPUWPF+r+Yxtx9azM5AsmVlu99xVfInAUOYcCg7VY6+R/ifzw04vwuNp5XZ2BOYYELz+z0rrsL6YHFardtLHh3RjJhIgqqncuqqRqCkeWzCwRyGxbrjB8yPmQB4VXdiPusf8APLB02Ro92sngskiiwHoDybf/AD0wH3Sxu6tK1ALRJonnfPnyBvDEs4hA4IwMMmkBWQaVCmwT8tx/k4EYSGVASn3iQNgLrle/P8saBWkSFdZjJS9jV0ATf44CZnVzodiFqt76X+PnjUSwPzlAbE1o5z2UIgTUQxaYkCqG0LbczgDKFS16SWFEfBaqj8RglUMmXjEpY/pDdaP1DdcZw5FURWjdg4LDfVfwC/dG2/XDNmqBEKnW8WEux7/aZ5pgJJK5M5I8I5E0OZBGwHTFuGCwzKQNfhFjlRPP03xTN5SkEhdrJXUNwNzuT671fpXTG0OYGqQKxZVS7u63N0fgAcWPT7QYxHU6mHdMrmxKAxLRkDetO/7cHdn4XMkNso0uCVC787q79fLCvOZcqgKyMzNX2t6J5VW2COzss30mAFm06xYPw6+Hf54n2lbUWtyPlNL4lPcYuyHFQscY2NKBzr/PLA/Ds8I0o1uxbmP2fhhnlOzM/dKTER4L3RrvbYjpiuS7M5gx2Iq8gysCPO9seir7Pb8w8ZOrPhkgnLxahS/pX9obZc+VXgZe8LnxJzsHSdweW14JzPD5oYACrI5zVigQCO4O4sGxthfFFJ3gDs6hr3JrfY/dGJqOHE2HS5txjKTHM9YY0LlChK240ghfj64V/SLJrluNx5HDGRDEkhDsxUbW1gfD4XgBSskigSNRBJINm7FA+XPFVOje78pYal1AmTRgRrqXUBtfxPIdPLB3BUHdZygAfo0ovr7oxj9DJcRljo1bKbUWOdnpR2wTwrJqsecK6t8vNzPp5H5X6YDaqgNNvl5yequ7pzgWZWQUNSmtj4a8ut/HFkjl6slctl9fjgWWOUjdpNv1j/yemNIcqSiOZHNgWNfzsY291sfKLBKm/DvtBuIGm1H7e428qG+MPekG1+Eihtd/D8cW4pm6eRdRFDYXsfDd/PF/olIsiO9nrR8vEB5UDeCFPCAYTEk5wREXUPAOZG/UgY6Pj2rvgVYKPo8GxW/6MnzGFDcOWkbcsWJsE38WHJTywy7RownTSWH6NANiR/R1vscTu34i21s3pJXUki44+kCSKStmQdDa/wCOKZyNmQgkbHUfD5A4plMuzOyl3ACg7uR1INWBeJn37qP3m98Atrs7/j1xS2+R7RCkpcesXmS0YefmB/1xWZNktNyOZ60Of7cX4fCJWI1OdgRW97Wb+XLBWWyYZgrksFBoNYFVzFHnWNO5lBJuLw/suBUpAAvLTeW/sWwy7FQKSt1fced9Pht+3APZ3KKve0T/AKNPsensmww7FoupaF+x57G9j5jb9uJCQXcjp6xNQEa8vaKMwdJAFD8fU+mJj3MRAkVt+NdT6Y9wXY1GzE+ooORTURxxSHXns2FWyJSTy6AeeDctl2jyctqq1JFRABP1wJvzrAPEswseezZddQaVgNgei+eN+H5gPHmSLRdcHUAD2vToMeU18C8tz0niO7NSA4CH8I4cZ5o11sFdgD4QARf9rnzr8MVjKzlu6WLLRKJHkYytI2hCRbIBz9B94DGUHEe4IkVlOg6l0sCWo8yK/H548bjxjnaMZLLoHV0dV1EyCTmC12Fv7u/liijgwkN9iLDMNOWXf1jBeCQRrJI7IqhI5A4iYkrKzKtJWoG10kVjCTsiqXI2nwd2ZF7pgFElAVIw0ubIsKdr3xSSXMT96jiGLUsSqhDkIkLlwBq3cszGy2CuL5eSerWEsdOqQvN9iqIjD92DsN6q+mDZtmW4BztzP33RA7W8WDMiq358+vMeuC88NWYzChmB75jsosAad71DrgTK8KdgCZYhvRFX5dQ1YMz9fSJ/Et969hmqh4dxtt+OPOJBew5HzEsKqrDCecjlIIUkkQTvJK6DVL3YVUUFja3bknlyx7leDqygzvEZTF9I7umaogTR7ytJOlWOnrRxhmOMaIWvLRTxpKdLSE7MVFt4aJBBHxOJ/Kk8mXFRQoWi7hp6fwxmwVVb0cnKgncXj01NJkGLLK3W/wB6QahqZ4c8/lbl7w/ifAImkljDD2Cq0pWB3KatOlECg94WDA+EGgN6wPmsouVYxGiyjfahuLUkGiLBG2GC973mYZu6YZjTaAuopFQL4lYOD4PzIwkk4K5l3MMevcAFmqhVEyOXY+vLfpgWeiUsh0751Fahb8TSGTzgxRm9u/byP9C3rjTKcOBkuRnKBZJGSwpIRC2laJIva8Zy5MRQRhpFNzMbHhH1LbHni2XzjRyJoCOxJUrfgopRB2sahY+WE0HAa5GV8+6NtkwU93hA8s/0gNIwjy0EarrqR57Z2pAFC3e/LzF4cZjg8cMZDaNXeiFVVGYu7KHQbDwgqQbOwvfCfI8aZnkiTKQBNK3CDJzjbUrFr1AjpW3xwakmYm8TtErjM9+1KfCVi7tEUE8gFG53x6BNIfm16RX4+i6ddZJuzq5ctIW1ASNGfZtGFeiwCFlGtaBGoEjbGvBs2pzEQH3h+zrgfjuSeYl9MK7mQsXlJJN3Su5jj5k7A+W2LcB4MVnhfvENMDQUfK7wnamXAxXkYaoxpntNc4q4eqtDE7tMzaSTpkkNn9YBufXpjdMohDHXJeo2DNICoB6DXttvZwH2QruyhfQWYaR52Oe4+GH8+QghmpCC8jaa75JDQMhZ2Vd1HhjO/wDWVzGHdmLEcoatTUrdRn0gvEY0SJAG27/fU7PR7l9tySOm2JwvhsWamSNuRO+nmABZqxsTprGfEsnqXTYH6SDdA/8Adz+eB+DwyQZjUjxkx03Ib+hAINbkYVspsDyue+F2ebYR3d9pXhOYhzIdhl48rDEhkkcs8hrUNIrTuTdUOpGNs/2fSFZJTNGgTQVIjZi/egmOlABF0RvyIwXHKUZlWHLLCylXjHenXZDDxF7SiooLhRxvi07xyPIseh3iIChgFWHUEVLu7skk4uxUyYlk2gDCNOtvnDOI9mJolZ2kBKOqygRupVn93Q7DRJvQJU7HGOTi0x5kEk/osnMDyG5IJwPxDjL5opK8CJrcFpO9lJOkXqWPV3acudfgME5SmizXiWzlZNgelcyOuJdqsFyGWXnDpBxRYOYGs6XWkb10Pr+rgni3D4Vz30LL5RTIJEjEzyHdmVWclK00AT1sVfphRnOFlFsSRnehaov546ObispkSUJlxOrqzTePUxUAe5r0Aso0k+RPLnh4cW3jr3zXoVCRhGnXjw46TA9mIX0GOWJo270mXu2FdyAzjSRqPhuiNjjzLdl3khVo5lZSryRL9HcB0SwS7VpQnSaVtziuY4nNqVIYoURY5QI01neZdDOxYk7DkBthTH2hkdFyn0dHaJWjRzLKgUEn3lRgr0Ttf54P8JhaR1U2hjnln0vMkjLKJAxIIvYLpr9UX6YacZnCzKGXV7CA2R+p6A4U5AjuwPCoI3BJ23rbbbDHtDkdc4IdRUEA3AN+DnZN4iO7VXuPpKWGLCuv+Jv3WX+iyZqTL96UkSJI9RRbe7ZmA1UAOQxXgvAEzKxsBHlzO0i5aEhnL6BvqfTQ3NBm54H4DnWiSWNhBNEzKdBseJN1cMjAqRZ89sH5Pj0sSLoiy2qEuYDUlRa6tVGv2gsA+LriwMpyY+cmanUUllGXynnDuzQ1xhJkV5oe/wBIgZtEVN4iaotY06VsknAPGuCGHRH3hbWglVhF3blSSDqD0wN2Cp9MYS9op8q0EjRKQuWGVolhrTcsSQbUnXzUiqGA58wzyq5hWEGPwgSySHZj77SFjuTyG22MdKbbyyZRUDAsfaH8HiKtMDq2y0/QV9U3ljl4eIFQAs8y0KFCq/48dlwPKl3lC0XeCZQovmYyAKNemEg7AZr+qk/ur/z4TQqolRw5A01NucXtJxEG5+Q/zAYM2SPrZG9WG/8A7jiYbw9gs2BtDIfwUf8A94mCbbKINsa/yHvPQo1lWmASfD+p0HEuFCTM5tyyKEmOosHNChudKNQ+NYw4ci91OEZCNeXGoA6frtzuASPlhx4u+zZCGQDNMtLHJI1mEg2EljAGljuxO5Fb4W50dwubVdJaNsuDSsqA97ekB2ZjVgEk878sRMo+GS2u55iNbacdPsbjIC1vrnJxCbQvikQ81GlVvfp7xO/mMDZ1jqWQklkcqNgPd3A+N+eMB2jlk0qwSnFNQF77GvmcFT5NSmiJhpG9vQJ332ofC8TWKWDDOYtO0O4bPLKNZVLe1GpwGHnsFo+eKcL4W8QbXTaqIqtufnyxmmUcIsyoi6GJogg89J23rnf4nDfJ5olvaBaG1g2D1PQcrGJnOuHSOpNga8EWJdvZ/wDCvni+ZX22ZPeIAZXBUqt8hW5Ir8bwNxKigEZZGsb78vw35/uwDxfj0sebzaKFpZGIurvb+GDFNi27rY+Y743aGFSoB3zRMz3oKFyUdipoDfSgI09Og3vpinC83I2mEVoAs6iAp5Ei9JOPMrMsi96xImYVWwSrAu62NY1yHD2LlQEawW1EGhtyJB5jnVYacOhH+YOC0K4hwuSSRZbQBQDQOq6PnQBxkYwPs3t90enpgnJyyIvdFUOk6DRPIblgKrZbwbmTEatSTp30jGUyb4Tp0lNGrggmj2UYBCXM25AA+pasUzeZIkVdYsnVagC9KnfayPx88BZ3MSQZdHVtROZNarFAxMK39PLA44qZ2Mc5qPna+9fTn61hlNSCTqLmTgdoWfr7T3MStE/epu8iBifDuTzoVX5Xhs+XkkgK2mpxqLarO5vdQo33rC7MwWdS0ypyQ0Sw6bCt/wCGD0y0kbq4EY1qF2sV9qzz8sNYg5jWEBaAnhxiXQ1MR1oHnqPUeuD+CqPpMW2+v7o8x6YNimDIzSoBfQbmuhHx54xysIObgMetAG8QIPi5fh58/PGucdJyeR7tIFR7C0WQoIoYZWYUpRjR36ctunPBnaTPmFjIqqpeYqA0UFzAhz3iNGdegEAnV95d+Yws7L95qTvEYpXhuO/KqoWRh5nZ4llKxCNfbMZGVJWZiNdrqMCoFBY8mbkoGPRNViGLZ5SMqAaYGUSPmjLlw7gAnM7gDbaEi6N4H7vcbVsfsr+t+rhzxhdUcVWP0kE0DZHctYIoH0xpCsdnSjLtzYdPTEdMgIzdTKUGJyOsT8L4S8RLllIZbokitR86rC7i8r6mhaip3FHw7mwBsD1rDiaSSRe7pBqOjezQG9kctwAcB8RyhMoWlXQA2oCr290G/wAawwPvXaWFcgBpPJH7ulUkBW0geHYMu97V+OGaEnL5q3B/RZPDQv3fTnhDmZVjOtSe/AqjWmvO6HpgrhnE5HXMq1V9FlO1XYA/jhdc4kuBy9Iuqo7Js7xc68/D+S+a+mKnhDS+6wGkA8ud/AYZZaKMLUkcsjfeAI28uYwXm5SreALTCrNiuoG3nvih6pXJfSBSpXOJsoBxWR401LotKBCtueXmu3nhbwsi2kJIZ3AJFcjuRdWDflg/MQt3TylUbWQdOm+tD48r+WAhlFVKlYmOtynxsdPwwCOADDdCWu2XK8O4bmCw9+gNtwvIcvy+ONe1H+kctXsId9v6tsIzxqVLVW8KilsjkLq8PeLsGnRpFdwctAWVRz9n5/H1wLEiupOlj6SOsv5bZmK+7uxVX8PPG/DeGNArAlDZrclf3b4OXRoYRxlD5Ne5raje2BSXmdQdA+2eZqjWn8zvg3rFtNJy0govxMTzSmSVY5NwjVsQbrnW3p1wx+kHUNLXYIN1yBNdPjgWbKs0rkUCpIrkW3531HS6xhmsz3JLQlgzGpLrn6fng1YGygSdqZtcnOdXkn2ltr9hPtt/VN5Y5+LKJoTwLyX7I9evXG/Z3ikskk6u1r9GmPMf1Rw94dwe8nFIuWMz6VY0ZRtr0A2qlbBPu89O+EIrY2B6esxCqPe33852X/Z/GFyYCgAa22ArriY8/wCz1ryfqJHBoEbg789z8cTHwm3YviH7zOa1zOYnm15rOxB5bDOyqsscYv2YG7WQd2YXQNG7xjJAjLmkj2QPAtsbB9tub2vcnfqcGQOiZ3OEkKXk0X4gxto6UFXQ7mr8Q2vAk2YXTmjdKskFmy39NuSWdyT5+I7g74+zKj4ZCB+30gLQKPfmLzE8FjTS3OiPsEL+DaiOn7fLGmZMYbUr6RVe5dXdkjyHn8MEDiMRqnQg+dAncnYVZ/HAWYzsOvUjbaTWlKFEnmGJ+HLEq4mOd5WWywwkcVV4yrA98wOldJF7kDnysb18MFcMTu9SyK7L4SupQdyPF19B8sLkn72LvWOk6lOzEcjRodTRNYdpxOBx4ZbrqSR+3nyvC6iEAgA9ekaliwuZdZorB0V/6f8AjhTn+EI+ZzLGjcrDZdR6c6YfswcubiPKUH/1MDZrPxrmMypcBhKxojl7vU/D474WisrnDfT1EZUsrrY84LHBEI9FhW5XWwGobnyx7l+KqrDUSUA8RMZFHYAetjf4YtnM5CyGyuojcqtmiRuG2HTljHLZ7VKIxdAK1+6bFbWB8uvPFQS6m4M7Fdr3hKjU/fRh9GtdJAGlkqnJB61Yw0Obh8h/cH8fhgHh2dijV0aTfU1CyRXSjVdeeMDOnLWLI+98PTGdhjOhFo+iqm+cN4zEk0MKggDvjdit+6bpf78AHIQxNbe6Qb8NdRXU3gjNZlFhiYuAvfkXWqvYtX7sW+nxG9TKV32qyL2GwG/ljKaFQVztcxasVZgNLwWeZVDlXO9lV0XdWFX0JFfhjZsykwWNNRcEa6FFRVEqTzomsCZriAQSFOeoUNIA58htY2O2C4mVGicsQBqvxEmjZGw5CwOXXFOHRrZxandIJ/qFZOdUjCy+8pI8QBOmzpvf7uGHC81F3yAEWTQ2r9/wwn4hmkZiVbahZsjz/V+GNeBsPpEVNfj+8fT09DhVbZr02Y30MNmGA5/ecpwjjEoEKLArezoMzaE9w+8xAr54I4pxqlDzSx69TNojzUky6AjFnZNTAAHSB/a9MCcBTRGjnLyOAyLuw0EOgZmoq2wIo7Ecvw1z+djiYokMStJMIgqzxylom1a2ZEjBjUUnhY/a9N7sStSYIO/P68ZBa1RST3ZfSbcQzB0RvIFS52qt9u6eif4YxPEItvEv93/PkcU40oEEdEj25u7H9C3LbfbrhT3g+9uAftH9b9X4YlpUBVUtn9/fOWUqpW4vxmqxlCJpNeks2o7EBTshAHmKGMpM+jOdLMF0jT4PeO9j0IwwzmbjkSNA9EMpYbgUOdmvMYWzZnTMy70Qx+8Sb5WR8/iMUAXO8uYv0yjce6bH/PKVmEJ8Gxk866Xz+WC8jw9UjzLWNstIKrfkLPM+WKZfNRBVPhDVYJUja+Zat8brnUaLNKrAn6LKQK6Vz1V61ierfDYX+zOZytArkJGz8W/iH93/AD54Czid+yrHqKgEtp23rwfHrhfJIoNlh/ePmvp8flg/hOfjj1a2rYeZ8/Tbnh/wppjGoJM34nHusRaCzZ9ViEfiEqgBhp5bi6PoLOIJIq1OxdKqylX5Hy/LHmaOmHUp1HUze8Sd7qx8APwx5Fm47t9xpslkvys0B59fhgim6Tb38IDktYXv5d95kvDkc2NgT5bV6+IdDh7xSRI5QpN1BBR03sIz/DADcSjA98ADoBZAsEWCvp+eJ2hdTODexy8BG5F+zNGvlhBpmpUCte2fpBq18DqwtlNJM4lHT71beDr03+NYW5dBlzql10yDf3vFzIodOuJDKmq9QIBF+InqMG5jMRySoVewoawSyizQFetE4o7Dst2xsdYp6/aZ3F+EBilDlvEaLGl07ab2b0xTNxxyUAKYe94ev5eXnjKPMUGDe6tVttXUk1+/pg9eIxC91U0A1qV59OW945lIOQiMW8Te824LwtUEzhhZy8w00Afqm9cP8rEv0XKM4HdrADIohd5GrfwMrAR+HrY3N+mEnDs0rGYAsSMvOT4aH1Tdaw+7OcbkGVi2fTGEQBdZ1HSSVYJBKdFAX7vleBolzVPy1+cjrqWzUzo+w85fJoxCqSWNL7otiQq89lBC/hj3GH/Z6T9BS+dm9q/I49x8Nt//ANNTvMZ2YE5rOQKZc25WIlcxVzPIkagrztObWAKJH44Gyk0AjzRVC8OqFUCtp1e2IUglb02bvTuB64aynRNmHVAW75iW72SPSLReac7LAVhdn4XVM1r2YyQWAbo/SOVkDpXzx9kSG2ZB/wCfSPapiXASbWHpNW4nDGoYZdSYgzCswbNrv/Q+W/TEyvEIYBaQ3oh7ujmWNqttW8NXufTcYS5rg0iJIzFqCEmyK9wjzxabgsoDsS1BSTuPI+vpiPAjDNtep9+s40ljbMZ2BzqbLqToAA7/AKAkgC4KvxV8sCwHLMi+wAtQd5xe46n6Pz3/ACwGOCS1qtq0305c/PyxTJcFlZY2GqiqkbjlQPn6jBhUUZNx5n3ndmvOF5KJCismRkIYWCcwhO9HrFg5OKxF5JHyoDyM2pWzHI8jVQ7e759MB8JguGKpdB08w3oOl7eX4YD/AJJkfdWL0xBYVuQzb8+tjHEAsST9W59/SNaiqrcGNHz0LBlMBACJF/pJFqpEikVDXNt7HQjBWd7Qxy94rwLR02e/50QdvY9CK3xz54PKxYDVakKeXPu057+oxU8HlJZRqtav8dx18saaVM53+p6dYsgD9UaNmMuXJ+jqNhymFbk8h3HOxXyxWKKF5PBli1Le2YGnqNwYBv1wubhMlld7UAnl1ZyL38hgrhuQZHKuaOi92rrXn6HBmyg2J05n3nU6au4BPWMZ8wiKsbZUqusyA9+BuF071Dyo1yxM1xWFw36Ps+kNpzJGwOoH6rbkNx6YD4hlWYoqyF7BpQeVEHz8v2YCTg8qrRu2OkcudN6+mARFIvf6t79IdVVRwt7R9F2gjTXpgvXJrb9IJ3NAneHlsPh0wNmM9A2o/RwSzWan38RA2Jg5D+OFQ4PKt3e50jfqSK649XhEi2TdWB83Whz9cEtFAbi/ifeJBDYQX1jCbM5cg1lwduSzAH8P0f8AzWGvBIVE8VZUpTDxd6jV0s1ECfnjmV4TItlrAA8wOhHn6jHVcFhrMJ4q8Q2DXfocL2g4aRF+fE+8ZRpo6MwN7Tm+GZuZFjUkG9OkXzB91eWHPaTMSXq72Rva7oc53iLq7wBRGsSgAGN1G5rQfjhTwaNZlSiwYaRyFWo872wfxTgzxgK87yKkh0g6wutzLqI1UCQY5N/1rHPHsU7BWygswxIb6dO6VyyAZVe+jMzNmLUBwo3hJs2rDle1c8YOIFc6sqVtb3nWvLYCAi+uNYpQ+VjK2oE5G+3KAjAeeyLO1Lz0dGvrXU+uPNB3mztrxPobQ+zVkZzlYwhZ8uGB+jA7H+mFbEbEfR/XBGX4xFGqqsG2/wDT8uZ/qcJxweQUu9sCRuOhT19cVXgsi0DdtdbjpuevljGpq/5ifE+8SrKtsNThfUdYyXNQDQBA1BWj/wBJOytbkm4fNenmMETcXhIYLltmQxFVzB91yB1i58sJV4JItA3bEqOXPQ/r6Yi8IeMEsSoJADbbEuu/M+RxmBTxPi3vDQhyoL3v1GcKz0UCoxbKONIs1OoO2/SDElGVAb2HIHlML2HQ/R+e2MeKwVHJ49XhO5bfkemBp+ASDW29AMeY5UT5+mDVrgbx8T06xu00KdMrna/URrl81l1IZYKbSR9dXOjRrL0Tt+3EfPZeUamhI1xlK+kMKV6JG0NX/DCqPs9KaYXRAPMcjv5+oxTKdnZXEbLdMqkbjqB6+owBVNcR8T7xHaWFg/HmI6h4pl2Q3l/rALuc2ABtVQ164wzWajlbX9CdtIWIEZhKIj8I96G8KYOz0siI63TKK3HlXn6HBUOU2a5T9YRougKNf442yg5McstW9+kbSprWYhjf5iXyrZW2DZZ0II2acNzF7VlyOoxoHyhLqYDyG/fDfUCPD+j2CKwsXgrzPJo5Kw5EVuinqRfI4g7Nyl3SjahSdx9rVXX0w1ipvdzoOJ6dZJUpojEA6d0ey8Vy7BojCdJSie/PI2tD2F3QvFEz+VEpqBtwrk/SGItKVRvDfIYT/wA2ZdZjo6gisdxyJdfPzGPP5sS6+7o6imrmOQbT5+eFhaQ0fhfU+8MuxFiZ0MecgYz93CVZ8vNZEpYCoj9kxqd/O8C8AzvdQg/R3kXwlmVSaAGw3OkXuCTyDemMOE8HeAyhwfFlp65HlEfInzGOh4Q2nL5YhfHEuwd5Y49WzW2lChNmjqK7CsUbJYMSpvp15xbMFyPGO/8As8QjIoCADqN/5PP44mDOyMITKqqm6+0BQY0PF+OJj4XbmPxD95jb3zESrIElzDWQe8koCUxkkGM1d0AeRI39OWFuecHLZkiqOYjNhi1nvlvxMSTv5nlWPG4w0WZzyaswQzlVSNlCjUN3IJBLDpRHTngQ5onLzrTgd5l2BkbU5uVbLGzuSCefpyx9uRbZqYHNT9RJlN3i3M8VlZJFbVRRrs/qE49n4rMVZTroqQd9qr4euDeIZ2ExShQATG1eFfunyN8saScRiptAGvSdPhTnRrr51iVbWG7x9p6RJzy8plozoCKYZ6cBVtWAa9qFijY6YAyvFZlVF8dKoXn5beXp+WPoEUK9/BmJ4ZIZnzCKVZiVkdlI1xgttpo7CwAdsKOFFZ48uwjhV3aceGAEezUMqqmrxtz5mzj0Tsqkbo4yMbTwYeET8IllEMQRSaXbURp5D92AH4jMljcHUSwU7WWa6+Qx12bBiido40RzBlSBJDo0tLK8bnudREfhA8N88bcSykMXgaBmi1QBZu5UIAzL3rPMZLctqf7Io7Yw7GQxzHP6xzbYrIN0zijnZwryAPpLKC1mtXdqQCa50L+GPJc3OhJIkBkAYDe2F0pG298hjpOPl44D38CRKM+RGFjChkEDhTv9ZsK1fDF+LZUsYp1id4vo0SiRVBUMryAi7pSCVxz0Atx0ET29/wBPSc9nBmojrkjmTWALYMLpm8xvscF8GTMSapRHKwC6SwBI86JqtrOGfG0WHKjXDJlg+aB0SNraT2cniF6dNEgtz+zvjPiXD5szFlXyoJhjifWA+lVbXbawpABK0d+mNbZ1JseV5tPaGuCF6dIv4nmJlKkgDY6SPe3Iu/wwDBmp5EZqc93Tk77bEXy2sn88dxJw1URROqMiS5dA/daEKyEB9Mhc97sRbUKP5LXzEkMOcabLxRMIxpjMChCv0hQpI1e0oVuaBIxy7JhABI+XznVdrDMCF8Zy38oysDZbY2NzzBFdMWXiEjWGLVY5k8w60eWO3bLRape7gV3VoCUTLiVtDxB30prXTbbarOnyxy2bzsReULEY9MuykKGCiVdm3NHz3wL0CgBMGnWBZQF4xeOISNYYtRG93XInfb0GOv4LK5zCbNWoXq8t+WObmzkTKwRaJG1Bb5X5+QOHvAYpjPEXK+FtwrXt0vz/AMMQbSF7MkkcZVQcmkQFI1gnZnKqMsndkhnF0SKJ5XVE1tgvjOV71lWYF5Nf9H9KCIpR9R9sxjFkIBpAsaumAeyktZZG1rYsAad9mNC+tnDbPZzWyyA6F70BtUcys5KzMoHekLpGqQ7X9gcqx6FK9qhECr+aleKfo3dQKke4XMt/8BJ/EYX8RzTq1rq1aK32PP8AZhnmiXjFEj9KNknoIDZ5161hd35WQtOFPh200RWrbnyPP54kGbEki+ffGIxFNgASPvLODwZqdyNIkZ9wqiy25XkKvpjWSLNrZkjmQxjVTBhQY6dW45dLw04FxGswhgj1sFkBRaBYEKDRBvz3G+GWejiysU+iMhzlA5hn9p3Y75FAcFvELJYXV9cVUqSuL8fSRtWK4dzh06zjhxGU0TqtSSNzz7t8Wj4hM+xu7BXUTVh1r9px20eVVpiUiQisszKmWErHvY21ELqAjXzbegSBjNoIe/y8JSJI5MzmFc6BqIhzCrGga7UGwDXPB/BnXL6wqe0qGWy6TluLvJ3cgcEHT9k+HkeeBszmc1egrKO8XwC28Qa1GnzB3GOwzOWZtjliZhDOyq8AiSV1A7pRF3ra6ttutDGPEc4seeynfgK30eC7VUCnvZL8P2OYNDA/Cimmdj3fKOr7Z2hWynLnOVizGaMncqkpYeHQNVitiKHKq/LGb5nNQFI3SWMqqjS2pSBW234fljqs1w11zEwfKzN3ss+kKApkBdmGlqJIqjte2BeM5qOGXKpIpTTlIx3L6WePxsT3hI3JA+6NumMNEYWJGhkvbE/p8ohvORQxt3cyxaRpemC+7Yo8t7ONss0+lqA0azyPiu9/zx1ud4S0ufZ5FJimmXu5GIaAroHdhRdMOfhHXElyJ0q0cAOYOWmdI3g7rVIsqKrNDqI91iavfY+mCbZcROHLPiI6htYRiWXXlOGlnzEWt1WQK71dncqiWNuZAP54xHFZwzsC+ohQdzdC6x23CpGU5WHNQwapc5IkimIUtpD4YwT4LsX12xooiGVEoy3eK0Ehdo8uraZEZwC8pkHd6KHh0+t4P4YHSxy9oqpXuxuOM4T+Vp9Za31FFB3N1bn488efytPr12+rRQ8RurvzvnhlHxeHvSxQUYlFUmx1OT0rlti38rwd8G0DSIqIpOZe75VyxFe36OEZfp5ScBz0kjSd5q2y81WT/VnlfwGOpymX1ouqSVPHR0PKNtGo6VjsMeZrCHJ5+ORnMSgacvPey7+yPkB5Hnh1k8+foaSd4sY8LOEJ1gljp1BctKdJAjGxF1Rw3ZVLOcraesTVa1jOm7LteXUhSoPQ3Y2Gxve8TA3YGzkYrJY1uTd363veJj4Xbhbaag6mNRt0TneIZVGmm1BTcz3ZIutFXtvzPLffAnEgBFmKoDVBy9MxQ9eQA/DDHMg99NV7TP1P6np+zC7jP1OZ/tQ//sHz3x9ajbqi/wC3zELBug2gme7NhIpWBB0xsdr6If4YtP2bCqzWDSFqF9AT+7C9opQr3VaGvb/wzfT44hil3uqry/wxq4rDe4+0sOsNi7KrSyWpbTqG7X0O3l5Yz4f2XDRwtai41I3bbUoJ+d4Fy8Ulryrbp01fDyxjlYpNMdVWha29B6YaTUz3+MXh+7Rpwzg6NEhIIJ3JAOq15Wetb4yj7MrLuWB0OwBcmzTHc9L35+mCuHatC6XRPe3LA9fLCvMRSWfEGOo21czqazyNdMZifE29H1FGAWhI7MBncEraEKCSeqKbHpufzxG7NB2dCVpAvMtR1W237MAyxSb1V0L2/VX0x5JHJvyuhe36xrphl2/dJSvX7yh382gZGFraKp1WftF9l/ujG0PAlEnduFcd3fUjnX7sKzG/pdDp+s3pg/hCsDvQOk8zp+78PljHLWvi4RlFd8X0m+b4EhkQdSDzvSCKII8uVfLGLdmQoolT3jBCbJ5aiCfSxYxtxVXOnxq2xpRvW45nfpthZBG+hr9OnofTHU2cqLt95zq6WqDDlD37OhbJKnWwUnUftECyfIVWJ/N4RLYK1qUUCftOv8cARxv4uXpt+sK6Y9hR7N8rHT9cemCu3EyZVIK70Pm4D3as+pTpU7WfIj99/hjpOD5OswhO1HarrmeeOMhRwSTyCnpf2G6VjsuCMfpCeJQNQ21A3udhiPa74NeBlOz37JgxvE/ZNnjSNZFj7o6mDGTTZosik/ZBYKCemDsxxLwqXSCTNPIBGqZpplRCLlchpZFU0NAPh9/0xhwlSY8rtsFF9asHcefT5+mNZoid1jFiUnVsDYP54tXaAoZSus5qHaFWvpaVzK64hYKXmDtd1+jmuW2Aczw7vJNB0jwXe4+1WGGfbwbEL+kHc7X+jn5YTcRDE+GvdHI6up67+m2I6RN40D8OpbW+sv8AyEAVTUviVjdnaih3+eM/5tKpC+E94TZsn3RYsnngURSV679PVb6Y8jikrfn8Pn08sU3YcfrIsLZHFw5d8Mfs6FKjUCZG0k6je0b0SbuhWPH7OrEtgjchfCTYt1JI+X54Cjhk68zdbf8Ahv6Y9giks2Qu4o1y8aUeQxl2/dCpocSXa/y1hXEuFpGkrILOk+Ig6uXIHpj2fsqqh3DJeksdzewJr8qxbiZOl7dX25g/uvf/ABwtzEEup75eLp8fTyxiM5Au33lK9sQDBgy+UYp2WVtLllsrq3Y2LAJHPbninD+yiusb6kUuqsbJvcDn588AfR5dW3L4evw8sViy8p0Vy0rW36orpgiXsd+Q4Tz48ofk+yyyxxOWUEqCASdtquuQ5fniZfgqeJ7bVrK9SKDVQ+V4XDLylU08tA6fqj0+OGcKuFb2qgd4fAaFb773fPfGOzi+/wDecs2ZBjOLOY5Ls6sjSm1TQ+1kr7yISR16bnFl7JKzyRF00oqH3jpN6jXP0wHPFIxfu697puPcj60fXGX0aW2A5ir2+NdMES+e/wAB6SasoDtaMx2VHetHrShGrXq23Z1r49ce/wA1B3vd94lGPVerb39NfHrhX9Fmsj7WlenTx+nniDKzWR9rSOnSz6eeBs/7+ECPsrwcZcyUytqy058JuqiPP54Z8PdzlIlEmlVAIXRGy3oDahrjbeyd7vCDgcLr32vrl5q/3R9B6Y6PhUR+ixjrQ6/+Go+B3/HAio1MHezyz8YtkxOuXCdhwCPTCFu9Jrf4D0xMacG9w/2vXyGJj4ra867nrCUWE5aTMAs50L4mLHd+Z5n3/TGMgRlZWiQh9Ord/sNqX7e1HfHuJj3MxaxgtUbNb5TxtLAgpYIogyS0QRuD7T1OIxUiipoiq72Wq8vrMTExuJuZ8ZmNuci6QK0mgKrvZary+sx5GFUAKhAAAAEstAAUAPaegxMTG4m5nxmY25wQ8Iy/+rpv+tJ/9mCYYY0FJHpF3SySgfHaTExMd2jn9R8TCLtzlgiWTo3J3Pey2aAAJ9pvsAMQIm50bmrPey2a5X7TerxMTHY25nxmYjPdCWTo3OxPeS2QLoE956n54ynyMMnvxBq5anlP7ZMeYmNxvzPjODEHKSHIQobSFVPmHkB+feY30p9z1+sl5+Y9pzxMTHdo/M+M4sSbmTSn3PX6yX5/WYmhDzS973kl6cv6T0GJiY7G/M+MwGeNEhBBSwdiDJLv/wDkxnlclDE4kSBAynUDqkO+/m+PMTGY2OVz4zMRAyiHh+fYQodvcFc9tvjjSfPtpO/PExMfdCkmIZCeO9aoL2Y8OMK4MwnidZ1EoWXUNRYUdGn7LDpthhBkIY/ciC/2XlH7JMeYmPktvJTaXVTYX4aaT1ldiouZsY0+5y5e0l2urr2m3IYhjT7nLl7SX4be022xMTEeNuZ8Zs8MabeC6Ni5JdjRFj2mxon54rLBGwIaPUPIySkfnJjzEx2NuZ8Zt7aQYcDy3+rp/ek/+zBZRDYKmiKPtZqo7V9Z5XiYmO7Rzqx8TNLE6zxVQAUpodO9mr4V3nLEjjRQAqEBRsBLNQrkAO89BiYmOxtzPjMvPI4kUBVQgDYASzAD4VJgaXg2WYktl0JPMl5N/j7TExMb2jjRj4mbiI0muWyUUYqOPQDuQssoB6b1JjTuEBLBDbAAnvprIF0Ce93qziYmNxseJ8ZhYydyl6tJ1EUT3010CSBfe3Vkn8cTuEvVpbVVX3011d1fe8r3xMTGF25nxnYjLBEFkx6rRk8UkreFxTAXIasYvCVVQqoAAKA1SbAf7eJiYxiTxPjODsND95wuHtG8Q0qqVz8Wonf1LYmJiYS1FCbkQcbHjP/Z"/>
          <p:cNvSpPr>
            <a:spLocks noChangeAspect="1" noChangeArrowheads="1"/>
          </p:cNvSpPr>
          <p:nvPr/>
        </p:nvSpPr>
        <p:spPr bwMode="auto">
          <a:xfrm>
            <a:off x="161925" y="-1236663"/>
            <a:ext cx="5715000" cy="3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sp>
        <p:nvSpPr>
          <p:cNvPr id="40968" name="AutoShape 11" descr="data:image/jpeg;base64,/9j/4AAQSkZJRgABAQAAAQABAAD/2wCEAAkGBhQSERUUEhQVFRUWGSAZGBgYGB8cGRwgHhsfHxwaGB4gHSYeGiAjIBsaHy8iJScpLCwsHB4xNTAqNSYrLCkBCQoKDgwOGg8PGi8kHyUyKykpNCwvNCwpKSosLyosLCwsLCwvLC0sLCwsLCwsLCwsLCwsLCwsLCwsLCwsLCwsLP/AABEIAKQBNAMBIgACEQEDEQH/xAAbAAACAwEBAQAAAAAAAAAAAAAEBQACAwYBB//EAE0QAAICAAQDBQQGBQgHCAMBAAECAxEABBIhBTFBBhMiUWEjMnGRFDNCUoGhJGKxwdEVFkNTcpLh8DRUgpOi0vEHRGNzg7Kz06O0wiX/xAAbAQADAQEBAQEAAAAAAAAAAAACAwQBAAUGB//EADcRAAIBAgMFBgQGAQUBAAAAAAECAAMREiExBCJBUWETcZGxwdEUgaHwIzJCUpLh8QUVM2JyNP/aAAwDAQACEQMRAD8A+QvF4j8T+3FtB9cGGDc/HFhl8SF4xicRgIy/piwy/phgMti4y2A7WcBF/wBG9MdXJxObL8Nyghlki1S5jV3blbox1dc6s/PCcZbDTji1kMlsT7TMcvjFieowqMinPP0aOVYpXtZngw1ZzMUdx7Zvw649m7V54Gxm8xpuvrm5/PAuby4UxkDmlkDnzxeXLgwFqpu8A358sej8HSxFcK6X0mWNoZJ2pzpHgzeYur+ufl5jfHsXarOFb+mZjVy+ufn064x4fAH1Bl5Ix3ryxjw1ASilSQSLO1bkY4bJRwg4VzNtIdt75Q7LdqM5ZD5zMAjymf8AHriL2ozoYas5mNJ3B75+XTrgeeIJPIAtgN0wRxHLKpgKgeKOyBV364Z8FRBYYVy6QRoJpmO0udG65vMFRQPtnu/LnjZ+0ebIGjOZgmr3lfkBzG+CuDZGOQRFkXfMxKQ1ElSygj1Bs7Y7efh3Du+zpQRs7RThINIPctEriRiKpQWRShH3z5YFtkoADcGeegmM1iwnz6HtLmilnOZjVyA71+fQXe2CzxzMIlyZzNayCdIkbSNyANRezy8sdAvYiCFEWSQ96BAzani0P3rJqWNA3e2of7QpqOGUnZzIvKE0zgnNvkhshAZQX1c905iqvAts1AjJR4D2hLUX6TjE7QzCMNJnc2GYEgB2oeIgAktf2SeWMo+0WaKk/Ssxz6TNXLyu7x1WY7O5V1SKj3skD5iMhB3SKhY923iBJJR9wKFjngXjfAsr3uZhy/eCWLL/AEgWI9DezRyiADUPAzNv1GCGyUBe6g58h7ThVFwCMrfWIZO0ecpwmYncBqWQSybi6JAsfmNsIx2vz2uvpeZ5n+lb+OO4ynZyFeIwZPSSoMQm3oFmQO6Chy3A53hNC65/MTCWKDLw5WOaZvo0KpKUQgCPnTGyN2HnjKey0QTdF8IW0EEC19IPke0eYKFpc7mx4qAWRj0sk23qMeZHtBm5ZSozea0gMwqViSACfvAXQv8ADHRp2cysMMssgmky/cwTxqAom9u7x0xvRYKdNiMMOKdmMjlMvmSsUjSRtFEG1c+9XULUtQ94aq8tqwLbJSNyFHgPaKWpYKD85xOZ7V5mqjzeaP8AalYH8mrFcx2ozKIP0zNliAfrTW4v71nnjreM9nshEM3rE+jLSJCxUR62dzdpeyqBd3uemGMHZuKLRBIkchjmzSFzGLZVyYaMtd7iwa6EbYz4SiLbo8B7Q2qixsJwC9pc3oB+mZskrq2kahd0L1Yzj7T5zSD9MzRsXtI1Dcj73pjrc32Hy8UC6n0yLFHJbNFoYOQTEi6+9LBWuyKasc32sycEGbfL5dXIhYxsZNNFg2+gLXh367447JS/aPAe00OCRaZcL7UZplJbOZkkb/XPy+eJH2izofS+czBsWKmfry64qkQRnVEsX0qvdGNuMZYJmF0KDcamhXM3hp2GiuLdGXT+poBspmOZ7SZ1TYzmY03X1z363vi+a7RZ2rTN5gUNR9s/L03x5n8uPo8b6QG72q2uqOLQQB0m1pp0xki65+mM+Co3UYRn06QSusqvaTOFBWbzGo7X3z1fzx5le02cOoNm8ySD/XP059cZ8MS2jUpYJFnasY93peUKuoB2Fitt8B8LRwk4B4CDY3E3i7S50OA2bzBBFipm6nbri7dpM6HU/S8xp1qtd83O973xnxGELLGVXcxAlR53i00I7lGK6W75R0sjHPslEXGEacoNjaZ9tlviOb/89/24SMmxx0HbJP8A/Qzf/nv+3CZk2OD2ZfwU7h5RbCLcH5Pg0kvuVyvc1gXLwl2VRzYgfPHX9nctT6dXJSPlq8x+WNd8Ig0qWM5zPs+rLEVatmP7Bj3BPDl8J/tHz/yPhiY82oy4jlP0HYQw2dADwi1ctjRcrjaPOxDmT/dP8MNeEZZJxIwkRFiClmktQNRIXp1OJ6lRlFyJ8IyNiOUUrlMajKYefQ8uOedyn+8P/LjQZbL/AOuZT/eH/lxKa55HwMMLEf0PG3aeKsnkx+vP+2PDpYMv/rmV/vn/AJcZdoeFw5mGCOPP5ZGiaQtbNvr0UBS/q/swNOt+Kha9geR5GOsAJ8+M2tlo3pWjY2G4uqHLGk8+2izuwIFbV6mrvHQ/zLU2TxLKaqAB1Pe1V9jyFY0zPYbun7ubiOUBRt1ZnsGhY93nQHyGPY+PpX/MfA+2kXY2tOfE5jFk1akeEdT8RyxMnaqD5EHYWa2vpzw6i7KJRA4rkyGFEa3ojY/d9AcXTsqisCnFMoumiKd9iK5eHzwfx1IAC58D7Tc7kxLl5S7uwN6iTZG/p0rFpMyzugskoumiuw33oVyrlh2OxqcxxHKAkk7F6N/7ONn7JKd24jlSQoUG3ul5fZ6Db5Y3/caOZxHwP1ynAZARV/KckWkAkMJFkUaRp8NEXtuQa2wUvGJ4jLKzeKZZQ7CMbmX3q22Bv8LGGI7G+yDNxDLGIScyXoMV3A8PMgD5DyxlF2ejWwOJ5TxLpI1tuD093fcA/EDHD/UaBtmcuh9sppGpsM4Ce0mak7pFCO692qN3EbTHQQUXvNOs0Qo9eWHfEONZhJA8MyMsc8mYDUhuRi4YnYWKPKgMBL2YhBDDiOUFUR4n6eXhxf8AmxGfd4hlfPYv1/2cb8fRtYk/xPtNVFBznqcezhygiWVQpR0dtKd4AXbUgY+JQQRsPPGXBu0gjzjZzMtI7KFAWLuwGAQR6HDbadAqxv1xseyqGyM/lRZJ2L/E/ZxF7DLLKAmcyhZjso1WSQeXg63eCT/UNnF8TH+J9oFVAACog54hM0rT3plkdpgV3pi2oC9vd8I/DADduM20wcd0HCtYSCMB9YGvvVC+0vya8bx5+gAOQAHI9MDNkycuGEe4BJexy/acWprvDKU1Kaum7qBDV49msxFNbqCxjDLpVAEito1jXbQobVy88aZLtTmpJJu8kX24BYFEIDRppQx34VYUPEN+vPAnZ/s930LytmIoUD93chbc6dVCl8sMB2Sj65/KbCub/wDJiGrtlFGZb6cgfOJpICq4h3zGTtHnIpJpGeNjMweRWjjkjJB8J0kEArW2MZ+0ucUK4mDameQsQllpotEhP4AgDkKFYN/mygUj+UMpR57t09dPrgVuy8Bofyjkv7z8/wC7gF26liFyf4n2jXpU8JA1mGZ7Q5o5eNNUbBVRA7RxmYaDspkI10KG3kKvfAE2eknczO2p5GZmK0o1FmJ26dMNP5rQgV/KWS/vNzv+zjXK9iEfV3XEMmdKl20s2wG7MfDsBeObbqIGZP8AE+0AIoa45RZwTvHRyWs2RZ8/Xbl0xdpWknvxWFCnWKO12B5YPi7JRgEDiWVFkk6XcDf/AGMbT9m0YktxLLajXi1vqNDqdO+G/wC40M8z/E8uPOaqnCBE/EpT4YzqsPqFjw0RtXmfPF85IURgdXiXT4eV/remGD9nYtlfieUOm61O9i/Lw7eeMx2djoj+VcoQ2xBkej/w474+hcZn+J5cMsoBBzgWVtUVt9t/DzryHrjLIKW7xuhYnfnudr88Mh2djDWvFcoK5ASPX/txrm+xQj0huI5WMsocDU4sNure7yI5YE7fQsRfM/8AU+VoNjf+4n1l5xu1haOr0O9eQ8sWzr+4ni+sUj7vOvnhk3ZZDZPE8pqoDVqe9vM6cROzKDSX4nkyqsDu7/l4fTHPt1A3sTp+0+0XgaCdrU/T81/57/8AuwpeLY/DHWcZyEE2ZmlXPZPTJIzi5TdE3v4cCx8HhBH6dkTuNu9O/wDwYbs+1UVooCc7DgeXdNZbzijlmXfl19cdt2RiBIsj6vz3PPbfz8ueNH7PLIZTHmsrLR77ukkJtUUl19zyrF+ymZjDix/Rkcr+95/9cTvWV0OEw0phWyg+WAArbmfP/IxMWimWtjW58/P8sTE7fmM+52OwoJ3RCsGznyAN/jhx2bj/AETOdQfo/pY778sYZTL2JK38K388MuAQEZbNjkbg/wDlOBrvufNfMT5fakst++c9xbKGvOySPKqr9wwfHEe5UKDZN7XZF/4Y6CfMRXRXc8vACPXAGaTW/kNI5jybYjflhQrFrAi0RTsXBgPDspcjb1dkH/P44bhhzXcjqD16auV9MeZKEd4oqw37gTgs8IhO/d8wx5Hp+OJXqgnOEKcDlB8N2dtyD8OtV+WPO1mXvOZkitpWZhe5AAH4eWJBw1Kbw8zQrmLHoTh5xKVFzGa1gn2znZQdtI/HpjO0wVMs8j5iYFswnEdnIKY2OQJ5cttjjSTLt1vZifwNVh/ncwrRt3YPKz4QPIi9/LGEWUq653f+H5YrauSC1rRyUwVKiHRoqiibsbD58hW23XF21aWHkvhHUWDd4vl8nG8alo7JQm6vnX8DjLMcPj7waUA3HMV05c8SKwJtG9ibS3EN8mnIH6Qdydge5NHHI5rKlZFHUAbgWN7Io9OmO57lVhjNEKcydiNvqGG14Hkzsd1TXXVBzPLfFmyVSt7DifSIFEMCpPGJOI5amjCjZVo1yFr1/HB/Z7LHQ9nTpPz5enpjE5TVIzN9liQCN9wCQd/x64K4Uls4ZSwCXXPmSMO2qqxPfHrQxWI4Q/vK3Wq5EkbEHY/twTwVqziX95a25bVvgTNZWOiBGBuN9PpgjgOUXvoKFU92voTscSVf+NiOR8ptXZiF16znI8iO6T3twDex6csZ5DL6suQxarK0KqsMMrmD3KeGqQczV0PTzxhwiY93WnYud+lnp/n0x64dysagp2GfCTI5UR5Qqt19K2v1yx5/jgwk7eVWRXPEibVFuoNZuq5/0B33xkmTQOxKKee1A4gW5LX5mLpUQzHDpe0s8epWo+6OV89/8BjkkypBXY+8GPwr/DHU5yNFidlQAhQbC9cKZcnq+INi/Pph9JziIEe9DK54e0S8Uy/j25Gjy546Ds1DSZs2DeVlIF7gEC/3YwgzYSNdYPLmADfU9cOOGzK0Waq6OVl58/dHrhm2MShJElegoVmB+UURj3+mw+e+NCa5miRz5f8ATHs2RSh7MbWNwLO2NFyUQ/ohsF+yN996wLEWvG0abajh7Tn+MZWpud1Rv/P4YDkgPdAEGwb6+f8ADDfOx+1cAUAwAHLoMD5eEo9AWAp5V579fTBU3JEVUoi9zxizh+W9QKNmzVjlX7cdX2qA72Oh/wB3y9f3MAwcRRjQ1fiAB+3Dnj8KtOhZNX6NBzAIHs+pvCnb8Vb8j6SVqYUKFN4q07sb28sBcUi1QswYkagK/wA/jg5ckm/s15Dko+eMuLRIsY0x6fGN9IHnhjEKQBCVCUzGR/uIspHVHoAfzusDGHx79Dywxmh8BPUA/wCOC3zYjoOGB8gL57Dr6YaGJF4hqaiwMYdlMvoaYWpIy0+4513Tbflh12bzIeGNBpsQgnY2KG/SsAdnp1LS+X0af/4m9cFdlF8fhbw90aHkKPn/ANcRtm7X6esUygEnp7RalAf4nz+G2Jj0g/ev5+eJjCLkz7XZP+BO6YywkqtGtvnuBv8APDbs2nscyG38WXv/AHuCJuzLL4Xmy6Mg90zxg3zpgW2wTw/goEM4eSEiR8uCY5Veva76tJNfvxHWro1OwPEeYnzG071ViDl3xYsa6tLLsDsL5Ej+AwXPIuoHcDQF3UNuNzzI9P2YJ/kSJZHUTMaIYHeh1sbeIkmq9DjGfIltT96xIuvCbIqvFt6X+eE41aLtY3ErkH1SWOSbk8veB5D8MFSQzDk0dfA9d654D4fINcWlizVuLuvZkm/W/PzxaeFtLyd81eIBb5FQeXUjngCu9DVriacMybyIx1BdRoULPUWPF+r+Yxtx9azM5AsmVlu99xVfInAUOYcCg7VY6+R/ifzw04vwuNp5XZ2BOYYELz+z0rrsL6YHFardtLHh3RjJhIgqqncuqqRqCkeWzCwRyGxbrjB8yPmQB4VXdiPusf8APLB02Ro92sngskiiwHoDybf/AD0wH3Sxu6tK1ALRJonnfPnyBvDEs4hA4IwMMmkBWQaVCmwT8tx/k4EYSGVASn3iQNgLrle/P8saBWkSFdZjJS9jV0ATf44CZnVzodiFqt76X+PnjUSwPzlAbE1o5z2UIgTUQxaYkCqG0LbczgDKFS16SWFEfBaqj8RglUMmXjEpY/pDdaP1DdcZw5FURWjdg4LDfVfwC/dG2/XDNmqBEKnW8WEux7/aZ5pgJJK5M5I8I5E0OZBGwHTFuGCwzKQNfhFjlRPP03xTN5SkEhdrJXUNwNzuT671fpXTG0OYGqQKxZVS7u63N0fgAcWPT7QYxHU6mHdMrmxKAxLRkDetO/7cHdn4XMkNso0uCVC787q79fLCvOZcqgKyMzNX2t6J5VW2COzss30mAFm06xYPw6+Hf54n2lbUWtyPlNL4lPcYuyHFQscY2NKBzr/PLA/Ds8I0o1uxbmP2fhhnlOzM/dKTER4L3RrvbYjpiuS7M5gx2Iq8gysCPO9seir7Pb8w8ZOrPhkgnLxahS/pX9obZc+VXgZe8LnxJzsHSdweW14JzPD5oYACrI5zVigQCO4O4sGxthfFFJ3gDs6hr3JrfY/dGJqOHE2HS5txjKTHM9YY0LlChK240ghfj64V/SLJrluNx5HDGRDEkhDsxUbW1gfD4XgBSskigSNRBJINm7FA+XPFVOje78pYal1AmTRgRrqXUBtfxPIdPLB3BUHdZygAfo0ovr7oxj9DJcRljo1bKbUWOdnpR2wTwrJqsecK6t8vNzPp5H5X6YDaqgNNvl5yequ7pzgWZWQUNSmtj4a8ut/HFkjl6slctl9fjgWWOUjdpNv1j/yemNIcqSiOZHNgWNfzsY291sfKLBKm/DvtBuIGm1H7e428qG+MPekG1+Eihtd/D8cW4pm6eRdRFDYXsfDd/PF/olIsiO9nrR8vEB5UDeCFPCAYTEk5wREXUPAOZG/UgY6Pj2rvgVYKPo8GxW/6MnzGFDcOWkbcsWJsE38WHJTywy7RownTSWH6NANiR/R1vscTu34i21s3pJXUki44+kCSKStmQdDa/wCOKZyNmQgkbHUfD5A4plMuzOyl3ACg7uR1INWBeJn37qP3m98Atrs7/j1xS2+R7RCkpcesXmS0YefmB/1xWZNktNyOZ60Of7cX4fCJWI1OdgRW97Wb+XLBWWyYZgrksFBoNYFVzFHnWNO5lBJuLw/suBUpAAvLTeW/sWwy7FQKSt1fced9Pht+3APZ3KKve0T/AKNPsensmww7FoupaF+x57G9j5jb9uJCQXcjp6xNQEa8vaKMwdJAFD8fU+mJj3MRAkVt+NdT6Y9wXY1GzE+ooORTURxxSHXns2FWyJSTy6AeeDctl2jyctqq1JFRABP1wJvzrAPEswseezZddQaVgNgei+eN+H5gPHmSLRdcHUAD2vToMeU18C8tz0niO7NSA4CH8I4cZ5o11sFdgD4QARf9rnzr8MVjKzlu6WLLRKJHkYytI2hCRbIBz9B94DGUHEe4IkVlOg6l0sCWo8yK/H548bjxjnaMZLLoHV0dV1EyCTmC12Fv7u/liijgwkN9iLDMNOWXf1jBeCQRrJI7IqhI5A4iYkrKzKtJWoG10kVjCTsiqXI2nwd2ZF7pgFElAVIw0ubIsKdr3xSSXMT96jiGLUsSqhDkIkLlwBq3cszGy2CuL5eSerWEsdOqQvN9iqIjD92DsN6q+mDZtmW4BztzP33RA7W8WDMiq358+vMeuC88NWYzChmB75jsosAad71DrgTK8KdgCZYhvRFX5dQ1YMz9fSJ/Et969hmqh4dxtt+OPOJBew5HzEsKqrDCecjlIIUkkQTvJK6DVL3YVUUFja3bknlyx7leDqygzvEZTF9I7umaogTR7ytJOlWOnrRxhmOMaIWvLRTxpKdLSE7MVFt4aJBBHxOJ/Kk8mXFRQoWi7hp6fwxmwVVb0cnKgncXj01NJkGLLK3W/wB6QahqZ4c8/lbl7w/ifAImkljDD2Cq0pWB3KatOlECg94WDA+EGgN6wPmsouVYxGiyjfahuLUkGiLBG2GC973mYZu6YZjTaAuopFQL4lYOD4PzIwkk4K5l3MMevcAFmqhVEyOXY+vLfpgWeiUsh0751Fahb8TSGTzgxRm9u/byP9C3rjTKcOBkuRnKBZJGSwpIRC2laJIva8Zy5MRQRhpFNzMbHhH1LbHni2XzjRyJoCOxJUrfgopRB2sahY+WE0HAa5GV8+6NtkwU93hA8s/0gNIwjy0EarrqR57Z2pAFC3e/LzF4cZjg8cMZDaNXeiFVVGYu7KHQbDwgqQbOwvfCfI8aZnkiTKQBNK3CDJzjbUrFr1AjpW3xwakmYm8TtErjM9+1KfCVi7tEUE8gFG53x6BNIfm16RX4+i6ddZJuzq5ctIW1ASNGfZtGFeiwCFlGtaBGoEjbGvBs2pzEQH3h+zrgfjuSeYl9MK7mQsXlJJN3Su5jj5k7A+W2LcB4MVnhfvENMDQUfK7wnamXAxXkYaoxpntNc4q4eqtDE7tMzaSTpkkNn9YBufXpjdMohDHXJeo2DNICoB6DXttvZwH2QruyhfQWYaR52Oe4+GH8+QghmpCC8jaa75JDQMhZ2Vd1HhjO/wDWVzGHdmLEcoatTUrdRn0gvEY0SJAG27/fU7PR7l9tySOm2JwvhsWamSNuRO+nmABZqxsTprGfEsnqXTYH6SDdA/8Adz+eB+DwyQZjUjxkx03Ib+hAINbkYVspsDyue+F2ebYR3d9pXhOYhzIdhl48rDEhkkcs8hrUNIrTuTdUOpGNs/2fSFZJTNGgTQVIjZi/egmOlABF0RvyIwXHKUZlWHLLCylXjHenXZDDxF7SiooLhRxvi07xyPIseh3iIChgFWHUEVLu7skk4uxUyYlk2gDCNOtvnDOI9mJolZ2kBKOqygRupVn93Q7DRJvQJU7HGOTi0x5kEk/osnMDyG5IJwPxDjL5opK8CJrcFpO9lJOkXqWPV3acudfgME5SmizXiWzlZNgelcyOuJdqsFyGWXnDpBxRYOYGs6XWkb10Pr+rgni3D4Vz30LL5RTIJEjEzyHdmVWclK00AT1sVfphRnOFlFsSRnehaov546ObispkSUJlxOrqzTePUxUAe5r0Aso0k+RPLnh4cW3jr3zXoVCRhGnXjw46TA9mIX0GOWJo270mXu2FdyAzjSRqPhuiNjjzLdl3khVo5lZSryRL9HcB0SwS7VpQnSaVtziuY4nNqVIYoURY5QI01neZdDOxYk7DkBthTH2hkdFyn0dHaJWjRzLKgUEn3lRgr0Ttf54P8JhaR1U2hjnln0vMkjLKJAxIIvYLpr9UX6YacZnCzKGXV7CA2R+p6A4U5AjuwPCoI3BJ23rbbbDHtDkdc4IdRUEA3AN+DnZN4iO7VXuPpKWGLCuv+Jv3WX+iyZqTL96UkSJI9RRbe7ZmA1UAOQxXgvAEzKxsBHlzO0i5aEhnL6BvqfTQ3NBm54H4DnWiSWNhBNEzKdBseJN1cMjAqRZ89sH5Pj0sSLoiy2qEuYDUlRa6tVGv2gsA+LriwMpyY+cmanUUllGXynnDuzQ1xhJkV5oe/wBIgZtEVN4iaotY06VsknAPGuCGHRH3hbWglVhF3blSSDqD0wN2Cp9MYS9op8q0EjRKQuWGVolhrTcsSQbUnXzUiqGA58wzyq5hWEGPwgSySHZj77SFjuTyG22MdKbbyyZRUDAsfaH8HiKtMDq2y0/QV9U3ljl4eIFQAs8y0KFCq/48dlwPKl3lC0XeCZQovmYyAKNemEg7AZr+qk/ur/z4TQqolRw5A01NucXtJxEG5+Q/zAYM2SPrZG9WG/8A7jiYbw9gs2BtDIfwUf8A94mCbbKINsa/yHvPQo1lWmASfD+p0HEuFCTM5tyyKEmOosHNChudKNQ+NYw4ci91OEZCNeXGoA6frtzuASPlhx4u+zZCGQDNMtLHJI1mEg2EljAGljuxO5Fb4W50dwubVdJaNsuDSsqA97ekB2ZjVgEk878sRMo+GS2u55iNbacdPsbjIC1vrnJxCbQvikQ81GlVvfp7xO/mMDZ1jqWQklkcqNgPd3A+N+eMB2jlk0qwSnFNQF77GvmcFT5NSmiJhpG9vQJ332ofC8TWKWDDOYtO0O4bPLKNZVLe1GpwGHnsFo+eKcL4W8QbXTaqIqtufnyxmmUcIsyoi6GJogg89J23rnf4nDfJ5olvaBaG1g2D1PQcrGJnOuHSOpNga8EWJdvZ/wDCvni+ZX22ZPeIAZXBUqt8hW5Ir8bwNxKigEZZGsb78vw35/uwDxfj0sebzaKFpZGIurvb+GDFNi27rY+Y743aGFSoB3zRMz3oKFyUdipoDfSgI09Og3vpinC83I2mEVoAs6iAp5Ei9JOPMrMsi96xImYVWwSrAu62NY1yHD2LlQEawW1EGhtyJB5jnVYacOhH+YOC0K4hwuSSRZbQBQDQOq6PnQBxkYwPs3t90enpgnJyyIvdFUOk6DRPIblgKrZbwbmTEatSTp30jGUyb4Tp0lNGrggmj2UYBCXM25AA+pasUzeZIkVdYsnVagC9KnfayPx88BZ3MSQZdHVtROZNarFAxMK39PLA44qZ2Mc5qPna+9fTn61hlNSCTqLmTgdoWfr7T3MStE/epu8iBifDuTzoVX5Xhs+XkkgK2mpxqLarO5vdQo33rC7MwWdS0ypyQ0Sw6bCt/wCGD0y0kbq4EY1qF2sV9qzz8sNYg5jWEBaAnhxiXQ1MR1oHnqPUeuD+CqPpMW2+v7o8x6YNimDIzSoBfQbmuhHx54xysIObgMetAG8QIPi5fh58/PGucdJyeR7tIFR7C0WQoIoYZWYUpRjR36ctunPBnaTPmFjIqqpeYqA0UFzAhz3iNGdegEAnV95d+Yws7L95qTvEYpXhuO/KqoWRh5nZ4llKxCNfbMZGVJWZiNdrqMCoFBY8mbkoGPRNViGLZ5SMqAaYGUSPmjLlw7gAnM7gDbaEi6N4H7vcbVsfsr+t+rhzxhdUcVWP0kE0DZHctYIoH0xpCsdnSjLtzYdPTEdMgIzdTKUGJyOsT8L4S8RLllIZbokitR86rC7i8r6mhaip3FHw7mwBsD1rDiaSSRe7pBqOjezQG9kctwAcB8RyhMoWlXQA2oCr290G/wAawwPvXaWFcgBpPJH7ulUkBW0geHYMu97V+OGaEnL5q3B/RZPDQv3fTnhDmZVjOtSe/AqjWmvO6HpgrhnE5HXMq1V9FlO1XYA/jhdc4kuBy9Iuqo7Js7xc68/D+S+a+mKnhDS+6wGkA8ud/AYZZaKMLUkcsjfeAI28uYwXm5SreALTCrNiuoG3nvih6pXJfSBSpXOJsoBxWR401LotKBCtueXmu3nhbwsi2kJIZ3AJFcjuRdWDflg/MQt3TylUbWQdOm+tD48r+WAhlFVKlYmOtynxsdPwwCOADDdCWu2XK8O4bmCw9+gNtwvIcvy+ONe1H+kctXsId9v6tsIzxqVLVW8KilsjkLq8PeLsGnRpFdwctAWVRz9n5/H1wLEiupOlj6SOsv5bZmK+7uxVX8PPG/DeGNArAlDZrclf3b4OXRoYRxlD5Ne5raje2BSXmdQdA+2eZqjWn8zvg3rFtNJy0govxMTzSmSVY5NwjVsQbrnW3p1wx+kHUNLXYIN1yBNdPjgWbKs0rkUCpIrkW3531HS6xhmsz3JLQlgzGpLrn6fng1YGygSdqZtcnOdXkn2ltr9hPtt/VN5Y5+LKJoTwLyX7I9evXG/Z3ikskk6u1r9GmPMf1Rw94dwe8nFIuWMz6VY0ZRtr0A2qlbBPu89O+EIrY2B6esxCqPe33852X/Z/GFyYCgAa22ArriY8/wCz1ryfqJHBoEbg789z8cTHwm3YviH7zOa1zOYnm15rOxB5bDOyqsscYv2YG7WQd2YXQNG7xjJAjLmkj2QPAtsbB9tub2vcnfqcGQOiZ3OEkKXk0X4gxto6UFXQ7mr8Q2vAk2YXTmjdKskFmy39NuSWdyT5+I7g74+zKj4ZCB+30gLQKPfmLzE8FjTS3OiPsEL+DaiOn7fLGmZMYbUr6RVe5dXdkjyHn8MEDiMRqnQg+dAncnYVZ/HAWYzsOvUjbaTWlKFEnmGJ+HLEq4mOd5WWywwkcVV4yrA98wOldJF7kDnysb18MFcMTu9SyK7L4SupQdyPF19B8sLkn72LvWOk6lOzEcjRodTRNYdpxOBx4ZbrqSR+3nyvC6iEAgA9ekaliwuZdZorB0V/6f8AjhTn+EI+ZzLGjcrDZdR6c6YfswcubiPKUH/1MDZrPxrmMypcBhKxojl7vU/D474WisrnDfT1EZUsrrY84LHBEI9FhW5XWwGobnyx7l+KqrDUSUA8RMZFHYAetjf4YtnM5CyGyuojcqtmiRuG2HTljHLZ7VKIxdAK1+6bFbWB8uvPFQS6m4M7Fdr3hKjU/fRh9GtdJAGlkqnJB61Yw0Obh8h/cH8fhgHh2dijV0aTfU1CyRXSjVdeeMDOnLWLI+98PTGdhjOhFo+iqm+cN4zEk0MKggDvjdit+6bpf78AHIQxNbe6Qb8NdRXU3gjNZlFhiYuAvfkXWqvYtX7sW+nxG9TKV32qyL2GwG/ljKaFQVztcxasVZgNLwWeZVDlXO9lV0XdWFX0JFfhjZsykwWNNRcEa6FFRVEqTzomsCZriAQSFOeoUNIA58htY2O2C4mVGicsQBqvxEmjZGw5CwOXXFOHRrZxandIJ/qFZOdUjCy+8pI8QBOmzpvf7uGHC81F3yAEWTQ2r9/wwn4hmkZiVbahZsjz/V+GNeBsPpEVNfj+8fT09DhVbZr02Y30MNmGA5/ecpwjjEoEKLArezoMzaE9w+8xAr54I4pxqlDzSx69TNojzUky6AjFnZNTAAHSB/a9MCcBTRGjnLyOAyLuw0EOgZmoq2wIo7Ecvw1z+djiYokMStJMIgqzxylom1a2ZEjBjUUnhY/a9N7sStSYIO/P68ZBa1RST3ZfSbcQzB0RvIFS52qt9u6eif4YxPEItvEv93/PkcU40oEEdEj25u7H9C3LbfbrhT3g+9uAftH9b9X4YlpUBVUtn9/fOWUqpW4vxmqxlCJpNeks2o7EBTshAHmKGMpM+jOdLMF0jT4PeO9j0IwwzmbjkSNA9EMpYbgUOdmvMYWzZnTMy70Qx+8Sb5WR8/iMUAXO8uYv0yjce6bH/PKVmEJ8Gxk866Xz+WC8jw9UjzLWNstIKrfkLPM+WKZfNRBVPhDVYJUja+Zat8brnUaLNKrAn6LKQK6Vz1V61ierfDYX+zOZytArkJGz8W/iH93/AD54Czid+yrHqKgEtp23rwfHrhfJIoNlh/ePmvp8flg/hOfjj1a2rYeZ8/Tbnh/wppjGoJM34nHusRaCzZ9ViEfiEqgBhp5bi6PoLOIJIq1OxdKqylX5Hy/LHmaOmHUp1HUze8Sd7qx8APwx5Fm47t9xpslkvys0B59fhgim6Tb38IDktYXv5d95kvDkc2NgT5bV6+IdDh7xSRI5QpN1BBR03sIz/DADcSjA98ADoBZAsEWCvp+eJ2hdTODexy8BG5F+zNGvlhBpmpUCte2fpBq18DqwtlNJM4lHT71beDr03+NYW5dBlzql10yDf3vFzIodOuJDKmq9QIBF+InqMG5jMRySoVewoawSyizQFetE4o7Dst2xsdYp6/aZ3F+EBilDlvEaLGl07ab2b0xTNxxyUAKYe94ev5eXnjKPMUGDe6tVttXUk1+/pg9eIxC91U0A1qV59OW945lIOQiMW8Te824LwtUEzhhZy8w00Afqm9cP8rEv0XKM4HdrADIohd5GrfwMrAR+HrY3N+mEnDs0rGYAsSMvOT4aH1Tdaw+7OcbkGVi2fTGEQBdZ1HSSVYJBKdFAX7vleBolzVPy1+cjrqWzUzo+w85fJoxCqSWNL7otiQq89lBC/hj3GH/Z6T9BS+dm9q/I49x8Nt//ANNTvMZ2YE5rOQKZc25WIlcxVzPIkagrztObWAKJH44Gyk0AjzRVC8OqFUCtp1e2IUglb02bvTuB64aynRNmHVAW75iW72SPSLReac7LAVhdn4XVM1r2YyQWAbo/SOVkDpXzx9kSG2ZB/wCfSPapiXASbWHpNW4nDGoYZdSYgzCswbNrv/Q+W/TEyvEIYBaQ3oh7ujmWNqttW8NXufTcYS5rg0iJIzFqCEmyK9wjzxabgsoDsS1BSTuPI+vpiPAjDNtep9+s40ljbMZ2BzqbLqToAA7/AKAkgC4KvxV8sCwHLMi+wAtQd5xe46n6Pz3/ACwGOCS1qtq0305c/PyxTJcFlZY2GqiqkbjlQPn6jBhUUZNx5n3ndmvOF5KJCismRkIYWCcwhO9HrFg5OKxF5JHyoDyM2pWzHI8jVQ7e759MB8JguGKpdB08w3oOl7eX4YD/AJJkfdWL0xBYVuQzb8+tjHEAsST9W59/SNaiqrcGNHz0LBlMBACJF/pJFqpEikVDXNt7HQjBWd7Qxy94rwLR02e/50QdvY9CK3xz54PKxYDVakKeXPu057+oxU8HlJZRqtav8dx18saaVM53+p6dYsgD9UaNmMuXJ+jqNhymFbk8h3HOxXyxWKKF5PBli1Le2YGnqNwYBv1wubhMlld7UAnl1ZyL38hgrhuQZHKuaOi92rrXn6HBmyg2J05n3nU6au4BPWMZ8wiKsbZUqusyA9+BuF071Dyo1yxM1xWFw36Ps+kNpzJGwOoH6rbkNx6YD4hlWYoqyF7BpQeVEHz8v2YCTg8qrRu2OkcudN6+mARFIvf6t79IdVVRwt7R9F2gjTXpgvXJrb9IJ3NAneHlsPh0wNmM9A2o/RwSzWan38RA2Jg5D+OFQ4PKt3e50jfqSK649XhEi2TdWB83Whz9cEtFAbi/ifeJBDYQX1jCbM5cg1lwduSzAH8P0f8AzWGvBIVE8VZUpTDxd6jV0s1ECfnjmV4TItlrAA8wOhHn6jHVcFhrMJ4q8Q2DXfocL2g4aRF+fE+8ZRpo6MwN7Tm+GZuZFjUkG9OkXzB91eWHPaTMSXq72Rva7oc53iLq7wBRGsSgAGN1G5rQfjhTwaNZlSiwYaRyFWo872wfxTgzxgK87yKkh0g6wutzLqI1UCQY5N/1rHPHsU7BWygswxIb6dO6VyyAZVe+jMzNmLUBwo3hJs2rDle1c8YOIFc6sqVtb3nWvLYCAi+uNYpQ+VjK2oE5G+3KAjAeeyLO1Lz0dGvrXU+uPNB3mztrxPobQ+zVkZzlYwhZ8uGB+jA7H+mFbEbEfR/XBGX4xFGqqsG2/wDT8uZ/qcJxweQUu9sCRuOhT19cVXgsi0DdtdbjpuevljGpq/5ifE+8SrKtsNThfUdYyXNQDQBA1BWj/wBJOytbkm4fNenmMETcXhIYLltmQxFVzB91yB1i58sJV4JItA3bEqOXPQ/r6Yi8IeMEsSoJADbbEuu/M+RxmBTxPi3vDQhyoL3v1GcKz0UCoxbKONIs1OoO2/SDElGVAb2HIHlML2HQ/R+e2MeKwVHJ49XhO5bfkemBp+ASDW29AMeY5UT5+mDVrgbx8T06xu00KdMrna/URrl81l1IZYKbSR9dXOjRrL0Tt+3EfPZeUamhI1xlK+kMKV6JG0NX/DCqPs9KaYXRAPMcjv5+oxTKdnZXEbLdMqkbjqB6+owBVNcR8T7xHaWFg/HmI6h4pl2Q3l/rALuc2ABtVQ164wzWajlbX9CdtIWIEZhKIj8I96G8KYOz0siI63TKK3HlXn6HBUOU2a5T9YRougKNf442yg5McstW9+kbSprWYhjf5iXyrZW2DZZ0II2acNzF7VlyOoxoHyhLqYDyG/fDfUCPD+j2CKwsXgrzPJo5Kw5EVuinqRfI4g7Nyl3SjahSdx9rVXX0w1ipvdzoOJ6dZJUpojEA6d0ey8Vy7BojCdJSie/PI2tD2F3QvFEz+VEpqBtwrk/SGItKVRvDfIYT/wA2ZdZjo6gisdxyJdfPzGPP5sS6+7o6imrmOQbT5+eFhaQ0fhfU+8MuxFiZ0MecgYz93CVZ8vNZEpYCoj9kxqd/O8C8AzvdQg/R3kXwlmVSaAGw3OkXuCTyDemMOE8HeAyhwfFlp65HlEfInzGOh4Q2nL5YhfHEuwd5Y49WzW2lChNmjqK7CsUbJYMSpvp15xbMFyPGO/8As8QjIoCADqN/5PP44mDOyMITKqqm6+0BQY0PF+OJj4XbmPxD95jb3zESrIElzDWQe8koCUxkkGM1d0AeRI39OWFuecHLZkiqOYjNhi1nvlvxMSTv5nlWPG4w0WZzyaswQzlVSNlCjUN3IJBLDpRHTngQ5onLzrTgd5l2BkbU5uVbLGzuSCefpyx9uRbZqYHNT9RJlN3i3M8VlZJFbVRRrs/qE49n4rMVZTroqQd9qr4euDeIZ2ExShQATG1eFfunyN8saScRiptAGvSdPhTnRrr51iVbWG7x9p6RJzy8plozoCKYZ6cBVtWAa9qFijY6YAyvFZlVF8dKoXn5beXp+WPoEUK9/BmJ4ZIZnzCKVZiVkdlI1xgttpo7CwAdsKOFFZ48uwjhV3aceGAEezUMqqmrxtz5mzj0Tsqkbo4yMbTwYeET8IllEMQRSaXbURp5D92AH4jMljcHUSwU7WWa6+Qx12bBiido40RzBlSBJDo0tLK8bnudREfhA8N88bcSykMXgaBmi1QBZu5UIAzL3rPMZLctqf7Io7Yw7GQxzHP6xzbYrIN0zijnZwryAPpLKC1mtXdqQCa50L+GPJc3OhJIkBkAYDe2F0pG298hjpOPl44D38CRKM+RGFjChkEDhTv9ZsK1fDF+LZUsYp1id4vo0SiRVBUMryAi7pSCVxz0Atx0ET29/wBPSc9nBmojrkjmTWALYMLpm8xvscF8GTMSapRHKwC6SwBI86JqtrOGfG0WHKjXDJlg+aB0SNraT2cniF6dNEgtz+zvjPiXD5szFlXyoJhjifWA+lVbXbawpABK0d+mNbZ1JseV5tPaGuCF6dIv4nmJlKkgDY6SPe3Iu/wwDBmp5EZqc93Tk77bEXy2sn88dxJw1URROqMiS5dA/daEKyEB9Mhc97sRbUKP5LXzEkMOcabLxRMIxpjMChCv0hQpI1e0oVuaBIxy7JhABI+XznVdrDMCF8Zy38oysDZbY2NzzBFdMWXiEjWGLVY5k8w60eWO3bLRape7gV3VoCUTLiVtDxB30prXTbbarOnyxy2bzsReULEY9MuykKGCiVdm3NHz3wL0CgBMGnWBZQF4xeOISNYYtRG93XInfb0GOv4LK5zCbNWoXq8t+WObmzkTKwRaJG1Bb5X5+QOHvAYpjPEXK+FtwrXt0vz/AMMQbSF7MkkcZVQcmkQFI1gnZnKqMsndkhnF0SKJ5XVE1tgvjOV71lWYF5Nf9H9KCIpR9R9sxjFkIBpAsaumAeyktZZG1rYsAad9mNC+tnDbPZzWyyA6F70BtUcys5KzMoHekLpGqQ7X9gcqx6FK9qhECr+aleKfo3dQKke4XMt/8BJ/EYX8RzTq1rq1aK32PP8AZhnmiXjFEj9KNknoIDZ5161hd35WQtOFPh200RWrbnyPP54kGbEki+ffGIxFNgASPvLODwZqdyNIkZ9wqiy25XkKvpjWSLNrZkjmQxjVTBhQY6dW45dLw04FxGswhgj1sFkBRaBYEKDRBvz3G+GWejiysU+iMhzlA5hn9p3Y75FAcFvELJYXV9cVUqSuL8fSRtWK4dzh06zjhxGU0TqtSSNzz7t8Wj4hM+xu7BXUTVh1r9px20eVVpiUiQisszKmWErHvY21ELqAjXzbegSBjNoIe/y8JSJI5MzmFc6BqIhzCrGga7UGwDXPB/BnXL6wqe0qGWy6TluLvJ3cgcEHT9k+HkeeBszmc1egrKO8XwC28Qa1GnzB3GOwzOWZtjliZhDOyq8AiSV1A7pRF3ra6ttutDGPEc4seeynfgK30eC7VUCnvZL8P2OYNDA/Cimmdj3fKOr7Z2hWynLnOVizGaMncqkpYeHQNVitiKHKq/LGb5nNQFI3SWMqqjS2pSBW234fljqs1w11zEwfKzN3ss+kKApkBdmGlqJIqjte2BeM5qOGXKpIpTTlIx3L6WePxsT3hI3JA+6NumMNEYWJGhkvbE/p8ohvORQxt3cyxaRpemC+7Yo8t7ONss0+lqA0azyPiu9/zx1ud4S0ufZ5FJimmXu5GIaAroHdhRdMOfhHXElyJ0q0cAOYOWmdI3g7rVIsqKrNDqI91iavfY+mCbZcROHLPiI6htYRiWXXlOGlnzEWt1WQK71dncqiWNuZAP54xHFZwzsC+ohQdzdC6x23CpGU5WHNQwapc5IkimIUtpD4YwT4LsX12xooiGVEoy3eK0Ehdo8uraZEZwC8pkHd6KHh0+t4P4YHSxy9oqpXuxuOM4T+Vp9Za31FFB3N1bn488efytPr12+rRQ8RurvzvnhlHxeHvSxQUYlFUmx1OT0rlti38rwd8G0DSIqIpOZe75VyxFe36OEZfp5ScBz0kjSd5q2y81WT/VnlfwGOpymX1ouqSVPHR0PKNtGo6VjsMeZrCHJ5+ORnMSgacvPey7+yPkB5Hnh1k8+foaSd4sY8LOEJ1gljp1BctKdJAjGxF1Rw3ZVLOcraesTVa1jOm7LteXUhSoPQ3Y2Gxve8TA3YGzkYrJY1uTd363veJj4Xbhbaag6mNRt0TneIZVGmm1BTcz3ZIutFXtvzPLffAnEgBFmKoDVBy9MxQ9eQA/DDHMg99NV7TP1P6np+zC7jP1OZ/tQ//sHz3x9ajbqi/wC3zELBug2gme7NhIpWBB0xsdr6If4YtP2bCqzWDSFqF9AT+7C9opQr3VaGvb/wzfT44hil3uqry/wxq4rDe4+0sOsNi7KrSyWpbTqG7X0O3l5Yz4f2XDRwtai41I3bbUoJ+d4Fy8Ulryrbp01fDyxjlYpNMdVWha29B6YaTUz3+MXh+7Rpwzg6NEhIIJ3JAOq15Wetb4yj7MrLuWB0OwBcmzTHc9L35+mCuHatC6XRPe3LA9fLCvMRSWfEGOo21czqazyNdMZifE29H1FGAWhI7MBncEraEKCSeqKbHpufzxG7NB2dCVpAvMtR1W237MAyxSb1V0L2/VX0x5JHJvyuhe36xrphl2/dJSvX7yh382gZGFraKp1WftF9l/ujG0PAlEnduFcd3fUjnX7sKzG/pdDp+s3pg/hCsDvQOk8zp+78PljHLWvi4RlFd8X0m+b4EhkQdSDzvSCKII8uVfLGLdmQoolT3jBCbJ5aiCfSxYxtxVXOnxq2xpRvW45nfpthZBG+hr9OnofTHU2cqLt95zq6WqDDlD37OhbJKnWwUnUftECyfIVWJ/N4RLYK1qUUCftOv8cARxv4uXpt+sK6Y9hR7N8rHT9cemCu3EyZVIK70Pm4D3as+pTpU7WfIj99/hjpOD5OswhO1HarrmeeOMhRwSTyCnpf2G6VjsuCMfpCeJQNQ21A3udhiPa74NeBlOz37JgxvE/ZNnjSNZFj7o6mDGTTZosik/ZBYKCemDsxxLwqXSCTNPIBGqZpplRCLlchpZFU0NAPh9/0xhwlSY8rtsFF9asHcefT5+mNZoid1jFiUnVsDYP54tXaAoZSus5qHaFWvpaVzK64hYKXmDtd1+jmuW2Aczw7vJNB0jwXe4+1WGGfbwbEL+kHc7X+jn5YTcRDE+GvdHI6up67+m2I6RN40D8OpbW+sv8AyEAVTUviVjdnaih3+eM/5tKpC+E94TZsn3RYsnngURSV679PVb6Y8jikrfn8Pn08sU3YcfrIsLZHFw5d8Mfs6FKjUCZG0k6je0b0SbuhWPH7OrEtgjchfCTYt1JI+X54Cjhk68zdbf8Ahv6Y9giks2Qu4o1y8aUeQxl2/dCpocSXa/y1hXEuFpGkrILOk+Ig6uXIHpj2fsqqh3DJeksdzewJr8qxbiZOl7dX25g/uvf/ABwtzEEup75eLp8fTyxiM5Au33lK9sQDBgy+UYp2WVtLllsrq3Y2LAJHPbninD+yiusb6kUuqsbJvcDn588AfR5dW3L4evw8sViy8p0Vy0rW36orpgiXsd+Q4Tz48ofk+yyyxxOWUEqCASdtquuQ5fniZfgqeJ7bVrK9SKDVQ+V4XDLylU08tA6fqj0+OGcKuFb2qgd4fAaFb773fPfGOzi+/wDecs2ZBjOLOY5Ls6sjSm1TQ+1kr7yISR16bnFl7JKzyRF00oqH3jpN6jXP0wHPFIxfu697puPcj60fXGX0aW2A5ir2+NdMES+e/wAB6SasoDtaMx2VHetHrShGrXq23Z1r49ce/wA1B3vd94lGPVerb39NfHrhX9Fmsj7WlenTx+nniDKzWR9rSOnSz6eeBs/7+ECPsrwcZcyUytqy058JuqiPP54Z8PdzlIlEmlVAIXRGy3oDahrjbeyd7vCDgcLr32vrl5q/3R9B6Y6PhUR+ixjrQ6/+Go+B3/HAio1MHezyz8YtkxOuXCdhwCPTCFu9Jrf4D0xMacG9w/2vXyGJj4ra867nrCUWE5aTMAs50L4mLHd+Z5n3/TGMgRlZWiQh9Ord/sNqX7e1HfHuJj3MxaxgtUbNb5TxtLAgpYIogyS0QRuD7T1OIxUiipoiq72Wq8vrMTExuJuZ8ZmNuci6QK0mgKrvZary+sx5GFUAKhAAAAEstAAUAPaegxMTG4m5nxmY25wQ8Iy/+rpv+tJ/9mCYYY0FJHpF3SySgfHaTExMd2jn9R8TCLtzlgiWTo3J3Pey2aAAJ9pvsAMQIm50bmrPey2a5X7TerxMTHY25nxmYjPdCWTo3OxPeS2QLoE956n54ynyMMnvxBq5anlP7ZMeYmNxvzPjODEHKSHIQobSFVPmHkB+feY30p9z1+sl5+Y9pzxMTHdo/M+M4sSbmTSn3PX6yX5/WYmhDzS973kl6cv6T0GJiY7G/M+MwGeNEhBBSwdiDJLv/wDkxnlclDE4kSBAynUDqkO+/m+PMTGY2OVz4zMRAyiHh+fYQodvcFc9tvjjSfPtpO/PExMfdCkmIZCeO9aoL2Y8OMK4MwnidZ1EoWXUNRYUdGn7LDpthhBkIY/ciC/2XlH7JMeYmPktvJTaXVTYX4aaT1ldiouZsY0+5y5e0l2urr2m3IYhjT7nLl7SX4be022xMTEeNuZ8Zs8MabeC6Ni5JdjRFj2mxon54rLBGwIaPUPIySkfnJjzEx2NuZ8Zt7aQYcDy3+rp/ek/+zBZRDYKmiKPtZqo7V9Z5XiYmO7Rzqx8TNLE6zxVQAUpodO9mr4V3nLEjjRQAqEBRsBLNQrkAO89BiYmOxtzPjMvPI4kUBVQgDYASzAD4VJgaXg2WYktl0JPMl5N/j7TExMb2jjRj4mbiI0muWyUUYqOPQDuQssoB6b1JjTuEBLBDbAAnvprIF0Ce93qziYmNxseJ8ZhYydyl6tJ1EUT3010CSBfe3Vkn8cTuEvVpbVVX3011d1fe8r3xMTGF25nxnYjLBEFkx6rRk8UkreFxTAXIasYvCVVQqoAAKA1SbAf7eJiYxiTxPjODsND95wuHtG8Q0qqVz8Wonf1LYmJiYS1FCbkQcbHjP/Z"/>
          <p:cNvSpPr>
            <a:spLocks noChangeAspect="1" noChangeArrowheads="1"/>
          </p:cNvSpPr>
          <p:nvPr/>
        </p:nvSpPr>
        <p:spPr bwMode="auto">
          <a:xfrm>
            <a:off x="161925" y="-1236663"/>
            <a:ext cx="5715000" cy="3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pic>
        <p:nvPicPr>
          <p:cNvPr id="40969" name="Picture 13" descr="https://computing.llnl.gov/tutorials/linux_clusters/images/xeon5600processorDi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3" y="2006600"/>
            <a:ext cx="8261421" cy="43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18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600075"/>
          </a:xfrm>
        </p:spPr>
        <p:txBody>
          <a:bodyPr/>
          <a:lstStyle/>
          <a:p>
            <a:r>
              <a:rPr lang="en-US" altLang="en-US" dirty="0"/>
              <a:t>Intel Core </a:t>
            </a:r>
            <a:r>
              <a:rPr lang="en-US" altLang="en-US" dirty="0" smtClean="0"/>
              <a:t>i5-8400</a:t>
            </a:r>
            <a:r>
              <a:rPr lang="hu-HU" altLang="en-US" dirty="0" smtClean="0"/>
              <a:t>, 150</a:t>
            </a:r>
            <a:r>
              <a:rPr lang="en-US" altLang="en-US" dirty="0" smtClean="0"/>
              <a:t> </a:t>
            </a:r>
            <a:r>
              <a:rPr lang="en-US" altLang="en-US" noProof="0" dirty="0" smtClean="0"/>
              <a:t>mm</a:t>
            </a:r>
            <a:r>
              <a:rPr lang="en-US" altLang="en-US" baseline="30000" noProof="0" dirty="0" smtClean="0"/>
              <a:t>2</a:t>
            </a:r>
            <a:r>
              <a:rPr lang="en-US" altLang="en-US" noProof="0" dirty="0" smtClean="0"/>
              <a:t> </a:t>
            </a:r>
            <a:endParaRPr lang="en-US" altLang="en-US" baseline="30000" noProof="0" dirty="0" smtClean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sp>
        <p:nvSpPr>
          <p:cNvPr id="40967" name="AutoShape 9" descr="data:image/jpeg;base64,/9j/4AAQSkZJRgABAQAAAQABAAD/2wCEAAkGBhQSERUUEhQVFRUWGSAZGBgYGB8cGRwgHhsfHxwaGB4gHSYeGiAjIBsaHy8iJScpLCwsHB4xNTAqNSYrLCkBCQoKDgwOGg8PGi8kHyUyKykpNCwvNCwpKSosLyosLCwsLCwvLC0sLCwsLCwsLCwsLCwsLCwsLCwsLCwsLCwsLP/AABEIAKQBNAMBIgACEQEDEQH/xAAbAAACAwEBAQAAAAAAAAAAAAAEBQACAwYBB//EAE0QAAICAAQDBQQGBQgHCAMBAAECAxEABBIhBTFBBhMiUWEjMnGRFDNCUoGhJGKxwdEVFkNTcpLh8DRUgpOi0vEHRGNzg7Kz06O0wiX/xAAbAQADAQEBAQEAAAAAAAAAAAACAwQBAAUGB//EADcRAAIBAgMFBgQGAQUBAAAAAAECAAMREiExBCJBUWETcZGxwdEUgaHwIzJCUpLh8QUVM2JyNP/aAAwDAQACEQMRAD8A+QvF4j8T+3FtB9cGGDc/HFhl8SF4xicRgIy/piwy/phgMti4y2A7WcBF/wBG9MdXJxObL8Nyghlki1S5jV3blbox1dc6s/PCcZbDTji1kMlsT7TMcvjFieowqMinPP0aOVYpXtZngw1ZzMUdx7Zvw649m7V54Gxm8xpuvrm5/PAuby4UxkDmlkDnzxeXLgwFqpu8A358sej8HSxFcK6X0mWNoZJ2pzpHgzeYur+ufl5jfHsXarOFb+mZjVy+ufn064x4fAH1Bl5Ix3ryxjw1ASilSQSLO1bkY4bJRwg4VzNtIdt75Q7LdqM5ZD5zMAjymf8AHriL2ozoYas5mNJ3B75+XTrgeeIJPIAtgN0wRxHLKpgKgeKOyBV364Z8FRBYYVy6QRoJpmO0udG65vMFRQPtnu/LnjZ+0ebIGjOZgmr3lfkBzG+CuDZGOQRFkXfMxKQ1ElSygj1Bs7Y7efh3Du+zpQRs7RThINIPctEriRiKpQWRShH3z5YFtkoADcGeegmM1iwnz6HtLmilnOZjVyA71+fQXe2CzxzMIlyZzNayCdIkbSNyANRezy8sdAvYiCFEWSQ96BAzani0P3rJqWNA3e2of7QpqOGUnZzIvKE0zgnNvkhshAZQX1c905iqvAts1AjJR4D2hLUX6TjE7QzCMNJnc2GYEgB2oeIgAktf2SeWMo+0WaKk/Ssxz6TNXLyu7x1WY7O5V1SKj3skD5iMhB3SKhY923iBJJR9wKFjngXjfAsr3uZhy/eCWLL/AEgWI9DezRyiADUPAzNv1GCGyUBe6g58h7ThVFwCMrfWIZO0ecpwmYncBqWQSybi6JAsfmNsIx2vz2uvpeZ5n+lb+OO4ynZyFeIwZPSSoMQm3oFmQO6Chy3A53hNC65/MTCWKDLw5WOaZvo0KpKUQgCPnTGyN2HnjKey0QTdF8IW0EEC19IPke0eYKFpc7mx4qAWRj0sk23qMeZHtBm5ZSozea0gMwqViSACfvAXQv8ADHRp2cysMMssgmky/cwTxqAom9u7x0xvRYKdNiMMOKdmMjlMvmSsUjSRtFEG1c+9XULUtQ94aq8tqwLbJSNyFHgPaKWpYKD85xOZ7V5mqjzeaP8AalYH8mrFcx2ozKIP0zNliAfrTW4v71nnjreM9nshEM3rE+jLSJCxUR62dzdpeyqBd3uemGMHZuKLRBIkchjmzSFzGLZVyYaMtd7iwa6EbYz4SiLbo8B7Q2qixsJwC9pc3oB+mZskrq2kahd0L1Yzj7T5zSD9MzRsXtI1Dcj73pjrc32Hy8UC6n0yLFHJbNFoYOQTEi6+9LBWuyKasc32sycEGbfL5dXIhYxsZNNFg2+gLXh367447JS/aPAe00OCRaZcL7UZplJbOZkkb/XPy+eJH2izofS+czBsWKmfry64qkQRnVEsX0qvdGNuMZYJmF0KDcamhXM3hp2GiuLdGXT+poBspmOZ7SZ1TYzmY03X1z363vi+a7RZ2rTN5gUNR9s/L03x5n8uPo8b6QG72q2uqOLQQB0m1pp0xki65+mM+Co3UYRn06QSusqvaTOFBWbzGo7X3z1fzx5le02cOoNm8ySD/XP059cZ8MS2jUpYJFnasY93peUKuoB2Fitt8B8LRwk4B4CDY3E3i7S50OA2bzBBFipm6nbri7dpM6HU/S8xp1qtd83O973xnxGELLGVXcxAlR53i00I7lGK6W75R0sjHPslEXGEacoNjaZ9tlviOb/89/24SMmxx0HbJP8A/Qzf/nv+3CZk2OD2ZfwU7h5RbCLcH5Pg0kvuVyvc1gXLwl2VRzYgfPHX9nctT6dXJSPlq8x+WNd8Ig0qWM5zPs+rLEVatmP7Bj3BPDl8J/tHz/yPhiY82oy4jlP0HYQw2dADwi1ctjRcrjaPOxDmT/dP8MNeEZZJxIwkRFiClmktQNRIXp1OJ6lRlFyJ8IyNiOUUrlMajKYefQ8uOedyn+8P/LjQZbL/AOuZT/eH/lxKa55HwMMLEf0PG3aeKsnkx+vP+2PDpYMv/rmV/vn/AJcZdoeFw5mGCOPP5ZGiaQtbNvr0UBS/q/swNOt+Kha9geR5GOsAJ8+M2tlo3pWjY2G4uqHLGk8+2izuwIFbV6mrvHQ/zLU2TxLKaqAB1Pe1V9jyFY0zPYbun7ubiOUBRt1ZnsGhY93nQHyGPY+PpX/MfA+2kXY2tOfE5jFk1akeEdT8RyxMnaqD5EHYWa2vpzw6i7KJRA4rkyGFEa3ojY/d9AcXTsqisCnFMoumiKd9iK5eHzwfx1IAC58D7Tc7kxLl5S7uwN6iTZG/p0rFpMyzugskoumiuw33oVyrlh2OxqcxxHKAkk7F6N/7ONn7JKd24jlSQoUG3ul5fZ6Db5Y3/caOZxHwP1ynAZARV/KckWkAkMJFkUaRp8NEXtuQa2wUvGJ4jLKzeKZZQ7CMbmX3q22Bv8LGGI7G+yDNxDLGIScyXoMV3A8PMgD5DyxlF2ejWwOJ5TxLpI1tuD093fcA/EDHD/UaBtmcuh9sppGpsM4Ce0mak7pFCO692qN3EbTHQQUXvNOs0Qo9eWHfEONZhJA8MyMsc8mYDUhuRi4YnYWKPKgMBL2YhBDDiOUFUR4n6eXhxf8AmxGfd4hlfPYv1/2cb8fRtYk/xPtNVFBznqcezhygiWVQpR0dtKd4AXbUgY+JQQRsPPGXBu0gjzjZzMtI7KFAWLuwGAQR6HDbadAqxv1xseyqGyM/lRZJ2L/E/ZxF7DLLKAmcyhZjso1WSQeXg63eCT/UNnF8TH+J9oFVAACog54hM0rT3plkdpgV3pi2oC9vd8I/DADduM20wcd0HCtYSCMB9YGvvVC+0vya8bx5+gAOQAHI9MDNkycuGEe4BJexy/acWprvDKU1Kaum7qBDV49msxFNbqCxjDLpVAEito1jXbQobVy88aZLtTmpJJu8kX24BYFEIDRppQx34VYUPEN+vPAnZ/s930LytmIoUD93chbc6dVCl8sMB2Sj65/KbCub/wDJiGrtlFGZb6cgfOJpICq4h3zGTtHnIpJpGeNjMweRWjjkjJB8J0kEArW2MZ+0ucUK4mDameQsQllpotEhP4AgDkKFYN/mygUj+UMpR57t09dPrgVuy8Bofyjkv7z8/wC7gF26liFyf4n2jXpU8JA1mGZ7Q5o5eNNUbBVRA7RxmYaDspkI10KG3kKvfAE2eknczO2p5GZmK0o1FmJ26dMNP5rQgV/KWS/vNzv+zjXK9iEfV3XEMmdKl20s2wG7MfDsBeObbqIGZP8AE+0AIoa45RZwTvHRyWs2RZ8/Xbl0xdpWknvxWFCnWKO12B5YPi7JRgEDiWVFkk6XcDf/AGMbT9m0YktxLLajXi1vqNDqdO+G/wC40M8z/E8uPOaqnCBE/EpT4YzqsPqFjw0RtXmfPF85IURgdXiXT4eV/remGD9nYtlfieUOm61O9i/Lw7eeMx2djoj+VcoQ2xBkej/w474+hcZn+J5cMsoBBzgWVtUVt9t/DzryHrjLIKW7xuhYnfnudr88Mh2djDWvFcoK5ASPX/txrm+xQj0huI5WMsocDU4sNure7yI5YE7fQsRfM/8AU+VoNjf+4n1l5xu1haOr0O9eQ8sWzr+4ni+sUj7vOvnhk3ZZDZPE8pqoDVqe9vM6cROzKDSX4nkyqsDu7/l4fTHPt1A3sTp+0+0XgaCdrU/T81/57/8AuwpeLY/DHWcZyEE2ZmlXPZPTJIzi5TdE3v4cCx8HhBH6dkTuNu9O/wDwYbs+1UVooCc7DgeXdNZbzijlmXfl19cdt2RiBIsj6vz3PPbfz8ueNH7PLIZTHmsrLR77ukkJtUUl19zyrF+ymZjDix/Rkcr+95/9cTvWV0OEw0phWyg+WAArbmfP/IxMWimWtjW58/P8sTE7fmM+52OwoJ3RCsGznyAN/jhx2bj/AETOdQfo/pY778sYZTL2JK38K388MuAQEZbNjkbg/wDlOBrvufNfMT5fakst++c9xbKGvOySPKqr9wwfHEe5UKDZN7XZF/4Y6CfMRXRXc8vACPXAGaTW/kNI5jybYjflhQrFrAi0RTsXBgPDspcjb1dkH/P44bhhzXcjqD16auV9MeZKEd4oqw37gTgs8IhO/d8wx5Hp+OJXqgnOEKcDlB8N2dtyD8OtV+WPO1mXvOZkitpWZhe5AAH4eWJBw1Kbw8zQrmLHoTh5xKVFzGa1gn2znZQdtI/HpjO0wVMs8j5iYFswnEdnIKY2OQJ5cttjjSTLt1vZifwNVh/ncwrRt3YPKz4QPIi9/LGEWUq653f+H5YrauSC1rRyUwVKiHRoqiibsbD58hW23XF21aWHkvhHUWDd4vl8nG8alo7JQm6vnX8DjLMcPj7waUA3HMV05c8SKwJtG9ibS3EN8mnIH6Qdydge5NHHI5rKlZFHUAbgWN7Io9OmO57lVhjNEKcydiNvqGG14Hkzsd1TXXVBzPLfFmyVSt7DifSIFEMCpPGJOI5amjCjZVo1yFr1/HB/Z7LHQ9nTpPz5enpjE5TVIzN9liQCN9wCQd/x64K4Uls4ZSwCXXPmSMO2qqxPfHrQxWI4Q/vK3Wq5EkbEHY/twTwVqziX95a25bVvgTNZWOiBGBuN9PpgjgOUXvoKFU92voTscSVf+NiOR8ptXZiF16znI8iO6T3twDex6csZ5DL6suQxarK0KqsMMrmD3KeGqQczV0PTzxhwiY93WnYud+lnp/n0x64dysagp2GfCTI5UR5Qqt19K2v1yx5/jgwk7eVWRXPEibVFuoNZuq5/0B33xkmTQOxKKee1A4gW5LX5mLpUQzHDpe0s8epWo+6OV89/8BjkkypBXY+8GPwr/DHU5yNFidlQAhQbC9cKZcnq+INi/Pph9JziIEe9DK54e0S8Uy/j25Gjy546Ds1DSZs2DeVlIF7gEC/3YwgzYSNdYPLmADfU9cOOGzK0Waq6OVl58/dHrhm2MShJElegoVmB+UURj3+mw+e+NCa5miRz5f8ATHs2RSh7MbWNwLO2NFyUQ/ohsF+yN996wLEWvG0abajh7Tn+MZWpud1Rv/P4YDkgPdAEGwb6+f8ADDfOx+1cAUAwAHLoMD5eEo9AWAp5V579fTBU3JEVUoi9zxizh+W9QKNmzVjlX7cdX2qA72Oh/wB3y9f3MAwcRRjQ1fiAB+3Dnj8KtOhZNX6NBzAIHs+pvCnb8Vb8j6SVqYUKFN4q07sb28sBcUi1QswYkagK/wA/jg5ckm/s15Dko+eMuLRIsY0x6fGN9IHnhjEKQBCVCUzGR/uIspHVHoAfzusDGHx79Dywxmh8BPUA/wCOC3zYjoOGB8gL57Dr6YaGJF4hqaiwMYdlMvoaYWpIy0+4513Tbflh12bzIeGNBpsQgnY2KG/SsAdnp1LS+X0af/4m9cFdlF8fhbw90aHkKPn/ANcRtm7X6esUygEnp7RalAf4nz+G2Jj0g/ev5+eJjCLkz7XZP+BO6YywkqtGtvnuBv8APDbs2nscyG38WXv/AHuCJuzLL4Xmy6Mg90zxg3zpgW2wTw/goEM4eSEiR8uCY5Veva76tJNfvxHWro1OwPEeYnzG071ViDl3xYsa6tLLsDsL5Ej+AwXPIuoHcDQF3UNuNzzI9P2YJ/kSJZHUTMaIYHeh1sbeIkmq9DjGfIltT96xIuvCbIqvFt6X+eE41aLtY3ErkH1SWOSbk8veB5D8MFSQzDk0dfA9d654D4fINcWlizVuLuvZkm/W/PzxaeFtLyd81eIBb5FQeXUjngCu9DVriacMybyIx1BdRoULPUWPF+r+Yxtx9azM5AsmVlu99xVfInAUOYcCg7VY6+R/ifzw04vwuNp5XZ2BOYYELz+z0rrsL6YHFardtLHh3RjJhIgqqncuqqRqCkeWzCwRyGxbrjB8yPmQB4VXdiPusf8APLB02Ro92sngskiiwHoDybf/AD0wH3Sxu6tK1ALRJonnfPnyBvDEs4hA4IwMMmkBWQaVCmwT8tx/k4EYSGVASn3iQNgLrle/P8saBWkSFdZjJS9jV0ATf44CZnVzodiFqt76X+PnjUSwPzlAbE1o5z2UIgTUQxaYkCqG0LbczgDKFS16SWFEfBaqj8RglUMmXjEpY/pDdaP1DdcZw5FURWjdg4LDfVfwC/dG2/XDNmqBEKnW8WEux7/aZ5pgJJK5M5I8I5E0OZBGwHTFuGCwzKQNfhFjlRPP03xTN5SkEhdrJXUNwNzuT671fpXTG0OYGqQKxZVS7u63N0fgAcWPT7QYxHU6mHdMrmxKAxLRkDetO/7cHdn4XMkNso0uCVC787q79fLCvOZcqgKyMzNX2t6J5VW2COzss30mAFm06xYPw6+Hf54n2lbUWtyPlNL4lPcYuyHFQscY2NKBzr/PLA/Ds8I0o1uxbmP2fhhnlOzM/dKTER4L3RrvbYjpiuS7M5gx2Iq8gysCPO9seir7Pb8w8ZOrPhkgnLxahS/pX9obZc+VXgZe8LnxJzsHSdweW14JzPD5oYACrI5zVigQCO4O4sGxthfFFJ3gDs6hr3JrfY/dGJqOHE2HS5txjKTHM9YY0LlChK240ghfj64V/SLJrluNx5HDGRDEkhDsxUbW1gfD4XgBSskigSNRBJINm7FA+XPFVOje78pYal1AmTRgRrqXUBtfxPIdPLB3BUHdZygAfo0ovr7oxj9DJcRljo1bKbUWOdnpR2wTwrJqsecK6t8vNzPp5H5X6YDaqgNNvl5yequ7pzgWZWQUNSmtj4a8ut/HFkjl6slctl9fjgWWOUjdpNv1j/yemNIcqSiOZHNgWNfzsY291sfKLBKm/DvtBuIGm1H7e428qG+MPekG1+Eihtd/D8cW4pm6eRdRFDYXsfDd/PF/olIsiO9nrR8vEB5UDeCFPCAYTEk5wREXUPAOZG/UgY6Pj2rvgVYKPo8GxW/6MnzGFDcOWkbcsWJsE38WHJTywy7RownTSWH6NANiR/R1vscTu34i21s3pJXUki44+kCSKStmQdDa/wCOKZyNmQgkbHUfD5A4plMuzOyl3ACg7uR1INWBeJn37qP3m98Atrs7/j1xS2+R7RCkpcesXmS0YefmB/1xWZNktNyOZ60Of7cX4fCJWI1OdgRW97Wb+XLBWWyYZgrksFBoNYFVzFHnWNO5lBJuLw/suBUpAAvLTeW/sWwy7FQKSt1fced9Pht+3APZ3KKve0T/AKNPsensmww7FoupaF+x57G9j5jb9uJCQXcjp6xNQEa8vaKMwdJAFD8fU+mJj3MRAkVt+NdT6Y9wXY1GzE+ooORTURxxSHXns2FWyJSTy6AeeDctl2jyctqq1JFRABP1wJvzrAPEswseezZddQaVgNgei+eN+H5gPHmSLRdcHUAD2vToMeU18C8tz0niO7NSA4CH8I4cZ5o11sFdgD4QARf9rnzr8MVjKzlu6WLLRKJHkYytI2hCRbIBz9B94DGUHEe4IkVlOg6l0sCWo8yK/H548bjxjnaMZLLoHV0dV1EyCTmC12Fv7u/liijgwkN9iLDMNOWXf1jBeCQRrJI7IqhI5A4iYkrKzKtJWoG10kVjCTsiqXI2nwd2ZF7pgFElAVIw0ubIsKdr3xSSXMT96jiGLUsSqhDkIkLlwBq3cszGy2CuL5eSerWEsdOqQvN9iqIjD92DsN6q+mDZtmW4BztzP33RA7W8WDMiq358+vMeuC88NWYzChmB75jsosAad71DrgTK8KdgCZYhvRFX5dQ1YMz9fSJ/Et969hmqh4dxtt+OPOJBew5HzEsKqrDCecjlIIUkkQTvJK6DVL3YVUUFja3bknlyx7leDqygzvEZTF9I7umaogTR7ytJOlWOnrRxhmOMaIWvLRTxpKdLSE7MVFt4aJBBHxOJ/Kk8mXFRQoWi7hp6fwxmwVVb0cnKgncXj01NJkGLLK3W/wB6QahqZ4c8/lbl7w/ifAImkljDD2Cq0pWB3KatOlECg94WDA+EGgN6wPmsouVYxGiyjfahuLUkGiLBG2GC973mYZu6YZjTaAuopFQL4lYOD4PzIwkk4K5l3MMevcAFmqhVEyOXY+vLfpgWeiUsh0751Fahb8TSGTzgxRm9u/byP9C3rjTKcOBkuRnKBZJGSwpIRC2laJIva8Zy5MRQRhpFNzMbHhH1LbHni2XzjRyJoCOxJUrfgopRB2sahY+WE0HAa5GV8+6NtkwU93hA8s/0gNIwjy0EarrqR57Z2pAFC3e/LzF4cZjg8cMZDaNXeiFVVGYu7KHQbDwgqQbOwvfCfI8aZnkiTKQBNK3CDJzjbUrFr1AjpW3xwakmYm8TtErjM9+1KfCVi7tEUE8gFG53x6BNIfm16RX4+i6ddZJuzq5ctIW1ASNGfZtGFeiwCFlGtaBGoEjbGvBs2pzEQH3h+zrgfjuSeYl9MK7mQsXlJJN3Su5jj5k7A+W2LcB4MVnhfvENMDQUfK7wnamXAxXkYaoxpntNc4q4eqtDE7tMzaSTpkkNn9YBufXpjdMohDHXJeo2DNICoB6DXttvZwH2QruyhfQWYaR52Oe4+GH8+QghmpCC8jaa75JDQMhZ2Vd1HhjO/wDWVzGHdmLEcoatTUrdRn0gvEY0SJAG27/fU7PR7l9tySOm2JwvhsWamSNuRO+nmABZqxsTprGfEsnqXTYH6SDdA/8Adz+eB+DwyQZjUjxkx03Ib+hAINbkYVspsDyue+F2ebYR3d9pXhOYhzIdhl48rDEhkkcs8hrUNIrTuTdUOpGNs/2fSFZJTNGgTQVIjZi/egmOlABF0RvyIwXHKUZlWHLLCylXjHenXZDDxF7SiooLhRxvi07xyPIseh3iIChgFWHUEVLu7skk4uxUyYlk2gDCNOtvnDOI9mJolZ2kBKOqygRupVn93Q7DRJvQJU7HGOTi0x5kEk/osnMDyG5IJwPxDjL5opK8CJrcFpO9lJOkXqWPV3acudfgME5SmizXiWzlZNgelcyOuJdqsFyGWXnDpBxRYOYGs6XWkb10Pr+rgni3D4Vz30LL5RTIJEjEzyHdmVWclK00AT1sVfphRnOFlFsSRnehaov546ObispkSUJlxOrqzTePUxUAe5r0Aso0k+RPLnh4cW3jr3zXoVCRhGnXjw46TA9mIX0GOWJo270mXu2FdyAzjSRqPhuiNjjzLdl3khVo5lZSryRL9HcB0SwS7VpQnSaVtziuY4nNqVIYoURY5QI01neZdDOxYk7DkBthTH2hkdFyn0dHaJWjRzLKgUEn3lRgr0Ttf54P8JhaR1U2hjnln0vMkjLKJAxIIvYLpr9UX6YacZnCzKGXV7CA2R+p6A4U5AjuwPCoI3BJ23rbbbDHtDkdc4IdRUEA3AN+DnZN4iO7VXuPpKWGLCuv+Jv3WX+iyZqTL96UkSJI9RRbe7ZmA1UAOQxXgvAEzKxsBHlzO0i5aEhnL6BvqfTQ3NBm54H4DnWiSWNhBNEzKdBseJN1cMjAqRZ89sH5Pj0sSLoiy2qEuYDUlRa6tVGv2gsA+LriwMpyY+cmanUUllGXynnDuzQ1xhJkV5oe/wBIgZtEVN4iaotY06VsknAPGuCGHRH3hbWglVhF3blSSDqD0wN2Cp9MYS9op8q0EjRKQuWGVolhrTcsSQbUnXzUiqGA58wzyq5hWEGPwgSySHZj77SFjuTyG22MdKbbyyZRUDAsfaH8HiKtMDq2y0/QV9U3ljl4eIFQAs8y0KFCq/48dlwPKl3lC0XeCZQovmYyAKNemEg7AZr+qk/ur/z4TQqolRw5A01NucXtJxEG5+Q/zAYM2SPrZG9WG/8A7jiYbw9gs2BtDIfwUf8A94mCbbKINsa/yHvPQo1lWmASfD+p0HEuFCTM5tyyKEmOosHNChudKNQ+NYw4ci91OEZCNeXGoA6frtzuASPlhx4u+zZCGQDNMtLHJI1mEg2EljAGljuxO5Fb4W50dwubVdJaNsuDSsqA97ekB2ZjVgEk878sRMo+GS2u55iNbacdPsbjIC1vrnJxCbQvikQ81GlVvfp7xO/mMDZ1jqWQklkcqNgPd3A+N+eMB2jlk0qwSnFNQF77GvmcFT5NSmiJhpG9vQJ332ofC8TWKWDDOYtO0O4bPLKNZVLe1GpwGHnsFo+eKcL4W8QbXTaqIqtufnyxmmUcIsyoi6GJogg89J23rnf4nDfJ5olvaBaG1g2D1PQcrGJnOuHSOpNga8EWJdvZ/wDCvni+ZX22ZPeIAZXBUqt8hW5Ir8bwNxKigEZZGsb78vw35/uwDxfj0sebzaKFpZGIurvb+GDFNi27rY+Y743aGFSoB3zRMz3oKFyUdipoDfSgI09Og3vpinC83I2mEVoAs6iAp5Ei9JOPMrMsi96xImYVWwSrAu62NY1yHD2LlQEawW1EGhtyJB5jnVYacOhH+YOC0K4hwuSSRZbQBQDQOq6PnQBxkYwPs3t90enpgnJyyIvdFUOk6DRPIblgKrZbwbmTEatSTp30jGUyb4Tp0lNGrggmj2UYBCXM25AA+pasUzeZIkVdYsnVagC9KnfayPx88BZ3MSQZdHVtROZNarFAxMK39PLA44qZ2Mc5qPna+9fTn61hlNSCTqLmTgdoWfr7T3MStE/epu8iBifDuTzoVX5Xhs+XkkgK2mpxqLarO5vdQo33rC7MwWdS0ypyQ0Sw6bCt/wCGD0y0kbq4EY1qF2sV9qzz8sNYg5jWEBaAnhxiXQ1MR1oHnqPUeuD+CqPpMW2+v7o8x6YNimDIzSoBfQbmuhHx54xysIObgMetAG8QIPi5fh58/PGucdJyeR7tIFR7C0WQoIoYZWYUpRjR36ctunPBnaTPmFjIqqpeYqA0UFzAhz3iNGdegEAnV95d+Yws7L95qTvEYpXhuO/KqoWRh5nZ4llKxCNfbMZGVJWZiNdrqMCoFBY8mbkoGPRNViGLZ5SMqAaYGUSPmjLlw7gAnM7gDbaEi6N4H7vcbVsfsr+t+rhzxhdUcVWP0kE0DZHctYIoH0xpCsdnSjLtzYdPTEdMgIzdTKUGJyOsT8L4S8RLllIZbokitR86rC7i8r6mhaip3FHw7mwBsD1rDiaSSRe7pBqOjezQG9kctwAcB8RyhMoWlXQA2oCr290G/wAawwPvXaWFcgBpPJH7ulUkBW0geHYMu97V+OGaEnL5q3B/RZPDQv3fTnhDmZVjOtSe/AqjWmvO6HpgrhnE5HXMq1V9FlO1XYA/jhdc4kuBy9Iuqo7Js7xc68/D+S+a+mKnhDS+6wGkA8ud/AYZZaKMLUkcsjfeAI28uYwXm5SreALTCrNiuoG3nvih6pXJfSBSpXOJsoBxWR401LotKBCtueXmu3nhbwsi2kJIZ3AJFcjuRdWDflg/MQt3TylUbWQdOm+tD48r+WAhlFVKlYmOtynxsdPwwCOADDdCWu2XK8O4bmCw9+gNtwvIcvy+ONe1H+kctXsId9v6tsIzxqVLVW8KilsjkLq8PeLsGnRpFdwctAWVRz9n5/H1wLEiupOlj6SOsv5bZmK+7uxVX8PPG/DeGNArAlDZrclf3b4OXRoYRxlD5Ne5raje2BSXmdQdA+2eZqjWn8zvg3rFtNJy0govxMTzSmSVY5NwjVsQbrnW3p1wx+kHUNLXYIN1yBNdPjgWbKs0rkUCpIrkW3531HS6xhmsz3JLQlgzGpLrn6fng1YGygSdqZtcnOdXkn2ltr9hPtt/VN5Y5+LKJoTwLyX7I9evXG/Z3ikskk6u1r9GmPMf1Rw94dwe8nFIuWMz6VY0ZRtr0A2qlbBPu89O+EIrY2B6esxCqPe33852X/Z/GFyYCgAa22ArriY8/wCz1ryfqJHBoEbg789z8cTHwm3YviH7zOa1zOYnm15rOxB5bDOyqsscYv2YG7WQd2YXQNG7xjJAjLmkj2QPAtsbB9tub2vcnfqcGQOiZ3OEkKXk0X4gxto6UFXQ7mr8Q2vAk2YXTmjdKskFmy39NuSWdyT5+I7g74+zKj4ZCB+30gLQKPfmLzE8FjTS3OiPsEL+DaiOn7fLGmZMYbUr6RVe5dXdkjyHn8MEDiMRqnQg+dAncnYVZ/HAWYzsOvUjbaTWlKFEnmGJ+HLEq4mOd5WWywwkcVV4yrA98wOldJF7kDnysb18MFcMTu9SyK7L4SupQdyPF19B8sLkn72LvWOk6lOzEcjRodTRNYdpxOBx4ZbrqSR+3nyvC6iEAgA9ekaliwuZdZorB0V/6f8AjhTn+EI+ZzLGjcrDZdR6c6YfswcubiPKUH/1MDZrPxrmMypcBhKxojl7vU/D474WisrnDfT1EZUsrrY84LHBEI9FhW5XWwGobnyx7l+KqrDUSUA8RMZFHYAetjf4YtnM5CyGyuojcqtmiRuG2HTljHLZ7VKIxdAK1+6bFbWB8uvPFQS6m4M7Fdr3hKjU/fRh9GtdJAGlkqnJB61Yw0Obh8h/cH8fhgHh2dijV0aTfU1CyRXSjVdeeMDOnLWLI+98PTGdhjOhFo+iqm+cN4zEk0MKggDvjdit+6bpf78AHIQxNbe6Qb8NdRXU3gjNZlFhiYuAvfkXWqvYtX7sW+nxG9TKV32qyL2GwG/ljKaFQVztcxasVZgNLwWeZVDlXO9lV0XdWFX0JFfhjZsykwWNNRcEa6FFRVEqTzomsCZriAQSFOeoUNIA58htY2O2C4mVGicsQBqvxEmjZGw5CwOXXFOHRrZxandIJ/qFZOdUjCy+8pI8QBOmzpvf7uGHC81F3yAEWTQ2r9/wwn4hmkZiVbahZsjz/V+GNeBsPpEVNfj+8fT09DhVbZr02Y30MNmGA5/ecpwjjEoEKLArezoMzaE9w+8xAr54I4pxqlDzSx69TNojzUky6AjFnZNTAAHSB/a9MCcBTRGjnLyOAyLuw0EOgZmoq2wIo7Ecvw1z+djiYokMStJMIgqzxylom1a2ZEjBjUUnhY/a9N7sStSYIO/P68ZBa1RST3ZfSbcQzB0RvIFS52qt9u6eif4YxPEItvEv93/PkcU40oEEdEj25u7H9C3LbfbrhT3g+9uAftH9b9X4YlpUBVUtn9/fOWUqpW4vxmqxlCJpNeks2o7EBTshAHmKGMpM+jOdLMF0jT4PeO9j0IwwzmbjkSNA9EMpYbgUOdmvMYWzZnTMy70Qx+8Sb5WR8/iMUAXO8uYv0yjce6bH/PKVmEJ8Gxk866Xz+WC8jw9UjzLWNstIKrfkLPM+WKZfNRBVPhDVYJUja+Zat8brnUaLNKrAn6LKQK6Vz1V61ierfDYX+zOZytArkJGz8W/iH93/AD54Czid+yrHqKgEtp23rwfHrhfJIoNlh/ePmvp8flg/hOfjj1a2rYeZ8/Tbnh/wppjGoJM34nHusRaCzZ9ViEfiEqgBhp5bi6PoLOIJIq1OxdKqylX5Hy/LHmaOmHUp1HUze8Sd7qx8APwx5Fm47t9xpslkvys0B59fhgim6Tb38IDktYXv5d95kvDkc2NgT5bV6+IdDh7xSRI5QpN1BBR03sIz/DADcSjA98ADoBZAsEWCvp+eJ2hdTODexy8BG5F+zNGvlhBpmpUCte2fpBq18DqwtlNJM4lHT71beDr03+NYW5dBlzql10yDf3vFzIodOuJDKmq9QIBF+InqMG5jMRySoVewoawSyizQFetE4o7Dst2xsdYp6/aZ3F+EBilDlvEaLGl07ab2b0xTNxxyUAKYe94ev5eXnjKPMUGDe6tVttXUk1+/pg9eIxC91U0A1qV59OW945lIOQiMW8Te824LwtUEzhhZy8w00Afqm9cP8rEv0XKM4HdrADIohd5GrfwMrAR+HrY3N+mEnDs0rGYAsSMvOT4aH1Tdaw+7OcbkGVi2fTGEQBdZ1HSSVYJBKdFAX7vleBolzVPy1+cjrqWzUzo+w85fJoxCqSWNL7otiQq89lBC/hj3GH/Z6T9BS+dm9q/I49x8Nt//ANNTvMZ2YE5rOQKZc25WIlcxVzPIkagrztObWAKJH44Gyk0AjzRVC8OqFUCtp1e2IUglb02bvTuB64aynRNmHVAW75iW72SPSLReac7LAVhdn4XVM1r2YyQWAbo/SOVkDpXzx9kSG2ZB/wCfSPapiXASbWHpNW4nDGoYZdSYgzCswbNrv/Q+W/TEyvEIYBaQ3oh7ujmWNqttW8NXufTcYS5rg0iJIzFqCEmyK9wjzxabgsoDsS1BSTuPI+vpiPAjDNtep9+s40ljbMZ2BzqbLqToAA7/AKAkgC4KvxV8sCwHLMi+wAtQd5xe46n6Pz3/ACwGOCS1qtq0305c/PyxTJcFlZY2GqiqkbjlQPn6jBhUUZNx5n3ndmvOF5KJCismRkIYWCcwhO9HrFg5OKxF5JHyoDyM2pWzHI8jVQ7e759MB8JguGKpdB08w3oOl7eX4YD/AJJkfdWL0xBYVuQzb8+tjHEAsST9W59/SNaiqrcGNHz0LBlMBACJF/pJFqpEikVDXNt7HQjBWd7Qxy94rwLR02e/50QdvY9CK3xz54PKxYDVakKeXPu057+oxU8HlJZRqtav8dx18saaVM53+p6dYsgD9UaNmMuXJ+jqNhymFbk8h3HOxXyxWKKF5PBli1Le2YGnqNwYBv1wubhMlld7UAnl1ZyL38hgrhuQZHKuaOi92rrXn6HBmyg2J05n3nU6au4BPWMZ8wiKsbZUqusyA9+BuF071Dyo1yxM1xWFw36Ps+kNpzJGwOoH6rbkNx6YD4hlWYoqyF7BpQeVEHz8v2YCTg8qrRu2OkcudN6+mARFIvf6t79IdVVRwt7R9F2gjTXpgvXJrb9IJ3NAneHlsPh0wNmM9A2o/RwSzWan38RA2Jg5D+OFQ4PKt3e50jfqSK649XhEi2TdWB83Whz9cEtFAbi/ifeJBDYQX1jCbM5cg1lwduSzAH8P0f8AzWGvBIVE8VZUpTDxd6jV0s1ECfnjmV4TItlrAA8wOhHn6jHVcFhrMJ4q8Q2DXfocL2g4aRF+fE+8ZRpo6MwN7Tm+GZuZFjUkG9OkXzB91eWHPaTMSXq72Rva7oc53iLq7wBRGsSgAGN1G5rQfjhTwaNZlSiwYaRyFWo872wfxTgzxgK87yKkh0g6wutzLqI1UCQY5N/1rHPHsU7BWygswxIb6dO6VyyAZVe+jMzNmLUBwo3hJs2rDle1c8YOIFc6sqVtb3nWvLYCAi+uNYpQ+VjK2oE5G+3KAjAeeyLO1Lz0dGvrXU+uPNB3mztrxPobQ+zVkZzlYwhZ8uGB+jA7H+mFbEbEfR/XBGX4xFGqqsG2/wDT8uZ/qcJxweQUu9sCRuOhT19cVXgsi0DdtdbjpuevljGpq/5ifE+8SrKtsNThfUdYyXNQDQBA1BWj/wBJOytbkm4fNenmMETcXhIYLltmQxFVzB91yB1i58sJV4JItA3bEqOXPQ/r6Yi8IeMEsSoJADbbEuu/M+RxmBTxPi3vDQhyoL3v1GcKz0UCoxbKONIs1OoO2/SDElGVAb2HIHlML2HQ/R+e2MeKwVHJ49XhO5bfkemBp+ASDW29AMeY5UT5+mDVrgbx8T06xu00KdMrna/URrl81l1IZYKbSR9dXOjRrL0Tt+3EfPZeUamhI1xlK+kMKV6JG0NX/DCqPs9KaYXRAPMcjv5+oxTKdnZXEbLdMqkbjqB6+owBVNcR8T7xHaWFg/HmI6h4pl2Q3l/rALuc2ABtVQ164wzWajlbX9CdtIWIEZhKIj8I96G8KYOz0siI63TKK3HlXn6HBUOU2a5T9YRougKNf442yg5McstW9+kbSprWYhjf5iXyrZW2DZZ0II2acNzF7VlyOoxoHyhLqYDyG/fDfUCPD+j2CKwsXgrzPJo5Kw5EVuinqRfI4g7Nyl3SjahSdx9rVXX0w1ipvdzoOJ6dZJUpojEA6d0ey8Vy7BojCdJSie/PI2tD2F3QvFEz+VEpqBtwrk/SGItKVRvDfIYT/wA2ZdZjo6gisdxyJdfPzGPP5sS6+7o6imrmOQbT5+eFhaQ0fhfU+8MuxFiZ0MecgYz93CVZ8vNZEpYCoj9kxqd/O8C8AzvdQg/R3kXwlmVSaAGw3OkXuCTyDemMOE8HeAyhwfFlp65HlEfInzGOh4Q2nL5YhfHEuwd5Y49WzW2lChNmjqK7CsUbJYMSpvp15xbMFyPGO/8As8QjIoCADqN/5PP44mDOyMITKqqm6+0BQY0PF+OJj4XbmPxD95jb3zESrIElzDWQe8koCUxkkGM1d0AeRI39OWFuecHLZkiqOYjNhi1nvlvxMSTv5nlWPG4w0WZzyaswQzlVSNlCjUN3IJBLDpRHTngQ5onLzrTgd5l2BkbU5uVbLGzuSCefpyx9uRbZqYHNT9RJlN3i3M8VlZJFbVRRrs/qE49n4rMVZTroqQd9qr4euDeIZ2ExShQATG1eFfunyN8saScRiptAGvSdPhTnRrr51iVbWG7x9p6RJzy8plozoCKYZ6cBVtWAa9qFijY6YAyvFZlVF8dKoXn5beXp+WPoEUK9/BmJ4ZIZnzCKVZiVkdlI1xgttpo7CwAdsKOFFZ48uwjhV3aceGAEezUMqqmrxtz5mzj0Tsqkbo4yMbTwYeET8IllEMQRSaXbURp5D92AH4jMljcHUSwU7WWa6+Qx12bBiido40RzBlSBJDo0tLK8bnudREfhA8N88bcSykMXgaBmi1QBZu5UIAzL3rPMZLctqf7Io7Yw7GQxzHP6xzbYrIN0zijnZwryAPpLKC1mtXdqQCa50L+GPJc3OhJIkBkAYDe2F0pG298hjpOPl44D38CRKM+RGFjChkEDhTv9ZsK1fDF+LZUsYp1id4vo0SiRVBUMryAi7pSCVxz0Atx0ET29/wBPSc9nBmojrkjmTWALYMLpm8xvscF8GTMSapRHKwC6SwBI86JqtrOGfG0WHKjXDJlg+aB0SNraT2cniF6dNEgtz+zvjPiXD5szFlXyoJhjifWA+lVbXbawpABK0d+mNbZ1JseV5tPaGuCF6dIv4nmJlKkgDY6SPe3Iu/wwDBmp5EZqc93Tk77bEXy2sn88dxJw1URROqMiS5dA/daEKyEB9Mhc97sRbUKP5LXzEkMOcabLxRMIxpjMChCv0hQpI1e0oVuaBIxy7JhABI+XznVdrDMCF8Zy38oysDZbY2NzzBFdMWXiEjWGLVY5k8w60eWO3bLRape7gV3VoCUTLiVtDxB30prXTbbarOnyxy2bzsReULEY9MuykKGCiVdm3NHz3wL0CgBMGnWBZQF4xeOISNYYtRG93XInfb0GOv4LK5zCbNWoXq8t+WObmzkTKwRaJG1Bb5X5+QOHvAYpjPEXK+FtwrXt0vz/AMMQbSF7MkkcZVQcmkQFI1gnZnKqMsndkhnF0SKJ5XVE1tgvjOV71lWYF5Nf9H9KCIpR9R9sxjFkIBpAsaumAeyktZZG1rYsAad9mNC+tnDbPZzWyyA6F70BtUcys5KzMoHekLpGqQ7X9gcqx6FK9qhECr+aleKfo3dQKke4XMt/8BJ/EYX8RzTq1rq1aK32PP8AZhnmiXjFEj9KNknoIDZ5161hd35WQtOFPh200RWrbnyPP54kGbEki+ffGIxFNgASPvLODwZqdyNIkZ9wqiy25XkKvpjWSLNrZkjmQxjVTBhQY6dW45dLw04FxGswhgj1sFkBRaBYEKDRBvz3G+GWejiysU+iMhzlA5hn9p3Y75FAcFvELJYXV9cVUqSuL8fSRtWK4dzh06zjhxGU0TqtSSNzz7t8Wj4hM+xu7BXUTVh1r9px20eVVpiUiQisszKmWErHvY21ELqAjXzbegSBjNoIe/y8JSJI5MzmFc6BqIhzCrGga7UGwDXPB/BnXL6wqe0qGWy6TluLvJ3cgcEHT9k+HkeeBszmc1egrKO8XwC28Qa1GnzB3GOwzOWZtjliZhDOyq8AiSV1A7pRF3ra6ttutDGPEc4seeynfgK30eC7VUCnvZL8P2OYNDA/Cimmdj3fKOr7Z2hWynLnOVizGaMncqkpYeHQNVitiKHKq/LGb5nNQFI3SWMqqjS2pSBW234fljqs1w11zEwfKzN3ss+kKApkBdmGlqJIqjte2BeM5qOGXKpIpTTlIx3L6WePxsT3hI3JA+6NumMNEYWJGhkvbE/p8ohvORQxt3cyxaRpemC+7Yo8t7ONss0+lqA0azyPiu9/zx1ud4S0ufZ5FJimmXu5GIaAroHdhRdMOfhHXElyJ0q0cAOYOWmdI3g7rVIsqKrNDqI91iavfY+mCbZcROHLPiI6htYRiWXXlOGlnzEWt1WQK71dncqiWNuZAP54xHFZwzsC+ohQdzdC6x23CpGU5WHNQwapc5IkimIUtpD4YwT4LsX12xooiGVEoy3eK0Ehdo8uraZEZwC8pkHd6KHh0+t4P4YHSxy9oqpXuxuOM4T+Vp9Za31FFB3N1bn488efytPr12+rRQ8RurvzvnhlHxeHvSxQUYlFUmx1OT0rlti38rwd8G0DSIqIpOZe75VyxFe36OEZfp5ScBz0kjSd5q2y81WT/VnlfwGOpymX1ouqSVPHR0PKNtGo6VjsMeZrCHJ5+ORnMSgacvPey7+yPkB5Hnh1k8+foaSd4sY8LOEJ1gljp1BctKdJAjGxF1Rw3ZVLOcraesTVa1jOm7LteXUhSoPQ3Y2Gxve8TA3YGzkYrJY1uTd363veJj4Xbhbaag6mNRt0TneIZVGmm1BTcz3ZIutFXtvzPLffAnEgBFmKoDVBy9MxQ9eQA/DDHMg99NV7TP1P6np+zC7jP1OZ/tQ//sHz3x9ajbqi/wC3zELBug2gme7NhIpWBB0xsdr6If4YtP2bCqzWDSFqF9AT+7C9opQr3VaGvb/wzfT44hil3uqry/wxq4rDe4+0sOsNi7KrSyWpbTqG7X0O3l5Yz4f2XDRwtai41I3bbUoJ+d4Fy8Ulryrbp01fDyxjlYpNMdVWha29B6YaTUz3+MXh+7Rpwzg6NEhIIJ3JAOq15Wetb4yj7MrLuWB0OwBcmzTHc9L35+mCuHatC6XRPe3LA9fLCvMRSWfEGOo21czqazyNdMZifE29H1FGAWhI7MBncEraEKCSeqKbHpufzxG7NB2dCVpAvMtR1W237MAyxSb1V0L2/VX0x5JHJvyuhe36xrphl2/dJSvX7yh382gZGFraKp1WftF9l/ujG0PAlEnduFcd3fUjnX7sKzG/pdDp+s3pg/hCsDvQOk8zp+78PljHLWvi4RlFd8X0m+b4EhkQdSDzvSCKII8uVfLGLdmQoolT3jBCbJ5aiCfSxYxtxVXOnxq2xpRvW45nfpthZBG+hr9OnofTHU2cqLt95zq6WqDDlD37OhbJKnWwUnUftECyfIVWJ/N4RLYK1qUUCftOv8cARxv4uXpt+sK6Y9hR7N8rHT9cemCu3EyZVIK70Pm4D3as+pTpU7WfIj99/hjpOD5OswhO1HarrmeeOMhRwSTyCnpf2G6VjsuCMfpCeJQNQ21A3udhiPa74NeBlOz37JgxvE/ZNnjSNZFj7o6mDGTTZosik/ZBYKCemDsxxLwqXSCTNPIBGqZpplRCLlchpZFU0NAPh9/0xhwlSY8rtsFF9asHcefT5+mNZoid1jFiUnVsDYP54tXaAoZSus5qHaFWvpaVzK64hYKXmDtd1+jmuW2Aczw7vJNB0jwXe4+1WGGfbwbEL+kHc7X+jn5YTcRDE+GvdHI6up67+m2I6RN40D8OpbW+sv8AyEAVTUviVjdnaih3+eM/5tKpC+E94TZsn3RYsnngURSV679PVb6Y8jikrfn8Pn08sU3YcfrIsLZHFw5d8Mfs6FKjUCZG0k6je0b0SbuhWPH7OrEtgjchfCTYt1JI+X54Cjhk68zdbf8Ahv6Y9giks2Qu4o1y8aUeQxl2/dCpocSXa/y1hXEuFpGkrILOk+Ig6uXIHpj2fsqqh3DJeksdzewJr8qxbiZOl7dX25g/uvf/ABwtzEEup75eLp8fTyxiM5Au33lK9sQDBgy+UYp2WVtLllsrq3Y2LAJHPbninD+yiusb6kUuqsbJvcDn588AfR5dW3L4evw8sViy8p0Vy0rW36orpgiXsd+Q4Tz48ofk+yyyxxOWUEqCASdtquuQ5fniZfgqeJ7bVrK9SKDVQ+V4XDLylU08tA6fqj0+OGcKuFb2qgd4fAaFb773fPfGOzi+/wDecs2ZBjOLOY5Ls6sjSm1TQ+1kr7yISR16bnFl7JKzyRF00oqH3jpN6jXP0wHPFIxfu697puPcj60fXGX0aW2A5ir2+NdMES+e/wAB6SasoDtaMx2VHetHrShGrXq23Z1r49ce/wA1B3vd94lGPVerb39NfHrhX9Fmsj7WlenTx+nniDKzWR9rSOnSz6eeBs/7+ECPsrwcZcyUytqy058JuqiPP54Z8PdzlIlEmlVAIXRGy3oDahrjbeyd7vCDgcLr32vrl5q/3R9B6Y6PhUR+ixjrQ6/+Go+B3/HAio1MHezyz8YtkxOuXCdhwCPTCFu9Jrf4D0xMacG9w/2vXyGJj4ra867nrCUWE5aTMAs50L4mLHd+Z5n3/TGMgRlZWiQh9Ord/sNqX7e1HfHuJj3MxaxgtUbNb5TxtLAgpYIogyS0QRuD7T1OIxUiipoiq72Wq8vrMTExuJuZ8ZmNuci6QK0mgKrvZary+sx5GFUAKhAAAAEstAAUAPaegxMTG4m5nxmY25wQ8Iy/+rpv+tJ/9mCYYY0FJHpF3SySgfHaTExMd2jn9R8TCLtzlgiWTo3J3Pey2aAAJ9pvsAMQIm50bmrPey2a5X7TerxMTHY25nxmYjPdCWTo3OxPeS2QLoE956n54ynyMMnvxBq5anlP7ZMeYmNxvzPjODEHKSHIQobSFVPmHkB+feY30p9z1+sl5+Y9pzxMTHdo/M+M4sSbmTSn3PX6yX5/WYmhDzS973kl6cv6T0GJiY7G/M+MwGeNEhBBSwdiDJLv/wDkxnlclDE4kSBAynUDqkO+/m+PMTGY2OVz4zMRAyiHh+fYQodvcFc9tvjjSfPtpO/PExMfdCkmIZCeO9aoL2Y8OMK4MwnidZ1EoWXUNRYUdGn7LDpthhBkIY/ciC/2XlH7JMeYmPktvJTaXVTYX4aaT1ldiouZsY0+5y5e0l2urr2m3IYhjT7nLl7SX4be022xMTEeNuZ8Zs8MabeC6Ni5JdjRFj2mxon54rLBGwIaPUPIySkfnJjzEx2NuZ8Zt7aQYcDy3+rp/ek/+zBZRDYKmiKPtZqo7V9Z5XiYmO7Rzqx8TNLE6zxVQAUpodO9mr4V3nLEjjRQAqEBRsBLNQrkAO89BiYmOxtzPjMvPI4kUBVQgDYASzAD4VJgaXg2WYktl0JPMl5N/j7TExMb2jjRj4mbiI0muWyUUYqOPQDuQssoB6b1JjTuEBLBDbAAnvprIF0Ce93qziYmNxseJ8ZhYydyl6tJ1EUT3010CSBfe3Vkn8cTuEvVpbVVX3011d1fe8r3xMTGF25nxnYjLBEFkx6rRk8UkreFxTAXIasYvCVVQqoAAKA1SbAf7eJiYxiTxPjODsND95wuHtG8Q0qqVz8Wonf1LYmJiYS1FCbkQcbHjP/Z"/>
          <p:cNvSpPr>
            <a:spLocks noChangeAspect="1" noChangeArrowheads="1"/>
          </p:cNvSpPr>
          <p:nvPr/>
        </p:nvSpPr>
        <p:spPr bwMode="auto">
          <a:xfrm>
            <a:off x="161925" y="-1236663"/>
            <a:ext cx="5715000" cy="3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sp>
        <p:nvSpPr>
          <p:cNvPr id="40968" name="AutoShape 11" descr="data:image/jpeg;base64,/9j/4AAQSkZJRgABAQAAAQABAAD/2wCEAAkGBhQSERUUEhQVFRUWGSAZGBgYGB8cGRwgHhsfHxwaGB4gHSYeGiAjIBsaHy8iJScpLCwsHB4xNTAqNSYrLCkBCQoKDgwOGg8PGi8kHyUyKykpNCwvNCwpKSosLyosLCwsLCwvLC0sLCwsLCwsLCwsLCwsLCwsLCwsLCwsLCwsLP/AABEIAKQBNAMBIgACEQEDEQH/xAAbAAACAwEBAQAAAAAAAAAAAAAEBQACAwYBB//EAE0QAAICAAQDBQQGBQgHCAMBAAECAxEABBIhBTFBBhMiUWEjMnGRFDNCUoGhJGKxwdEVFkNTcpLh8DRUgpOi0vEHRGNzg7Kz06O0wiX/xAAbAQADAQEBAQEAAAAAAAAAAAACAwQBAAUGB//EADcRAAIBAgMFBgQGAQUBAAAAAAECAAMREiExBCJBUWETcZGxwdEUgaHwIzJCUpLh8QUVM2JyNP/aAAwDAQACEQMRAD8A+QvF4j8T+3FtB9cGGDc/HFhl8SF4xicRgIy/piwy/phgMti4y2A7WcBF/wBG9MdXJxObL8Nyghlki1S5jV3blbox1dc6s/PCcZbDTji1kMlsT7TMcvjFieowqMinPP0aOVYpXtZngw1ZzMUdx7Zvw649m7V54Gxm8xpuvrm5/PAuby4UxkDmlkDnzxeXLgwFqpu8A358sej8HSxFcK6X0mWNoZJ2pzpHgzeYur+ufl5jfHsXarOFb+mZjVy+ufn064x4fAH1Bl5Ix3ryxjw1ASilSQSLO1bkY4bJRwg4VzNtIdt75Q7LdqM5ZD5zMAjymf8AHriL2ozoYas5mNJ3B75+XTrgeeIJPIAtgN0wRxHLKpgKgeKOyBV364Z8FRBYYVy6QRoJpmO0udG65vMFRQPtnu/LnjZ+0ebIGjOZgmr3lfkBzG+CuDZGOQRFkXfMxKQ1ElSygj1Bs7Y7efh3Du+zpQRs7RThINIPctEriRiKpQWRShH3z5YFtkoADcGeegmM1iwnz6HtLmilnOZjVyA71+fQXe2CzxzMIlyZzNayCdIkbSNyANRezy8sdAvYiCFEWSQ96BAzani0P3rJqWNA3e2of7QpqOGUnZzIvKE0zgnNvkhshAZQX1c905iqvAts1AjJR4D2hLUX6TjE7QzCMNJnc2GYEgB2oeIgAktf2SeWMo+0WaKk/Ssxz6TNXLyu7x1WY7O5V1SKj3skD5iMhB3SKhY923iBJJR9wKFjngXjfAsr3uZhy/eCWLL/AEgWI9DezRyiADUPAzNv1GCGyUBe6g58h7ThVFwCMrfWIZO0ecpwmYncBqWQSybi6JAsfmNsIx2vz2uvpeZ5n+lb+OO4ynZyFeIwZPSSoMQm3oFmQO6Chy3A53hNC65/MTCWKDLw5WOaZvo0KpKUQgCPnTGyN2HnjKey0QTdF8IW0EEC19IPke0eYKFpc7mx4qAWRj0sk23qMeZHtBm5ZSozea0gMwqViSACfvAXQv8ADHRp2cysMMssgmky/cwTxqAom9u7x0xvRYKdNiMMOKdmMjlMvmSsUjSRtFEG1c+9XULUtQ94aq8tqwLbJSNyFHgPaKWpYKD85xOZ7V5mqjzeaP8AalYH8mrFcx2ozKIP0zNliAfrTW4v71nnjreM9nshEM3rE+jLSJCxUR62dzdpeyqBd3uemGMHZuKLRBIkchjmzSFzGLZVyYaMtd7iwa6EbYz4SiLbo8B7Q2qixsJwC9pc3oB+mZskrq2kahd0L1Yzj7T5zSD9MzRsXtI1Dcj73pjrc32Hy8UC6n0yLFHJbNFoYOQTEi6+9LBWuyKasc32sycEGbfL5dXIhYxsZNNFg2+gLXh367447JS/aPAe00OCRaZcL7UZplJbOZkkb/XPy+eJH2izofS+czBsWKmfry64qkQRnVEsX0qvdGNuMZYJmF0KDcamhXM3hp2GiuLdGXT+poBspmOZ7SZ1TYzmY03X1z363vi+a7RZ2rTN5gUNR9s/L03x5n8uPo8b6QG72q2uqOLQQB0m1pp0xki65+mM+Co3UYRn06QSusqvaTOFBWbzGo7X3z1fzx5le02cOoNm8ySD/XP059cZ8MS2jUpYJFnasY93peUKuoB2Fitt8B8LRwk4B4CDY3E3i7S50OA2bzBBFipm6nbri7dpM6HU/S8xp1qtd83O973xnxGELLGVXcxAlR53i00I7lGK6W75R0sjHPslEXGEacoNjaZ9tlviOb/89/24SMmxx0HbJP8A/Qzf/nv+3CZk2OD2ZfwU7h5RbCLcH5Pg0kvuVyvc1gXLwl2VRzYgfPHX9nctT6dXJSPlq8x+WNd8Ig0qWM5zPs+rLEVatmP7Bj3BPDl8J/tHz/yPhiY82oy4jlP0HYQw2dADwi1ctjRcrjaPOxDmT/dP8MNeEZZJxIwkRFiClmktQNRIXp1OJ6lRlFyJ8IyNiOUUrlMajKYefQ8uOedyn+8P/LjQZbL/AOuZT/eH/lxKa55HwMMLEf0PG3aeKsnkx+vP+2PDpYMv/rmV/vn/AJcZdoeFw5mGCOPP5ZGiaQtbNvr0UBS/q/swNOt+Kha9geR5GOsAJ8+M2tlo3pWjY2G4uqHLGk8+2izuwIFbV6mrvHQ/zLU2TxLKaqAB1Pe1V9jyFY0zPYbun7ubiOUBRt1ZnsGhY93nQHyGPY+PpX/MfA+2kXY2tOfE5jFk1akeEdT8RyxMnaqD5EHYWa2vpzw6i7KJRA4rkyGFEa3ojY/d9AcXTsqisCnFMoumiKd9iK5eHzwfx1IAC58D7Tc7kxLl5S7uwN6iTZG/p0rFpMyzugskoumiuw33oVyrlh2OxqcxxHKAkk7F6N/7ONn7JKd24jlSQoUG3ul5fZ6Db5Y3/caOZxHwP1ynAZARV/KckWkAkMJFkUaRp8NEXtuQa2wUvGJ4jLKzeKZZQ7CMbmX3q22Bv8LGGI7G+yDNxDLGIScyXoMV3A8PMgD5DyxlF2ejWwOJ5TxLpI1tuD093fcA/EDHD/UaBtmcuh9sppGpsM4Ce0mak7pFCO692qN3EbTHQQUXvNOs0Qo9eWHfEONZhJA8MyMsc8mYDUhuRi4YnYWKPKgMBL2YhBDDiOUFUR4n6eXhxf8AmxGfd4hlfPYv1/2cb8fRtYk/xPtNVFBznqcezhygiWVQpR0dtKd4AXbUgY+JQQRsPPGXBu0gjzjZzMtI7KFAWLuwGAQR6HDbadAqxv1xseyqGyM/lRZJ2L/E/ZxF7DLLKAmcyhZjso1WSQeXg63eCT/UNnF8TH+J9oFVAACog54hM0rT3plkdpgV3pi2oC9vd8I/DADduM20wcd0HCtYSCMB9YGvvVC+0vya8bx5+gAOQAHI9MDNkycuGEe4BJexy/acWprvDKU1Kaum7qBDV49msxFNbqCxjDLpVAEito1jXbQobVy88aZLtTmpJJu8kX24BYFEIDRppQx34VYUPEN+vPAnZ/s930LytmIoUD93chbc6dVCl8sMB2Sj65/KbCub/wDJiGrtlFGZb6cgfOJpICq4h3zGTtHnIpJpGeNjMweRWjjkjJB8J0kEArW2MZ+0ucUK4mDameQsQllpotEhP4AgDkKFYN/mygUj+UMpR57t09dPrgVuy8Bofyjkv7z8/wC7gF26liFyf4n2jXpU8JA1mGZ7Q5o5eNNUbBVRA7RxmYaDspkI10KG3kKvfAE2eknczO2p5GZmK0o1FmJ26dMNP5rQgV/KWS/vNzv+zjXK9iEfV3XEMmdKl20s2wG7MfDsBeObbqIGZP8AE+0AIoa45RZwTvHRyWs2RZ8/Xbl0xdpWknvxWFCnWKO12B5YPi7JRgEDiWVFkk6XcDf/AGMbT9m0YktxLLajXi1vqNDqdO+G/wC40M8z/E8uPOaqnCBE/EpT4YzqsPqFjw0RtXmfPF85IURgdXiXT4eV/remGD9nYtlfieUOm61O9i/Lw7eeMx2djoj+VcoQ2xBkej/w474+hcZn+J5cMsoBBzgWVtUVt9t/DzryHrjLIKW7xuhYnfnudr88Mh2djDWvFcoK5ASPX/txrm+xQj0huI5WMsocDU4sNure7yI5YE7fQsRfM/8AU+VoNjf+4n1l5xu1haOr0O9eQ8sWzr+4ni+sUj7vOvnhk3ZZDZPE8pqoDVqe9vM6cROzKDSX4nkyqsDu7/l4fTHPt1A3sTp+0+0XgaCdrU/T81/57/8AuwpeLY/DHWcZyEE2ZmlXPZPTJIzi5TdE3v4cCx8HhBH6dkTuNu9O/wDwYbs+1UVooCc7DgeXdNZbzijlmXfl19cdt2RiBIsj6vz3PPbfz8ueNH7PLIZTHmsrLR77ukkJtUUl19zyrF+ymZjDix/Rkcr+95/9cTvWV0OEw0phWyg+WAArbmfP/IxMWimWtjW58/P8sTE7fmM+52OwoJ3RCsGznyAN/jhx2bj/AETOdQfo/pY778sYZTL2JK38K388MuAQEZbNjkbg/wDlOBrvufNfMT5fakst++c9xbKGvOySPKqr9wwfHEe5UKDZN7XZF/4Y6CfMRXRXc8vACPXAGaTW/kNI5jybYjflhQrFrAi0RTsXBgPDspcjb1dkH/P44bhhzXcjqD16auV9MeZKEd4oqw37gTgs8IhO/d8wx5Hp+OJXqgnOEKcDlB8N2dtyD8OtV+WPO1mXvOZkitpWZhe5AAH4eWJBw1Kbw8zQrmLHoTh5xKVFzGa1gn2znZQdtI/HpjO0wVMs8j5iYFswnEdnIKY2OQJ5cttjjSTLt1vZifwNVh/ncwrRt3YPKz4QPIi9/LGEWUq653f+H5YrauSC1rRyUwVKiHRoqiibsbD58hW23XF21aWHkvhHUWDd4vl8nG8alo7JQm6vnX8DjLMcPj7waUA3HMV05c8SKwJtG9ibS3EN8mnIH6Qdydge5NHHI5rKlZFHUAbgWN7Io9OmO57lVhjNEKcydiNvqGG14Hkzsd1TXXVBzPLfFmyVSt7DifSIFEMCpPGJOI5amjCjZVo1yFr1/HB/Z7LHQ9nTpPz5enpjE5TVIzN9liQCN9wCQd/x64K4Uls4ZSwCXXPmSMO2qqxPfHrQxWI4Q/vK3Wq5EkbEHY/twTwVqziX95a25bVvgTNZWOiBGBuN9PpgjgOUXvoKFU92voTscSVf+NiOR8ptXZiF16znI8iO6T3twDex6csZ5DL6suQxarK0KqsMMrmD3KeGqQczV0PTzxhwiY93WnYud+lnp/n0x64dysagp2GfCTI5UR5Qqt19K2v1yx5/jgwk7eVWRXPEibVFuoNZuq5/0B33xkmTQOxKKee1A4gW5LX5mLpUQzHDpe0s8epWo+6OV89/8BjkkypBXY+8GPwr/DHU5yNFidlQAhQbC9cKZcnq+INi/Pph9JziIEe9DK54e0S8Uy/j25Gjy546Ds1DSZs2DeVlIF7gEC/3YwgzYSNdYPLmADfU9cOOGzK0Waq6OVl58/dHrhm2MShJElegoVmB+UURj3+mw+e+NCa5miRz5f8ATHs2RSh7MbWNwLO2NFyUQ/ohsF+yN996wLEWvG0abajh7Tn+MZWpud1Rv/P4YDkgPdAEGwb6+f8ADDfOx+1cAUAwAHLoMD5eEo9AWAp5V579fTBU3JEVUoi9zxizh+W9QKNmzVjlX7cdX2qA72Oh/wB3y9f3MAwcRRjQ1fiAB+3Dnj8KtOhZNX6NBzAIHs+pvCnb8Vb8j6SVqYUKFN4q07sb28sBcUi1QswYkagK/wA/jg5ckm/s15Dko+eMuLRIsY0x6fGN9IHnhjEKQBCVCUzGR/uIspHVHoAfzusDGHx79Dywxmh8BPUA/wCOC3zYjoOGB8gL57Dr6YaGJF4hqaiwMYdlMvoaYWpIy0+4513Tbflh12bzIeGNBpsQgnY2KG/SsAdnp1LS+X0af/4m9cFdlF8fhbw90aHkKPn/ANcRtm7X6esUygEnp7RalAf4nz+G2Jj0g/ev5+eJjCLkz7XZP+BO6YywkqtGtvnuBv8APDbs2nscyG38WXv/AHuCJuzLL4Xmy6Mg90zxg3zpgW2wTw/goEM4eSEiR8uCY5Veva76tJNfvxHWro1OwPEeYnzG071ViDl3xYsa6tLLsDsL5Ej+AwXPIuoHcDQF3UNuNzzI9P2YJ/kSJZHUTMaIYHeh1sbeIkmq9DjGfIltT96xIuvCbIqvFt6X+eE41aLtY3ErkH1SWOSbk8veB5D8MFSQzDk0dfA9d654D4fINcWlizVuLuvZkm/W/PzxaeFtLyd81eIBb5FQeXUjngCu9DVriacMybyIx1BdRoULPUWPF+r+Yxtx9azM5AsmVlu99xVfInAUOYcCg7VY6+R/ifzw04vwuNp5XZ2BOYYELz+z0rrsL6YHFardtLHh3RjJhIgqqncuqqRqCkeWzCwRyGxbrjB8yPmQB4VXdiPusf8APLB02Ro92sngskiiwHoDybf/AD0wH3Sxu6tK1ALRJonnfPnyBvDEs4hA4IwMMmkBWQaVCmwT8tx/k4EYSGVASn3iQNgLrle/P8saBWkSFdZjJS9jV0ATf44CZnVzodiFqt76X+PnjUSwPzlAbE1o5z2UIgTUQxaYkCqG0LbczgDKFS16SWFEfBaqj8RglUMmXjEpY/pDdaP1DdcZw5FURWjdg4LDfVfwC/dG2/XDNmqBEKnW8WEux7/aZ5pgJJK5M5I8I5E0OZBGwHTFuGCwzKQNfhFjlRPP03xTN5SkEhdrJXUNwNzuT671fpXTG0OYGqQKxZVS7u63N0fgAcWPT7QYxHU6mHdMrmxKAxLRkDetO/7cHdn4XMkNso0uCVC787q79fLCvOZcqgKyMzNX2t6J5VW2COzss30mAFm06xYPw6+Hf54n2lbUWtyPlNL4lPcYuyHFQscY2NKBzr/PLA/Ds8I0o1uxbmP2fhhnlOzM/dKTER4L3RrvbYjpiuS7M5gx2Iq8gysCPO9seir7Pb8w8ZOrPhkgnLxahS/pX9obZc+VXgZe8LnxJzsHSdweW14JzPD5oYACrI5zVigQCO4O4sGxthfFFJ3gDs6hr3JrfY/dGJqOHE2HS5txjKTHM9YY0LlChK240ghfj64V/SLJrluNx5HDGRDEkhDsxUbW1gfD4XgBSskigSNRBJINm7FA+XPFVOje78pYal1AmTRgRrqXUBtfxPIdPLB3BUHdZygAfo0ovr7oxj9DJcRljo1bKbUWOdnpR2wTwrJqsecK6t8vNzPp5H5X6YDaqgNNvl5yequ7pzgWZWQUNSmtj4a8ut/HFkjl6slctl9fjgWWOUjdpNv1j/yemNIcqSiOZHNgWNfzsY291sfKLBKm/DvtBuIGm1H7e428qG+MPekG1+Eihtd/D8cW4pm6eRdRFDYXsfDd/PF/olIsiO9nrR8vEB5UDeCFPCAYTEk5wREXUPAOZG/UgY6Pj2rvgVYKPo8GxW/6MnzGFDcOWkbcsWJsE38WHJTywy7RownTSWH6NANiR/R1vscTu34i21s3pJXUki44+kCSKStmQdDa/wCOKZyNmQgkbHUfD5A4plMuzOyl3ACg7uR1INWBeJn37qP3m98Atrs7/j1xS2+R7RCkpcesXmS0YefmB/1xWZNktNyOZ60Of7cX4fCJWI1OdgRW97Wb+XLBWWyYZgrksFBoNYFVzFHnWNO5lBJuLw/suBUpAAvLTeW/sWwy7FQKSt1fced9Pht+3APZ3KKve0T/AKNPsensmww7FoupaF+x57G9j5jb9uJCQXcjp6xNQEa8vaKMwdJAFD8fU+mJj3MRAkVt+NdT6Y9wXY1GzE+ooORTURxxSHXns2FWyJSTy6AeeDctl2jyctqq1JFRABP1wJvzrAPEswseezZddQaVgNgei+eN+H5gPHmSLRdcHUAD2vToMeU18C8tz0niO7NSA4CH8I4cZ5o11sFdgD4QARf9rnzr8MVjKzlu6WLLRKJHkYytI2hCRbIBz9B94DGUHEe4IkVlOg6l0sCWo8yK/H548bjxjnaMZLLoHV0dV1EyCTmC12Fv7u/liijgwkN9iLDMNOWXf1jBeCQRrJI7IqhI5A4iYkrKzKtJWoG10kVjCTsiqXI2nwd2ZF7pgFElAVIw0ubIsKdr3xSSXMT96jiGLUsSqhDkIkLlwBq3cszGy2CuL5eSerWEsdOqQvN9iqIjD92DsN6q+mDZtmW4BztzP33RA7W8WDMiq358+vMeuC88NWYzChmB75jsosAad71DrgTK8KdgCZYhvRFX5dQ1YMz9fSJ/Et969hmqh4dxtt+OPOJBew5HzEsKqrDCecjlIIUkkQTvJK6DVL3YVUUFja3bknlyx7leDqygzvEZTF9I7umaogTR7ytJOlWOnrRxhmOMaIWvLRTxpKdLSE7MVFt4aJBBHxOJ/Kk8mXFRQoWi7hp6fwxmwVVb0cnKgncXj01NJkGLLK3W/wB6QahqZ4c8/lbl7w/ifAImkljDD2Cq0pWB3KatOlECg94WDA+EGgN6wPmsouVYxGiyjfahuLUkGiLBG2GC973mYZu6YZjTaAuopFQL4lYOD4PzIwkk4K5l3MMevcAFmqhVEyOXY+vLfpgWeiUsh0751Fahb8TSGTzgxRm9u/byP9C3rjTKcOBkuRnKBZJGSwpIRC2laJIva8Zy5MRQRhpFNzMbHhH1LbHni2XzjRyJoCOxJUrfgopRB2sahY+WE0HAa5GV8+6NtkwU93hA8s/0gNIwjy0EarrqR57Z2pAFC3e/LzF4cZjg8cMZDaNXeiFVVGYu7KHQbDwgqQbOwvfCfI8aZnkiTKQBNK3CDJzjbUrFr1AjpW3xwakmYm8TtErjM9+1KfCVi7tEUE8gFG53x6BNIfm16RX4+i6ddZJuzq5ctIW1ASNGfZtGFeiwCFlGtaBGoEjbGvBs2pzEQH3h+zrgfjuSeYl9MK7mQsXlJJN3Su5jj5k7A+W2LcB4MVnhfvENMDQUfK7wnamXAxXkYaoxpntNc4q4eqtDE7tMzaSTpkkNn9YBufXpjdMohDHXJeo2DNICoB6DXttvZwH2QruyhfQWYaR52Oe4+GH8+QghmpCC8jaa75JDQMhZ2Vd1HhjO/wDWVzGHdmLEcoatTUrdRn0gvEY0SJAG27/fU7PR7l9tySOm2JwvhsWamSNuRO+nmABZqxsTprGfEsnqXTYH6SDdA/8Adz+eB+DwyQZjUjxkx03Ib+hAINbkYVspsDyue+F2ebYR3d9pXhOYhzIdhl48rDEhkkcs8hrUNIrTuTdUOpGNs/2fSFZJTNGgTQVIjZi/egmOlABF0RvyIwXHKUZlWHLLCylXjHenXZDDxF7SiooLhRxvi07xyPIseh3iIChgFWHUEVLu7skk4uxUyYlk2gDCNOtvnDOI9mJolZ2kBKOqygRupVn93Q7DRJvQJU7HGOTi0x5kEk/osnMDyG5IJwPxDjL5opK8CJrcFpO9lJOkXqWPV3acudfgME5SmizXiWzlZNgelcyOuJdqsFyGWXnDpBxRYOYGs6XWkb10Pr+rgni3D4Vz30LL5RTIJEjEzyHdmVWclK00AT1sVfphRnOFlFsSRnehaov546ObispkSUJlxOrqzTePUxUAe5r0Aso0k+RPLnh4cW3jr3zXoVCRhGnXjw46TA9mIX0GOWJo270mXu2FdyAzjSRqPhuiNjjzLdl3khVo5lZSryRL9HcB0SwS7VpQnSaVtziuY4nNqVIYoURY5QI01neZdDOxYk7DkBthTH2hkdFyn0dHaJWjRzLKgUEn3lRgr0Ttf54P8JhaR1U2hjnln0vMkjLKJAxIIvYLpr9UX6YacZnCzKGXV7CA2R+p6A4U5AjuwPCoI3BJ23rbbbDHtDkdc4IdRUEA3AN+DnZN4iO7VXuPpKWGLCuv+Jv3WX+iyZqTL96UkSJI9RRbe7ZmA1UAOQxXgvAEzKxsBHlzO0i5aEhnL6BvqfTQ3NBm54H4DnWiSWNhBNEzKdBseJN1cMjAqRZ89sH5Pj0sSLoiy2qEuYDUlRa6tVGv2gsA+LriwMpyY+cmanUUllGXynnDuzQ1xhJkV5oe/wBIgZtEVN4iaotY06VsknAPGuCGHRH3hbWglVhF3blSSDqD0wN2Cp9MYS9op8q0EjRKQuWGVolhrTcsSQbUnXzUiqGA58wzyq5hWEGPwgSySHZj77SFjuTyG22MdKbbyyZRUDAsfaH8HiKtMDq2y0/QV9U3ljl4eIFQAs8y0KFCq/48dlwPKl3lC0XeCZQovmYyAKNemEg7AZr+qk/ur/z4TQqolRw5A01NucXtJxEG5+Q/zAYM2SPrZG9WG/8A7jiYbw9gs2BtDIfwUf8A94mCbbKINsa/yHvPQo1lWmASfD+p0HEuFCTM5tyyKEmOosHNChudKNQ+NYw4ci91OEZCNeXGoA6frtzuASPlhx4u+zZCGQDNMtLHJI1mEg2EljAGljuxO5Fb4W50dwubVdJaNsuDSsqA97ekB2ZjVgEk878sRMo+GS2u55iNbacdPsbjIC1vrnJxCbQvikQ81GlVvfp7xO/mMDZ1jqWQklkcqNgPd3A+N+eMB2jlk0qwSnFNQF77GvmcFT5NSmiJhpG9vQJ332ofC8TWKWDDOYtO0O4bPLKNZVLe1GpwGHnsFo+eKcL4W8QbXTaqIqtufnyxmmUcIsyoi6GJogg89J23rnf4nDfJ5olvaBaG1g2D1PQcrGJnOuHSOpNga8EWJdvZ/wDCvni+ZX22ZPeIAZXBUqt8hW5Ir8bwNxKigEZZGsb78vw35/uwDxfj0sebzaKFpZGIurvb+GDFNi27rY+Y743aGFSoB3zRMz3oKFyUdipoDfSgI09Og3vpinC83I2mEVoAs6iAp5Ei9JOPMrMsi96xImYVWwSrAu62NY1yHD2LlQEawW1EGhtyJB5jnVYacOhH+YOC0K4hwuSSRZbQBQDQOq6PnQBxkYwPs3t90enpgnJyyIvdFUOk6DRPIblgKrZbwbmTEatSTp30jGUyb4Tp0lNGrggmj2UYBCXM25AA+pasUzeZIkVdYsnVagC9KnfayPx88BZ3MSQZdHVtROZNarFAxMK39PLA44qZ2Mc5qPna+9fTn61hlNSCTqLmTgdoWfr7T3MStE/epu8iBifDuTzoVX5Xhs+XkkgK2mpxqLarO5vdQo33rC7MwWdS0ypyQ0Sw6bCt/wCGD0y0kbq4EY1qF2sV9qzz8sNYg5jWEBaAnhxiXQ1MR1oHnqPUeuD+CqPpMW2+v7o8x6YNimDIzSoBfQbmuhHx54xysIObgMetAG8QIPi5fh58/PGucdJyeR7tIFR7C0WQoIoYZWYUpRjR36ctunPBnaTPmFjIqqpeYqA0UFzAhz3iNGdegEAnV95d+Yws7L95qTvEYpXhuO/KqoWRh5nZ4llKxCNfbMZGVJWZiNdrqMCoFBY8mbkoGPRNViGLZ5SMqAaYGUSPmjLlw7gAnM7gDbaEi6N4H7vcbVsfsr+t+rhzxhdUcVWP0kE0DZHctYIoH0xpCsdnSjLtzYdPTEdMgIzdTKUGJyOsT8L4S8RLllIZbokitR86rC7i8r6mhaip3FHw7mwBsD1rDiaSSRe7pBqOjezQG9kctwAcB8RyhMoWlXQA2oCr290G/wAawwPvXaWFcgBpPJH7ulUkBW0geHYMu97V+OGaEnL5q3B/RZPDQv3fTnhDmZVjOtSe/AqjWmvO6HpgrhnE5HXMq1V9FlO1XYA/jhdc4kuBy9Iuqo7Js7xc68/D+S+a+mKnhDS+6wGkA8ud/AYZZaKMLUkcsjfeAI28uYwXm5SreALTCrNiuoG3nvih6pXJfSBSpXOJsoBxWR401LotKBCtueXmu3nhbwsi2kJIZ3AJFcjuRdWDflg/MQt3TylUbWQdOm+tD48r+WAhlFVKlYmOtynxsdPwwCOADDdCWu2XK8O4bmCw9+gNtwvIcvy+ONe1H+kctXsId9v6tsIzxqVLVW8KilsjkLq8PeLsGnRpFdwctAWVRz9n5/H1wLEiupOlj6SOsv5bZmK+7uxVX8PPG/DeGNArAlDZrclf3b4OXRoYRxlD5Ne5raje2BSXmdQdA+2eZqjWn8zvg3rFtNJy0govxMTzSmSVY5NwjVsQbrnW3p1wx+kHUNLXYIN1yBNdPjgWbKs0rkUCpIrkW3531HS6xhmsz3JLQlgzGpLrn6fng1YGygSdqZtcnOdXkn2ltr9hPtt/VN5Y5+LKJoTwLyX7I9evXG/Z3ikskk6u1r9GmPMf1Rw94dwe8nFIuWMz6VY0ZRtr0A2qlbBPu89O+EIrY2B6esxCqPe33852X/Z/GFyYCgAa22ArriY8/wCz1ryfqJHBoEbg789z8cTHwm3YviH7zOa1zOYnm15rOxB5bDOyqsscYv2YG7WQd2YXQNG7xjJAjLmkj2QPAtsbB9tub2vcnfqcGQOiZ3OEkKXk0X4gxto6UFXQ7mr8Q2vAk2YXTmjdKskFmy39NuSWdyT5+I7g74+zKj4ZCB+30gLQKPfmLzE8FjTS3OiPsEL+DaiOn7fLGmZMYbUr6RVe5dXdkjyHn8MEDiMRqnQg+dAncnYVZ/HAWYzsOvUjbaTWlKFEnmGJ+HLEq4mOd5WWywwkcVV4yrA98wOldJF7kDnysb18MFcMTu9SyK7L4SupQdyPF19B8sLkn72LvWOk6lOzEcjRodTRNYdpxOBx4ZbrqSR+3nyvC6iEAgA9ekaliwuZdZorB0V/6f8AjhTn+EI+ZzLGjcrDZdR6c6YfswcubiPKUH/1MDZrPxrmMypcBhKxojl7vU/D474WisrnDfT1EZUsrrY84LHBEI9FhW5XWwGobnyx7l+KqrDUSUA8RMZFHYAetjf4YtnM5CyGyuojcqtmiRuG2HTljHLZ7VKIxdAK1+6bFbWB8uvPFQS6m4M7Fdr3hKjU/fRh9GtdJAGlkqnJB61Yw0Obh8h/cH8fhgHh2dijV0aTfU1CyRXSjVdeeMDOnLWLI+98PTGdhjOhFo+iqm+cN4zEk0MKggDvjdit+6bpf78AHIQxNbe6Qb8NdRXU3gjNZlFhiYuAvfkXWqvYtX7sW+nxG9TKV32qyL2GwG/ljKaFQVztcxasVZgNLwWeZVDlXO9lV0XdWFX0JFfhjZsykwWNNRcEa6FFRVEqTzomsCZriAQSFOeoUNIA58htY2O2C4mVGicsQBqvxEmjZGw5CwOXXFOHRrZxandIJ/qFZOdUjCy+8pI8QBOmzpvf7uGHC81F3yAEWTQ2r9/wwn4hmkZiVbahZsjz/V+GNeBsPpEVNfj+8fT09DhVbZr02Y30MNmGA5/ecpwjjEoEKLArezoMzaE9w+8xAr54I4pxqlDzSx69TNojzUky6AjFnZNTAAHSB/a9MCcBTRGjnLyOAyLuw0EOgZmoq2wIo7Ecvw1z+djiYokMStJMIgqzxylom1a2ZEjBjUUnhY/a9N7sStSYIO/P68ZBa1RST3ZfSbcQzB0RvIFS52qt9u6eif4YxPEItvEv93/PkcU40oEEdEj25u7H9C3LbfbrhT3g+9uAftH9b9X4YlpUBVUtn9/fOWUqpW4vxmqxlCJpNeks2o7EBTshAHmKGMpM+jOdLMF0jT4PeO9j0IwwzmbjkSNA9EMpYbgUOdmvMYWzZnTMy70Qx+8Sb5WR8/iMUAXO8uYv0yjce6bH/PKVmEJ8Gxk866Xz+WC8jw9UjzLWNstIKrfkLPM+WKZfNRBVPhDVYJUja+Zat8brnUaLNKrAn6LKQK6Vz1V61ierfDYX+zOZytArkJGz8W/iH93/AD54Czid+yrHqKgEtp23rwfHrhfJIoNlh/ePmvp8flg/hOfjj1a2rYeZ8/Tbnh/wppjGoJM34nHusRaCzZ9ViEfiEqgBhp5bi6PoLOIJIq1OxdKqylX5Hy/LHmaOmHUp1HUze8Sd7qx8APwx5Fm47t9xpslkvys0B59fhgim6Tb38IDktYXv5d95kvDkc2NgT5bV6+IdDh7xSRI5QpN1BBR03sIz/DADcSjA98ADoBZAsEWCvp+eJ2hdTODexy8BG5F+zNGvlhBpmpUCte2fpBq18DqwtlNJM4lHT71beDr03+NYW5dBlzql10yDf3vFzIodOuJDKmq9QIBF+InqMG5jMRySoVewoawSyizQFetE4o7Dst2xsdYp6/aZ3F+EBilDlvEaLGl07ab2b0xTNxxyUAKYe94ev5eXnjKPMUGDe6tVttXUk1+/pg9eIxC91U0A1qV59OW945lIOQiMW8Te824LwtUEzhhZy8w00Afqm9cP8rEv0XKM4HdrADIohd5GrfwMrAR+HrY3N+mEnDs0rGYAsSMvOT4aH1Tdaw+7OcbkGVi2fTGEQBdZ1HSSVYJBKdFAX7vleBolzVPy1+cjrqWzUzo+w85fJoxCqSWNL7otiQq89lBC/hj3GH/Z6T9BS+dm9q/I49x8Nt//ANNTvMZ2YE5rOQKZc25WIlcxVzPIkagrztObWAKJH44Gyk0AjzRVC8OqFUCtp1e2IUglb02bvTuB64aynRNmHVAW75iW72SPSLReac7LAVhdn4XVM1r2YyQWAbo/SOVkDpXzx9kSG2ZB/wCfSPapiXASbWHpNW4nDGoYZdSYgzCswbNrv/Q+W/TEyvEIYBaQ3oh7ujmWNqttW8NXufTcYS5rg0iJIzFqCEmyK9wjzxabgsoDsS1BSTuPI+vpiPAjDNtep9+s40ljbMZ2BzqbLqToAA7/AKAkgC4KvxV8sCwHLMi+wAtQd5xe46n6Pz3/ACwGOCS1qtq0305c/PyxTJcFlZY2GqiqkbjlQPn6jBhUUZNx5n3ndmvOF5KJCismRkIYWCcwhO9HrFg5OKxF5JHyoDyM2pWzHI8jVQ7e759MB8JguGKpdB08w3oOl7eX4YD/AJJkfdWL0xBYVuQzb8+tjHEAsST9W59/SNaiqrcGNHz0LBlMBACJF/pJFqpEikVDXNt7HQjBWd7Qxy94rwLR02e/50QdvY9CK3xz54PKxYDVakKeXPu057+oxU8HlJZRqtav8dx18saaVM53+p6dYsgD9UaNmMuXJ+jqNhymFbk8h3HOxXyxWKKF5PBli1Le2YGnqNwYBv1wubhMlld7UAnl1ZyL38hgrhuQZHKuaOi92rrXn6HBmyg2J05n3nU6au4BPWMZ8wiKsbZUqusyA9+BuF071Dyo1yxM1xWFw36Ps+kNpzJGwOoH6rbkNx6YD4hlWYoqyF7BpQeVEHz8v2YCTg8qrRu2OkcudN6+mARFIvf6t79IdVVRwt7R9F2gjTXpgvXJrb9IJ3NAneHlsPh0wNmM9A2o/RwSzWan38RA2Jg5D+OFQ4PKt3e50jfqSK649XhEi2TdWB83Whz9cEtFAbi/ifeJBDYQX1jCbM5cg1lwduSzAH8P0f8AzWGvBIVE8VZUpTDxd6jV0s1ECfnjmV4TItlrAA8wOhHn6jHVcFhrMJ4q8Q2DXfocL2g4aRF+fE+8ZRpo6MwN7Tm+GZuZFjUkG9OkXzB91eWHPaTMSXq72Rva7oc53iLq7wBRGsSgAGN1G5rQfjhTwaNZlSiwYaRyFWo872wfxTgzxgK87yKkh0g6wutzLqI1UCQY5N/1rHPHsU7BWygswxIb6dO6VyyAZVe+jMzNmLUBwo3hJs2rDle1c8YOIFc6sqVtb3nWvLYCAi+uNYpQ+VjK2oE5G+3KAjAeeyLO1Lz0dGvrXU+uPNB3mztrxPobQ+zVkZzlYwhZ8uGB+jA7H+mFbEbEfR/XBGX4xFGqqsG2/wDT8uZ/qcJxweQUu9sCRuOhT19cVXgsi0DdtdbjpuevljGpq/5ifE+8SrKtsNThfUdYyXNQDQBA1BWj/wBJOytbkm4fNenmMETcXhIYLltmQxFVzB91yB1i58sJV4JItA3bEqOXPQ/r6Yi8IeMEsSoJADbbEuu/M+RxmBTxPi3vDQhyoL3v1GcKz0UCoxbKONIs1OoO2/SDElGVAb2HIHlML2HQ/R+e2MeKwVHJ49XhO5bfkemBp+ASDW29AMeY5UT5+mDVrgbx8T06xu00KdMrna/URrl81l1IZYKbSR9dXOjRrL0Tt+3EfPZeUamhI1xlK+kMKV6JG0NX/DCqPs9KaYXRAPMcjv5+oxTKdnZXEbLdMqkbjqB6+owBVNcR8T7xHaWFg/HmI6h4pl2Q3l/rALuc2ABtVQ164wzWajlbX9CdtIWIEZhKIj8I96G8KYOz0siI63TKK3HlXn6HBUOU2a5T9YRougKNf442yg5McstW9+kbSprWYhjf5iXyrZW2DZZ0II2acNzF7VlyOoxoHyhLqYDyG/fDfUCPD+j2CKwsXgrzPJo5Kw5EVuinqRfI4g7Nyl3SjahSdx9rVXX0w1ipvdzoOJ6dZJUpojEA6d0ey8Vy7BojCdJSie/PI2tD2F3QvFEz+VEpqBtwrk/SGItKVRvDfIYT/wA2ZdZjo6gisdxyJdfPzGPP5sS6+7o6imrmOQbT5+eFhaQ0fhfU+8MuxFiZ0MecgYz93CVZ8vNZEpYCoj9kxqd/O8C8AzvdQg/R3kXwlmVSaAGw3OkXuCTyDemMOE8HeAyhwfFlp65HlEfInzGOh4Q2nL5YhfHEuwd5Y49WzW2lChNmjqK7CsUbJYMSpvp15xbMFyPGO/8As8QjIoCADqN/5PP44mDOyMITKqqm6+0BQY0PF+OJj4XbmPxD95jb3zESrIElzDWQe8koCUxkkGM1d0AeRI39OWFuecHLZkiqOYjNhi1nvlvxMSTv5nlWPG4w0WZzyaswQzlVSNlCjUN3IJBLDpRHTngQ5onLzrTgd5l2BkbU5uVbLGzuSCefpyx9uRbZqYHNT9RJlN3i3M8VlZJFbVRRrs/qE49n4rMVZTroqQd9qr4euDeIZ2ExShQATG1eFfunyN8saScRiptAGvSdPhTnRrr51iVbWG7x9p6RJzy8plozoCKYZ6cBVtWAa9qFijY6YAyvFZlVF8dKoXn5beXp+WPoEUK9/BmJ4ZIZnzCKVZiVkdlI1xgttpo7CwAdsKOFFZ48uwjhV3aceGAEezUMqqmrxtz5mzj0Tsqkbo4yMbTwYeET8IllEMQRSaXbURp5D92AH4jMljcHUSwU7WWa6+Qx12bBiido40RzBlSBJDo0tLK8bnudREfhA8N88bcSykMXgaBmi1QBZu5UIAzL3rPMZLctqf7Io7Yw7GQxzHP6xzbYrIN0zijnZwryAPpLKC1mtXdqQCa50L+GPJc3OhJIkBkAYDe2F0pG298hjpOPl44D38CRKM+RGFjChkEDhTv9ZsK1fDF+LZUsYp1id4vo0SiRVBUMryAi7pSCVxz0Atx0ET29/wBPSc9nBmojrkjmTWALYMLpm8xvscF8GTMSapRHKwC6SwBI86JqtrOGfG0WHKjXDJlg+aB0SNraT2cniF6dNEgtz+zvjPiXD5szFlXyoJhjifWA+lVbXbawpABK0d+mNbZ1JseV5tPaGuCF6dIv4nmJlKkgDY6SPe3Iu/wwDBmp5EZqc93Tk77bEXy2sn88dxJw1URROqMiS5dA/daEKyEB9Mhc97sRbUKP5LXzEkMOcabLxRMIxpjMChCv0hQpI1e0oVuaBIxy7JhABI+XznVdrDMCF8Zy38oysDZbY2NzzBFdMWXiEjWGLVY5k8w60eWO3bLRape7gV3VoCUTLiVtDxB30prXTbbarOnyxy2bzsReULEY9MuykKGCiVdm3NHz3wL0CgBMGnWBZQF4xeOISNYYtRG93XInfb0GOv4LK5zCbNWoXq8t+WObmzkTKwRaJG1Bb5X5+QOHvAYpjPEXK+FtwrXt0vz/AMMQbSF7MkkcZVQcmkQFI1gnZnKqMsndkhnF0SKJ5XVE1tgvjOV71lWYF5Nf9H9KCIpR9R9sxjFkIBpAsaumAeyktZZG1rYsAad9mNC+tnDbPZzWyyA6F70BtUcys5KzMoHekLpGqQ7X9gcqx6FK9qhECr+aleKfo3dQKke4XMt/8BJ/EYX8RzTq1rq1aK32PP8AZhnmiXjFEj9KNknoIDZ5161hd35WQtOFPh200RWrbnyPP54kGbEki+ffGIxFNgASPvLODwZqdyNIkZ9wqiy25XkKvpjWSLNrZkjmQxjVTBhQY6dW45dLw04FxGswhgj1sFkBRaBYEKDRBvz3G+GWejiysU+iMhzlA5hn9p3Y75FAcFvELJYXV9cVUqSuL8fSRtWK4dzh06zjhxGU0TqtSSNzz7t8Wj4hM+xu7BXUTVh1r9px20eVVpiUiQisszKmWErHvY21ELqAjXzbegSBjNoIe/y8JSJI5MzmFc6BqIhzCrGga7UGwDXPB/BnXL6wqe0qGWy6TluLvJ3cgcEHT9k+HkeeBszmc1egrKO8XwC28Qa1GnzB3GOwzOWZtjliZhDOyq8AiSV1A7pRF3ra6ttutDGPEc4seeynfgK30eC7VUCnvZL8P2OYNDA/Cimmdj3fKOr7Z2hWynLnOVizGaMncqkpYeHQNVitiKHKq/LGb5nNQFI3SWMqqjS2pSBW234fljqs1w11zEwfKzN3ss+kKApkBdmGlqJIqjte2BeM5qOGXKpIpTTlIx3L6WePxsT3hI3JA+6NumMNEYWJGhkvbE/p8ohvORQxt3cyxaRpemC+7Yo8t7ONss0+lqA0azyPiu9/zx1ud4S0ufZ5FJimmXu5GIaAroHdhRdMOfhHXElyJ0q0cAOYOWmdI3g7rVIsqKrNDqI91iavfY+mCbZcROHLPiI6htYRiWXXlOGlnzEWt1WQK71dncqiWNuZAP54xHFZwzsC+ohQdzdC6x23CpGU5WHNQwapc5IkimIUtpD4YwT4LsX12xooiGVEoy3eK0Ehdo8uraZEZwC8pkHd6KHh0+t4P4YHSxy9oqpXuxuOM4T+Vp9Za31FFB3N1bn488efytPr12+rRQ8RurvzvnhlHxeHvSxQUYlFUmx1OT0rlti38rwd8G0DSIqIpOZe75VyxFe36OEZfp5ScBz0kjSd5q2y81WT/VnlfwGOpymX1ouqSVPHR0PKNtGo6VjsMeZrCHJ5+ORnMSgacvPey7+yPkB5Hnh1k8+foaSd4sY8LOEJ1gljp1BctKdJAjGxF1Rw3ZVLOcraesTVa1jOm7LteXUhSoPQ3Y2Gxve8TA3YGzkYrJY1uTd363veJj4Xbhbaag6mNRt0TneIZVGmm1BTcz3ZIutFXtvzPLffAnEgBFmKoDVBy9MxQ9eQA/DDHMg99NV7TP1P6np+zC7jP1OZ/tQ//sHz3x9ajbqi/wC3zELBug2gme7NhIpWBB0xsdr6If4YtP2bCqzWDSFqF9AT+7C9opQr3VaGvb/wzfT44hil3uqry/wxq4rDe4+0sOsNi7KrSyWpbTqG7X0O3l5Yz4f2XDRwtai41I3bbUoJ+d4Fy8Ulryrbp01fDyxjlYpNMdVWha29B6YaTUz3+MXh+7Rpwzg6NEhIIJ3JAOq15Wetb4yj7MrLuWB0OwBcmzTHc9L35+mCuHatC6XRPe3LA9fLCvMRSWfEGOo21czqazyNdMZifE29H1FGAWhI7MBncEraEKCSeqKbHpufzxG7NB2dCVpAvMtR1W237MAyxSb1V0L2/VX0x5JHJvyuhe36xrphl2/dJSvX7yh382gZGFraKp1WftF9l/ujG0PAlEnduFcd3fUjnX7sKzG/pdDp+s3pg/hCsDvQOk8zp+78PljHLWvi4RlFd8X0m+b4EhkQdSDzvSCKII8uVfLGLdmQoolT3jBCbJ5aiCfSxYxtxVXOnxq2xpRvW45nfpthZBG+hr9OnofTHU2cqLt95zq6WqDDlD37OhbJKnWwUnUftECyfIVWJ/N4RLYK1qUUCftOv8cARxv4uXpt+sK6Y9hR7N8rHT9cemCu3EyZVIK70Pm4D3as+pTpU7WfIj99/hjpOD5OswhO1HarrmeeOMhRwSTyCnpf2G6VjsuCMfpCeJQNQ21A3udhiPa74NeBlOz37JgxvE/ZNnjSNZFj7o6mDGTTZosik/ZBYKCemDsxxLwqXSCTNPIBGqZpplRCLlchpZFU0NAPh9/0xhwlSY8rtsFF9asHcefT5+mNZoid1jFiUnVsDYP54tXaAoZSus5qHaFWvpaVzK64hYKXmDtd1+jmuW2Aczw7vJNB0jwXe4+1WGGfbwbEL+kHc7X+jn5YTcRDE+GvdHI6up67+m2I6RN40D8OpbW+sv8AyEAVTUviVjdnaih3+eM/5tKpC+E94TZsn3RYsnngURSV679PVb6Y8jikrfn8Pn08sU3YcfrIsLZHFw5d8Mfs6FKjUCZG0k6je0b0SbuhWPH7OrEtgjchfCTYt1JI+X54Cjhk68zdbf8Ahv6Y9giks2Qu4o1y8aUeQxl2/dCpocSXa/y1hXEuFpGkrILOk+Ig6uXIHpj2fsqqh3DJeksdzewJr8qxbiZOl7dX25g/uvf/ABwtzEEup75eLp8fTyxiM5Au33lK9sQDBgy+UYp2WVtLllsrq3Y2LAJHPbninD+yiusb6kUuqsbJvcDn588AfR5dW3L4evw8sViy8p0Vy0rW36orpgiXsd+Q4Tz48ofk+yyyxxOWUEqCASdtquuQ5fniZfgqeJ7bVrK9SKDVQ+V4XDLylU08tA6fqj0+OGcKuFb2qgd4fAaFb773fPfGOzi+/wDecs2ZBjOLOY5Ls6sjSm1TQ+1kr7yISR16bnFl7JKzyRF00oqH3jpN6jXP0wHPFIxfu697puPcj60fXGX0aW2A5ir2+NdMES+e/wAB6SasoDtaMx2VHetHrShGrXq23Z1r49ce/wA1B3vd94lGPVerb39NfHrhX9Fmsj7WlenTx+nniDKzWR9rSOnSz6eeBs/7+ECPsrwcZcyUytqy058JuqiPP54Z8PdzlIlEmlVAIXRGy3oDahrjbeyd7vCDgcLr32vrl5q/3R9B6Y6PhUR+ixjrQ6/+Go+B3/HAio1MHezyz8YtkxOuXCdhwCPTCFu9Jrf4D0xMacG9w/2vXyGJj4ra867nrCUWE5aTMAs50L4mLHd+Z5n3/TGMgRlZWiQh9Ord/sNqX7e1HfHuJj3MxaxgtUbNb5TxtLAgpYIogyS0QRuD7T1OIxUiipoiq72Wq8vrMTExuJuZ8ZmNuci6QK0mgKrvZary+sx5GFUAKhAAAAEstAAUAPaegxMTG4m5nxmY25wQ8Iy/+rpv+tJ/9mCYYY0FJHpF3SySgfHaTExMd2jn9R8TCLtzlgiWTo3J3Pey2aAAJ9pvsAMQIm50bmrPey2a5X7TerxMTHY25nxmYjPdCWTo3OxPeS2QLoE956n54ynyMMnvxBq5anlP7ZMeYmNxvzPjODEHKSHIQobSFVPmHkB+feY30p9z1+sl5+Y9pzxMTHdo/M+M4sSbmTSn3PX6yX5/WYmhDzS973kl6cv6T0GJiY7G/M+MwGeNEhBBSwdiDJLv/wDkxnlclDE4kSBAynUDqkO+/m+PMTGY2OVz4zMRAyiHh+fYQodvcFc9tvjjSfPtpO/PExMfdCkmIZCeO9aoL2Y8OMK4MwnidZ1EoWXUNRYUdGn7LDpthhBkIY/ciC/2XlH7JMeYmPktvJTaXVTYX4aaT1ldiouZsY0+5y5e0l2urr2m3IYhjT7nLl7SX4be022xMTEeNuZ8Zs8MabeC6Ni5JdjRFj2mxon54rLBGwIaPUPIySkfnJjzEx2NuZ8Zt7aQYcDy3+rp/ek/+zBZRDYKmiKPtZqo7V9Z5XiYmO7Rzqx8TNLE6zxVQAUpodO9mr4V3nLEjjRQAqEBRsBLNQrkAO89BiYmOxtzPjMvPI4kUBVQgDYASzAD4VJgaXg2WYktl0JPMl5N/j7TExMb2jjRj4mbiI0muWyUUYqOPQDuQssoB6b1JjTuEBLBDbAAnvprIF0Ce93qziYmNxseJ8ZhYydyl6tJ1EUT3010CSBfe3Vkn8cTuEvVpbVVX3011d1fe8r3xMTGF25nxnYjLBEFkx6rRk8UkreFxTAXIasYvCVVQqoAAKA1SbAf7eJiYxiTxPjODsND95wuHtG8Q0qqVz8Wonf1LYmJiYS1FCbkQcbHjP/Z"/>
          <p:cNvSpPr>
            <a:spLocks noChangeAspect="1" noChangeArrowheads="1"/>
          </p:cNvSpPr>
          <p:nvPr/>
        </p:nvSpPr>
        <p:spPr bwMode="auto">
          <a:xfrm>
            <a:off x="161925" y="-1236663"/>
            <a:ext cx="5715000" cy="3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19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" y="2006600"/>
            <a:ext cx="8026628" cy="4390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" y="2005234"/>
            <a:ext cx="8029125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Microelectronics BSc. Course</a:t>
            </a:r>
          </a:p>
        </p:txBody>
      </p:sp>
      <p:sp>
        <p:nvSpPr>
          <p:cNvPr id="3085" name="Rectangle 10"/>
          <p:cNvSpPr>
            <a:spLocks noChangeArrowheads="1"/>
          </p:cNvSpPr>
          <p:nvPr/>
        </p:nvSpPr>
        <p:spPr bwMode="auto">
          <a:xfrm>
            <a:off x="339725" y="1251475"/>
            <a:ext cx="8834438" cy="477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Microelectronics usually means analog electronics design  (mainly on chip level).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Analog design in the BME ciriculum: Electronics 1.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Microelectronics extends it with chip level considerations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A.S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Sedra</a:t>
            </a:r>
            <a:r>
              <a:rPr lang="en-US" altLang="en-US" sz="2400" dirty="0"/>
              <a:t>, K.C. Smith, Microelectronic Circuits, Oxford Series in Electrical and Computer Engineering 6th Edition, ISBN-13: 9780199339136 </a:t>
            </a:r>
            <a:endParaRPr lang="hu-HU" altLang="en-US" sz="2400" dirty="0" smtClean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Related knowledge, skills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Semiconductor and quantum physics, solid-state physics, semiconductor manufacturing technology, Mixed-signal CAD design, simulation methodologies, packaging, modern VLSI circuits, etc.</a:t>
            </a:r>
            <a:endParaRPr lang="en-US" alt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8" y="2155658"/>
            <a:ext cx="8640000" cy="4045396"/>
          </a:xfrm>
          <a:prstGeom prst="rect">
            <a:avLst/>
          </a:prstGeom>
        </p:spPr>
      </p:pic>
      <p:sp>
        <p:nvSpPr>
          <p:cNvPr id="40966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600075"/>
          </a:xfrm>
        </p:spPr>
        <p:txBody>
          <a:bodyPr/>
          <a:lstStyle/>
          <a:p>
            <a:r>
              <a:rPr lang="en-US" altLang="en-US" dirty="0"/>
              <a:t>Intel Core </a:t>
            </a:r>
            <a:r>
              <a:rPr lang="en-US" altLang="en-US" dirty="0" err="1" smtClean="0"/>
              <a:t>i</a:t>
            </a:r>
            <a:r>
              <a:rPr lang="hu-HU" altLang="en-US" dirty="0" smtClean="0"/>
              <a:t>9</a:t>
            </a:r>
            <a:r>
              <a:rPr lang="en-US" altLang="en-US" dirty="0" smtClean="0"/>
              <a:t>-</a:t>
            </a:r>
            <a:r>
              <a:rPr lang="hu-HU" altLang="en-US" dirty="0" smtClean="0"/>
              <a:t>9900K, ~177</a:t>
            </a:r>
            <a:r>
              <a:rPr lang="en-US" altLang="en-US" dirty="0" smtClean="0"/>
              <a:t> </a:t>
            </a:r>
            <a:r>
              <a:rPr lang="en-US" altLang="en-US" noProof="0" dirty="0" smtClean="0"/>
              <a:t>mm</a:t>
            </a:r>
            <a:r>
              <a:rPr lang="en-US" altLang="en-US" baseline="30000" noProof="0" dirty="0" smtClean="0"/>
              <a:t>2</a:t>
            </a:r>
            <a:r>
              <a:rPr lang="en-US" altLang="en-US" noProof="0" dirty="0" smtClean="0"/>
              <a:t> </a:t>
            </a:r>
            <a:r>
              <a:rPr lang="hu-HU" altLang="en-US" noProof="0" dirty="0" smtClean="0"/>
              <a:t>(unknown)</a:t>
            </a:r>
            <a:endParaRPr lang="en-US" altLang="en-US" baseline="30000" noProof="0" dirty="0" smtClean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sp>
        <p:nvSpPr>
          <p:cNvPr id="40967" name="AutoShape 9" descr="data:image/jpeg;base64,/9j/4AAQSkZJRgABAQAAAQABAAD/2wCEAAkGBhQSERUUEhQVFRUWGSAZGBgYGB8cGRwgHhsfHxwaGB4gHSYeGiAjIBsaHy8iJScpLCwsHB4xNTAqNSYrLCkBCQoKDgwOGg8PGi8kHyUyKykpNCwvNCwpKSosLyosLCwsLCwvLC0sLCwsLCwsLCwsLCwsLCwsLCwsLCwsLCwsLP/AABEIAKQBNAMBIgACEQEDEQH/xAAbAAACAwEBAQAAAAAAAAAAAAAEBQACAwYBB//EAE0QAAICAAQDBQQGBQgHCAMBAAECAxEABBIhBTFBBhMiUWEjMnGRFDNCUoGhJGKxwdEVFkNTcpLh8DRUgpOi0vEHRGNzg7Kz06O0wiX/xAAbAQADAQEBAQEAAAAAAAAAAAACAwQBAAUGB//EADcRAAIBAgMFBgQGAQUBAAAAAAECAAMREiExBCJBUWETcZGxwdEUgaHwIzJCUpLh8QUVM2JyNP/aAAwDAQACEQMRAD8A+QvF4j8T+3FtB9cGGDc/HFhl8SF4xicRgIy/piwy/phgMti4y2A7WcBF/wBG9MdXJxObL8Nyghlki1S5jV3blbox1dc6s/PCcZbDTji1kMlsT7TMcvjFieowqMinPP0aOVYpXtZngw1ZzMUdx7Zvw649m7V54Gxm8xpuvrm5/PAuby4UxkDmlkDnzxeXLgwFqpu8A358sej8HSxFcK6X0mWNoZJ2pzpHgzeYur+ufl5jfHsXarOFb+mZjVy+ufn064x4fAH1Bl5Ix3ryxjw1ASilSQSLO1bkY4bJRwg4VzNtIdt75Q7LdqM5ZD5zMAjymf8AHriL2ozoYas5mNJ3B75+XTrgeeIJPIAtgN0wRxHLKpgKgeKOyBV364Z8FRBYYVy6QRoJpmO0udG65vMFRQPtnu/LnjZ+0ebIGjOZgmr3lfkBzG+CuDZGOQRFkXfMxKQ1ElSygj1Bs7Y7efh3Du+zpQRs7RThINIPctEriRiKpQWRShH3z5YFtkoADcGeegmM1iwnz6HtLmilnOZjVyA71+fQXe2CzxzMIlyZzNayCdIkbSNyANRezy8sdAvYiCFEWSQ96BAzani0P3rJqWNA3e2of7QpqOGUnZzIvKE0zgnNvkhshAZQX1c905iqvAts1AjJR4D2hLUX6TjE7QzCMNJnc2GYEgB2oeIgAktf2SeWMo+0WaKk/Ssxz6TNXLyu7x1WY7O5V1SKj3skD5iMhB3SKhY923iBJJR9wKFjngXjfAsr3uZhy/eCWLL/AEgWI9DezRyiADUPAzNv1GCGyUBe6g58h7ThVFwCMrfWIZO0ecpwmYncBqWQSybi6JAsfmNsIx2vz2uvpeZ5n+lb+OO4ynZyFeIwZPSSoMQm3oFmQO6Chy3A53hNC65/MTCWKDLw5WOaZvo0KpKUQgCPnTGyN2HnjKey0QTdF8IW0EEC19IPke0eYKFpc7mx4qAWRj0sk23qMeZHtBm5ZSozea0gMwqViSACfvAXQv8ADHRp2cysMMssgmky/cwTxqAom9u7x0xvRYKdNiMMOKdmMjlMvmSsUjSRtFEG1c+9XULUtQ94aq8tqwLbJSNyFHgPaKWpYKD85xOZ7V5mqjzeaP8AalYH8mrFcx2ozKIP0zNliAfrTW4v71nnjreM9nshEM3rE+jLSJCxUR62dzdpeyqBd3uemGMHZuKLRBIkchjmzSFzGLZVyYaMtd7iwa6EbYz4SiLbo8B7Q2qixsJwC9pc3oB+mZskrq2kahd0L1Yzj7T5zSD9MzRsXtI1Dcj73pjrc32Hy8UC6n0yLFHJbNFoYOQTEi6+9LBWuyKasc32sycEGbfL5dXIhYxsZNNFg2+gLXh367447JS/aPAe00OCRaZcL7UZplJbOZkkb/XPy+eJH2izofS+czBsWKmfry64qkQRnVEsX0qvdGNuMZYJmF0KDcamhXM3hp2GiuLdGXT+poBspmOZ7SZ1TYzmY03X1z363vi+a7RZ2rTN5gUNR9s/L03x5n8uPo8b6QG72q2uqOLQQB0m1pp0xki65+mM+Co3UYRn06QSusqvaTOFBWbzGo7X3z1fzx5le02cOoNm8ySD/XP059cZ8MS2jUpYJFnasY93peUKuoB2Fitt8B8LRwk4B4CDY3E3i7S50OA2bzBBFipm6nbri7dpM6HU/S8xp1qtd83O973xnxGELLGVXcxAlR53i00I7lGK6W75R0sjHPslEXGEacoNjaZ9tlviOb/89/24SMmxx0HbJP8A/Qzf/nv+3CZk2OD2ZfwU7h5RbCLcH5Pg0kvuVyvc1gXLwl2VRzYgfPHX9nctT6dXJSPlq8x+WNd8Ig0qWM5zPs+rLEVatmP7Bj3BPDl8J/tHz/yPhiY82oy4jlP0HYQw2dADwi1ctjRcrjaPOxDmT/dP8MNeEZZJxIwkRFiClmktQNRIXp1OJ6lRlFyJ8IyNiOUUrlMajKYefQ8uOedyn+8P/LjQZbL/AOuZT/eH/lxKa55HwMMLEf0PG3aeKsnkx+vP+2PDpYMv/rmV/vn/AJcZdoeFw5mGCOPP5ZGiaQtbNvr0UBS/q/swNOt+Kha9geR5GOsAJ8+M2tlo3pWjY2G4uqHLGk8+2izuwIFbV6mrvHQ/zLU2TxLKaqAB1Pe1V9jyFY0zPYbun7ubiOUBRt1ZnsGhY93nQHyGPY+PpX/MfA+2kXY2tOfE5jFk1akeEdT8RyxMnaqD5EHYWa2vpzw6i7KJRA4rkyGFEa3ojY/d9AcXTsqisCnFMoumiKd9iK5eHzwfx1IAC58D7Tc7kxLl5S7uwN6iTZG/p0rFpMyzugskoumiuw33oVyrlh2OxqcxxHKAkk7F6N/7ONn7JKd24jlSQoUG3ul5fZ6Db5Y3/caOZxHwP1ynAZARV/KckWkAkMJFkUaRp8NEXtuQa2wUvGJ4jLKzeKZZQ7CMbmX3q22Bv8LGGI7G+yDNxDLGIScyXoMV3A8PMgD5DyxlF2ejWwOJ5TxLpI1tuD093fcA/EDHD/UaBtmcuh9sppGpsM4Ce0mak7pFCO692qN3EbTHQQUXvNOs0Qo9eWHfEONZhJA8MyMsc8mYDUhuRi4YnYWKPKgMBL2YhBDDiOUFUR4n6eXhxf8AmxGfd4hlfPYv1/2cb8fRtYk/xPtNVFBznqcezhygiWVQpR0dtKd4AXbUgY+JQQRsPPGXBu0gjzjZzMtI7KFAWLuwGAQR6HDbadAqxv1xseyqGyM/lRZJ2L/E/ZxF7DLLKAmcyhZjso1WSQeXg63eCT/UNnF8TH+J9oFVAACog54hM0rT3plkdpgV3pi2oC9vd8I/DADduM20wcd0HCtYSCMB9YGvvVC+0vya8bx5+gAOQAHI9MDNkycuGEe4BJexy/acWprvDKU1Kaum7qBDV49msxFNbqCxjDLpVAEito1jXbQobVy88aZLtTmpJJu8kX24BYFEIDRppQx34VYUPEN+vPAnZ/s930LytmIoUD93chbc6dVCl8sMB2Sj65/KbCub/wDJiGrtlFGZb6cgfOJpICq4h3zGTtHnIpJpGeNjMweRWjjkjJB8J0kEArW2MZ+0ucUK4mDameQsQllpotEhP4AgDkKFYN/mygUj+UMpR57t09dPrgVuy8Bofyjkv7z8/wC7gF26liFyf4n2jXpU8JA1mGZ7Q5o5eNNUbBVRA7RxmYaDspkI10KG3kKvfAE2eknczO2p5GZmK0o1FmJ26dMNP5rQgV/KWS/vNzv+zjXK9iEfV3XEMmdKl20s2wG7MfDsBeObbqIGZP8AE+0AIoa45RZwTvHRyWs2RZ8/Xbl0xdpWknvxWFCnWKO12B5YPi7JRgEDiWVFkk6XcDf/AGMbT9m0YktxLLajXi1vqNDqdO+G/wC40M8z/E8uPOaqnCBE/EpT4YzqsPqFjw0RtXmfPF85IURgdXiXT4eV/remGD9nYtlfieUOm61O9i/Lw7eeMx2djoj+VcoQ2xBkej/w474+hcZn+J5cMsoBBzgWVtUVt9t/DzryHrjLIKW7xuhYnfnudr88Mh2djDWvFcoK5ASPX/txrm+xQj0huI5WMsocDU4sNure7yI5YE7fQsRfM/8AU+VoNjf+4n1l5xu1haOr0O9eQ8sWzr+4ni+sUj7vOvnhk3ZZDZPE8pqoDVqe9vM6cROzKDSX4nkyqsDu7/l4fTHPt1A3sTp+0+0XgaCdrU/T81/57/8AuwpeLY/DHWcZyEE2ZmlXPZPTJIzi5TdE3v4cCx8HhBH6dkTuNu9O/wDwYbs+1UVooCc7DgeXdNZbzijlmXfl19cdt2RiBIsj6vz3PPbfz8ueNH7PLIZTHmsrLR77ukkJtUUl19zyrF+ymZjDix/Rkcr+95/9cTvWV0OEw0phWyg+WAArbmfP/IxMWimWtjW58/P8sTE7fmM+52OwoJ3RCsGznyAN/jhx2bj/AETOdQfo/pY778sYZTL2JK38K388MuAQEZbNjkbg/wDlOBrvufNfMT5fakst++c9xbKGvOySPKqr9wwfHEe5UKDZN7XZF/4Y6CfMRXRXc8vACPXAGaTW/kNI5jybYjflhQrFrAi0RTsXBgPDspcjb1dkH/P44bhhzXcjqD16auV9MeZKEd4oqw37gTgs8IhO/d8wx5Hp+OJXqgnOEKcDlB8N2dtyD8OtV+WPO1mXvOZkitpWZhe5AAH4eWJBw1Kbw8zQrmLHoTh5xKVFzGa1gn2znZQdtI/HpjO0wVMs8j5iYFswnEdnIKY2OQJ5cttjjSTLt1vZifwNVh/ncwrRt3YPKz4QPIi9/LGEWUq653f+H5YrauSC1rRyUwVKiHRoqiibsbD58hW23XF21aWHkvhHUWDd4vl8nG8alo7JQm6vnX8DjLMcPj7waUA3HMV05c8SKwJtG9ibS3EN8mnIH6Qdydge5NHHI5rKlZFHUAbgWN7Io9OmO57lVhjNEKcydiNvqGG14Hkzsd1TXXVBzPLfFmyVSt7DifSIFEMCpPGJOI5amjCjZVo1yFr1/HB/Z7LHQ9nTpPz5enpjE5TVIzN9liQCN9wCQd/x64K4Uls4ZSwCXXPmSMO2qqxPfHrQxWI4Q/vK3Wq5EkbEHY/twTwVqziX95a25bVvgTNZWOiBGBuN9PpgjgOUXvoKFU92voTscSVf+NiOR8ptXZiF16znI8iO6T3twDex6csZ5DL6suQxarK0KqsMMrmD3KeGqQczV0PTzxhwiY93WnYud+lnp/n0x64dysagp2GfCTI5UR5Qqt19K2v1yx5/jgwk7eVWRXPEibVFuoNZuq5/0B33xkmTQOxKKee1A4gW5LX5mLpUQzHDpe0s8epWo+6OV89/8BjkkypBXY+8GPwr/DHU5yNFidlQAhQbC9cKZcnq+INi/Pph9JziIEe9DK54e0S8Uy/j25Gjy546Ds1DSZs2DeVlIF7gEC/3YwgzYSNdYPLmADfU9cOOGzK0Waq6OVl58/dHrhm2MShJElegoVmB+UURj3+mw+e+NCa5miRz5f8ATHs2RSh7MbWNwLO2NFyUQ/ohsF+yN996wLEWvG0abajh7Tn+MZWpud1Rv/P4YDkgPdAEGwb6+f8ADDfOx+1cAUAwAHLoMD5eEo9AWAp5V579fTBU3JEVUoi9zxizh+W9QKNmzVjlX7cdX2qA72Oh/wB3y9f3MAwcRRjQ1fiAB+3Dnj8KtOhZNX6NBzAIHs+pvCnb8Vb8j6SVqYUKFN4q07sb28sBcUi1QswYkagK/wA/jg5ckm/s15Dko+eMuLRIsY0x6fGN9IHnhjEKQBCVCUzGR/uIspHVHoAfzusDGHx79Dywxmh8BPUA/wCOC3zYjoOGB8gL57Dr6YaGJF4hqaiwMYdlMvoaYWpIy0+4513Tbflh12bzIeGNBpsQgnY2KG/SsAdnp1LS+X0af/4m9cFdlF8fhbw90aHkKPn/ANcRtm7X6esUygEnp7RalAf4nz+G2Jj0g/ev5+eJjCLkz7XZP+BO6YywkqtGtvnuBv8APDbs2nscyG38WXv/AHuCJuzLL4Xmy6Mg90zxg3zpgW2wTw/goEM4eSEiR8uCY5Veva76tJNfvxHWro1OwPEeYnzG071ViDl3xYsa6tLLsDsL5Ej+AwXPIuoHcDQF3UNuNzzI9P2YJ/kSJZHUTMaIYHeh1sbeIkmq9DjGfIltT96xIuvCbIqvFt6X+eE41aLtY3ErkH1SWOSbk8veB5D8MFSQzDk0dfA9d654D4fINcWlizVuLuvZkm/W/PzxaeFtLyd81eIBb5FQeXUjngCu9DVriacMybyIx1BdRoULPUWPF+r+Yxtx9azM5AsmVlu99xVfInAUOYcCg7VY6+R/ifzw04vwuNp5XZ2BOYYELz+z0rrsL6YHFardtLHh3RjJhIgqqncuqqRqCkeWzCwRyGxbrjB8yPmQB4VXdiPusf8APLB02Ro92sngskiiwHoDybf/AD0wH3Sxu6tK1ALRJonnfPnyBvDEs4hA4IwMMmkBWQaVCmwT8tx/k4EYSGVASn3iQNgLrle/P8saBWkSFdZjJS9jV0ATf44CZnVzodiFqt76X+PnjUSwPzlAbE1o5z2UIgTUQxaYkCqG0LbczgDKFS16SWFEfBaqj8RglUMmXjEpY/pDdaP1DdcZw5FURWjdg4LDfVfwC/dG2/XDNmqBEKnW8WEux7/aZ5pgJJK5M5I8I5E0OZBGwHTFuGCwzKQNfhFjlRPP03xTN5SkEhdrJXUNwNzuT671fpXTG0OYGqQKxZVS7u63N0fgAcWPT7QYxHU6mHdMrmxKAxLRkDetO/7cHdn4XMkNso0uCVC787q79fLCvOZcqgKyMzNX2t6J5VW2COzss30mAFm06xYPw6+Hf54n2lbUWtyPlNL4lPcYuyHFQscY2NKBzr/PLA/Ds8I0o1uxbmP2fhhnlOzM/dKTER4L3RrvbYjpiuS7M5gx2Iq8gysCPO9seir7Pb8w8ZOrPhkgnLxahS/pX9obZc+VXgZe8LnxJzsHSdweW14JzPD5oYACrI5zVigQCO4O4sGxthfFFJ3gDs6hr3JrfY/dGJqOHE2HS5txjKTHM9YY0LlChK240ghfj64V/SLJrluNx5HDGRDEkhDsxUbW1gfD4XgBSskigSNRBJINm7FA+XPFVOje78pYal1AmTRgRrqXUBtfxPIdPLB3BUHdZygAfo0ovr7oxj9DJcRljo1bKbUWOdnpR2wTwrJqsecK6t8vNzPp5H5X6YDaqgNNvl5yequ7pzgWZWQUNSmtj4a8ut/HFkjl6slctl9fjgWWOUjdpNv1j/yemNIcqSiOZHNgWNfzsY291sfKLBKm/DvtBuIGm1H7e428qG+MPekG1+Eihtd/D8cW4pm6eRdRFDYXsfDd/PF/olIsiO9nrR8vEB5UDeCFPCAYTEk5wREXUPAOZG/UgY6Pj2rvgVYKPo8GxW/6MnzGFDcOWkbcsWJsE38WHJTywy7RownTSWH6NANiR/R1vscTu34i21s3pJXUki44+kCSKStmQdDa/wCOKZyNmQgkbHUfD5A4plMuzOyl3ACg7uR1INWBeJn37qP3m98Atrs7/j1xS2+R7RCkpcesXmS0YefmB/1xWZNktNyOZ60Of7cX4fCJWI1OdgRW97Wb+XLBWWyYZgrksFBoNYFVzFHnWNO5lBJuLw/suBUpAAvLTeW/sWwy7FQKSt1fced9Pht+3APZ3KKve0T/AKNPsensmww7FoupaF+x57G9j5jb9uJCQXcjp6xNQEa8vaKMwdJAFD8fU+mJj3MRAkVt+NdT6Y9wXY1GzE+ooORTURxxSHXns2FWyJSTy6AeeDctl2jyctqq1JFRABP1wJvzrAPEswseezZddQaVgNgei+eN+H5gPHmSLRdcHUAD2vToMeU18C8tz0niO7NSA4CH8I4cZ5o11sFdgD4QARf9rnzr8MVjKzlu6WLLRKJHkYytI2hCRbIBz9B94DGUHEe4IkVlOg6l0sCWo8yK/H548bjxjnaMZLLoHV0dV1EyCTmC12Fv7u/liijgwkN9iLDMNOWXf1jBeCQRrJI7IqhI5A4iYkrKzKtJWoG10kVjCTsiqXI2nwd2ZF7pgFElAVIw0ubIsKdr3xSSXMT96jiGLUsSqhDkIkLlwBq3cszGy2CuL5eSerWEsdOqQvN9iqIjD92DsN6q+mDZtmW4BztzP33RA7W8WDMiq358+vMeuC88NWYzChmB75jsosAad71DrgTK8KdgCZYhvRFX5dQ1YMz9fSJ/Et969hmqh4dxtt+OPOJBew5HzEsKqrDCecjlIIUkkQTvJK6DVL3YVUUFja3bknlyx7leDqygzvEZTF9I7umaogTR7ytJOlWOnrRxhmOMaIWvLRTxpKdLSE7MVFt4aJBBHxOJ/Kk8mXFRQoWi7hp6fwxmwVVb0cnKgncXj01NJkGLLK3W/wB6QahqZ4c8/lbl7w/ifAImkljDD2Cq0pWB3KatOlECg94WDA+EGgN6wPmsouVYxGiyjfahuLUkGiLBG2GC973mYZu6YZjTaAuopFQL4lYOD4PzIwkk4K5l3MMevcAFmqhVEyOXY+vLfpgWeiUsh0751Fahb8TSGTzgxRm9u/byP9C3rjTKcOBkuRnKBZJGSwpIRC2laJIva8Zy5MRQRhpFNzMbHhH1LbHni2XzjRyJoCOxJUrfgopRB2sahY+WE0HAa5GV8+6NtkwU93hA8s/0gNIwjy0EarrqR57Z2pAFC3e/LzF4cZjg8cMZDaNXeiFVVGYu7KHQbDwgqQbOwvfCfI8aZnkiTKQBNK3CDJzjbUrFr1AjpW3xwakmYm8TtErjM9+1KfCVi7tEUE8gFG53x6BNIfm16RX4+i6ddZJuzq5ctIW1ASNGfZtGFeiwCFlGtaBGoEjbGvBs2pzEQH3h+zrgfjuSeYl9MK7mQsXlJJN3Su5jj5k7A+W2LcB4MVnhfvENMDQUfK7wnamXAxXkYaoxpntNc4q4eqtDE7tMzaSTpkkNn9YBufXpjdMohDHXJeo2DNICoB6DXttvZwH2QruyhfQWYaR52Oe4+GH8+QghmpCC8jaa75JDQMhZ2Vd1HhjO/wDWVzGHdmLEcoatTUrdRn0gvEY0SJAG27/fU7PR7l9tySOm2JwvhsWamSNuRO+nmABZqxsTprGfEsnqXTYH6SDdA/8Adz+eB+DwyQZjUjxkx03Ib+hAINbkYVspsDyue+F2ebYR3d9pXhOYhzIdhl48rDEhkkcs8hrUNIrTuTdUOpGNs/2fSFZJTNGgTQVIjZi/egmOlABF0RvyIwXHKUZlWHLLCylXjHenXZDDxF7SiooLhRxvi07xyPIseh3iIChgFWHUEVLu7skk4uxUyYlk2gDCNOtvnDOI9mJolZ2kBKOqygRupVn93Q7DRJvQJU7HGOTi0x5kEk/osnMDyG5IJwPxDjL5opK8CJrcFpO9lJOkXqWPV3acudfgME5SmizXiWzlZNgelcyOuJdqsFyGWXnDpBxRYOYGs6XWkb10Pr+rgni3D4Vz30LL5RTIJEjEzyHdmVWclK00AT1sVfphRnOFlFsSRnehaov546ObispkSUJlxOrqzTePUxUAe5r0Aso0k+RPLnh4cW3jr3zXoVCRhGnXjw46TA9mIX0GOWJo270mXu2FdyAzjSRqPhuiNjjzLdl3khVo5lZSryRL9HcB0SwS7VpQnSaVtziuY4nNqVIYoURY5QI01neZdDOxYk7DkBthTH2hkdFyn0dHaJWjRzLKgUEn3lRgr0Ttf54P8JhaR1U2hjnln0vMkjLKJAxIIvYLpr9UX6YacZnCzKGXV7CA2R+p6A4U5AjuwPCoI3BJ23rbbbDHtDkdc4IdRUEA3AN+DnZN4iO7VXuPpKWGLCuv+Jv3WX+iyZqTL96UkSJI9RRbe7ZmA1UAOQxXgvAEzKxsBHlzO0i5aEhnL6BvqfTQ3NBm54H4DnWiSWNhBNEzKdBseJN1cMjAqRZ89sH5Pj0sSLoiy2qEuYDUlRa6tVGv2gsA+LriwMpyY+cmanUUllGXynnDuzQ1xhJkV5oe/wBIgZtEVN4iaotY06VsknAPGuCGHRH3hbWglVhF3blSSDqD0wN2Cp9MYS9op8q0EjRKQuWGVolhrTcsSQbUnXzUiqGA58wzyq5hWEGPwgSySHZj77SFjuTyG22MdKbbyyZRUDAsfaH8HiKtMDq2y0/QV9U3ljl4eIFQAs8y0KFCq/48dlwPKl3lC0XeCZQovmYyAKNemEg7AZr+qk/ur/z4TQqolRw5A01NucXtJxEG5+Q/zAYM2SPrZG9WG/8A7jiYbw9gs2BtDIfwUf8A94mCbbKINsa/yHvPQo1lWmASfD+p0HEuFCTM5tyyKEmOosHNChudKNQ+NYw4ci91OEZCNeXGoA6frtzuASPlhx4u+zZCGQDNMtLHJI1mEg2EljAGljuxO5Fb4W50dwubVdJaNsuDSsqA97ekB2ZjVgEk878sRMo+GS2u55iNbacdPsbjIC1vrnJxCbQvikQ81GlVvfp7xO/mMDZ1jqWQklkcqNgPd3A+N+eMB2jlk0qwSnFNQF77GvmcFT5NSmiJhpG9vQJ332ofC8TWKWDDOYtO0O4bPLKNZVLe1GpwGHnsFo+eKcL4W8QbXTaqIqtufnyxmmUcIsyoi6GJogg89J23rnf4nDfJ5olvaBaG1g2D1PQcrGJnOuHSOpNga8EWJdvZ/wDCvni+ZX22ZPeIAZXBUqt8hW5Ir8bwNxKigEZZGsb78vw35/uwDxfj0sebzaKFpZGIurvb+GDFNi27rY+Y743aGFSoB3zRMz3oKFyUdipoDfSgI09Og3vpinC83I2mEVoAs6iAp5Ei9JOPMrMsi96xImYVWwSrAu62NY1yHD2LlQEawW1EGhtyJB5jnVYacOhH+YOC0K4hwuSSRZbQBQDQOq6PnQBxkYwPs3t90enpgnJyyIvdFUOk6DRPIblgKrZbwbmTEatSTp30jGUyb4Tp0lNGrggmj2UYBCXM25AA+pasUzeZIkVdYsnVagC9KnfayPx88BZ3MSQZdHVtROZNarFAxMK39PLA44qZ2Mc5qPna+9fTn61hlNSCTqLmTgdoWfr7T3MStE/epu8iBifDuTzoVX5Xhs+XkkgK2mpxqLarO5vdQo33rC7MwWdS0ypyQ0Sw6bCt/wCGD0y0kbq4EY1qF2sV9qzz8sNYg5jWEBaAnhxiXQ1MR1oHnqPUeuD+CqPpMW2+v7o8x6YNimDIzSoBfQbmuhHx54xysIObgMetAG8QIPi5fh58/PGucdJyeR7tIFR7C0WQoIoYZWYUpRjR36ctunPBnaTPmFjIqqpeYqA0UFzAhz3iNGdegEAnV95d+Yws7L95qTvEYpXhuO/KqoWRh5nZ4llKxCNfbMZGVJWZiNdrqMCoFBY8mbkoGPRNViGLZ5SMqAaYGUSPmjLlw7gAnM7gDbaEi6N4H7vcbVsfsr+t+rhzxhdUcVWP0kE0DZHctYIoH0xpCsdnSjLtzYdPTEdMgIzdTKUGJyOsT8L4S8RLllIZbokitR86rC7i8r6mhaip3FHw7mwBsD1rDiaSSRe7pBqOjezQG9kctwAcB8RyhMoWlXQA2oCr290G/wAawwPvXaWFcgBpPJH7ulUkBW0geHYMu97V+OGaEnL5q3B/RZPDQv3fTnhDmZVjOtSe/AqjWmvO6HpgrhnE5HXMq1V9FlO1XYA/jhdc4kuBy9Iuqo7Js7xc68/D+S+a+mKnhDS+6wGkA8ud/AYZZaKMLUkcsjfeAI28uYwXm5SreALTCrNiuoG3nvih6pXJfSBSpXOJsoBxWR401LotKBCtueXmu3nhbwsi2kJIZ3AJFcjuRdWDflg/MQt3TylUbWQdOm+tD48r+WAhlFVKlYmOtynxsdPwwCOADDdCWu2XK8O4bmCw9+gNtwvIcvy+ONe1H+kctXsId9v6tsIzxqVLVW8KilsjkLq8PeLsGnRpFdwctAWVRz9n5/H1wLEiupOlj6SOsv5bZmK+7uxVX8PPG/DeGNArAlDZrclf3b4OXRoYRxlD5Ne5raje2BSXmdQdA+2eZqjWn8zvg3rFtNJy0govxMTzSmSVY5NwjVsQbrnW3p1wx+kHUNLXYIN1yBNdPjgWbKs0rkUCpIrkW3531HS6xhmsz3JLQlgzGpLrn6fng1YGygSdqZtcnOdXkn2ltr9hPtt/VN5Y5+LKJoTwLyX7I9evXG/Z3ikskk6u1r9GmPMf1Rw94dwe8nFIuWMz6VY0ZRtr0A2qlbBPu89O+EIrY2B6esxCqPe33852X/Z/GFyYCgAa22ArriY8/wCz1ryfqJHBoEbg789z8cTHwm3YviH7zOa1zOYnm15rOxB5bDOyqsscYv2YG7WQd2YXQNG7xjJAjLmkj2QPAtsbB9tub2vcnfqcGQOiZ3OEkKXk0X4gxto6UFXQ7mr8Q2vAk2YXTmjdKskFmy39NuSWdyT5+I7g74+zKj4ZCB+30gLQKPfmLzE8FjTS3OiPsEL+DaiOn7fLGmZMYbUr6RVe5dXdkjyHn8MEDiMRqnQg+dAncnYVZ/HAWYzsOvUjbaTWlKFEnmGJ+HLEq4mOd5WWywwkcVV4yrA98wOldJF7kDnysb18MFcMTu9SyK7L4SupQdyPF19B8sLkn72LvWOk6lOzEcjRodTRNYdpxOBx4ZbrqSR+3nyvC6iEAgA9ekaliwuZdZorB0V/6f8AjhTn+EI+ZzLGjcrDZdR6c6YfswcubiPKUH/1MDZrPxrmMypcBhKxojl7vU/D474WisrnDfT1EZUsrrY84LHBEI9FhW5XWwGobnyx7l+KqrDUSUA8RMZFHYAetjf4YtnM5CyGyuojcqtmiRuG2HTljHLZ7VKIxdAK1+6bFbWB8uvPFQS6m4M7Fdr3hKjU/fRh9GtdJAGlkqnJB61Yw0Obh8h/cH8fhgHh2dijV0aTfU1CyRXSjVdeeMDOnLWLI+98PTGdhjOhFo+iqm+cN4zEk0MKggDvjdit+6bpf78AHIQxNbe6Qb8NdRXU3gjNZlFhiYuAvfkXWqvYtX7sW+nxG9TKV32qyL2GwG/ljKaFQVztcxasVZgNLwWeZVDlXO9lV0XdWFX0JFfhjZsykwWNNRcEa6FFRVEqTzomsCZriAQSFOeoUNIA58htY2O2C4mVGicsQBqvxEmjZGw5CwOXXFOHRrZxandIJ/qFZOdUjCy+8pI8QBOmzpvf7uGHC81F3yAEWTQ2r9/wwn4hmkZiVbahZsjz/V+GNeBsPpEVNfj+8fT09DhVbZr02Y30MNmGA5/ecpwjjEoEKLArezoMzaE9w+8xAr54I4pxqlDzSx69TNojzUky6AjFnZNTAAHSB/a9MCcBTRGjnLyOAyLuw0EOgZmoq2wIo7Ecvw1z+djiYokMStJMIgqzxylom1a2ZEjBjUUnhY/a9N7sStSYIO/P68ZBa1RST3ZfSbcQzB0RvIFS52qt9u6eif4YxPEItvEv93/PkcU40oEEdEj25u7H9C3LbfbrhT3g+9uAftH9b9X4YlpUBVUtn9/fOWUqpW4vxmqxlCJpNeks2o7EBTshAHmKGMpM+jOdLMF0jT4PeO9j0IwwzmbjkSNA9EMpYbgUOdmvMYWzZnTMy70Qx+8Sb5WR8/iMUAXO8uYv0yjce6bH/PKVmEJ8Gxk866Xz+WC8jw9UjzLWNstIKrfkLPM+WKZfNRBVPhDVYJUja+Zat8brnUaLNKrAn6LKQK6Vz1V61ierfDYX+zOZytArkJGz8W/iH93/AD54Czid+yrHqKgEtp23rwfHrhfJIoNlh/ePmvp8flg/hOfjj1a2rYeZ8/Tbnh/wppjGoJM34nHusRaCzZ9ViEfiEqgBhp5bi6PoLOIJIq1OxdKqylX5Hy/LHmaOmHUp1HUze8Sd7qx8APwx5Fm47t9xpslkvys0B59fhgim6Tb38IDktYXv5d95kvDkc2NgT5bV6+IdDh7xSRI5QpN1BBR03sIz/DADcSjA98ADoBZAsEWCvp+eJ2hdTODexy8BG5F+zNGvlhBpmpUCte2fpBq18DqwtlNJM4lHT71beDr03+NYW5dBlzql10yDf3vFzIodOuJDKmq9QIBF+InqMG5jMRySoVewoawSyizQFetE4o7Dst2xsdYp6/aZ3F+EBilDlvEaLGl07ab2b0xTNxxyUAKYe94ev5eXnjKPMUGDe6tVttXUk1+/pg9eIxC91U0A1qV59OW945lIOQiMW8Te824LwtUEzhhZy8w00Afqm9cP8rEv0XKM4HdrADIohd5GrfwMrAR+HrY3N+mEnDs0rGYAsSMvOT4aH1Tdaw+7OcbkGVi2fTGEQBdZ1HSSVYJBKdFAX7vleBolzVPy1+cjrqWzUzo+w85fJoxCqSWNL7otiQq89lBC/hj3GH/Z6T9BS+dm9q/I49x8Nt//ANNTvMZ2YE5rOQKZc25WIlcxVzPIkagrztObWAKJH44Gyk0AjzRVC8OqFUCtp1e2IUglb02bvTuB64aynRNmHVAW75iW72SPSLReac7LAVhdn4XVM1r2YyQWAbo/SOVkDpXzx9kSG2ZB/wCfSPapiXASbWHpNW4nDGoYZdSYgzCswbNrv/Q+W/TEyvEIYBaQ3oh7ujmWNqttW8NXufTcYS5rg0iJIzFqCEmyK9wjzxabgsoDsS1BSTuPI+vpiPAjDNtep9+s40ljbMZ2BzqbLqToAA7/AKAkgC4KvxV8sCwHLMi+wAtQd5xe46n6Pz3/ACwGOCS1qtq0305c/PyxTJcFlZY2GqiqkbjlQPn6jBhUUZNx5n3ndmvOF5KJCismRkIYWCcwhO9HrFg5OKxF5JHyoDyM2pWzHI8jVQ7e759MB8JguGKpdB08w3oOl7eX4YD/AJJkfdWL0xBYVuQzb8+tjHEAsST9W59/SNaiqrcGNHz0LBlMBACJF/pJFqpEikVDXNt7HQjBWd7Qxy94rwLR02e/50QdvY9CK3xz54PKxYDVakKeXPu057+oxU8HlJZRqtav8dx18saaVM53+p6dYsgD9UaNmMuXJ+jqNhymFbk8h3HOxXyxWKKF5PBli1Le2YGnqNwYBv1wubhMlld7UAnl1ZyL38hgrhuQZHKuaOi92rrXn6HBmyg2J05n3nU6au4BPWMZ8wiKsbZUqusyA9+BuF071Dyo1yxM1xWFw36Ps+kNpzJGwOoH6rbkNx6YD4hlWYoqyF7BpQeVEHz8v2YCTg8qrRu2OkcudN6+mARFIvf6t79IdVVRwt7R9F2gjTXpgvXJrb9IJ3NAneHlsPh0wNmM9A2o/RwSzWan38RA2Jg5D+OFQ4PKt3e50jfqSK649XhEi2TdWB83Whz9cEtFAbi/ifeJBDYQX1jCbM5cg1lwduSzAH8P0f8AzWGvBIVE8VZUpTDxd6jV0s1ECfnjmV4TItlrAA8wOhHn6jHVcFhrMJ4q8Q2DXfocL2g4aRF+fE+8ZRpo6MwN7Tm+GZuZFjUkG9OkXzB91eWHPaTMSXq72Rva7oc53iLq7wBRGsSgAGN1G5rQfjhTwaNZlSiwYaRyFWo872wfxTgzxgK87yKkh0g6wutzLqI1UCQY5N/1rHPHsU7BWygswxIb6dO6VyyAZVe+jMzNmLUBwo3hJs2rDle1c8YOIFc6sqVtb3nWvLYCAi+uNYpQ+VjK2oE5G+3KAjAeeyLO1Lz0dGvrXU+uPNB3mztrxPobQ+zVkZzlYwhZ8uGB+jA7H+mFbEbEfR/XBGX4xFGqqsG2/wDT8uZ/qcJxweQUu9sCRuOhT19cVXgsi0DdtdbjpuevljGpq/5ifE+8SrKtsNThfUdYyXNQDQBA1BWj/wBJOytbkm4fNenmMETcXhIYLltmQxFVzB91yB1i58sJV4JItA3bEqOXPQ/r6Yi8IeMEsSoJADbbEuu/M+RxmBTxPi3vDQhyoL3v1GcKz0UCoxbKONIs1OoO2/SDElGVAb2HIHlML2HQ/R+e2MeKwVHJ49XhO5bfkemBp+ASDW29AMeY5UT5+mDVrgbx8T06xu00KdMrna/URrl81l1IZYKbSR9dXOjRrL0Tt+3EfPZeUamhI1xlK+kMKV6JG0NX/DCqPs9KaYXRAPMcjv5+oxTKdnZXEbLdMqkbjqB6+owBVNcR8T7xHaWFg/HmI6h4pl2Q3l/rALuc2ABtVQ164wzWajlbX9CdtIWIEZhKIj8I96G8KYOz0siI63TKK3HlXn6HBUOU2a5T9YRougKNf442yg5McstW9+kbSprWYhjf5iXyrZW2DZZ0II2acNzF7VlyOoxoHyhLqYDyG/fDfUCPD+j2CKwsXgrzPJo5Kw5EVuinqRfI4g7Nyl3SjahSdx9rVXX0w1ipvdzoOJ6dZJUpojEA6d0ey8Vy7BojCdJSie/PI2tD2F3QvFEz+VEpqBtwrk/SGItKVRvDfIYT/wA2ZdZjo6gisdxyJdfPzGPP5sS6+7o6imrmOQbT5+eFhaQ0fhfU+8MuxFiZ0MecgYz93CVZ8vNZEpYCoj9kxqd/O8C8AzvdQg/R3kXwlmVSaAGw3OkXuCTyDemMOE8HeAyhwfFlp65HlEfInzGOh4Q2nL5YhfHEuwd5Y49WzW2lChNmjqK7CsUbJYMSpvp15xbMFyPGO/8As8QjIoCADqN/5PP44mDOyMITKqqm6+0BQY0PF+OJj4XbmPxD95jb3zESrIElzDWQe8koCUxkkGM1d0AeRI39OWFuecHLZkiqOYjNhi1nvlvxMSTv5nlWPG4w0WZzyaswQzlVSNlCjUN3IJBLDpRHTngQ5onLzrTgd5l2BkbU5uVbLGzuSCefpyx9uRbZqYHNT9RJlN3i3M8VlZJFbVRRrs/qE49n4rMVZTroqQd9qr4euDeIZ2ExShQATG1eFfunyN8saScRiptAGvSdPhTnRrr51iVbWG7x9p6RJzy8plozoCKYZ6cBVtWAa9qFijY6YAyvFZlVF8dKoXn5beXp+WPoEUK9/BmJ4ZIZnzCKVZiVkdlI1xgttpo7CwAdsKOFFZ48uwjhV3aceGAEezUMqqmrxtz5mzj0Tsqkbo4yMbTwYeET8IllEMQRSaXbURp5D92AH4jMljcHUSwU7WWa6+Qx12bBiido40RzBlSBJDo0tLK8bnudREfhA8N88bcSykMXgaBmi1QBZu5UIAzL3rPMZLctqf7Io7Yw7GQxzHP6xzbYrIN0zijnZwryAPpLKC1mtXdqQCa50L+GPJc3OhJIkBkAYDe2F0pG298hjpOPl44D38CRKM+RGFjChkEDhTv9ZsK1fDF+LZUsYp1id4vo0SiRVBUMryAi7pSCVxz0Atx0ET29/wBPSc9nBmojrkjmTWALYMLpm8xvscF8GTMSapRHKwC6SwBI86JqtrOGfG0WHKjXDJlg+aB0SNraT2cniF6dNEgtz+zvjPiXD5szFlXyoJhjifWA+lVbXbawpABK0d+mNbZ1JseV5tPaGuCF6dIv4nmJlKkgDY6SPe3Iu/wwDBmp5EZqc93Tk77bEXy2sn88dxJw1URROqMiS5dA/daEKyEB9Mhc97sRbUKP5LXzEkMOcabLxRMIxpjMChCv0hQpI1e0oVuaBIxy7JhABI+XznVdrDMCF8Zy38oysDZbY2NzzBFdMWXiEjWGLVY5k8w60eWO3bLRape7gV3VoCUTLiVtDxB30prXTbbarOnyxy2bzsReULEY9MuykKGCiVdm3NHz3wL0CgBMGnWBZQF4xeOISNYYtRG93XInfb0GOv4LK5zCbNWoXq8t+WObmzkTKwRaJG1Bb5X5+QOHvAYpjPEXK+FtwrXt0vz/AMMQbSF7MkkcZVQcmkQFI1gnZnKqMsndkhnF0SKJ5XVE1tgvjOV71lWYF5Nf9H9KCIpR9R9sxjFkIBpAsaumAeyktZZG1rYsAad9mNC+tnDbPZzWyyA6F70BtUcys5KzMoHekLpGqQ7X9gcqx6FK9qhECr+aleKfo3dQKke4XMt/8BJ/EYX8RzTq1rq1aK32PP8AZhnmiXjFEj9KNknoIDZ5161hd35WQtOFPh200RWrbnyPP54kGbEki+ffGIxFNgASPvLODwZqdyNIkZ9wqiy25XkKvpjWSLNrZkjmQxjVTBhQY6dW45dLw04FxGswhgj1sFkBRaBYEKDRBvz3G+GWejiysU+iMhzlA5hn9p3Y75FAcFvELJYXV9cVUqSuL8fSRtWK4dzh06zjhxGU0TqtSSNzz7t8Wj4hM+xu7BXUTVh1r9px20eVVpiUiQisszKmWErHvY21ELqAjXzbegSBjNoIe/y8JSJI5MzmFc6BqIhzCrGga7UGwDXPB/BnXL6wqe0qGWy6TluLvJ3cgcEHT9k+HkeeBszmc1egrKO8XwC28Qa1GnzB3GOwzOWZtjliZhDOyq8AiSV1A7pRF3ra6ttutDGPEc4seeynfgK30eC7VUCnvZL8P2OYNDA/Cimmdj3fKOr7Z2hWynLnOVizGaMncqkpYeHQNVitiKHKq/LGb5nNQFI3SWMqqjS2pSBW234fljqs1w11zEwfKzN3ss+kKApkBdmGlqJIqjte2BeM5qOGXKpIpTTlIx3L6WePxsT3hI3JA+6NumMNEYWJGhkvbE/p8ohvORQxt3cyxaRpemC+7Yo8t7ONss0+lqA0azyPiu9/zx1ud4S0ufZ5FJimmXu5GIaAroHdhRdMOfhHXElyJ0q0cAOYOWmdI3g7rVIsqKrNDqI91iavfY+mCbZcROHLPiI6htYRiWXXlOGlnzEWt1WQK71dncqiWNuZAP54xHFZwzsC+ohQdzdC6x23CpGU5WHNQwapc5IkimIUtpD4YwT4LsX12xooiGVEoy3eK0Ehdo8uraZEZwC8pkHd6KHh0+t4P4YHSxy9oqpXuxuOM4T+Vp9Za31FFB3N1bn488efytPr12+rRQ8RurvzvnhlHxeHvSxQUYlFUmx1OT0rlti38rwd8G0DSIqIpOZe75VyxFe36OEZfp5ScBz0kjSd5q2y81WT/VnlfwGOpymX1ouqSVPHR0PKNtGo6VjsMeZrCHJ5+ORnMSgacvPey7+yPkB5Hnh1k8+foaSd4sY8LOEJ1gljp1BctKdJAjGxF1Rw3ZVLOcraesTVa1jOm7LteXUhSoPQ3Y2Gxve8TA3YGzkYrJY1uTd363veJj4Xbhbaag6mNRt0TneIZVGmm1BTcz3ZIutFXtvzPLffAnEgBFmKoDVBy9MxQ9eQA/DDHMg99NV7TP1P6np+zC7jP1OZ/tQ//sHz3x9ajbqi/wC3zELBug2gme7NhIpWBB0xsdr6If4YtP2bCqzWDSFqF9AT+7C9opQr3VaGvb/wzfT44hil3uqry/wxq4rDe4+0sOsNi7KrSyWpbTqG7X0O3l5Yz4f2XDRwtai41I3bbUoJ+d4Fy8Ulryrbp01fDyxjlYpNMdVWha29B6YaTUz3+MXh+7Rpwzg6NEhIIJ3JAOq15Wetb4yj7MrLuWB0OwBcmzTHc9L35+mCuHatC6XRPe3LA9fLCvMRSWfEGOo21czqazyNdMZifE29H1FGAWhI7MBncEraEKCSeqKbHpufzxG7NB2dCVpAvMtR1W237MAyxSb1V0L2/VX0x5JHJvyuhe36xrphl2/dJSvX7yh382gZGFraKp1WftF9l/ujG0PAlEnduFcd3fUjnX7sKzG/pdDp+s3pg/hCsDvQOk8zp+78PljHLWvi4RlFd8X0m+b4EhkQdSDzvSCKII8uVfLGLdmQoolT3jBCbJ5aiCfSxYxtxVXOnxq2xpRvW45nfpthZBG+hr9OnofTHU2cqLt95zq6WqDDlD37OhbJKnWwUnUftECyfIVWJ/N4RLYK1qUUCftOv8cARxv4uXpt+sK6Y9hR7N8rHT9cemCu3EyZVIK70Pm4D3as+pTpU7WfIj99/hjpOD5OswhO1HarrmeeOMhRwSTyCnpf2G6VjsuCMfpCeJQNQ21A3udhiPa74NeBlOz37JgxvE/ZNnjSNZFj7o6mDGTTZosik/ZBYKCemDsxxLwqXSCTNPIBGqZpplRCLlchpZFU0NAPh9/0xhwlSY8rtsFF9asHcefT5+mNZoid1jFiUnVsDYP54tXaAoZSus5qHaFWvpaVzK64hYKXmDtd1+jmuW2Aczw7vJNB0jwXe4+1WGGfbwbEL+kHc7X+jn5YTcRDE+GvdHI6up67+m2I6RN40D8OpbW+sv8AyEAVTUviVjdnaih3+eM/5tKpC+E94TZsn3RYsnngURSV679PVb6Y8jikrfn8Pn08sU3YcfrIsLZHFw5d8Mfs6FKjUCZG0k6je0b0SbuhWPH7OrEtgjchfCTYt1JI+X54Cjhk68zdbf8Ahv6Y9giks2Qu4o1y8aUeQxl2/dCpocSXa/y1hXEuFpGkrILOk+Ig6uXIHpj2fsqqh3DJeksdzewJr8qxbiZOl7dX25g/uvf/ABwtzEEup75eLp8fTyxiM5Au33lK9sQDBgy+UYp2WVtLllsrq3Y2LAJHPbninD+yiusb6kUuqsbJvcDn588AfR5dW3L4evw8sViy8p0Vy0rW36orpgiXsd+Q4Tz48ofk+yyyxxOWUEqCASdtquuQ5fniZfgqeJ7bVrK9SKDVQ+V4XDLylU08tA6fqj0+OGcKuFb2qgd4fAaFb773fPfGOzi+/wDecs2ZBjOLOY5Ls6sjSm1TQ+1kr7yISR16bnFl7JKzyRF00oqH3jpN6jXP0wHPFIxfu697puPcj60fXGX0aW2A5ir2+NdMES+e/wAB6SasoDtaMx2VHetHrShGrXq23Z1r49ce/wA1B3vd94lGPVerb39NfHrhX9Fmsj7WlenTx+nniDKzWR9rSOnSz6eeBs/7+ECPsrwcZcyUytqy058JuqiPP54Z8PdzlIlEmlVAIXRGy3oDahrjbeyd7vCDgcLr32vrl5q/3R9B6Y6PhUR+ixjrQ6/+Go+B3/HAio1MHezyz8YtkxOuXCdhwCPTCFu9Jrf4D0xMacG9w/2vXyGJj4ra867nrCUWE5aTMAs50L4mLHd+Z5n3/TGMgRlZWiQh9Ord/sNqX7e1HfHuJj3MxaxgtUbNb5TxtLAgpYIogyS0QRuD7T1OIxUiipoiq72Wq8vrMTExuJuZ8ZmNuci6QK0mgKrvZary+sx5GFUAKhAAAAEstAAUAPaegxMTG4m5nxmY25wQ8Iy/+rpv+tJ/9mCYYY0FJHpF3SySgfHaTExMd2jn9R8TCLtzlgiWTo3J3Pey2aAAJ9pvsAMQIm50bmrPey2a5X7TerxMTHY25nxmYjPdCWTo3OxPeS2QLoE956n54ynyMMnvxBq5anlP7ZMeYmNxvzPjODEHKSHIQobSFVPmHkB+feY30p9z1+sl5+Y9pzxMTHdo/M+M4sSbmTSn3PX6yX5/WYmhDzS973kl6cv6T0GJiY7G/M+MwGeNEhBBSwdiDJLv/wDkxnlclDE4kSBAynUDqkO+/m+PMTGY2OVz4zMRAyiHh+fYQodvcFc9tvjjSfPtpO/PExMfdCkmIZCeO9aoL2Y8OMK4MwnidZ1EoWXUNRYUdGn7LDpthhBkIY/ciC/2XlH7JMeYmPktvJTaXVTYX4aaT1ldiouZsY0+5y5e0l2urr2m3IYhjT7nLl7SX4be022xMTEeNuZ8Zs8MabeC6Ni5JdjRFj2mxon54rLBGwIaPUPIySkfnJjzEx2NuZ8Zt7aQYcDy3+rp/ek/+zBZRDYKmiKPtZqo7V9Z5XiYmO7Rzqx8TNLE6zxVQAUpodO9mr4V3nLEjjRQAqEBRsBLNQrkAO89BiYmOxtzPjMvPI4kUBVQgDYASzAD4VJgaXg2WYktl0JPMl5N/j7TExMb2jjRj4mbiI0muWyUUYqOPQDuQssoB6b1JjTuEBLBDbAAnvprIF0Ce93qziYmNxseJ8ZhYydyl6tJ1EUT3010CSBfe3Vkn8cTuEvVpbVVX3011d1fe8r3xMTGF25nxnYjLBEFkx6rRk8UkreFxTAXIasYvCVVQqoAAKA1SbAf7eJiYxiTxPjODsND95wuHtG8Q0qqVz8Wonf1LYmJiYS1FCbkQcbHjP/Z"/>
          <p:cNvSpPr>
            <a:spLocks noChangeAspect="1" noChangeArrowheads="1"/>
          </p:cNvSpPr>
          <p:nvPr/>
        </p:nvSpPr>
        <p:spPr bwMode="auto">
          <a:xfrm>
            <a:off x="161925" y="-1236663"/>
            <a:ext cx="5715000" cy="3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sp>
        <p:nvSpPr>
          <p:cNvPr id="40968" name="AutoShape 11" descr="data:image/jpeg;base64,/9j/4AAQSkZJRgABAQAAAQABAAD/2wCEAAkGBhQSERUUEhQVFRUWGSAZGBgYGB8cGRwgHhsfHxwaGB4gHSYeGiAjIBsaHy8iJScpLCwsHB4xNTAqNSYrLCkBCQoKDgwOGg8PGi8kHyUyKykpNCwvNCwpKSosLyosLCwsLCwvLC0sLCwsLCwsLCwsLCwsLCwsLCwsLCwsLCwsLP/AABEIAKQBNAMBIgACEQEDEQH/xAAbAAACAwEBAQAAAAAAAAAAAAAEBQACAwYBB//EAE0QAAICAAQDBQQGBQgHCAMBAAECAxEABBIhBTFBBhMiUWEjMnGRFDNCUoGhJGKxwdEVFkNTcpLh8DRUgpOi0vEHRGNzg7Kz06O0wiX/xAAbAQADAQEBAQEAAAAAAAAAAAACAwQBAAUGB//EADcRAAIBAgMFBgQGAQUBAAAAAAECAAMREiExBCJBUWETcZGxwdEUgaHwIzJCUpLh8QUVM2JyNP/aAAwDAQACEQMRAD8A+QvF4j8T+3FtB9cGGDc/HFhl8SF4xicRgIy/piwy/phgMti4y2A7WcBF/wBG9MdXJxObL8Nyghlki1S5jV3blbox1dc6s/PCcZbDTji1kMlsT7TMcvjFieowqMinPP0aOVYpXtZngw1ZzMUdx7Zvw649m7V54Gxm8xpuvrm5/PAuby4UxkDmlkDnzxeXLgwFqpu8A358sej8HSxFcK6X0mWNoZJ2pzpHgzeYur+ufl5jfHsXarOFb+mZjVy+ufn064x4fAH1Bl5Ix3ryxjw1ASilSQSLO1bkY4bJRwg4VzNtIdt75Q7LdqM5ZD5zMAjymf8AHriL2ozoYas5mNJ3B75+XTrgeeIJPIAtgN0wRxHLKpgKgeKOyBV364Z8FRBYYVy6QRoJpmO0udG65vMFRQPtnu/LnjZ+0ebIGjOZgmr3lfkBzG+CuDZGOQRFkXfMxKQ1ElSygj1Bs7Y7efh3Du+zpQRs7RThINIPctEriRiKpQWRShH3z5YFtkoADcGeegmM1iwnz6HtLmilnOZjVyA71+fQXe2CzxzMIlyZzNayCdIkbSNyANRezy8sdAvYiCFEWSQ96BAzani0P3rJqWNA3e2of7QpqOGUnZzIvKE0zgnNvkhshAZQX1c905iqvAts1AjJR4D2hLUX6TjE7QzCMNJnc2GYEgB2oeIgAktf2SeWMo+0WaKk/Ssxz6TNXLyu7x1WY7O5V1SKj3skD5iMhB3SKhY923iBJJR9wKFjngXjfAsr3uZhy/eCWLL/AEgWI9DezRyiADUPAzNv1GCGyUBe6g58h7ThVFwCMrfWIZO0ecpwmYncBqWQSybi6JAsfmNsIx2vz2uvpeZ5n+lb+OO4ynZyFeIwZPSSoMQm3oFmQO6Chy3A53hNC65/MTCWKDLw5WOaZvo0KpKUQgCPnTGyN2HnjKey0QTdF8IW0EEC19IPke0eYKFpc7mx4qAWRj0sk23qMeZHtBm5ZSozea0gMwqViSACfvAXQv8ADHRp2cysMMssgmky/cwTxqAom9u7x0xvRYKdNiMMOKdmMjlMvmSsUjSRtFEG1c+9XULUtQ94aq8tqwLbJSNyFHgPaKWpYKD85xOZ7V5mqjzeaP8AalYH8mrFcx2ozKIP0zNliAfrTW4v71nnjreM9nshEM3rE+jLSJCxUR62dzdpeyqBd3uemGMHZuKLRBIkchjmzSFzGLZVyYaMtd7iwa6EbYz4SiLbo8B7Q2qixsJwC9pc3oB+mZskrq2kahd0L1Yzj7T5zSD9MzRsXtI1Dcj73pjrc32Hy8UC6n0yLFHJbNFoYOQTEi6+9LBWuyKasc32sycEGbfL5dXIhYxsZNNFg2+gLXh367447JS/aPAe00OCRaZcL7UZplJbOZkkb/XPy+eJH2izofS+czBsWKmfry64qkQRnVEsX0qvdGNuMZYJmF0KDcamhXM3hp2GiuLdGXT+poBspmOZ7SZ1TYzmY03X1z363vi+a7RZ2rTN5gUNR9s/L03x5n8uPo8b6QG72q2uqOLQQB0m1pp0xki65+mM+Co3UYRn06QSusqvaTOFBWbzGo7X3z1fzx5le02cOoNm8ySD/XP059cZ8MS2jUpYJFnasY93peUKuoB2Fitt8B8LRwk4B4CDY3E3i7S50OA2bzBBFipm6nbri7dpM6HU/S8xp1qtd83O973xnxGELLGVXcxAlR53i00I7lGK6W75R0sjHPslEXGEacoNjaZ9tlviOb/89/24SMmxx0HbJP8A/Qzf/nv+3CZk2OD2ZfwU7h5RbCLcH5Pg0kvuVyvc1gXLwl2VRzYgfPHX9nctT6dXJSPlq8x+WNd8Ig0qWM5zPs+rLEVatmP7Bj3BPDl8J/tHz/yPhiY82oy4jlP0HYQw2dADwi1ctjRcrjaPOxDmT/dP8MNeEZZJxIwkRFiClmktQNRIXp1OJ6lRlFyJ8IyNiOUUrlMajKYefQ8uOedyn+8P/LjQZbL/AOuZT/eH/lxKa55HwMMLEf0PG3aeKsnkx+vP+2PDpYMv/rmV/vn/AJcZdoeFw5mGCOPP5ZGiaQtbNvr0UBS/q/swNOt+Kha9geR5GOsAJ8+M2tlo3pWjY2G4uqHLGk8+2izuwIFbV6mrvHQ/zLU2TxLKaqAB1Pe1V9jyFY0zPYbun7ubiOUBRt1ZnsGhY93nQHyGPY+PpX/MfA+2kXY2tOfE5jFk1akeEdT8RyxMnaqD5EHYWa2vpzw6i7KJRA4rkyGFEa3ojY/d9AcXTsqisCnFMoumiKd9iK5eHzwfx1IAC58D7Tc7kxLl5S7uwN6iTZG/p0rFpMyzugskoumiuw33oVyrlh2OxqcxxHKAkk7F6N/7ONn7JKd24jlSQoUG3ul5fZ6Db5Y3/caOZxHwP1ynAZARV/KckWkAkMJFkUaRp8NEXtuQa2wUvGJ4jLKzeKZZQ7CMbmX3q22Bv8LGGI7G+yDNxDLGIScyXoMV3A8PMgD5DyxlF2ejWwOJ5TxLpI1tuD093fcA/EDHD/UaBtmcuh9sppGpsM4Ce0mak7pFCO692qN3EbTHQQUXvNOs0Qo9eWHfEONZhJA8MyMsc8mYDUhuRi4YnYWKPKgMBL2YhBDDiOUFUR4n6eXhxf8AmxGfd4hlfPYv1/2cb8fRtYk/xPtNVFBznqcezhygiWVQpR0dtKd4AXbUgY+JQQRsPPGXBu0gjzjZzMtI7KFAWLuwGAQR6HDbadAqxv1xseyqGyM/lRZJ2L/E/ZxF7DLLKAmcyhZjso1WSQeXg63eCT/UNnF8TH+J9oFVAACog54hM0rT3plkdpgV3pi2oC9vd8I/DADduM20wcd0HCtYSCMB9YGvvVC+0vya8bx5+gAOQAHI9MDNkycuGEe4BJexy/acWprvDKU1Kaum7qBDV49msxFNbqCxjDLpVAEito1jXbQobVy88aZLtTmpJJu8kX24BYFEIDRppQx34VYUPEN+vPAnZ/s930LytmIoUD93chbc6dVCl8sMB2Sj65/KbCub/wDJiGrtlFGZb6cgfOJpICq4h3zGTtHnIpJpGeNjMweRWjjkjJB8J0kEArW2MZ+0ucUK4mDameQsQllpotEhP4AgDkKFYN/mygUj+UMpR57t09dPrgVuy8Bofyjkv7z8/wC7gF26liFyf4n2jXpU8JA1mGZ7Q5o5eNNUbBVRA7RxmYaDspkI10KG3kKvfAE2eknczO2p5GZmK0o1FmJ26dMNP5rQgV/KWS/vNzv+zjXK9iEfV3XEMmdKl20s2wG7MfDsBeObbqIGZP8AE+0AIoa45RZwTvHRyWs2RZ8/Xbl0xdpWknvxWFCnWKO12B5YPi7JRgEDiWVFkk6XcDf/AGMbT9m0YktxLLajXi1vqNDqdO+G/wC40M8z/E8uPOaqnCBE/EpT4YzqsPqFjw0RtXmfPF85IURgdXiXT4eV/remGD9nYtlfieUOm61O9i/Lw7eeMx2djoj+VcoQ2xBkej/w474+hcZn+J5cMsoBBzgWVtUVt9t/DzryHrjLIKW7xuhYnfnudr88Mh2djDWvFcoK5ASPX/txrm+xQj0huI5WMsocDU4sNure7yI5YE7fQsRfM/8AU+VoNjf+4n1l5xu1haOr0O9eQ8sWzr+4ni+sUj7vOvnhk3ZZDZPE8pqoDVqe9vM6cROzKDSX4nkyqsDu7/l4fTHPt1A3sTp+0+0XgaCdrU/T81/57/8AuwpeLY/DHWcZyEE2ZmlXPZPTJIzi5TdE3v4cCx8HhBH6dkTuNu9O/wDwYbs+1UVooCc7DgeXdNZbzijlmXfl19cdt2RiBIsj6vz3PPbfz8ueNH7PLIZTHmsrLR77ukkJtUUl19zyrF+ymZjDix/Rkcr+95/9cTvWV0OEw0phWyg+WAArbmfP/IxMWimWtjW58/P8sTE7fmM+52OwoJ3RCsGznyAN/jhx2bj/AETOdQfo/pY778sYZTL2JK38K388MuAQEZbNjkbg/wDlOBrvufNfMT5fakst++c9xbKGvOySPKqr9wwfHEe5UKDZN7XZF/4Y6CfMRXRXc8vACPXAGaTW/kNI5jybYjflhQrFrAi0RTsXBgPDspcjb1dkH/P44bhhzXcjqD16auV9MeZKEd4oqw37gTgs8IhO/d8wx5Hp+OJXqgnOEKcDlB8N2dtyD8OtV+WPO1mXvOZkitpWZhe5AAH4eWJBw1Kbw8zQrmLHoTh5xKVFzGa1gn2znZQdtI/HpjO0wVMs8j5iYFswnEdnIKY2OQJ5cttjjSTLt1vZifwNVh/ncwrRt3YPKz4QPIi9/LGEWUq653f+H5YrauSC1rRyUwVKiHRoqiibsbD58hW23XF21aWHkvhHUWDd4vl8nG8alo7JQm6vnX8DjLMcPj7waUA3HMV05c8SKwJtG9ibS3EN8mnIH6Qdydge5NHHI5rKlZFHUAbgWN7Io9OmO57lVhjNEKcydiNvqGG14Hkzsd1TXXVBzPLfFmyVSt7DifSIFEMCpPGJOI5amjCjZVo1yFr1/HB/Z7LHQ9nTpPz5enpjE5TVIzN9liQCN9wCQd/x64K4Uls4ZSwCXXPmSMO2qqxPfHrQxWI4Q/vK3Wq5EkbEHY/twTwVqziX95a25bVvgTNZWOiBGBuN9PpgjgOUXvoKFU92voTscSVf+NiOR8ptXZiF16znI8iO6T3twDex6csZ5DL6suQxarK0KqsMMrmD3KeGqQczV0PTzxhwiY93WnYud+lnp/n0x64dysagp2GfCTI5UR5Qqt19K2v1yx5/jgwk7eVWRXPEibVFuoNZuq5/0B33xkmTQOxKKee1A4gW5LX5mLpUQzHDpe0s8epWo+6OV89/8BjkkypBXY+8GPwr/DHU5yNFidlQAhQbC9cKZcnq+INi/Pph9JziIEe9DK54e0S8Uy/j25Gjy546Ds1DSZs2DeVlIF7gEC/3YwgzYSNdYPLmADfU9cOOGzK0Waq6OVl58/dHrhm2MShJElegoVmB+UURj3+mw+e+NCa5miRz5f8ATHs2RSh7MbWNwLO2NFyUQ/ohsF+yN996wLEWvG0abajh7Tn+MZWpud1Rv/P4YDkgPdAEGwb6+f8ADDfOx+1cAUAwAHLoMD5eEo9AWAp5V579fTBU3JEVUoi9zxizh+W9QKNmzVjlX7cdX2qA72Oh/wB3y9f3MAwcRRjQ1fiAB+3Dnj8KtOhZNX6NBzAIHs+pvCnb8Vb8j6SVqYUKFN4q07sb28sBcUi1QswYkagK/wA/jg5ckm/s15Dko+eMuLRIsY0x6fGN9IHnhjEKQBCVCUzGR/uIspHVHoAfzusDGHx79Dywxmh8BPUA/wCOC3zYjoOGB8gL57Dr6YaGJF4hqaiwMYdlMvoaYWpIy0+4513Tbflh12bzIeGNBpsQgnY2KG/SsAdnp1LS+X0af/4m9cFdlF8fhbw90aHkKPn/ANcRtm7X6esUygEnp7RalAf4nz+G2Jj0g/ev5+eJjCLkz7XZP+BO6YywkqtGtvnuBv8APDbs2nscyG38WXv/AHuCJuzLL4Xmy6Mg90zxg3zpgW2wTw/goEM4eSEiR8uCY5Veva76tJNfvxHWro1OwPEeYnzG071ViDl3xYsa6tLLsDsL5Ej+AwXPIuoHcDQF3UNuNzzI9P2YJ/kSJZHUTMaIYHeh1sbeIkmq9DjGfIltT96xIuvCbIqvFt6X+eE41aLtY3ErkH1SWOSbk8veB5D8MFSQzDk0dfA9d654D4fINcWlizVuLuvZkm/W/PzxaeFtLyd81eIBb5FQeXUjngCu9DVriacMybyIx1BdRoULPUWPF+r+Yxtx9azM5AsmVlu99xVfInAUOYcCg7VY6+R/ifzw04vwuNp5XZ2BOYYELz+z0rrsL6YHFardtLHh3RjJhIgqqncuqqRqCkeWzCwRyGxbrjB8yPmQB4VXdiPusf8APLB02Ro92sngskiiwHoDybf/AD0wH3Sxu6tK1ALRJonnfPnyBvDEs4hA4IwMMmkBWQaVCmwT8tx/k4EYSGVASn3iQNgLrle/P8saBWkSFdZjJS9jV0ATf44CZnVzodiFqt76X+PnjUSwPzlAbE1o5z2UIgTUQxaYkCqG0LbczgDKFS16SWFEfBaqj8RglUMmXjEpY/pDdaP1DdcZw5FURWjdg4LDfVfwC/dG2/XDNmqBEKnW8WEux7/aZ5pgJJK5M5I8I5E0OZBGwHTFuGCwzKQNfhFjlRPP03xTN5SkEhdrJXUNwNzuT671fpXTG0OYGqQKxZVS7u63N0fgAcWPT7QYxHU6mHdMrmxKAxLRkDetO/7cHdn4XMkNso0uCVC787q79fLCvOZcqgKyMzNX2t6J5VW2COzss30mAFm06xYPw6+Hf54n2lbUWtyPlNL4lPcYuyHFQscY2NKBzr/PLA/Ds8I0o1uxbmP2fhhnlOzM/dKTER4L3RrvbYjpiuS7M5gx2Iq8gysCPO9seir7Pb8w8ZOrPhkgnLxahS/pX9obZc+VXgZe8LnxJzsHSdweW14JzPD5oYACrI5zVigQCO4O4sGxthfFFJ3gDs6hr3JrfY/dGJqOHE2HS5txjKTHM9YY0LlChK240ghfj64V/SLJrluNx5HDGRDEkhDsxUbW1gfD4XgBSskigSNRBJINm7FA+XPFVOje78pYal1AmTRgRrqXUBtfxPIdPLB3BUHdZygAfo0ovr7oxj9DJcRljo1bKbUWOdnpR2wTwrJqsecK6t8vNzPp5H5X6YDaqgNNvl5yequ7pzgWZWQUNSmtj4a8ut/HFkjl6slctl9fjgWWOUjdpNv1j/yemNIcqSiOZHNgWNfzsY291sfKLBKm/DvtBuIGm1H7e428qG+MPekG1+Eihtd/D8cW4pm6eRdRFDYXsfDd/PF/olIsiO9nrR8vEB5UDeCFPCAYTEk5wREXUPAOZG/UgY6Pj2rvgVYKPo8GxW/6MnzGFDcOWkbcsWJsE38WHJTywy7RownTSWH6NANiR/R1vscTu34i21s3pJXUki44+kCSKStmQdDa/wCOKZyNmQgkbHUfD5A4plMuzOyl3ACg7uR1INWBeJn37qP3m98Atrs7/j1xS2+R7RCkpcesXmS0YefmB/1xWZNktNyOZ60Of7cX4fCJWI1OdgRW97Wb+XLBWWyYZgrksFBoNYFVzFHnWNO5lBJuLw/suBUpAAvLTeW/sWwy7FQKSt1fced9Pht+3APZ3KKve0T/AKNPsensmww7FoupaF+x57G9j5jb9uJCQXcjp6xNQEa8vaKMwdJAFD8fU+mJj3MRAkVt+NdT6Y9wXY1GzE+ooORTURxxSHXns2FWyJSTy6AeeDctl2jyctqq1JFRABP1wJvzrAPEswseezZddQaVgNgei+eN+H5gPHmSLRdcHUAD2vToMeU18C8tz0niO7NSA4CH8I4cZ5o11sFdgD4QARf9rnzr8MVjKzlu6WLLRKJHkYytI2hCRbIBz9B94DGUHEe4IkVlOg6l0sCWo8yK/H548bjxjnaMZLLoHV0dV1EyCTmC12Fv7u/liijgwkN9iLDMNOWXf1jBeCQRrJI7IqhI5A4iYkrKzKtJWoG10kVjCTsiqXI2nwd2ZF7pgFElAVIw0ubIsKdr3xSSXMT96jiGLUsSqhDkIkLlwBq3cszGy2CuL5eSerWEsdOqQvN9iqIjD92DsN6q+mDZtmW4BztzP33RA7W8WDMiq358+vMeuC88NWYzChmB75jsosAad71DrgTK8KdgCZYhvRFX5dQ1YMz9fSJ/Et969hmqh4dxtt+OPOJBew5HzEsKqrDCecjlIIUkkQTvJK6DVL3YVUUFja3bknlyx7leDqygzvEZTF9I7umaogTR7ytJOlWOnrRxhmOMaIWvLRTxpKdLSE7MVFt4aJBBHxOJ/Kk8mXFRQoWi7hp6fwxmwVVb0cnKgncXj01NJkGLLK3W/wB6QahqZ4c8/lbl7w/ifAImkljDD2Cq0pWB3KatOlECg94WDA+EGgN6wPmsouVYxGiyjfahuLUkGiLBG2GC973mYZu6YZjTaAuopFQL4lYOD4PzIwkk4K5l3MMevcAFmqhVEyOXY+vLfpgWeiUsh0751Fahb8TSGTzgxRm9u/byP9C3rjTKcOBkuRnKBZJGSwpIRC2laJIva8Zy5MRQRhpFNzMbHhH1LbHni2XzjRyJoCOxJUrfgopRB2sahY+WE0HAa5GV8+6NtkwU93hA8s/0gNIwjy0EarrqR57Z2pAFC3e/LzF4cZjg8cMZDaNXeiFVVGYu7KHQbDwgqQbOwvfCfI8aZnkiTKQBNK3CDJzjbUrFr1AjpW3xwakmYm8TtErjM9+1KfCVi7tEUE8gFG53x6BNIfm16RX4+i6ddZJuzq5ctIW1ASNGfZtGFeiwCFlGtaBGoEjbGvBs2pzEQH3h+zrgfjuSeYl9MK7mQsXlJJN3Su5jj5k7A+W2LcB4MVnhfvENMDQUfK7wnamXAxXkYaoxpntNc4q4eqtDE7tMzaSTpkkNn9YBufXpjdMohDHXJeo2DNICoB6DXttvZwH2QruyhfQWYaR52Oe4+GH8+QghmpCC8jaa75JDQMhZ2Vd1HhjO/wDWVzGHdmLEcoatTUrdRn0gvEY0SJAG27/fU7PR7l9tySOm2JwvhsWamSNuRO+nmABZqxsTprGfEsnqXTYH6SDdA/8Adz+eB+DwyQZjUjxkx03Ib+hAINbkYVspsDyue+F2ebYR3d9pXhOYhzIdhl48rDEhkkcs8hrUNIrTuTdUOpGNs/2fSFZJTNGgTQVIjZi/egmOlABF0RvyIwXHKUZlWHLLCylXjHenXZDDxF7SiooLhRxvi07xyPIseh3iIChgFWHUEVLu7skk4uxUyYlk2gDCNOtvnDOI9mJolZ2kBKOqygRupVn93Q7DRJvQJU7HGOTi0x5kEk/osnMDyG5IJwPxDjL5opK8CJrcFpO9lJOkXqWPV3acudfgME5SmizXiWzlZNgelcyOuJdqsFyGWXnDpBxRYOYGs6XWkb10Pr+rgni3D4Vz30LL5RTIJEjEzyHdmVWclK00AT1sVfphRnOFlFsSRnehaov546ObispkSUJlxOrqzTePUxUAe5r0Aso0k+RPLnh4cW3jr3zXoVCRhGnXjw46TA9mIX0GOWJo270mXu2FdyAzjSRqPhuiNjjzLdl3khVo5lZSryRL9HcB0SwS7VpQnSaVtziuY4nNqVIYoURY5QI01neZdDOxYk7DkBthTH2hkdFyn0dHaJWjRzLKgUEn3lRgr0Ttf54P8JhaR1U2hjnln0vMkjLKJAxIIvYLpr9UX6YacZnCzKGXV7CA2R+p6A4U5AjuwPCoI3BJ23rbbbDHtDkdc4IdRUEA3AN+DnZN4iO7VXuPpKWGLCuv+Jv3WX+iyZqTL96UkSJI9RRbe7ZmA1UAOQxXgvAEzKxsBHlzO0i5aEhnL6BvqfTQ3NBm54H4DnWiSWNhBNEzKdBseJN1cMjAqRZ89sH5Pj0sSLoiy2qEuYDUlRa6tVGv2gsA+LriwMpyY+cmanUUllGXynnDuzQ1xhJkV5oe/wBIgZtEVN4iaotY06VsknAPGuCGHRH3hbWglVhF3blSSDqD0wN2Cp9MYS9op8q0EjRKQuWGVolhrTcsSQbUnXzUiqGA58wzyq5hWEGPwgSySHZj77SFjuTyG22MdKbbyyZRUDAsfaH8HiKtMDq2y0/QV9U3ljl4eIFQAs8y0KFCq/48dlwPKl3lC0XeCZQovmYyAKNemEg7AZr+qk/ur/z4TQqolRw5A01NucXtJxEG5+Q/zAYM2SPrZG9WG/8A7jiYbw9gs2BtDIfwUf8A94mCbbKINsa/yHvPQo1lWmASfD+p0HEuFCTM5tyyKEmOosHNChudKNQ+NYw4ci91OEZCNeXGoA6frtzuASPlhx4u+zZCGQDNMtLHJI1mEg2EljAGljuxO5Fb4W50dwubVdJaNsuDSsqA97ekB2ZjVgEk878sRMo+GS2u55iNbacdPsbjIC1vrnJxCbQvikQ81GlVvfp7xO/mMDZ1jqWQklkcqNgPd3A+N+eMB2jlk0qwSnFNQF77GvmcFT5NSmiJhpG9vQJ332ofC8TWKWDDOYtO0O4bPLKNZVLe1GpwGHnsFo+eKcL4W8QbXTaqIqtufnyxmmUcIsyoi6GJogg89J23rnf4nDfJ5olvaBaG1g2D1PQcrGJnOuHSOpNga8EWJdvZ/wDCvni+ZX22ZPeIAZXBUqt8hW5Ir8bwNxKigEZZGsb78vw35/uwDxfj0sebzaKFpZGIurvb+GDFNi27rY+Y743aGFSoB3zRMz3oKFyUdipoDfSgI09Og3vpinC83I2mEVoAs6iAp5Ei9JOPMrMsi96xImYVWwSrAu62NY1yHD2LlQEawW1EGhtyJB5jnVYacOhH+YOC0K4hwuSSRZbQBQDQOq6PnQBxkYwPs3t90enpgnJyyIvdFUOk6DRPIblgKrZbwbmTEatSTp30jGUyb4Tp0lNGrggmj2UYBCXM25AA+pasUzeZIkVdYsnVagC9KnfayPx88BZ3MSQZdHVtROZNarFAxMK39PLA44qZ2Mc5qPna+9fTn61hlNSCTqLmTgdoWfr7T3MStE/epu8iBifDuTzoVX5Xhs+XkkgK2mpxqLarO5vdQo33rC7MwWdS0ypyQ0Sw6bCt/wCGD0y0kbq4EY1qF2sV9qzz8sNYg5jWEBaAnhxiXQ1MR1oHnqPUeuD+CqPpMW2+v7o8x6YNimDIzSoBfQbmuhHx54xysIObgMetAG8QIPi5fh58/PGucdJyeR7tIFR7C0WQoIoYZWYUpRjR36ctunPBnaTPmFjIqqpeYqA0UFzAhz3iNGdegEAnV95d+Yws7L95qTvEYpXhuO/KqoWRh5nZ4llKxCNfbMZGVJWZiNdrqMCoFBY8mbkoGPRNViGLZ5SMqAaYGUSPmjLlw7gAnM7gDbaEi6N4H7vcbVsfsr+t+rhzxhdUcVWP0kE0DZHctYIoH0xpCsdnSjLtzYdPTEdMgIzdTKUGJyOsT8L4S8RLllIZbokitR86rC7i8r6mhaip3FHw7mwBsD1rDiaSSRe7pBqOjezQG9kctwAcB8RyhMoWlXQA2oCr290G/wAawwPvXaWFcgBpPJH7ulUkBW0geHYMu97V+OGaEnL5q3B/RZPDQv3fTnhDmZVjOtSe/AqjWmvO6HpgrhnE5HXMq1V9FlO1XYA/jhdc4kuBy9Iuqo7Js7xc68/D+S+a+mKnhDS+6wGkA8ud/AYZZaKMLUkcsjfeAI28uYwXm5SreALTCrNiuoG3nvih6pXJfSBSpXOJsoBxWR401LotKBCtueXmu3nhbwsi2kJIZ3AJFcjuRdWDflg/MQt3TylUbWQdOm+tD48r+WAhlFVKlYmOtynxsdPwwCOADDdCWu2XK8O4bmCw9+gNtwvIcvy+ONe1H+kctXsId9v6tsIzxqVLVW8KilsjkLq8PeLsGnRpFdwctAWVRz9n5/H1wLEiupOlj6SOsv5bZmK+7uxVX8PPG/DeGNArAlDZrclf3b4OXRoYRxlD5Ne5raje2BSXmdQdA+2eZqjWn8zvg3rFtNJy0govxMTzSmSVY5NwjVsQbrnW3p1wx+kHUNLXYIN1yBNdPjgWbKs0rkUCpIrkW3531HS6xhmsz3JLQlgzGpLrn6fng1YGygSdqZtcnOdXkn2ltr9hPtt/VN5Y5+LKJoTwLyX7I9evXG/Z3ikskk6u1r9GmPMf1Rw94dwe8nFIuWMz6VY0ZRtr0A2qlbBPu89O+EIrY2B6esxCqPe33852X/Z/GFyYCgAa22ArriY8/wCz1ryfqJHBoEbg789z8cTHwm3YviH7zOa1zOYnm15rOxB5bDOyqsscYv2YG7WQd2YXQNG7xjJAjLmkj2QPAtsbB9tub2vcnfqcGQOiZ3OEkKXk0X4gxto6UFXQ7mr8Q2vAk2YXTmjdKskFmy39NuSWdyT5+I7g74+zKj4ZCB+30gLQKPfmLzE8FjTS3OiPsEL+DaiOn7fLGmZMYbUr6RVe5dXdkjyHn8MEDiMRqnQg+dAncnYVZ/HAWYzsOvUjbaTWlKFEnmGJ+HLEq4mOd5WWywwkcVV4yrA98wOldJF7kDnysb18MFcMTu9SyK7L4SupQdyPF19B8sLkn72LvWOk6lOzEcjRodTRNYdpxOBx4ZbrqSR+3nyvC6iEAgA9ekaliwuZdZorB0V/6f8AjhTn+EI+ZzLGjcrDZdR6c6YfswcubiPKUH/1MDZrPxrmMypcBhKxojl7vU/D474WisrnDfT1EZUsrrY84LHBEI9FhW5XWwGobnyx7l+KqrDUSUA8RMZFHYAetjf4YtnM5CyGyuojcqtmiRuG2HTljHLZ7VKIxdAK1+6bFbWB8uvPFQS6m4M7Fdr3hKjU/fRh9GtdJAGlkqnJB61Yw0Obh8h/cH8fhgHh2dijV0aTfU1CyRXSjVdeeMDOnLWLI+98PTGdhjOhFo+iqm+cN4zEk0MKggDvjdit+6bpf78AHIQxNbe6Qb8NdRXU3gjNZlFhiYuAvfkXWqvYtX7sW+nxG9TKV32qyL2GwG/ljKaFQVztcxasVZgNLwWeZVDlXO9lV0XdWFX0JFfhjZsykwWNNRcEa6FFRVEqTzomsCZriAQSFOeoUNIA58htY2O2C4mVGicsQBqvxEmjZGw5CwOXXFOHRrZxandIJ/qFZOdUjCy+8pI8QBOmzpvf7uGHC81F3yAEWTQ2r9/wwn4hmkZiVbahZsjz/V+GNeBsPpEVNfj+8fT09DhVbZr02Y30MNmGA5/ecpwjjEoEKLArezoMzaE9w+8xAr54I4pxqlDzSx69TNojzUky6AjFnZNTAAHSB/a9MCcBTRGjnLyOAyLuw0EOgZmoq2wIo7Ecvw1z+djiYokMStJMIgqzxylom1a2ZEjBjUUnhY/a9N7sStSYIO/P68ZBa1RST3ZfSbcQzB0RvIFS52qt9u6eif4YxPEItvEv93/PkcU40oEEdEj25u7H9C3LbfbrhT3g+9uAftH9b9X4YlpUBVUtn9/fOWUqpW4vxmqxlCJpNeks2o7EBTshAHmKGMpM+jOdLMF0jT4PeO9j0IwwzmbjkSNA9EMpYbgUOdmvMYWzZnTMy70Qx+8Sb5WR8/iMUAXO8uYv0yjce6bH/PKVmEJ8Gxk866Xz+WC8jw9UjzLWNstIKrfkLPM+WKZfNRBVPhDVYJUja+Zat8brnUaLNKrAn6LKQK6Vz1V61ierfDYX+zOZytArkJGz8W/iH93/AD54Czid+yrHqKgEtp23rwfHrhfJIoNlh/ePmvp8flg/hOfjj1a2rYeZ8/Tbnh/wppjGoJM34nHusRaCzZ9ViEfiEqgBhp5bi6PoLOIJIq1OxdKqylX5Hy/LHmaOmHUp1HUze8Sd7qx8APwx5Fm47t9xpslkvys0B59fhgim6Tb38IDktYXv5d95kvDkc2NgT5bV6+IdDh7xSRI5QpN1BBR03sIz/DADcSjA98ADoBZAsEWCvp+eJ2hdTODexy8BG5F+zNGvlhBpmpUCte2fpBq18DqwtlNJM4lHT71beDr03+NYW5dBlzql10yDf3vFzIodOuJDKmq9QIBF+InqMG5jMRySoVewoawSyizQFetE4o7Dst2xsdYp6/aZ3F+EBilDlvEaLGl07ab2b0xTNxxyUAKYe94ev5eXnjKPMUGDe6tVttXUk1+/pg9eIxC91U0A1qV59OW945lIOQiMW8Te824LwtUEzhhZy8w00Afqm9cP8rEv0XKM4HdrADIohd5GrfwMrAR+HrY3N+mEnDs0rGYAsSMvOT4aH1Tdaw+7OcbkGVi2fTGEQBdZ1HSSVYJBKdFAX7vleBolzVPy1+cjrqWzUzo+w85fJoxCqSWNL7otiQq89lBC/hj3GH/Z6T9BS+dm9q/I49x8Nt//ANNTvMZ2YE5rOQKZc25WIlcxVzPIkagrztObWAKJH44Gyk0AjzRVC8OqFUCtp1e2IUglb02bvTuB64aynRNmHVAW75iW72SPSLReac7LAVhdn4XVM1r2YyQWAbo/SOVkDpXzx9kSG2ZB/wCfSPapiXASbWHpNW4nDGoYZdSYgzCswbNrv/Q+W/TEyvEIYBaQ3oh7ujmWNqttW8NXufTcYS5rg0iJIzFqCEmyK9wjzxabgsoDsS1BSTuPI+vpiPAjDNtep9+s40ljbMZ2BzqbLqToAA7/AKAkgC4KvxV8sCwHLMi+wAtQd5xe46n6Pz3/ACwGOCS1qtq0305c/PyxTJcFlZY2GqiqkbjlQPn6jBhUUZNx5n3ndmvOF5KJCismRkIYWCcwhO9HrFg5OKxF5JHyoDyM2pWzHI8jVQ7e759MB8JguGKpdB08w3oOl7eX4YD/AJJkfdWL0xBYVuQzb8+tjHEAsST9W59/SNaiqrcGNHz0LBlMBACJF/pJFqpEikVDXNt7HQjBWd7Qxy94rwLR02e/50QdvY9CK3xz54PKxYDVakKeXPu057+oxU8HlJZRqtav8dx18saaVM53+p6dYsgD9UaNmMuXJ+jqNhymFbk8h3HOxXyxWKKF5PBli1Le2YGnqNwYBv1wubhMlld7UAnl1ZyL38hgrhuQZHKuaOi92rrXn6HBmyg2J05n3nU6au4BPWMZ8wiKsbZUqusyA9+BuF071Dyo1yxM1xWFw36Ps+kNpzJGwOoH6rbkNx6YD4hlWYoqyF7BpQeVEHz8v2YCTg8qrRu2OkcudN6+mARFIvf6t79IdVVRwt7R9F2gjTXpgvXJrb9IJ3NAneHlsPh0wNmM9A2o/RwSzWan38RA2Jg5D+OFQ4PKt3e50jfqSK649XhEi2TdWB83Whz9cEtFAbi/ifeJBDYQX1jCbM5cg1lwduSzAH8P0f8AzWGvBIVE8VZUpTDxd6jV0s1ECfnjmV4TItlrAA8wOhHn6jHVcFhrMJ4q8Q2DXfocL2g4aRF+fE+8ZRpo6MwN7Tm+GZuZFjUkG9OkXzB91eWHPaTMSXq72Rva7oc53iLq7wBRGsSgAGN1G5rQfjhTwaNZlSiwYaRyFWo872wfxTgzxgK87yKkh0g6wutzLqI1UCQY5N/1rHPHsU7BWygswxIb6dO6VyyAZVe+jMzNmLUBwo3hJs2rDle1c8YOIFc6sqVtb3nWvLYCAi+uNYpQ+VjK2oE5G+3KAjAeeyLO1Lz0dGvrXU+uPNB3mztrxPobQ+zVkZzlYwhZ8uGB+jA7H+mFbEbEfR/XBGX4xFGqqsG2/wDT8uZ/qcJxweQUu9sCRuOhT19cVXgsi0DdtdbjpuevljGpq/5ifE+8SrKtsNThfUdYyXNQDQBA1BWj/wBJOytbkm4fNenmMETcXhIYLltmQxFVzB91yB1i58sJV4JItA3bEqOXPQ/r6Yi8IeMEsSoJADbbEuu/M+RxmBTxPi3vDQhyoL3v1GcKz0UCoxbKONIs1OoO2/SDElGVAb2HIHlML2HQ/R+e2MeKwVHJ49XhO5bfkemBp+ASDW29AMeY5UT5+mDVrgbx8T06xu00KdMrna/URrl81l1IZYKbSR9dXOjRrL0Tt+3EfPZeUamhI1xlK+kMKV6JG0NX/DCqPs9KaYXRAPMcjv5+oxTKdnZXEbLdMqkbjqB6+owBVNcR8T7xHaWFg/HmI6h4pl2Q3l/rALuc2ABtVQ164wzWajlbX9CdtIWIEZhKIj8I96G8KYOz0siI63TKK3HlXn6HBUOU2a5T9YRougKNf442yg5McstW9+kbSprWYhjf5iXyrZW2DZZ0II2acNzF7VlyOoxoHyhLqYDyG/fDfUCPD+j2CKwsXgrzPJo5Kw5EVuinqRfI4g7Nyl3SjahSdx9rVXX0w1ipvdzoOJ6dZJUpojEA6d0ey8Vy7BojCdJSie/PI2tD2F3QvFEz+VEpqBtwrk/SGItKVRvDfIYT/wA2ZdZjo6gisdxyJdfPzGPP5sS6+7o6imrmOQbT5+eFhaQ0fhfU+8MuxFiZ0MecgYz93CVZ8vNZEpYCoj9kxqd/O8C8AzvdQg/R3kXwlmVSaAGw3OkXuCTyDemMOE8HeAyhwfFlp65HlEfInzGOh4Q2nL5YhfHEuwd5Y49WzW2lChNmjqK7CsUbJYMSpvp15xbMFyPGO/8As8QjIoCADqN/5PP44mDOyMITKqqm6+0BQY0PF+OJj4XbmPxD95jb3zESrIElzDWQe8koCUxkkGM1d0AeRI39OWFuecHLZkiqOYjNhi1nvlvxMSTv5nlWPG4w0WZzyaswQzlVSNlCjUN3IJBLDpRHTngQ5onLzrTgd5l2BkbU5uVbLGzuSCefpyx9uRbZqYHNT9RJlN3i3M8VlZJFbVRRrs/qE49n4rMVZTroqQd9qr4euDeIZ2ExShQATG1eFfunyN8saScRiptAGvSdPhTnRrr51iVbWG7x9p6RJzy8plozoCKYZ6cBVtWAa9qFijY6YAyvFZlVF8dKoXn5beXp+WPoEUK9/BmJ4ZIZnzCKVZiVkdlI1xgttpo7CwAdsKOFFZ48uwjhV3aceGAEezUMqqmrxtz5mzj0Tsqkbo4yMbTwYeET8IllEMQRSaXbURp5D92AH4jMljcHUSwU7WWa6+Qx12bBiido40RzBlSBJDo0tLK8bnudREfhA8N88bcSykMXgaBmi1QBZu5UIAzL3rPMZLctqf7Io7Yw7GQxzHP6xzbYrIN0zijnZwryAPpLKC1mtXdqQCa50L+GPJc3OhJIkBkAYDe2F0pG298hjpOPl44D38CRKM+RGFjChkEDhTv9ZsK1fDF+LZUsYp1id4vo0SiRVBUMryAi7pSCVxz0Atx0ET29/wBPSc9nBmojrkjmTWALYMLpm8xvscF8GTMSapRHKwC6SwBI86JqtrOGfG0WHKjXDJlg+aB0SNraT2cniF6dNEgtz+zvjPiXD5szFlXyoJhjifWA+lVbXbawpABK0d+mNbZ1JseV5tPaGuCF6dIv4nmJlKkgDY6SPe3Iu/wwDBmp5EZqc93Tk77bEXy2sn88dxJw1URROqMiS5dA/daEKyEB9Mhc97sRbUKP5LXzEkMOcabLxRMIxpjMChCv0hQpI1e0oVuaBIxy7JhABI+XznVdrDMCF8Zy38oysDZbY2NzzBFdMWXiEjWGLVY5k8w60eWO3bLRape7gV3VoCUTLiVtDxB30prXTbbarOnyxy2bzsReULEY9MuykKGCiVdm3NHz3wL0CgBMGnWBZQF4xeOISNYYtRG93XInfb0GOv4LK5zCbNWoXq8t+WObmzkTKwRaJG1Bb5X5+QOHvAYpjPEXK+FtwrXt0vz/AMMQbSF7MkkcZVQcmkQFI1gnZnKqMsndkhnF0SKJ5XVE1tgvjOV71lWYF5Nf9H9KCIpR9R9sxjFkIBpAsaumAeyktZZG1rYsAad9mNC+tnDbPZzWyyA6F70BtUcys5KzMoHekLpGqQ7X9gcqx6FK9qhECr+aleKfo3dQKke4XMt/8BJ/EYX8RzTq1rq1aK32PP8AZhnmiXjFEj9KNknoIDZ5161hd35WQtOFPh200RWrbnyPP54kGbEki+ffGIxFNgASPvLODwZqdyNIkZ9wqiy25XkKvpjWSLNrZkjmQxjVTBhQY6dW45dLw04FxGswhgj1sFkBRaBYEKDRBvz3G+GWejiysU+iMhzlA5hn9p3Y75FAcFvELJYXV9cVUqSuL8fSRtWK4dzh06zjhxGU0TqtSSNzz7t8Wj4hM+xu7BXUTVh1r9px20eVVpiUiQisszKmWErHvY21ELqAjXzbegSBjNoIe/y8JSJI5MzmFc6BqIhzCrGga7UGwDXPB/BnXL6wqe0qGWy6TluLvJ3cgcEHT9k+HkeeBszmc1egrKO8XwC28Qa1GnzB3GOwzOWZtjliZhDOyq8AiSV1A7pRF3ra6ttutDGPEc4seeynfgK30eC7VUCnvZL8P2OYNDA/Cimmdj3fKOr7Z2hWynLnOVizGaMncqkpYeHQNVitiKHKq/LGb5nNQFI3SWMqqjS2pSBW234fljqs1w11zEwfKzN3ss+kKApkBdmGlqJIqjte2BeM5qOGXKpIpTTlIx3L6WePxsT3hI3JA+6NumMNEYWJGhkvbE/p8ohvORQxt3cyxaRpemC+7Yo8t7ONss0+lqA0azyPiu9/zx1ud4S0ufZ5FJimmXu5GIaAroHdhRdMOfhHXElyJ0q0cAOYOWmdI3g7rVIsqKrNDqI91iavfY+mCbZcROHLPiI6htYRiWXXlOGlnzEWt1WQK71dncqiWNuZAP54xHFZwzsC+ohQdzdC6x23CpGU5WHNQwapc5IkimIUtpD4YwT4LsX12xooiGVEoy3eK0Ehdo8uraZEZwC8pkHd6KHh0+t4P4YHSxy9oqpXuxuOM4T+Vp9Za31FFB3N1bn488efytPr12+rRQ8RurvzvnhlHxeHvSxQUYlFUmx1OT0rlti38rwd8G0DSIqIpOZe75VyxFe36OEZfp5ScBz0kjSd5q2y81WT/VnlfwGOpymX1ouqSVPHR0PKNtGo6VjsMeZrCHJ5+ORnMSgacvPey7+yPkB5Hnh1k8+foaSd4sY8LOEJ1gljp1BctKdJAjGxF1Rw3ZVLOcraesTVa1jOm7LteXUhSoPQ3Y2Gxve8TA3YGzkYrJY1uTd363veJj4Xbhbaag6mNRt0TneIZVGmm1BTcz3ZIutFXtvzPLffAnEgBFmKoDVBy9MxQ9eQA/DDHMg99NV7TP1P6np+zC7jP1OZ/tQ//sHz3x9ajbqi/wC3zELBug2gme7NhIpWBB0xsdr6If4YtP2bCqzWDSFqF9AT+7C9opQr3VaGvb/wzfT44hil3uqry/wxq4rDe4+0sOsNi7KrSyWpbTqG7X0O3l5Yz4f2XDRwtai41I3bbUoJ+d4Fy8Ulryrbp01fDyxjlYpNMdVWha29B6YaTUz3+MXh+7Rpwzg6NEhIIJ3JAOq15Wetb4yj7MrLuWB0OwBcmzTHc9L35+mCuHatC6XRPe3LA9fLCvMRSWfEGOo21czqazyNdMZifE29H1FGAWhI7MBncEraEKCSeqKbHpufzxG7NB2dCVpAvMtR1W237MAyxSb1V0L2/VX0x5JHJvyuhe36xrphl2/dJSvX7yh382gZGFraKp1WftF9l/ujG0PAlEnduFcd3fUjnX7sKzG/pdDp+s3pg/hCsDvQOk8zp+78PljHLWvi4RlFd8X0m+b4EhkQdSDzvSCKII8uVfLGLdmQoolT3jBCbJ5aiCfSxYxtxVXOnxq2xpRvW45nfpthZBG+hr9OnofTHU2cqLt95zq6WqDDlD37OhbJKnWwUnUftECyfIVWJ/N4RLYK1qUUCftOv8cARxv4uXpt+sK6Y9hR7N8rHT9cemCu3EyZVIK70Pm4D3as+pTpU7WfIj99/hjpOD5OswhO1HarrmeeOMhRwSTyCnpf2G6VjsuCMfpCeJQNQ21A3udhiPa74NeBlOz37JgxvE/ZNnjSNZFj7o6mDGTTZosik/ZBYKCemDsxxLwqXSCTNPIBGqZpplRCLlchpZFU0NAPh9/0xhwlSY8rtsFF9asHcefT5+mNZoid1jFiUnVsDYP54tXaAoZSus5qHaFWvpaVzK64hYKXmDtd1+jmuW2Aczw7vJNB0jwXe4+1WGGfbwbEL+kHc7X+jn5YTcRDE+GvdHI6up67+m2I6RN40D8OpbW+sv8AyEAVTUviVjdnaih3+eM/5tKpC+E94TZsn3RYsnngURSV679PVb6Y8jikrfn8Pn08sU3YcfrIsLZHFw5d8Mfs6FKjUCZG0k6je0b0SbuhWPH7OrEtgjchfCTYt1JI+X54Cjhk68zdbf8Ahv6Y9giks2Qu4o1y8aUeQxl2/dCpocSXa/y1hXEuFpGkrILOk+Ig6uXIHpj2fsqqh3DJeksdzewJr8qxbiZOl7dX25g/uvf/ABwtzEEup75eLp8fTyxiM5Au33lK9sQDBgy+UYp2WVtLllsrq3Y2LAJHPbninD+yiusb6kUuqsbJvcDn588AfR5dW3L4evw8sViy8p0Vy0rW36orpgiXsd+Q4Tz48ofk+yyyxxOWUEqCASdtquuQ5fniZfgqeJ7bVrK9SKDVQ+V4XDLylU08tA6fqj0+OGcKuFb2qgd4fAaFb773fPfGOzi+/wDecs2ZBjOLOY5Ls6sjSm1TQ+1kr7yISR16bnFl7JKzyRF00oqH3jpN6jXP0wHPFIxfu697puPcj60fXGX0aW2A5ir2+NdMES+e/wAB6SasoDtaMx2VHetHrShGrXq23Z1r49ce/wA1B3vd94lGPVerb39NfHrhX9Fmsj7WlenTx+nniDKzWR9rSOnSz6eeBs/7+ECPsrwcZcyUytqy058JuqiPP54Z8PdzlIlEmlVAIXRGy3oDahrjbeyd7vCDgcLr32vrl5q/3R9B6Y6PhUR+ixjrQ6/+Go+B3/HAio1MHezyz8YtkxOuXCdhwCPTCFu9Jrf4D0xMacG9w/2vXyGJj4ra867nrCUWE5aTMAs50L4mLHd+Z5n3/TGMgRlZWiQh9Ord/sNqX7e1HfHuJj3MxaxgtUbNb5TxtLAgpYIogyS0QRuD7T1OIxUiipoiq72Wq8vrMTExuJuZ8ZmNuci6QK0mgKrvZary+sx5GFUAKhAAAAEstAAUAPaegxMTG4m5nxmY25wQ8Iy/+rpv+tJ/9mCYYY0FJHpF3SySgfHaTExMd2jn9R8TCLtzlgiWTo3J3Pey2aAAJ9pvsAMQIm50bmrPey2a5X7TerxMTHY25nxmYjPdCWTo3OxPeS2QLoE956n54ynyMMnvxBq5anlP7ZMeYmNxvzPjODEHKSHIQobSFVPmHkB+feY30p9z1+sl5+Y9pzxMTHdo/M+M4sSbmTSn3PX6yX5/WYmhDzS973kl6cv6T0GJiY7G/M+MwGeNEhBBSwdiDJLv/wDkxnlclDE4kSBAynUDqkO+/m+PMTGY2OVz4zMRAyiHh+fYQodvcFc9tvjjSfPtpO/PExMfdCkmIZCeO9aoL2Y8OMK4MwnidZ1EoWXUNRYUdGn7LDpthhBkIY/ciC/2XlH7JMeYmPktvJTaXVTYX4aaT1ldiouZsY0+5y5e0l2urr2m3IYhjT7nLl7SX4be022xMTEeNuZ8Zs8MabeC6Ni5JdjRFj2mxon54rLBGwIaPUPIySkfnJjzEx2NuZ8Zt7aQYcDy3+rp/ek/+zBZRDYKmiKPtZqo7V9Z5XiYmO7Rzqx8TNLE6zxVQAUpodO9mr4V3nLEjjRQAqEBRsBLNQrkAO89BiYmOxtzPjMvPI4kUBVQgDYASzAD4VJgaXg2WYktl0JPMl5N/j7TExMb2jjRj4mbiI0muWyUUYqOPQDuQssoB6b1JjTuEBLBDbAAnvprIF0Ce93qziYmNxseJ8ZhYydyl6tJ1EUT3010CSBfe3Vkn8cTuEvVpbVVX3011d1fe8r3xMTGF25nxnYjLBEFkx6rRk8UkreFxTAXIasYvCVVQqoAAKA1SbAf7eJiYxiTxPjODsND95wuHtG8Q0qqVz8Wonf1LYmJiYS1FCbkQcbHjP/Z"/>
          <p:cNvSpPr>
            <a:spLocks noChangeAspect="1" noChangeArrowheads="1"/>
          </p:cNvSpPr>
          <p:nvPr/>
        </p:nvSpPr>
        <p:spPr bwMode="auto">
          <a:xfrm>
            <a:off x="161925" y="-1236663"/>
            <a:ext cx="5715000" cy="3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endParaRPr lang="hu-HU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20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8" y="2155658"/>
            <a:ext cx="8640000" cy="40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noProof="0" dirty="0" smtClean="0"/>
              <a:t>Minimal feature size</a:t>
            </a:r>
            <a:r>
              <a:rPr lang="en-US" altLang="en-US" noProof="0" dirty="0" smtClean="0"/>
              <a:t> (MFS) – the smallest (thinnest) feature that you can create on the top of a silicon wafer (substrate)</a:t>
            </a: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357438"/>
            <a:ext cx="343693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6"/>
          <p:cNvSpPr txBox="1">
            <a:spLocks noChangeArrowheads="1"/>
          </p:cNvSpPr>
          <p:nvPr/>
        </p:nvSpPr>
        <p:spPr bwMode="auto">
          <a:xfrm>
            <a:off x="6213475" y="6164263"/>
            <a:ext cx="23812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sz="1600"/>
              <a:t>SEM microphotograph</a:t>
            </a:r>
          </a:p>
        </p:txBody>
      </p:sp>
      <p:sp>
        <p:nvSpPr>
          <p:cNvPr id="41993" name="Text Box 7"/>
          <p:cNvSpPr txBox="1">
            <a:spLocks noChangeArrowheads="1"/>
          </p:cNvSpPr>
          <p:nvPr/>
        </p:nvSpPr>
        <p:spPr bwMode="auto">
          <a:xfrm>
            <a:off x="746125" y="2792413"/>
            <a:ext cx="34385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/>
              <a:t>Metallization line ("wire")</a:t>
            </a:r>
          </a:p>
        </p:txBody>
      </p:sp>
      <p:sp>
        <p:nvSpPr>
          <p:cNvPr id="41994" name="Line 8"/>
          <p:cNvSpPr>
            <a:spLocks noChangeShapeType="1"/>
          </p:cNvSpPr>
          <p:nvPr/>
        </p:nvSpPr>
        <p:spPr bwMode="auto">
          <a:xfrm>
            <a:off x="3733800" y="2990850"/>
            <a:ext cx="2346325" cy="67627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755650" y="3678238"/>
            <a:ext cx="3838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/>
              <a:t>Doped region ("diffusion line")</a:t>
            </a:r>
          </a:p>
        </p:txBody>
      </p:sp>
      <p:sp>
        <p:nvSpPr>
          <p:cNvPr id="41996" name="Line 10"/>
          <p:cNvSpPr>
            <a:spLocks noChangeShapeType="1"/>
          </p:cNvSpPr>
          <p:nvPr/>
        </p:nvSpPr>
        <p:spPr bwMode="auto">
          <a:xfrm>
            <a:off x="4295775" y="3819525"/>
            <a:ext cx="812800" cy="14287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1"/>
          <p:cNvSpPr txBox="1">
            <a:spLocks noChangeArrowheads="1"/>
          </p:cNvSpPr>
          <p:nvPr/>
        </p:nvSpPr>
        <p:spPr bwMode="auto">
          <a:xfrm>
            <a:off x="793750" y="4821238"/>
            <a:ext cx="40290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dirty="0"/>
              <a:t>MFS in the early days: 15-20</a:t>
            </a:r>
            <a:r>
              <a:rPr lang="en-US" altLang="en-US" dirty="0">
                <a:cs typeface="Arial" panose="020B0604020202020204" pitchFamily="34" charset="0"/>
              </a:rPr>
              <a:t>µm</a:t>
            </a:r>
          </a:p>
          <a:p>
            <a:pPr>
              <a:spcBef>
                <a:spcPct val="25000"/>
              </a:spcBef>
            </a:pPr>
            <a:endParaRPr lang="en-US" altLang="en-US" dirty="0">
              <a:cs typeface="Arial" panose="020B0604020202020204" pitchFamily="34" charset="0"/>
            </a:endParaRPr>
          </a:p>
          <a:p>
            <a:pPr>
              <a:spcBef>
                <a:spcPct val="25000"/>
              </a:spcBef>
            </a:pPr>
            <a:r>
              <a:rPr lang="en-US" altLang="en-US" dirty="0">
                <a:cs typeface="Arial" panose="020B0604020202020204" pitchFamily="34" charset="0"/>
              </a:rPr>
              <a:t>MFS today: </a:t>
            </a:r>
            <a:r>
              <a:rPr lang="hu-HU" altLang="en-US" dirty="0" smtClean="0">
                <a:cs typeface="Arial" panose="020B0604020202020204" pitchFamily="34" charset="0"/>
              </a:rPr>
              <a:t>10-14 </a:t>
            </a:r>
            <a:r>
              <a:rPr lang="hu-HU" altLang="en-US" dirty="0">
                <a:cs typeface="Arial" panose="020B0604020202020204" pitchFamily="34" charset="0"/>
              </a:rPr>
              <a:t>nm</a:t>
            </a:r>
            <a:r>
              <a:rPr lang="en-US" altLang="en-US" dirty="0"/>
              <a:t> or even less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21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5300663" cy="51435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b="1" noProof="0" dirty="0" smtClean="0"/>
              <a:t>Minimal feature size</a:t>
            </a:r>
            <a:r>
              <a:rPr lang="en-US" altLang="en-US" noProof="0" dirty="0" smtClean="0"/>
              <a:t> (MFS) 2007/2008, Intel:</a:t>
            </a:r>
          </a:p>
        </p:txBody>
      </p:sp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graphicFrame>
        <p:nvGraphicFramePr>
          <p:cNvPr id="717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392370"/>
              </p:ext>
            </p:extLst>
          </p:nvPr>
        </p:nvGraphicFramePr>
        <p:xfrm>
          <a:off x="412750" y="2676525"/>
          <a:ext cx="4229100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8" name="Photo Editor Photo" r:id="rId4" imgW="4229690" imgH="3476190" progId="MSPhotoEd.3">
                  <p:embed/>
                </p:oleObj>
              </mc:Choice>
              <mc:Fallback>
                <p:oleObj name="Photo Editor Photo" r:id="rId4" imgW="4229690" imgH="3476190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2676525"/>
                        <a:ext cx="4229100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45344"/>
              </p:ext>
            </p:extLst>
          </p:nvPr>
        </p:nvGraphicFramePr>
        <p:xfrm>
          <a:off x="4975225" y="3448050"/>
          <a:ext cx="3781425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Photo Editor Photo" r:id="rId6" imgW="3780952" imgH="3029373" progId="MSPhotoEd.3">
                  <p:embed/>
                </p:oleObj>
              </mc:Choice>
              <mc:Fallback>
                <p:oleObj name="Photo Editor Photo" r:id="rId6" imgW="3780952" imgH="3029373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225" y="3448050"/>
                        <a:ext cx="3781425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Line 13"/>
          <p:cNvSpPr>
            <a:spLocks noChangeShapeType="1"/>
          </p:cNvSpPr>
          <p:nvPr/>
        </p:nvSpPr>
        <p:spPr bwMode="auto">
          <a:xfrm>
            <a:off x="3810000" y="4562475"/>
            <a:ext cx="1819275" cy="762000"/>
          </a:xfrm>
          <a:prstGeom prst="line">
            <a:avLst/>
          </a:prstGeom>
          <a:noFill/>
          <a:ln w="127000">
            <a:solidFill>
              <a:srgbClr val="4D2885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771900" y="838200"/>
            <a:ext cx="5124450" cy="3371850"/>
            <a:chOff x="2376" y="528"/>
            <a:chExt cx="3228" cy="2124"/>
          </a:xfrm>
        </p:grpSpPr>
        <p:graphicFrame>
          <p:nvGraphicFramePr>
            <p:cNvPr id="7172" name="Object 14"/>
            <p:cNvGraphicFramePr>
              <a:graphicFrameLocks noChangeAspect="1"/>
            </p:cNvGraphicFramePr>
            <p:nvPr/>
          </p:nvGraphicFramePr>
          <p:xfrm>
            <a:off x="2376" y="1196"/>
            <a:ext cx="1176" cy="1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00" name="Photo Editor Photo" r:id="rId8" imgW="3200000" imgH="3962953" progId="MSPhotoEd.3">
                    <p:embed/>
                  </p:oleObj>
                </mc:Choice>
                <mc:Fallback>
                  <p:oleObj name="Photo Editor Photo" r:id="rId8" imgW="3200000" imgH="3962953" progId="MSPhotoEd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6" y="1196"/>
                          <a:ext cx="1176" cy="1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 algn="ctr">
                              <a:solidFill>
                                <a:srgbClr val="4D2885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180" name="Picture 15" descr="copper imag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" y="528"/>
              <a:ext cx="888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 Box 16"/>
            <p:cNvSpPr txBox="1">
              <a:spLocks noChangeArrowheads="1"/>
            </p:cNvSpPr>
            <p:nvPr/>
          </p:nvSpPr>
          <p:spPr bwMode="auto">
            <a:xfrm>
              <a:off x="4610" y="1614"/>
              <a:ext cx="8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IBM</a:t>
              </a:r>
            </a:p>
          </p:txBody>
        </p:sp>
        <p:sp>
          <p:nvSpPr>
            <p:cNvPr id="7182" name="Text Box 17"/>
            <p:cNvSpPr txBox="1">
              <a:spLocks noChangeArrowheads="1"/>
            </p:cNvSpPr>
            <p:nvPr/>
          </p:nvSpPr>
          <p:spPr bwMode="auto">
            <a:xfrm>
              <a:off x="3680" y="1830"/>
              <a:ext cx="192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Many metallization layers, Cu  instead of Al</a:t>
              </a:r>
            </a:p>
          </p:txBody>
        </p:sp>
        <p:sp>
          <p:nvSpPr>
            <p:cNvPr id="7183" name="Text Box 18"/>
            <p:cNvSpPr txBox="1">
              <a:spLocks noChangeArrowheads="1"/>
            </p:cNvSpPr>
            <p:nvPr/>
          </p:nvSpPr>
          <p:spPr bwMode="auto">
            <a:xfrm>
              <a:off x="3578" y="1206"/>
              <a:ext cx="8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Intel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22</a:t>
            </a:fld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noProof="0" dirty="0" smtClean="0"/>
              <a:t>Minimal feature size</a:t>
            </a:r>
            <a:r>
              <a:rPr lang="en-US" altLang="en-US" noProof="0" dirty="0" smtClean="0"/>
              <a:t> (MFS)</a:t>
            </a:r>
            <a:br>
              <a:rPr lang="en-US" altLang="en-US" noProof="0" dirty="0" smtClean="0"/>
            </a:br>
            <a:r>
              <a:rPr lang="en-US" noProof="0" dirty="0" smtClean="0"/>
              <a:t>Intel 2012, 2014 (14nm)</a:t>
            </a:r>
            <a:endParaRPr lang="en-US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 smtClean="0"/>
              <a:t>Basics</a:t>
            </a:r>
            <a:endParaRPr lang="en-US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411" y="2391727"/>
            <a:ext cx="3845859" cy="3001646"/>
          </a:xfrm>
          <a:prstGeom prst="rect">
            <a:avLst/>
          </a:prstGeom>
        </p:spPr>
      </p:pic>
      <p:pic>
        <p:nvPicPr>
          <p:cNvPr id="148482" name="Picture 2" descr="https://www.semiwiki.com/forum/attachments/content/attachments/9676d1388803324-tess1-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0"/>
          <a:stretch/>
        </p:blipFill>
        <p:spPr bwMode="auto">
          <a:xfrm>
            <a:off x="5497700" y="679024"/>
            <a:ext cx="3524063" cy="26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semiwiki.com/forum/attachments/content/attachments/9676d1388803324-tess1-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5"/>
          <a:stretch/>
        </p:blipFill>
        <p:spPr bwMode="auto">
          <a:xfrm>
            <a:off x="4371227" y="3484806"/>
            <a:ext cx="2846863" cy="26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23</a:t>
            </a:fld>
            <a:endParaRPr lang="en-US" altLang="hu-H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244600"/>
            <a:ext cx="8834438" cy="4972050"/>
          </a:xfrm>
        </p:spPr>
        <p:txBody>
          <a:bodyPr/>
          <a:lstStyle/>
          <a:p>
            <a:pPr eaLnBrk="1" hangingPunct="1"/>
            <a:r>
              <a:rPr lang="en-US" altLang="en-US" b="1" noProof="0" dirty="0" smtClean="0">
                <a:solidFill>
                  <a:srgbClr val="8C2532"/>
                </a:solidFill>
              </a:rPr>
              <a:t>Layer growth or deposition:</a:t>
            </a:r>
            <a:r>
              <a:rPr lang="en-US" altLang="en-US" noProof="0" dirty="0" smtClean="0"/>
              <a:t> new material layer is formed over the entire surface of the wafer</a:t>
            </a:r>
          </a:p>
          <a:p>
            <a:pPr eaLnBrk="1" hangingPunct="1"/>
            <a:r>
              <a:rPr lang="en-US" altLang="en-US" b="1" noProof="0" dirty="0" smtClean="0">
                <a:solidFill>
                  <a:srgbClr val="8C2532"/>
                </a:solidFill>
              </a:rPr>
              <a:t>Patterning:</a:t>
            </a:r>
            <a:r>
              <a:rPr lang="en-US" altLang="en-US" noProof="0" dirty="0" smtClean="0"/>
              <a:t> some patterns are formed in the deposited layer</a:t>
            </a:r>
          </a:p>
          <a:p>
            <a:pPr lvl="1" eaLnBrk="1" hangingPunct="1"/>
            <a:r>
              <a:rPr lang="en-US" altLang="en-US" noProof="0" dirty="0" smtClean="0"/>
              <a:t>deposition of a photo-sensitive lack (photoresist)</a:t>
            </a:r>
          </a:p>
          <a:p>
            <a:pPr lvl="1" eaLnBrk="1" hangingPunct="1"/>
            <a:r>
              <a:rPr lang="en-US" altLang="en-US" noProof="0" dirty="0" smtClean="0"/>
              <a:t>photographing the pattern onto the lack</a:t>
            </a:r>
          </a:p>
          <a:p>
            <a:pPr lvl="1" eaLnBrk="1" hangingPunct="1"/>
            <a:r>
              <a:rPr lang="en-US" altLang="en-US" noProof="0" dirty="0" smtClean="0"/>
              <a:t>developing the photoresist: pattern formed in the resist layer</a:t>
            </a:r>
          </a:p>
          <a:p>
            <a:pPr lvl="1" eaLnBrk="1" hangingPunct="1"/>
            <a:r>
              <a:rPr lang="en-US" altLang="en-US" noProof="0" dirty="0" smtClean="0"/>
              <a:t>transferring the pattern from the resist to the material layer underneath by some kind of </a:t>
            </a:r>
            <a:r>
              <a:rPr lang="en-US" altLang="en-US" b="1" noProof="0" dirty="0" smtClean="0">
                <a:solidFill>
                  <a:srgbClr val="8C2532"/>
                </a:solidFill>
              </a:rPr>
              <a:t>etching</a:t>
            </a:r>
          </a:p>
          <a:p>
            <a:pPr lvl="1" eaLnBrk="1" hangingPunct="1"/>
            <a:r>
              <a:rPr lang="en-US" altLang="en-US" noProof="0" dirty="0" smtClean="0"/>
              <a:t>removal of the resist</a:t>
            </a:r>
          </a:p>
          <a:p>
            <a:pPr eaLnBrk="1" hangingPunct="1"/>
            <a:r>
              <a:rPr lang="en-US" altLang="en-US" b="1" noProof="0" dirty="0" smtClean="0">
                <a:solidFill>
                  <a:srgbClr val="8C2532"/>
                </a:solidFill>
              </a:rPr>
              <a:t>In-depth deposition of external material:</a:t>
            </a:r>
            <a:r>
              <a:rPr lang="en-US" altLang="en-US" noProof="0" dirty="0" smtClean="0"/>
              <a:t> ion implantation (formerly: diffusion)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 processing principles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24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The original pattern is on a so called photo-mask</a:t>
            </a:r>
            <a:endParaRPr lang="hu-HU" altLang="en-US" noProof="0" dirty="0" smtClean="0"/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made of chromium on glass substrate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many times larger than a chip</a:t>
            </a:r>
          </a:p>
          <a:p>
            <a:pPr>
              <a:spcBef>
                <a:spcPct val="20000"/>
              </a:spcBef>
              <a:buSzPct val="80000"/>
            </a:pPr>
            <a:r>
              <a:rPr lang="en-US" altLang="en-US" dirty="0"/>
              <a:t>Need for high level of accuracy: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0.03</a:t>
            </a:r>
            <a:r>
              <a:rPr lang="en-US" altLang="en-US" sz="2000" dirty="0">
                <a:cs typeface="Arial" panose="020B0604020202020204" pitchFamily="34" charset="0"/>
              </a:rPr>
              <a:t>µm over 30cm!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10</a:t>
            </a:r>
            <a:r>
              <a:rPr lang="en-US" altLang="en-US" sz="2000" baseline="50000" dirty="0">
                <a:cs typeface="Arial" panose="020B0604020202020204" pitchFamily="34" charset="0"/>
              </a:rPr>
              <a:t>-7</a:t>
            </a:r>
          </a:p>
          <a:p>
            <a:pPr>
              <a:spcBef>
                <a:spcPct val="20000"/>
              </a:spcBef>
              <a:buSzPct val="80000"/>
            </a:pPr>
            <a:r>
              <a:rPr lang="en-US" altLang="en-US" dirty="0">
                <a:cs typeface="Arial" panose="020B0604020202020204" pitchFamily="34" charset="0"/>
              </a:rPr>
              <a:t>Visible light: 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2000" dirty="0">
                <a:cs typeface="Arial" panose="020B0604020202020204" pitchFamily="34" charset="0"/>
              </a:rPr>
              <a:t>=0.3-0.6 µm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deep UV needed!</a:t>
            </a:r>
          </a:p>
          <a:p>
            <a:pPr eaLnBrk="1" hangingPunct="1"/>
            <a:endParaRPr lang="en-US" altLang="en-US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25</a:t>
            </a:fld>
            <a:endParaRPr lang="en-US" altLang="hu-HU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E.g. patterning</a:t>
            </a:r>
          </a:p>
        </p:txBody>
      </p:sp>
      <p:pic>
        <p:nvPicPr>
          <p:cNvPr id="44039" name="Picture 4" descr="Y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00" y="2152230"/>
            <a:ext cx="4445000" cy="43005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4"/>
          <p:cNvSpPr>
            <a:spLocks noGrp="1" noChangeArrowheads="1"/>
          </p:cNvSpPr>
          <p:nvPr>
            <p:ph idx="1"/>
          </p:nvPr>
        </p:nvSpPr>
        <p:spPr>
          <a:xfrm>
            <a:off x="187325" y="1263650"/>
            <a:ext cx="8662988" cy="7334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noProof="0" dirty="0" smtClean="0"/>
              <a:t>Basic process: </a:t>
            </a:r>
            <a:r>
              <a:rPr lang="en-US" altLang="en-US" sz="2400" b="1" noProof="0" dirty="0" smtClean="0">
                <a:solidFill>
                  <a:srgbClr val="D5262B"/>
                </a:solidFill>
              </a:rPr>
              <a:t>photolithography</a:t>
            </a:r>
            <a:r>
              <a:rPr lang="en-US" altLang="en-US" sz="2400" noProof="0" dirty="0" smtClean="0"/>
              <a:t>. Small features of a mask are photographed onto a lack called photo-resist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Making tiny structures (patterning)</a:t>
            </a:r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158750" y="4959350"/>
            <a:ext cx="28813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en-US" sz="2400" dirty="0"/>
              <a:t>UV light is used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en-US" sz="2400" dirty="0"/>
              <a:t>Resist </a:t>
            </a:r>
            <a:r>
              <a:rPr lang="hu-HU" altLang="en-US" sz="2400" dirty="0" smtClean="0"/>
              <a:t>is </a:t>
            </a:r>
            <a:r>
              <a:rPr lang="en-US" altLang="en-US" sz="2400" dirty="0" smtClean="0"/>
              <a:t>not </a:t>
            </a:r>
            <a:r>
              <a:rPr lang="en-US" altLang="en-US" sz="2400" dirty="0"/>
              <a:t>sensitive to yellow</a:t>
            </a:r>
          </a:p>
        </p:txBody>
      </p:sp>
      <p:sp>
        <p:nvSpPr>
          <p:cNvPr id="8203" name="Text Box 7"/>
          <p:cNvSpPr txBox="1">
            <a:spLocks noChangeArrowheads="1"/>
          </p:cNvSpPr>
          <p:nvPr/>
        </p:nvSpPr>
        <p:spPr bwMode="auto">
          <a:xfrm>
            <a:off x="5594350" y="2019300"/>
            <a:ext cx="30257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</a:rPr>
              <a:t>Our old facility</a:t>
            </a:r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/>
        </p:nvGraphicFramePr>
        <p:xfrm>
          <a:off x="241300" y="1981200"/>
          <a:ext cx="4391025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Photo Editor Photo" r:id="rId4" imgW="3048426" imgH="1924319" progId="MSPhotoEd.3">
                  <p:embed/>
                </p:oleObj>
              </mc:Choice>
              <mc:Fallback>
                <p:oleObj name="Photo Editor Photo" r:id="rId4" imgW="3048426" imgH="192431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1981200"/>
                        <a:ext cx="4391025" cy="2771775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Text Box 10"/>
          <p:cNvSpPr txBox="1">
            <a:spLocks noChangeArrowheads="1"/>
          </p:cNvSpPr>
          <p:nvPr/>
        </p:nvSpPr>
        <p:spPr bwMode="auto">
          <a:xfrm>
            <a:off x="717550" y="6105525"/>
            <a:ext cx="21875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400">
                <a:solidFill>
                  <a:schemeClr val="bg2"/>
                </a:solidFill>
              </a:rPr>
              <a:t>Our old facility</a:t>
            </a:r>
          </a:p>
        </p:txBody>
      </p:sp>
      <p:sp>
        <p:nvSpPr>
          <p:cNvPr id="8206" name="Text Box 11"/>
          <p:cNvSpPr txBox="1">
            <a:spLocks noChangeArrowheads="1"/>
          </p:cNvSpPr>
          <p:nvPr/>
        </p:nvSpPr>
        <p:spPr bwMode="auto">
          <a:xfrm>
            <a:off x="203200" y="4752975"/>
            <a:ext cx="2616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bg2"/>
                </a:solidFill>
              </a:rPr>
              <a:t>A fab somewhere in the world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26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4010819" y="1989137"/>
            <a:ext cx="4753768" cy="4534676"/>
            <a:chOff x="4010819" y="1989137"/>
            <a:chExt cx="4753768" cy="4534676"/>
          </a:xfrm>
        </p:grpSpPr>
        <p:sp>
          <p:nvSpPr>
            <p:cNvPr id="8202" name="Text Box 6"/>
            <p:cNvSpPr txBox="1">
              <a:spLocks noChangeArrowheads="1"/>
            </p:cNvSpPr>
            <p:nvPr/>
          </p:nvSpPr>
          <p:spPr bwMode="auto">
            <a:xfrm>
              <a:off x="5603875" y="6065226"/>
              <a:ext cx="2921000" cy="45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en-US" sz="1400" i="1" dirty="0" smtClean="0"/>
                <a:t>Semiconductor Technology Lab</a:t>
              </a:r>
              <a:r>
                <a:rPr lang="hu-HU" altLang="en-US" sz="1400" dirty="0"/>
                <a:t>, </a:t>
              </a:r>
              <a:r>
                <a:rPr lang="en-US" altLang="en-US" sz="1400" dirty="0">
                  <a:solidFill>
                    <a:srgbClr val="D5262B"/>
                  </a:solidFill>
                </a:rPr>
                <a:t>Microelectronics</a:t>
              </a:r>
              <a:r>
                <a:rPr lang="hu-HU" altLang="en-US" sz="1400" dirty="0">
                  <a:solidFill>
                    <a:srgbClr val="D5262B"/>
                  </a:solidFill>
                </a:rPr>
                <a:t> </a:t>
              </a:r>
              <a:r>
                <a:rPr lang="en-US" altLang="en-US" sz="1400" dirty="0">
                  <a:solidFill>
                    <a:srgbClr val="D5262B"/>
                  </a:solidFill>
                </a:rPr>
                <a:t>branch</a:t>
              </a:r>
              <a:r>
                <a:rPr lang="hu-HU" altLang="en-US" sz="1400" dirty="0"/>
                <a:t> a</a:t>
              </a:r>
              <a:r>
                <a:rPr lang="en-US" altLang="en-US" sz="1400" dirty="0"/>
                <a:t>t DED</a:t>
              </a:r>
            </a:p>
          </p:txBody>
        </p:sp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688" y="1989137"/>
              <a:ext cx="2755899" cy="275590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utoShape 4"/>
            <p:cNvSpPr>
              <a:spLocks noChangeArrowheads="1"/>
            </p:cNvSpPr>
            <p:nvPr/>
          </p:nvSpPr>
          <p:spPr bwMode="auto">
            <a:xfrm>
              <a:off x="4010819" y="3807416"/>
              <a:ext cx="3053556" cy="2218882"/>
            </a:xfrm>
            <a:prstGeom prst="roundRect">
              <a:avLst>
                <a:gd name="adj" fmla="val 11023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Patterning: photolithography</a:t>
            </a:r>
          </a:p>
        </p:txBody>
      </p:sp>
      <p:pic>
        <p:nvPicPr>
          <p:cNvPr id="45062" name="Picture 4" descr="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976438"/>
            <a:ext cx="42100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 descr="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285875"/>
            <a:ext cx="20574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6" descr="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4848225"/>
            <a:ext cx="1905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27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Typical types of patterns on a chip</a:t>
            </a:r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352550"/>
            <a:ext cx="36972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457200" y="1733550"/>
            <a:ext cx="2667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GB" altLang="en-US" b="1"/>
              <a:t>Metallization</a:t>
            </a:r>
          </a:p>
          <a:p>
            <a:pPr>
              <a:lnSpc>
                <a:spcPct val="70000"/>
              </a:lnSpc>
            </a:pPr>
            <a:endParaRPr lang="en-GB" altLang="en-US" b="1"/>
          </a:p>
          <a:p>
            <a:pPr>
              <a:lnSpc>
                <a:spcPct val="70000"/>
              </a:lnSpc>
            </a:pPr>
            <a:r>
              <a:rPr lang="en-GB" altLang="en-US" b="1"/>
              <a:t>Contact window</a:t>
            </a:r>
          </a:p>
          <a:p>
            <a:pPr>
              <a:lnSpc>
                <a:spcPct val="70000"/>
              </a:lnSpc>
            </a:pPr>
            <a:endParaRPr lang="en-GB" altLang="en-US" b="1"/>
          </a:p>
          <a:p>
            <a:pPr>
              <a:lnSpc>
                <a:spcPct val="70000"/>
              </a:lnSpc>
            </a:pPr>
            <a:r>
              <a:rPr lang="en-GB" altLang="en-US" b="1"/>
              <a:t>P diffused (doped) region</a:t>
            </a:r>
          </a:p>
          <a:p>
            <a:pPr>
              <a:lnSpc>
                <a:spcPct val="70000"/>
              </a:lnSpc>
            </a:pPr>
            <a:r>
              <a:rPr lang="en-GB" altLang="en-US" b="1"/>
              <a:t>N diffused (doped) region</a:t>
            </a:r>
          </a:p>
        </p:txBody>
      </p:sp>
      <p:sp>
        <p:nvSpPr>
          <p:cNvPr id="46088" name="Line 7"/>
          <p:cNvSpPr>
            <a:spLocks noChangeShapeType="1"/>
          </p:cNvSpPr>
          <p:nvPr/>
        </p:nvSpPr>
        <p:spPr bwMode="auto">
          <a:xfrm>
            <a:off x="2266950" y="1885950"/>
            <a:ext cx="4610100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Line 8"/>
          <p:cNvSpPr>
            <a:spLocks noChangeShapeType="1"/>
          </p:cNvSpPr>
          <p:nvPr/>
        </p:nvSpPr>
        <p:spPr bwMode="auto">
          <a:xfrm>
            <a:off x="2657475" y="2571750"/>
            <a:ext cx="4371975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V="1">
            <a:off x="2952750" y="3333750"/>
            <a:ext cx="4076700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Line 10"/>
          <p:cNvSpPr>
            <a:spLocks noChangeShapeType="1"/>
          </p:cNvSpPr>
          <p:nvPr/>
        </p:nvSpPr>
        <p:spPr bwMode="auto">
          <a:xfrm>
            <a:off x="2981325" y="4019550"/>
            <a:ext cx="3971925" cy="0"/>
          </a:xfrm>
          <a:prstGeom prst="line">
            <a:avLst/>
          </a:prstGeom>
          <a:noFill/>
          <a:ln w="28575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9" name="Text Box 11"/>
          <p:cNvSpPr txBox="1">
            <a:spLocks noChangeArrowheads="1"/>
          </p:cNvSpPr>
          <p:nvPr/>
        </p:nvSpPr>
        <p:spPr bwMode="auto">
          <a:xfrm>
            <a:off x="457200" y="4943475"/>
            <a:ext cx="46005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GB" altLang="en-US" b="1"/>
              <a:t>One process: 15..25 masks</a:t>
            </a:r>
          </a:p>
          <a:p>
            <a:pPr>
              <a:lnSpc>
                <a:spcPct val="70000"/>
              </a:lnSpc>
            </a:pPr>
            <a:r>
              <a:rPr lang="en-GB" altLang="en-US" b="1"/>
              <a:t>Problem: </a:t>
            </a:r>
            <a:r>
              <a:rPr lang="en-GB" altLang="en-US" b="1">
                <a:solidFill>
                  <a:srgbClr val="D5262B"/>
                </a:solidFill>
              </a:rPr>
              <a:t>alignment</a:t>
            </a:r>
            <a:r>
              <a:rPr lang="en-GB" altLang="en-US" b="1"/>
              <a:t> of masks</a:t>
            </a:r>
          </a:p>
        </p:txBody>
      </p:sp>
      <p:sp>
        <p:nvSpPr>
          <p:cNvPr id="46093" name="Text Box 12"/>
          <p:cNvSpPr txBox="1">
            <a:spLocks noChangeArrowheads="1"/>
          </p:cNvSpPr>
          <p:nvPr/>
        </p:nvSpPr>
        <p:spPr bwMode="auto">
          <a:xfrm>
            <a:off x="5280025" y="6211888"/>
            <a:ext cx="3505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sz="1600"/>
              <a:t>SEM of a resistor in an analog 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28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225550"/>
            <a:ext cx="8834438" cy="838200"/>
          </a:xfrm>
        </p:spPr>
        <p:txBody>
          <a:bodyPr/>
          <a:lstStyle/>
          <a:p>
            <a:pPr eaLnBrk="1" hangingPunct="1"/>
            <a:r>
              <a:rPr lang="en-US" altLang="en-US" b="1" noProof="0" dirty="0" smtClean="0">
                <a:solidFill>
                  <a:srgbClr val="D5262B"/>
                </a:solidFill>
              </a:rPr>
              <a:t>Layout:</a:t>
            </a:r>
            <a:r>
              <a:rPr lang="en-US" altLang="en-US" noProof="0" dirty="0" smtClean="0"/>
              <a:t> collection of all features on all material layers (and in-depth doped ones) which form the IC</a:t>
            </a: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pic>
        <p:nvPicPr>
          <p:cNvPr id="47111" name="Picture 4" descr="XTTLN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217738"/>
            <a:ext cx="437197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 descr="XSTD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40038"/>
            <a:ext cx="5000625" cy="34655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412750" y="5819775"/>
            <a:ext cx="4645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1600">
                <a:solidFill>
                  <a:schemeClr val="bg1"/>
                </a:solidFill>
              </a:rPr>
              <a:t>Layout of a small IC as designed in the computer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5575300" y="5895975"/>
            <a:ext cx="30543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1600"/>
              <a:t>Layout photograph of a small TTL IC (7400)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12750" y="2295525"/>
            <a:ext cx="4130675" cy="3429000"/>
            <a:chOff x="260" y="1446"/>
            <a:chExt cx="2602" cy="2160"/>
          </a:xfrm>
        </p:grpSpPr>
        <p:sp>
          <p:nvSpPr>
            <p:cNvPr id="47122" name="Rectangle 8"/>
            <p:cNvSpPr>
              <a:spLocks noChangeArrowheads="1"/>
            </p:cNvSpPr>
            <p:nvPr/>
          </p:nvSpPr>
          <p:spPr bwMode="auto">
            <a:xfrm>
              <a:off x="588" y="2190"/>
              <a:ext cx="2274" cy="141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5875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endParaRPr lang="hu-HU" altLang="en-US"/>
            </a:p>
          </p:txBody>
        </p:sp>
        <p:sp>
          <p:nvSpPr>
            <p:cNvPr id="47123" name="Text Box 9"/>
            <p:cNvSpPr txBox="1">
              <a:spLocks noChangeArrowheads="1"/>
            </p:cNvSpPr>
            <p:nvPr/>
          </p:nvSpPr>
          <p:spPr bwMode="auto">
            <a:xfrm>
              <a:off x="260" y="1446"/>
              <a:ext cx="19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altLang="en-US" sz="1600"/>
                <a:t>Circuit CORE</a:t>
              </a:r>
            </a:p>
          </p:txBody>
        </p:sp>
        <p:sp>
          <p:nvSpPr>
            <p:cNvPr id="47124" name="Line 10"/>
            <p:cNvSpPr>
              <a:spLocks noChangeShapeType="1"/>
            </p:cNvSpPr>
            <p:nvPr/>
          </p:nvSpPr>
          <p:spPr bwMode="auto">
            <a:xfrm>
              <a:off x="924" y="1650"/>
              <a:ext cx="246" cy="1164"/>
            </a:xfrm>
            <a:prstGeom prst="line">
              <a:avLst/>
            </a:prstGeom>
            <a:noFill/>
            <a:ln w="38100">
              <a:solidFill>
                <a:srgbClr val="D5262B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146300" y="2190750"/>
            <a:ext cx="3444875" cy="914400"/>
            <a:chOff x="1352" y="1380"/>
            <a:chExt cx="2170" cy="576"/>
          </a:xfrm>
        </p:grpSpPr>
        <p:sp>
          <p:nvSpPr>
            <p:cNvPr id="47117" name="Text Box 12"/>
            <p:cNvSpPr txBox="1">
              <a:spLocks noChangeArrowheads="1"/>
            </p:cNvSpPr>
            <p:nvPr/>
          </p:nvSpPr>
          <p:spPr bwMode="auto">
            <a:xfrm>
              <a:off x="1352" y="1380"/>
              <a:ext cx="1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altLang="en-US" sz="1600"/>
                <a:t>Bonding PADs</a:t>
              </a:r>
            </a:p>
          </p:txBody>
        </p:sp>
        <p:grpSp>
          <p:nvGrpSpPr>
            <p:cNvPr id="47118" name="Group 16"/>
            <p:cNvGrpSpPr>
              <a:grpSpLocks/>
            </p:cNvGrpSpPr>
            <p:nvPr/>
          </p:nvGrpSpPr>
          <p:grpSpPr bwMode="auto">
            <a:xfrm>
              <a:off x="2304" y="1494"/>
              <a:ext cx="1218" cy="462"/>
              <a:chOff x="2304" y="1494"/>
              <a:chExt cx="1218" cy="462"/>
            </a:xfrm>
          </p:grpSpPr>
          <p:sp>
            <p:nvSpPr>
              <p:cNvPr id="47119" name="Line 13"/>
              <p:cNvSpPr>
                <a:spLocks noChangeShapeType="1"/>
              </p:cNvSpPr>
              <p:nvPr/>
            </p:nvSpPr>
            <p:spPr bwMode="auto">
              <a:xfrm>
                <a:off x="2304" y="1506"/>
                <a:ext cx="570" cy="132"/>
              </a:xfrm>
              <a:prstGeom prst="line">
                <a:avLst/>
              </a:prstGeom>
              <a:noFill/>
              <a:ln w="28575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0" name="Line 14"/>
              <p:cNvSpPr>
                <a:spLocks noChangeShapeType="1"/>
              </p:cNvSpPr>
              <p:nvPr/>
            </p:nvSpPr>
            <p:spPr bwMode="auto">
              <a:xfrm>
                <a:off x="2316" y="1506"/>
                <a:ext cx="1206" cy="108"/>
              </a:xfrm>
              <a:prstGeom prst="line">
                <a:avLst/>
              </a:prstGeom>
              <a:noFill/>
              <a:ln w="28575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1" name="Line 15"/>
              <p:cNvSpPr>
                <a:spLocks noChangeShapeType="1"/>
              </p:cNvSpPr>
              <p:nvPr/>
            </p:nvSpPr>
            <p:spPr bwMode="auto">
              <a:xfrm>
                <a:off x="2316" y="1494"/>
                <a:ext cx="114" cy="462"/>
              </a:xfrm>
              <a:prstGeom prst="line">
                <a:avLst/>
              </a:prstGeom>
              <a:noFill/>
              <a:ln w="28575">
                <a:solidFill>
                  <a:srgbClr val="D5262B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29</a:t>
            </a:fld>
            <a:endParaRPr lang="en-US" alt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Microelectronics BSc. Course</a:t>
            </a:r>
          </a:p>
        </p:txBody>
      </p:sp>
      <p:sp>
        <p:nvSpPr>
          <p:cNvPr id="3085" name="Rectangle 10"/>
          <p:cNvSpPr>
            <a:spLocks noChangeArrowheads="1"/>
          </p:cNvSpPr>
          <p:nvPr/>
        </p:nvSpPr>
        <p:spPr bwMode="auto">
          <a:xfrm>
            <a:off x="339725" y="1251475"/>
            <a:ext cx="8834438" cy="477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New skills and knowledge, modern technologies, methodologies: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Operation, build-up, manufacturing of applied semiconductor devices (diode, transistor)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/>
              <a:t>Logic gates and standard cells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>
                <a:solidFill>
                  <a:schemeClr val="accent1">
                    <a:lumMod val="75000"/>
                  </a:schemeClr>
                </a:solidFill>
              </a:rPr>
              <a:t>Design methodology of modern ICs, VLSI circuits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hu-HU" alt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MEMS and optoelectronic devices, etc.</a:t>
            </a:r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1300" y="1330325"/>
          <a:ext cx="3221038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Photo Editor Photo" r:id="rId4" imgW="2790476" imgH="2781688" progId="MSPhotoEd.3">
                  <p:embed/>
                </p:oleObj>
              </mc:Choice>
              <mc:Fallback>
                <p:oleObj name="Photo Editor Photo" r:id="rId4" imgW="2790476" imgH="278168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1330325"/>
                        <a:ext cx="3221038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Packaging: a great challenge today</a:t>
            </a:r>
          </a:p>
        </p:txBody>
      </p:sp>
      <p:pic>
        <p:nvPicPr>
          <p:cNvPr id="456708" name="Picture 4" descr="chip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314700"/>
            <a:ext cx="27908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880100" y="1230313"/>
            <a:ext cx="2730500" cy="3109912"/>
            <a:chOff x="3710" y="685"/>
            <a:chExt cx="1720" cy="1959"/>
          </a:xfrm>
        </p:grpSpPr>
        <p:graphicFrame>
          <p:nvGraphicFramePr>
            <p:cNvPr id="9219" name="Object 6"/>
            <p:cNvGraphicFramePr>
              <a:graphicFrameLocks noChangeAspect="1"/>
            </p:cNvGraphicFramePr>
            <p:nvPr/>
          </p:nvGraphicFramePr>
          <p:xfrm>
            <a:off x="3738" y="685"/>
            <a:ext cx="1692" cy="1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3" name="Photo Editor Photo" r:id="rId7" imgW="3809524" imgH="3952381" progId="MSPhotoEd.3">
                    <p:embed/>
                  </p:oleObj>
                </mc:Choice>
                <mc:Fallback>
                  <p:oleObj name="Photo Editor Photo" r:id="rId7" imgW="3809524" imgH="3952381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" y="685"/>
                          <a:ext cx="1692" cy="1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7" name="Text Box 7"/>
            <p:cNvSpPr txBox="1">
              <a:spLocks noChangeArrowheads="1"/>
            </p:cNvSpPr>
            <p:nvPr/>
          </p:nvSpPr>
          <p:spPr bwMode="auto">
            <a:xfrm>
              <a:off x="3710" y="2472"/>
              <a:ext cx="122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Bonding machine</a:t>
              </a:r>
            </a:p>
          </p:txBody>
        </p:sp>
      </p:grpSp>
      <p:sp>
        <p:nvSpPr>
          <p:cNvPr id="456712" name="Text Box 8"/>
          <p:cNvSpPr txBox="1">
            <a:spLocks noChangeArrowheads="1"/>
          </p:cNvSpPr>
          <p:nvPr/>
        </p:nvSpPr>
        <p:spPr bwMode="auto">
          <a:xfrm>
            <a:off x="5029200" y="4819650"/>
            <a:ext cx="3819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>
                <a:solidFill>
                  <a:srgbClr val="D5262B"/>
                </a:solidFill>
              </a:rPr>
              <a:t>Many connections</a:t>
            </a:r>
            <a:r>
              <a:rPr lang="hu-HU" altLang="en-US"/>
              <a:t> – fin</a:t>
            </a:r>
            <a:r>
              <a:rPr lang="en-US" altLang="en-US"/>
              <a:t>e</a:t>
            </a:r>
            <a:r>
              <a:rPr lang="hu-HU" altLang="en-US"/>
              <a:t> </a:t>
            </a:r>
            <a:r>
              <a:rPr lang="hu-HU" altLang="en-US" i="1"/>
              <a:t>pitch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u-HU" altLang="en-US" i="1"/>
              <a:t> </a:t>
            </a:r>
            <a:r>
              <a:rPr lang="en-US" altLang="en-US" i="1"/>
              <a:t>high frequency properties</a:t>
            </a:r>
            <a:endParaRPr lang="hu-HU" altLang="en-US" i="1"/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u-HU" altLang="en-US" i="1"/>
              <a:t> </a:t>
            </a:r>
            <a:r>
              <a:rPr lang="en-US" altLang="en-US" i="1"/>
              <a:t>thermal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30</a:t>
            </a:fld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hipscalereview.com/issues/0104/images/f8_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5" y="1692255"/>
            <a:ext cx="4141606" cy="43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Modern packaging – 3D integration</a:t>
            </a:r>
            <a:endParaRPr lang="en-US" noProof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8192" y="1546878"/>
            <a:ext cx="4827058" cy="16768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442" y="3397414"/>
            <a:ext cx="3620558" cy="28728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31</a:t>
            </a:fld>
            <a:endParaRPr lang="en-US" altLang="hu-H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noProof="0" dirty="0" err="1" smtClean="0"/>
              <a:t>SoP</a:t>
            </a:r>
            <a:r>
              <a:rPr lang="en-US" altLang="en-US" noProof="0" dirty="0" smtClean="0"/>
              <a:t> - System on Package - Complete system integration </a:t>
            </a:r>
            <a:endParaRPr lang="hu-HU" altLang="en-US" noProof="0" dirty="0" smtClean="0"/>
          </a:p>
          <a:p>
            <a:endParaRPr lang="hu-HU" altLang="en-US" noProof="0" dirty="0" smtClean="0"/>
          </a:p>
          <a:p>
            <a:endParaRPr lang="en-US" altLang="en-US" noProof="0" dirty="0" smtClean="0"/>
          </a:p>
          <a:p>
            <a:r>
              <a:rPr lang="en-US" altLang="en-US" noProof="0" dirty="0" err="1" smtClean="0"/>
              <a:t>SiP</a:t>
            </a:r>
            <a:r>
              <a:rPr lang="en-US" altLang="en-US" noProof="0" dirty="0" smtClean="0"/>
              <a:t> - System in Package - is a number of integrated circuits enclosed in a single module (package)</a:t>
            </a:r>
            <a:endParaRPr lang="hu-HU" altLang="en-US" noProof="0" dirty="0" smtClean="0"/>
          </a:p>
          <a:p>
            <a:endParaRPr lang="hu-HU" altLang="en-US" noProof="0" dirty="0" smtClean="0"/>
          </a:p>
          <a:p>
            <a:endParaRPr lang="en-US" altLang="en-US" noProof="0" dirty="0" smtClean="0"/>
          </a:p>
          <a:p>
            <a:r>
              <a:rPr lang="en-US" altLang="en-US" noProof="0" dirty="0" err="1" smtClean="0"/>
              <a:t>SoC</a:t>
            </a:r>
            <a:r>
              <a:rPr lang="en-US" altLang="en-US" noProof="0" dirty="0" smtClean="0"/>
              <a:t> - System on Chip - integrates all components of a computer or other electronic system into a single chip. </a:t>
            </a:r>
            <a:endParaRPr lang="hu-HU" altLang="en-US" noProof="0" dirty="0" smtClean="0"/>
          </a:p>
          <a:p>
            <a:endParaRPr lang="hu-HU" altLang="en-US" noProof="0" dirty="0" smtClean="0"/>
          </a:p>
          <a:p>
            <a:endParaRPr lang="en-US" altLang="en-US" noProof="0" dirty="0" smtClean="0"/>
          </a:p>
          <a:p>
            <a:r>
              <a:rPr lang="en-US" altLang="en-US" noProof="0" dirty="0" smtClean="0"/>
              <a:t>LoC - is a device that integrates one or several laboratory functions</a:t>
            </a:r>
          </a:p>
        </p:txBody>
      </p:sp>
      <p:sp>
        <p:nvSpPr>
          <p:cNvPr id="3584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noProof="0" dirty="0" smtClean="0"/>
              <a:t>Packaging – one of the big </a:t>
            </a:r>
            <a:r>
              <a:rPr lang="hu-HU" altLang="en-US" sz="3200" noProof="0" dirty="0" smtClean="0"/>
              <a:t>challenges</a:t>
            </a:r>
            <a:endParaRPr lang="en-US" altLang="en-US" sz="3200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32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85" y="4921840"/>
            <a:ext cx="4320000" cy="589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85" y="3305877"/>
            <a:ext cx="4320000" cy="757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485" y="1685692"/>
            <a:ext cx="4320000" cy="874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85" y="4319954"/>
            <a:ext cx="38100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>
          <a:xfrm>
            <a:off x="1392238" y="3870325"/>
            <a:ext cx="7581900" cy="2122488"/>
          </a:xfrm>
        </p:spPr>
        <p:txBody>
          <a:bodyPr/>
          <a:lstStyle/>
          <a:p>
            <a:pPr eaLnBrk="1" hangingPunct="1"/>
            <a:r>
              <a:rPr lang="en-US" altLang="en-US" noProof="0" dirty="0" smtClean="0"/>
              <a:t>Cleanroom</a:t>
            </a:r>
          </a:p>
          <a:p>
            <a:pPr eaLnBrk="1" hangingPunct="1"/>
            <a:r>
              <a:rPr lang="en-US" altLang="en-US" noProof="0" dirty="0" smtClean="0"/>
              <a:t>Some process steps</a:t>
            </a:r>
          </a:p>
          <a:p>
            <a:pPr eaLnBrk="1" hangingPunct="1"/>
            <a:endParaRPr lang="en-US" altLang="en-US" noProof="0" dirty="0" smtClean="0"/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2005013"/>
            <a:ext cx="8845550" cy="881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noProof="0" dirty="0" smtClean="0"/>
              <a:t>The silicon fab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33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The cleanroom</a:t>
            </a:r>
          </a:p>
        </p:txBody>
      </p:sp>
      <p:pic>
        <p:nvPicPr>
          <p:cNvPr id="49158" name="Picture 9" descr="XBEOL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300163"/>
            <a:ext cx="6353175" cy="455930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2505075" y="4933950"/>
            <a:ext cx="2790825" cy="14017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 algn="ctr">
            <a:solidFill>
              <a:srgbClr val="4D28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Tiny structures are created on the surface of the wafers: high level of cleanness is required!</a:t>
            </a:r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5438775" y="4686300"/>
            <a:ext cx="3390900" cy="1554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 algn="ctr">
            <a:solidFill>
              <a:srgbClr val="4D28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Special suit – like for astronauts</a:t>
            </a:r>
          </a:p>
          <a:p>
            <a:r>
              <a:rPr lang="en-US" altLang="en-US"/>
              <a:t>Special room: </a:t>
            </a:r>
            <a:r>
              <a:rPr lang="en-US" altLang="en-US" b="1">
                <a:solidFill>
                  <a:srgbClr val="D5262B"/>
                </a:solidFill>
              </a:rPr>
              <a:t>cleanroom</a:t>
            </a:r>
            <a:r>
              <a:rPr lang="en-US" altLang="en-US"/>
              <a:t>; much cleaner than the operation room of a hospital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34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The cleanroom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143151"/>
              </p:ext>
            </p:extLst>
          </p:nvPr>
        </p:nvGraphicFramePr>
        <p:xfrm>
          <a:off x="2179638" y="3893662"/>
          <a:ext cx="3417600" cy="256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638" y="3893662"/>
                        <a:ext cx="3417600" cy="256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7" name="Picture 4" descr="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895725"/>
            <a:ext cx="2857500" cy="2562225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 descr="clean r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723900"/>
            <a:ext cx="2857500" cy="283845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6"/>
          <p:cNvSpPr txBox="1">
            <a:spLocks noChangeArrowheads="1"/>
          </p:cNvSpPr>
          <p:nvPr/>
        </p:nvSpPr>
        <p:spPr bwMode="auto">
          <a:xfrm>
            <a:off x="859261" y="6220614"/>
            <a:ext cx="1337415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dirty="0">
                <a:solidFill>
                  <a:schemeClr val="tx1"/>
                </a:solidFill>
              </a:rPr>
              <a:t>Intel </a:t>
            </a:r>
            <a:r>
              <a:rPr lang="hu-HU" altLang="en-US" sz="1400" dirty="0" smtClean="0">
                <a:solidFill>
                  <a:schemeClr val="tx1"/>
                </a:solidFill>
              </a:rPr>
              <a:t>Museum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0250" name="Text Box 7"/>
          <p:cNvSpPr txBox="1">
            <a:spLocks noChangeArrowheads="1"/>
          </p:cNvSpPr>
          <p:nvPr/>
        </p:nvSpPr>
        <p:spPr bwMode="auto">
          <a:xfrm>
            <a:off x="8128000" y="3581400"/>
            <a:ext cx="7778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hu-HU" altLang="en-US" sz="1400" dirty="0">
                <a:solidFill>
                  <a:schemeClr val="tx1"/>
                </a:solidFill>
              </a:rPr>
              <a:t>IBM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pic>
        <p:nvPicPr>
          <p:cNvPr id="1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592" y="1319234"/>
            <a:ext cx="3245665" cy="2436337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13247" y="3581400"/>
            <a:ext cx="1783991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dirty="0" smtClean="0">
                <a:solidFill>
                  <a:schemeClr val="tx1"/>
                </a:solidFill>
              </a:rPr>
              <a:t>EET cleanroom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0251" name="Text Box 8"/>
          <p:cNvSpPr txBox="1">
            <a:spLocks noChangeArrowheads="1"/>
          </p:cNvSpPr>
          <p:nvPr/>
        </p:nvSpPr>
        <p:spPr bwMode="auto">
          <a:xfrm>
            <a:off x="1943100" y="1228725"/>
            <a:ext cx="4105275" cy="884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 algn="ctr">
            <a:solidFill>
              <a:srgbClr val="4D28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Tiny structures are created on the surface of the wafers: high level of cleanness is required!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35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The cleanroom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947693"/>
              </p:ext>
            </p:extLst>
          </p:nvPr>
        </p:nvGraphicFramePr>
        <p:xfrm>
          <a:off x="241300" y="1217613"/>
          <a:ext cx="5018088" cy="376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1217613"/>
                        <a:ext cx="5018088" cy="376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4" descr="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286000"/>
            <a:ext cx="3481387" cy="405765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36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The cleanroom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806280"/>
              </p:ext>
            </p:extLst>
          </p:nvPr>
        </p:nvGraphicFramePr>
        <p:xfrm>
          <a:off x="241300" y="1219200"/>
          <a:ext cx="5000625" cy="375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2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1219200"/>
                        <a:ext cx="5000625" cy="375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6332538" y="596900"/>
          <a:ext cx="1843087" cy="584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3" name="Photo Editor Photo" r:id="rId6" imgW="2580952" imgH="8190476" progId="MSPhotoEd.3">
                  <p:embed/>
                </p:oleObj>
              </mc:Choice>
              <mc:Fallback>
                <p:oleObj name="Photo Editor Photo" r:id="rId6" imgW="2580952" imgH="819047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596900"/>
                        <a:ext cx="1843087" cy="584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37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263650"/>
            <a:ext cx="8834438" cy="485775"/>
          </a:xfrm>
        </p:spPr>
        <p:txBody>
          <a:bodyPr/>
          <a:lstStyle/>
          <a:p>
            <a:pPr eaLnBrk="1" hangingPunct="1"/>
            <a:r>
              <a:rPr lang="en-US" altLang="en-US" sz="2400" noProof="0" dirty="0" smtClean="0"/>
              <a:t>New semiconductor lab @ Building Q</a:t>
            </a: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Cleanroom at the DED</a:t>
            </a:r>
          </a:p>
        </p:txBody>
      </p:sp>
      <p:sp>
        <p:nvSpPr>
          <p:cNvPr id="55302" name="Text Box 5"/>
          <p:cNvSpPr txBox="1">
            <a:spLocks noChangeArrowheads="1"/>
          </p:cNvSpPr>
          <p:nvPr/>
        </p:nvSpPr>
        <p:spPr bwMode="auto">
          <a:xfrm>
            <a:off x="2592388" y="2626794"/>
            <a:ext cx="2360612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i="1" dirty="0" smtClean="0"/>
              <a:t>Semiconductor Technology Laboratory</a:t>
            </a:r>
            <a:r>
              <a:rPr lang="hu-HU" altLang="en-US" sz="1400" dirty="0" smtClean="0"/>
              <a:t>,</a:t>
            </a:r>
          </a:p>
          <a:p>
            <a:r>
              <a:rPr lang="hu-HU" altLang="en-US" sz="1400" i="1" dirty="0" smtClean="0"/>
              <a:t>Smart System Integration MSc minor spec.</a:t>
            </a:r>
          </a:p>
          <a:p>
            <a:r>
              <a:rPr lang="hu-HU" altLang="en-US" sz="1400" i="1" dirty="0" smtClean="0"/>
              <a:t>Solar cells manufacturing</a:t>
            </a:r>
            <a:endParaRPr lang="en-US" altLang="en-US" sz="1400" i="1" dirty="0"/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1720850"/>
            <a:ext cx="2119313" cy="2827338"/>
          </a:xfrm>
          <a:prstGeom prst="rect">
            <a:avLst/>
          </a:prstGeom>
          <a:noFill/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0863" y="3981450"/>
            <a:ext cx="2844800" cy="2133600"/>
          </a:xfrm>
          <a:prstGeom prst="rect">
            <a:avLst/>
          </a:prstGeom>
          <a:noFill/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2850" y="1820863"/>
            <a:ext cx="2125663" cy="2835275"/>
          </a:xfrm>
          <a:prstGeom prst="rect">
            <a:avLst/>
          </a:prstGeom>
          <a:noFill/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98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7600" y="3327400"/>
            <a:ext cx="2125663" cy="2835275"/>
          </a:xfrm>
          <a:prstGeom prst="rect">
            <a:avLst/>
          </a:prstGeom>
          <a:noFill/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38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867" y="1289225"/>
            <a:ext cx="3600000" cy="270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55000"/>
              </a:prstClr>
            </a:outerShdw>
          </a:effectLst>
        </p:spPr>
      </p:pic>
      <p:sp>
        <p:nvSpPr>
          <p:cNvPr id="143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Ion-</a:t>
            </a:r>
            <a:r>
              <a:rPr lang="hu-HU" altLang="en-US" noProof="0" dirty="0" smtClean="0"/>
              <a:t>implanter</a:t>
            </a:r>
            <a:r>
              <a:rPr lang="en-US" altLang="en-US" noProof="0" dirty="0" smtClean="0"/>
              <a:t>, diffusion furnace</a:t>
            </a:r>
          </a:p>
        </p:txBody>
      </p:sp>
      <p:pic>
        <p:nvPicPr>
          <p:cNvPr id="14344" name="Picture 3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5" y="1289225"/>
            <a:ext cx="335106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4"/>
          <p:cNvSpPr txBox="1">
            <a:spLocks noChangeArrowheads="1"/>
          </p:cNvSpPr>
          <p:nvPr/>
        </p:nvSpPr>
        <p:spPr bwMode="auto">
          <a:xfrm>
            <a:off x="146050" y="3990975"/>
            <a:ext cx="9207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>
                <a:solidFill>
                  <a:schemeClr val="bg2"/>
                </a:solidFill>
              </a:rPr>
              <a:t>IBM</a:t>
            </a:r>
            <a:endParaRPr lang="en-US" altLang="en-US" sz="1400">
              <a:solidFill>
                <a:schemeClr val="bg2"/>
              </a:solidFill>
            </a:endParaRPr>
          </a:p>
        </p:txBody>
      </p:sp>
      <p:pic>
        <p:nvPicPr>
          <p:cNvPr id="14346" name="Picture 5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52" y="3489450"/>
            <a:ext cx="1822724" cy="2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7"/>
          <p:cNvSpPr txBox="1">
            <a:spLocks noChangeArrowheads="1"/>
          </p:cNvSpPr>
          <p:nvPr/>
        </p:nvSpPr>
        <p:spPr bwMode="auto">
          <a:xfrm>
            <a:off x="4241800" y="4133850"/>
            <a:ext cx="30257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2"/>
                </a:solidFill>
              </a:rPr>
              <a:t>DED</a:t>
            </a:r>
            <a:r>
              <a:rPr lang="hu-HU" altLang="en-US" sz="1400" dirty="0">
                <a:solidFill>
                  <a:schemeClr val="bg2"/>
                </a:solidFill>
              </a:rPr>
              <a:t>, </a:t>
            </a:r>
            <a:r>
              <a:rPr lang="hu-HU" altLang="en-US" sz="1400" dirty="0" smtClean="0">
                <a:solidFill>
                  <a:schemeClr val="bg2"/>
                </a:solidFill>
              </a:rPr>
              <a:t>Building Q</a:t>
            </a:r>
            <a:endParaRPr lang="en-US" altLang="en-US" sz="1400" dirty="0">
              <a:solidFill>
                <a:schemeClr val="bg2"/>
              </a:solidFill>
            </a:endParaRPr>
          </a:p>
        </p:txBody>
      </p:sp>
      <p:pic>
        <p:nvPicPr>
          <p:cNvPr id="13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435" y="3490269"/>
            <a:ext cx="2590476" cy="247238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39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603875" y="6065226"/>
            <a:ext cx="292100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i="1" dirty="0"/>
              <a:t>Semiconductor Technology Lab</a:t>
            </a:r>
            <a:r>
              <a:rPr lang="hu-HU" altLang="en-US" sz="1400" dirty="0" smtClean="0"/>
              <a:t>, </a:t>
            </a:r>
            <a:r>
              <a:rPr lang="en-US" altLang="en-US" sz="1400" dirty="0">
                <a:solidFill>
                  <a:srgbClr val="D5262B"/>
                </a:solidFill>
              </a:rPr>
              <a:t>Microelectronics</a:t>
            </a:r>
            <a:r>
              <a:rPr lang="hu-HU" altLang="en-US" sz="1400" dirty="0">
                <a:solidFill>
                  <a:srgbClr val="D5262B"/>
                </a:solidFill>
              </a:rPr>
              <a:t> </a:t>
            </a:r>
            <a:r>
              <a:rPr lang="en-US" altLang="en-US" sz="1400" dirty="0">
                <a:solidFill>
                  <a:srgbClr val="D5262B"/>
                </a:solidFill>
              </a:rPr>
              <a:t>branch</a:t>
            </a:r>
            <a:r>
              <a:rPr lang="hu-HU" altLang="en-US" sz="1400" dirty="0"/>
              <a:t> a</a:t>
            </a:r>
            <a:r>
              <a:rPr lang="en-US" altLang="en-US" sz="1400" dirty="0"/>
              <a:t>t DED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61356" y="1289225"/>
            <a:ext cx="1170876" cy="2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400" i="1" dirty="0" smtClean="0">
                <a:solidFill>
                  <a:schemeClr val="bg1"/>
                </a:solidFill>
              </a:rPr>
              <a:t>1200+ °C !!!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829300" y="1550780"/>
            <a:ext cx="988368" cy="734193"/>
          </a:xfrm>
          <a:prstGeom prst="straightConnector1">
            <a:avLst/>
          </a:prstGeom>
          <a:ln w="34925" cap="rnd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496888" y="2478088"/>
            <a:ext cx="3667125" cy="635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rgbClr val="4D28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b="1" dirty="0"/>
              <a:t>We are </a:t>
            </a:r>
            <a:r>
              <a:rPr lang="en-US" altLang="en-US" b="1" dirty="0" smtClean="0"/>
              <a:t>interested</a:t>
            </a:r>
            <a:r>
              <a:rPr lang="hu-HU" altLang="en-US" b="1" dirty="0" smtClean="0"/>
              <a:t> in seeing the </a:t>
            </a:r>
            <a:r>
              <a:rPr lang="en-US" altLang="en-US" b="1" dirty="0" smtClean="0"/>
              <a:t>inside</a:t>
            </a:r>
            <a:r>
              <a:rPr lang="hu-HU" altLang="en-US" b="1" dirty="0" smtClean="0"/>
              <a:t> of</a:t>
            </a:r>
            <a:r>
              <a:rPr lang="en-US" altLang="en-US" b="1" dirty="0" smtClean="0"/>
              <a:t> </a:t>
            </a:r>
            <a:r>
              <a:rPr lang="en-US" altLang="en-US" b="1" dirty="0"/>
              <a:t>these</a:t>
            </a:r>
          </a:p>
        </p:txBody>
      </p:sp>
      <p:sp>
        <p:nvSpPr>
          <p:cNvPr id="429065" name="Text Box 9"/>
          <p:cNvSpPr txBox="1">
            <a:spLocks noChangeArrowheads="1"/>
          </p:cNvSpPr>
          <p:nvPr/>
        </p:nvSpPr>
        <p:spPr bwMode="auto">
          <a:xfrm>
            <a:off x="498475" y="3436990"/>
            <a:ext cx="3667125" cy="635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>
            <a:solidFill>
              <a:srgbClr val="4D28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b="1" dirty="0" smtClean="0"/>
              <a:t>Let</a:t>
            </a:r>
            <a:r>
              <a:rPr lang="hu-HU" altLang="en-US" b="1" dirty="0" smtClean="0"/>
              <a:t>’s</a:t>
            </a:r>
            <a:r>
              <a:rPr lang="en-US" altLang="en-US" b="1" dirty="0" smtClean="0"/>
              <a:t> have </a:t>
            </a:r>
            <a:r>
              <a:rPr lang="en-US" altLang="en-US" b="1" dirty="0"/>
              <a:t>a look inside the package!</a:t>
            </a:r>
          </a:p>
        </p:txBody>
      </p:sp>
      <p:sp>
        <p:nvSpPr>
          <p:cNvPr id="3085" name="Rectangle 10"/>
          <p:cNvSpPr>
            <a:spLocks noChangeArrowheads="1"/>
          </p:cNvSpPr>
          <p:nvPr/>
        </p:nvSpPr>
        <p:spPr bwMode="auto">
          <a:xfrm>
            <a:off x="339725" y="1244600"/>
            <a:ext cx="88344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en-US" sz="2800"/>
              <a:t>Integrated circuits (IC-s) on a surface mounted printed circuit board (PCB)</a:t>
            </a:r>
          </a:p>
        </p:txBody>
      </p:sp>
      <p:sp>
        <p:nvSpPr>
          <p:cNvPr id="3087" name="Text Box 11"/>
          <p:cNvSpPr txBox="1">
            <a:spLocks noChangeArrowheads="1"/>
          </p:cNvSpPr>
          <p:nvPr/>
        </p:nvSpPr>
        <p:spPr bwMode="auto">
          <a:xfrm>
            <a:off x="496888" y="4395892"/>
            <a:ext cx="40862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en-US" b="1" dirty="0"/>
              <a:t>There are silicon chips inside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73" y="2016739"/>
            <a:ext cx="4007935" cy="2973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809">
            <a:off x="4661416" y="1871658"/>
            <a:ext cx="4549449" cy="3384421"/>
          </a:xfrm>
          <a:prstGeom prst="rect">
            <a:avLst/>
          </a:prstGeom>
        </p:spPr>
      </p:pic>
      <p:sp>
        <p:nvSpPr>
          <p:cNvPr id="3082" name="Line 7"/>
          <p:cNvSpPr>
            <a:spLocks noChangeShapeType="1"/>
          </p:cNvSpPr>
          <p:nvPr/>
        </p:nvSpPr>
        <p:spPr bwMode="auto">
          <a:xfrm>
            <a:off x="4164013" y="2776085"/>
            <a:ext cx="3613384" cy="746212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083" name="Line 8"/>
          <p:cNvSpPr>
            <a:spLocks noChangeShapeType="1"/>
          </p:cNvSpPr>
          <p:nvPr/>
        </p:nvSpPr>
        <p:spPr bwMode="auto">
          <a:xfrm>
            <a:off x="4164013" y="2776085"/>
            <a:ext cx="2927584" cy="112628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70D0D"/>
              </a:clrFrom>
              <a:clrTo>
                <a:srgbClr val="070D0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79" y="4764314"/>
            <a:ext cx="1781724" cy="1767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  <p:bldP spid="429065" grpId="0" animBg="1"/>
      <p:bldP spid="3087" grpId="0"/>
      <p:bldP spid="3082" grpId="0" animBg="1"/>
      <p:bldP spid="308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Si wafers are processed in so called batches</a:t>
            </a:r>
          </a:p>
          <a:p>
            <a:pPr eaLnBrk="1" hangingPunct="1"/>
            <a:r>
              <a:rPr lang="en-US" altLang="en-US" noProof="0" dirty="0" smtClean="0"/>
              <a:t>40..100 wafers/batch, 10 000 – 50 000 chips/batch</a:t>
            </a:r>
            <a:endParaRPr lang="hu-HU" altLang="en-US" noProof="0" dirty="0" smtClean="0"/>
          </a:p>
          <a:p>
            <a:pPr eaLnBrk="1" hangingPunct="1"/>
            <a:r>
              <a:rPr lang="hu-HU" altLang="en-US" b="1" dirty="0" smtClean="0"/>
              <a:t>Batch fabrication</a:t>
            </a:r>
            <a:endParaRPr lang="en-US" altLang="en-US" b="1" noProof="0" dirty="0" smtClean="0"/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A batch</a:t>
            </a:r>
          </a:p>
        </p:txBody>
      </p:sp>
      <p:pic>
        <p:nvPicPr>
          <p:cNvPr id="50183" name="Picture 4" descr="XPAR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689225"/>
            <a:ext cx="4791075" cy="3065463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Text Box 5"/>
          <p:cNvSpPr txBox="1">
            <a:spLocks noChangeArrowheads="1"/>
          </p:cNvSpPr>
          <p:nvPr/>
        </p:nvSpPr>
        <p:spPr bwMode="auto">
          <a:xfrm>
            <a:off x="412750" y="3015029"/>
            <a:ext cx="308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Inserting a batch into a diffusion furnace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40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Today at around 30cm in diameter (8") or even 12"</a:t>
            </a: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Wafer sizes</a:t>
            </a:r>
          </a:p>
        </p:txBody>
      </p:sp>
      <p:pic>
        <p:nvPicPr>
          <p:cNvPr id="51207" name="Picture 4" descr="furnac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990725"/>
            <a:ext cx="4121150" cy="4448175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41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An Intel </a:t>
            </a:r>
            <a:r>
              <a:rPr lang="en-US" altLang="en-US" i="1" noProof="0" dirty="0" smtClean="0"/>
              <a:t>fab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76557"/>
              </p:ext>
            </p:extLst>
          </p:nvPr>
        </p:nvGraphicFramePr>
        <p:xfrm>
          <a:off x="504825" y="2295525"/>
          <a:ext cx="5207000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4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2295525"/>
                        <a:ext cx="5207000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017668"/>
              </p:ext>
            </p:extLst>
          </p:nvPr>
        </p:nvGraphicFramePr>
        <p:xfrm>
          <a:off x="4267200" y="639763"/>
          <a:ext cx="4706938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5" name="Photo Editor Photo" r:id="rId6" imgW="5830114" imgH="3638095" progId="MSPhotoEd.3">
                  <p:embed/>
                </p:oleObj>
              </mc:Choice>
              <mc:Fallback>
                <p:oleObj name="Photo Editor Photo" r:id="rId6" imgW="5830114" imgH="363809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639763"/>
                        <a:ext cx="4706938" cy="293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42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Intel fab sites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71269"/>
              </p:ext>
            </p:extLst>
          </p:nvPr>
        </p:nvGraphicFramePr>
        <p:xfrm>
          <a:off x="802624" y="1750285"/>
          <a:ext cx="6766956" cy="401641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91739">
                  <a:extLst>
                    <a:ext uri="{9D8B030D-6E8A-4147-A177-3AD203B41FA5}">
                      <a16:colId xmlns:a16="http://schemas.microsoft.com/office/drawing/2014/main" val="1112048727"/>
                    </a:ext>
                  </a:extLst>
                </a:gridCol>
                <a:gridCol w="1691739">
                  <a:extLst>
                    <a:ext uri="{9D8B030D-6E8A-4147-A177-3AD203B41FA5}">
                      <a16:colId xmlns:a16="http://schemas.microsoft.com/office/drawing/2014/main" val="1030027852"/>
                    </a:ext>
                  </a:extLst>
                </a:gridCol>
                <a:gridCol w="1691739">
                  <a:extLst>
                    <a:ext uri="{9D8B030D-6E8A-4147-A177-3AD203B41FA5}">
                      <a16:colId xmlns:a16="http://schemas.microsoft.com/office/drawing/2014/main" val="1062674194"/>
                    </a:ext>
                  </a:extLst>
                </a:gridCol>
                <a:gridCol w="1691739">
                  <a:extLst>
                    <a:ext uri="{9D8B030D-6E8A-4147-A177-3AD203B41FA5}">
                      <a16:colId xmlns:a16="http://schemas.microsoft.com/office/drawing/2014/main" val="3152866664"/>
                    </a:ext>
                  </a:extLst>
                </a:gridCol>
              </a:tblGrid>
              <a:tr h="268206">
                <a:tc>
                  <a:txBody>
                    <a:bodyPr/>
                    <a:lstStyle/>
                    <a:p>
                      <a:r>
                        <a:rPr lang="hu-HU" sz="1100" dirty="0"/>
                        <a:t>Fab name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City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Production start year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Process (Wafer, node)</a:t>
                      </a:r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3695962448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D1X</a:t>
                      </a:r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3" tooltip="Hillsboro, Oregon"/>
                        </a:rPr>
                        <a:t>Hillsboro</a:t>
                      </a:r>
                      <a:r>
                        <a:rPr lang="hu-HU" sz="1100"/>
                        <a:t>, </a:t>
                      </a:r>
                      <a:r>
                        <a:rPr lang="hu-HU" sz="1100">
                          <a:hlinkClick r:id="rId4" tooltip="Oregon"/>
                        </a:rPr>
                        <a:t>Oregon</a:t>
                      </a:r>
                      <a:r>
                        <a:rPr lang="hu-HU" sz="1100"/>
                        <a:t>, United States</a:t>
                      </a:r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2013</a:t>
                      </a:r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n-NO" sz="1100" dirty="0"/>
                        <a:t>300 mm, </a:t>
                      </a:r>
                      <a:r>
                        <a:rPr lang="nn-NO" sz="1100" dirty="0" smtClean="0"/>
                        <a:t>14/10</a:t>
                      </a:r>
                      <a:r>
                        <a:rPr lang="hu-HU" sz="1100" dirty="0" smtClean="0"/>
                        <a:t>/7nm</a:t>
                      </a:r>
                      <a:endParaRPr lang="nn-NO" sz="1100" dirty="0"/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834509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D1D</a:t>
                      </a:r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Hillsboro, Oregon, USA</a:t>
                      </a:r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2003</a:t>
                      </a:r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300 mm, </a:t>
                      </a:r>
                      <a:r>
                        <a:rPr lang="nn-NO" sz="1100" dirty="0" smtClean="0"/>
                        <a:t>14/10</a:t>
                      </a:r>
                      <a:r>
                        <a:rPr lang="hu-HU" sz="1100" dirty="0" smtClean="0"/>
                        <a:t>/7nm</a:t>
                      </a:r>
                      <a:endParaRPr lang="nn-NO" sz="1100" dirty="0"/>
                    </a:p>
                  </a:txBody>
                  <a:tcPr marL="56501" marR="56501" marT="28250" marB="2825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34003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D1C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Hillsboro, Oregon, USA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2001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nn-NO" sz="1100" dirty="0" smtClean="0"/>
                        <a:t>300 mm, 22/14/10 nm 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2482195904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Fab 12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5" tooltip="Chandler, Arizona"/>
                        </a:rPr>
                        <a:t>Chandler, Arizona</a:t>
                      </a:r>
                      <a:r>
                        <a:rPr lang="hu-HU" sz="1100"/>
                        <a:t>, USA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1996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300 mm, 65 nm</a:t>
                      </a:r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4172833108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Fab 32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Chandler, Arizona, USA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2007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300 mm, </a:t>
                      </a:r>
                      <a:r>
                        <a:rPr lang="hu-HU" sz="1100" dirty="0" smtClean="0"/>
                        <a:t>14/10</a:t>
                      </a:r>
                      <a:r>
                        <a:rPr lang="hu-HU" sz="1100" dirty="0"/>
                        <a:t> nm</a:t>
                      </a:r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1603035599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Fab 42</a:t>
                      </a:r>
                    </a:p>
                  </a:txBody>
                  <a:tcPr marL="56501" marR="56501" marT="28250" marB="28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Chandler, Arizona, USA</a:t>
                      </a:r>
                    </a:p>
                  </a:txBody>
                  <a:tcPr marL="56501" marR="56501" marT="28250" marB="28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2020</a:t>
                      </a:r>
                      <a:r>
                        <a:rPr lang="hu-HU" sz="1100" baseline="30000" dirty="0" smtClean="0">
                          <a:hlinkClick r:id="rId6"/>
                        </a:rPr>
                        <a:t>[1]</a:t>
                      </a:r>
                      <a:endParaRPr lang="hu-HU" sz="1100" dirty="0"/>
                    </a:p>
                  </a:txBody>
                  <a:tcPr marL="56501" marR="56501" marT="28250" marB="282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 dirty="0" smtClean="0"/>
                        <a:t>300</a:t>
                      </a:r>
                      <a:r>
                        <a:rPr lang="nn-NO" sz="1100" dirty="0"/>
                        <a:t> </a:t>
                      </a:r>
                      <a:r>
                        <a:rPr lang="nn-NO" sz="1100" dirty="0" smtClean="0"/>
                        <a:t>mm, </a:t>
                      </a:r>
                      <a:r>
                        <a:rPr lang="hu-HU" sz="1100" dirty="0" smtClean="0"/>
                        <a:t>10/7</a:t>
                      </a:r>
                      <a:r>
                        <a:rPr lang="nn-NO" sz="1100" dirty="0"/>
                        <a:t> nm</a:t>
                      </a:r>
                    </a:p>
                  </a:txBody>
                  <a:tcPr marL="56501" marR="56501" marT="28250" marB="2825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84209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Fab 11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7" tooltip="Rio Rancho, New Mexico"/>
                        </a:rPr>
                        <a:t>Rio Rancho, New Mexico</a:t>
                      </a:r>
                      <a:r>
                        <a:rPr lang="hu-HU" sz="1100"/>
                        <a:t>, USA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1993 (Closed)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200 mm, 45/32 nm</a:t>
                      </a:r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1422498095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/>
                        <a:t>Fab 11X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Rio Rancho, New Mexico, USA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1995 upgrade 2020/2021 with 22/14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300 mm, 45/32 nm 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3891788657"/>
                  </a:ext>
                </a:extLst>
              </a:tr>
              <a:tr h="383151">
                <a:tc>
                  <a:txBody>
                    <a:bodyPr/>
                    <a:lstStyle/>
                    <a:p>
                      <a:r>
                        <a:rPr lang="hu-HU" sz="1100"/>
                        <a:t>Fab 17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8" tooltip="Hudson, Massachusetts"/>
                        </a:rPr>
                        <a:t>Hudson</a:t>
                      </a:r>
                      <a:r>
                        <a:rPr lang="hu-HU" sz="1100"/>
                        <a:t>, </a:t>
                      </a:r>
                      <a:r>
                        <a:rPr lang="hu-HU" sz="1100">
                          <a:hlinkClick r:id="rId9" tooltip="Massachusetts"/>
                        </a:rPr>
                        <a:t>Massachusetts</a:t>
                      </a:r>
                      <a:r>
                        <a:rPr lang="hu-HU" sz="1100"/>
                        <a:t>, USA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1998 (Closed)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200 mm, 130 </a:t>
                      </a:r>
                      <a:r>
                        <a:rPr lang="hu-HU" sz="1100" dirty="0" smtClean="0"/>
                        <a:t>nm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3617025590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r>
                        <a:rPr lang="hu-HU" sz="1100"/>
                        <a:t>Fab 24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10" tooltip="Leixlip"/>
                        </a:rPr>
                        <a:t>Leixlip</a:t>
                      </a:r>
                      <a:r>
                        <a:rPr lang="hu-HU" sz="1100"/>
                        <a:t>, </a:t>
                      </a:r>
                      <a:r>
                        <a:rPr lang="hu-HU" sz="1100">
                          <a:hlinkClick r:id="rId11" tooltip="Republic of Ireland"/>
                        </a:rPr>
                        <a:t>Ireland</a:t>
                      </a:r>
                      <a:endParaRPr lang="hu-HU" sz="1100"/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2006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300 mm, 14 </a:t>
                      </a:r>
                      <a:r>
                        <a:rPr lang="hu-HU" sz="1100" dirty="0" smtClean="0"/>
                        <a:t>nm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299701985"/>
                  </a:ext>
                </a:extLst>
              </a:tr>
              <a:tr h="153260">
                <a:tc>
                  <a:txBody>
                    <a:bodyPr/>
                    <a:lstStyle/>
                    <a:p>
                      <a:r>
                        <a:rPr lang="hu-HU" sz="1100" dirty="0"/>
                        <a:t>Fab 28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12" tooltip="Kiryat Gat"/>
                        </a:rPr>
                        <a:t>Kiryat Gat</a:t>
                      </a:r>
                      <a:r>
                        <a:rPr lang="hu-HU" sz="1100"/>
                        <a:t>, Israel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2008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300 mm, </a:t>
                      </a:r>
                      <a:r>
                        <a:rPr lang="hu-HU" sz="1100" dirty="0" smtClean="0"/>
                        <a:t>22/10 nm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526977566"/>
                  </a:ext>
                </a:extLst>
              </a:tr>
              <a:tr h="268206">
                <a:tc>
                  <a:txBody>
                    <a:bodyPr/>
                    <a:lstStyle/>
                    <a:p>
                      <a:r>
                        <a:rPr lang="hu-HU" sz="1100" dirty="0"/>
                        <a:t>Fab 68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>
                          <a:hlinkClick r:id="rId13" tooltip="Dalian"/>
                        </a:rPr>
                        <a:t>Dalian</a:t>
                      </a:r>
                      <a:r>
                        <a:rPr lang="hu-HU" sz="1100"/>
                        <a:t>, </a:t>
                      </a:r>
                      <a:r>
                        <a:rPr lang="hu-HU" sz="1100">
                          <a:hlinkClick r:id="rId14" tooltip="Liaoning"/>
                        </a:rPr>
                        <a:t>Liaoning</a:t>
                      </a:r>
                      <a:r>
                        <a:rPr lang="hu-HU" sz="1100"/>
                        <a:t>, China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/>
                        <a:t>2010</a:t>
                      </a:r>
                    </a:p>
                  </a:txBody>
                  <a:tcPr marL="56501" marR="56501" marT="28250" marB="28250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300 mm, 65 </a:t>
                      </a:r>
                      <a:r>
                        <a:rPr lang="hu-HU" sz="1100" dirty="0" smtClean="0"/>
                        <a:t>nm</a:t>
                      </a:r>
                    </a:p>
                    <a:p>
                      <a:r>
                        <a:rPr lang="hu-HU" sz="1100" dirty="0" smtClean="0"/>
                        <a:t>3DNAND, 3DXPoint</a:t>
                      </a:r>
                      <a:r>
                        <a:rPr lang="hu-HU" sz="1100" baseline="30000" dirty="0" smtClean="0">
                          <a:hlinkClick r:id="rId15"/>
                        </a:rPr>
                        <a:t>[2]</a:t>
                      </a:r>
                      <a:endParaRPr lang="hu-HU" sz="1100" dirty="0"/>
                    </a:p>
                  </a:txBody>
                  <a:tcPr marL="56501" marR="56501" marT="28250" marB="28250" anchor="ctr"/>
                </a:tc>
                <a:extLst>
                  <a:ext uri="{0D108BD9-81ED-4DB2-BD59-A6C34878D82A}">
                    <a16:rowId xmlns:a16="http://schemas.microsoft.com/office/drawing/2014/main" val="77549750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43</a:t>
            </a:fld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3"/>
          <p:cNvSpPr>
            <a:spLocks noGrp="1" noChangeArrowheads="1"/>
          </p:cNvSpPr>
          <p:nvPr>
            <p:ph idx="1"/>
          </p:nvPr>
        </p:nvSpPr>
        <p:spPr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altLang="en-US" noProof="0" dirty="0" smtClean="0"/>
              <a:t>65nm </a:t>
            </a:r>
            <a:r>
              <a:rPr lang="en-US" altLang="en-US" noProof="0" dirty="0" err="1" smtClean="0"/>
              <a:t>fabs</a:t>
            </a:r>
            <a:r>
              <a:rPr lang="en-US" altLang="en-US" noProof="0" dirty="0" smtClean="0"/>
              <a:t>, ~2006                   45nm: "Fab32", 2007-</a:t>
            </a:r>
          </a:p>
        </p:txBody>
      </p:sp>
      <p:sp>
        <p:nvSpPr>
          <p:cNvPr id="16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Intel </a:t>
            </a:r>
            <a:r>
              <a:rPr lang="en-US" altLang="en-US" noProof="0" dirty="0" err="1" smtClean="0"/>
              <a:t>fabs</a:t>
            </a:r>
            <a:r>
              <a:rPr lang="en-US" altLang="en-US" noProof="0" dirty="0" smtClean="0"/>
              <a:t> 2006-2008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20022"/>
              </p:ext>
            </p:extLst>
          </p:nvPr>
        </p:nvGraphicFramePr>
        <p:xfrm>
          <a:off x="412750" y="1938338"/>
          <a:ext cx="3143250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" name="Photo Editor Photo" r:id="rId4" imgW="4915586" imgH="3666667" progId="MSPhotoEd.3">
                  <p:embed/>
                </p:oleObj>
              </mc:Choice>
              <mc:Fallback>
                <p:oleObj name="Photo Editor Photo" r:id="rId4" imgW="4915586" imgH="36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1938338"/>
                        <a:ext cx="3143250" cy="2344737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180836"/>
              </p:ext>
            </p:extLst>
          </p:nvPr>
        </p:nvGraphicFramePr>
        <p:xfrm>
          <a:off x="2012950" y="4048125"/>
          <a:ext cx="3113088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" name="Photo Editor Photo" r:id="rId6" imgW="4904762" imgH="3677163" progId="MSPhotoEd.3">
                  <p:embed/>
                </p:oleObj>
              </mc:Choice>
              <mc:Fallback>
                <p:oleObj name="Photo Editor Photo" r:id="rId6" imgW="4904762" imgH="367716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950" y="4048125"/>
                        <a:ext cx="3113088" cy="2333625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116081"/>
              </p:ext>
            </p:extLst>
          </p:nvPr>
        </p:nvGraphicFramePr>
        <p:xfrm>
          <a:off x="5391150" y="1924050"/>
          <a:ext cx="328612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" name="Photo Editor Photo" r:id="rId8" imgW="3285714" imgH="2752381" progId="MSPhotoEd.3">
                  <p:embed/>
                </p:oleObj>
              </mc:Choice>
              <mc:Fallback>
                <p:oleObj name="Photo Editor Photo" r:id="rId8" imgW="3285714" imgH="2752381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1150" y="1924050"/>
                        <a:ext cx="3286125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44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2005013"/>
            <a:ext cx="8845550" cy="881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noProof="0" dirty="0" smtClean="0"/>
              <a:t>History, trends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45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Roots</a:t>
            </a:r>
          </a:p>
        </p:txBody>
      </p:sp>
      <p:pic>
        <p:nvPicPr>
          <p:cNvPr id="17416" name="Picture 3" descr="RELEWH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571625"/>
            <a:ext cx="30003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8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990600"/>
            <a:ext cx="8620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77189" name="Picture 5" descr="CSOVEK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714375"/>
            <a:ext cx="2493962" cy="1866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9" name="Rectangle 6"/>
          <p:cNvSpPr>
            <a:spLocks noChangeArrowheads="1"/>
          </p:cNvSpPr>
          <p:nvPr/>
        </p:nvSpPr>
        <p:spPr bwMode="auto">
          <a:xfrm>
            <a:off x="412750" y="1239838"/>
            <a:ext cx="2217738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sz="1600">
                <a:solidFill>
                  <a:schemeClr val="tx1"/>
                </a:solidFill>
              </a:rPr>
              <a:t>1837 Morse, </a:t>
            </a:r>
            <a:r>
              <a:rPr lang="en-US" altLang="en-US" sz="1600">
                <a:solidFill>
                  <a:schemeClr val="tx1"/>
                </a:solidFill>
              </a:rPr>
              <a:t>telegraph</a:t>
            </a:r>
            <a:endParaRPr lang="hu-HU" altLang="en-US" sz="1600">
              <a:solidFill>
                <a:schemeClr val="tx1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15000" y="3762375"/>
            <a:ext cx="2971800" cy="2646363"/>
            <a:chOff x="3600" y="2370"/>
            <a:chExt cx="1872" cy="1667"/>
          </a:xfrm>
        </p:grpSpPr>
        <p:pic>
          <p:nvPicPr>
            <p:cNvPr id="17422" name="Picture 8" descr="RADI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370"/>
              <a:ext cx="187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9"/>
            <p:cNvSpPr>
              <a:spLocks noChangeArrowheads="1"/>
            </p:cNvSpPr>
            <p:nvPr/>
          </p:nvSpPr>
          <p:spPr bwMode="auto">
            <a:xfrm>
              <a:off x="3644" y="3847"/>
              <a:ext cx="129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chemeClr val="tx1"/>
                  </a:solidFill>
                </a:rPr>
                <a:t>~1920</a:t>
              </a:r>
              <a:r>
                <a:rPr lang="hu-HU" altLang="en-US" sz="1600">
                  <a:solidFill>
                    <a:schemeClr val="tx1"/>
                  </a:solidFill>
                </a:rPr>
                <a:t> </a:t>
              </a:r>
              <a:r>
                <a:rPr lang="en-US" altLang="en-US" sz="1600">
                  <a:solidFill>
                    <a:schemeClr val="tx1"/>
                  </a:solidFill>
                </a:rPr>
                <a:t>radio reciever</a:t>
              </a:r>
              <a:endParaRPr lang="hu-HU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0075" y="2838450"/>
            <a:ext cx="7519988" cy="3630613"/>
            <a:chOff x="378" y="1812"/>
            <a:chExt cx="4737" cy="2287"/>
          </a:xfrm>
        </p:grpSpPr>
        <p:graphicFrame>
          <p:nvGraphicFramePr>
            <p:cNvPr id="17410" name="Object 11"/>
            <p:cNvGraphicFramePr>
              <a:graphicFrameLocks noChangeAspect="1"/>
            </p:cNvGraphicFramePr>
            <p:nvPr/>
          </p:nvGraphicFramePr>
          <p:xfrm>
            <a:off x="378" y="2333"/>
            <a:ext cx="2694" cy="1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0" name="Photo Editor Photo" r:id="rId8" imgW="7992591" imgH="5238095" progId="MSPhotoEd.3">
                    <p:embed/>
                  </p:oleObj>
                </mc:Choice>
                <mc:Fallback>
                  <p:oleObj name="Photo Editor Photo" r:id="rId8" imgW="7992591" imgH="5238095" progId="MSPhotoEd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" y="2333"/>
                          <a:ext cx="2694" cy="17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1" name="Object 12"/>
            <p:cNvGraphicFramePr>
              <a:graphicFrameLocks noChangeAspect="1"/>
            </p:cNvGraphicFramePr>
            <p:nvPr/>
          </p:nvGraphicFramePr>
          <p:xfrm>
            <a:off x="2904" y="1812"/>
            <a:ext cx="2211" cy="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1" name="Photo Editor Photo" r:id="rId10" imgW="8392696" imgH="1724266" progId="MSPhotoEd.3">
                    <p:embed/>
                  </p:oleObj>
                </mc:Choice>
                <mc:Fallback>
                  <p:oleObj name="Photo Editor Photo" r:id="rId10" imgW="8392696" imgH="1724266" progId="MSPhotoEd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4" y="1812"/>
                          <a:ext cx="2211" cy="45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46</a:t>
            </a:fld>
            <a:endParaRPr lang="en-US" alt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noProof="0" dirty="0" smtClean="0">
                <a:solidFill>
                  <a:srgbClr val="D5262B"/>
                </a:solidFill>
              </a:rPr>
              <a:t>Revolution of the transistors</a:t>
            </a:r>
            <a:endParaRPr lang="en-US" altLang="en-US" sz="2000" b="1" noProof="0" dirty="0" smtClean="0">
              <a:solidFill>
                <a:srgbClr val="D5262B"/>
              </a:solidFill>
            </a:endParaRPr>
          </a:p>
          <a:p>
            <a:pPr eaLnBrk="1" hangingPunct="1"/>
            <a:r>
              <a:rPr lang="en-US" altLang="en-US" sz="2400" noProof="0" dirty="0" smtClean="0"/>
              <a:t>Transistor – Bardeen (Bell Labs), 1947</a:t>
            </a:r>
          </a:p>
          <a:p>
            <a:pPr eaLnBrk="1" hangingPunct="1"/>
            <a:r>
              <a:rPr lang="en-US" altLang="en-US" sz="2400" noProof="0" dirty="0" smtClean="0"/>
              <a:t>Bipolar transistor – </a:t>
            </a:r>
            <a:r>
              <a:rPr lang="en-US" altLang="en-US" sz="2400" noProof="0" dirty="0" err="1" smtClean="0"/>
              <a:t>Schockley</a:t>
            </a:r>
            <a:r>
              <a:rPr lang="en-US" altLang="en-US" sz="2400" noProof="0" dirty="0" smtClean="0"/>
              <a:t>, 1949</a:t>
            </a:r>
          </a:p>
          <a:p>
            <a:pPr eaLnBrk="1" hangingPunct="1"/>
            <a:r>
              <a:rPr lang="en-US" altLang="en-US" sz="2400" noProof="0" dirty="0" smtClean="0"/>
              <a:t>The 1st bipolar logic gate  – Harris, 1956</a:t>
            </a:r>
          </a:p>
          <a:p>
            <a:pPr eaLnBrk="1" hangingPunct="1"/>
            <a:r>
              <a:rPr lang="en-US" altLang="en-US" sz="2400" noProof="0" dirty="0" smtClean="0"/>
              <a:t>The 1st monolithic IC – Jack </a:t>
            </a:r>
            <a:r>
              <a:rPr lang="en-US" altLang="en-US" sz="2400" noProof="0" dirty="0" err="1" smtClean="0"/>
              <a:t>Kilby</a:t>
            </a:r>
            <a:r>
              <a:rPr lang="en-US" altLang="en-US" sz="2400" noProof="0" dirty="0" smtClean="0"/>
              <a:t>, 1959</a:t>
            </a:r>
          </a:p>
          <a:p>
            <a:pPr eaLnBrk="1" hangingPunct="1"/>
            <a:r>
              <a:rPr lang="en-US" altLang="en-US" sz="2400" noProof="0" dirty="0" smtClean="0"/>
              <a:t>The 1st  commercial IC with logic gates – Fairchild, 1960</a:t>
            </a:r>
          </a:p>
          <a:p>
            <a:pPr eaLnBrk="1" hangingPunct="1"/>
            <a:r>
              <a:rPr lang="en-US" altLang="en-US" sz="2400" noProof="0" dirty="0" smtClean="0"/>
              <a:t>TTL – 1962..1990-ies</a:t>
            </a:r>
          </a:p>
          <a:p>
            <a:pPr eaLnBrk="1" hangingPunct="1"/>
            <a:r>
              <a:rPr lang="en-US" altLang="en-US" sz="2400" noProof="0" dirty="0" smtClean="0"/>
              <a:t>ECL – 1974..1980-ies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47</a:t>
            </a:fld>
            <a:endParaRPr lang="en-US" altLang="hu-HU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Microelectronics: fastest growing industry</a:t>
            </a:r>
          </a:p>
        </p:txBody>
      </p:sp>
      <p:pic>
        <p:nvPicPr>
          <p:cNvPr id="532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333875"/>
            <a:ext cx="2185988" cy="2181225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5"/>
          <p:cNvSpPr>
            <a:spLocks noChangeArrowheads="1"/>
          </p:cNvSpPr>
          <p:nvPr/>
        </p:nvSpPr>
        <p:spPr bwMode="auto">
          <a:xfrm>
            <a:off x="7589838" y="5635625"/>
            <a:ext cx="15541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400">
                <a:solidFill>
                  <a:schemeClr val="bg2"/>
                </a:solidFill>
              </a:rPr>
              <a:t>ECL 3-input Gate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400">
                <a:solidFill>
                  <a:schemeClr val="bg2"/>
                </a:solidFill>
              </a:rPr>
              <a:t>Motorola 1966</a:t>
            </a:r>
          </a:p>
        </p:txBody>
      </p:sp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1841500" y="5562600"/>
            <a:ext cx="3397250" cy="654050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D5262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</a:rPr>
              <a:t>You can make an IC of such a "complexity" in the cleanroom of the Department</a:t>
            </a:r>
          </a:p>
        </p:txBody>
      </p:sp>
      <p:pic>
        <p:nvPicPr>
          <p:cNvPr id="53258" name="Picture 8" descr="tustra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31" y="1278436"/>
            <a:ext cx="1077913" cy="1376363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9" descr="i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48" y="2317183"/>
            <a:ext cx="1847850" cy="123825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noProof="0" dirty="0" smtClean="0">
                <a:solidFill>
                  <a:srgbClr val="D5262B"/>
                </a:solidFill>
              </a:rPr>
              <a:t>Development of the MOSFETs:</a:t>
            </a:r>
            <a:endParaRPr lang="en-US" altLang="en-US" sz="2000" b="1" noProof="0" dirty="0" smtClean="0">
              <a:solidFill>
                <a:srgbClr val="D5262B"/>
              </a:solidFill>
            </a:endParaRPr>
          </a:p>
          <a:p>
            <a:pPr eaLnBrk="1" hangingPunct="1"/>
            <a:r>
              <a:rPr lang="en-US" altLang="en-US" sz="2400" noProof="0" dirty="0" smtClean="0"/>
              <a:t>MOSFET transistor – </a:t>
            </a:r>
            <a:r>
              <a:rPr lang="en-US" altLang="en-US" sz="2400" noProof="0" dirty="0" err="1" smtClean="0"/>
              <a:t>Lilienfeld</a:t>
            </a:r>
            <a:r>
              <a:rPr lang="en-US" altLang="en-US" sz="2400" noProof="0" dirty="0" smtClean="0"/>
              <a:t> (Canada, 1925) and </a:t>
            </a:r>
            <a:r>
              <a:rPr lang="en-US" altLang="en-US" sz="2400" noProof="0" dirty="0" err="1" smtClean="0"/>
              <a:t>Heil</a:t>
            </a:r>
            <a:r>
              <a:rPr lang="en-US" altLang="en-US" sz="2400" noProof="0" dirty="0" smtClean="0"/>
              <a:t> (England, 1935) </a:t>
            </a:r>
          </a:p>
          <a:p>
            <a:pPr eaLnBrk="1" hangingPunct="1"/>
            <a:r>
              <a:rPr lang="en-US" altLang="en-US" sz="2400" noProof="0" dirty="0" smtClean="0"/>
              <a:t>CMOS – 1960s, stack due to manufacturing problems</a:t>
            </a:r>
          </a:p>
          <a:p>
            <a:pPr eaLnBrk="1" hangingPunct="1"/>
            <a:r>
              <a:rPr lang="en-US" altLang="en-US" sz="2400" noProof="0" dirty="0" err="1" smtClean="0"/>
              <a:t>pMOS</a:t>
            </a:r>
            <a:r>
              <a:rPr lang="en-US" altLang="en-US" sz="2400" noProof="0" dirty="0" smtClean="0"/>
              <a:t> processes in the 1960s</a:t>
            </a:r>
          </a:p>
          <a:p>
            <a:pPr eaLnBrk="1" hangingPunct="1"/>
            <a:r>
              <a:rPr lang="en-US" altLang="en-US" sz="2400" noProof="0" dirty="0" err="1" smtClean="0"/>
              <a:t>nMOS</a:t>
            </a:r>
            <a:r>
              <a:rPr lang="en-US" altLang="en-US" sz="2400" noProof="0" dirty="0" smtClean="0"/>
              <a:t> processes in the 1970s (4004, 8080) </a:t>
            </a:r>
          </a:p>
          <a:p>
            <a:pPr eaLnBrk="1" hangingPunct="1"/>
            <a:r>
              <a:rPr lang="en-US" altLang="en-US" sz="2400" noProof="0" dirty="0" smtClean="0"/>
              <a:t>CMOS processes from the 1980s – preferred MOSFET process due to low power consumption</a:t>
            </a:r>
          </a:p>
          <a:p>
            <a:pPr eaLnBrk="1" hangingPunct="1"/>
            <a:r>
              <a:rPr lang="en-US" altLang="en-US" sz="2400" noProof="0" dirty="0" smtClean="0"/>
              <a:t>Nowadays e.g.:</a:t>
            </a:r>
          </a:p>
          <a:p>
            <a:pPr lvl="1" eaLnBrk="1" hangingPunct="1"/>
            <a:r>
              <a:rPr lang="en-US" altLang="en-US" sz="2000" noProof="0" dirty="0" err="1" smtClean="0"/>
              <a:t>BiCMOS</a:t>
            </a:r>
            <a:r>
              <a:rPr lang="en-US" altLang="en-US" sz="2000" noProof="0" dirty="0" smtClean="0"/>
              <a:t>, GaAs, </a:t>
            </a:r>
            <a:r>
              <a:rPr lang="en-US" altLang="en-US" sz="2000" noProof="0" dirty="0" err="1" smtClean="0"/>
              <a:t>SiGe</a:t>
            </a:r>
            <a:r>
              <a:rPr lang="en-US" altLang="en-US" sz="2000" noProof="0" dirty="0" smtClean="0"/>
              <a:t> – for very high frequency circuits</a:t>
            </a:r>
          </a:p>
          <a:p>
            <a:pPr lvl="1" eaLnBrk="1" hangingPunct="1"/>
            <a:r>
              <a:rPr lang="en-US" altLang="en-US" sz="2000" noProof="0" dirty="0" smtClean="0"/>
              <a:t>SOI, Cu metallization, </a:t>
            </a:r>
            <a:r>
              <a:rPr lang="en-US" altLang="en-US" sz="2000" i="1" noProof="0" dirty="0" smtClean="0"/>
              <a:t>low-K</a:t>
            </a:r>
            <a:r>
              <a:rPr lang="en-US" altLang="en-US" sz="2000" noProof="0" dirty="0" smtClean="0"/>
              <a:t> dielectrics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48</a:t>
            </a:fld>
            <a:endParaRPr lang="en-US" altLang="hu-HU"/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Microelectronics: fastest growing industry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Gordon Moore, 1965:</a:t>
            </a:r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908050" y="1354138"/>
          <a:ext cx="7550150" cy="474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Photo Editor Photo" r:id="rId4" imgW="9523810" imgH="5990476" progId="MSPhotoEd.3">
                  <p:embed/>
                </p:oleObj>
              </mc:Choice>
              <mc:Fallback>
                <p:oleObj name="Photo Editor Photo" r:id="rId4" imgW="9523810" imgH="599047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050" y="1354138"/>
                        <a:ext cx="7550150" cy="474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49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 smtClean="0"/>
              <a:t>Inside the package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</a:t>
            </a:fld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6" y="2109543"/>
            <a:ext cx="7655981" cy="3361340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17451" y="1441764"/>
            <a:ext cx="165722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 smtClean="0"/>
              <a:t>Silicon die</a:t>
            </a:r>
            <a:endParaRPr lang="en-US" altLang="en-US" b="1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282622" y="5786809"/>
            <a:ext cx="217507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 smtClean="0"/>
              <a:t>Gold </a:t>
            </a:r>
            <a:r>
              <a:rPr lang="hu-HU" altLang="en-US" b="1" dirty="0" err="1" smtClean="0"/>
              <a:t>wire</a:t>
            </a:r>
            <a:r>
              <a:rPr lang="hu-HU" altLang="en-US" b="1" dirty="0" smtClean="0"/>
              <a:t> </a:t>
            </a:r>
            <a:r>
              <a:rPr lang="hu-HU" altLang="en-US" b="1" dirty="0" err="1" smtClean="0"/>
              <a:t>bonds</a:t>
            </a:r>
            <a:endParaRPr lang="en-US" altLang="en-US" b="1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042998" y="5968861"/>
            <a:ext cx="219307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 smtClean="0"/>
              <a:t>Lead frame, vias</a:t>
            </a:r>
            <a:endParaRPr lang="en-US" altLang="en-US" b="1" dirty="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4457700" y="1854574"/>
            <a:ext cx="1213338" cy="1794233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2400301" y="3965748"/>
            <a:ext cx="1672778" cy="168770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 flipV="1">
            <a:off x="5042997" y="4580792"/>
            <a:ext cx="548909" cy="1326096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5659" y="1405692"/>
            <a:ext cx="165722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 smtClean="0"/>
              <a:t>Lid seal</a:t>
            </a:r>
            <a:endParaRPr lang="en-US" altLang="en-US" b="1" dirty="0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1846385" y="1792602"/>
            <a:ext cx="1362807" cy="1469344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V="1">
            <a:off x="412750" y="4231758"/>
            <a:ext cx="3053464" cy="1737102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0" y="6002790"/>
            <a:ext cx="21750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hu-HU" altLang="en-US" b="1" dirty="0" err="1" smtClean="0"/>
              <a:t>Redistribution</a:t>
            </a:r>
            <a:r>
              <a:rPr lang="hu-HU" altLang="en-US" b="1" dirty="0" smtClean="0"/>
              <a:t> </a:t>
            </a:r>
            <a:r>
              <a:rPr lang="hu-HU" altLang="en-US" b="1" dirty="0" err="1" smtClean="0"/>
              <a:t>substrate</a:t>
            </a: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noProof="0" dirty="0" smtClean="0">
                <a:solidFill>
                  <a:srgbClr val="D5262B"/>
                </a:solidFill>
              </a:rPr>
              <a:t>Moore's law</a:t>
            </a:r>
            <a:endParaRPr lang="en-US" altLang="en-US" sz="1600" b="1" noProof="0" dirty="0" smtClean="0">
              <a:solidFill>
                <a:srgbClr val="D5262B"/>
              </a:solidFill>
            </a:endParaRPr>
          </a:p>
          <a:p>
            <a:pPr eaLnBrk="1" hangingPunct="1"/>
            <a:r>
              <a:rPr lang="en-US" altLang="en-US" sz="2400" noProof="0" dirty="0" smtClean="0"/>
              <a:t>In 1965 Gordon Moore predicted that in every 14..18 months the number of transistors integrated in a chip will double (exponential growth)</a:t>
            </a:r>
          </a:p>
          <a:p>
            <a:pPr eaLnBrk="1" hangingPunct="1"/>
            <a:r>
              <a:rPr lang="en-US" altLang="en-US" sz="2400" noProof="0" dirty="0" smtClean="0"/>
              <a:t>This prediction is valid even today. </a:t>
            </a:r>
          </a:p>
          <a:p>
            <a:pPr eaLnBrk="1" hangingPunct="1"/>
            <a:r>
              <a:rPr lang="en-US" altLang="en-US" sz="2400" noProof="0" dirty="0" smtClean="0"/>
              <a:t>The 1 million transistors/chip threshold was reached in the 1980s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noProof="0" dirty="0" smtClean="0"/>
              <a:t>2300 transistors, 1 MHz clock frequency (Intel 4040) - 1971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noProof="0" dirty="0" smtClean="0"/>
              <a:t>16 </a:t>
            </a:r>
            <a:r>
              <a:rPr lang="hu-HU" altLang="en-US" sz="1800" noProof="0" dirty="0" smtClean="0"/>
              <a:t>million </a:t>
            </a:r>
            <a:r>
              <a:rPr lang="en-US" altLang="en-US" sz="1800" noProof="0" dirty="0" smtClean="0"/>
              <a:t>transistors (</a:t>
            </a:r>
            <a:r>
              <a:rPr lang="en-US" altLang="en-US" sz="1800" noProof="0" dirty="0" err="1" smtClean="0"/>
              <a:t>UltraS</a:t>
            </a:r>
            <a:r>
              <a:rPr lang="hu-HU" altLang="en-US" sz="1800" noProof="0" dirty="0" smtClean="0"/>
              <a:t>PARC</a:t>
            </a:r>
            <a:r>
              <a:rPr lang="en-US" altLang="en-US" sz="1800" noProof="0" dirty="0" smtClean="0"/>
              <a:t> III)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noProof="0" dirty="0" smtClean="0"/>
              <a:t>42 </a:t>
            </a:r>
            <a:r>
              <a:rPr lang="hu-HU" altLang="en-US" sz="1800" noProof="0" dirty="0" smtClean="0"/>
              <a:t>million</a:t>
            </a:r>
            <a:r>
              <a:rPr lang="en-US" altLang="en-US" sz="1800" noProof="0" dirty="0" smtClean="0"/>
              <a:t> transistors, 2 GHz clock frequency (Intel P4) - 2001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noProof="0" dirty="0" smtClean="0"/>
              <a:t>140 </a:t>
            </a:r>
            <a:r>
              <a:rPr lang="hu-HU" altLang="en-US" sz="1800" noProof="0" dirty="0" smtClean="0"/>
              <a:t>million</a:t>
            </a:r>
            <a:r>
              <a:rPr lang="en-US" altLang="en-US" sz="1800" noProof="0" dirty="0" smtClean="0"/>
              <a:t> transistors, (HP PA-8500)</a:t>
            </a:r>
            <a:r>
              <a:rPr lang="hu-HU" altLang="en-US" sz="1800" noProof="0" dirty="0" smtClean="0"/>
              <a:t> – 1998</a:t>
            </a:r>
          </a:p>
          <a:p>
            <a:pPr lvl="1">
              <a:lnSpc>
                <a:spcPct val="80000"/>
              </a:lnSpc>
            </a:pPr>
            <a:r>
              <a:rPr lang="hu-HU" altLang="en-US" sz="1800" b="1" dirty="0" smtClean="0"/>
              <a:t>~3 </a:t>
            </a:r>
            <a:r>
              <a:rPr lang="hu-HU" altLang="en-US" sz="1800" b="1" dirty="0"/>
              <a:t>billion transistors</a:t>
            </a:r>
            <a:r>
              <a:rPr lang="hu-HU" altLang="en-US" sz="1800" dirty="0"/>
              <a:t>, (</a:t>
            </a:r>
            <a:r>
              <a:rPr lang="hu-HU" sz="1800" dirty="0"/>
              <a:t>i7-9900K) - 2018</a:t>
            </a:r>
            <a:endParaRPr lang="en-US" altLang="en-US" sz="1800" dirty="0"/>
          </a:p>
          <a:p>
            <a:pPr eaLnBrk="1" hangingPunct="1"/>
            <a:r>
              <a:rPr lang="en-US" altLang="en-US" sz="2400" i="1" noProof="0" dirty="0" smtClean="0">
                <a:solidFill>
                  <a:srgbClr val="D5262B"/>
                </a:solidFill>
              </a:rPr>
              <a:t>More than Moore</a:t>
            </a:r>
            <a:r>
              <a:rPr lang="en-US" altLang="en-US" sz="2400" noProof="0" dirty="0" smtClean="0"/>
              <a:t>: further increase of integration density, e.g. 3D stacking of chips (RAM-s, pen drives)</a:t>
            </a:r>
          </a:p>
          <a:p>
            <a:pPr eaLnBrk="1" hangingPunct="1"/>
            <a:endParaRPr lang="en-US" altLang="en-US" sz="2400" noProof="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50</a:t>
            </a:fld>
            <a:endParaRPr lang="en-US" altLang="hu-HU"/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Microelectronics: fastest growing industry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2542"/>
          <a:stretch/>
        </p:blipFill>
        <p:spPr>
          <a:xfrm>
            <a:off x="478971" y="1581785"/>
            <a:ext cx="3309257" cy="287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 smtClean="0"/>
              <a:t>Moore’s law</a:t>
            </a:r>
            <a:endParaRPr lang="en-US" noProof="0" dirty="0"/>
          </a:p>
        </p:txBody>
      </p:sp>
      <p:pic>
        <p:nvPicPr>
          <p:cNvPr id="8" name="Tartalom helye 6"/>
          <p:cNvPicPr>
            <a:picLocks noChangeAspect="1"/>
          </p:cNvPicPr>
          <p:nvPr/>
        </p:nvPicPr>
        <p:blipFill rotWithShape="1">
          <a:blip r:embed="rId2"/>
          <a:srcRect l="37251" t="-7560" r="-9693" b="7560"/>
          <a:stretch/>
        </p:blipFill>
        <p:spPr bwMode="auto">
          <a:xfrm>
            <a:off x="3410858" y="3490187"/>
            <a:ext cx="6399892" cy="287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005943" y="1446848"/>
            <a:ext cx="4979307" cy="21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–"/>
              <a:defRPr sz="2000">
                <a:solidFill>
                  <a:srgbClr val="4D2885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9pPr>
          </a:lstStyle>
          <a:p>
            <a:pPr eaLnBrk="1" hangingPunct="1"/>
            <a:r>
              <a:rPr lang="hu-HU" altLang="en-US" sz="2400" kern="0" dirty="0" smtClean="0"/>
              <a:t>Result of 50 years of progress presented through a modern CPU and a processor of a modern smart phone</a:t>
            </a:r>
            <a:endParaRPr lang="en-US" altLang="en-US" sz="2400" kern="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51</a:t>
            </a:fld>
            <a:endParaRPr lang="en-US" altLang="hu-H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4004_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" y="1703128"/>
            <a:ext cx="4306888" cy="3224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0357" y="1957964"/>
            <a:ext cx="4257478" cy="374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Microelectronics: fastest growing industry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52</a:t>
            </a:fld>
            <a:endParaRPr lang="en-US" altLang="hu-HU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0505" y="4985169"/>
            <a:ext cx="211272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dirty="0" smtClean="0"/>
              <a:t>1971 -Intel </a:t>
            </a:r>
            <a:r>
              <a:rPr lang="hu-HU" altLang="en-US" dirty="0"/>
              <a:t>4040</a:t>
            </a:r>
            <a:endParaRPr lang="en-US" altLang="en-US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15192" y="6044869"/>
            <a:ext cx="303819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dirty="0" smtClean="0"/>
              <a:t>2002 - Intel </a:t>
            </a:r>
            <a:r>
              <a:rPr lang="hu-HU" altLang="en-US" dirty="0"/>
              <a:t>Pentium IV</a:t>
            </a:r>
            <a:endParaRPr lang="en-US" altLang="en-US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047875" y="3457575"/>
            <a:ext cx="1457325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en-US" sz="1800" b="1" dirty="0" smtClean="0">
                <a:solidFill>
                  <a:schemeClr val="bg1"/>
                </a:solidFill>
              </a:rPr>
              <a:t>2250 </a:t>
            </a:r>
            <a:r>
              <a:rPr lang="en-US" altLang="en-US" sz="1800" b="1" dirty="0" err="1" smtClean="0">
                <a:solidFill>
                  <a:schemeClr val="bg1"/>
                </a:solidFill>
              </a:rPr>
              <a:t>tran</a:t>
            </a:r>
            <a:r>
              <a:rPr lang="hu-HU" altLang="en-US" sz="1800" b="1" dirty="0" smtClean="0">
                <a:solidFill>
                  <a:schemeClr val="bg1"/>
                </a:solidFill>
              </a:rPr>
              <a:t>sistor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753225" y="3943350"/>
            <a:ext cx="2190750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en-US" sz="1800" b="1" dirty="0" smtClean="0">
                <a:solidFill>
                  <a:schemeClr val="bg1"/>
                </a:solidFill>
              </a:rPr>
              <a:t>55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bg1"/>
                </a:solidFill>
              </a:rPr>
              <a:t>milli</a:t>
            </a:r>
            <a:r>
              <a:rPr lang="hu-HU" altLang="en-US" sz="1800" b="1" dirty="0" smtClean="0">
                <a:solidFill>
                  <a:schemeClr val="bg1"/>
                </a:solidFill>
              </a:rPr>
              <a:t>on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 </a:t>
            </a:r>
            <a:r>
              <a:rPr lang="hu-HU" altLang="en-US" sz="1800" b="1" dirty="0" smtClean="0">
                <a:solidFill>
                  <a:schemeClr val="bg1"/>
                </a:solidFill>
              </a:rPr>
              <a:t>transistor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IntelQextreme2007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14" y="1686134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Microelectronics: fastest growing industry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53</a:t>
            </a:fld>
            <a:endParaRPr lang="en-US" altLang="hu-H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56" y="2850776"/>
            <a:ext cx="4954417" cy="247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89216" y="4743438"/>
            <a:ext cx="2677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dirty="0" smtClean="0"/>
              <a:t>2007 - Intel Core2 EE</a:t>
            </a:r>
            <a:endParaRPr lang="en-US" alt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969156" y="5521429"/>
            <a:ext cx="21145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dirty="0" smtClean="0"/>
              <a:t>2012 - </a:t>
            </a:r>
            <a:r>
              <a:rPr lang="hu-HU" altLang="en-US" dirty="0" err="1" smtClean="0"/>
              <a:t>Core</a:t>
            </a:r>
            <a:r>
              <a:rPr lang="hu-HU" altLang="en-US" dirty="0" smtClean="0"/>
              <a:t> i7</a:t>
            </a:r>
            <a:endParaRPr lang="en-US" altLang="en-US" dirty="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910371" y="3306971"/>
            <a:ext cx="1616600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en-US" sz="1800" b="1" dirty="0" smtClean="0">
                <a:solidFill>
                  <a:schemeClr val="bg1"/>
                </a:solidFill>
              </a:rPr>
              <a:t>~600 million transistor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621607" y="3949871"/>
            <a:ext cx="2023602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en-US" sz="1800" b="1" dirty="0" smtClean="0">
                <a:solidFill>
                  <a:schemeClr val="bg1"/>
                </a:solidFill>
              </a:rPr>
              <a:t>1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 </a:t>
            </a:r>
            <a:r>
              <a:rPr lang="hu-HU" altLang="en-US" sz="1800" b="1" dirty="0" smtClean="0">
                <a:solidFill>
                  <a:schemeClr val="bg1"/>
                </a:solidFill>
              </a:rPr>
              <a:t>billion transistor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Microelectronics: fastest growing industry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54</a:t>
            </a:fld>
            <a:endParaRPr lang="en-US" altLang="hu-HU"/>
          </a:p>
        </p:txBody>
      </p:sp>
      <p:pic>
        <p:nvPicPr>
          <p:cNvPr id="1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91" y="1709784"/>
            <a:ext cx="5786438" cy="4731564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2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noProof="0" dirty="0" smtClean="0"/>
              <a:t>Prognosis: </a:t>
            </a:r>
            <a:r>
              <a:rPr lang="en-US" altLang="en-US" i="1" noProof="0" dirty="0" smtClean="0"/>
              <a:t>roadmap</a:t>
            </a:r>
          </a:p>
        </p:txBody>
      </p:sp>
      <p:pic>
        <p:nvPicPr>
          <p:cNvPr id="7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72" y="1236407"/>
            <a:ext cx="7325406" cy="50202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55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en-US" noProof="0" dirty="0" smtClean="0"/>
              <a:t>R</a:t>
            </a:r>
            <a:r>
              <a:rPr lang="en-US" altLang="en-US" noProof="0" dirty="0" err="1" smtClean="0"/>
              <a:t>ecent</a:t>
            </a:r>
            <a:r>
              <a:rPr lang="en-US" altLang="en-US" noProof="0" dirty="0" smtClean="0"/>
              <a:t> – company webpages</a:t>
            </a:r>
            <a:endParaRPr lang="en-US" altLang="en-US" i="1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56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1" y="1389184"/>
            <a:ext cx="8643314" cy="487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en-US" noProof="0" dirty="0" smtClean="0"/>
              <a:t>R</a:t>
            </a:r>
            <a:r>
              <a:rPr lang="en-US" altLang="en-US" noProof="0" dirty="0" err="1" smtClean="0"/>
              <a:t>ecent</a:t>
            </a:r>
            <a:r>
              <a:rPr lang="en-US" altLang="en-US" noProof="0" dirty="0" smtClean="0"/>
              <a:t> – company webpages</a:t>
            </a:r>
            <a:endParaRPr lang="en-US" altLang="en-US" i="1" noProof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3" y="1206455"/>
            <a:ext cx="7789588" cy="51309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57</a:t>
            </a:fld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9700" y="461963"/>
            <a:ext cx="8845550" cy="8810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hu-HU" altLang="en-US" kern="0" smtClean="0"/>
              <a:t>Minimal feature size – trend (Intel)</a:t>
            </a:r>
            <a:endParaRPr lang="en-US" altLang="en-US" kern="0" dirty="0" smtClean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63588" y="1241425"/>
            <a:ext cx="8256587" cy="5195888"/>
            <a:chOff x="763588" y="1241425"/>
            <a:chExt cx="8256587" cy="5195888"/>
          </a:xfrm>
        </p:grpSpPr>
        <p:pic>
          <p:nvPicPr>
            <p:cNvPr id="9" name="Picture 4" descr="proces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88" y="1241425"/>
              <a:ext cx="7807325" cy="519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8021638" y="5494338"/>
              <a:ext cx="109537" cy="107950"/>
            </a:xfrm>
            <a:prstGeom prst="rect">
              <a:avLst/>
            </a:prstGeom>
            <a:solidFill>
              <a:srgbClr val="FF0000"/>
            </a:solidFill>
            <a:ln w="15875" algn="ctr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endParaRPr lang="hu-HU" altLang="en-US"/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8389938" y="5413375"/>
              <a:ext cx="630237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0000"/>
                  </a:solidFill>
                </a:rPr>
                <a:t>14 nm</a:t>
              </a: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7680325" y="6129338"/>
              <a:ext cx="6286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b="1">
                  <a:solidFill>
                    <a:srgbClr val="FF0000"/>
                  </a:solidFill>
                </a:rPr>
                <a:t>2013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0F27AC-1360-4224-91D0-8D4CBD6505EA}" type="slidenum">
              <a:rPr lang="en-US" altLang="hu-HU" smtClean="0"/>
              <a:pPr>
                <a:defRPr/>
              </a:pPr>
              <a:t>58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139700" y="461963"/>
            <a:ext cx="8845550" cy="8810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C253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hu-HU" altLang="en-US" kern="0" smtClean="0"/>
              <a:t>Minimal feature size – trend (Intel)</a:t>
            </a:r>
            <a:endParaRPr lang="en-US" kern="0" dirty="0"/>
          </a:p>
        </p:txBody>
      </p:sp>
      <p:pic>
        <p:nvPicPr>
          <p:cNvPr id="8" name="Tartalom hely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3345" r="15210" b="7308"/>
          <a:stretch/>
        </p:blipFill>
        <p:spPr>
          <a:xfrm>
            <a:off x="573618" y="1343025"/>
            <a:ext cx="7977714" cy="48913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0F27AC-1360-4224-91D0-8D4CBD6505EA}" type="slidenum">
              <a:rPr lang="en-US" altLang="hu-HU" smtClean="0"/>
              <a:pPr>
                <a:defRPr/>
              </a:pPr>
              <a:t>59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 smtClean="0"/>
              <a:t>Inside the package</a:t>
            </a:r>
          </a:p>
        </p:txBody>
      </p:sp>
      <p:pic>
        <p:nvPicPr>
          <p:cNvPr id="34822" name="Picture 2" descr="http://www.livenano.org/wp-content/uploads/2011/03/mems-gyr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9775"/>
            <a:ext cx="4025900" cy="3017838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6" descr="https://dlnmh9ip6v2uc.cloudfront.net/assets/b/0/2/6/4/51c0d456ce395f033400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797175"/>
            <a:ext cx="4114800" cy="3609975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4" y="775336"/>
            <a:ext cx="3604256" cy="18021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</a:t>
            </a:fld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err="1" smtClean="0"/>
              <a:t>Toplist</a:t>
            </a:r>
            <a:r>
              <a:rPr lang="en-US" altLang="en-US" noProof="0" dirty="0" smtClean="0"/>
              <a:t> of processors in 2015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577155" y="1406525"/>
            <a:ext cx="444460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–"/>
              <a:defRPr sz="2000">
                <a:solidFill>
                  <a:srgbClr val="4D2885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 sz="2000">
                <a:solidFill>
                  <a:srgbClr val="4D2885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+mn-lt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en-US" kern="0" dirty="0" smtClean="0"/>
              <a:t>Main features: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altLang="en-US" sz="2000" dirty="0"/>
              <a:t>clock frequency</a:t>
            </a:r>
            <a:r>
              <a:rPr lang="hu-HU" altLang="en-US" sz="2000" dirty="0"/>
              <a:t>, </a:t>
            </a:r>
            <a:endParaRPr lang="hu-HU" altLang="en-US" sz="2000" dirty="0" smtClean="0"/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hu-HU" altLang="en-US" sz="2000" dirty="0" smtClean="0"/>
              <a:t>CACHE size, organization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hu-HU" altLang="en-US" sz="2000" dirty="0" smtClean="0"/>
              <a:t>Packaging</a:t>
            </a:r>
            <a:endParaRPr lang="hu-HU" altLang="en-US" sz="2000" dirty="0"/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altLang="en-US" sz="2000" dirty="0"/>
              <a:t>die size</a:t>
            </a:r>
            <a:r>
              <a:rPr lang="hu-HU" altLang="en-US" sz="2000" dirty="0"/>
              <a:t>, 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altLang="en-US" sz="2000" dirty="0"/>
              <a:t>number of transistors</a:t>
            </a:r>
            <a:endParaRPr lang="hu-HU" altLang="en-US" sz="2000" dirty="0"/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altLang="en-US" sz="2000" dirty="0"/>
              <a:t>power consumption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endParaRPr lang="hu-HU" altLang="en-US" sz="2000" kern="0" dirty="0" smtClean="0"/>
          </a:p>
        </p:txBody>
      </p:sp>
      <p:pic>
        <p:nvPicPr>
          <p:cNvPr id="16" name="Picture 61" descr="http://www.pcper.com/files/imagecache/article_max_width/news/2015-11-13/ch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0" y="1430337"/>
            <a:ext cx="4419086" cy="48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60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552450"/>
          </a:xfrm>
        </p:spPr>
        <p:txBody>
          <a:bodyPr/>
          <a:lstStyle/>
          <a:p>
            <a:pPr eaLnBrk="1" hangingPunct="1"/>
            <a:r>
              <a:rPr lang="en-US" altLang="en-US" sz="2400" noProof="0" dirty="0" smtClean="0"/>
              <a:t>Number of transistors doubles in almost every year</a:t>
            </a: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A Moore's law for processors</a:t>
            </a:r>
          </a:p>
        </p:txBody>
      </p:sp>
      <p:pic>
        <p:nvPicPr>
          <p:cNvPr id="93" name="Picture 6" descr="http://education.mrsec.wisc.edu/SlideShow/images/computer/Moores_Law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12" y="1780596"/>
            <a:ext cx="6779532" cy="468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61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4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647700"/>
          </a:xfrm>
        </p:spPr>
        <p:txBody>
          <a:bodyPr/>
          <a:lstStyle/>
          <a:p>
            <a:pPr eaLnBrk="1" hangingPunct="1"/>
            <a:r>
              <a:rPr lang="en-US" altLang="en-US" sz="2400" noProof="0" dirty="0" smtClean="0"/>
              <a:t>4-times growth in every 3 years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Development of DRAMs</a:t>
            </a: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241300" y="1096963"/>
          <a:ext cx="7848600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1" name="Chart" r:id="rId4" imgW="7848600" imgH="5457952" progId="MSGraph.Chart.8">
                  <p:embed/>
                </p:oleObj>
              </mc:Choice>
              <mc:Fallback>
                <p:oleObj name="Chart" r:id="rId4" imgW="7848600" imgH="5457952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1096963"/>
                        <a:ext cx="7848600" cy="545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Line 5"/>
          <p:cNvSpPr>
            <a:spLocks noChangeShapeType="1"/>
          </p:cNvSpPr>
          <p:nvPr/>
        </p:nvSpPr>
        <p:spPr bwMode="auto">
          <a:xfrm flipV="1">
            <a:off x="1600200" y="2028825"/>
            <a:ext cx="5962650" cy="3314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0275" y="2190750"/>
            <a:ext cx="6010275" cy="3095625"/>
            <a:chOff x="1386" y="1380"/>
            <a:chExt cx="3786" cy="1950"/>
          </a:xfrm>
        </p:grpSpPr>
        <p:sp>
          <p:nvSpPr>
            <p:cNvPr id="21525" name="Text Box 7"/>
            <p:cNvSpPr txBox="1">
              <a:spLocks noChangeArrowheads="1"/>
            </p:cNvSpPr>
            <p:nvPr/>
          </p:nvSpPr>
          <p:spPr bwMode="auto">
            <a:xfrm>
              <a:off x="1386" y="3138"/>
              <a:ext cx="6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1.6-2.4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26" name="Text Box 8"/>
            <p:cNvSpPr txBox="1">
              <a:spLocks noChangeArrowheads="1"/>
            </p:cNvSpPr>
            <p:nvPr/>
          </p:nvSpPr>
          <p:spPr bwMode="auto">
            <a:xfrm>
              <a:off x="1680" y="2940"/>
              <a:ext cx="6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1.0-1.2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27" name="Text Box 9"/>
            <p:cNvSpPr txBox="1">
              <a:spLocks noChangeArrowheads="1"/>
            </p:cNvSpPr>
            <p:nvPr/>
          </p:nvSpPr>
          <p:spPr bwMode="auto">
            <a:xfrm>
              <a:off x="2136" y="2736"/>
              <a:ext cx="6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0.7-0.8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28" name="Text Box 10"/>
            <p:cNvSpPr txBox="1">
              <a:spLocks noChangeArrowheads="1"/>
            </p:cNvSpPr>
            <p:nvPr/>
          </p:nvSpPr>
          <p:spPr bwMode="auto">
            <a:xfrm>
              <a:off x="2550" y="2454"/>
              <a:ext cx="6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0.5-0.6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29" name="Text Box 11"/>
            <p:cNvSpPr txBox="1">
              <a:spLocks noChangeArrowheads="1"/>
            </p:cNvSpPr>
            <p:nvPr/>
          </p:nvSpPr>
          <p:spPr bwMode="auto">
            <a:xfrm>
              <a:off x="3036" y="2256"/>
              <a:ext cx="7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0.35-0.4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30" name="Text Box 12"/>
            <p:cNvSpPr txBox="1">
              <a:spLocks noChangeArrowheads="1"/>
            </p:cNvSpPr>
            <p:nvPr/>
          </p:nvSpPr>
          <p:spPr bwMode="auto">
            <a:xfrm>
              <a:off x="3294" y="2034"/>
              <a:ext cx="7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0.18-0.25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31" name="Text Box 13"/>
            <p:cNvSpPr txBox="1">
              <a:spLocks noChangeArrowheads="1"/>
            </p:cNvSpPr>
            <p:nvPr/>
          </p:nvSpPr>
          <p:spPr bwMode="auto">
            <a:xfrm>
              <a:off x="3702" y="1878"/>
              <a:ext cx="5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0.13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32" name="Text Box 14"/>
            <p:cNvSpPr txBox="1">
              <a:spLocks noChangeArrowheads="1"/>
            </p:cNvSpPr>
            <p:nvPr/>
          </p:nvSpPr>
          <p:spPr bwMode="auto">
            <a:xfrm>
              <a:off x="4044" y="1668"/>
              <a:ext cx="4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0.1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  <p:sp>
          <p:nvSpPr>
            <p:cNvPr id="21533" name="Text Box 15"/>
            <p:cNvSpPr txBox="1">
              <a:spLocks noChangeArrowheads="1"/>
            </p:cNvSpPr>
            <p:nvPr/>
          </p:nvSpPr>
          <p:spPr bwMode="auto">
            <a:xfrm>
              <a:off x="4650" y="1380"/>
              <a:ext cx="5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>
                  <a:solidFill>
                    <a:srgbClr val="FC0128"/>
                  </a:solidFill>
                </a:rPr>
                <a:t>0.07 </a:t>
              </a:r>
              <a:r>
                <a:rPr lang="en-US" altLang="en-US" sz="1400">
                  <a:solidFill>
                    <a:srgbClr val="FC0128"/>
                  </a:solidFill>
                  <a:sym typeface="Symbol" panose="05050102010706020507" pitchFamily="18" charset="2"/>
                </a:rPr>
                <a:t>m</a:t>
              </a:r>
              <a:endParaRPr lang="en-US" altLang="en-US" sz="1400">
                <a:solidFill>
                  <a:srgbClr val="FC0128"/>
                </a:solidFill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695450" y="2133600"/>
            <a:ext cx="6019800" cy="3587750"/>
            <a:chOff x="1068" y="1344"/>
            <a:chExt cx="3792" cy="2260"/>
          </a:xfrm>
        </p:grpSpPr>
        <p:grpSp>
          <p:nvGrpSpPr>
            <p:cNvPr id="21515" name="Group 17"/>
            <p:cNvGrpSpPr>
              <a:grpSpLocks/>
            </p:cNvGrpSpPr>
            <p:nvPr/>
          </p:nvGrpSpPr>
          <p:grpSpPr bwMode="auto">
            <a:xfrm>
              <a:off x="1068" y="1602"/>
              <a:ext cx="2511" cy="2002"/>
              <a:chOff x="1068" y="1602"/>
              <a:chExt cx="2511" cy="2002"/>
            </a:xfrm>
          </p:grpSpPr>
          <p:sp>
            <p:nvSpPr>
              <p:cNvPr id="21519" name="Line 18"/>
              <p:cNvSpPr>
                <a:spLocks noChangeShapeType="1"/>
              </p:cNvSpPr>
              <p:nvPr/>
            </p:nvSpPr>
            <p:spPr bwMode="auto">
              <a:xfrm flipH="1" flipV="1">
                <a:off x="1068" y="3396"/>
                <a:ext cx="294" cy="102"/>
              </a:xfrm>
              <a:prstGeom prst="line">
                <a:avLst/>
              </a:prstGeom>
              <a:noFill/>
              <a:ln w="19050">
                <a:solidFill>
                  <a:srgbClr val="4D2885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0" name="Text Box 19"/>
              <p:cNvSpPr txBox="1">
                <a:spLocks noChangeArrowheads="1"/>
              </p:cNvSpPr>
              <p:nvPr/>
            </p:nvSpPr>
            <p:spPr bwMode="auto">
              <a:xfrm>
                <a:off x="1296" y="3432"/>
                <a:ext cx="115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/>
                  <a:t>a page of A4 paper</a:t>
                </a:r>
              </a:p>
            </p:txBody>
          </p:sp>
          <p:sp>
            <p:nvSpPr>
              <p:cNvPr id="21521" name="Line 20"/>
              <p:cNvSpPr>
                <a:spLocks noChangeShapeType="1"/>
              </p:cNvSpPr>
              <p:nvPr/>
            </p:nvSpPr>
            <p:spPr bwMode="auto">
              <a:xfrm>
                <a:off x="1842" y="2466"/>
                <a:ext cx="420" cy="180"/>
              </a:xfrm>
              <a:prstGeom prst="line">
                <a:avLst/>
              </a:prstGeom>
              <a:noFill/>
              <a:ln w="19050">
                <a:solidFill>
                  <a:srgbClr val="4D2885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2" name="Text Box 21"/>
              <p:cNvSpPr txBox="1">
                <a:spLocks noChangeArrowheads="1"/>
              </p:cNvSpPr>
              <p:nvPr/>
            </p:nvSpPr>
            <p:spPr bwMode="auto">
              <a:xfrm>
                <a:off x="1080" y="2322"/>
                <a:ext cx="115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/>
                  <a:t>an</a:t>
                </a:r>
                <a:r>
                  <a:rPr lang="hu-HU" altLang="en-US" sz="1400"/>
                  <a:t> </a:t>
                </a:r>
                <a:r>
                  <a:rPr lang="en-US" altLang="en-US" sz="1400"/>
                  <a:t>average book</a:t>
                </a:r>
              </a:p>
            </p:txBody>
          </p:sp>
          <p:sp>
            <p:nvSpPr>
              <p:cNvPr id="21523" name="Line 22"/>
              <p:cNvSpPr>
                <a:spLocks noChangeShapeType="1"/>
              </p:cNvSpPr>
              <p:nvPr/>
            </p:nvSpPr>
            <p:spPr bwMode="auto">
              <a:xfrm>
                <a:off x="3033" y="1767"/>
                <a:ext cx="546" cy="138"/>
              </a:xfrm>
              <a:prstGeom prst="line">
                <a:avLst/>
              </a:prstGeom>
              <a:noFill/>
              <a:ln w="19050">
                <a:solidFill>
                  <a:srgbClr val="4D2885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4" name="Text Box 23"/>
              <p:cNvSpPr txBox="1">
                <a:spLocks noChangeArrowheads="1"/>
              </p:cNvSpPr>
              <p:nvPr/>
            </p:nvSpPr>
            <p:spPr bwMode="auto">
              <a:xfrm>
                <a:off x="1884" y="1602"/>
                <a:ext cx="115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lnSpc>
                    <a:spcPct val="90000"/>
                  </a:lnSpc>
                  <a:spcBef>
                    <a:spcPct val="30000"/>
                  </a:spcBef>
                </a:pPr>
                <a:r>
                  <a:rPr lang="hu-HU" altLang="en-US" sz="1400"/>
                  <a:t>2 </a:t>
                </a:r>
                <a:r>
                  <a:rPr lang="en-US" altLang="en-US" sz="1400"/>
                  <a:t>h</a:t>
                </a:r>
                <a:r>
                  <a:rPr lang="hu-HU" altLang="en-US" sz="1400"/>
                  <a:t> audio CD,</a:t>
                </a:r>
              </a:p>
              <a:p>
                <a:pPr algn="r">
                  <a:lnSpc>
                    <a:spcPct val="90000"/>
                  </a:lnSpc>
                  <a:spcBef>
                    <a:spcPct val="30000"/>
                  </a:spcBef>
                </a:pPr>
                <a:r>
                  <a:rPr lang="hu-HU" altLang="en-US" sz="1400"/>
                  <a:t>30 s HDTV</a:t>
                </a:r>
                <a:endParaRPr lang="en-US" altLang="en-US" sz="1400"/>
              </a:p>
            </p:txBody>
          </p:sp>
        </p:grpSp>
        <p:grpSp>
          <p:nvGrpSpPr>
            <p:cNvPr id="21516" name="Group 24"/>
            <p:cNvGrpSpPr>
              <a:grpSpLocks/>
            </p:cNvGrpSpPr>
            <p:nvPr/>
          </p:nvGrpSpPr>
          <p:grpSpPr bwMode="auto">
            <a:xfrm>
              <a:off x="3702" y="1344"/>
              <a:ext cx="1158" cy="1282"/>
              <a:chOff x="3702" y="1344"/>
              <a:chExt cx="1158" cy="1282"/>
            </a:xfrm>
          </p:grpSpPr>
          <p:sp>
            <p:nvSpPr>
              <p:cNvPr id="21517" name="Line 25"/>
              <p:cNvSpPr>
                <a:spLocks noChangeShapeType="1"/>
              </p:cNvSpPr>
              <p:nvPr/>
            </p:nvSpPr>
            <p:spPr bwMode="auto">
              <a:xfrm flipV="1">
                <a:off x="4566" y="1344"/>
                <a:ext cx="162" cy="942"/>
              </a:xfrm>
              <a:prstGeom prst="line">
                <a:avLst/>
              </a:prstGeom>
              <a:noFill/>
              <a:ln w="19050">
                <a:solidFill>
                  <a:srgbClr val="4D2885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18" name="Text Box 26"/>
              <p:cNvSpPr txBox="1">
                <a:spLocks noChangeArrowheads="1"/>
              </p:cNvSpPr>
              <p:nvPr/>
            </p:nvSpPr>
            <p:spPr bwMode="auto">
              <a:xfrm>
                <a:off x="3702" y="2286"/>
                <a:ext cx="115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rgbClr val="4D2885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>
                  <a:lnSpc>
                    <a:spcPct val="90000"/>
                  </a:lnSpc>
                  <a:spcBef>
                    <a:spcPct val="30000"/>
                  </a:spcBef>
                </a:pPr>
                <a:r>
                  <a:rPr lang="en-US" altLang="en-US" sz="1400"/>
                  <a:t>human brain</a:t>
                </a:r>
                <a:r>
                  <a:rPr lang="hu-HU" altLang="en-US" sz="1400"/>
                  <a:t>,</a:t>
                </a:r>
              </a:p>
              <a:p>
                <a:pPr algn="r">
                  <a:lnSpc>
                    <a:spcPct val="90000"/>
                  </a:lnSpc>
                  <a:spcBef>
                    <a:spcPct val="30000"/>
                  </a:spcBef>
                </a:pPr>
                <a:r>
                  <a:rPr lang="en-US" altLang="en-US" sz="1400"/>
                  <a:t>human DNA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62</a:t>
            </a:fld>
            <a:endParaRPr lang="en-US" alt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8834438" cy="904875"/>
          </a:xfrm>
        </p:spPr>
        <p:txBody>
          <a:bodyPr/>
          <a:lstStyle/>
          <a:p>
            <a:pPr eaLnBrk="1" hangingPunct="1"/>
            <a:r>
              <a:rPr lang="en-US" altLang="en-US" sz="2400" noProof="0" dirty="0" smtClean="0"/>
              <a:t>2-fold growth in 10 years – 7% annual growth, corresponds to Moore's law</a:t>
            </a: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Increase of the </a:t>
            </a:r>
            <a:r>
              <a:rPr lang="en-US" altLang="en-US" i="1" noProof="0" dirty="0" smtClean="0"/>
              <a:t>die size</a:t>
            </a:r>
            <a:endParaRPr lang="en-US" altLang="en-US" noProof="0" dirty="0" smtClean="0"/>
          </a:p>
        </p:txBody>
      </p:sp>
      <p:grpSp>
        <p:nvGrpSpPr>
          <p:cNvPr id="57351" name="Group 4"/>
          <p:cNvGrpSpPr>
            <a:grpSpLocks/>
          </p:cNvGrpSpPr>
          <p:nvPr/>
        </p:nvGrpSpPr>
        <p:grpSpPr bwMode="auto">
          <a:xfrm>
            <a:off x="1455738" y="2238375"/>
            <a:ext cx="6130925" cy="4333875"/>
            <a:chOff x="509" y="1446"/>
            <a:chExt cx="4055" cy="2862"/>
          </a:xfrm>
        </p:grpSpPr>
        <p:sp>
          <p:nvSpPr>
            <p:cNvPr id="57353" name="Line 5"/>
            <p:cNvSpPr>
              <a:spLocks noChangeShapeType="1"/>
            </p:cNvSpPr>
            <p:nvPr/>
          </p:nvSpPr>
          <p:spPr bwMode="auto">
            <a:xfrm flipH="1">
              <a:off x="1011" y="1893"/>
              <a:ext cx="3208" cy="12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4" name="Rectangle 6"/>
            <p:cNvSpPr>
              <a:spLocks noChangeArrowheads="1"/>
            </p:cNvSpPr>
            <p:nvPr/>
          </p:nvSpPr>
          <p:spPr bwMode="auto">
            <a:xfrm>
              <a:off x="989" y="1537"/>
              <a:ext cx="3444" cy="2255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endParaRPr lang="hu-HU" altLang="en-US"/>
            </a:p>
          </p:txBody>
        </p:sp>
        <p:sp>
          <p:nvSpPr>
            <p:cNvPr id="57355" name="Rectangle 7"/>
            <p:cNvSpPr>
              <a:spLocks noChangeArrowheads="1"/>
            </p:cNvSpPr>
            <p:nvPr/>
          </p:nvSpPr>
          <p:spPr bwMode="auto">
            <a:xfrm>
              <a:off x="989" y="1537"/>
              <a:ext cx="3444" cy="2255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endParaRPr lang="hu-HU" altLang="en-US"/>
            </a:p>
          </p:txBody>
        </p:sp>
        <p:sp>
          <p:nvSpPr>
            <p:cNvPr id="57356" name="Line 8"/>
            <p:cNvSpPr>
              <a:spLocks noChangeShapeType="1"/>
            </p:cNvSpPr>
            <p:nvPr/>
          </p:nvSpPr>
          <p:spPr bwMode="auto">
            <a:xfrm>
              <a:off x="989" y="1537"/>
              <a:ext cx="1" cy="225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7" name="Line 9"/>
            <p:cNvSpPr>
              <a:spLocks noChangeShapeType="1"/>
            </p:cNvSpPr>
            <p:nvPr/>
          </p:nvSpPr>
          <p:spPr bwMode="auto">
            <a:xfrm>
              <a:off x="989" y="3792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8" name="Line 10"/>
            <p:cNvSpPr>
              <a:spLocks noChangeShapeType="1"/>
            </p:cNvSpPr>
            <p:nvPr/>
          </p:nvSpPr>
          <p:spPr bwMode="auto">
            <a:xfrm>
              <a:off x="989" y="3457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9" name="Line 11"/>
            <p:cNvSpPr>
              <a:spLocks noChangeShapeType="1"/>
            </p:cNvSpPr>
            <p:nvPr/>
          </p:nvSpPr>
          <p:spPr bwMode="auto">
            <a:xfrm>
              <a:off x="989" y="3254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0" name="Line 12"/>
            <p:cNvSpPr>
              <a:spLocks noChangeShapeType="1"/>
            </p:cNvSpPr>
            <p:nvPr/>
          </p:nvSpPr>
          <p:spPr bwMode="auto">
            <a:xfrm>
              <a:off x="989" y="3112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Line 13"/>
            <p:cNvSpPr>
              <a:spLocks noChangeShapeType="1"/>
            </p:cNvSpPr>
            <p:nvPr/>
          </p:nvSpPr>
          <p:spPr bwMode="auto">
            <a:xfrm>
              <a:off x="989" y="3000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2" name="Line 14"/>
            <p:cNvSpPr>
              <a:spLocks noChangeShapeType="1"/>
            </p:cNvSpPr>
            <p:nvPr/>
          </p:nvSpPr>
          <p:spPr bwMode="auto">
            <a:xfrm>
              <a:off x="989" y="2919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Line 15"/>
            <p:cNvSpPr>
              <a:spLocks noChangeShapeType="1"/>
            </p:cNvSpPr>
            <p:nvPr/>
          </p:nvSpPr>
          <p:spPr bwMode="auto">
            <a:xfrm>
              <a:off x="989" y="2837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4" name="Line 16"/>
            <p:cNvSpPr>
              <a:spLocks noChangeShapeType="1"/>
            </p:cNvSpPr>
            <p:nvPr/>
          </p:nvSpPr>
          <p:spPr bwMode="auto">
            <a:xfrm>
              <a:off x="989" y="2776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Line 17"/>
            <p:cNvSpPr>
              <a:spLocks noChangeShapeType="1"/>
            </p:cNvSpPr>
            <p:nvPr/>
          </p:nvSpPr>
          <p:spPr bwMode="auto">
            <a:xfrm>
              <a:off x="989" y="2715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6" name="Line 18"/>
            <p:cNvSpPr>
              <a:spLocks noChangeShapeType="1"/>
            </p:cNvSpPr>
            <p:nvPr/>
          </p:nvSpPr>
          <p:spPr bwMode="auto">
            <a:xfrm>
              <a:off x="989" y="2664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Line 19"/>
            <p:cNvSpPr>
              <a:spLocks noChangeShapeType="1"/>
            </p:cNvSpPr>
            <p:nvPr/>
          </p:nvSpPr>
          <p:spPr bwMode="auto">
            <a:xfrm>
              <a:off x="989" y="2329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8" name="Line 20"/>
            <p:cNvSpPr>
              <a:spLocks noChangeShapeType="1"/>
            </p:cNvSpPr>
            <p:nvPr/>
          </p:nvSpPr>
          <p:spPr bwMode="auto">
            <a:xfrm>
              <a:off x="989" y="2126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9" name="Line 21"/>
            <p:cNvSpPr>
              <a:spLocks noChangeShapeType="1"/>
            </p:cNvSpPr>
            <p:nvPr/>
          </p:nvSpPr>
          <p:spPr bwMode="auto">
            <a:xfrm>
              <a:off x="989" y="1984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0" name="Line 22"/>
            <p:cNvSpPr>
              <a:spLocks noChangeShapeType="1"/>
            </p:cNvSpPr>
            <p:nvPr/>
          </p:nvSpPr>
          <p:spPr bwMode="auto">
            <a:xfrm>
              <a:off x="989" y="1872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1" name="Line 23"/>
            <p:cNvSpPr>
              <a:spLocks noChangeShapeType="1"/>
            </p:cNvSpPr>
            <p:nvPr/>
          </p:nvSpPr>
          <p:spPr bwMode="auto">
            <a:xfrm>
              <a:off x="989" y="1791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>
              <a:off x="989" y="1710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989" y="1649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>
              <a:off x="989" y="1588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5" name="Line 27"/>
            <p:cNvSpPr>
              <a:spLocks noChangeShapeType="1"/>
            </p:cNvSpPr>
            <p:nvPr/>
          </p:nvSpPr>
          <p:spPr bwMode="auto">
            <a:xfrm>
              <a:off x="989" y="1537"/>
              <a:ext cx="37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6" name="Line 28"/>
            <p:cNvSpPr>
              <a:spLocks noChangeShapeType="1"/>
            </p:cNvSpPr>
            <p:nvPr/>
          </p:nvSpPr>
          <p:spPr bwMode="auto">
            <a:xfrm>
              <a:off x="989" y="3792"/>
              <a:ext cx="46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7" name="Line 29"/>
            <p:cNvSpPr>
              <a:spLocks noChangeShapeType="1"/>
            </p:cNvSpPr>
            <p:nvPr/>
          </p:nvSpPr>
          <p:spPr bwMode="auto">
            <a:xfrm>
              <a:off x="989" y="2664"/>
              <a:ext cx="46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8" name="Line 30"/>
            <p:cNvSpPr>
              <a:spLocks noChangeShapeType="1"/>
            </p:cNvSpPr>
            <p:nvPr/>
          </p:nvSpPr>
          <p:spPr bwMode="auto">
            <a:xfrm>
              <a:off x="989" y="1537"/>
              <a:ext cx="46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31"/>
            <p:cNvSpPr>
              <a:spLocks noChangeShapeType="1"/>
            </p:cNvSpPr>
            <p:nvPr/>
          </p:nvSpPr>
          <p:spPr bwMode="auto">
            <a:xfrm>
              <a:off x="989" y="3792"/>
              <a:ext cx="3444" cy="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32"/>
            <p:cNvSpPr>
              <a:spLocks noChangeShapeType="1"/>
            </p:cNvSpPr>
            <p:nvPr/>
          </p:nvSpPr>
          <p:spPr bwMode="auto">
            <a:xfrm flipV="1">
              <a:off x="989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33"/>
            <p:cNvSpPr>
              <a:spLocks noChangeShapeType="1"/>
            </p:cNvSpPr>
            <p:nvPr/>
          </p:nvSpPr>
          <p:spPr bwMode="auto">
            <a:xfrm flipV="1">
              <a:off x="1165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2" name="Line 34"/>
            <p:cNvSpPr>
              <a:spLocks noChangeShapeType="1"/>
            </p:cNvSpPr>
            <p:nvPr/>
          </p:nvSpPr>
          <p:spPr bwMode="auto">
            <a:xfrm flipV="1">
              <a:off x="1332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3" name="Line 35"/>
            <p:cNvSpPr>
              <a:spLocks noChangeShapeType="1"/>
            </p:cNvSpPr>
            <p:nvPr/>
          </p:nvSpPr>
          <p:spPr bwMode="auto">
            <a:xfrm flipV="1">
              <a:off x="1507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4" name="Line 36"/>
            <p:cNvSpPr>
              <a:spLocks noChangeShapeType="1"/>
            </p:cNvSpPr>
            <p:nvPr/>
          </p:nvSpPr>
          <p:spPr bwMode="auto">
            <a:xfrm flipV="1">
              <a:off x="1674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5" name="Line 37"/>
            <p:cNvSpPr>
              <a:spLocks noChangeShapeType="1"/>
            </p:cNvSpPr>
            <p:nvPr/>
          </p:nvSpPr>
          <p:spPr bwMode="auto">
            <a:xfrm flipV="1">
              <a:off x="1850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6" name="Line 38"/>
            <p:cNvSpPr>
              <a:spLocks noChangeShapeType="1"/>
            </p:cNvSpPr>
            <p:nvPr/>
          </p:nvSpPr>
          <p:spPr bwMode="auto">
            <a:xfrm flipV="1">
              <a:off x="2026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7" name="Line 39"/>
            <p:cNvSpPr>
              <a:spLocks noChangeShapeType="1"/>
            </p:cNvSpPr>
            <p:nvPr/>
          </p:nvSpPr>
          <p:spPr bwMode="auto">
            <a:xfrm flipV="1">
              <a:off x="2192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8" name="Line 40"/>
            <p:cNvSpPr>
              <a:spLocks noChangeShapeType="1"/>
            </p:cNvSpPr>
            <p:nvPr/>
          </p:nvSpPr>
          <p:spPr bwMode="auto">
            <a:xfrm flipV="1">
              <a:off x="2368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9" name="Line 41"/>
            <p:cNvSpPr>
              <a:spLocks noChangeShapeType="1"/>
            </p:cNvSpPr>
            <p:nvPr/>
          </p:nvSpPr>
          <p:spPr bwMode="auto">
            <a:xfrm flipV="1">
              <a:off x="2535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0" name="Line 42"/>
            <p:cNvSpPr>
              <a:spLocks noChangeShapeType="1"/>
            </p:cNvSpPr>
            <p:nvPr/>
          </p:nvSpPr>
          <p:spPr bwMode="auto">
            <a:xfrm flipV="1">
              <a:off x="2712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1" name="Line 43"/>
            <p:cNvSpPr>
              <a:spLocks noChangeShapeType="1"/>
            </p:cNvSpPr>
            <p:nvPr/>
          </p:nvSpPr>
          <p:spPr bwMode="auto">
            <a:xfrm flipV="1">
              <a:off x="2887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2" name="Line 44"/>
            <p:cNvSpPr>
              <a:spLocks noChangeShapeType="1"/>
            </p:cNvSpPr>
            <p:nvPr/>
          </p:nvSpPr>
          <p:spPr bwMode="auto">
            <a:xfrm flipV="1">
              <a:off x="3054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3" name="Line 45"/>
            <p:cNvSpPr>
              <a:spLocks noChangeShapeType="1"/>
            </p:cNvSpPr>
            <p:nvPr/>
          </p:nvSpPr>
          <p:spPr bwMode="auto">
            <a:xfrm flipV="1">
              <a:off x="3230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4" name="Line 46"/>
            <p:cNvSpPr>
              <a:spLocks noChangeShapeType="1"/>
            </p:cNvSpPr>
            <p:nvPr/>
          </p:nvSpPr>
          <p:spPr bwMode="auto">
            <a:xfrm flipV="1">
              <a:off x="3396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5" name="Line 47"/>
            <p:cNvSpPr>
              <a:spLocks noChangeShapeType="1"/>
            </p:cNvSpPr>
            <p:nvPr/>
          </p:nvSpPr>
          <p:spPr bwMode="auto">
            <a:xfrm flipV="1">
              <a:off x="3572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6" name="Line 48"/>
            <p:cNvSpPr>
              <a:spLocks noChangeShapeType="1"/>
            </p:cNvSpPr>
            <p:nvPr/>
          </p:nvSpPr>
          <p:spPr bwMode="auto">
            <a:xfrm flipV="1">
              <a:off x="3748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7" name="Line 49"/>
            <p:cNvSpPr>
              <a:spLocks noChangeShapeType="1"/>
            </p:cNvSpPr>
            <p:nvPr/>
          </p:nvSpPr>
          <p:spPr bwMode="auto">
            <a:xfrm flipV="1">
              <a:off x="3915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8" name="Line 50"/>
            <p:cNvSpPr>
              <a:spLocks noChangeShapeType="1"/>
            </p:cNvSpPr>
            <p:nvPr/>
          </p:nvSpPr>
          <p:spPr bwMode="auto">
            <a:xfrm flipV="1">
              <a:off x="4090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9" name="Line 51"/>
            <p:cNvSpPr>
              <a:spLocks noChangeShapeType="1"/>
            </p:cNvSpPr>
            <p:nvPr/>
          </p:nvSpPr>
          <p:spPr bwMode="auto">
            <a:xfrm flipV="1">
              <a:off x="4257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0" name="Line 52"/>
            <p:cNvSpPr>
              <a:spLocks noChangeShapeType="1"/>
            </p:cNvSpPr>
            <p:nvPr/>
          </p:nvSpPr>
          <p:spPr bwMode="auto">
            <a:xfrm flipV="1">
              <a:off x="4433" y="3752"/>
              <a:ext cx="1" cy="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1" name="Line 53"/>
            <p:cNvSpPr>
              <a:spLocks noChangeShapeType="1"/>
            </p:cNvSpPr>
            <p:nvPr/>
          </p:nvSpPr>
          <p:spPr bwMode="auto">
            <a:xfrm flipV="1">
              <a:off x="989" y="3741"/>
              <a:ext cx="1" cy="10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2" name="Line 54"/>
            <p:cNvSpPr>
              <a:spLocks noChangeShapeType="1"/>
            </p:cNvSpPr>
            <p:nvPr/>
          </p:nvSpPr>
          <p:spPr bwMode="auto">
            <a:xfrm flipV="1">
              <a:off x="1850" y="3741"/>
              <a:ext cx="1" cy="10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3" name="Line 55"/>
            <p:cNvSpPr>
              <a:spLocks noChangeShapeType="1"/>
            </p:cNvSpPr>
            <p:nvPr/>
          </p:nvSpPr>
          <p:spPr bwMode="auto">
            <a:xfrm flipV="1">
              <a:off x="2712" y="3741"/>
              <a:ext cx="1" cy="10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4" name="Line 56"/>
            <p:cNvSpPr>
              <a:spLocks noChangeShapeType="1"/>
            </p:cNvSpPr>
            <p:nvPr/>
          </p:nvSpPr>
          <p:spPr bwMode="auto">
            <a:xfrm flipV="1">
              <a:off x="3572" y="3741"/>
              <a:ext cx="1" cy="10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5" name="Line 57"/>
            <p:cNvSpPr>
              <a:spLocks noChangeShapeType="1"/>
            </p:cNvSpPr>
            <p:nvPr/>
          </p:nvSpPr>
          <p:spPr bwMode="auto">
            <a:xfrm flipV="1">
              <a:off x="4433" y="3741"/>
              <a:ext cx="1" cy="10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6" name="Freeform 58"/>
            <p:cNvSpPr>
              <a:spLocks/>
            </p:cNvSpPr>
            <p:nvPr/>
          </p:nvSpPr>
          <p:spPr bwMode="auto">
            <a:xfrm>
              <a:off x="1045" y="3224"/>
              <a:ext cx="92" cy="101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0 h 90"/>
                <a:gd name="T4" fmla="*/ 46 w 90"/>
                <a:gd name="T5" fmla="*/ 101 h 90"/>
                <a:gd name="T6" fmla="*/ 0 w 90"/>
                <a:gd name="T7" fmla="*/ 50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07" name="Freeform 59"/>
            <p:cNvSpPr>
              <a:spLocks/>
            </p:cNvSpPr>
            <p:nvPr/>
          </p:nvSpPr>
          <p:spPr bwMode="auto">
            <a:xfrm>
              <a:off x="1137" y="3153"/>
              <a:ext cx="93" cy="101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0 h 90"/>
                <a:gd name="T4" fmla="*/ 47 w 90"/>
                <a:gd name="T5" fmla="*/ 101 h 90"/>
                <a:gd name="T6" fmla="*/ 0 w 90"/>
                <a:gd name="T7" fmla="*/ 50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08" name="Freeform 60"/>
            <p:cNvSpPr>
              <a:spLocks/>
            </p:cNvSpPr>
            <p:nvPr/>
          </p:nvSpPr>
          <p:spPr bwMode="auto">
            <a:xfrm>
              <a:off x="1304" y="3021"/>
              <a:ext cx="92" cy="101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0 h 90"/>
                <a:gd name="T4" fmla="*/ 46 w 90"/>
                <a:gd name="T5" fmla="*/ 101 h 90"/>
                <a:gd name="T6" fmla="*/ 0 w 90"/>
                <a:gd name="T7" fmla="*/ 50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09" name="Freeform 61"/>
            <p:cNvSpPr>
              <a:spLocks/>
            </p:cNvSpPr>
            <p:nvPr/>
          </p:nvSpPr>
          <p:spPr bwMode="auto">
            <a:xfrm>
              <a:off x="1480" y="2970"/>
              <a:ext cx="92" cy="101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0 h 90"/>
                <a:gd name="T4" fmla="*/ 46 w 90"/>
                <a:gd name="T5" fmla="*/ 101 h 90"/>
                <a:gd name="T6" fmla="*/ 0 w 90"/>
                <a:gd name="T7" fmla="*/ 50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0" name="Freeform 62"/>
            <p:cNvSpPr>
              <a:spLocks/>
            </p:cNvSpPr>
            <p:nvPr/>
          </p:nvSpPr>
          <p:spPr bwMode="auto">
            <a:xfrm>
              <a:off x="1646" y="2889"/>
              <a:ext cx="93" cy="101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0 h 90"/>
                <a:gd name="T4" fmla="*/ 47 w 90"/>
                <a:gd name="T5" fmla="*/ 101 h 90"/>
                <a:gd name="T6" fmla="*/ 0 w 90"/>
                <a:gd name="T7" fmla="*/ 50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1" name="Freeform 63"/>
            <p:cNvSpPr>
              <a:spLocks/>
            </p:cNvSpPr>
            <p:nvPr/>
          </p:nvSpPr>
          <p:spPr bwMode="auto">
            <a:xfrm>
              <a:off x="1998" y="2745"/>
              <a:ext cx="92" cy="103"/>
            </a:xfrm>
            <a:custGeom>
              <a:avLst/>
              <a:gdLst>
                <a:gd name="T0" fmla="*/ 46 w 90"/>
                <a:gd name="T1" fmla="*/ 0 h 91"/>
                <a:gd name="T2" fmla="*/ 92 w 90"/>
                <a:gd name="T3" fmla="*/ 51 h 91"/>
                <a:gd name="T4" fmla="*/ 46 w 90"/>
                <a:gd name="T5" fmla="*/ 103 h 91"/>
                <a:gd name="T6" fmla="*/ 0 w 90"/>
                <a:gd name="T7" fmla="*/ 51 h 91"/>
                <a:gd name="T8" fmla="*/ 46 w 90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1"/>
                <a:gd name="T17" fmla="*/ 90 w 90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1">
                  <a:moveTo>
                    <a:pt x="45" y="0"/>
                  </a:moveTo>
                  <a:lnTo>
                    <a:pt x="90" y="45"/>
                  </a:lnTo>
                  <a:lnTo>
                    <a:pt x="45" y="91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2" name="Freeform 64"/>
            <p:cNvSpPr>
              <a:spLocks/>
            </p:cNvSpPr>
            <p:nvPr/>
          </p:nvSpPr>
          <p:spPr bwMode="auto">
            <a:xfrm>
              <a:off x="2257" y="2624"/>
              <a:ext cx="93" cy="101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0 h 90"/>
                <a:gd name="T4" fmla="*/ 47 w 90"/>
                <a:gd name="T5" fmla="*/ 101 h 90"/>
                <a:gd name="T6" fmla="*/ 0 w 90"/>
                <a:gd name="T7" fmla="*/ 50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3" name="Freeform 65"/>
            <p:cNvSpPr>
              <a:spLocks/>
            </p:cNvSpPr>
            <p:nvPr/>
          </p:nvSpPr>
          <p:spPr bwMode="auto">
            <a:xfrm>
              <a:off x="2599" y="2563"/>
              <a:ext cx="94" cy="101"/>
            </a:xfrm>
            <a:custGeom>
              <a:avLst/>
              <a:gdLst>
                <a:gd name="T0" fmla="*/ 46 w 91"/>
                <a:gd name="T1" fmla="*/ 0 h 90"/>
                <a:gd name="T2" fmla="*/ 94 w 91"/>
                <a:gd name="T3" fmla="*/ 50 h 90"/>
                <a:gd name="T4" fmla="*/ 46 w 91"/>
                <a:gd name="T5" fmla="*/ 101 h 90"/>
                <a:gd name="T6" fmla="*/ 0 w 91"/>
                <a:gd name="T7" fmla="*/ 50 h 90"/>
                <a:gd name="T8" fmla="*/ 46 w 9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90"/>
                <a:gd name="T17" fmla="*/ 91 w 91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90">
                  <a:moveTo>
                    <a:pt x="45" y="0"/>
                  </a:moveTo>
                  <a:lnTo>
                    <a:pt x="91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4" name="Freeform 66"/>
            <p:cNvSpPr>
              <a:spLocks/>
            </p:cNvSpPr>
            <p:nvPr/>
          </p:nvSpPr>
          <p:spPr bwMode="auto">
            <a:xfrm>
              <a:off x="2860" y="2370"/>
              <a:ext cx="92" cy="101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0 h 90"/>
                <a:gd name="T4" fmla="*/ 46 w 90"/>
                <a:gd name="T5" fmla="*/ 101 h 90"/>
                <a:gd name="T6" fmla="*/ 0 w 90"/>
                <a:gd name="T7" fmla="*/ 50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5" name="Freeform 67"/>
            <p:cNvSpPr>
              <a:spLocks/>
            </p:cNvSpPr>
            <p:nvPr/>
          </p:nvSpPr>
          <p:spPr bwMode="auto">
            <a:xfrm>
              <a:off x="3119" y="2360"/>
              <a:ext cx="92" cy="101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0 h 90"/>
                <a:gd name="T4" fmla="*/ 46 w 90"/>
                <a:gd name="T5" fmla="*/ 101 h 90"/>
                <a:gd name="T6" fmla="*/ 0 w 90"/>
                <a:gd name="T7" fmla="*/ 50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6" name="Freeform 68"/>
            <p:cNvSpPr>
              <a:spLocks/>
            </p:cNvSpPr>
            <p:nvPr/>
          </p:nvSpPr>
          <p:spPr bwMode="auto">
            <a:xfrm>
              <a:off x="1026" y="3203"/>
              <a:ext cx="93" cy="102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1 h 90"/>
                <a:gd name="T4" fmla="*/ 47 w 90"/>
                <a:gd name="T5" fmla="*/ 102 h 90"/>
                <a:gd name="T6" fmla="*/ 0 w 90"/>
                <a:gd name="T7" fmla="*/ 51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7" name="Freeform 69"/>
            <p:cNvSpPr>
              <a:spLocks/>
            </p:cNvSpPr>
            <p:nvPr/>
          </p:nvSpPr>
          <p:spPr bwMode="auto">
            <a:xfrm>
              <a:off x="1119" y="3132"/>
              <a:ext cx="92" cy="102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1 h 90"/>
                <a:gd name="T4" fmla="*/ 46 w 90"/>
                <a:gd name="T5" fmla="*/ 102 h 90"/>
                <a:gd name="T6" fmla="*/ 0 w 90"/>
                <a:gd name="T7" fmla="*/ 51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8" name="Freeform 70"/>
            <p:cNvSpPr>
              <a:spLocks/>
            </p:cNvSpPr>
            <p:nvPr/>
          </p:nvSpPr>
          <p:spPr bwMode="auto">
            <a:xfrm>
              <a:off x="1285" y="3000"/>
              <a:ext cx="93" cy="102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1 h 90"/>
                <a:gd name="T4" fmla="*/ 47 w 90"/>
                <a:gd name="T5" fmla="*/ 102 h 90"/>
                <a:gd name="T6" fmla="*/ 0 w 90"/>
                <a:gd name="T7" fmla="*/ 51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9" name="Freeform 71"/>
            <p:cNvSpPr>
              <a:spLocks/>
            </p:cNvSpPr>
            <p:nvPr/>
          </p:nvSpPr>
          <p:spPr bwMode="auto">
            <a:xfrm>
              <a:off x="1461" y="2950"/>
              <a:ext cx="93" cy="101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0 h 90"/>
                <a:gd name="T4" fmla="*/ 47 w 90"/>
                <a:gd name="T5" fmla="*/ 101 h 90"/>
                <a:gd name="T6" fmla="*/ 0 w 90"/>
                <a:gd name="T7" fmla="*/ 50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0" name="Freeform 72"/>
            <p:cNvSpPr>
              <a:spLocks/>
            </p:cNvSpPr>
            <p:nvPr/>
          </p:nvSpPr>
          <p:spPr bwMode="auto">
            <a:xfrm>
              <a:off x="1628" y="2868"/>
              <a:ext cx="92" cy="102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1 h 90"/>
                <a:gd name="T4" fmla="*/ 46 w 90"/>
                <a:gd name="T5" fmla="*/ 102 h 90"/>
                <a:gd name="T6" fmla="*/ 0 w 90"/>
                <a:gd name="T7" fmla="*/ 51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1" name="Freeform 73"/>
            <p:cNvSpPr>
              <a:spLocks/>
            </p:cNvSpPr>
            <p:nvPr/>
          </p:nvSpPr>
          <p:spPr bwMode="auto">
            <a:xfrm>
              <a:off x="1979" y="2725"/>
              <a:ext cx="93" cy="102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1 h 90"/>
                <a:gd name="T4" fmla="*/ 47 w 90"/>
                <a:gd name="T5" fmla="*/ 102 h 90"/>
                <a:gd name="T6" fmla="*/ 0 w 90"/>
                <a:gd name="T7" fmla="*/ 51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2" name="Freeform 74"/>
            <p:cNvSpPr>
              <a:spLocks/>
            </p:cNvSpPr>
            <p:nvPr/>
          </p:nvSpPr>
          <p:spPr bwMode="auto">
            <a:xfrm>
              <a:off x="2239" y="2603"/>
              <a:ext cx="92" cy="102"/>
            </a:xfrm>
            <a:custGeom>
              <a:avLst/>
              <a:gdLst>
                <a:gd name="T0" fmla="*/ 46 w 90"/>
                <a:gd name="T1" fmla="*/ 0 h 90"/>
                <a:gd name="T2" fmla="*/ 92 w 90"/>
                <a:gd name="T3" fmla="*/ 51 h 90"/>
                <a:gd name="T4" fmla="*/ 46 w 90"/>
                <a:gd name="T5" fmla="*/ 102 h 90"/>
                <a:gd name="T6" fmla="*/ 0 w 90"/>
                <a:gd name="T7" fmla="*/ 51 h 90"/>
                <a:gd name="T8" fmla="*/ 46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3" name="Freeform 75"/>
            <p:cNvSpPr>
              <a:spLocks/>
            </p:cNvSpPr>
            <p:nvPr/>
          </p:nvSpPr>
          <p:spPr bwMode="auto">
            <a:xfrm>
              <a:off x="2581" y="2542"/>
              <a:ext cx="94" cy="102"/>
            </a:xfrm>
            <a:custGeom>
              <a:avLst/>
              <a:gdLst>
                <a:gd name="T0" fmla="*/ 46 w 91"/>
                <a:gd name="T1" fmla="*/ 0 h 90"/>
                <a:gd name="T2" fmla="*/ 94 w 91"/>
                <a:gd name="T3" fmla="*/ 51 h 90"/>
                <a:gd name="T4" fmla="*/ 46 w 91"/>
                <a:gd name="T5" fmla="*/ 102 h 90"/>
                <a:gd name="T6" fmla="*/ 0 w 91"/>
                <a:gd name="T7" fmla="*/ 51 h 90"/>
                <a:gd name="T8" fmla="*/ 46 w 91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90"/>
                <a:gd name="T17" fmla="*/ 91 w 91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90">
                  <a:moveTo>
                    <a:pt x="45" y="0"/>
                  </a:moveTo>
                  <a:lnTo>
                    <a:pt x="91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4" name="Freeform 76"/>
            <p:cNvSpPr>
              <a:spLocks/>
            </p:cNvSpPr>
            <p:nvPr/>
          </p:nvSpPr>
          <p:spPr bwMode="auto">
            <a:xfrm>
              <a:off x="2841" y="2349"/>
              <a:ext cx="93" cy="102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1 h 90"/>
                <a:gd name="T4" fmla="*/ 47 w 90"/>
                <a:gd name="T5" fmla="*/ 102 h 90"/>
                <a:gd name="T6" fmla="*/ 0 w 90"/>
                <a:gd name="T7" fmla="*/ 51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5" name="Freeform 77"/>
            <p:cNvSpPr>
              <a:spLocks/>
            </p:cNvSpPr>
            <p:nvPr/>
          </p:nvSpPr>
          <p:spPr bwMode="auto">
            <a:xfrm>
              <a:off x="3100" y="2339"/>
              <a:ext cx="93" cy="102"/>
            </a:xfrm>
            <a:custGeom>
              <a:avLst/>
              <a:gdLst>
                <a:gd name="T0" fmla="*/ 47 w 90"/>
                <a:gd name="T1" fmla="*/ 0 h 90"/>
                <a:gd name="T2" fmla="*/ 93 w 90"/>
                <a:gd name="T3" fmla="*/ 51 h 90"/>
                <a:gd name="T4" fmla="*/ 47 w 90"/>
                <a:gd name="T5" fmla="*/ 102 h 90"/>
                <a:gd name="T6" fmla="*/ 0 w 90"/>
                <a:gd name="T7" fmla="*/ 51 h 90"/>
                <a:gd name="T8" fmla="*/ 47 w 9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90"/>
                <a:gd name="T17" fmla="*/ 90 w 9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90">
                  <a:moveTo>
                    <a:pt x="45" y="0"/>
                  </a:moveTo>
                  <a:lnTo>
                    <a:pt x="90" y="45"/>
                  </a:lnTo>
                  <a:lnTo>
                    <a:pt x="45" y="90"/>
                  </a:lnTo>
                  <a:lnTo>
                    <a:pt x="0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CC00"/>
            </a:solidFill>
            <a:ln w="14288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6" name="Rectangle 78"/>
            <p:cNvSpPr>
              <a:spLocks noChangeArrowheads="1"/>
            </p:cNvSpPr>
            <p:nvPr/>
          </p:nvSpPr>
          <p:spPr bwMode="auto">
            <a:xfrm>
              <a:off x="1165" y="3285"/>
              <a:ext cx="29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4004</a:t>
              </a:r>
              <a:endParaRPr lang="en-US" altLang="en-US" sz="1800"/>
            </a:p>
          </p:txBody>
        </p:sp>
        <p:sp>
          <p:nvSpPr>
            <p:cNvPr id="57427" name="Rectangle 79"/>
            <p:cNvSpPr>
              <a:spLocks noChangeArrowheads="1"/>
            </p:cNvSpPr>
            <p:nvPr/>
          </p:nvSpPr>
          <p:spPr bwMode="auto">
            <a:xfrm>
              <a:off x="1258" y="3142"/>
              <a:ext cx="29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8008</a:t>
              </a:r>
              <a:endParaRPr lang="en-US" altLang="en-US" sz="1800"/>
            </a:p>
          </p:txBody>
        </p:sp>
        <p:sp>
          <p:nvSpPr>
            <p:cNvPr id="57428" name="Rectangle 80"/>
            <p:cNvSpPr>
              <a:spLocks noChangeArrowheads="1"/>
            </p:cNvSpPr>
            <p:nvPr/>
          </p:nvSpPr>
          <p:spPr bwMode="auto">
            <a:xfrm>
              <a:off x="1147" y="2868"/>
              <a:ext cx="29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8080</a:t>
              </a:r>
              <a:endParaRPr lang="en-US" altLang="en-US" sz="1800"/>
            </a:p>
          </p:txBody>
        </p:sp>
        <p:sp>
          <p:nvSpPr>
            <p:cNvPr id="57429" name="Rectangle 81"/>
            <p:cNvSpPr>
              <a:spLocks noChangeArrowheads="1"/>
            </p:cNvSpPr>
            <p:nvPr/>
          </p:nvSpPr>
          <p:spPr bwMode="auto">
            <a:xfrm>
              <a:off x="1609" y="3021"/>
              <a:ext cx="29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8085</a:t>
              </a:r>
              <a:endParaRPr lang="en-US" altLang="en-US" sz="1800"/>
            </a:p>
          </p:txBody>
        </p:sp>
        <p:sp>
          <p:nvSpPr>
            <p:cNvPr id="57430" name="Rectangle 82"/>
            <p:cNvSpPr>
              <a:spLocks noChangeArrowheads="1"/>
            </p:cNvSpPr>
            <p:nvPr/>
          </p:nvSpPr>
          <p:spPr bwMode="auto">
            <a:xfrm>
              <a:off x="1794" y="2889"/>
              <a:ext cx="29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8086</a:t>
              </a:r>
              <a:endParaRPr lang="en-US" altLang="en-US" sz="1800"/>
            </a:p>
          </p:txBody>
        </p:sp>
        <p:sp>
          <p:nvSpPr>
            <p:cNvPr id="57431" name="Rectangle 83"/>
            <p:cNvSpPr>
              <a:spLocks noChangeArrowheads="1"/>
            </p:cNvSpPr>
            <p:nvPr/>
          </p:nvSpPr>
          <p:spPr bwMode="auto">
            <a:xfrm>
              <a:off x="2155" y="2776"/>
              <a:ext cx="22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286</a:t>
              </a:r>
              <a:endParaRPr lang="en-US" altLang="en-US" sz="1800"/>
            </a:p>
          </p:txBody>
        </p:sp>
        <p:sp>
          <p:nvSpPr>
            <p:cNvPr id="57432" name="Rectangle 84"/>
            <p:cNvSpPr>
              <a:spLocks noChangeArrowheads="1"/>
            </p:cNvSpPr>
            <p:nvPr/>
          </p:nvSpPr>
          <p:spPr bwMode="auto">
            <a:xfrm>
              <a:off x="2405" y="2634"/>
              <a:ext cx="22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386</a:t>
              </a:r>
              <a:endParaRPr lang="en-US" altLang="en-US" sz="1800"/>
            </a:p>
          </p:txBody>
        </p:sp>
        <p:sp>
          <p:nvSpPr>
            <p:cNvPr id="57433" name="Rectangle 85"/>
            <p:cNvSpPr>
              <a:spLocks noChangeArrowheads="1"/>
            </p:cNvSpPr>
            <p:nvPr/>
          </p:nvSpPr>
          <p:spPr bwMode="auto">
            <a:xfrm>
              <a:off x="2730" y="2502"/>
              <a:ext cx="22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486</a:t>
              </a:r>
              <a:endParaRPr lang="en-US" altLang="en-US" sz="1800"/>
            </a:p>
          </p:txBody>
        </p:sp>
        <p:sp>
          <p:nvSpPr>
            <p:cNvPr id="57434" name="Rectangle 86"/>
            <p:cNvSpPr>
              <a:spLocks noChangeArrowheads="1"/>
            </p:cNvSpPr>
            <p:nvPr/>
          </p:nvSpPr>
          <p:spPr bwMode="auto">
            <a:xfrm>
              <a:off x="2998" y="2451"/>
              <a:ext cx="99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Pentium </a:t>
              </a:r>
              <a:r>
                <a:rPr lang="en-US" altLang="en-US" sz="1600" b="1">
                  <a:cs typeface="Arial" panose="020B0604020202020204" pitchFamily="34" charset="0"/>
                </a:rPr>
                <a:t>® proc</a:t>
              </a:r>
            </a:p>
          </p:txBody>
        </p:sp>
        <p:sp>
          <p:nvSpPr>
            <p:cNvPr id="57435" name="Rectangle 87"/>
            <p:cNvSpPr>
              <a:spLocks noChangeArrowheads="1"/>
            </p:cNvSpPr>
            <p:nvPr/>
          </p:nvSpPr>
          <p:spPr bwMode="auto">
            <a:xfrm>
              <a:off x="3258" y="2339"/>
              <a:ext cx="16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P6</a:t>
              </a:r>
              <a:endParaRPr lang="en-US" altLang="en-US" sz="1800"/>
            </a:p>
          </p:txBody>
        </p:sp>
        <p:sp>
          <p:nvSpPr>
            <p:cNvPr id="57436" name="Rectangle 88"/>
            <p:cNvSpPr>
              <a:spLocks noChangeArrowheads="1"/>
            </p:cNvSpPr>
            <p:nvPr/>
          </p:nvSpPr>
          <p:spPr bwMode="auto">
            <a:xfrm>
              <a:off x="786" y="3701"/>
              <a:ext cx="7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1</a:t>
              </a:r>
              <a:endParaRPr lang="en-US" altLang="en-US" sz="1800"/>
            </a:p>
          </p:txBody>
        </p:sp>
        <p:sp>
          <p:nvSpPr>
            <p:cNvPr id="57437" name="Rectangle 89"/>
            <p:cNvSpPr>
              <a:spLocks noChangeArrowheads="1"/>
            </p:cNvSpPr>
            <p:nvPr/>
          </p:nvSpPr>
          <p:spPr bwMode="auto">
            <a:xfrm>
              <a:off x="702" y="2573"/>
              <a:ext cx="149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10</a:t>
              </a:r>
              <a:endParaRPr lang="en-US" altLang="en-US" sz="1800"/>
            </a:p>
          </p:txBody>
        </p:sp>
        <p:sp>
          <p:nvSpPr>
            <p:cNvPr id="57438" name="Rectangle 90"/>
            <p:cNvSpPr>
              <a:spLocks noChangeArrowheads="1"/>
            </p:cNvSpPr>
            <p:nvPr/>
          </p:nvSpPr>
          <p:spPr bwMode="auto">
            <a:xfrm>
              <a:off x="619" y="1446"/>
              <a:ext cx="22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100</a:t>
              </a:r>
              <a:endParaRPr lang="en-US" altLang="en-US" sz="1800"/>
            </a:p>
          </p:txBody>
        </p:sp>
        <p:sp>
          <p:nvSpPr>
            <p:cNvPr id="57439" name="Rectangle 91"/>
            <p:cNvSpPr>
              <a:spLocks noChangeArrowheads="1"/>
            </p:cNvSpPr>
            <p:nvPr/>
          </p:nvSpPr>
          <p:spPr bwMode="auto">
            <a:xfrm>
              <a:off x="823" y="3944"/>
              <a:ext cx="29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1970</a:t>
              </a:r>
              <a:endParaRPr lang="en-US" altLang="en-US" sz="1800"/>
            </a:p>
          </p:txBody>
        </p:sp>
        <p:sp>
          <p:nvSpPr>
            <p:cNvPr id="57440" name="Rectangle 92"/>
            <p:cNvSpPr>
              <a:spLocks noChangeArrowheads="1"/>
            </p:cNvSpPr>
            <p:nvPr/>
          </p:nvSpPr>
          <p:spPr bwMode="auto">
            <a:xfrm>
              <a:off x="1683" y="3944"/>
              <a:ext cx="29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1980</a:t>
              </a:r>
              <a:endParaRPr lang="en-US" altLang="en-US" sz="1800"/>
            </a:p>
          </p:txBody>
        </p:sp>
        <p:sp>
          <p:nvSpPr>
            <p:cNvPr id="57441" name="Rectangle 93"/>
            <p:cNvSpPr>
              <a:spLocks noChangeArrowheads="1"/>
            </p:cNvSpPr>
            <p:nvPr/>
          </p:nvSpPr>
          <p:spPr bwMode="auto">
            <a:xfrm>
              <a:off x="2544" y="3944"/>
              <a:ext cx="29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1990</a:t>
              </a:r>
              <a:endParaRPr lang="en-US" altLang="en-US" sz="1800"/>
            </a:p>
          </p:txBody>
        </p:sp>
        <p:sp>
          <p:nvSpPr>
            <p:cNvPr id="57442" name="Rectangle 94"/>
            <p:cNvSpPr>
              <a:spLocks noChangeArrowheads="1"/>
            </p:cNvSpPr>
            <p:nvPr/>
          </p:nvSpPr>
          <p:spPr bwMode="auto">
            <a:xfrm>
              <a:off x="3406" y="3944"/>
              <a:ext cx="29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2000</a:t>
              </a:r>
              <a:endParaRPr lang="en-US" altLang="en-US" sz="1800"/>
            </a:p>
          </p:txBody>
        </p:sp>
        <p:sp>
          <p:nvSpPr>
            <p:cNvPr id="57443" name="Rectangle 95"/>
            <p:cNvSpPr>
              <a:spLocks noChangeArrowheads="1"/>
            </p:cNvSpPr>
            <p:nvPr/>
          </p:nvSpPr>
          <p:spPr bwMode="auto">
            <a:xfrm>
              <a:off x="4265" y="3944"/>
              <a:ext cx="299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2010</a:t>
              </a:r>
              <a:endParaRPr lang="en-US" altLang="en-US" sz="1800"/>
            </a:p>
          </p:txBody>
        </p:sp>
        <p:sp>
          <p:nvSpPr>
            <p:cNvPr id="57444" name="Rectangle 96"/>
            <p:cNvSpPr>
              <a:spLocks noChangeArrowheads="1"/>
            </p:cNvSpPr>
            <p:nvPr/>
          </p:nvSpPr>
          <p:spPr bwMode="auto">
            <a:xfrm>
              <a:off x="2553" y="4147"/>
              <a:ext cx="29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Year</a:t>
              </a:r>
              <a:endParaRPr lang="en-US" altLang="en-US" sz="1800"/>
            </a:p>
          </p:txBody>
        </p:sp>
        <p:sp>
          <p:nvSpPr>
            <p:cNvPr id="57445" name="Rectangle 97"/>
            <p:cNvSpPr>
              <a:spLocks noChangeArrowheads="1"/>
            </p:cNvSpPr>
            <p:nvPr/>
          </p:nvSpPr>
          <p:spPr bwMode="auto">
            <a:xfrm rot="-5400000">
              <a:off x="156" y="2646"/>
              <a:ext cx="86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600" b="1"/>
                <a:t>Die size (mm)</a:t>
              </a:r>
              <a:endParaRPr lang="en-US" altLang="en-US" sz="1800"/>
            </a:p>
          </p:txBody>
        </p:sp>
        <p:sp>
          <p:nvSpPr>
            <p:cNvPr id="57446" name="Rectangle 98"/>
            <p:cNvSpPr>
              <a:spLocks noChangeArrowheads="1"/>
            </p:cNvSpPr>
            <p:nvPr/>
          </p:nvSpPr>
          <p:spPr bwMode="auto">
            <a:xfrm>
              <a:off x="2331" y="2960"/>
              <a:ext cx="205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endParaRPr lang="hu-HU" altLang="en-US"/>
            </a:p>
          </p:txBody>
        </p:sp>
      </p:grpSp>
      <p:sp>
        <p:nvSpPr>
          <p:cNvPr id="57352" name="Text Box 99"/>
          <p:cNvSpPr txBox="1">
            <a:spLocks noChangeArrowheads="1"/>
          </p:cNvSpPr>
          <p:nvPr/>
        </p:nvSpPr>
        <p:spPr bwMode="auto">
          <a:xfrm>
            <a:off x="6184900" y="5172075"/>
            <a:ext cx="1139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D5262B"/>
                </a:solidFill>
              </a:rPr>
              <a:t>Source</a:t>
            </a:r>
            <a:r>
              <a:rPr lang="hu-HU" altLang="en-US" sz="1400">
                <a:solidFill>
                  <a:srgbClr val="D5262B"/>
                </a:solidFill>
              </a:rPr>
              <a:t>: Intel</a:t>
            </a:r>
            <a:endParaRPr lang="en-US" altLang="en-US" sz="1400">
              <a:solidFill>
                <a:srgbClr val="D5262B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63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Increase of the </a:t>
            </a:r>
            <a:r>
              <a:rPr lang="en-US" altLang="en-US" i="1" noProof="0" dirty="0" smtClean="0"/>
              <a:t>die size</a:t>
            </a:r>
            <a:endParaRPr lang="en-US" altLang="en-US" noProof="0" dirty="0" smtClean="0"/>
          </a:p>
        </p:txBody>
      </p:sp>
      <p:pic>
        <p:nvPicPr>
          <p:cNvPr id="105" name="Picture 2" descr="http://cdn.wccftech.com/wp-content/uploads/2013/07/AMD-Kaveri-APU-Die-Siz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/>
          <a:stretch/>
        </p:blipFill>
        <p:spPr bwMode="auto">
          <a:xfrm>
            <a:off x="1353275" y="1304702"/>
            <a:ext cx="6165812" cy="51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64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Clock frequency trend</a:t>
            </a:r>
          </a:p>
        </p:txBody>
      </p:sp>
      <p:sp>
        <p:nvSpPr>
          <p:cNvPr id="150" name="Text Box 147"/>
          <p:cNvSpPr txBox="1">
            <a:spLocks noChangeArrowheads="1"/>
          </p:cNvSpPr>
          <p:nvPr/>
        </p:nvSpPr>
        <p:spPr bwMode="auto">
          <a:xfrm>
            <a:off x="624978" y="1475960"/>
            <a:ext cx="208390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900" b="1" dirty="0" smtClean="0"/>
              <a:t>2× </a:t>
            </a:r>
            <a:r>
              <a:rPr lang="en-US" altLang="en-US" sz="1900" b="1" dirty="0"/>
              <a:t>every 2 years</a:t>
            </a:r>
          </a:p>
        </p:txBody>
      </p:sp>
      <p:pic>
        <p:nvPicPr>
          <p:cNvPr id="151" name="Picture 2" descr="http://5gnews.org/wp-content/uploads/2014/05/clocktrend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61" y="1858962"/>
            <a:ext cx="7134618" cy="46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65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noProof="0" dirty="0" smtClean="0"/>
              <a:t>Continuous increase in case of processors</a:t>
            </a: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Power consumption trend</a:t>
            </a:r>
          </a:p>
        </p:txBody>
      </p:sp>
      <p:pic>
        <p:nvPicPr>
          <p:cNvPr id="137" name="Kép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292350"/>
            <a:ext cx="73183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076" name="Text Box 132"/>
          <p:cNvSpPr txBox="1">
            <a:spLocks noChangeArrowheads="1"/>
          </p:cNvSpPr>
          <p:nvPr/>
        </p:nvSpPr>
        <p:spPr bwMode="auto">
          <a:xfrm>
            <a:off x="1709224" y="2228850"/>
            <a:ext cx="2066925" cy="369888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D5262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D5262B"/>
                </a:solidFill>
              </a:rPr>
              <a:t>Limiting factor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66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07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774" y="2162796"/>
            <a:ext cx="6669540" cy="4271630"/>
          </a:xfrm>
          <a:prstGeom prst="rect">
            <a:avLst/>
          </a:prstGeom>
        </p:spPr>
      </p:pic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noProof="0" dirty="0" smtClean="0"/>
              <a:t>Power consumption growth faster than the die size</a:t>
            </a: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Increase in dissipation density</a:t>
            </a:r>
          </a:p>
        </p:txBody>
      </p:sp>
      <p:sp>
        <p:nvSpPr>
          <p:cNvPr id="468088" name="Text Box 120"/>
          <p:cNvSpPr txBox="1">
            <a:spLocks noChangeArrowheads="1"/>
          </p:cNvSpPr>
          <p:nvPr/>
        </p:nvSpPr>
        <p:spPr bwMode="auto">
          <a:xfrm>
            <a:off x="6093135" y="4922419"/>
            <a:ext cx="2505075" cy="388938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D5262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D5262B"/>
                </a:solidFill>
              </a:rPr>
              <a:t>Cooling!!!</a:t>
            </a:r>
          </a:p>
        </p:txBody>
      </p:sp>
      <p:sp>
        <p:nvSpPr>
          <p:cNvPr id="468089" name="Text Box 121"/>
          <p:cNvSpPr txBox="1">
            <a:spLocks noChangeArrowheads="1"/>
          </p:cNvSpPr>
          <p:nvPr/>
        </p:nvSpPr>
        <p:spPr bwMode="auto">
          <a:xfrm>
            <a:off x="1919897" y="2980896"/>
            <a:ext cx="2505075" cy="647700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4D288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/>
              <a:t>Dissipation density limits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67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088" grpId="0" animBg="1"/>
      <p:bldP spid="46808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noProof="0" dirty="0" smtClean="0"/>
              <a:t>Clock frequency stagnant</a:t>
            </a: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Cooling problem</a:t>
            </a:r>
          </a:p>
        </p:txBody>
      </p:sp>
      <p:pic>
        <p:nvPicPr>
          <p:cNvPr id="10" name="Picture 60" descr="4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7"/>
          <a:stretch/>
        </p:blipFill>
        <p:spPr bwMode="auto">
          <a:xfrm>
            <a:off x="1491658" y="1804987"/>
            <a:ext cx="6141634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68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logs.synopsys.com/theeyeshaveit/files/2012/03/MM-MtM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639" y="1392064"/>
            <a:ext cx="7296309" cy="50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 smtClean="0"/>
              <a:t>More than Moore integration ITRS</a:t>
            </a:r>
            <a:endParaRPr lang="en-US" altLang="en-US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69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>
          <a:xfrm>
            <a:off x="187325" y="1406525"/>
            <a:ext cx="4129088" cy="4972050"/>
          </a:xfrm>
        </p:spPr>
        <p:txBody>
          <a:bodyPr/>
          <a:lstStyle/>
          <a:p>
            <a:pPr eaLnBrk="1" hangingPunct="1"/>
            <a:r>
              <a:rPr lang="en-US" altLang="en-US" noProof="0" dirty="0" smtClean="0"/>
              <a:t>Wafer, die or chip:</a:t>
            </a:r>
          </a:p>
          <a:p>
            <a:pPr lvl="1" eaLnBrk="1" hangingPunct="1"/>
            <a:r>
              <a:rPr lang="en-US" altLang="en-US" noProof="0" dirty="0" smtClean="0"/>
              <a:t>wafer made of perfect single Si crystal</a:t>
            </a:r>
          </a:p>
          <a:p>
            <a:pPr eaLnBrk="1" hangingPunct="1"/>
            <a:r>
              <a:rPr lang="en-US" altLang="en-US" noProof="0" dirty="0" smtClean="0"/>
              <a:t>There are many identical dies (chips) on a wafer</a:t>
            </a:r>
          </a:p>
          <a:p>
            <a:pPr eaLnBrk="1" hangingPunct="1"/>
            <a:r>
              <a:rPr lang="en-US" altLang="en-US" noProof="0" dirty="0" smtClean="0"/>
              <a:t>Wafer diameters: 15-20-25… cm or 4-6-8"</a:t>
            </a:r>
          </a:p>
          <a:p>
            <a:pPr eaLnBrk="1" hangingPunct="1"/>
            <a:r>
              <a:rPr lang="en-US" altLang="en-US" noProof="0" dirty="0" smtClean="0"/>
              <a:t>100…2000 dies/wafer, manufactured simultaneously</a:t>
            </a: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Basics</a:t>
            </a:r>
          </a:p>
        </p:txBody>
      </p:sp>
      <p:pic>
        <p:nvPicPr>
          <p:cNvPr id="36871" name="Picture 5" descr="YD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920750"/>
            <a:ext cx="4781550" cy="4559300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7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50" y="1789600"/>
            <a:ext cx="4775325" cy="3183549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</p:spPr>
      </p:pic>
      <p:sp>
        <p:nvSpPr>
          <p:cNvPr id="36872" name="Line 7"/>
          <p:cNvSpPr>
            <a:spLocks noChangeShapeType="1"/>
          </p:cNvSpPr>
          <p:nvPr/>
        </p:nvSpPr>
        <p:spPr bwMode="auto">
          <a:xfrm>
            <a:off x="3371850" y="2381250"/>
            <a:ext cx="1203325" cy="161925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74" name="Line 9"/>
          <p:cNvSpPr>
            <a:spLocks noChangeShapeType="1"/>
          </p:cNvSpPr>
          <p:nvPr/>
        </p:nvSpPr>
        <p:spPr bwMode="auto">
          <a:xfrm>
            <a:off x="3914775" y="3286125"/>
            <a:ext cx="2222500" cy="190500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73" name="Line 8"/>
          <p:cNvSpPr>
            <a:spLocks noChangeShapeType="1"/>
          </p:cNvSpPr>
          <p:nvPr/>
        </p:nvSpPr>
        <p:spPr bwMode="auto">
          <a:xfrm flipV="1">
            <a:off x="3914775" y="3171825"/>
            <a:ext cx="2193925" cy="95250"/>
          </a:xfrm>
          <a:prstGeom prst="line">
            <a:avLst/>
          </a:prstGeom>
          <a:noFill/>
          <a:ln w="50800">
            <a:solidFill>
              <a:srgbClr val="D5262B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Si single crystal wafers</a:t>
            </a:r>
          </a:p>
        </p:txBody>
      </p:sp>
      <p:grpSp>
        <p:nvGrpSpPr>
          <p:cNvPr id="4104" name="Group 21"/>
          <p:cNvGrpSpPr>
            <a:grpSpLocks/>
          </p:cNvGrpSpPr>
          <p:nvPr/>
        </p:nvGrpSpPr>
        <p:grpSpPr bwMode="auto">
          <a:xfrm>
            <a:off x="4499204" y="2611439"/>
            <a:ext cx="5138738" cy="3752850"/>
            <a:chOff x="1959" y="1944"/>
            <a:chExt cx="3237" cy="2364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1959" y="1944"/>
            <a:ext cx="2118" cy="2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1" name="Photo Editor Photo" r:id="rId4" imgW="3362794" imgH="3753374" progId="MSPhotoEd.3">
                    <p:embed/>
                  </p:oleObj>
                </mc:Choice>
                <mc:Fallback>
                  <p:oleObj name="Photo Editor Photo" r:id="rId4" imgW="3362794" imgH="3753374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9" y="1944"/>
                          <a:ext cx="2118" cy="2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0" name="Text Box 4"/>
            <p:cNvSpPr txBox="1">
              <a:spLocks noChangeArrowheads="1"/>
            </p:cNvSpPr>
            <p:nvPr/>
          </p:nvSpPr>
          <p:spPr bwMode="auto">
            <a:xfrm>
              <a:off x="4094" y="3942"/>
              <a:ext cx="110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chemeClr val="bg2"/>
                  </a:solidFill>
                </a:rPr>
                <a:t>DED</a:t>
              </a:r>
              <a:r>
                <a:rPr lang="hu-HU" altLang="en-US" sz="1400" dirty="0">
                  <a:solidFill>
                    <a:schemeClr val="bg2"/>
                  </a:solidFill>
                </a:rPr>
                <a:t>, </a:t>
              </a:r>
              <a:r>
                <a:rPr lang="en-US" altLang="en-US" sz="1400" dirty="0">
                  <a:solidFill>
                    <a:schemeClr val="bg2"/>
                  </a:solidFill>
                </a:rPr>
                <a:t>2009</a:t>
              </a:r>
            </a:p>
          </p:txBody>
        </p:sp>
      </p:grpSp>
      <p:sp>
        <p:nvSpPr>
          <p:cNvPr id="4105" name="Text Box 5"/>
          <p:cNvSpPr txBox="1">
            <a:spLocks noChangeArrowheads="1"/>
          </p:cNvSpPr>
          <p:nvPr/>
        </p:nvSpPr>
        <p:spPr bwMode="auto">
          <a:xfrm>
            <a:off x="5565698" y="4457700"/>
            <a:ext cx="1758950" cy="282575"/>
          </a:xfrm>
          <a:prstGeom prst="rect">
            <a:avLst/>
          </a:prstGeom>
          <a:noFill/>
          <a:ln>
            <a:noFill/>
          </a:ln>
          <a:effectLst>
            <a:outerShdw blurRad="254000" dist="50800" dir="2700000" sx="104000" sy="104000" algn="tl" rotWithShape="0">
              <a:prstClr val="black">
                <a:alpha val="90000"/>
              </a:prst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</a:rPr>
              <a:t>empty</a:t>
            </a:r>
            <a:r>
              <a:rPr lang="hu-HU" altLang="en-US" sz="1400" dirty="0">
                <a:solidFill>
                  <a:schemeClr val="tx1"/>
                </a:solidFill>
              </a:rPr>
              <a:t> </a:t>
            </a:r>
            <a:r>
              <a:rPr lang="hu-HU" altLang="en-US" sz="1400" dirty="0" err="1">
                <a:solidFill>
                  <a:schemeClr val="tx1"/>
                </a:solidFill>
              </a:rPr>
              <a:t>Si</a:t>
            </a:r>
            <a:r>
              <a:rPr lang="hu-HU" altLang="en-US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>
                <a:solidFill>
                  <a:schemeClr val="tx1"/>
                </a:solidFill>
              </a:rPr>
              <a:t>wafers</a:t>
            </a:r>
            <a:r>
              <a:rPr lang="hu-HU" altLang="en-US" sz="1400" dirty="0">
                <a:solidFill>
                  <a:schemeClr val="tx1"/>
                </a:solidFill>
              </a:rPr>
              <a:t>: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grpSp>
        <p:nvGrpSpPr>
          <p:cNvPr id="4106" name="Group 8"/>
          <p:cNvGrpSpPr>
            <a:grpSpLocks/>
          </p:cNvGrpSpPr>
          <p:nvPr/>
        </p:nvGrpSpPr>
        <p:grpSpPr bwMode="auto">
          <a:xfrm>
            <a:off x="5616498" y="4898858"/>
            <a:ext cx="1463675" cy="725487"/>
            <a:chOff x="3494" y="2595"/>
            <a:chExt cx="922" cy="457"/>
          </a:xfrm>
        </p:grpSpPr>
        <p:sp>
          <p:nvSpPr>
            <p:cNvPr id="4107" name="Text Box 9"/>
            <p:cNvSpPr txBox="1">
              <a:spLocks noChangeArrowheads="1"/>
            </p:cNvSpPr>
            <p:nvPr/>
          </p:nvSpPr>
          <p:spPr bwMode="auto">
            <a:xfrm>
              <a:off x="4016" y="2880"/>
              <a:ext cx="40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en-US" sz="1400" b="1" dirty="0">
                  <a:solidFill>
                    <a:schemeClr val="bg1"/>
                  </a:solidFill>
                </a:rPr>
                <a:t>2006</a:t>
              </a:r>
              <a:endParaRPr lang="en-US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108" name="Text Box 10"/>
            <p:cNvSpPr txBox="1">
              <a:spLocks noChangeArrowheads="1"/>
            </p:cNvSpPr>
            <p:nvPr/>
          </p:nvSpPr>
          <p:spPr bwMode="auto">
            <a:xfrm>
              <a:off x="3585" y="2595"/>
              <a:ext cx="46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b="1">
                  <a:solidFill>
                    <a:schemeClr val="tx1"/>
                  </a:solidFill>
                </a:rPr>
                <a:t>~</a:t>
              </a:r>
              <a:r>
                <a:rPr lang="hu-HU" altLang="en-US" sz="1400" b="1">
                  <a:solidFill>
                    <a:schemeClr val="tx1"/>
                  </a:solidFill>
                </a:rPr>
                <a:t>19</a:t>
              </a:r>
              <a:r>
                <a:rPr lang="en-US" altLang="en-US" sz="1400" b="1">
                  <a:solidFill>
                    <a:schemeClr val="tx1"/>
                  </a:solidFill>
                </a:rPr>
                <a:t>65</a:t>
              </a:r>
            </a:p>
          </p:txBody>
        </p:sp>
        <p:sp>
          <p:nvSpPr>
            <p:cNvPr id="4109" name="Line 11"/>
            <p:cNvSpPr>
              <a:spLocks noChangeShapeType="1"/>
            </p:cNvSpPr>
            <p:nvPr/>
          </p:nvSpPr>
          <p:spPr bwMode="auto">
            <a:xfrm flipH="1">
              <a:off x="3494" y="2686"/>
              <a:ext cx="122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409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018822"/>
              </p:ext>
            </p:extLst>
          </p:nvPr>
        </p:nvGraphicFramePr>
        <p:xfrm>
          <a:off x="971550" y="1243013"/>
          <a:ext cx="771366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Photo Editor Photo" r:id="rId6" imgW="9704762" imgH="2228571" progId="MSPhotoEd.3">
                  <p:embed/>
                </p:oleObj>
              </mc:Choice>
              <mc:Fallback>
                <p:oleObj name="Photo Editor Photo" r:id="rId6" imgW="9704762" imgH="2228571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43013"/>
                        <a:ext cx="7713663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/>
          <p:nvPr/>
        </p:nvPicPr>
        <p:blipFill>
          <a:blip r:embed="rId8"/>
          <a:stretch>
            <a:fillRect/>
          </a:stretch>
        </p:blipFill>
        <p:spPr>
          <a:xfrm>
            <a:off x="994980" y="3520122"/>
            <a:ext cx="3260725" cy="21577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8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 smtClean="0"/>
              <a:t>Si single crystal wafers</a:t>
            </a:r>
          </a:p>
        </p:txBody>
      </p:sp>
      <p:pic>
        <p:nvPicPr>
          <p:cNvPr id="15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3" y="1343025"/>
            <a:ext cx="7035574" cy="48216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F8BA60-535B-42B8-A5EA-FB1763D73315}" type="slidenum">
              <a:rPr lang="en-US" altLang="hu-HU" smtClean="0"/>
              <a:pPr>
                <a:defRPr/>
              </a:pPr>
              <a:t>9</a:t>
            </a:fld>
            <a:endParaRPr lang="en-US" alt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10.02.2020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5727</TotalTime>
  <Words>2299</Words>
  <Application>Microsoft Office PowerPoint</Application>
  <PresentationFormat>Diavetítés a képernyőre (4:3 oldalarány)</PresentationFormat>
  <Paragraphs>582</Paragraphs>
  <Slides>69</Slides>
  <Notes>62</Notes>
  <HiddenSlides>1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69</vt:i4>
      </vt:variant>
    </vt:vector>
  </HeadingPairs>
  <TitlesOfParts>
    <vt:vector size="80" baseType="lpstr">
      <vt:lpstr>Arial</vt:lpstr>
      <vt:lpstr>Arial Narrow</vt:lpstr>
      <vt:lpstr>Calibri</vt:lpstr>
      <vt:lpstr>Calibri (headings)</vt:lpstr>
      <vt:lpstr>Calibri Light</vt:lpstr>
      <vt:lpstr>Symbol</vt:lpstr>
      <vt:lpstr>Times New Roman</vt:lpstr>
      <vt:lpstr>Wingdings</vt:lpstr>
      <vt:lpstr>5_Custom Design</vt:lpstr>
      <vt:lpstr>Photo Editor Photo</vt:lpstr>
      <vt:lpstr>Chart</vt:lpstr>
      <vt:lpstr>Microelectronics, BSc course</vt:lpstr>
      <vt:lpstr>Microelectronics BSc. Course</vt:lpstr>
      <vt:lpstr>Microelectronics BSc. Course</vt:lpstr>
      <vt:lpstr>Basics</vt:lpstr>
      <vt:lpstr>Inside the package</vt:lpstr>
      <vt:lpstr>Inside the package</vt:lpstr>
      <vt:lpstr>Basics</vt:lpstr>
      <vt:lpstr>Si single crystal wafers</vt:lpstr>
      <vt:lpstr>Si single crystal wafers</vt:lpstr>
      <vt:lpstr>Crystalline structures</vt:lpstr>
      <vt:lpstr>Results of crystallization</vt:lpstr>
      <vt:lpstr>Manufacturing of single crystal wafers</vt:lpstr>
      <vt:lpstr>Si single crystal, wafers (2007: 12")</vt:lpstr>
      <vt:lpstr>Manufacturing of wafers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 processing principles</vt:lpstr>
      <vt:lpstr>E.g. patterning</vt:lpstr>
      <vt:lpstr>Making tiny structures (patterning)</vt:lpstr>
      <vt:lpstr>Patterning: photolithography</vt:lpstr>
      <vt:lpstr>Typical types of patterns on a chip</vt:lpstr>
      <vt:lpstr>Basics</vt:lpstr>
      <vt:lpstr>Packaging: a great challenge today</vt:lpstr>
      <vt:lpstr>Modern packaging – 3D integration</vt:lpstr>
      <vt:lpstr>Packaging – one of the big challenges</vt:lpstr>
      <vt:lpstr>The silicon fab </vt:lpstr>
      <vt:lpstr>The cleanroom</vt:lpstr>
      <vt:lpstr>The cleanroom</vt:lpstr>
      <vt:lpstr>The cleanroom</vt:lpstr>
      <vt:lpstr>The cleanroom</vt:lpstr>
      <vt:lpstr>Cleanroom at the DED</vt:lpstr>
      <vt:lpstr>Ion-implanter, diffusion furnace</vt:lpstr>
      <vt:lpstr>A batch</vt:lpstr>
      <vt:lpstr>Wafer sizes</vt:lpstr>
      <vt:lpstr>An Intel fab</vt:lpstr>
      <vt:lpstr>Intel fab sites</vt:lpstr>
      <vt:lpstr>Intel fabs 2006-2008</vt:lpstr>
      <vt:lpstr>History, trends </vt:lpstr>
      <vt:lpstr>Roots</vt:lpstr>
      <vt:lpstr>Microelectronics: fastest growing industry</vt:lpstr>
      <vt:lpstr>Microelectronics: fastest growing industry</vt:lpstr>
      <vt:lpstr>Gordon Moore, 1965:</vt:lpstr>
      <vt:lpstr>Microelectronics: fastest growing industry</vt:lpstr>
      <vt:lpstr>Moore’s law</vt:lpstr>
      <vt:lpstr>Microelectronics: fastest growing industry</vt:lpstr>
      <vt:lpstr>Microelectronics: fastest growing industry</vt:lpstr>
      <vt:lpstr>Microelectronics: fastest growing industry</vt:lpstr>
      <vt:lpstr>Prognosis: roadmap</vt:lpstr>
      <vt:lpstr>Recent – company webpages</vt:lpstr>
      <vt:lpstr>Recent – company webpages</vt:lpstr>
      <vt:lpstr>PowerPoint-bemutató</vt:lpstr>
      <vt:lpstr>PowerPoint-bemutató</vt:lpstr>
      <vt:lpstr>Toplist of processors in 2015</vt:lpstr>
      <vt:lpstr>A Moore's law for processors</vt:lpstr>
      <vt:lpstr>Development of DRAMs</vt:lpstr>
      <vt:lpstr>Increase of the die size</vt:lpstr>
      <vt:lpstr>Increase of the die size</vt:lpstr>
      <vt:lpstr>Clock frequency trend</vt:lpstr>
      <vt:lpstr>Power consumption trend</vt:lpstr>
      <vt:lpstr>Increase in dissipation density</vt:lpstr>
      <vt:lpstr>Cooling problem</vt:lpstr>
      <vt:lpstr>More than Moore integration ITRS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MicReD - Poppe Andras;Dr. Szabó Péter Gábor</dc:creator>
  <cp:lastModifiedBy> </cp:lastModifiedBy>
  <cp:revision>252</cp:revision>
  <cp:lastPrinted>2000-11-24T10:53:46Z</cp:lastPrinted>
  <dcterms:created xsi:type="dcterms:W3CDTF">2000-11-23T21:23:08Z</dcterms:created>
  <dcterms:modified xsi:type="dcterms:W3CDTF">2020-02-10T10:18:21Z</dcterms:modified>
</cp:coreProperties>
</file>